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4.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ink/ink1.xml" ContentType="application/inkml+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6.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7.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8.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9.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notesSlides/notesSlide10.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11.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12.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13.xml" ContentType="application/vnd.openxmlformats-officedocument.presentationml.notesSlide+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37"/>
  </p:notesMasterIdLst>
  <p:sldIdLst>
    <p:sldId id="2147483292" r:id="rId4"/>
    <p:sldId id="2147483646" r:id="rId5"/>
    <p:sldId id="2147375962" r:id="rId6"/>
    <p:sldId id="2147377257" r:id="rId7"/>
    <p:sldId id="2147483647" r:id="rId8"/>
    <p:sldId id="257" r:id="rId9"/>
    <p:sldId id="272" r:id="rId10"/>
    <p:sldId id="256" r:id="rId11"/>
    <p:sldId id="2147483608" r:id="rId12"/>
    <p:sldId id="258" r:id="rId13"/>
    <p:sldId id="2147482822" r:id="rId14"/>
    <p:sldId id="850" r:id="rId15"/>
    <p:sldId id="2147482860" r:id="rId16"/>
    <p:sldId id="263" r:id="rId17"/>
    <p:sldId id="2147483070" r:id="rId18"/>
    <p:sldId id="491" r:id="rId19"/>
    <p:sldId id="261" r:id="rId20"/>
    <p:sldId id="265" r:id="rId21"/>
    <p:sldId id="259" r:id="rId22"/>
    <p:sldId id="260" r:id="rId23"/>
    <p:sldId id="276" r:id="rId24"/>
    <p:sldId id="2147483285" r:id="rId25"/>
    <p:sldId id="2147375969" r:id="rId26"/>
    <p:sldId id="2147375977" r:id="rId27"/>
    <p:sldId id="2147375978" r:id="rId28"/>
    <p:sldId id="2147375979" r:id="rId29"/>
    <p:sldId id="920" r:id="rId30"/>
    <p:sldId id="2147377252" r:id="rId31"/>
    <p:sldId id="2147375961" r:id="rId32"/>
    <p:sldId id="526" r:id="rId33"/>
    <p:sldId id="2147377240" r:id="rId34"/>
    <p:sldId id="2147377241" r:id="rId35"/>
    <p:sldId id="969" r:id="rId36"/>
  </p:sldIdLst>
  <p:sldSz cx="12192000" cy="6858000"/>
  <p:notesSz cx="6797675" cy="9926638"/>
  <p:custDataLst>
    <p:tags r:id="rId38"/>
  </p:custDataLst>
  <p:defaultText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indent="-177800" algn="l" defTabSz="711200" rtl="0" eaLnBrk="1" latinLnBrk="0" hangingPunct="1">
      <a:defRPr sz="1400" kern="1200">
        <a:solidFill>
          <a:schemeClr val="tx1"/>
        </a:solidFill>
        <a:latin typeface="+mn-lt"/>
        <a:ea typeface="+mn-ea"/>
        <a:cs typeface="+mn-cs"/>
      </a:defRPr>
    </a:lvl6pPr>
    <a:lvl7pPr marL="1244600" indent="-177800" algn="l" defTabSz="711200" rtl="0" eaLnBrk="1" latinLnBrk="0" hangingPunct="1">
      <a:defRPr sz="1400" kern="1200">
        <a:solidFill>
          <a:schemeClr val="tx1"/>
        </a:solidFill>
        <a:latin typeface="+mn-lt"/>
        <a:ea typeface="+mn-ea"/>
        <a:cs typeface="+mn-cs"/>
      </a:defRPr>
    </a:lvl7pPr>
    <a:lvl8pPr marL="1422400" indent="-177800" algn="l" defTabSz="711200" rtl="0" eaLnBrk="1" latinLnBrk="0" hangingPunct="1">
      <a:defRPr sz="1400" kern="1200">
        <a:solidFill>
          <a:schemeClr val="tx1"/>
        </a:solidFill>
        <a:latin typeface="+mn-lt"/>
        <a:ea typeface="+mn-ea"/>
        <a:cs typeface="+mn-cs"/>
      </a:defRPr>
    </a:lvl8pPr>
    <a:lvl9pPr marL="1600200" indent="-177800" algn="l" defTabSz="7112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matter" id="{78338A1C-A2D0-41B3-9F5C-CE6185CFBC55}">
          <p14:sldIdLst>
            <p14:sldId id="2147483292"/>
            <p14:sldId id="2147483646"/>
            <p14:sldId id="2147375962"/>
            <p14:sldId id="2147377257"/>
            <p14:sldId id="2147483647"/>
            <p14:sldId id="257"/>
            <p14:sldId id="272"/>
            <p14:sldId id="256"/>
            <p14:sldId id="2147483608"/>
            <p14:sldId id="258"/>
            <p14:sldId id="2147482822"/>
            <p14:sldId id="850"/>
            <p14:sldId id="2147482860"/>
            <p14:sldId id="263"/>
            <p14:sldId id="2147483070"/>
            <p14:sldId id="491"/>
            <p14:sldId id="261"/>
            <p14:sldId id="265"/>
            <p14:sldId id="259"/>
            <p14:sldId id="260"/>
            <p14:sldId id="276"/>
            <p14:sldId id="2147483285"/>
            <p14:sldId id="2147375969"/>
            <p14:sldId id="2147375977"/>
            <p14:sldId id="2147375978"/>
            <p14:sldId id="2147375979"/>
            <p14:sldId id="920"/>
            <p14:sldId id="2147377252"/>
            <p14:sldId id="2147375961"/>
            <p14:sldId id="526"/>
            <p14:sldId id="2147377240"/>
            <p14:sldId id="2147377241"/>
            <p14:sldId id="969"/>
          </p14:sldIdLst>
        </p14:section>
      </p14:sectionLst>
    </p:ext>
    <p:ext uri="{EFAFB233-063F-42B5-8137-9DF3F51BA10A}">
      <p15:sldGuideLst xmlns:p15="http://schemas.microsoft.com/office/powerpoint/2012/main">
        <p15:guide id="1" orient="horz" pos="4008"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5C5C5C"/>
    <a:srgbClr val="FAEEC3"/>
    <a:srgbClr val="F2DE8A"/>
    <a:srgbClr val="E9CD49"/>
    <a:srgbClr val="C6AA3D"/>
    <a:srgbClr val="AB8933"/>
    <a:srgbClr val="FAECDB"/>
    <a:srgbClr val="EDDABD"/>
    <a:srgbClr val="CFB7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9D7B26C5-4107-4FEC-AEDC-1716B250A1EF}" styleName="Light Style 1">
    <a:wholeTbl>
      <a:tcTxStyle>
        <a:fontRef idx="minor">
          <a:prstClr val="black"/>
        </a:fontRef>
        <a:schemeClr val="dk1"/>
      </a:tcTxStyle>
      <a:tcStyle>
        <a:tcBdr>
          <a:left>
            <a:ln>
              <a:noFill/>
            </a:ln>
          </a:left>
          <a:right>
            <a:ln>
              <a:noFill/>
            </a:ln>
          </a:right>
          <a:top>
            <a:ln>
              <a:noFill/>
            </a:ln>
          </a:top>
          <a:bottom>
            <a:ln>
              <a:noFill/>
            </a:ln>
          </a:bottom>
          <a:insideH>
            <a:ln w="9525" cmpd="sng">
              <a:solidFill>
                <a:schemeClr val="accent1"/>
              </a:solidFill>
            </a:ln>
          </a:insideH>
          <a:insideV>
            <a:ln>
              <a:noFill/>
            </a:ln>
          </a:insideV>
        </a:tcBdr>
        <a:fill>
          <a:noFill/>
        </a:fill>
      </a:tcStyle>
    </a:wholeTbl>
    <a:band1H>
      <a:tcStyle>
        <a:tcBdr>
          <a:top>
            <a:ln>
              <a:noFill/>
            </a:ln>
          </a:top>
          <a:bottom>
            <a:ln>
              <a:noFill/>
            </a:ln>
          </a:bottom>
        </a:tcBdr>
        <a:fill>
          <a:solidFill>
            <a:schemeClr val="dk2"/>
          </a:solidFill>
        </a:fill>
      </a:tcStyle>
    </a:band1H>
    <a:band2H>
      <a:tcStyle>
        <a:tcBdr/>
      </a:tcStyle>
    </a:band2H>
    <a:band1V>
      <a:tcStyle>
        <a:tcBdr/>
      </a:tcStyle>
    </a:band1V>
    <a:band2V>
      <a:tcStyle>
        <a:tcBdr/>
      </a:tcStyle>
    </a:band2V>
    <a:firstCol>
      <a:tcTxStyle b="on"/>
      <a:tcStyle>
        <a:tcBdr/>
      </a:tcStyle>
    </a:firstCol>
    <a:lastRow>
      <a:tcTxStyle b="on">
        <a:fontRef idx="minor">
          <a:prstClr val="black"/>
        </a:fontRef>
        <a:schemeClr val="lt1"/>
      </a:tcTxStyle>
      <a:tcStyle>
        <a:tcBdr>
          <a:top>
            <a:ln w="19050" cmpd="sng">
              <a:solidFill>
                <a:schemeClr val="lt1"/>
              </a:solidFill>
            </a:ln>
          </a:top>
        </a:tcBdr>
        <a:fill>
          <a:solidFill>
            <a:schemeClr val="accent3"/>
          </a:solidFill>
        </a:fill>
      </a:tcStyle>
    </a:lastRow>
    <a:firstRow>
      <a:tcTxStyle b="on">
        <a:fontRef idx="minor">
          <a:prstClr val="black"/>
        </a:fontRef>
        <a:schemeClr val="accent3"/>
      </a:tcTxStyle>
      <a:tcStyle>
        <a:tcBdr>
          <a:bottom>
            <a:ln w="19050" cmpd="sng">
              <a:solidFill>
                <a:schemeClr val="dk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21" d="100"/>
          <a:sy n="121" d="100"/>
        </p:scale>
        <p:origin x="156" y="102"/>
      </p:cViewPr>
      <p:guideLst>
        <p:guide orient="horz" pos="4008"/>
        <p:guide pos="3840"/>
      </p:guideLst>
    </p:cSldViewPr>
  </p:slideViewPr>
  <p:notesTextViewPr>
    <p:cViewPr>
      <p:scale>
        <a:sx n="1" d="1"/>
        <a:sy n="1" d="1"/>
      </p:scale>
      <p:origin x="0" y="0"/>
    </p:cViewPr>
  </p:notesTextViewPr>
  <p:sorterViewPr>
    <p:cViewPr>
      <p:scale>
        <a:sx n="100" d="100"/>
        <a:sy n="100" d="100"/>
      </p:scale>
      <p:origin x="0" y="-58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microsoft.com/office/2016/11/relationships/changesInfo" Target="changesInfos/changesInfo1.xml"/><Relationship Id="rId8" Type="http://schemas.openxmlformats.org/officeDocument/2006/relationships/slide" Target="slides/slide5.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maria, Shridhar" userId="8333b265-e735-45f8-a921-ce459cc3483a" providerId="ADAL" clId="{61329022-4A38-4EA5-A1AB-74BBF1F77146}"/>
    <pc:docChg chg="custSel modSld">
      <pc:chgData name="Chamaria, Shridhar" userId="8333b265-e735-45f8-a921-ce459cc3483a" providerId="ADAL" clId="{61329022-4A38-4EA5-A1AB-74BBF1F77146}" dt="2025-05-29T13:41:08.047" v="0" actId="478"/>
      <pc:docMkLst>
        <pc:docMk/>
      </pc:docMkLst>
      <pc:sldChg chg="delSp mod">
        <pc:chgData name="Chamaria, Shridhar" userId="8333b265-e735-45f8-a921-ce459cc3483a" providerId="ADAL" clId="{61329022-4A38-4EA5-A1AB-74BBF1F77146}" dt="2025-05-29T13:41:08.047" v="0" actId="478"/>
        <pc:sldMkLst>
          <pc:docMk/>
          <pc:sldMk cId="3233486291" sldId="2147483292"/>
        </pc:sldMkLst>
        <pc:spChg chg="del">
          <ac:chgData name="Chamaria, Shridhar" userId="8333b265-e735-45f8-a921-ce459cc3483a" providerId="ADAL" clId="{61329022-4A38-4EA5-A1AB-74BBF1F77146}" dt="2025-05-29T13:41:08.047" v="0" actId="478"/>
          <ac:spMkLst>
            <pc:docMk/>
            <pc:sldMk cId="3233486291" sldId="2147483292"/>
            <ac:spMk id="14" creationId="{DA7B357F-F040-4384-86C3-62457361A8D6}"/>
          </ac:spMkLst>
        </pc:spChg>
      </pc:sldChg>
    </pc:docChg>
  </pc:docChgLst>
</pc:chgInfo>
</file>

<file path=ppt/ink/ink1.xml><?xml version="1.0" encoding="utf-8"?>
<inkml:ink xmlns:inkml="http://www.w3.org/2003/InkML">
  <inkml:definitions>
    <inkml:context xml:id="ctx0">
      <inkml:inkSource xml:id="inkSrc0">
        <inkml:traceFormat>
          <inkml:channel name="X" type="integer" min="-1920" max="1920" units="cm"/>
          <inkml:channel name="Y" type="integer" max="1080" units="cm"/>
          <inkml:channel name="T" type="integer" max="2.14748E9" units="dev"/>
        </inkml:traceFormat>
        <inkml:channelProperties>
          <inkml:channelProperty channel="X" name="resolution" value="72.86527" units="1/cm"/>
          <inkml:channelProperty channel="Y" name="resolution" value="36.36364" units="1/cm"/>
          <inkml:channelProperty channel="T" name="resolution" value="1" units="1/dev"/>
        </inkml:channelProperties>
      </inkml:inkSource>
      <inkml:timestamp xml:id="ts0" timeString="2022-10-05T09:50:32.059"/>
    </inkml:context>
    <inkml:brush xml:id="br0">
      <inkml:brushProperty name="width" value="0.05292" units="cm"/>
      <inkml:brushProperty name="height" value="0.05292" units="cm"/>
      <inkml:brushProperty name="color" value="#FF0000"/>
    </inkml:brush>
  </inkml:definitions>
  <inkml:trace contextRef="#ctx0" brushRef="#br0">2740 3920 0,'0'-27'31,"0"54"16,28 28-31,26 27-1,29 165-15,-29-138 16,1 56-16,27 82 16,-27-110-16,0 27 15,0-27-15,0 0 16,27 82 0,0-27-16,-55-137 15,56 27 1,-56-27-16,28 0 15,-55-28-15,27 28 16,28-27 0,-55 26-16,27-54 15,1 28-15,-28-1 16,0 1-16,27-28 16,-27 27-1,0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88C2E6D9-3278-4098-A3E2-0003C69EE8CF}" type="datetimeFigureOut">
              <a:rPr lang="en-US" smtClean="0"/>
              <a:t>5/29/2025</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CB9A246D-FBA8-4F6E-914B-5E2CBDFAFFB7}" type="slidenum">
              <a:rPr lang="en-US" smtClean="0"/>
              <a:t>‹#›</a:t>
            </a:fld>
            <a:endParaRPr lang="en-US" dirty="0"/>
          </a:p>
        </p:txBody>
      </p:sp>
    </p:spTree>
    <p:extLst>
      <p:ext uri="{BB962C8B-B14F-4D97-AF65-F5344CB8AC3E}">
        <p14:creationId xmlns:p14="http://schemas.microsoft.com/office/powerpoint/2010/main" val="306760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EE7DE-55E1-4C52-80F3-DB180A944C92}" type="slidenum">
              <a:rPr lang="en-US" smtClean="0"/>
              <a:t>3</a:t>
            </a:fld>
            <a:endParaRPr lang="en-US" dirty="0"/>
          </a:p>
        </p:txBody>
      </p:sp>
    </p:spTree>
    <p:extLst>
      <p:ext uri="{BB962C8B-B14F-4D97-AF65-F5344CB8AC3E}">
        <p14:creationId xmlns:p14="http://schemas.microsoft.com/office/powerpoint/2010/main" val="2958164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8C541-B84C-4CDE-A3A6-70B3255FCC9B}" type="slidenum">
              <a:rPr lang="en-US" smtClean="0"/>
              <a:t>18</a:t>
            </a:fld>
            <a:endParaRPr lang="en-US" dirty="0"/>
          </a:p>
        </p:txBody>
      </p:sp>
    </p:spTree>
    <p:extLst>
      <p:ext uri="{BB962C8B-B14F-4D97-AF65-F5344CB8AC3E}">
        <p14:creationId xmlns:p14="http://schemas.microsoft.com/office/powerpoint/2010/main" val="1563756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BE2559-8F65-43A7-82FF-4D8A10CFE273}" type="slidenum">
              <a:rPr lang="en-AU" smtClean="0"/>
              <a:t>21</a:t>
            </a:fld>
            <a:endParaRPr lang="en-AU" dirty="0"/>
          </a:p>
        </p:txBody>
      </p:sp>
    </p:spTree>
    <p:extLst>
      <p:ext uri="{BB962C8B-B14F-4D97-AF65-F5344CB8AC3E}">
        <p14:creationId xmlns:p14="http://schemas.microsoft.com/office/powerpoint/2010/main" val="4252094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EE7DE-55E1-4C52-80F3-DB180A944C92}" type="slidenum">
              <a:rPr lang="en-US" smtClean="0"/>
              <a:t>24</a:t>
            </a:fld>
            <a:endParaRPr lang="en-US" dirty="0"/>
          </a:p>
        </p:txBody>
      </p:sp>
    </p:spTree>
    <p:extLst>
      <p:ext uri="{BB962C8B-B14F-4D97-AF65-F5344CB8AC3E}">
        <p14:creationId xmlns:p14="http://schemas.microsoft.com/office/powerpoint/2010/main" val="2166326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2B69CE-1808-4495-B3CB-9C00B372A337}" type="slidenum">
              <a:rPr lang="en-GB" smtClean="0"/>
              <a:t>28</a:t>
            </a:fld>
            <a:endParaRPr lang="en-GB" dirty="0"/>
          </a:p>
        </p:txBody>
      </p:sp>
    </p:spTree>
    <p:extLst>
      <p:ext uri="{BB962C8B-B14F-4D97-AF65-F5344CB8AC3E}">
        <p14:creationId xmlns:p14="http://schemas.microsoft.com/office/powerpoint/2010/main" val="137384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7EE7DE-55E1-4C52-80F3-DB180A944C92}" type="slidenum">
              <a:rPr lang="en-US" smtClean="0"/>
              <a:t>33</a:t>
            </a:fld>
            <a:endParaRPr lang="en-US" dirty="0"/>
          </a:p>
        </p:txBody>
      </p:sp>
    </p:spTree>
    <p:extLst>
      <p:ext uri="{BB962C8B-B14F-4D97-AF65-F5344CB8AC3E}">
        <p14:creationId xmlns:p14="http://schemas.microsoft.com/office/powerpoint/2010/main" val="4292266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88AC09-0A4A-46F3-A448-67529CB5C56E}" type="slidenum">
              <a:rPr lang="en-US" smtClean="0"/>
              <a:t>6</a:t>
            </a:fld>
            <a:endParaRPr lang="en-US" dirty="0"/>
          </a:p>
        </p:txBody>
      </p:sp>
    </p:spTree>
    <p:extLst>
      <p:ext uri="{BB962C8B-B14F-4D97-AF65-F5344CB8AC3E}">
        <p14:creationId xmlns:p14="http://schemas.microsoft.com/office/powerpoint/2010/main" val="1617587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8C541-B84C-4CDE-A3A6-70B3255FCC9B}" type="slidenum">
              <a:rPr lang="en-US" smtClean="0"/>
              <a:t>7</a:t>
            </a:fld>
            <a:endParaRPr lang="en-US" dirty="0"/>
          </a:p>
        </p:txBody>
      </p:sp>
    </p:spTree>
    <p:extLst>
      <p:ext uri="{BB962C8B-B14F-4D97-AF65-F5344CB8AC3E}">
        <p14:creationId xmlns:p14="http://schemas.microsoft.com/office/powerpoint/2010/main" val="17131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BE2559-8F65-43A7-82FF-4D8A10CFE273}" type="slidenum">
              <a:rPr lang="en-AU" smtClean="0"/>
              <a:t>8</a:t>
            </a:fld>
            <a:endParaRPr lang="en-AU" dirty="0"/>
          </a:p>
        </p:txBody>
      </p:sp>
    </p:spTree>
    <p:extLst>
      <p:ext uri="{BB962C8B-B14F-4D97-AF65-F5344CB8AC3E}">
        <p14:creationId xmlns:p14="http://schemas.microsoft.com/office/powerpoint/2010/main" val="3073770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2684CC52-1784-4A16-BCEA-EA990AD2326A}" type="slidenum">
              <a:rPr lang="de-DE" smtClean="0"/>
              <a:t>9</a:t>
            </a:fld>
            <a:endParaRPr lang="de-DE" dirty="0"/>
          </a:p>
        </p:txBody>
      </p:sp>
    </p:spTree>
    <p:extLst>
      <p:ext uri="{BB962C8B-B14F-4D97-AF65-F5344CB8AC3E}">
        <p14:creationId xmlns:p14="http://schemas.microsoft.com/office/powerpoint/2010/main" val="3652400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177800" marR="0" lvl="0" indent="-177800" algn="r" defTabSz="711200" rtl="0" eaLnBrk="1" fontAlgn="auto" latinLnBrk="0" hangingPunct="1">
              <a:lnSpc>
                <a:spcPct val="100000"/>
              </a:lnSpc>
              <a:spcBef>
                <a:spcPts val="1200"/>
              </a:spcBef>
              <a:spcAft>
                <a:spcPts val="0"/>
              </a:spcAft>
              <a:buClrTx/>
              <a:buSzTx/>
              <a:buFontTx/>
              <a:buChar char="•"/>
              <a:tabLst/>
              <a:defRPr/>
            </a:pPr>
            <a:fld id="{0E7A48FC-E60B-4AE2-8611-A0D0C30E77B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177800" marR="0" lvl="0" indent="-177800" algn="r" defTabSz="711200" rtl="0" eaLnBrk="1" fontAlgn="auto" latinLnBrk="0" hangingPunct="1">
                <a:lnSpc>
                  <a:spcPct val="100000"/>
                </a:lnSpc>
                <a:spcBef>
                  <a:spcPts val="1200"/>
                </a:spcBef>
                <a:spcAft>
                  <a:spcPts val="0"/>
                </a:spcAft>
                <a:buClrTx/>
                <a:buSzTx/>
                <a:buFontTx/>
                <a:buChar char="•"/>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9596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88D69FA-FFFA-4E17-A625-C7FBF455D27F}" type="slidenum">
              <a:rPr lang="en-US" smtClean="0"/>
              <a:t>15</a:t>
            </a:fld>
            <a:endParaRPr lang="en-US"/>
          </a:p>
        </p:txBody>
      </p:sp>
    </p:spTree>
    <p:extLst>
      <p:ext uri="{BB962C8B-B14F-4D97-AF65-F5344CB8AC3E}">
        <p14:creationId xmlns:p14="http://schemas.microsoft.com/office/powerpoint/2010/main" val="3673166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9A246D-FBA8-4F6E-914B-5E2CBDFAFFB7}" type="slidenum">
              <a:rPr lang="en-US" smtClean="0"/>
              <a:t>16</a:t>
            </a:fld>
            <a:endParaRPr lang="en-US" dirty="0"/>
          </a:p>
        </p:txBody>
      </p:sp>
    </p:spTree>
    <p:extLst>
      <p:ext uri="{BB962C8B-B14F-4D97-AF65-F5344CB8AC3E}">
        <p14:creationId xmlns:p14="http://schemas.microsoft.com/office/powerpoint/2010/main" val="4228216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8C541-B84C-4CDE-A3A6-70B3255FCC9B}" type="slidenum">
              <a:rPr lang="en-US" smtClean="0"/>
              <a:t>17</a:t>
            </a:fld>
            <a:endParaRPr lang="en-US" dirty="0"/>
          </a:p>
        </p:txBody>
      </p:sp>
    </p:spTree>
    <p:extLst>
      <p:ext uri="{BB962C8B-B14F-4D97-AF65-F5344CB8AC3E}">
        <p14:creationId xmlns:p14="http://schemas.microsoft.com/office/powerpoint/2010/main" val="41763092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7"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sp>
        <p:nvSpPr>
          <p:cNvPr id="13" name="TextBox 12"/>
          <p:cNvSpPr txBox="1"/>
          <p:nvPr userDrawn="1"/>
        </p:nvSpPr>
        <p:spPr>
          <a:xfrm>
            <a:off x="334963" y="5077602"/>
            <a:ext cx="884858" cy="246221"/>
          </a:xfrm>
          <a:prstGeom prst="rect">
            <a:avLst/>
          </a:prstGeom>
          <a:noFill/>
        </p:spPr>
        <p:txBody>
          <a:bodyPr wrap="none" lIns="0" tIns="0" rIns="0" bIns="0" rtlCol="0">
            <a:spAutoFit/>
          </a:bodyPr>
          <a:lstStyle/>
          <a:p>
            <a:pPr marL="0" indent="0">
              <a:buNone/>
            </a:pPr>
            <a:r>
              <a:rPr lang="en-US" sz="1600" b="1" cap="all" spc="300" baseline="0" dirty="0">
                <a:solidFill>
                  <a:schemeClr val="tx1"/>
                </a:solidFill>
              </a:rPr>
              <a:t>Draft</a:t>
            </a:r>
          </a:p>
        </p:txBody>
      </p:sp>
      <p:cxnSp>
        <p:nvCxnSpPr>
          <p:cNvPr id="5" name="SeparatorLine"/>
          <p:cNvCxnSpPr/>
          <p:nvPr userDrawn="1"/>
        </p:nvCxnSpPr>
        <p:spPr>
          <a:xfrm>
            <a:off x="0" y="4873803"/>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1" name="ClientLogo"/>
          <p:cNvSpPr>
            <a:spLocks noGrp="1"/>
          </p:cNvSpPr>
          <p:nvPr>
            <p:ph type="pic" sz="quarter" idx="10"/>
          </p:nvPr>
        </p:nvSpPr>
        <p:spPr>
          <a:xfrm>
            <a:off x="8617039" y="3364443"/>
            <a:ext cx="3239999" cy="1399647"/>
          </a:xfrm>
        </p:spPr>
        <p:txBody>
          <a:bodyPr/>
          <a:lstStyle>
            <a:lvl1pPr marL="0" indent="0">
              <a:buNone/>
              <a:defRPr/>
            </a:lvl1pPr>
          </a:lstStyle>
          <a:p>
            <a:r>
              <a:rPr lang="en-US" dirty="0"/>
              <a:t>Click icon to add picture</a:t>
            </a:r>
          </a:p>
        </p:txBody>
      </p:sp>
      <p:pic>
        <p:nvPicPr>
          <p:cNvPr id="8" name="Disclaimer"/>
          <p:cNvPicPr>
            <a:picLocks noChangeAspect="1"/>
          </p:cNvPicPr>
          <p:nvPr userDrawn="1"/>
        </p:nvPicPr>
        <p:blipFill>
          <a:blip r:embed="rId3"/>
          <a:stretch>
            <a:fillRect/>
          </a:stretch>
        </p:blipFill>
        <p:spPr>
          <a:xfrm>
            <a:off x="315468" y="6547288"/>
            <a:ext cx="6407451" cy="274344"/>
          </a:xfrm>
          <a:prstGeom prst="rect">
            <a:avLst/>
          </a:prstGeom>
        </p:spPr>
      </p:pic>
      <p:sp>
        <p:nvSpPr>
          <p:cNvPr id="3" name="Subtitle"/>
          <p:cNvSpPr>
            <a:spLocks noGrp="1"/>
          </p:cNvSpPr>
          <p:nvPr>
            <p:ph type="subTitle" idx="1" hasCustomPrompt="1"/>
          </p:nvPr>
        </p:nvSpPr>
        <p:spPr>
          <a:xfrm>
            <a:off x="334965" y="2420938"/>
            <a:ext cx="11522075" cy="900000"/>
          </a:xfrm>
        </p:spPr>
        <p:txBody>
          <a:bodyPr/>
          <a:lstStyle>
            <a:lvl1pPr marL="0" indent="0" algn="l">
              <a:lnSpc>
                <a:spcPct val="100000"/>
              </a:lnSpc>
              <a:spcBef>
                <a:spcPts val="0"/>
              </a:spcBef>
              <a:buNone/>
              <a:defRPr sz="2200">
                <a:solidFill>
                  <a:schemeClr val="bg2"/>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add subtitle/contacts/date</a:t>
            </a:r>
          </a:p>
        </p:txBody>
      </p:sp>
      <p:sp>
        <p:nvSpPr>
          <p:cNvPr id="2" name="Title"/>
          <p:cNvSpPr>
            <a:spLocks noGrp="1"/>
          </p:cNvSpPr>
          <p:nvPr>
            <p:ph type="ctrTitle" hasCustomPrompt="1"/>
          </p:nvPr>
        </p:nvSpPr>
        <p:spPr>
          <a:xfrm>
            <a:off x="334964" y="1268413"/>
            <a:ext cx="11522075" cy="900112"/>
          </a:xfrm>
        </p:spPr>
        <p:txBody>
          <a:bodyPr anchor="b"/>
          <a:lstStyle>
            <a:lvl1pPr algn="l">
              <a:spcBef>
                <a:spcPts val="0"/>
              </a:spcBef>
              <a:defRPr sz="2600" b="1">
                <a:solidFill>
                  <a:schemeClr val="tx1"/>
                </a:solidFill>
              </a:defRPr>
            </a:lvl1pPr>
          </a:lstStyle>
          <a:p>
            <a:r>
              <a:rPr lang="en-US"/>
              <a:t>Click to add title</a:t>
            </a:r>
          </a:p>
        </p:txBody>
      </p:sp>
    </p:spTree>
    <p:extLst>
      <p:ext uri="{BB962C8B-B14F-4D97-AF65-F5344CB8AC3E}">
        <p14:creationId xmlns:p14="http://schemas.microsoft.com/office/powerpoint/2010/main" val="401204606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429243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ast Page Logo">
    <p:spTree>
      <p:nvGrpSpPr>
        <p:cNvPr id="1" name=""/>
        <p:cNvGrpSpPr/>
        <p:nvPr/>
      </p:nvGrpSpPr>
      <p:grpSpPr>
        <a:xfrm>
          <a:off x="0" y="0"/>
          <a:ext cx="0" cy="0"/>
          <a:chOff x="0" y="0"/>
          <a:chExt cx="0" cy="0"/>
        </a:xfrm>
      </p:grpSpPr>
      <p:pic>
        <p:nvPicPr>
          <p:cNvPr id="38" name="Bain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17037" y="4998212"/>
            <a:ext cx="3240000" cy="405000"/>
          </a:xfrm>
          <a:prstGeom prst="rect">
            <a:avLst/>
          </a:prstGeom>
        </p:spPr>
      </p:pic>
      <p:cxnSp>
        <p:nvCxnSpPr>
          <p:cNvPr id="39" name="SeparatorLine"/>
          <p:cNvCxnSpPr/>
          <p:nvPr userDrawn="1"/>
        </p:nvCxnSpPr>
        <p:spPr>
          <a:xfrm>
            <a:off x="0" y="5481638"/>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32351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6344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10"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949F73F-40C4-459A-87F2-5B4A916D85AA}"/>
              </a:ext>
            </a:extLst>
          </p:cNvPr>
          <p:cNvGraphicFramePr>
            <a:graphicFrameLocks noChangeAspect="1"/>
          </p:cNvGraphicFramePr>
          <p:nvPr userDrawn="1">
            <p:custDataLst>
              <p:tags r:id="rId6"/>
            </p:custDataLst>
            <p:extLst>
              <p:ext uri="{D42A27DB-BD31-4B8C-83A1-F6EECF244321}">
                <p14:modId xmlns:p14="http://schemas.microsoft.com/office/powerpoint/2010/main" val="2439456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606" imgH="608" progId="TCLayout.ActiveDocument.1">
                  <p:embed/>
                </p:oleObj>
              </mc:Choice>
              <mc:Fallback>
                <p:oleObj name="think-cell Slide" r:id="rId7" imgW="606" imgH="608" progId="TCLayout.ActiveDocument.1">
                  <p:embed/>
                  <p:pic>
                    <p:nvPicPr>
                      <p:cNvPr id="6" name="think-cell data - do not delete" hidden="1">
                        <a:extLst>
                          <a:ext uri="{FF2B5EF4-FFF2-40B4-BE49-F238E27FC236}">
                            <a16:creationId xmlns:a16="http://schemas.microsoft.com/office/drawing/2014/main" id="{9949F73F-40C4-459A-87F2-5B4A916D85A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BtfpConfiguration" hidden="1"/>
          <p:cNvSpPr txBox="1"/>
          <p:nvPr userDrawn="1"/>
        </p:nvSpPr>
        <p:spPr bwMode="hidden">
          <a:xfrm>
            <a:off x="0" y="0"/>
            <a:ext cx="36000" cy="36000"/>
          </a:xfrm>
          <a:prstGeom prst="rect">
            <a:avLst/>
          </a:prstGeom>
          <a:noFill/>
        </p:spPr>
        <p:txBody>
          <a:bodyPr wrap="none" lIns="0" tIns="0" rIns="0" bIns="0" rtlCol="0">
            <a:noAutofit/>
          </a:bodyPr>
          <a:lstStyle/>
          <a:p>
            <a:pPr marL="0" indent="0">
              <a:buNone/>
            </a:pPr>
            <a:r>
              <a:rPr lang="en-US" sz="100" dirty="0">
                <a:solidFill>
                  <a:schemeClr val="bg1">
                    <a:alpha val="0"/>
                  </a:schemeClr>
                </a:solidFill>
              </a:rPr>
              <a:t>&lt;BTFP&gt;&lt;!-- BTFPCONFIGURATION: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--&gt;&lt;/BTFP&gt;</a:t>
            </a:r>
          </a:p>
        </p:txBody>
      </p:sp>
      <p:sp>
        <p:nvSpPr>
          <p:cNvPr id="19" name="SlideNumber"/>
          <p:cNvSpPr/>
          <p:nvPr userDrawn="1"/>
        </p:nvSpPr>
        <p:spPr bwMode="gray">
          <a:xfrm>
            <a:off x="11715975" y="6649694"/>
            <a:ext cx="141064" cy="138499"/>
          </a:xfrm>
          <a:prstGeom prst="roundRect">
            <a:avLst>
              <a:gd name="adj" fmla="val 0"/>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spAutoFit/>
          </a:bodyPr>
          <a:lstStyle/>
          <a:p>
            <a:pPr marL="0" indent="0" algn="r" defTabSz="711200" rtl="0" eaLnBrk="1" latinLnBrk="0" hangingPunct="1">
              <a:spcBef>
                <a:spcPts val="1200"/>
              </a:spcBef>
              <a:buNone/>
            </a:pPr>
            <a:fld id="{BB69BBE8-4DB2-4642-B003-B220ACD5A2FD}" type="slidenum">
              <a:rPr lang="en-US" sz="900" b="0" baseline="0" smtClean="0">
                <a:solidFill>
                  <a:schemeClr val="bg2"/>
                </a:solidFill>
                <a:latin typeface="+mn-lt"/>
              </a:rPr>
              <a:pPr marL="0" indent="0" algn="r" defTabSz="711200" rtl="0" eaLnBrk="1" latinLnBrk="0" hangingPunct="1">
                <a:spcBef>
                  <a:spcPts val="1200"/>
                </a:spcBef>
                <a:buNone/>
              </a:pPr>
              <a:t>‹#›</a:t>
            </a:fld>
            <a:endParaRPr lang="en-US" sz="900" b="0" dirty="0">
              <a:solidFill>
                <a:schemeClr val="bg2"/>
              </a:solidFill>
              <a:latin typeface="+mn-lt"/>
            </a:endParaRPr>
          </a:p>
        </p:txBody>
      </p:sp>
      <p:pic>
        <p:nvPicPr>
          <p:cNvPr id="12" name="BainLogo"/>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0260000" y="6654664"/>
            <a:ext cx="1152000" cy="144000"/>
          </a:xfrm>
          <a:prstGeom prst="rect">
            <a:avLst/>
          </a:prstGeom>
        </p:spPr>
      </p:pic>
      <p:sp>
        <p:nvSpPr>
          <p:cNvPr id="8" name="CreatedFooter"/>
          <p:cNvSpPr/>
          <p:nvPr userDrawn="1"/>
        </p:nvSpPr>
        <p:spPr>
          <a:xfrm>
            <a:off x="8263033" y="6642830"/>
            <a:ext cx="1368171"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a:solidFill>
                  <a:srgbClr val="FFFFFF"/>
                </a:solidFill>
              </a:rPr>
              <a:t>Healthcare 2_Sample Output_ODA 2</a:t>
            </a:r>
            <a:endParaRPr lang="en-US" sz="600" dirty="0">
              <a:solidFill>
                <a:srgbClr val="FFFFFF"/>
              </a:solidFill>
            </a:endParaRPr>
          </a:p>
        </p:txBody>
      </p:sp>
      <p:sp>
        <p:nvSpPr>
          <p:cNvPr id="7" name="OfficeCode"/>
          <p:cNvSpPr/>
          <p:nvPr userDrawn="1"/>
        </p:nvSpPr>
        <p:spPr>
          <a:xfrm>
            <a:off x="7348519" y="6642830"/>
            <a:ext cx="288036" cy="165036"/>
          </a:xfrm>
          <a:prstGeom prst="rect">
            <a:avLst/>
          </a:prstGeom>
        </p:spPr>
        <p:txBody>
          <a:bodyPr wrap="square" lIns="36000" tIns="36000" rIns="36000" bIns="36000">
            <a:spAutoFit/>
          </a:bodyPr>
          <a:lstStyle/>
          <a:p>
            <a:pPr marL="0" indent="0" algn="ctr" defTabSz="711200" rtl="0" eaLnBrk="1" latinLnBrk="0" hangingPunct="1">
              <a:spcBef>
                <a:spcPts val="1200"/>
              </a:spcBef>
              <a:buNone/>
            </a:pPr>
            <a:r>
              <a:rPr lang="en-US" sz="600" dirty="0">
                <a:solidFill>
                  <a:srgbClr val="FFFFFF"/>
                </a:solidFill>
              </a:rPr>
              <a:t>DBS</a:t>
            </a:r>
          </a:p>
        </p:txBody>
      </p:sp>
      <p:pic>
        <p:nvPicPr>
          <p:cNvPr id="14" name="Disclaimer"/>
          <p:cNvPicPr>
            <a:picLocks noChangeAspect="1"/>
          </p:cNvPicPr>
          <p:nvPr userDrawn="1"/>
        </p:nvPicPr>
        <p:blipFill>
          <a:blip r:embed="rId10"/>
          <a:stretch>
            <a:fillRect/>
          </a:stretch>
        </p:blipFill>
        <p:spPr>
          <a:xfrm>
            <a:off x="316547" y="6641266"/>
            <a:ext cx="6407451" cy="176799"/>
          </a:xfrm>
          <a:prstGeom prst="rect">
            <a:avLst/>
          </a:prstGeom>
        </p:spPr>
      </p:pic>
      <p:cxnSp>
        <p:nvCxnSpPr>
          <p:cNvPr id="20" name="FooterSeparatorLine"/>
          <p:cNvCxnSpPr/>
          <p:nvPr userDrawn="1"/>
        </p:nvCxnSpPr>
        <p:spPr>
          <a:xfrm>
            <a:off x="0" y="6598800"/>
            <a:ext cx="11857037" cy="0"/>
          </a:xfrm>
          <a:prstGeom prst="line">
            <a:avLst/>
          </a:prstGeom>
          <a:ln w="9525" cap="flat">
            <a:solidFill>
              <a:schemeClr val="accent1"/>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3" name="Text Placeholder"/>
          <p:cNvSpPr>
            <a:spLocks noGrp="1"/>
          </p:cNvSpPr>
          <p:nvPr>
            <p:ph type="body" idx="1"/>
          </p:nvPr>
        </p:nvSpPr>
        <p:spPr>
          <a:xfrm>
            <a:off x="334435" y="1268413"/>
            <a:ext cx="11522603" cy="5292725"/>
          </a:xfrm>
          <a:prstGeom prst="rect">
            <a:avLst/>
          </a:prstGeom>
        </p:spPr>
        <p:txBody>
          <a:bodyPr vert="horz" lIns="36000" tIns="36000" rIns="36000" bIns="3600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23" name="TitleSeparatorLine"/>
          <p:cNvCxnSpPr/>
          <p:nvPr userDrawn="1"/>
        </p:nvCxnSpPr>
        <p:spPr>
          <a:xfrm>
            <a:off x="0" y="873125"/>
            <a:ext cx="11857037" cy="0"/>
          </a:xfrm>
          <a:prstGeom prst="line">
            <a:avLst/>
          </a:prstGeom>
          <a:ln w="19050" cap="flat">
            <a:solidFill>
              <a:schemeClr val="accent3"/>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Slide Title"/>
          <p:cNvSpPr>
            <a:spLocks noGrp="1"/>
          </p:cNvSpPr>
          <p:nvPr>
            <p:ph type="title"/>
          </p:nvPr>
        </p:nvSpPr>
        <p:spPr>
          <a:xfrm>
            <a:off x="334963" y="1"/>
            <a:ext cx="11522075" cy="876687"/>
          </a:xfrm>
          <a:prstGeom prst="rect">
            <a:avLst/>
          </a:prstGeom>
        </p:spPr>
        <p:txBody>
          <a:bodyPr vert="horz" lIns="36000" tIns="36000" rIns="36000" bIns="72000" rtlCol="0" anchor="b">
            <a:noAutofit/>
          </a:bodyPr>
          <a:lstStyle/>
          <a:p>
            <a:r>
              <a:rPr lang="en-US"/>
              <a:t>Click to edit Master title style</a:t>
            </a:r>
          </a:p>
        </p:txBody>
      </p:sp>
    </p:spTree>
    <p:extLst>
      <p:ext uri="{BB962C8B-B14F-4D97-AF65-F5344CB8AC3E}">
        <p14:creationId xmlns:p14="http://schemas.microsoft.com/office/powerpoint/2010/main" val="3729795247"/>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3" r:id="rId3"/>
    <p:sldLayoutId id="2147483655" r:id="rId4"/>
  </p:sldLayoutIdLst>
  <p:txStyles>
    <p:titleStyle>
      <a:lvl1pPr algn="l" defTabSz="711200" rtl="0" eaLnBrk="1" latinLnBrk="0" hangingPunct="1">
        <a:lnSpc>
          <a:spcPct val="100000"/>
        </a:lnSpc>
        <a:spcBef>
          <a:spcPct val="0"/>
        </a:spcBef>
        <a:buNone/>
        <a:defRPr sz="2400" kern="1200">
          <a:solidFill>
            <a:schemeClr val="tx1"/>
          </a:solidFill>
          <a:latin typeface="+mj-lt"/>
          <a:ea typeface="+mj-ea"/>
          <a:cs typeface="+mj-cs"/>
        </a:defRPr>
      </a:lvl1pPr>
    </p:titleStyle>
    <p:bodyStyle>
      <a:lvl1pPr marL="180975" indent="-180975" algn="l" defTabSz="914354" rtl="0" eaLnBrk="1" latinLnBrk="0" hangingPunct="1">
        <a:lnSpc>
          <a:spcPct val="100000"/>
        </a:lnSpc>
        <a:spcBef>
          <a:spcPts val="1200"/>
        </a:spcBef>
        <a:buFont typeface="Arial" panose="020B0604020202020204" pitchFamily="34" charset="0"/>
        <a:buChar char="•"/>
        <a:defRPr sz="1600" kern="1200">
          <a:solidFill>
            <a:schemeClr val="tx1"/>
          </a:solidFill>
          <a:latin typeface="+mn-lt"/>
          <a:ea typeface="+mn-ea"/>
          <a:cs typeface="+mn-cs"/>
        </a:defRPr>
      </a:lvl1pPr>
      <a:lvl2pPr marL="361950"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534988" indent="-173038"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3pPr>
      <a:lvl4pPr marL="715963" indent="-180975" algn="l" defTabSz="914354"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898525" indent="-182563" algn="l" defTabSz="914354" rtl="0" eaLnBrk="1" latinLnBrk="0" hangingPunct="1">
        <a:lnSpc>
          <a:spcPct val="100000"/>
        </a:lnSpc>
        <a:spcBef>
          <a:spcPts val="600"/>
        </a:spcBef>
        <a:buFont typeface="Arial" panose="020B0604020202020204" pitchFamily="34" charset="0"/>
        <a:buChar char="&gt;"/>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177800" indent="-177800" algn="l" defTabSz="711200" rtl="0" eaLnBrk="1" latinLnBrk="0" hangingPunct="1">
        <a:spcBef>
          <a:spcPts val="1200"/>
        </a:spcBef>
        <a:buChar char="•"/>
        <a:defRPr sz="1600" kern="1200">
          <a:solidFill>
            <a:schemeClr val="tx1"/>
          </a:solidFill>
          <a:latin typeface="+mn-lt"/>
          <a:ea typeface="+mn-ea"/>
          <a:cs typeface="+mn-cs"/>
        </a:defRPr>
      </a:lvl1pPr>
      <a:lvl2pPr marL="355600" indent="-177800" algn="l" defTabSz="711200" rtl="0" eaLnBrk="1" latinLnBrk="0" hangingPunct="1">
        <a:spcBef>
          <a:spcPts val="600"/>
        </a:spcBef>
        <a:buChar char="–"/>
        <a:defRPr sz="1400" kern="1200">
          <a:solidFill>
            <a:schemeClr val="tx1"/>
          </a:solidFill>
          <a:latin typeface="+mn-lt"/>
          <a:ea typeface="+mn-ea"/>
          <a:cs typeface="+mn-cs"/>
        </a:defRPr>
      </a:lvl2pPr>
      <a:lvl3pPr marL="533400" indent="-177800" algn="l" defTabSz="711200" rtl="0" eaLnBrk="1" latinLnBrk="0" hangingPunct="1">
        <a:spcBef>
          <a:spcPts val="600"/>
        </a:spcBef>
        <a:buChar char="&gt;"/>
        <a:defRPr sz="1400" kern="1200">
          <a:solidFill>
            <a:schemeClr val="tx1"/>
          </a:solidFill>
          <a:latin typeface="+mn-lt"/>
          <a:ea typeface="+mn-ea"/>
          <a:cs typeface="+mn-cs"/>
        </a:defRPr>
      </a:lvl3pPr>
      <a:lvl4pPr marL="711200" indent="-177800" algn="l" defTabSz="711200" rtl="0" eaLnBrk="1" latinLnBrk="0" hangingPunct="1">
        <a:spcBef>
          <a:spcPts val="600"/>
        </a:spcBef>
        <a:buChar char="–"/>
        <a:defRPr sz="1400" kern="1200">
          <a:solidFill>
            <a:schemeClr val="tx1"/>
          </a:solidFill>
          <a:latin typeface="+mn-lt"/>
          <a:ea typeface="+mn-ea"/>
          <a:cs typeface="+mn-cs"/>
        </a:defRPr>
      </a:lvl4pPr>
      <a:lvl5pPr marL="889000" indent="-177800" algn="l" defTabSz="711200" rtl="0" eaLnBrk="1" latinLnBrk="0" hangingPunct="1">
        <a:spcBef>
          <a:spcPts val="600"/>
        </a:spcBef>
        <a:buChar char="&gt;"/>
        <a:defRPr sz="1400" kern="1200">
          <a:solidFill>
            <a:schemeClr val="tx1"/>
          </a:solidFill>
          <a:latin typeface="+mn-lt"/>
          <a:ea typeface="+mn-ea"/>
          <a:cs typeface="+mn-cs"/>
        </a:defRPr>
      </a:lvl5pPr>
      <a:lvl6pPr marL="1066800" algn="l" defTabSz="711200" rtl="0" eaLnBrk="1" latinLnBrk="0" hangingPunct="1">
        <a:defRPr sz="1400" kern="1200">
          <a:solidFill>
            <a:schemeClr val="tx1"/>
          </a:solidFill>
          <a:latin typeface="+mn-lt"/>
          <a:ea typeface="+mn-ea"/>
          <a:cs typeface="+mn-cs"/>
        </a:defRPr>
      </a:lvl6pPr>
      <a:lvl7pPr marL="1244600" algn="l" defTabSz="711200" rtl="0" eaLnBrk="1" latinLnBrk="0" hangingPunct="1">
        <a:defRPr sz="1400" kern="1200">
          <a:solidFill>
            <a:schemeClr val="tx1"/>
          </a:solidFill>
          <a:latin typeface="+mn-lt"/>
          <a:ea typeface="+mn-ea"/>
          <a:cs typeface="+mn-cs"/>
        </a:defRPr>
      </a:lvl7pPr>
      <a:lvl8pPr marL="1422400" algn="l" defTabSz="711200" rtl="0" eaLnBrk="1" latinLnBrk="0" hangingPunct="1">
        <a:defRPr sz="1400" kern="1200">
          <a:solidFill>
            <a:schemeClr val="tx1"/>
          </a:solidFill>
          <a:latin typeface="+mn-lt"/>
          <a:ea typeface="+mn-ea"/>
          <a:cs typeface="+mn-cs"/>
        </a:defRPr>
      </a:lvl8pPr>
      <a:lvl9pPr marL="1600200" algn="l" defTabSz="7112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50" userDrawn="1">
          <p15:clr>
            <a:srgbClr val="D1D1D1"/>
          </p15:clr>
        </p15:guide>
        <p15:guide id="4" orient="horz" pos="799" userDrawn="1">
          <p15:clr>
            <a:srgbClr val="D1D1D1"/>
          </p15:clr>
        </p15:guide>
        <p15:guide id="7" orient="horz" pos="4133" userDrawn="1">
          <p15:clr>
            <a:srgbClr val="D1D1D1"/>
          </p15:clr>
        </p15:guide>
        <p15:guide id="8" pos="208" userDrawn="1">
          <p15:clr>
            <a:srgbClr val="CCCCCC"/>
          </p15:clr>
        </p15:guide>
        <p15:guide id="9" pos="7472" userDrawn="1">
          <p15:clr>
            <a:srgbClr val="CCCCC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11.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notesSlide" Target="../notesSlides/notesSlide6.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slideLayout" Target="../slideLayouts/slideLayout2.xml"/><Relationship Id="rId17" Type="http://schemas.openxmlformats.org/officeDocument/2006/relationships/image" Target="../media/image8.emf"/><Relationship Id="rId2" Type="http://schemas.openxmlformats.org/officeDocument/2006/relationships/tags" Target="../tags/tag59.xml"/><Relationship Id="rId16" Type="http://schemas.openxmlformats.org/officeDocument/2006/relationships/image" Target="../media/image7.emf"/><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image" Target="../media/image1.emf"/><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oleObject" Target="../embeddings/oleObject8.bin"/></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tags" Target="../tags/tag71.xml"/><Relationship Id="rId21" Type="http://schemas.openxmlformats.org/officeDocument/2006/relationships/image" Target="../media/image24.svg"/><Relationship Id="rId7" Type="http://schemas.openxmlformats.org/officeDocument/2006/relationships/image" Target="../media/image10.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tags" Target="../tags/tag70.xml"/><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tags" Target="../tags/tag69.xml"/><Relationship Id="rId6" Type="http://schemas.openxmlformats.org/officeDocument/2006/relationships/image" Target="../media/image9.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slideLayout" Target="../slideLayouts/slideLayout2.xml"/><Relationship Id="rId15" Type="http://schemas.openxmlformats.org/officeDocument/2006/relationships/image" Target="../media/image18.svg"/><Relationship Id="rId23" Type="http://schemas.openxmlformats.org/officeDocument/2006/relationships/image" Target="../media/image26.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tags" Target="../tags/tag72.xml"/><Relationship Id="rId9" Type="http://schemas.openxmlformats.org/officeDocument/2006/relationships/image" Target="../media/image12.sv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svg"/></Relationships>
</file>

<file path=ppt/slides/_rels/slide13.xml.rels><?xml version="1.0" encoding="UTF-8" standalone="yes"?>
<Relationships xmlns="http://schemas.openxmlformats.org/package/2006/relationships"><Relationship Id="rId8" Type="http://schemas.openxmlformats.org/officeDocument/2006/relationships/tags" Target="../tags/tag80.xml"/><Relationship Id="rId13" Type="http://schemas.openxmlformats.org/officeDocument/2006/relationships/image" Target="../media/image31.emf"/><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1.emf"/><Relationship Id="rId2" Type="http://schemas.openxmlformats.org/officeDocument/2006/relationships/tags" Target="../tags/tag74.xml"/><Relationship Id="rId16" Type="http://schemas.openxmlformats.org/officeDocument/2006/relationships/image" Target="../media/image34.emf"/><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oleObject" Target="../embeddings/oleObject9.bin"/><Relationship Id="rId5" Type="http://schemas.openxmlformats.org/officeDocument/2006/relationships/tags" Target="../tags/tag77.xml"/><Relationship Id="rId15" Type="http://schemas.openxmlformats.org/officeDocument/2006/relationships/image" Target="../media/image33.emf"/><Relationship Id="rId10" Type="http://schemas.openxmlformats.org/officeDocument/2006/relationships/slideLayout" Target="../slideLayouts/slideLayout2.xml"/><Relationship Id="rId4" Type="http://schemas.openxmlformats.org/officeDocument/2006/relationships/tags" Target="../tags/tag76.xml"/><Relationship Id="rId9" Type="http://schemas.openxmlformats.org/officeDocument/2006/relationships/tags" Target="../tags/tag81.xml"/><Relationship Id="rId14" Type="http://schemas.openxmlformats.org/officeDocument/2006/relationships/image" Target="../media/image32.emf"/></Relationships>
</file>

<file path=ppt/slides/_rels/slide14.xml.rels><?xml version="1.0" encoding="UTF-8" standalone="yes"?>
<Relationships xmlns="http://schemas.openxmlformats.org/package/2006/relationships"><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9" Type="http://schemas.openxmlformats.org/officeDocument/2006/relationships/tags" Target="../tags/tag120.xml"/><Relationship Id="rId21" Type="http://schemas.openxmlformats.org/officeDocument/2006/relationships/tags" Target="../tags/tag102.xml"/><Relationship Id="rId34" Type="http://schemas.openxmlformats.org/officeDocument/2006/relationships/tags" Target="../tags/tag115.xml"/><Relationship Id="rId42" Type="http://schemas.openxmlformats.org/officeDocument/2006/relationships/tags" Target="../tags/tag123.xml"/><Relationship Id="rId47" Type="http://schemas.openxmlformats.org/officeDocument/2006/relationships/image" Target="../media/image35.emf"/><Relationship Id="rId50" Type="http://schemas.openxmlformats.org/officeDocument/2006/relationships/image" Target="../media/image38.emf"/><Relationship Id="rId7" Type="http://schemas.openxmlformats.org/officeDocument/2006/relationships/tags" Target="../tags/tag88.xml"/><Relationship Id="rId2" Type="http://schemas.openxmlformats.org/officeDocument/2006/relationships/tags" Target="../tags/tag83.xml"/><Relationship Id="rId16" Type="http://schemas.openxmlformats.org/officeDocument/2006/relationships/tags" Target="../tags/tag97.xml"/><Relationship Id="rId29" Type="http://schemas.openxmlformats.org/officeDocument/2006/relationships/tags" Target="../tags/tag110.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tags" Target="../tags/tag113.xml"/><Relationship Id="rId37" Type="http://schemas.openxmlformats.org/officeDocument/2006/relationships/tags" Target="../tags/tag118.xml"/><Relationship Id="rId40" Type="http://schemas.openxmlformats.org/officeDocument/2006/relationships/tags" Target="../tags/tag121.xml"/><Relationship Id="rId45" Type="http://schemas.openxmlformats.org/officeDocument/2006/relationships/tags" Target="../tags/tag126.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tags" Target="../tags/tag109.xml"/><Relationship Id="rId36" Type="http://schemas.openxmlformats.org/officeDocument/2006/relationships/tags" Target="../tags/tag117.xml"/><Relationship Id="rId49" Type="http://schemas.openxmlformats.org/officeDocument/2006/relationships/image" Target="../media/image37.emf"/><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tags" Target="../tags/tag112.xml"/><Relationship Id="rId44" Type="http://schemas.openxmlformats.org/officeDocument/2006/relationships/tags" Target="../tags/tag125.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tags" Target="../tags/tag111.xml"/><Relationship Id="rId35" Type="http://schemas.openxmlformats.org/officeDocument/2006/relationships/tags" Target="../tags/tag116.xml"/><Relationship Id="rId43" Type="http://schemas.openxmlformats.org/officeDocument/2006/relationships/tags" Target="../tags/tag124.xml"/><Relationship Id="rId48" Type="http://schemas.openxmlformats.org/officeDocument/2006/relationships/image" Target="../media/image36.emf"/><Relationship Id="rId8" Type="http://schemas.openxmlformats.org/officeDocument/2006/relationships/tags" Target="../tags/tag89.xml"/><Relationship Id="rId3" Type="http://schemas.openxmlformats.org/officeDocument/2006/relationships/tags" Target="../tags/tag84.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tags" Target="../tags/tag114.xml"/><Relationship Id="rId38" Type="http://schemas.openxmlformats.org/officeDocument/2006/relationships/tags" Target="../tags/tag119.xml"/><Relationship Id="rId46" Type="http://schemas.openxmlformats.org/officeDocument/2006/relationships/slideLayout" Target="../slideLayouts/slideLayout2.xml"/><Relationship Id="rId20" Type="http://schemas.openxmlformats.org/officeDocument/2006/relationships/tags" Target="../tags/tag101.xml"/><Relationship Id="rId41" Type="http://schemas.openxmlformats.org/officeDocument/2006/relationships/tags" Target="../tags/tag122.xml"/><Relationship Id="rId1" Type="http://schemas.openxmlformats.org/officeDocument/2006/relationships/tags" Target="../tags/tag82.xml"/><Relationship Id="rId6" Type="http://schemas.openxmlformats.org/officeDocument/2006/relationships/tags" Target="../tags/tag87.xml"/></Relationships>
</file>

<file path=ppt/slides/_rels/slide15.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slideLayout" Target="../slideLayouts/slideLayout2.xml"/><Relationship Id="rId18" Type="http://schemas.openxmlformats.org/officeDocument/2006/relationships/image" Target="../media/image35.emf"/><Relationship Id="rId3" Type="http://schemas.openxmlformats.org/officeDocument/2006/relationships/tags" Target="../tags/tag129.xml"/><Relationship Id="rId21" Type="http://schemas.openxmlformats.org/officeDocument/2006/relationships/image" Target="../media/image42.emf"/><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image" Target="../media/image36.emf"/><Relationship Id="rId2" Type="http://schemas.openxmlformats.org/officeDocument/2006/relationships/tags" Target="../tags/tag128.xml"/><Relationship Id="rId16" Type="http://schemas.openxmlformats.org/officeDocument/2006/relationships/image" Target="../media/image37.emf"/><Relationship Id="rId20" Type="http://schemas.openxmlformats.org/officeDocument/2006/relationships/image" Target="../media/image41.emf"/><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image" Target="../media/image39.emf"/><Relationship Id="rId23" Type="http://schemas.openxmlformats.org/officeDocument/2006/relationships/image" Target="../media/image44.emf"/><Relationship Id="rId10" Type="http://schemas.openxmlformats.org/officeDocument/2006/relationships/tags" Target="../tags/tag136.xml"/><Relationship Id="rId19" Type="http://schemas.openxmlformats.org/officeDocument/2006/relationships/image" Target="../media/image40.emf"/><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notesSlide" Target="../notesSlides/notesSlide7.xml"/><Relationship Id="rId22" Type="http://schemas.openxmlformats.org/officeDocument/2006/relationships/image" Target="../media/image43.emf"/></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141.xml"/><Relationship Id="rId7"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image" Target="../media/image1.emf"/><Relationship Id="rId4" Type="http://schemas.openxmlformats.org/officeDocument/2006/relationships/tags" Target="../tags/tag142.xml"/><Relationship Id="rId9" Type="http://schemas.openxmlformats.org/officeDocument/2006/relationships/oleObject" Target="../embeddings/oleObject10.bin"/></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48.emf"/><Relationship Id="rId18" Type="http://schemas.openxmlformats.org/officeDocument/2006/relationships/image" Target="../media/image53.png"/><Relationship Id="rId3" Type="http://schemas.openxmlformats.org/officeDocument/2006/relationships/tags" Target="../tags/tag147.xml"/><Relationship Id="rId7" Type="http://schemas.openxmlformats.org/officeDocument/2006/relationships/slideLayout" Target="../slideLayouts/slideLayout2.xml"/><Relationship Id="rId12" Type="http://schemas.openxmlformats.org/officeDocument/2006/relationships/image" Target="../media/image47.emf"/><Relationship Id="rId17" Type="http://schemas.openxmlformats.org/officeDocument/2006/relationships/image" Target="../media/image52.png"/><Relationship Id="rId2" Type="http://schemas.openxmlformats.org/officeDocument/2006/relationships/tags" Target="../tags/tag146.xml"/><Relationship Id="rId16" Type="http://schemas.openxmlformats.org/officeDocument/2006/relationships/image" Target="../media/image51.png"/><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image" Target="../media/image46.emf"/><Relationship Id="rId5" Type="http://schemas.openxmlformats.org/officeDocument/2006/relationships/tags" Target="../tags/tag149.xml"/><Relationship Id="rId15" Type="http://schemas.openxmlformats.org/officeDocument/2006/relationships/image" Target="../media/image50.emf"/><Relationship Id="rId10" Type="http://schemas.openxmlformats.org/officeDocument/2006/relationships/image" Target="../media/image45.emf"/><Relationship Id="rId4" Type="http://schemas.openxmlformats.org/officeDocument/2006/relationships/tags" Target="../tags/tag148.xml"/><Relationship Id="rId9" Type="http://schemas.openxmlformats.org/officeDocument/2006/relationships/oleObject" Target="../embeddings/oleObject11.bin"/><Relationship Id="rId14" Type="http://schemas.openxmlformats.org/officeDocument/2006/relationships/image" Target="../media/image49.emf"/></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0.xml"/><Relationship Id="rId13" Type="http://schemas.openxmlformats.org/officeDocument/2006/relationships/image" Target="../media/image48.emf"/><Relationship Id="rId3" Type="http://schemas.openxmlformats.org/officeDocument/2006/relationships/tags" Target="../tags/tag153.xml"/><Relationship Id="rId7" Type="http://schemas.openxmlformats.org/officeDocument/2006/relationships/slideLayout" Target="../slideLayouts/slideLayout2.xml"/><Relationship Id="rId12" Type="http://schemas.openxmlformats.org/officeDocument/2006/relationships/image" Target="../media/image54.emf"/><Relationship Id="rId17" Type="http://schemas.openxmlformats.org/officeDocument/2006/relationships/image" Target="../media/image52.png"/><Relationship Id="rId2" Type="http://schemas.openxmlformats.org/officeDocument/2006/relationships/tags" Target="../tags/tag152.xml"/><Relationship Id="rId16" Type="http://schemas.openxmlformats.org/officeDocument/2006/relationships/image" Target="../media/image51.png"/><Relationship Id="rId1" Type="http://schemas.openxmlformats.org/officeDocument/2006/relationships/tags" Target="../tags/tag151.xml"/><Relationship Id="rId6" Type="http://schemas.openxmlformats.org/officeDocument/2006/relationships/tags" Target="../tags/tag156.xml"/><Relationship Id="rId11" Type="http://schemas.openxmlformats.org/officeDocument/2006/relationships/image" Target="../media/image46.emf"/><Relationship Id="rId5" Type="http://schemas.openxmlformats.org/officeDocument/2006/relationships/tags" Target="../tags/tag155.xml"/><Relationship Id="rId15" Type="http://schemas.openxmlformats.org/officeDocument/2006/relationships/image" Target="../media/image55.emf"/><Relationship Id="rId10" Type="http://schemas.openxmlformats.org/officeDocument/2006/relationships/image" Target="../media/image45.emf"/><Relationship Id="rId4" Type="http://schemas.openxmlformats.org/officeDocument/2006/relationships/tags" Target="../tags/tag154.xml"/><Relationship Id="rId9" Type="http://schemas.openxmlformats.org/officeDocument/2006/relationships/oleObject" Target="../embeddings/oleObject11.bin"/><Relationship Id="rId14" Type="http://schemas.openxmlformats.org/officeDocument/2006/relationships/image" Target="../media/image49.emf"/></Relationships>
</file>

<file path=ppt/slides/_rels/slide19.xml.rels><?xml version="1.0" encoding="UTF-8" standalone="yes"?>
<Relationships xmlns="http://schemas.openxmlformats.org/package/2006/relationships"><Relationship Id="rId3" Type="http://schemas.openxmlformats.org/officeDocument/2006/relationships/tags" Target="../tags/tag159.xml"/><Relationship Id="rId7" Type="http://schemas.openxmlformats.org/officeDocument/2006/relationships/image" Target="../media/image1.emf"/><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oleObject" Target="../embeddings/oleObject12.bin"/><Relationship Id="rId5" Type="http://schemas.openxmlformats.org/officeDocument/2006/relationships/slideLayout" Target="../slideLayouts/slideLayout2.xml"/><Relationship Id="rId4" Type="http://schemas.openxmlformats.org/officeDocument/2006/relationships/tags" Target="../tags/tag16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tags" Target="../tags/tag163.xml"/><Relationship Id="rId7" Type="http://schemas.openxmlformats.org/officeDocument/2006/relationships/image" Target="../media/image6.emf"/><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oleObject" Target="../embeddings/oleObject13.bin"/><Relationship Id="rId5" Type="http://schemas.openxmlformats.org/officeDocument/2006/relationships/slideLayout" Target="../slideLayouts/slideLayout2.xml"/><Relationship Id="rId4" Type="http://schemas.openxmlformats.org/officeDocument/2006/relationships/tags" Target="../tags/tag164.xml"/></Relationships>
</file>

<file path=ppt/slides/_rels/slide21.xml.rels><?xml version="1.0" encoding="UTF-8" standalone="yes"?>
<Relationships xmlns="http://schemas.openxmlformats.org/package/2006/relationships"><Relationship Id="rId8" Type="http://schemas.openxmlformats.org/officeDocument/2006/relationships/tags" Target="../tags/tag172.xml"/><Relationship Id="rId13" Type="http://schemas.openxmlformats.org/officeDocument/2006/relationships/image" Target="../media/image1.emf"/><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oleObject" Target="../embeddings/oleObject14.bin"/><Relationship Id="rId17" Type="http://schemas.openxmlformats.org/officeDocument/2006/relationships/image" Target="../media/image59.emf"/><Relationship Id="rId2" Type="http://schemas.openxmlformats.org/officeDocument/2006/relationships/tags" Target="../tags/tag166.xml"/><Relationship Id="rId16" Type="http://schemas.openxmlformats.org/officeDocument/2006/relationships/image" Target="../media/image58.emf"/><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notesSlide" Target="../notesSlides/notesSlide11.xml"/><Relationship Id="rId5" Type="http://schemas.openxmlformats.org/officeDocument/2006/relationships/tags" Target="../tags/tag169.xml"/><Relationship Id="rId15" Type="http://schemas.openxmlformats.org/officeDocument/2006/relationships/image" Target="../media/image57.emf"/><Relationship Id="rId10" Type="http://schemas.openxmlformats.org/officeDocument/2006/relationships/slideLayout" Target="../slideLayouts/slideLayout2.xml"/><Relationship Id="rId4" Type="http://schemas.openxmlformats.org/officeDocument/2006/relationships/tags" Target="../tags/tag168.xml"/><Relationship Id="rId9" Type="http://schemas.openxmlformats.org/officeDocument/2006/relationships/tags" Target="../tags/tag173.xml"/><Relationship Id="rId14" Type="http://schemas.openxmlformats.org/officeDocument/2006/relationships/image" Target="../media/image56.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4.xml"/></Relationships>
</file>

<file path=ppt/slides/_rels/slide23.xml.rels><?xml version="1.0" encoding="UTF-8" standalone="yes"?>
<Relationships xmlns="http://schemas.openxmlformats.org/package/2006/relationships"><Relationship Id="rId3" Type="http://schemas.openxmlformats.org/officeDocument/2006/relationships/tags" Target="../tags/tag177.xml"/><Relationship Id="rId7" Type="http://schemas.openxmlformats.org/officeDocument/2006/relationships/image" Target="../media/image6.emf"/><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oleObject" Target="../embeddings/oleObject15.bin"/><Relationship Id="rId5" Type="http://schemas.openxmlformats.org/officeDocument/2006/relationships/slideLayout" Target="../slideLayouts/slideLayout2.xml"/><Relationship Id="rId4" Type="http://schemas.openxmlformats.org/officeDocument/2006/relationships/tags" Target="../tags/tag178.xml"/></Relationships>
</file>

<file path=ppt/slides/_rels/slide2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tags" Target="../tags/tag181.xml"/><Relationship Id="rId7" Type="http://schemas.openxmlformats.org/officeDocument/2006/relationships/oleObject" Target="../embeddings/oleObject16.bin"/><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182.xml"/></Relationships>
</file>

<file path=ppt/slides/_rels/slide25.xml.rels><?xml version="1.0" encoding="UTF-8" standalone="yes"?>
<Relationships xmlns="http://schemas.openxmlformats.org/package/2006/relationships"><Relationship Id="rId3" Type="http://schemas.openxmlformats.org/officeDocument/2006/relationships/tags" Target="../tags/tag185.xml"/><Relationship Id="rId7" Type="http://schemas.openxmlformats.org/officeDocument/2006/relationships/image" Target="../media/image6.emf"/><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oleObject" Target="../embeddings/oleObject17.bin"/><Relationship Id="rId5" Type="http://schemas.openxmlformats.org/officeDocument/2006/relationships/slideLayout" Target="../slideLayouts/slideLayout2.xml"/><Relationship Id="rId4" Type="http://schemas.openxmlformats.org/officeDocument/2006/relationships/tags" Target="../tags/tag186.xml"/></Relationships>
</file>

<file path=ppt/slides/_rels/slide26.xml.rels><?xml version="1.0" encoding="UTF-8" standalone="yes"?>
<Relationships xmlns="http://schemas.openxmlformats.org/package/2006/relationships"><Relationship Id="rId3" Type="http://schemas.openxmlformats.org/officeDocument/2006/relationships/tags" Target="../tags/tag189.xml"/><Relationship Id="rId7" Type="http://schemas.openxmlformats.org/officeDocument/2006/relationships/image" Target="../media/image6.emf"/><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oleObject" Target="../embeddings/oleObject18.bin"/><Relationship Id="rId5" Type="http://schemas.openxmlformats.org/officeDocument/2006/relationships/slideLayout" Target="../slideLayouts/slideLayout2.xml"/><Relationship Id="rId4" Type="http://schemas.openxmlformats.org/officeDocument/2006/relationships/tags" Target="../tags/tag190.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s>
</file>

<file path=ppt/slides/_rels/slide28.xml.rels><?xml version="1.0" encoding="UTF-8" standalone="yes"?>
<Relationships xmlns="http://schemas.openxmlformats.org/package/2006/relationships"><Relationship Id="rId8" Type="http://schemas.openxmlformats.org/officeDocument/2006/relationships/tags" Target="../tags/tag205.xml"/><Relationship Id="rId13" Type="http://schemas.openxmlformats.org/officeDocument/2006/relationships/tags" Target="../tags/tag210.xml"/><Relationship Id="rId18" Type="http://schemas.openxmlformats.org/officeDocument/2006/relationships/slideLayout" Target="../slideLayouts/slideLayout2.xml"/><Relationship Id="rId3" Type="http://schemas.openxmlformats.org/officeDocument/2006/relationships/tags" Target="../tags/tag200.xml"/><Relationship Id="rId21" Type="http://schemas.openxmlformats.org/officeDocument/2006/relationships/image" Target="../media/image1.emf"/><Relationship Id="rId7" Type="http://schemas.openxmlformats.org/officeDocument/2006/relationships/tags" Target="../tags/tag204.xml"/><Relationship Id="rId12" Type="http://schemas.openxmlformats.org/officeDocument/2006/relationships/tags" Target="../tags/tag209.xml"/><Relationship Id="rId17" Type="http://schemas.openxmlformats.org/officeDocument/2006/relationships/tags" Target="../tags/tag214.xml"/><Relationship Id="rId2" Type="http://schemas.openxmlformats.org/officeDocument/2006/relationships/tags" Target="../tags/tag199.xml"/><Relationship Id="rId16" Type="http://schemas.openxmlformats.org/officeDocument/2006/relationships/tags" Target="../tags/tag213.xml"/><Relationship Id="rId20" Type="http://schemas.openxmlformats.org/officeDocument/2006/relationships/oleObject" Target="../embeddings/oleObject19.bin"/><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tags" Target="../tags/tag208.xml"/><Relationship Id="rId5" Type="http://schemas.openxmlformats.org/officeDocument/2006/relationships/tags" Target="../tags/tag202.xml"/><Relationship Id="rId15" Type="http://schemas.openxmlformats.org/officeDocument/2006/relationships/tags" Target="../tags/tag212.xml"/><Relationship Id="rId10" Type="http://schemas.openxmlformats.org/officeDocument/2006/relationships/tags" Target="../tags/tag207.xml"/><Relationship Id="rId19" Type="http://schemas.openxmlformats.org/officeDocument/2006/relationships/notesSlide" Target="../notesSlides/notesSlide13.xml"/><Relationship Id="rId4" Type="http://schemas.openxmlformats.org/officeDocument/2006/relationships/tags" Target="../tags/tag201.xml"/><Relationship Id="rId9" Type="http://schemas.openxmlformats.org/officeDocument/2006/relationships/tags" Target="../tags/tag206.xml"/><Relationship Id="rId14" Type="http://schemas.openxmlformats.org/officeDocument/2006/relationships/tags" Target="../tags/tag211.xml"/><Relationship Id="rId22" Type="http://schemas.openxmlformats.org/officeDocument/2006/relationships/image" Target="../media/image60.emf"/></Relationships>
</file>

<file path=ppt/slides/_rels/slide29.xml.rels><?xml version="1.0" encoding="UTF-8" standalone="yes"?>
<Relationships xmlns="http://schemas.openxmlformats.org/package/2006/relationships"><Relationship Id="rId8" Type="http://schemas.openxmlformats.org/officeDocument/2006/relationships/image" Target="../media/image61.jpeg"/><Relationship Id="rId3" Type="http://schemas.openxmlformats.org/officeDocument/2006/relationships/tags" Target="../tags/tag217.xml"/><Relationship Id="rId7" Type="http://schemas.openxmlformats.org/officeDocument/2006/relationships/image" Target="../media/image6.emf"/><Relationship Id="rId12" Type="http://schemas.openxmlformats.org/officeDocument/2006/relationships/image" Target="../media/image65.jpeg"/><Relationship Id="rId2" Type="http://schemas.openxmlformats.org/officeDocument/2006/relationships/tags" Target="../tags/tag216.xml"/><Relationship Id="rId1" Type="http://schemas.openxmlformats.org/officeDocument/2006/relationships/tags" Target="../tags/tag215.xml"/><Relationship Id="rId6" Type="http://schemas.openxmlformats.org/officeDocument/2006/relationships/oleObject" Target="../embeddings/oleObject20.bin"/><Relationship Id="rId11" Type="http://schemas.openxmlformats.org/officeDocument/2006/relationships/image" Target="../media/image64.jpeg"/><Relationship Id="rId5" Type="http://schemas.openxmlformats.org/officeDocument/2006/relationships/slideLayout" Target="../slideLayouts/slideLayout2.xml"/><Relationship Id="rId10" Type="http://schemas.openxmlformats.org/officeDocument/2006/relationships/image" Target="../media/image63.jpeg"/><Relationship Id="rId4" Type="http://schemas.openxmlformats.org/officeDocument/2006/relationships/tags" Target="../tags/tag218.xml"/><Relationship Id="rId9" Type="http://schemas.openxmlformats.org/officeDocument/2006/relationships/image" Target="../media/image62.jpe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1.xml"/><Relationship Id="rId3" Type="http://schemas.openxmlformats.org/officeDocument/2006/relationships/tags" Target="../tags/tag8.xml"/><Relationship Id="rId7"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30.xml.rels><?xml version="1.0" encoding="UTF-8" standalone="yes"?>
<Relationships xmlns="http://schemas.openxmlformats.org/package/2006/relationships"><Relationship Id="rId8" Type="http://schemas.openxmlformats.org/officeDocument/2006/relationships/image" Target="../media/image68.jpeg"/><Relationship Id="rId3" Type="http://schemas.openxmlformats.org/officeDocument/2006/relationships/slideLayout" Target="../slideLayouts/slideLayout2.xml"/><Relationship Id="rId7" Type="http://schemas.openxmlformats.org/officeDocument/2006/relationships/image" Target="../media/image67.jpeg"/><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image" Target="../media/image66.jpeg"/><Relationship Id="rId5" Type="http://schemas.openxmlformats.org/officeDocument/2006/relationships/image" Target="../media/image6.emf"/><Relationship Id="rId10" Type="http://schemas.openxmlformats.org/officeDocument/2006/relationships/image" Target="../media/image70.jpeg"/><Relationship Id="rId4" Type="http://schemas.openxmlformats.org/officeDocument/2006/relationships/oleObject" Target="../embeddings/oleObject21.bin"/><Relationship Id="rId9" Type="http://schemas.openxmlformats.org/officeDocument/2006/relationships/image" Target="../media/image69.jpeg"/></Relationships>
</file>

<file path=ppt/slides/_rels/slide3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75.jpeg"/><Relationship Id="rId3" Type="http://schemas.openxmlformats.org/officeDocument/2006/relationships/tags" Target="../tags/tag223.xml"/><Relationship Id="rId7" Type="http://schemas.openxmlformats.org/officeDocument/2006/relationships/oleObject" Target="../embeddings/oleObject22.bin"/><Relationship Id="rId12" Type="http://schemas.openxmlformats.org/officeDocument/2006/relationships/image" Target="../media/image74.png"/><Relationship Id="rId17" Type="http://schemas.openxmlformats.org/officeDocument/2006/relationships/image" Target="../media/image79.png"/><Relationship Id="rId2" Type="http://schemas.openxmlformats.org/officeDocument/2006/relationships/tags" Target="../tags/tag222.xml"/><Relationship Id="rId16" Type="http://schemas.openxmlformats.org/officeDocument/2006/relationships/image" Target="../media/image78.png"/><Relationship Id="rId1" Type="http://schemas.openxmlformats.org/officeDocument/2006/relationships/tags" Target="../tags/tag221.xml"/><Relationship Id="rId6" Type="http://schemas.openxmlformats.org/officeDocument/2006/relationships/slideLayout" Target="../slideLayouts/slideLayout2.xml"/><Relationship Id="rId11" Type="http://schemas.openxmlformats.org/officeDocument/2006/relationships/image" Target="../media/image73.png"/><Relationship Id="rId5" Type="http://schemas.openxmlformats.org/officeDocument/2006/relationships/tags" Target="../tags/tag225.xml"/><Relationship Id="rId15" Type="http://schemas.openxmlformats.org/officeDocument/2006/relationships/image" Target="../media/image77.png"/><Relationship Id="rId10" Type="http://schemas.openxmlformats.org/officeDocument/2006/relationships/image" Target="../media/image72.png"/><Relationship Id="rId4" Type="http://schemas.openxmlformats.org/officeDocument/2006/relationships/tags" Target="../tags/tag224.xml"/><Relationship Id="rId9" Type="http://schemas.openxmlformats.org/officeDocument/2006/relationships/image" Target="../media/image71.png"/><Relationship Id="rId14" Type="http://schemas.openxmlformats.org/officeDocument/2006/relationships/image" Target="../media/image76.png"/></Relationships>
</file>

<file path=ppt/slides/_rels/slide32.xml.rels><?xml version="1.0" encoding="UTF-8" standalone="yes"?>
<Relationships xmlns="http://schemas.openxmlformats.org/package/2006/relationships"><Relationship Id="rId8" Type="http://schemas.openxmlformats.org/officeDocument/2006/relationships/tags" Target="../tags/tag233.xml"/><Relationship Id="rId13" Type="http://schemas.openxmlformats.org/officeDocument/2006/relationships/image" Target="../media/image6.emf"/><Relationship Id="rId3" Type="http://schemas.openxmlformats.org/officeDocument/2006/relationships/tags" Target="../tags/tag228.xml"/><Relationship Id="rId7" Type="http://schemas.openxmlformats.org/officeDocument/2006/relationships/tags" Target="../tags/tag232.xml"/><Relationship Id="rId12" Type="http://schemas.openxmlformats.org/officeDocument/2006/relationships/oleObject" Target="../embeddings/oleObject23.bin"/><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tags" Target="../tags/tag231.xml"/><Relationship Id="rId11" Type="http://schemas.openxmlformats.org/officeDocument/2006/relationships/slideLayout" Target="../slideLayouts/slideLayout2.xml"/><Relationship Id="rId5" Type="http://schemas.openxmlformats.org/officeDocument/2006/relationships/tags" Target="../tags/tag230.xml"/><Relationship Id="rId10" Type="http://schemas.openxmlformats.org/officeDocument/2006/relationships/tags" Target="../tags/tag235.xml"/><Relationship Id="rId4" Type="http://schemas.openxmlformats.org/officeDocument/2006/relationships/tags" Target="../tags/tag229.xml"/><Relationship Id="rId9" Type="http://schemas.openxmlformats.org/officeDocument/2006/relationships/tags" Target="../tags/tag23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36.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1.emf"/><Relationship Id="rId4" Type="http://schemas.openxmlformats.org/officeDocument/2006/relationships/tags" Target="../tags/tag15.xml"/><Relationship Id="rId9"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2.xml"/><Relationship Id="rId7" Type="http://schemas.openxmlformats.org/officeDocument/2006/relationships/notesSlide" Target="../notesSlides/notesSlide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2.xml"/><Relationship Id="rId5" Type="http://schemas.openxmlformats.org/officeDocument/2006/relationships/tags" Target="../tags/tag24.xml"/><Relationship Id="rId10" Type="http://schemas.openxmlformats.org/officeDocument/2006/relationships/image" Target="../media/image5.png"/><Relationship Id="rId4" Type="http://schemas.openxmlformats.org/officeDocument/2006/relationships/tags" Target="../tags/tag23.xml"/><Relationship Id="rId9"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image" Target="../media/image1.emf"/><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oleObject" Target="../embeddings/oleObject5.bin"/><Relationship Id="rId2" Type="http://schemas.openxmlformats.org/officeDocument/2006/relationships/tags" Target="../tags/tag26.xml"/><Relationship Id="rId16" Type="http://schemas.openxmlformats.org/officeDocument/2006/relationships/notesSlide" Target="../notesSlides/notesSlide3.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slideLayout" Target="../slideLayouts/slideLayout2.xml"/><Relationship Id="rId10" Type="http://schemas.openxmlformats.org/officeDocument/2006/relationships/tags" Target="../tags/tag34.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41.xml"/><Relationship Id="rId7"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5" Type="http://schemas.openxmlformats.org/officeDocument/2006/relationships/tags" Target="../tags/tag43.xml"/><Relationship Id="rId10" Type="http://schemas.openxmlformats.org/officeDocument/2006/relationships/image" Target="../media/image1.emf"/><Relationship Id="rId4" Type="http://schemas.openxmlformats.org/officeDocument/2006/relationships/tags" Target="../tags/tag42.xml"/><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8" Type="http://schemas.openxmlformats.org/officeDocument/2006/relationships/tags" Target="../tags/tag52.xml"/><Relationship Id="rId13" Type="http://schemas.openxmlformats.org/officeDocument/2006/relationships/slideLayout" Target="../slideLayouts/slideLayout2.xml"/><Relationship Id="rId18" Type="http://schemas.openxmlformats.org/officeDocument/2006/relationships/image" Target="../media/image16.png"/><Relationship Id="rId3" Type="http://schemas.openxmlformats.org/officeDocument/2006/relationships/tags" Target="../tags/tag47.xml"/><Relationship Id="rId7" Type="http://schemas.openxmlformats.org/officeDocument/2006/relationships/tags" Target="../tags/tag51.xml"/><Relationship Id="rId12" Type="http://schemas.openxmlformats.org/officeDocument/2006/relationships/tags" Target="../tags/tag56.xml"/><Relationship Id="rId17" Type="http://schemas.openxmlformats.org/officeDocument/2006/relationships/customXml" Target="../ink/ink1.xml"/><Relationship Id="rId2" Type="http://schemas.openxmlformats.org/officeDocument/2006/relationships/tags" Target="../tags/tag46.xml"/><Relationship Id="rId16" Type="http://schemas.openxmlformats.org/officeDocument/2006/relationships/image" Target="../media/image6.emf"/><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tags" Target="../tags/tag55.xml"/><Relationship Id="rId5" Type="http://schemas.openxmlformats.org/officeDocument/2006/relationships/tags" Target="../tags/tag49.xml"/><Relationship Id="rId15" Type="http://schemas.openxmlformats.org/officeDocument/2006/relationships/oleObject" Target="../embeddings/oleObject7.bin"/><Relationship Id="rId10" Type="http://schemas.openxmlformats.org/officeDocument/2006/relationships/tags" Target="../tags/tag54.xml"/><Relationship Id="rId4" Type="http://schemas.openxmlformats.org/officeDocument/2006/relationships/tags" Target="../tags/tag48.xml"/><Relationship Id="rId9" Type="http://schemas.openxmlformats.org/officeDocument/2006/relationships/tags" Target="../tags/tag53.xml"/><Relationship Id="rId14"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7DCB6EC-702A-0C1F-64EB-0DD59E8C95CD}"/>
              </a:ext>
            </a:extLst>
          </p:cNvPr>
          <p:cNvGraphicFramePr>
            <a:graphicFrameLocks noChangeAspect="1"/>
          </p:cNvGraphicFramePr>
          <p:nvPr>
            <p:custDataLst>
              <p:tags r:id="rId2"/>
            </p:custDataLst>
            <p:extLst>
              <p:ext uri="{D42A27DB-BD31-4B8C-83A1-F6EECF244321}">
                <p14:modId xmlns:p14="http://schemas.microsoft.com/office/powerpoint/2010/main" val="3698768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84" imgH="486" progId="TCLayout.ActiveDocument.1">
                  <p:embed/>
                </p:oleObj>
              </mc:Choice>
              <mc:Fallback>
                <p:oleObj name="think-cell Slide" r:id="rId4" imgW="484" imgH="486" progId="TCLayout.ActiveDocument.1">
                  <p:embed/>
                  <p:pic>
                    <p:nvPicPr>
                      <p:cNvPr id="4" name="think-cell data - do not delete" hidden="1">
                        <a:extLst>
                          <a:ext uri="{FF2B5EF4-FFF2-40B4-BE49-F238E27FC236}">
                            <a16:creationId xmlns:a16="http://schemas.microsoft.com/office/drawing/2014/main" id="{A7DCB6EC-702A-0C1F-64EB-0DD59E8C95C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23" name="btfpColumnIndicatorGroup2">
            <a:extLst>
              <a:ext uri="{FF2B5EF4-FFF2-40B4-BE49-F238E27FC236}">
                <a16:creationId xmlns:a16="http://schemas.microsoft.com/office/drawing/2014/main" id="{FE732969-50DF-4407-B99B-B18DEE50C4DE}"/>
              </a:ext>
            </a:extLst>
          </p:cNvPr>
          <p:cNvGrpSpPr/>
          <p:nvPr/>
        </p:nvGrpSpPr>
        <p:grpSpPr>
          <a:xfrm>
            <a:off x="0" y="6926580"/>
            <a:ext cx="12192000" cy="137160"/>
            <a:chOff x="0" y="6926580"/>
            <a:chExt cx="12192000" cy="137160"/>
          </a:xfrm>
        </p:grpSpPr>
        <p:sp>
          <p:nvSpPr>
            <p:cNvPr id="21" name="btfpColumnGapBlocker554813">
              <a:extLst>
                <a:ext uri="{FF2B5EF4-FFF2-40B4-BE49-F238E27FC236}">
                  <a16:creationId xmlns:a16="http://schemas.microsoft.com/office/drawing/2014/main" id="{6FC92A21-589A-4EB5-A011-6A38D4863BE0}"/>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9" name="btfpColumnGapBlocker905446">
              <a:extLst>
                <a:ext uri="{FF2B5EF4-FFF2-40B4-BE49-F238E27FC236}">
                  <a16:creationId xmlns:a16="http://schemas.microsoft.com/office/drawing/2014/main" id="{9FB5B040-581E-4870-B4B1-2441432FBD1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7" name="btfpColumnIndicator264890">
              <a:extLst>
                <a:ext uri="{FF2B5EF4-FFF2-40B4-BE49-F238E27FC236}">
                  <a16:creationId xmlns:a16="http://schemas.microsoft.com/office/drawing/2014/main" id="{BA38A07E-7897-4C5B-9B25-F3CD6EBEFD29}"/>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982955">
              <a:extLst>
                <a:ext uri="{FF2B5EF4-FFF2-40B4-BE49-F238E27FC236}">
                  <a16:creationId xmlns:a16="http://schemas.microsoft.com/office/drawing/2014/main" id="{54EE4076-32FA-40D1-8800-A8141D64EF6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2" name="btfpColumnIndicatorGroup1">
            <a:extLst>
              <a:ext uri="{FF2B5EF4-FFF2-40B4-BE49-F238E27FC236}">
                <a16:creationId xmlns:a16="http://schemas.microsoft.com/office/drawing/2014/main" id="{A509FA0E-908D-42B1-8E8E-1999F6D8158A}"/>
              </a:ext>
            </a:extLst>
          </p:cNvPr>
          <p:cNvGrpSpPr/>
          <p:nvPr/>
        </p:nvGrpSpPr>
        <p:grpSpPr>
          <a:xfrm>
            <a:off x="0" y="-205740"/>
            <a:ext cx="12192000" cy="137160"/>
            <a:chOff x="0" y="-205740"/>
            <a:chExt cx="12192000" cy="137160"/>
          </a:xfrm>
        </p:grpSpPr>
        <p:sp>
          <p:nvSpPr>
            <p:cNvPr id="20" name="btfpColumnGapBlocker481204">
              <a:extLst>
                <a:ext uri="{FF2B5EF4-FFF2-40B4-BE49-F238E27FC236}">
                  <a16:creationId xmlns:a16="http://schemas.microsoft.com/office/drawing/2014/main" id="{1B974210-EBD5-4842-9E86-FD609FB71F0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8" name="btfpColumnGapBlocker518655">
              <a:extLst>
                <a:ext uri="{FF2B5EF4-FFF2-40B4-BE49-F238E27FC236}">
                  <a16:creationId xmlns:a16="http://schemas.microsoft.com/office/drawing/2014/main" id="{0E4170D0-451E-4CD4-8A93-CAB6D70C9D7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6" name="btfpColumnIndicator196552">
              <a:extLst>
                <a:ext uri="{FF2B5EF4-FFF2-40B4-BE49-F238E27FC236}">
                  <a16:creationId xmlns:a16="http://schemas.microsoft.com/office/drawing/2014/main" id="{51A13B72-54BF-4B7E-8A99-89E7C20222CD}"/>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742644">
              <a:extLst>
                <a:ext uri="{FF2B5EF4-FFF2-40B4-BE49-F238E27FC236}">
                  <a16:creationId xmlns:a16="http://schemas.microsoft.com/office/drawing/2014/main" id="{5C202E11-9C4A-40ED-8087-5FBC58E0270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13" name="Title 12">
            <a:extLst>
              <a:ext uri="{FF2B5EF4-FFF2-40B4-BE49-F238E27FC236}">
                <a16:creationId xmlns:a16="http://schemas.microsoft.com/office/drawing/2014/main" id="{E6692FAE-EFB9-4FBD-B291-D3F591BDFD43}"/>
              </a:ext>
            </a:extLst>
          </p:cNvPr>
          <p:cNvSpPr>
            <a:spLocks noGrp="1"/>
          </p:cNvSpPr>
          <p:nvPr>
            <p:ph type="ctrTitle"/>
          </p:nvPr>
        </p:nvSpPr>
        <p:spPr/>
        <p:txBody>
          <a:bodyPr vert="horz"/>
          <a:lstStyle/>
          <a:p>
            <a:r>
              <a:rPr lang="en-US" dirty="0"/>
              <a:t>Healthcare Deck 2 - Sample ODA 2</a:t>
            </a:r>
          </a:p>
        </p:txBody>
      </p:sp>
    </p:spTree>
    <p:custDataLst>
      <p:tags r:id="rId1"/>
    </p:custDataLst>
    <p:extLst>
      <p:ext uri="{BB962C8B-B14F-4D97-AF65-F5344CB8AC3E}">
        <p14:creationId xmlns:p14="http://schemas.microsoft.com/office/powerpoint/2010/main" val="3233486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0395D9FD-DB2D-47D5-94E7-C7F10EF85C00}"/>
              </a:ext>
            </a:extLst>
          </p:cNvPr>
          <p:cNvGrpSpPr/>
          <p:nvPr/>
        </p:nvGrpSpPr>
        <p:grpSpPr>
          <a:xfrm>
            <a:off x="0" y="6926580"/>
            <a:ext cx="12192000" cy="137160"/>
            <a:chOff x="0" y="6926580"/>
            <a:chExt cx="12192000" cy="137160"/>
          </a:xfrm>
        </p:grpSpPr>
        <p:sp>
          <p:nvSpPr>
            <p:cNvPr id="17" name="btfpColumnGapBlocker335773">
              <a:extLst>
                <a:ext uri="{FF2B5EF4-FFF2-40B4-BE49-F238E27FC236}">
                  <a16:creationId xmlns:a16="http://schemas.microsoft.com/office/drawing/2014/main" id="{875B64F6-DCC1-4168-BB67-99FBE04EF733}"/>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5" name="btfpColumnGapBlocker100564">
              <a:extLst>
                <a:ext uri="{FF2B5EF4-FFF2-40B4-BE49-F238E27FC236}">
                  <a16:creationId xmlns:a16="http://schemas.microsoft.com/office/drawing/2014/main" id="{A46620CF-12C3-4C35-BAF7-42F96AB47EB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3" name="btfpColumnIndicator921842">
              <a:extLst>
                <a:ext uri="{FF2B5EF4-FFF2-40B4-BE49-F238E27FC236}">
                  <a16:creationId xmlns:a16="http://schemas.microsoft.com/office/drawing/2014/main" id="{CA2B6BFE-8277-4C66-A255-35C0937D999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4746">
              <a:extLst>
                <a:ext uri="{FF2B5EF4-FFF2-40B4-BE49-F238E27FC236}">
                  <a16:creationId xmlns:a16="http://schemas.microsoft.com/office/drawing/2014/main" id="{E19377DC-B1D9-4EF1-A61A-48891616FA8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79FF6459-92AE-4FC4-922C-5153DDB0E111}"/>
              </a:ext>
            </a:extLst>
          </p:cNvPr>
          <p:cNvGrpSpPr/>
          <p:nvPr/>
        </p:nvGrpSpPr>
        <p:grpSpPr>
          <a:xfrm>
            <a:off x="0" y="-205740"/>
            <a:ext cx="12192000" cy="137160"/>
            <a:chOff x="0" y="-205740"/>
            <a:chExt cx="12192000" cy="137160"/>
          </a:xfrm>
        </p:grpSpPr>
        <p:sp>
          <p:nvSpPr>
            <p:cNvPr id="16" name="btfpColumnGapBlocker190270">
              <a:extLst>
                <a:ext uri="{FF2B5EF4-FFF2-40B4-BE49-F238E27FC236}">
                  <a16:creationId xmlns:a16="http://schemas.microsoft.com/office/drawing/2014/main" id="{2DE75F3D-17A6-4E37-B2A7-C1B75BEDE373}"/>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4" name="btfpColumnGapBlocker715457">
              <a:extLst>
                <a:ext uri="{FF2B5EF4-FFF2-40B4-BE49-F238E27FC236}">
                  <a16:creationId xmlns:a16="http://schemas.microsoft.com/office/drawing/2014/main" id="{138150B8-3D6F-4FC1-8564-F589CE22F64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2" name="btfpColumnIndicator679506">
              <a:extLst>
                <a:ext uri="{FF2B5EF4-FFF2-40B4-BE49-F238E27FC236}">
                  <a16:creationId xmlns:a16="http://schemas.microsoft.com/office/drawing/2014/main" id="{BEA9DB99-A210-49B0-9887-F81E19C1242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91995">
              <a:extLst>
                <a:ext uri="{FF2B5EF4-FFF2-40B4-BE49-F238E27FC236}">
                  <a16:creationId xmlns:a16="http://schemas.microsoft.com/office/drawing/2014/main" id="{8E1157BC-4126-4589-B82A-50A31DE0C0F4}"/>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4" name="AgendaLine">
            <a:extLst>
              <a:ext uri="{FF2B5EF4-FFF2-40B4-BE49-F238E27FC236}">
                <a16:creationId xmlns:a16="http://schemas.microsoft.com/office/drawing/2014/main" id="{11D87AFD-7F9F-4A98-B738-3A3B44F10B1D}"/>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AgendaTitle">
            <a:extLst>
              <a:ext uri="{FF2B5EF4-FFF2-40B4-BE49-F238E27FC236}">
                <a16:creationId xmlns:a16="http://schemas.microsoft.com/office/drawing/2014/main" id="{48FF91C4-4FE8-01D8-8943-9EB0FDC5AD7C}"/>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en-US" sz="1200" b="1" cap="all" spc="450" dirty="0"/>
              <a:t>Agenda</a:t>
            </a:r>
          </a:p>
        </p:txBody>
      </p:sp>
      <p:sp>
        <p:nvSpPr>
          <p:cNvPr id="3" name="AgendaEmphasisBar">
            <a:extLst>
              <a:ext uri="{FF2B5EF4-FFF2-40B4-BE49-F238E27FC236}">
                <a16:creationId xmlns:a16="http://schemas.microsoft.com/office/drawing/2014/main" id="{29C27F78-5D69-8D8C-0921-C7A1DBD08AC9}"/>
              </a:ext>
            </a:extLst>
          </p:cNvPr>
          <p:cNvSpPr/>
          <p:nvPr/>
        </p:nvSpPr>
        <p:spPr bwMode="gray">
          <a:xfrm>
            <a:off x="1616981" y="2601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grpSp>
        <p:nvGrpSpPr>
          <p:cNvPr id="5" name="Agenda">
            <a:extLst>
              <a:ext uri="{FF2B5EF4-FFF2-40B4-BE49-F238E27FC236}">
                <a16:creationId xmlns:a16="http://schemas.microsoft.com/office/drawing/2014/main" id="{1B14AAD7-3F08-CB24-F28F-36DEDFE7140A}"/>
              </a:ext>
            </a:extLst>
          </p:cNvPr>
          <p:cNvGrpSpPr/>
          <p:nvPr/>
        </p:nvGrpSpPr>
        <p:grpSpPr>
          <a:xfrm>
            <a:off x="1970752" y="1270000"/>
            <a:ext cx="9891047" cy="5295900"/>
            <a:chOff x="1970752" y="1270000"/>
            <a:chExt cx="9891047" cy="5295900"/>
          </a:xfrm>
        </p:grpSpPr>
        <p:sp>
          <p:nvSpPr>
            <p:cNvPr id="6" name="AgendaTextBox">
              <a:extLst>
                <a:ext uri="{FF2B5EF4-FFF2-40B4-BE49-F238E27FC236}">
                  <a16:creationId xmlns:a16="http://schemas.microsoft.com/office/drawing/2014/main" id="{D2F0F22F-E241-CBBB-05AC-D9FD15A88C31}"/>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dirty="0"/>
                <a:t>Initial perspectives and thesis</a:t>
              </a:r>
            </a:p>
            <a:p>
              <a:pPr marL="0" indent="0">
                <a:spcBef>
                  <a:spcPts val="3600"/>
                </a:spcBef>
                <a:buNone/>
              </a:pPr>
              <a:r>
                <a:rPr lang="en-US" sz="2000" dirty="0"/>
                <a:t>Asset overview</a:t>
              </a:r>
            </a:p>
            <a:p>
              <a:pPr marL="0" indent="0">
                <a:spcBef>
                  <a:spcPts val="3600"/>
                </a:spcBef>
                <a:buNone/>
              </a:pPr>
              <a:r>
                <a:rPr lang="en-US" sz="2000" b="1" dirty="0">
                  <a:solidFill>
                    <a:srgbClr val="CC0000"/>
                  </a:solidFill>
                </a:rPr>
                <a:t>Market and competitive positioning</a:t>
              </a:r>
            </a:p>
            <a:p>
              <a:pPr marL="0" indent="0">
                <a:spcBef>
                  <a:spcPts val="3600"/>
                </a:spcBef>
                <a:buNone/>
              </a:pPr>
              <a:r>
                <a:rPr lang="en-US" sz="2000" dirty="0"/>
                <a:t>Potential scope and approach</a:t>
              </a:r>
            </a:p>
          </p:txBody>
        </p:sp>
        <p:cxnSp>
          <p:nvCxnSpPr>
            <p:cNvPr id="7" name="AgendaSeparator1">
              <a:extLst>
                <a:ext uri="{FF2B5EF4-FFF2-40B4-BE49-F238E27FC236}">
                  <a16:creationId xmlns:a16="http://schemas.microsoft.com/office/drawing/2014/main" id="{99E25F9A-8FF9-5B4B-7AEE-1523793B2291}"/>
                </a:ext>
              </a:extLst>
            </p:cNvPr>
            <p:cNvCxnSpPr/>
            <p:nvPr/>
          </p:nvCxnSpPr>
          <p:spPr bwMode="gray">
            <a:xfrm>
              <a:off x="1970752" y="1839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8" name="AgendaSeparator2">
              <a:extLst>
                <a:ext uri="{FF2B5EF4-FFF2-40B4-BE49-F238E27FC236}">
                  <a16:creationId xmlns:a16="http://schemas.microsoft.com/office/drawing/2014/main" id="{4BFB3341-1D8C-056D-B3DD-4D419A8A9FDD}"/>
                </a:ext>
              </a:extLst>
            </p:cNvPr>
            <p:cNvCxnSpPr/>
            <p:nvPr/>
          </p:nvCxnSpPr>
          <p:spPr bwMode="gray">
            <a:xfrm>
              <a:off x="1970752" y="2601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9" name="AgendaSeparator3">
              <a:extLst>
                <a:ext uri="{FF2B5EF4-FFF2-40B4-BE49-F238E27FC236}">
                  <a16:creationId xmlns:a16="http://schemas.microsoft.com/office/drawing/2014/main" id="{33729B22-DB70-88C3-B39A-D4C94CFC049A}"/>
                </a:ext>
              </a:extLst>
            </p:cNvPr>
            <p:cNvCxnSpPr/>
            <p:nvPr/>
          </p:nvCxnSpPr>
          <p:spPr bwMode="gray">
            <a:xfrm>
              <a:off x="1970752" y="3363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0" name="AgendaSeparator4">
              <a:extLst>
                <a:ext uri="{FF2B5EF4-FFF2-40B4-BE49-F238E27FC236}">
                  <a16:creationId xmlns:a16="http://schemas.microsoft.com/office/drawing/2014/main" id="{27F7E55F-D611-F26C-1BE6-7085F97A6E3D}"/>
                </a:ext>
              </a:extLst>
            </p:cNvPr>
            <p:cNvCxnSpPr/>
            <p:nvPr/>
          </p:nvCxnSpPr>
          <p:spPr bwMode="gray">
            <a:xfrm>
              <a:off x="1970752" y="4125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58834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 name="think-cell data - do not delete" hidden="1">
            <a:extLst>
              <a:ext uri="{FF2B5EF4-FFF2-40B4-BE49-F238E27FC236}">
                <a16:creationId xmlns:a16="http://schemas.microsoft.com/office/drawing/2014/main" id="{1F74842D-306B-810A-8915-808E15821715}"/>
              </a:ext>
            </a:extLst>
          </p:cNvPr>
          <p:cNvGraphicFramePr>
            <a:graphicFrameLocks noChangeAspect="1"/>
          </p:cNvGraphicFramePr>
          <p:nvPr>
            <p:custDataLst>
              <p:tags r:id="rId2"/>
            </p:custDataLst>
            <p:extLst>
              <p:ext uri="{D42A27DB-BD31-4B8C-83A1-F6EECF244321}">
                <p14:modId xmlns:p14="http://schemas.microsoft.com/office/powerpoint/2010/main" val="34276619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606" imgH="608" progId="TCLayout.ActiveDocument.1">
                  <p:embed/>
                </p:oleObj>
              </mc:Choice>
              <mc:Fallback>
                <p:oleObj name="think-cell Slide" r:id="rId14" imgW="606" imgH="608" progId="TCLayout.ActiveDocument.1">
                  <p:embed/>
                  <p:pic>
                    <p:nvPicPr>
                      <p:cNvPr id="76" name="think-cell data - do not delete" hidden="1">
                        <a:extLst>
                          <a:ext uri="{FF2B5EF4-FFF2-40B4-BE49-F238E27FC236}">
                            <a16:creationId xmlns:a16="http://schemas.microsoft.com/office/drawing/2014/main" id="{1F74842D-306B-810A-8915-808E15821715}"/>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grpSp>
        <p:nvGrpSpPr>
          <p:cNvPr id="51" name="btfpColumnIndicatorGroup2">
            <a:extLst>
              <a:ext uri="{FF2B5EF4-FFF2-40B4-BE49-F238E27FC236}">
                <a16:creationId xmlns:a16="http://schemas.microsoft.com/office/drawing/2014/main" id="{4B9DAACC-ECAA-0F36-9421-6719262C7859}"/>
              </a:ext>
            </a:extLst>
          </p:cNvPr>
          <p:cNvGrpSpPr/>
          <p:nvPr/>
        </p:nvGrpSpPr>
        <p:grpSpPr>
          <a:xfrm>
            <a:off x="0" y="6926580"/>
            <a:ext cx="12192000" cy="137160"/>
            <a:chOff x="0" y="6926580"/>
            <a:chExt cx="12192000" cy="137160"/>
          </a:xfrm>
        </p:grpSpPr>
        <p:sp>
          <p:nvSpPr>
            <p:cNvPr id="49" name="btfpColumnGapBlocker996364">
              <a:extLst>
                <a:ext uri="{FF2B5EF4-FFF2-40B4-BE49-F238E27FC236}">
                  <a16:creationId xmlns:a16="http://schemas.microsoft.com/office/drawing/2014/main" id="{D4E50F77-92DA-6E42-29E5-E157764E0FF5}"/>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47" name="btfpColumnGapBlocker443163">
              <a:extLst>
                <a:ext uri="{FF2B5EF4-FFF2-40B4-BE49-F238E27FC236}">
                  <a16:creationId xmlns:a16="http://schemas.microsoft.com/office/drawing/2014/main" id="{1F872C3E-E0D4-1676-A31B-1C9AF42BBF87}"/>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45" name="btfpColumnIndicator665805">
              <a:extLst>
                <a:ext uri="{FF2B5EF4-FFF2-40B4-BE49-F238E27FC236}">
                  <a16:creationId xmlns:a16="http://schemas.microsoft.com/office/drawing/2014/main" id="{DEE98C56-9F04-CFD8-0F12-877429A5FCD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3" name="btfpColumnIndicator852935">
              <a:extLst>
                <a:ext uri="{FF2B5EF4-FFF2-40B4-BE49-F238E27FC236}">
                  <a16:creationId xmlns:a16="http://schemas.microsoft.com/office/drawing/2014/main" id="{A689A745-FFC7-00E1-673C-5E0D6D682BCA}"/>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1" name="btfpColumnGapBlocker628119">
              <a:extLst>
                <a:ext uri="{FF2B5EF4-FFF2-40B4-BE49-F238E27FC236}">
                  <a16:creationId xmlns:a16="http://schemas.microsoft.com/office/drawing/2014/main" id="{E320369F-ACEB-6D38-488C-ED38043BB56E}"/>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1" name="btfpColumnIndicator780370">
              <a:extLst>
                <a:ext uri="{FF2B5EF4-FFF2-40B4-BE49-F238E27FC236}">
                  <a16:creationId xmlns:a16="http://schemas.microsoft.com/office/drawing/2014/main" id="{7E71DEC6-4221-6254-C831-6363C13BBEAE}"/>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577343">
              <a:extLst>
                <a:ext uri="{FF2B5EF4-FFF2-40B4-BE49-F238E27FC236}">
                  <a16:creationId xmlns:a16="http://schemas.microsoft.com/office/drawing/2014/main" id="{BB80093D-40E4-4373-7A00-686692DEBD01}"/>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 name="btfpColumnGapBlocker615628">
              <a:extLst>
                <a:ext uri="{FF2B5EF4-FFF2-40B4-BE49-F238E27FC236}">
                  <a16:creationId xmlns:a16="http://schemas.microsoft.com/office/drawing/2014/main" id="{857F0947-6344-4276-055F-CEC6774B08FB}"/>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7" name="btfpColumnIndicator862946">
              <a:extLst>
                <a:ext uri="{FF2B5EF4-FFF2-40B4-BE49-F238E27FC236}">
                  <a16:creationId xmlns:a16="http://schemas.microsoft.com/office/drawing/2014/main" id="{5E058731-E931-A42E-4478-57CEE21C7E73}"/>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925518">
              <a:extLst>
                <a:ext uri="{FF2B5EF4-FFF2-40B4-BE49-F238E27FC236}">
                  <a16:creationId xmlns:a16="http://schemas.microsoft.com/office/drawing/2014/main" id="{478A2A46-705E-BAE0-5648-D3479CDA0003}"/>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50" name="btfpColumnIndicatorGroup1">
            <a:extLst>
              <a:ext uri="{FF2B5EF4-FFF2-40B4-BE49-F238E27FC236}">
                <a16:creationId xmlns:a16="http://schemas.microsoft.com/office/drawing/2014/main" id="{1DC7EE4B-7CBD-A3A5-A83A-C55F024B86AC}"/>
              </a:ext>
            </a:extLst>
          </p:cNvPr>
          <p:cNvGrpSpPr/>
          <p:nvPr/>
        </p:nvGrpSpPr>
        <p:grpSpPr>
          <a:xfrm>
            <a:off x="0" y="-205740"/>
            <a:ext cx="12192000" cy="137160"/>
            <a:chOff x="0" y="-205740"/>
            <a:chExt cx="12192000" cy="137160"/>
          </a:xfrm>
        </p:grpSpPr>
        <p:sp>
          <p:nvSpPr>
            <p:cNvPr id="48" name="btfpColumnGapBlocker999213">
              <a:extLst>
                <a:ext uri="{FF2B5EF4-FFF2-40B4-BE49-F238E27FC236}">
                  <a16:creationId xmlns:a16="http://schemas.microsoft.com/office/drawing/2014/main" id="{3D120E3D-EC38-1CE6-7158-D56E61AA557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46" name="btfpColumnGapBlocker863627">
              <a:extLst>
                <a:ext uri="{FF2B5EF4-FFF2-40B4-BE49-F238E27FC236}">
                  <a16:creationId xmlns:a16="http://schemas.microsoft.com/office/drawing/2014/main" id="{A91041B8-FDC7-A417-0DEF-0A03D399CC53}"/>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44" name="btfpColumnIndicator726623">
              <a:extLst>
                <a:ext uri="{FF2B5EF4-FFF2-40B4-BE49-F238E27FC236}">
                  <a16:creationId xmlns:a16="http://schemas.microsoft.com/office/drawing/2014/main" id="{47DEAD2C-F1A5-33B4-60A2-90D800429B7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2" name="btfpColumnIndicator862885">
              <a:extLst>
                <a:ext uri="{FF2B5EF4-FFF2-40B4-BE49-F238E27FC236}">
                  <a16:creationId xmlns:a16="http://schemas.microsoft.com/office/drawing/2014/main" id="{11C1395A-6A9E-392A-F2E1-1B43F974A4CB}"/>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8" name="btfpColumnGapBlocker574344">
              <a:extLst>
                <a:ext uri="{FF2B5EF4-FFF2-40B4-BE49-F238E27FC236}">
                  <a16:creationId xmlns:a16="http://schemas.microsoft.com/office/drawing/2014/main" id="{4F66534E-ED33-20EC-167A-327A6F602D12}"/>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9" name="btfpColumnIndicator662184">
              <a:extLst>
                <a:ext uri="{FF2B5EF4-FFF2-40B4-BE49-F238E27FC236}">
                  <a16:creationId xmlns:a16="http://schemas.microsoft.com/office/drawing/2014/main" id="{3E5ABF0A-AB1C-DE98-A2B4-5C70CD423420}"/>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238367">
              <a:extLst>
                <a:ext uri="{FF2B5EF4-FFF2-40B4-BE49-F238E27FC236}">
                  <a16:creationId xmlns:a16="http://schemas.microsoft.com/office/drawing/2014/main" id="{27022871-F6A8-BA8C-4627-F9F150BCDB94}"/>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236787">
              <a:extLst>
                <a:ext uri="{FF2B5EF4-FFF2-40B4-BE49-F238E27FC236}">
                  <a16:creationId xmlns:a16="http://schemas.microsoft.com/office/drawing/2014/main" id="{8E6D6A84-0C4E-FD4C-BDA0-1146C8FC8BA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6" name="btfpColumnIndicator898742">
              <a:extLst>
                <a:ext uri="{FF2B5EF4-FFF2-40B4-BE49-F238E27FC236}">
                  <a16:creationId xmlns:a16="http://schemas.microsoft.com/office/drawing/2014/main" id="{2CD98919-5E63-01C3-DF74-9A6B3739204B}"/>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 name="btfpColumnIndicator239252">
              <a:extLst>
                <a:ext uri="{FF2B5EF4-FFF2-40B4-BE49-F238E27FC236}">
                  <a16:creationId xmlns:a16="http://schemas.microsoft.com/office/drawing/2014/main" id="{99484FBC-E918-9335-6C9E-08878949D91D}"/>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37" name="btfpMGChart626102"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z2dD7pS103gZfJ6l4USC3jqtWOPR/ue0umjYEY9KlLthURXCUyUuZbmGDPUXB2idlVQc+R1c0j6vNnMaKvr/Ajwg7VibtYrUrbyulTiPNW+/yfTdJygxwCqxVO4YVrjYjWt7i4iTJxzRCvEyICokEiikYjZSP66NgfH7wweCmgGhzsl5VyeSnbBkfdK41WgKMeZzq+7YY6U2d+YqltRQRAnj1kZlD5W3qybuPgFYfcP9g3iHprCO9UlGliYvCAS7qNSOWJrKnYZB1U+kn/Fph1Eb/NADrAIB8CA5W5Fo6Eu0GUNTTdO2YJ3JtmUWfpA8HEWnD/tYBveBVYMkZ/iXbnEHdcVznF893Bjrchl2XN8czvh31CwQ8zqMbSkM8CNbr2ByZN/RGZAmY0HuhWuAzifCqNheRwNIZxyMVE+Qw02KG2N9Zzs7NShYJSopTGDuAt8K8oucjuoLal7ClUIck1uNioXYcZkTJTi7EdMKIMPnEjdLoNHOcjHVBModpXe0cCDoVVfcNFUwzhquyTZNfOUfwO9Vx8REAaR5hKUgu08QOkQhkaRi86LBkAOzMU1taTLdoX07JTz95IzTPrbL0UWDmN1PFebBN0raSzIwBEeQPF2JiMy0TE/iJooTo9CsIdgTimGn7SWIan6JArLFKcm2gjkCv2yCgRBEIxFPlBGtVSMmWhERKneUWV5oxIC4XUwudM6lyUS27/o5z2KIhkHarlufjcGEl6PmHSjVXSzSDPNrkHzAcZ8U4XZsdCg96wtv56BRU9MuCdTGa9g0o9lQ9KjpE1IhT2OEo4gZjJ8fBJIYSSwuaJPsOPNYq08NWE9fX8b1uEjWVIYe/KRN1TjtfmhU9bYFg3p7tutx2966TD4HYEOpjtsqobglHLRXemM0d4y0CgOJ3dDz+G4zHTCIPRkmBMefwAsKOilQ+lppFhLwMC2rk8BZ4PAH93eJeWgqLcMbGVH3CY8N2KevAAcaCM0D7w4FgNnLNUpFM2l6DNPKjWiAV8XSoPIwvcrzVLl70Iln7vp+wI6Ijx3I6URu8X5vTNsxnnaPVgAiRk2FxgsamoTSvUMDTyZyQOWnxKvu/ACWGx10zT9saqdprB74DARecsWq2tGsVKtAxpZcODGfU6WxoBt1dumvryDp/oRb0JdaL+V4N5YBcYlyJ67tK4uiLE64j0S3QAKi8vNjsF4jVokGEKq/+YcGmJ311qnGB+TUz3fjQVFtoc3WemKPqWwgrxY0FL8KbhJMLd2S2fDoKyGmtMRO6GHaO21UVl+y7AGSApzxScPovj+HgEimKlEZtp0d3Bd8MAfdvNjoBbKPbnBRz00kGE2argK+LrLvgQoo4NgvYbteOSnPqY3hVvYUvs5KUQ+olo2pnFyutxTIW4N7jJ7Po53JPxUqnklCHSLhmMiWZxNqD9DUpTnjLiEX3xDdVrkLrEse4Z1otNtJ1pRbbe984UiYfvZY574g/lIJo4ii0bT2e8+stcDcTS8i34Av+p/8uQddfBBKUbJu2RXTxNa662WgFjDSdSzb+Lbc7TlkPjuk5IARK7b7vMowN9lwyQsVc72dUV8sYlk7fz7PxytK35e64jMPf6dXdeMbJYC6GD4pxq/LaSqgop2MY7X75WTT1uua9E4f7SxtZDW9lfGCo7+zLezCzvoUFFnbLxqNnJVcrU6y8Bgv45EtEV1ndQ7dPOZ5JqBMS1inll8xpWXglARh3tOd5FpXwX1O9QTpf+yvmvSHdSBw1HZuxf23T1dN3MGMfXvKiz5Sri42rGa7KUT7tCRRRcxs6bK3Ug88+vDc3791oduILo7enln37FkRSkKMxpXHtcbPWyUsekTgbs2keouxio+OJTviR3Juw2O+lhjnwRfoRJVMwu9n0BXPDJQocYHYYTSuIETge3/QYwOsb9DGM6KHmT4VMV79g7pZg1cXTNPZ9whyGEuiVt+7CwauxJE1MCd/eBkqHgvt3V5Fc7ZcIy3tAKOv4wLhSvl2Usv+xhwRsex9CZs4SOmCzf/YhV/CN8sGf1lffBQW2U4rQHaOOrmaJVF2K8yb+WfknSASAVHo7SsPe6QG6QoLtO9jkM89TY5k7LTHq5TZlS120sW3wigSRthml/YPtr9s3TMPzO5LektMoQeN57sfMbA9wUp0k0rrx9eSOdA3Ui3U4uwffnYtEoYEaWKEdzFBd5NfUY/t+Y37FwiNVy62y3BtWqrG6Q2YVel2RfmUcdMrcGXhyTZAq7gtjUGA8Wit4orQCRQQlmglMoyqSRNZGYQ/EUgh2/PP95ShX8AtW++cyQRJYWqHFhEpiCnjZ2/uuJnrm4gqso6IX2jTTGi6rJ8PjP1xhk4a927eiI1GTwTPr5OFtZlEwTCFN227IHUsz2gLOxcLGFmm0nWum0InyZlrKJ5o1un9LJwPq/QnXJlXJJsyaqWDgk4IBPr98suX1cpgWFk1bSOxmZq1n9mTBJecB4HbBWbps8z09Z5t+NbBVw8d0nM0+3kykca+0H+h5WuJSZnvVJDMNf0ucGSFmj3DMTpIInZ5SQbMNA7I31K+FrbGHO0+a82SArvSWAtjiyH1B/IuKxpNzt+kH3TGHAMi79ApI60rPeiysgFn8VgBSDniYpBUt3F3JvupO81fP60c/wgQW4mvqiOYzx/gwllgDy9bcKNKZ4vVXM9qcTZHTmViL9mhLwrKlPP4/1NrnTO3ZauCSuKCxUljTTk8RbaqkiDrC3DAWcrNzlNi3/ZAjmXwCIIYMg2M8gcsBDEbenzIQq+eDMjvqNBpM0MKwSWYFQZ30Sy0C2glHxrqgW9+wLsqcRoRbHx+8ap9vfz7Zk5whaRbgSLITz5tja4gG10cuYEUqeh8UB7oTuMH8noepcExmjEGNuCN3JXqzwZuXJsnDuCPBF1EnlPAmDCCGz/xVGiOhGjpbdaEcIkgBvtSK4LtLcTOwGtPM/nzfKTATPemXzc927tEDI/QlMCaqbTCicXiKf59hI57MAXPzQhM4u/UE3WzaHJGoE6CQZVoTl7Rk4VRfDLyV4NhWRAHZyCF7zlvaiwLuqY1HEw1gDU2Zt6UoIoLsifoLSx13JE/906HddaCLibJq43tcUws/Nr6tXXRFfNdAtJXmeVgUGXEFA84zTurbHqoorvkM9zfKqRREUSoxxP7CY+PlYaJI58/jVEEmGErdbO5wA+S0kCDx+Yo4ZHVA3m6xwSR0FAdzrMoNWdNlBWevMcwRxjD3obVmZbl6hy6cvjMCfpBkvD40ZQcf33aufC77SK9Ajc/q6arkXyXwSvy4wUiChOav3ksTiRaOHG1of3kkE8UP57SC1HenDuGlqT95IrNRJ2mxsGShTy3DDP9K2GqOERUbrtbqt1vo/IklzhRnyXZEPQqM+jSLF0XOaDzybhCWakYH2ecqCMJnhR4TivrzIZ0uxg9Hdd+vGMsrxx/vZ2uCO4il95XBm22xjV67MeJNrQQG015XLBk6JpN001tCyGSG4QYFmAWm5icTw+Z2BzbfsIrjcFl821IFYIwsHfEgfbxMWD9271l+pgvnv8g1iQGgmQCY7aFOrNKr1AtKWyH3twPApB5IGqa0DuTDSkvaYMWWEo7EsOd0V3sxRrfSW9dh+Pxw9B5hQmtULLUA97A7fWxNGE5LWtlaJs8ZgjyAaZsA+R7xj5ZAadWhBpbsfKEWWL8JSSP6TYTAZTpPXwKur8gBl7JsPiH9HXa+H8XsERJLpHNXxg98hJXRH+z64zza7I2qjHw/HvfPUWhjhObeKpqeR6/7vZz2Eme6XEKTFJXqhWdgAHokzHcz47XYaWrfMqCZCd+VH5y89ohiGG3S4c9nKQ8jchpM+QH73vf2/Sv432A/UCrg6vaeKgdhaYcMxqI8Y3y0OlbCIm9m1z4BEYRvunM+9tnd/hmhsn1HkOV+zVpCngwpXTsWv03OrLz6cmI9Z9aM8lfJoW7AoR8iVBN+ofYJv+V01enBOc5Wp+t3xKW5p49DhMQ3g4UD63gS4rmlscGZB2zM3vYAB/QvLeqqXqurThn3MNCS9ABq73u2JHB8QaKtpih7zgSpEOaX+ub8v77+Ue6ecVB9RGlNhrYGIrqw74mnjCNhH9dVnQU769deaqTIFqocqAuKxiYltS3NN396u+DZy7eTGx4jsZ+ho8/haHpEZZP1fFn63m0/wUE4pFzA564vDjVVs2natRyzuBQX34Dzz/6jtBeWmUraZ3h8ryFZCs8Blk9gC7KucKUwV5inTo0mc2s4mxCrGH+ftIXNtObYmYaoSp87Y5xaPmDtsR44fPqF0beyn451U3UM9mSFFE4uJMz8nLciDJAstAmEyPQS/8SKiPmMhsoqbaK3wXtc3kIeA0tgOzdLAzL51XrpeSaENv3hHZSJ+r0PJx/qCY+L8IiXWhjFd4PavZbRawjCUfE5T/fTsmY5UG4p6lJo82lx0ibLc6pc35+Abc4EQ+FfAH1yowv/LIkardPbmn/wDRMHpu+KA8TXzyPs+uMFR+aBuFL/tqHXPgehPWc0LaJx6A9w05qEi+xnGTgXyvfPRIMq4vG4/IXRLVs2CCK+zh+Rz2Xlhv8sxy2/bcH3U4j8I8JGYxqPMhaPhpVVW3pgGdqjNIfXSKmE+AeKlKrk+J6PUCQpAQBW3wgaJEXZT2AaH/Q22KTWvxjA6wJAAHwmDgY4pszm+kNB1i7l29KqTWKW17XV6eLVhY0P0d0LfuNhPSOWZxT3oK3l67sWKrGTrcdia0s1Y9bdwfIGKzu4hA25Mlo70nvKpaV3RavqJciLlhfBsNjRxfEqGClZz8PyAWvqznVAIQETsWhW9CBaarcHVZv/42eEyGh/gZfj5tJCgSQCyVLFxwIyyFKnoWc7CcQTPfgMFLPdybDlBqvizTbwEzS6rebZ/3xWhC+ZVlMV4tp67A1M3u0w56MKlZ03sJxQ7qmAw6NCvyzo3ffuVY9xwE9G9WtYpD9k8LMr80NqmxUPSVBUH8jj0224boolcUMFaAj9pdWtjViYj8/qjyAJ0bgxm5mOX1VIKABPgWz/j0k1yeloRxC89PGjT59owmRCb1Vtox1GVFWeEfSprbMzlgVTfJiQlcwepCmYTc4m69LDERpZkZgly5Dn1HrAnhXbBaMEF7n8UmfKwsUCLWwDclsQLlLwV96WqPjJEs35pBhC0w4wJMwQx6Q0p6bPbrmVtDutu5KtkJBEePhew/Nf/jcnHnQs7m5U1ygkSbe5dyoMU7kS6l5TjhNf+qCYsBZCXJpVpeRr5mO7NCL9xpKPNI7KMbycqLYz4Ji0RKEUlC8Ghth3hm5kT8ZQCXTR+yVgu3FVZLDtK8H+5Xphsd2AdEgSjZqRh2mtullxvlVCbWF8+l7ht/POv6VvCbypSD4WgwCGqbozKlZkMzSdzGo3i7rsooa+lzji3EXzxJlfpKg+hrjt8QMwB0WsGkrRbEVwVhyxvtBlpoMeRzTCfg3ceYknSdWNFGxpX3wcziSdnxArl/SeSxAOBww7XamvOAsEWs12y/vkWUBGwmkP5oRaWbbtY0WdQuSFY0r6FMmuTp76d+2wSrl0M7lHmuxsYoIDDd3CsNZKIVTo5KXDJRo3Vdu/B6XK77MR3D/QtHAjW5mAG1vzRZivgR7qBz9vr/kH5x0eJpoMDlpDxeviArO5uqx7nukW60wwtgxebyfrw3ZDbHeYT7RT9jkaSRyB0rcaM2c6/7s9GRt6mfZeWoAUVX6It/+t8aRobmkDuH0ORIdFimQY+8EQvGbUAJLUWPpsJK5HOJPQwLreGQR94ahjAVVkhtyvqbMImlFXShgrTOKQztOebyLY4QFsrGjkSMPzrNNukdgkB8dyyPcmzGF0PplBbc/7NgcLKClagH+ZLjQ4QiU+uPYj8sOh+NS0taeCT2+mRdVO/KhQ2Bowt7T4Hqnmuppoh7gVX0jkI85LIldyJuNHNZtnRfyxHPMnIzvd0Vw1Z6ztEACGzwP2C3IHVP9wu6/Sfd5UZ0U3Ro7ywpYkmLTwf28r8/QrzUNM/mg4SrvGIR3Wmo7f9GgmKVbFjDIb8Hye+21RofQpPqB4e0ay7/PCQrpH8OY6KWcZvpXUTXGzlnHNaO2j3ut8cxUMfSVeRd+wIX6pHTNnQYFE23qrc2HFeC2dT5Lccie0jCnIZB8bYBJIOKlfCb9wSbQLmfZNHZrcKaW/XG5YzcOVB7vlm3XoUuLcdNIZKuzH4xsOH1+77JTdgNPIwaOe+YkBC0r+liDquAroLP7RHsJpsSb9rogdW+x7XUmEw0H1mE0iIN1yrZBY2yQcH8NNs6X2KxJKlOuKG/kwIY3BDomWzHzmpZk8Ikseb3+72KcfPcnIT7TsEX9fBAchHICtH1GpVKVRCKjjl/ZMae2tGLSURQbjs6v9p2HDtL0oiKb2EHyAKngCjAtk1e+5TazL60HTFkvr6EGfASTBwXM7rtDGgE7eP96N5Ky/jjRJh/eJYIuuk4KxpmsbO3P9LcxHGSAZHZbWyzWdB93L+EFTwVF9yTgz2/Splz+FXC3Rx8cJRLW3IxmU9WmlTLApIZ6T0tqUohme3SOQ7r6DCJI1ROeibCjJOf+lt8N7HFmtPROwRFUfpSdd71x71Jv1e21G+hmYn+X8bscHl+ntQ2ymgSt4a1gRL2tf5jzT9EqZQl+GszW3zfh2HIg5GxLXf4DD4SAjcEvGYkErp4iAy3gZS+WzL9jL2w9WPjfCUTVPro2tSQ3WftxW1P2QqWKqoape9rUEwtX8Jt/KPAz9Coxc3/GMFtCb0iGRt+YjNMHA9cDmA5yEGi2RVglF+FApccKKPXmscLiVWCNTVAZ3WUaTMxs+/6uOg45p3qaKhyasm4jCkPsjq4laZFPBq8YRCz9KmmuYPpMwVW/F4vdkx2Y1ODKSujzK5StqzaKO4d7F+gjraDrlJRL7Dv0hR67J3HPEC77FrhtPv5TP9yzG120lITZBuIWBQusj0I2JV+8dXjG4oecvSCBxoWBEkVQymnmAB0jS4F/vgDkc7nqLZfDd94JQZD8SGmBuRGHsplr6Fq7OlRKR57W8umfl9w4bFY+fzFx2P0sH9oUflpglVrg+yTr1fji9Ep54x0LS43JYDITP6hqBXeqlW3lD7XXyZTs+9erP8S906tZ2i3qEB/eFgcQpJoQ8x3mrJupDZw4BZc5tEE57OKdrcNN0ElKuKZeHahfzd2W/Wb0hI283BfaKsoUIgkSvxZ2BUKAkAJIca2Pp1XnSA5G22fq9NJAbAHRRzKntkevGqZ2hus3zZ8YPPmPYLFngm/K5IlOUlVrA4XbKwSZj9eFY3ww0Vk+weD7bpx4GEHkVFgDoT7xGBIBSqKGlQVNDX7lhigAreQmB2znFS7QN2oGEBoEGoJ1CuYCkWvI0E+yesf5OKUXpx3B/SkODoFBQihM7lcZZUh9wTrKVzkD3TI0HSo0wQqF58lQ87SjOOmZi122E4cTBa4cpsa631xNIqdEPNwl0/xqS50OrmcvVaUAmaL6eD86Fi7fRXEjn0eEl/l/I+eMbjdt9wrEQnxHgbYt6y/aVmG4R8DcaM7U7u9dETbJw7/5/AAnxyxaiuFScGA+maKMgW05iTaA/vYfOp5feCW02tNWTKKQ/TYktahfqhn0ie2oa/UJ325RkFRtWUMLqBsTF17Yb4TNUPB8OKffG3yG103XbvnnlVwb/SMu81maEmrfFewukXflL43g6l+L22atFOJ3owzk9EHwMOpEUkQkq6ErjpbmnwgO+A2bNqQ9QfbUjRVTk2ExbhwLx/A9Gm0AYKSbA6B5hUpWjCcoLk43zQhmNmeZZZ6EaFMbpNqjmpL/g/SJUBwAOxPPayZGrhiB+BehU/nV9Rh1L6jXF19Enp6K/fkeVa4oglMA9bh+GxdjesuH9gHkUk2URJAS0MwsjPaAwRajzvXIyS7kpOsNw9owENVbTXQLBhap143XwS+mutNnuE/TneGddYolxA2lEsGrbK4B5OR5hf1moYr/PWQN+VPsAOSdfWtfE6jci+vvmsaJR0pNhotJ7RsNcWL5U4P6EdrmL6DwMb3Py4MyKPIwC4ZDONWmZ9Bl7rlBrajaoORBZpouJeBRvTythP5DB8NXAuyJkHiiAgI8FfLTVY/PAOuaPEC4AlAtdY07LPcAY1SpOu9MQ+FED7LkBEGrg5dcCOQ35MVQEDRLi9+DH5VSFre/ABvDWir+07YPvpeH5PgYm4P4SpvbaT+ZpbPpmP/wunfYlwhkAUshdPwzdwN+GRtT1bbh9lz25pGyWjAAQc4nWI2gIW2AV8zplBh+ls6zgPPm3kVjTY4KQkaqnze8LwFo2KAxzKzpXfFwqyfcLIHWj6EhP5dhDxk8BsKoG7/C8kffejkV0VMHd+uaUGzHGA7NPDRzIwVB97agY8yKKOlhGLoFZBrbGwYnz1DWoYE+cxZRni24+KJvaF8cSIb+MSiPRtzirfEGihHO6cVryvmBRur/bArEdZaCEbtYEqwXTAHtcjHcSNjsu2CADkipByDJiuYgxYr1X8CCZHt69tuS2dUsvfaDnvrjilElJCLNhVLjBRXcDJ+RSzl6HZr7eYuqsfPY+/PpSZHNTTdSc0rCnSewO7Z3gyUG34Gf7ZBDKY4oV2V2bHjj82WhbJROw/CgGV1BLm29s50ymYDOfRip+BuiR155PJeCpj+Z0p+FrGy09znyGKXE2RMqQQ0X97dS90ILTG5S9+Rb5E5etR4hWLv+kkLn/NlNGEhEvKeZZEeDJPixcxx7DvOLXTer/krEL6MJJo7kN5Q9I8WrE53BWlSdzDXhcv1uZItsdgkQilT0OvUpIADbTrcN7+3bQF8T/c10i5lNvOFUaQFBnQL8biAUjqQU/NcKYPNZJzXdZSSPWB9svKGLN/4/10ZrNs3+lIp0hEJgdcq8GNgLpq2OII+FN08K+sWxKyApGRBmgohte7X3Q0K9Ia7LkFiiWPy/DVYEej6KCgINviWP0jWVEyoQIGwPAVkoBifLogfjSTN7XLLkWJa8nA9e5MfARHR7xZvkSvatvmXZOGg5RgbuGgAczl7moZ0aOdMHTAJsZH+QZOXoS3l7G2tEy0jYVV+OA0dixfSGBH1pXDeck+JYALIFRtxHEFGN0X0mkCuu8/faVQUWnsGSrp3aNvs4OuKRYZFb0c9ni9mu6FR687JumM1gpXHW4enF6ly+yPlfb8jKNY0qNpu1F4yuP27MvfAnnm2HhUXoAsXKY79YwyemtpecsCK6zQOC18XZOHjCBavoI1sMvG2DgY4K/687CHnG9IrebPXjVB4nb+HNUeROdEqevBzt73IlVZWZrT9fzaCuNOzxLi+YE4M4395aFOldO5LUzZysp0qF4+RWZQiXVKZeXHt/rNIdq2+1TrlsBavUCMxpshjOwg+L8NNREdlNtxuZYcprEy8V4ipNWa5XSok8OxuV7D107U6P6eJYL1qan2ROTqoDgfTmrF+BJvbcGc4/78opHuu6gmoV8faJxn4friBkINBMMT9dYZD1SuCm8YM55XbuaXAcSqYMj7pyobJj8bdwcXJgqtnctGK5D3amIGndnclCljDvOyNBc4U248tJSFhGyWh97b53ATeMfaV3CRGfEHV2Cf5gPfH6iTwvh26UaXE1bSySAgZRCUjwjIEBg4EDsIb6onYCk2OD4LDCWfD3bwhaJG3DaLPhge8s4zrOlkixDQDRSlFz6Fn82fD339nC0mXaUSqsJgS0/sV+qn9ARAK/lXAJ7X+SyimPHvDSjhIk7B65Gv0g2dWmDF2YGLXeCU1sQyZAvCLEgKhZ188BzQImjWPxyzpQDUGEmA5/RJ9THRdf8hbSUml7/RoyUy7SSXLV0Y/w2qCpTQa7E0acZyJN9v5rSsSLKfGMd5CjQ9TCITuX8ldWYJmnS8mU07QCqvgidRbdHFjjuxH/PCSi4nnB+A7jsIeh1Fg27OPkFCXTdfbiQRmwrIEoa/dZIcWaVBm66L0gDg/KC5ADtEXhFj+MyzWVLg9R14bkMn8bfZ8kwRtuhZh6Fep3Z9ia4j8UQjITuZVSlj9yw54akmaLJP6Xzh+beZZuw4IrYPrWekvVu2HFNmvRQFtW0I6Ipxe3F+kO2LglRfK+QHyPD1QoyQhS2XPUjZ1u4NWLqN/TlzbDXdEvIo+s3QAK4d76f//GtP22o1PgatzF7EyNTlczwNUjIRkmF5r10NZG33iSJ2Tl06KNU5CbSsmlK5PovMw2bN3ottILdGrMcU0oBpJGuriMUPl4SfbXKf6CL8RyLu79LdWk71V5PwrFzZGb3RDjk3e9EBGUr/MJw5mzwoUgR90CQ3AZwy/EAAJwD5tYDJRiP9kTZE51eGYr34INf0uJRN1pWlyhsps/9eGLNvZXn907kXJ0JHud/G3pQcXyDDihGFwd9cKDGGHCnNkWj8yOXOn/SdJTxvvxWh548k+xdeZtzK6tmzsIXpqmYPTBHMdvmnPAiL5jReUSd/ST8wNxC7TLKI2VaRvB/MVSMCwgMrs5BeJ9jZf81Rar6q2CS3r2nBwlxB64BEUOZ28/St+h60RLYXMj7yIo1LeMhC3in+qG/6HhL2UePn9xO7laGKEgyhFqlDOcqPh2PDCUO/XXV9RDtCVd9VMTAMk8puEKTQJJqkSVM0Hc4WO/97QE4jyT9lRjlpG26yP0nJ7NkS6+a8sYCUNNYWlvUWyhj61QeqC6xORV01zN5ajMekgG5OP7kiZRkhDdXonGy5+DKhBabVh7dodbyhvKg0QRPvoo5sGBZhbcTpQgIQg8C+YfsnxhObVYQCU7ZvSGQNW9UmBjrbxSYWroLEcsYiE2BkO0ROS+SDxwAbgB45yJx4Xv/UUeKSWbuRqI9TZQv7I1UNpSkHzm7oG/k2NE2WI1NsBMYnRdsZbT3R0stgoMyR5/FWqNKUPa3jdRWH2FF/blpuyz4c+6A0xkX6h3pfDdvd8FD2f4y5t5oUbhbpvgi01tki80P7KUybl4GpaFj7dXmLDPFqNGGON2xjzlpDS/aolOgW3Gkf9n6hiyDtsh/hOSa8aFHQ8q2xUcLX20T5DvGYxMp4/GONBeNxyrU+SbIC4gand8E7P9Vsf3O9vl10gFk7V0ZqxJixcMytHgoiQFE8iB1eAYHxXxUDUmjdsTu116C19aggjryQOOT2redgpXhwILoFkK4VzUudjYGrlKYjit4top0y8upuWV9Q0mYSfH45i5IG9JBgM3UqxzKJSu5Knyd71ZRnD3bhvZWit4oXmp7ARCPaji4vxVTvrb+cUnnxa0TCF0VxqVOGLC5mlfi7NYHreXj6BlyKyptWf3Su4eSSQXDq+FVBYPRV/yhMB7/EoeIMDe7ykt/dwJUAw52jes38/9tOsjvdgGkx8B2P/PmnS6hlMJ0IpO3oHsvyvWSEwpC7sLujT+6LRewF2r2ur7uvyJeAKpZMrcJdCaYiCG926yMRU76VC2HBA5hkkdxaFwqBo8CloOb7/KDYbK6dVMxwO8JZ5qFs+ypYVioCt+wNzmMWMF9/PzAxe2p80ea2eDjzavCWOyCj4TnwdVwSM43EpP72nK4W3npQbz/Q5kdmjkuJJesChTUhviPrTdRbpQqMm1wnOdcKqPLxg2SbQTLEQEIKZ4PaSgqVbTn+IexX0q29SAmyZSZVjv+uqZFjT0EKy8MKw9/CBoRr7gyj40f4b0MUmBUoazcFCykbrWyHPudzl6EmotXYdpophrG5S+32LbpaiydqjBvX7HVyyRCbkbekpKQWdaOzq5bmZVNFncZrEX/I/mm4hfdQIb7NZTIH7TljUY0qy3nVl8LezvLNLEkdjRMv//LPu9V6r9tDGa5K3bx+BQJEWLZAagGDZSn2VUs1M+KBhn9F1DEGCErtL8qKkq+UM8/Q6/4sXPKqd1Lqulxmvr1nZHoOY+rQSNglDBsjfWvNXUGUJqpryhUktS1AAxCvCmoJslZD/AIZAOBK8hci2SULJhYeqHLg92rlLYeJznBKgutQU0qST7kF9s8BVP/R3vjhCViI7GHP+oH7o5AIfEVfxFlJk1zLZJ2++ZS1UcnN+TF89TI7sATaUQmlf26fi+/TTDxZP42n9pUQJaRyhIiDg2SUJtO7MbyxO1RfpljCqWWpBl1v6yN2XujDhGs1ti/ETPs5Grlrz4vBYRGnZN6HwWA6QfeAbszH0pnwm1sbIzuc+mxtGVh2KQdpXct6fiLDdoeAIHnljlszC52kdi3Pah8quX8E5fmaGscwTX6a04kucDQAFcofbJV7hjlR/ToWHuz5qMhgbqOdf3zjCR1UUbQgiM4WvFfHSTXNC2WZZE780hy0OYyLY0bZqrft+tsxu3ap6PXOKrPjf47zJ50z2cKApHfarFAQ4gYWoa/+ILjDg1Dwu7i0nM5Bu4uHDn98XFZTRpq366arKYAqdJYl2VpNLj39ppTWcdHWR0mFrEUTZhX36/I3pD8uENATpm5vCQTx7qw4Svv/pD2Ts2LlM+OFBHSyAfG3lOVQ4IpWV48CH7omt1PriogMYpWvOcERXtyU0fvfmL4qTF87+sre32lEKaV7jfMYqXKX8+gP8WblBcZ7i2QB8wO7VJsRaxFaIPM3xlmFdGvr+xB/DJENJs3Bu3lStHzM/NhiSqYth1JvzbT5ZQCQMuJBMF3JpXx9mByTuY/8Oy866XEPVm6vHhq2o+uaoHi65wUZdatU6OICL0Ozs1PgtOHdgDgorfeqB94Q5jdJURhdGzGDqr3AbNeC5WcW7Ymw1/5akmOXzNX0xBVRkcc7g6F0XySYSyxCJY22YwraUnieqriif5h67wyUrTbNa98XBjM23AGIZGovBIyJJwy3IkyrrNipzjg7OLNJy+F4cNbS4Euj9jfbwnbUR7n9YJXhcc6OLpeehVAEbRQm14qGCIsRwR3MGOxA5mEcBzbMVVFB+p/BnKjtDtkcY0IOg7MkM2OSNF8EkhPeb8/ah1E471fP6F0amNq8c2my4caOPGOsrdGx4nrWvnCXKqmPpQQhxdNqjb8AaCMCRhhNBlEeLwPQ/8irvfmmqQZXmZ4V6huYa/f62uvg6TzytgDAsBZkBCw/K1l4NcM1PVOBJciHKNnDxgQf7wQSHQSBwQtpbQIRyw/5ZpQRjbJ92MVXvUzWFzQe/YMtYyAFYuASBTW4JtJSaiHIyOjcniGxExs4KAd46Z3GpXQoHzWGuFi5GjoqCIJVFr7lOVupQyd6BObEpQG5rOvMBgYxZVe7ZkitPc384Mkr2LJ5kPksAqWDNHq1sP+XmOPmCPtimoPhRgN+zPdpvjm9AP9A9ovO0mrKZ1MaVA1WJ8z4yy1iPmhosXNiZJo6MahZbUmGnb5nq75ICmN+Eg5nR7UcxA7peTZ6OVqQN43NxswFNNdAE6s6Z4jwqRYiPE8yOBDeLpjUJ98TiVemN1aT4fWHVVdaxlTV54oBp4rimkzbd3LW7IT1AeE9KOdqNYDH5H0N5fu7Qt0lP4BuhuDEqcaR9hrSsqwlCdfzKhfLXUKMYGAsrsuWWvj9ivj4ECbdX3+mavBKdAgPE24h1iA3rwXtpP4373RrjwPhWsKOPLfTiwwC8ExYhb6mjemoqmJCmzf7wEw1r+8nB6UCvE/U3Z/rsCN5JDYHF93ZNZQ10rqZjPxad4DA0kosj4SA4R0FRjmljdm3+63csAsA439ro3oIwvU+XZN7z/BBF57jlYQ+BpOn6KXK040yrTk0vMIhQbTloFd02ACxAvm6QhRXTuj/c8hktZWulaU1BNXaCFXodx+rdIn1Lfygm8ZNXLjUtWkCddqnltDUWU+H9v4TKxDpB/rAx2MX7DXYJbAGXBaqq8mXVTeE7lyUodWBXsRHygeICqk8d8VmDX1BJPyAcqoxvqW9NUBzDH5Qre3ojwxb2cok6W3AAvzv1wBvxLHBrJOED3Mklvvz3KV4pKds6Jxbs/o9rEtlmDCJ5xRcE8iseygXnqAxlxG266uoKEvil92K1YR2M/t7DSianBPI9tSueN6YrDyO06tAPQs7h5eb5C9ALYcDWDzThUIBTMKgAx9APY3/KGyNB3iiDxTtNFLD6SEQocdVdVV04/KViVA5542GIa0KdPVs4uqqGK4XMPvgh5qVz4sjS7Lgo/wtXttaZzwhj5SZdyzx2ojaVtLGLh/TdR7fQnVhhwqpp1DtC27ckjAhfWEFFb4PpEutZUpEkHfVRfxa+ZgwDYiBzLfh8fm62vdXUX60Z5s/1WQQ+SZAIFdOp9BTT1R2cYKVxXe7ZwM1UXfZCfcc/+sHPlmoVVYxmjCzkqccn109W01jymHF7BLrebKSphSXnbTEcfBnAGXHM5HZq0kyzW+LKCJ81wZ24iqnWRxI2DAxQVh8xyo4YN5QpEf14N2ugmG8pc+f5SWn1IFpEWLVq2iOkErmsh3qVSJPKQab4WWQjqRy3ubseXw2MO1FqWBIBpXsZUgQYFLBxEP3xSyyvL2Vs3L8Svy/YYl4C/1NemQuY+QwCW2pCN797f4W06bm3blS9YX2NFobecBzLL+AK5pKb40hwbcQtwe6X0FKYvw/9mR0udpiMYxsAs/nT1uRzK6BZGikHNfc+3QnTlcGgn70BxCjq/jvhZInW/fVTCxLnQplu6F1C0Np/hc5RiPWCnnMM9ujZtLCObSEM2NoGIzR532GWXxLY4lmzLzHjSqNva8T+LCWdT2n/FOkJVwCRwUfIsyg1z9gCIICcRDP6nsCO3aMNUCA6kk4YvmA3qw5+vznOkk0EvYZX55eVu9TYkAfDY9wVAGr0MFobpxCMjIlymxuN7svTzmTMtcmdZox5QtcFFLLaKjtA8S8bkJ/bqtl4HbZzuRVNGv3sAsTwkH21ALPcWN8QuWqExptMCKkHjv9hfVTTx2cCF82aXa30VB4fExsH2VMTJbIz4NHeApSmn9sNbKjC6Yd7oBH8jkYipOFGWVZ/EUwZXesjI4s2tR67I8+UcflLecQBkcr4sXT89bqXupvKPPJ5v5Y+Is1Ma1XQNI64KSunDQj2/oM57nEAEtVbbxD97ExDdVaHehihwR1lenvoRthvi1Bn6UuCCUzZf1R6UOau105yl57hTFS0rtsk5KgoqtmFdZFOsw7VyLE70XfdUZynjRMX0Kd0tUevojlFGVp5uZBcC5J2Al00gQ8goVnj+MzlB13srDjUA745HP7rGQ8riVKBnGTTL0rXyK50TKzWY/ug4Sw2ZpVBdkW9aTJw/J5VEanPQ1qWVdaqHBZhN60fZNoekUejW4OdHImrxlUFm9xxD8fjLqy63cj6souo+gHDxzwJryE3Fmw9LqmoW0Zri7PnNgy21ruqLe8s+30s28aB/W+xIRK1kAg/z/SpgAkz8qvt3Ocd+mWkpJ2SLXnVYle+usHZGQp7MHquz2sixX5KFMNB0eW2rd8U+38TwVUiIpS24j/mGhEa2uDFX3SW9UJB7DI9JfiPXcehNCDhDGtZaL9J/CDLCFXKUU1NNiNpFk+v636QnNi+cOf1rg8NTMZXqVhcG9sJRhTLiv+UJC91ZwMRd6pD9RKxKOq82klWaZN5Ay2J9jeLV6JUDvL8DnQ+j5dRE2FtFw1+VUnrmMR7jT9dQrOgWvG8wNwSKWOf2S2tZgW/fm3RBqFL6/qXKVpbnyK5Yaelnr4UBvJNvKHdLhV0b8JyNFlbse+x2NmkiV+gYQNHghrEFxkVXc9aecAIssCwughXM2MFG1jFjbrGEolVvBwmmuTmGrwpVyRH85yyGMsCnIlft6LtvZTeMJFow0vqNJ/F/sMA8xHQCV3fHoYKPnINHVamOfH3b9KIVQOcv5MVYxu7QYMLv9MrWwPSS99Ff46ZbzNnY7mKaY7dS6/RGL0v+Fb2lEOnIMIwF7TrfgDJOvCL3Ns9jzwIgeiblKgFfA55kzWwDlVIaWnJbePCbM9Wep8rn0F0+siL0kO+YjxcJ6ure9h7cVz7QnQwjlPcLXmad3tBl9uX8U/ELKMqfHFSoexhLBmdfumQ8CJ5rEsfKBi9dGlBRLFKAwlMiyJyT2PZkGerdIQWhuaUxlNaadLEgsutUcwQOlC7rfxg5LLg5noKtgApk8Pnv8DxGIQwJ2nkFZRlzVCwogqrEJvzPnZpaUGXaE1hlzFAMZISV03zYj5Nq1xOZR/8ts9e3AQm62Jtie5tJpZ7+6lSCF64vQt9iwt9KvM0Xj7SF8+vmVVgJkslxrH4APYrwNJSi7/Dx889MkCUPOnW6ubqbaRBzou/Iyx/03URyHB1vc3uzLoULvRy6jDQU0DnKLKTdUJvSLeXIMe2R4IKzkyRdXjoHhFlDR7i3zTEyrxSNpDO7HthuGZZ0BcS2HzG5feuieCOd6Sh8Fmen8fWxBu/Vc5AFDhxblxILjQNhTiSRXM6tEy+jTut5t8dsoUWy6syJS754fjt541y1QzQvL2k43CR7/+Fog3QfWYy9oE+YlYkSR6B1O9etySTJkMaHcYcvRo35hoYhwLR2fvn8VJF5GvdXFLQfCxZD2KzBm4IAliWuFFoq2jNVT3mpdy421tdo3uBQHupDActrRKir3pvftTuLjEHfLGjSsUUP1pcCvCArpINKrXVnuJvT8H2uFejlIUYgZRP7EWn3adgKAIX7tCUZhcAEjw6Hf2N4FSoLIoAPbGqjfm4VXjq44Rgy+LRaTc7q/C/ULrC27XJMIu7mK4C8BWhfci8gYzLN/FkN90FcVvD5XwxF1SIWbkoe4PTRlSeri++CCl5qOMFV6Ug6tBzxucpzTQeRcjoyf6Dmps0r6r6K/zmoBvovOGhnTqyYhPj7JrvlFflM9FDFaqHMHqkxrgiHqymxM8S6irJNtf0p7ya8pL0rAEdxsRcqzuEHxlNrsn93rw3V7AkUzvlSpylDljacqy0GCAo5vyMgwhuTSJ6lykHrPoM6hHrt5xHtdovlxb63WwkBz9n5wY28lINsnmuInqPBqZCsiZLTTUt098LGVeHbqlQ6++huksTVXb6+UsdC5kImIS1Ymya5Y0ZtXM0hot+Tbp0nPBLhHWS+gabBll+KN7oLhQ9qOadJLcwmanjc5CrfH1EZu+WPuaLy3p80eaM1ZqrZuzYdVAmjOJS5ylDSgCcODAETSa4ULlSqn/lGX1Nsr0Gf42lSO3BT2ZxLDtAFL4RSbgBKOYFFFwQqCuog0ppRgmN6KkAeaLfvdyC1N9pLdSGca0aUfXL7TRffqMb5L0Y5RteziB9IWL3XgjUZNuV4tT6JCqxEBqeB62N6T3IVNbnE968PUkexElCFhYU5UcMMmqLqdvDTe+yosdARPZIQjTJeTdTEwcTt9k5nwDqYXcmdfQuH3haX0kXkJhynk8sFdaAWnPUUYEY9ddZed/0IOOKLuQS7Grd1IcD2fa95hD0PeNF0sR5DfhRqU+RZLcNlRTN8S5Wz/8Ws2ec5x1p4TaFeFfVRTI3AV6odrezND1SOEMkER22hxEXnVRvn9QkQ5WgYdIVeSDgm+64REiWAgucqf/oF16JscpssyHBWk8DOUj1ffKNM75CiJj+rVl1cI9EVzcLB9HHQXoBkuw1Vh0gqNWqsyw/c+JsFxvqP6ol4R6aixVjpViLKghJRcMEkZHqbOTiigy6frjE356Xsq284AT7dku121dn+QH8G7Bse5oSTEtTqr/8iYCIi6ylHz/1ve4Uamc9j/TQ2VB5R5itK3+0tHWZUvUnYqGRdTyfusu8/1i5YejRAre8HwzCL6Ds1xXsiao6FOHICdeOMKsSdxB8S9rJaUvocESzLwq+HfLFJ8M53z4oZthd8xV2liedl7tWZGYSaMQXg5YuRXVUuTiSk7eeF5FnBpGxjRago3h29M8lwxJZlNtgOjAGo/S6XOu+QxekA7HIb8m56GyMYQpT8tSw8jFCS3uXPbacffpjLJ8aiJGLWklD9FaUdZIq+hzfJXw5F0/+Wj/Sivuao3BsvkgXMyGNMg9yQjz46cocDx3R/+MkRhL87EOzbZZNSjKDE4y8boxrFRDpCGuNjeTM00+k57uviEWDu+Yrf9WXcmyjY3yrMPtFjMhDZG3cDoJQQ0MgArBlDg5li4/N5uyFSVkwJ5GLDe0v5RZs+M807uCM9G76ugv8bgMg0EHTxxIW5uwmh9Vk/vbeUR4robRrmfvF5Ksx9l98AOj4KJAcgtojqOOFz4RvLtmtWYg71r7FywEjU8ZewPpoNyrGiqEQh2UuzMwk/cQstLhBdXT+ZVN1JBijY6RoU5GmX2CmuVbs/pYZmvkgMncBQbRASScx1me5CHAziJG6C5oFVy6ssWGk2Tr4xtnIgIEV/YeSdnaZE1ctl7Ogv7Lzy0YmqIY6+FyqdqYwucPYkvJKFqo5CgcOffEPRF4ZaXxApIDN8B7k9kebezXdYa9Cec5tgjeTK+VD0wV/ijkei9821XrPYLbNf4KlkhPcyNWqYNjD7RbeHkvu7G8Rg4MBOegSrWuu4FTEHz4VcTIsgzRqdSSZ7eQvhxvNPdOlSbLsBLSZxyOVEo4X+GzoavkwcG1rSLazvGJqWHa2Q1NrPweGw2LSjN+mi/3T15w1giKEzWzrV8HdlQzs8fei4lWN4GHSynLtA1ppqy2+h+CZdJ9C1+KOmLVtnTxsv8kBYPK7yWg/EQv0yH4cOMXi11rMX1LjGC5w7Azn//sVobNJ5f7fP9RkiRjibTH+wQBjO+9X2Vczx5GfGRnu+yVs1gEmP6RhK7oPb8Ksl4YNwVecAFJR9y1URhfHNE/vz1tUGErhbUIgTfrFwPvOmdvEoyPup+RCpzkUeaAwRMGGuEcH7CCqtqJ3yHr7Eb+tJTLRYHG6qtnxlda8IbplqITl/hh+MS5y3CLiSWxbPoWUFI7UII16YmQDn7uKPVAYKAZIIXnQcxTPhgqTRLiCgIxx9KACVFmLq650eTpGUEV2czXkdkk2XAly3in2gunusJ2WXTViF/B2usAwE9Qf4iWx1YYjCWiw1v7dyyhEPRgu3havIuWTozQW9U2IFu5bUXznypZtNeH9OlXEaaSaLJn5eSp492eVgL6r9nqP2dgfwR5wFEBk9/JeZj0dIM0C2iPzcJjYtOjfFzyPG1koq5V4w36ISmKB4WDrxegQZ10gK7I94Ty8+h1na/fayBfux8VvPk5vlVVJxCtNyi9NkbTPZ9ItqYkwEGUZ176muzYdDaq/9zwvf93Q8LWoTa9piIVELUaI0ATwS7nmTgxTgkTHOGb6yVS48l7Z1qpRruSahelAsx2S005tJeRA0tLo3O4O13y2BFLYKEuRbLIDIETVG6liZm6oZ25iGgLzNJW9vyH5X0vF4X7tkHSE+zkl8TsZ8E+XbtIWL4SLK9VpjhiiFReh9rc6cJVHhrfdNZmIfqAfiW4PGj0BNZfo7KNO27lk1EiwSKs1qbtxfMIKKfkU0rMEv+ZGZ2goIrVVCseDXVDElQzvPlcgPJU0LUvB63WrpxTYnu0w1IN5dij1IVVNRa/xhmKrx7amxxU+jFWQLkFHx87diJzLe6dxV/F0EVGEp3NArqoHX4VOSQKhjBQLrdPJKNPrkRbnOFIaMwDyGlaOHW0M9JgWQQNqtCdDEwryhBTychuopIPl5vT5y9aCSmGEP3dCSj90liLTKS5cEOro+lp5aV5Oa+JsYu33ZY+JW3YH3xqMnBNs6PkYI+pHLy7S1ujFpBdzpIHvIdQQn4YRybhX7f4n3SGWVC9at4OJJqTA1zzmNC0VQopvw17r1VmHfxGRah1+hsKUcjP8h90nGuupv7fAyujcv9kV1414lSSEQUpwS8KLwQW6OhGH61G6sxy1oi++hDcLcHkJRpmoM1AIKLOjB3loFhqT7pNmdYLNp06Ir2t4JLKXC0tFnwuAqCgTgT0M6MAocKRse4WyODXZh7BKJa6Fr/6SPv8oz+SU1jXBAnYHuKc9+67t01Kyc4rnZrKqzhRPkd3R+kjxc4ZeqB1pvgjTaCgpMq6sWYX1gfwg4UkupeM0J90UO3t+QpKgzS4EQ2EF884NEmgj5dS6nc0EQjCYOvpM/PjhMEKQjNTMJQMXjd0cDxPsEabmuZoS6OK1e0GxQY9fDRpAQkjfHzvVldnWdblgU2VZ21hsGA+bzIcNYxdL/L0vMupM3GYD9Ea6LKLpRahi3j2lo8JHH/LkXt4xpYe8PZPfKhzF45rBFFAZHbHH/W8jNwzuFlkAAj3I39jGopa2iH1PtfIO5koOePnQejmLabwF/Efay7P18wV/Dt5IpHJjkPFAIum+Yw87icKvNhP7CzCSrFGJtAo5LdgVWu0i3PLW/V8lcn4/Pri4GjagOQo5h6Nnm0cN4JEdn7IIsXT2eAy3X/cAXCaPOwnqX9iPgRVbJdZXPCNix1GZOc30f7hIrr+avGzpEnT+eojSIB/RYrYVgQ8wtad0K+pHjnAS971sTZZErv6Mlxewq8WVgsSz6dlsiVTwp4wfxoh6tt+aQOG8fB4XJlh/9xkD/WayBynOT3UylYOnrlcYoNWI4fUMicG7Tuf/zmBWZ5Os1Qr3nSpNdCNyLAMzJRx/n1z/4NXF0ZKpw033jqkC3hII51TcWbMbLkYvm7XJXYjRP2UFBOFjchjo3XCd275JMDafZSI40tOMPtWU+qYWg/WTUEb0rLjeBM7rj76K1/Coq0kTMzns9ZtXbvikkO++08Q7cY0EuTj7Z8MGPOh+EGlQktWQuO/g2IxQNaIQq3kwHSYPeDeUf4sH45p+Jbt4L+KCk2WsoSZWZfUcWB2mxTOkFRaeeNV5TvhjlUe0LduAZn+GAAQcsmO9jqsZH1HC4Cj/0pTuCwfPMOAK4NwrHQ+ODR1RUMLkJtdlzljvS5oW3mtltRId2xSP2nWpVLQ1Vs2zu/U8QizFDlVpSc5bAy52jG3B6sJamkPl3DKAlh4TN70c3c1yZYPWEMF2c8cqsb37Ef4XW6ZMDXB/IgEskyBlNBylBpPpDRUNIkzp2UVL6fq6ZH0QXTLoGmflu2QxH7ttghZDeZhUAmDcb7c/kiZGBDiTar19okSRSr/kQjoHEoqG30eN1VxPM5QaevVLtlfLXeGmvr1B5ZEPvdc2/fsZ5HuqB19wHj4BVmh+u7H5mte+YmmlurwMqg9PMJMEzPkGjrEcynINvaO/ijy6ewbs5oWSzMPXYUAY++pxOL0GVuHBd4R2JPGkG/8K/p1PIlwHIiLMdGrbjpzP45hDp8wtBtv8T0zTKBtdV/b4tAZWO5MXd5X7XnVvTNjMAJhdoB78xjgwa4HIgXXu357mtBldTrwUATGL8OP4LBneLI+uJEpP/Kq77WFrfaMKFlYQHS2+hASVou6nhrgzzU6Wu9yToQrRN2kl3rRpQrg+9e17t84mP0/71+d2p6G47C3T8VZrnk1+o89AHyjBt2nEtYZALO36oqw7kEZ5ohcgxnAHxAJ0p77fHz0Rq/xfYu+1mkBwg4hUTjViESHYvmoHcYPEVa8gFwQ44bu3YBU0RhcIqfQwFHWzTkkIq6LrNvIX8TPqcLT/r65RYzyneujCmQfXYovrRrIJBhqyI8EMpsSk+YnFtqS9UnKYs5Lj+G93xDyxla7ADjtg5BkeuaHfPXS96XGX00DrwTuBezRgn1De4wp8XuEN8Kd9q5mfAXKm8HkaOwVwxtSVs1NkqVlG7pAy47c3rvd8OcIUntOwlTcdF02G6zYndY239C+1hYBzmvwY3NXtqdi+qCKVCwq425emNA5flcL8zWYif7eFanbIPcskk0YVvq7dCCHxD6O63bXCATZxisOkdbZOn5KF9zFFl+tDBO/5+w14ftc5OAwCuw5jrTR3ssU4QSXfVWd/VA2700FNhyf5Rya+K+qpVQMZ//04iipaMEIFq/78itFNyfhBR9g2A14yPSIWKliDbnLseXOKkDoaGMYGpx3l2hPC2zhJotbVhLY0e+eeYbEyrUwgVogJ0xXz8uPZnld7JSgZIy8peJIzPjHro6oq/PL/FsFFTZe++6iEUlcQDILHkhAv6/XLWUSR2PZs1XgNKFv6JFSoXJScWD6tL7FRPjPMFh2vhhkTF2d3/pOW9Wh+FA+XYpE35enyMIOqrD42sonpYw4GrPmrR6Gz5Ldje935IOXWh56PF+vB54Sd02Fp2gyt8HIxkBGfSL/bH45t6cLNXz/Om/zGBezU2Yz5LWIlMD4MSVGSLUQ8L5y/TK8LMCTnEP5rl7EiWN0E9VxkFLZUh5rb5GvmAFoxb5l5G01Ts2S3cIeKzh1srZ9JseCofnEzNGz+wiJuFfwd4CBQOXbDURc+tbkePCXhpTtHOMkgajYTREsgc6JDdDHXAYuKSumB9OBXup6nedxt0z4+DY8rh8NRQ9xypv7zVTdvoUZb3HLnSFmfuOHS4/t3dB0dUik89BQQVJYyTvFiNCyabvn2qSVmXk6kDbtdIo6N5eBD+eMJY4J8jF4UhctHRD9AbmUAJxMZPlOeOBfoUm0MInlH+ItIFqO8TShzmD1u8uFHv4tGHJjPxxqLw56c15gk/eUvJRHMad8J2w536LuPxgpFLtIpeat9K6yDatyhd526q5UlrlWeMP6ngU1ntc+jvL4YRaJCCq/EUFhNNT4CLdKLMV/WwtRAnPrSuoZ7CdwNPg7UxGKIq98K1r17/dDpttEDCDjOBH/13u9nDtTVrwzjukAUXfQGzqV7KmNe7QV81Svzy9TZjeAUhAdznQKoWpL7/N+2ashLDXZxshiKNVwqiBg7WmCjJ05g/3kmyyGzL4LJUr5Qjc2ibr5Zq/HvtR8mphUtJIB0Jbmq8xfOBQFvpOJn4CQEbK9KAjpxsk5J+4yziU7gDKSknTnB6m/BMeRG0KuwM/M0Ek93+4N1/8VDbcayAee9bZGveKgIIu9ppg/G5uW6Laytq7n0lUf5Nf/xpgu/Ez+K/H7QGseHK+4DvKyPUWd4uk0KPWOGJoiOG1NVN+pfsjzpgzRPVwNb85gAkpOAXHIqWaUsZFFJstt7tzaIxg/VzUL2Ishqntqh+iG6e0M1fY6gpXQ2YpqJYFWz6TMW9bWGDX5BSHh0GofxIKThF6tEpDpw1F3eDBX/tK3EoIvAeP9OpW7Yvm3aC8RjSt7tsKaedz/53ri+p4vBOJR+e+Nc7am8dzoq6E8zBD1FxzaJSOY/83NC+XwzGhh/Lm2ZYc4FobFFLVTFRoa6k2wqGXkNmG2L+hkswyflAKDXa/PS7vc5sc1pv5sOLTQyTjcC4eIcl5QyWhdlyzBLNXUS5l3bTOm9W7dFlpD/BC6XYBEk8klMQew737L56vEmwhJ+Sglw6d4SZl063bTWlFeE8TV6R9whz8bb62CktKRjyaB5O2hqhGl1nax+bu0eq4aT5nsQnXkq/49L9MtJn0htt7Ri0kK33BEpmM8vxKdUT6wpoR8+xBNoKG/DTJJrWa70oQVmAjKUJMqploefmXYc/17cD34bcjkNyBGdvMSqX3s0BMbJPt2QFe0TSy+CnetjURTShTPvUEy+e2h70bnIeKf4pRHiEuCOTHc2tJifbZXn56Emk2yXN40DDC4CwcDfkw/L7VGj6DmXcd4194RXILFQ9EQ7VSf8q3zCjmF/MApToLhDHVoJQxhTc0+MiL9tbslcl/G0QwZ9951IpNSJB7XmcIwc5ggHJIH9b3Vk2xZ1uG6viqf2ydtFedI5l9wY0ntoHg6pdluNRtn7ppBUOsipl9VYXasGGM1fEUeo7KxkK6TP7XdO79Enplf4AVsRS8hrr6h3cDjQjpRoa97UHSzDglZ/0g/IuTh2c8OEK1Wf0wStim8ecJ8hUFGOIp4YvXCVQ1Yit/duyJF8u4XvZ794FC57jNq33FFqbnlY+Tthgua0izM01Kh6d/AUISPlSEqtv7i1cIoIdPfRsyuVxsRlTFjksEEQC1KhvQ3kumOs2KjorUrzc3kf/vOtZaI4239KUOhiug2wZYn5UXITFZOQHgh4N1oCUGmvJ0kCrWNh3LqHwCiOEG2Gh6KfnLAQH2mJ4A2+6xLBxeIumq5cnXnZvWCeiPZ9Hl+HzvYkwbF0ZXecRZTRJdMOo0EX6rq6KbjyR/TbBC9KHEkhhZMPe2eTHQGQAwFXo15A6Zdnfk4+B/muacKiwnS7e6SSS0j0GlPlWzEQsGmzoobdtg8vQSAqxVuxAnbfNLnmlliYBweTaz+olpqkT3g+0R7SuepZ469IMqQv0tk9D5IZe720pHDVOUsuIaNdiFOvwU6YyVTijS2pIOuhhG2FhboLWHsiECTfaGgRVelpUugONsSpouQrljuToeTMNpL8JD5U6jgrfE0CUq+p2f1t+BeXgAgGNUdxFoNjq/gk2x+/P2w+rlGTAi+iTEewdK98aNqL8T19PUgXVi1nydhak3xdf+GD8NDj7TE60/cWBwtGD4EMMGnfuGqL77aIGGjXpGvEGafYoYqOgZD0k5nOEckf3So4MyvCYShpLzwPMA7kV392ltysp/h+I6BcH21Awtdh00bMntLo0dH3BFCa0m3rImLskFYQh6FUYqTye8e7RrtkaFLFokyDwJCPqsoLhAashOtH02FWPkFIkNdlCXTvWnnt9BQQVJtfuRXC6F2xELIDrDS7gYWxfRpm3gpII5ZxckTeH1eFJI7uWlnEY3ud+bLd9J/8v8w60oQY4vKTCiq+zHlRR90G8JDku8gbEBUU9UGI+tPJeM9cmxp3KRpCifKxJm447uVDl9wN1XYaa0GQLfFAlv4XVw73j6gCYXVXeu2DbPHu5+/KUhF+7cJLJGyxQcqw0ZhlDJHMBSD978kS8b1fd9OE9GnuQDGPIPy5XTxtGlxoLeCQSLWFUNA9Vz6NYXmdDh0eio66NNz6sQkFvC8F2oAG2C3VMWODRe/4ksnlT7nhSpS143bix8D6VfjZRwzauONqqs9a8X8BY+F420pcqgg6jk1FEU2J/7fAtGgzY1DE6GTsgvL1379f2BDVO/Zm4TcxMNrA40AajH88/Keocni/2U0U0SQQBn8EuPzSeLUGtRxhPvIE9Ou1y1MUWXFU8PQlQy9Rl/PICq6cxasAlvGemMvfRwVYLxuGIkmGEYattnEoxRcnehgN7WB3pDZUQdG/1PafLjpZlUrYTGLmftBeHxqrLlZasVA3uuwE8Prvn6PSUD0K7SYonX2sXIe7exoifSHosRJQ5oh+qWClDrbPEPSxf3NSHrWf3eiaPfXffeTBfO/gyKhN54vud1iC5K7SWKvKeipevoz4lDlOtk3ISYkOev5Vefx6bGuvxNyEB7O+Ilfisnmg3Kz8OFGf/6mxg6KgmiWIAsMod+NE+f9rSPIzd0VNrd2VPtZ6/ZtVeuqyyFWyOceRgETK5K9MFAOxJnGByoXJAHlBrjJntqCDYWlhJNE+cW4UOSRtniE9QpeFQFUySXAvxwrGhKPO/jKAGqqyeeZ9/BOi5TVY4ZwRcECc6l8u6huOwwcahVVSw3UbVQ4U5XAmaev6JMPPhGi8LSA+iytc5KroHybrN2UL6r9Iwsg4wlrOliZ4FOFZfFa0E3+TrCn8ztHxbIsJSEHw6a+Pa16uQhEmkOHgfOsEhh54S/hUQXoZa5dVlPWXDPRqPgrqceLCKu9Hn2bD7fv9tMwJ97PWreYrVM2ivwN+2xE12oBh9/So8JibCWqgEFDpxyMI727a5nA+/kUEGeFbKoLGRWGGNW0xOG9mHIm7y6cRQN8TVR3sWEunZIPOIMOyxpXBOiBjvuOQvmR20xNNGPUnued9WgXoJzaBy3m6FglWc4FzV6cuqwtAxlfUmDQeAKDBV9kcflikosG32h9LlJXayp2YEwwdAkzuIV9O1M/YTMHUBP06kOhGsyDcFakdP4CE9EQSuL8UC9WYvnEiqCAQ8GVX6Isg6LgAZOjnaqbVD/UID96VVlXhgctZs6rX5qN4eGbU8+SB8r4G2KFUs1FDqOs148VlfV4gkn5+ZQ9wA3917cRR4+kcHS5mVQEaWVhlfp2pBwKi9wWxS/gJbtAvHK4JzpH3+d1GGyeX+RdJvVomyN2nDJKhcpqslxRyFOvQ1A4IUGkRjgyOKPWVS/TQzXStvUcHTd32y0PYd+wpuscTxk2Of1SGNmy/r8DH0S2+FuxSJtXODzndpaO70MVRYGpN361A5XXw2wvRQCXVBzc9gW+4LtIMfRLFkFnbxsi76mxoRTaR9DrQ64JUwBBFeNo/IuGomXMhBRcKaz7erHFPekEij1qJLX4JgdEejRh2g/EkkWUKZWJrWqyDJdvIcsP/LC9KbeKDhCIuRAlaYt4jyFGjj1a0DC4dB1Vmd/wlQvfOoBXXBnwPTxpc1LyS+l7LGsKZB6hzGD3n6mTFl7FWXKhiNwlbF0S1eMIFvYwPtgxGZJlrHJqFXSndOxr9xG8Zm2XuI/SDceuNEb7Hrh5qeywI8Yjdqi27ghWUW0KhctlnjbxAfF/p0cnEsOOLZdHa1xjlQIyDH8YHbD45s+hjDfTuyM6yCdnz0QgzRkpCRax9Q0H1gFxuumMHv1Z1VA3vCkLKHmrWbdMHAai9dRhEm/wknXcOJ09L2KAuV0RONW7DMsfPKfAiguUc38RrFBdKQJG/cF6RnoeM6SE2Ov9yjYfpu16VMEd20nK1SBpMGUz8rK7cN936xcmOa8GfSkVwvElrLplDfsydYYiFMSXWUVcDbTp7qetb0rzAaonPAsuk+MM+ZshCnNEKQWxIyOAp2YcEJh8yBGA/RW8vPYHDF1c8zx7uSzoN+48wb7L+ZNYWvuX7iNSYAA/opec3LBbatNjGv5aWEyU7Zon1XCHCIAhwsWzJtZKU3cNN5v+WFKib1prkeK0kKplcFcta9PSmLoNzWBPdqv8buirQ1++GMYccoQcbBFh7oA/CeUJzdOScw+1CfQnAHK1qW2BJvb8p4i1ki/8Ld1ZbdRvYNmDWl3wMvC2Ey3vTdhD+GokbujaTrvGnGRd3srkBCLAgYMfGOUwj4JgonaLd6D871qN/GQN5Qfg7DD4R23+RmEwai8NRe2FubezBx13WS3/MdBpowBDNB73uQKK1mdOv9JNdrhpl7teUdr3fJxc2KoEzMCRWC/B0s2xW5W5KQn6/zwV7r8MKB+sM9XXdUUGkKoaCvYWEdbrudZxvnSE9Ivli8b1xK8yqSQzmpSIDBC9a+/1bwr+Fvt+iY3c7WnqOfXfYKW38XKiQVhcvUmtN7dhyCQHv0jEdjcu+qScYeGrCjzqYqBUrv2tC0pX8WUfRjnwKbdtzk9GFNJVhkViNaVea8xETocDgHRp2DV/g9RNSoy7IQj0alCtcXSSUNDf5v28dzY1el5W3oVJuKAVzwOHOEleYQMlt0FJELx1O01SW/Ucnjq3bWeChd9RtVoSQzCx3ob7N+SXr1cMe1B5lIV9CwUbK/Y7Mbm/G76LWQBgHb4wgjw0K6Mn6ZfD9w9FzE3mDyg2c9DBadk7axZNBZB58Q9MQPj7/JDtOPCfD+ODd5KX/5MnJI1d431Y69MXs8+HOfAH9Rz3kzkXX1p6T5cklrC+PO377slIWsQgOa5UK6DAbSMm9798g9iOV6ZzxHREkuJyvYrj9IKVM60r7EgKZbI7ELTt81lfsrMTKrg5xko7EUu1vmjGv7Cli2+gVQdO5JnhrDlZ9q6P8dQ/jAYW+2BaTPy/Hm0oBDFMUd6gryK/hDFES+1tOqnaYEOgN0QT0YjgHUnoUgBWjuLSQ3FsB24jVZ+/61FlTJ+QExXP/76at6W7IJwTZA5OTzQUs1q695oXT0ypmjMJ+kGPaHeTohh3ju+ZRd5wqDVDU+nS73jkdSET7aU/k0TM8bH02lk18mZ0bx0kMOZoxV0vQDOchHqLgs8KSF2NyYQMCd7KCZREb6hAkhN2M24ULWC4Xcy+gvqs6CgvjdEZFAzjGjG7dX4ZtCFsUHoyASSmPBX+cveTvcNMm8t2Xq79vpCLYSlcHbCdcUmxVbz1kTlKUQwZnFLyTWqkMIxqLi5PkAplAjy5jBR1bn3n7iK/5g9McU9tzc7UNSI7AQBYIS+7hC6BIIComuR24N3dA2KniDshwpLcLOdTX8nRh/HgS3WXJRqUGXQH5Nco+UGgYg8M52UuBNKTG0OsaK+GHzDzvV0mf18F9lf4ApZou4Me6uHruDfo3sm4VcU+rY5dJDsS4brjC+oV6mJx7GEjrmLncjwmcwsG3gMUmmTnO5UlSHfqdeKKcpT35Mq6QTF5WUd+3gNbih//z9Y4QiOVT3H2ZW+BRH2dy4trdTGj+o+25PtksoqjfZokLe6lwzO+E5nVk09hadraoSBEp89F/KWz0BP1tsMsUVzJHWT4pRJSWd9FISIY46/xB2oL/AgVwxTIYsjPBGsyXtK0abjGzp904fTT/ULMuL2W3V6//c+e+wrxUGRSOuwBofTwcDueDQGZpkz/Ske/8HKuIMusZEoJUOyXNqReUqP9I1OS+sBoaukIm0eoo18NEHR1Eq+NKZwQymJpdmKJX3UubryjMxKpGLhO9MvnZ1XTTuTbnh4O7+vdOw/s3VZOrvafGVZVksH14CDrK0wTkZ3X6QqVC2Hk42EQUSOdkR2T3gZOQ0BUdNAHswL1Vy2djOsWKjUxu7wNPx7YobHsETQhzhqpGSmN8u8r757pZwo+kxUtroyC05ESGC0bwlwAUkhugnHWNitOV5EEN7QJqszSX0+LdoBzjMaPOyuyoBXtENiNcG7TINLbx/fh5iekPfL5hcGRM0FI+V5QLuKrGMuYRl2W9y8gkp5esezYjgfwDk5U906rcduL9XVQUi1dNseUzGu9j+QUoU7ehFqtq383covb8YWunqU4KX6mP/FN/nlQYe6XhyheAMVlXvNxCgepFJDXJpksngXMN3bbjSPT5WJ7rrHYTxJIpeEW90irXQIwJCt/11wbpNSqkAy+hBWp171O7OzzXGpBkGGIfDi0LW7on6Gw/airUISKiuPucwL4VMyCIDVe7PUW3pGfwUMFnFsvB0H363xOCwV0AO+iqrFOMx7wjJnpF+iw1tcnVTg1DrD8DZRBv896Rt3nrbH1B3Yg6GMVrQpEMHwDGvJGnjBxeaSc8jJ4k93yxc2wWXKZSuZ/mAl0xIvVW57AiDozOaKiMZ8cLGvOst4UK9uWMeoSwmVHXjHbgS2Xls/xQ41VV7zYwjtGM+6O3BreprB+VKI9wqM2YP4QU9bI+1bpOat0VM2R1gy5XK966wZysksD1oU4/6Di0sh3fj/TyoX2Fa1xc6FBf8ztKvyEWLNcQYUQ/BUcNYINAnInkdMQDzOBxS2SIzgF2nGioiL2PvTfMcjlpyLHenya2WFVu13Mx84uIE6f6zDOlS6Q6pYEXGHZp2xyT2vz7ssWCXi40wIPTUYg5ZVmxiC5brLc2Cw0saT+CNUTIJWu5aWafHYTcfJjmm2KIWfWmV+U0ngecCRwZhCiBt452hF77zTUaW2w/2DAQiMSe1DVQSD5XghzoIoagA6QlJPx7kfRiIfJQqpxXQ4fOcXGf1Kv17ipVqN/elqITmJtSZR1/huTZL5yAmOerhBfBOLwaKrxYSRz471m67HFnDV2cBGa9SEzRWsHCGkOl3vRPc5JUF64vXNWsi03YrfgkTKjBHFKfJsnOjbxRFr9fJkDEGy95K85EM2RdE2QCKUZP3r/yVAmb0RNkge4NNn6DqpUo6wpuLmNbC1Bhe2KPhuJnlgA4QaGxsP3B4ljbm1YBJ/tEdTjO6QwhR1xlNLOOVcyzYTVQsXpf0x/+xWjqNFEkvhYbLLoJx6i5IbUunAObD0j4ZXZlsZgUbAOOboqGS7c2xzHRUkIi36lXEb8/Sp8+wbzRY4db4tcjYPqCqZ/CqsPbkTp0o2eBq7Pw2r0Gn/o2kYUDmt/OUyxcilEx4Q0Ld2BxOZqOnBmlIL6y4DRbJhfPQ69R9B4v6nr8KxNFPNJzsrp7q1SvMhZWTUstWgem1OELlJuScGaTz1o/k7uaLsi/B2cO6EM49Bo8/lC20NpYShxH7yX81oTt2wf3diMCNm/T0EmQodZxP+zUkb0Lul82ABmga1NlSCvj5MgVh4sszG6BhM4U1TIzulmyia4Wn1RhUa9DC4/ofrWqKoDAGlWiBKJCSGP46zHyuKvX1sAvRSDKPi7xrtaM1Rx7DXE+LepYj6XZ86vo+La03didg0wggC/irJMPa0FvhUPVzayIvm9GQjI3+1eICx33Qlbqyi8/YBiZoMjUPaKhj7WGgZj6ZmFH21khwylN/rH0OJQWSGm6bZ9JW8MPoxksD+mLgxtt8BsZ0IUygkP+1JxsHUUtj4+v1ZhSGd5FfvI09jdPv16uTsCb40VghJqjhqS4at13HTkxD7yPRk2d9NsYBiUQajUAEjoJAzrR5V8oL5XORu5goCiqdbZrI4SZEAqKovu0W/zh3mvT7fK3lBr4DDzBOR2E6KF5uaBDirBBrxBmZrExTORiXX7CaYEsNSg1GhQ9Cu/FFawwNfztqPtmqu/6wI3DsUmRwYxWOC3Yur+A/sPPE9fOstYa8VmwiF6h2CqXKXbPvq3pv2nV3G17yxuN+XlDOLORS3/XucgNYhXB+m+n7ypbI26RDm1l/6ufSpAjhUKJ9fQMdZOqVQxYe9JO1M74j38CarzGZfxdjZuQciH7TflxOCZc5EmqmapcE0PmTq8EdFPU70zq8JsUOvA96G1YhUFMJGmsZR/1fUrUNFfDwJ+rUq2PQ1sSq2U9HVD7TGJ6IwX4PFVS7nMtNqId3Sst8n9CNeJKiTbKTaBTUVspOfsb/RVbmFDzs/Bxu1g9KWpQbZuKdrUbeeiTZ7lf+5cOW4i0jwqTR98F4E9HnmE7z3YQZXljPgQN8sCcYePjUpXEd/KnXHVDZguxqdxAdoiFqJkiitJDDjYmFL9456424AVH9gWgus25gC6xuPj2aiQLBGLF0oo1aAuF5I3Ut3jMO/MjUuWabVtFRINmdncs7clOgmZqZ40mHyMTv+jCP1KnXJVu8q8CB9CXsijXoklUIjKOMPT5vHwKoPmMXH5DjJcuxpc7m0bqkIA8IvaMI0y1fVbCOvp8hf5ancsN5my/UWuIrOXw1xwR6gYOzmGrs+NYJSmkbQ/XVcrq//oSlQF3P8I9YOZ6zyXoFaheMOZp7LZKc03+cJzzqLk5nXH0n6Mp3HNBtc3SCJzm8+31/0nEkQtcv3wuzgXqgoRKJLcemdXGc9iDJPTl/69isRFUdHQsr0dXc12lmx1AtW3PRaA7gaC7chQNV56uhTCIb46GECOT7iYd9LiowHPWzLxTFR5Czuvqq8rCkQKvPVl4evHL3N4FFSbsY95YtUs7up50WY/axLbMsTPOplaq1OnqAs/IL48fNAjZ7BVTfy6365DXIMUUb+H5pIsf797/GhVRs3RN3oH8dMrYiG9YxHS4CASS0l2tdMMVTxk4oZHZ4zii1cLQjivIX1pktUMSxQnG2i9k0OuxVRm16dLGvVJPCd6lcRXYLLUM/cAybXIsQr/NU5xKSR5aCG35TFJiq0eMLJbbrQLfnHZ0x96HcboYDttiLN1nojax7C3kxCa4sSJB/fJYZXy7YRnA8D0StCqhEBKTEQlVSY5QtmtGPEFNGmiQMUeeVWY8KBWId2BtMn/bx7aAnOppBQhhj1KUvN5om4Amum/Y4UDxTeviJs75i+oJ1jpHu4Ez4Eynsz2+MvA5tnQLygavbCHWY5ox6bGaJAN0m0fBjvILyz2TL3zBu/nkmAIKo1KSEPZT5Q5nz5qR/ruhoiMJlWJtIJ5E65j+ga9b2TAYs7l5UOj3sX3Z7p8h36PdnpvLThdTE/dLOhKAcytu5A3OpWAwoDs04JeqW0a9gliXfBUdZ5JuJYWbb0ygfJJY8tUNSanb/0yJiOtW7EBbo0AOymVC7eh2AgTLXPhoG965HkRYWMnpgufgLAmAmHOi0NXGLsUC6ZG+jui9nd1UERQLnb4JtLElpwRKDFwKT5Ualx6bO8bRDXMzFawJnq+yXp2y9/crvtMSt9E1+zeshgzP0I/nsnVo+/KMJsweW9QqafVNkSOaN4EEyJuduubkkBeAcU7q/p/i4QjU116pZ+x0aU9awf9ybiBwXg/rFg5cdqoPs7qCO7UpYSukswBwp4a7Hj2o1C/NVMTnHWbs6n0bw5W5caqjVJD5i0yjP2DVH4UQ7UBVIXrbaOIed4nUxhSZNuXSXvnxF7gzL2IJFnbkeNces3dWP4cMn2PQPBPPRV1eEH01tHmgTgzQcT7dl8vxn6gxzYB3UDfdlHz2m3QifkwdhFbeZ0kqj90Ji+b7xi05TslwQLYZcZiaGaMK8X/ZWNUUhY3Nh/wwxXHrXXvjJp5J29NLW/9uI431Qkrn1MeG0kWww45XufTvt3dOP5jSRMZXJAOFshpaFpb+gQmDfSuaUaZUO9ysVecAhhIFdjAo4q9yS7mMaXieYgrjEs1ZEHwCUDv8CSp8SRhYJI7+0PfJuLfwXC5kQTPj4adjLXbbt80KN2Nd1mc5CcpDjALE0sjRJTys1nrWRTtqItHtEET3poa9fVg/5jbqKVkmh+Ek6KsE3X8wuFU9RJIfHrfIAZ9UvJJ/KnhmfbSGjzt4ao1lsmmllbtq8ff8bQCRo6de1QQNivVE1hoTrboCJMyN94A5y9L9iJWbIcdWW59FMD87cJlokTjNoww+1KB3cA+35GlBWTQKZw5mdBqyfEUkFvR40wMVJVR8PasJlSAYvAwYQoNjFf5SvbtWnQXVd7SeMklCpPusyI3sPpyPnnULn/kFeGi9FfvYAQ3V02Dn76bhgvSUqofE9EtJbIKKFXA3fMoej42gaQc6bK/MmpLFW1aXNVYtkTSyLFvmNueJ8W6eBX129pv5TJvyUzWwj6JiUP7COPjsk+03b8tIntSw3AJ/cSmTu7tlyzosxasCad/f53HYbULB5ub6+QqU4hV15fx24h6bHthK4QHuaBxx/x+Euww1b72jyW7kGU+IbB+hFyqzXHWqB2fDa5B1oIH9py61kDQhJ+eBD4hZyhIBTYYMu0XO09YbwaWyzAB6mkmAdGfUMmu1kBEiu5lX0jb7Hbe98EA11/iLlqusM3Fh4bRYb1LvOzBSqXhZnlBthTsGDykeFYJsoO9ZmVrf5NCgYYwRrYuhx2K6gnbsO+atJzeC/wvWKgS1hyN07QSfEr63+vE2MAxmpBXoctox4FE1rbJ6JtX20J264jPd02apyYmVGhMiOcmhGcPQTx2RoZAqX7pVx6mFcx5HwBziAyw2FVGGrNO91yJ9Mc111Itg7E6sHxuETQRFQ+WWD8upKF+UrvoRIwgRCelZrHgmy6VRUIWZ8la4sSW3cCtdiCKTGYTr6XKN3cZuWLDLsgd9Gzs0uCjgjb3bcc/PWpmVQfuIIq8Vj4zmK8v24OP1Jg5HaYigsa0nMtzh7gNqJW/Ywtiy+Fc65hQFqGi9GC8pm/2dwueyUX4T8ApHN38URN8IKDb/iak9EMnbl4zCFZrSESA/fA0QPyQ7TbTfb4wFwPjjy3+7CTX8NmelVNH1KXl66UTQQr8VyAUhOZTWqv8AmCbyhgxMpXOZT5DNzIHqYAuzXzbnUiGVZOHu/WqIszNh4jk3AbEIKiET4Wo4+pcqWOk+TFVRZ4p0Zw5hKA2vFGax2PjankrAKUsyGtf2Ai/MJmccuYLG4aPmUwX9y1VFO5VTBLBGeDps5b7zd43cYzCq0muI43sTCN/dDKD9qohfjM9ROy2FCPwL2h7E9K9MYmasyiDyn4FhCEGl7i7CBhFez5va6pVYnccuRPYFDwupBNMNp88pKaY+ToRHRFZu+VkUwH7qHRsjVcSQQVHq2WlNem3P7kdi+kLXpzImpsaAqlxpt0qDzxw6r79SXBQqvQxmB1eSgcwPbOfTNUTmDhYG4Fi7PrZjO4f9pIE9HjuN84FdN6ItwkQDX0eziS4x0Ifyd8fA2Hsk/xvoWQbcMAFRZfOCUA9i8OTvlaRmk33NS4LpAmScOdjHeLPqTdrDWlUB0inmW2+MQpeNPvcx2wcZx5HDCsHyhn0y0gIFhXkDFcXxbd9yxvGCqlpliVsBPcebBlSrvSwfsPSdzyWD+LE4Udzi/9eXByIDTPM1Hu0yQMCMPkiRgXAyG0FdpUwKE/DTB3xbJwmqak+UHufPl07rSRBv819UqmLURZtcB8qngNMbM5duacGl9AE5ZKn3s6ufNVLkpS7kQxjgnhb51At08FfT1c6ku6v3FJ2c9iYWhYeeAg3ozPI8g4YTULfjmOFUnEw1fuQV+2VuMH+yJt2RpAqNgHCClta+hDKPu5zlGPdPm8spavYp/jnINF00ncSgoK1+yZjuM0cewRtG2QEi37lJFr4dqEAWflqNmkO7EkgQ5uOMpMDVTx5NDZQZFSWYaRRhiUnFNR2XF0ypZ+YM56/HzgvaiV6fpeK1P7Xe55BwS9Ub4Sga9zan1V77RjxhhoKJPjzKovdDDgVen2GbH5Q3O8ijsahuCIBLuQt7gNZ4ZTyYuesXVvTiC6Cwn35apmI5OqCN3vl/B+0MUVvtpK8QPKo8SYZKEqB7/vE73073TZyR9XXs9ushA869V6rKC5R4chPUTObx56a/orf7esWq+/VX3wpeaU8uQ/ZqEL0yyZ5x8l3TzFYMS1aIL4K8m5OFOWMIR+LORapMNOF1nPSDT3IV9qrXagkf4D1LegAaRP03uqezBHbZgoUHItWXyJGgJqzrJt2taqRf6/wsB3QsAbIoNKRDbBY1I1laqNDcu11lzKLJAo5tBQ/2EpXi0aEbUW0qNJwF8NVZxTCO61Eo7N79j+IdkUmJGLybJHNTUIwsEAlpplBukyEc3o7SdzYp6ztVChUZ8/SLNZ/uUlN3oDV1MBh/JtAljoi4ibrXEW8XYv9PGUQMKWY/yCNHjHu5G/m0E8pnEUrYxQsTbV7nUmcw1rw5PRH8G8Gxr+Oh31QOwsrYUJsoGC4UXA+7NJ+u6r6Q0FPBhO9CBY5/wpuWCCC9aW6Cy3DizXUxNnZqYulEk2gSkdEAU/lhUhk7Lz+pPUBxHijw7uxroukFIKPZVkY4ls7jvedDMiBlDAUf2/78pmgjwMG84KRirXlf2XCy5a/lRjmr7+0NN7MiKCpZ3NMgPJrbce4KnLKZRn/yMmWURPOjQGz4jgnY1Ua/VMQVQG6ZiUiWenjuXacJDoAldxuvg8EJPx7r364EULAM7/pdNDfQMyM6XS9OABmypVC6IPjfKUylKTx+yKOuce+d7ICPVFcn0mhV1FCaGNLtBWp7S+sgCyqk6HgUDgxfN1NRUFqG4TK77IrokVUDz+HkuTagb1PwcSxBlgkyA6JJbJyVXjjxeuOBe0D+dQqbXfrJI89CBqNwybxvYMhrjux2q1MEXVJ+y3qoYtRXyvQw3p5FkaXqjS5mNrFbA5G1mQpffRunLz1QQFauu1ZuLURS2FV12nd7yX9Ku3YXthn2iNzJy1OvMUHmpyVP9G4K/RJ2LThhJtTDkBFXdgg/AhW6JBggotQM0K0g+ulEk9YFvI82pGExZhKVfq71b8z85OiUN55xOHIusRLw5B6OdwqPbxPffVt9HNpVN1SQVP3KQofoA0xzt1AyYurAhoQ/7xKKeUNRSH4APp9WyW1wd0/h6oSFXmHesHkmeQeAWuTODSNce/2lWjx0g969FfFZ3yWznPxGD41EjbB/e+IO0vA1eXdnp+jusbOnQ+2Xy1he/D4e21vAb5an5oj+vthF9GvSMTB0OWGnBxgNiWv5FH7nyy3mUoz/Ww6HV90nFtHmnRRtv7uCz/ePW4zu7CuNgwOLyaX9FGNk/pECm9rg5yaT2zAGryBkq+MYVV2BI2p1b2MZaLViHfWrT6ANjuXQjaNlvyN+gAbPI0/5m5MTQNCvYcPVfGqn72tN+vOXMOohELZ7HUF+kqaFCRuvfVSvqbfhuntlBD5m5eutXiVwq88bwwmYRoGk5nuDEwuEJBOHw6Frju0kiy0T+Bs/ns9sTZO+SCFLmL/u84yza4790QjU74d4+QXp7xME73pAe4aGh2HVqFsGmDnGXbpE2Kj/mwGb0VjGReNv77Z+pnA3tOQKKX6Ktzes3U/gaYmY2qhCyD14cUWDuR5PcQ3GaWDm6x9s0tv/2uO9cWV+aCViYIgsoZ4k6b2SOhBQ2q7Y1VXukR4yM8gg+ox4QCLfYCxh8MnXc0Jf88hjpZR1cSXeY3G/1I1HJqcZ1hJ1e9eIMswisYQQ1UkhSEJMzfSd415xfCOm7uKs8S40a+d43S1ch3qpRImyita9vbmxrQLHyqek5Pc0iI+QQhTaZCGlnteVV8ahXO3jmcLRwUXva1m8iRbd8ViBu5SZp8lHaiC+LRZz3UD2+GrtZHiDAGwREFTMgKYS+lI9R60NSNAx1pX27rTcdoARwRWB2GKwX8ByqRVONGNdFRp7faDxv4iz4uk/xOPpfGSEzVJDbwZOu0+VI/nUt5E43MGpxHL478VqCDhtmc2ZxWoJcANcQ6vXVGsW8iDjwQEnEtuj1OTCAZPXpXHybL3dwGgXE28v858C3fWnx9h2YuKciQxVA0RCW+709HL8CTo47HWVsIcgfMR5nJLEaISnxbaaJObbgaObaRcyKqN1Cf1EcnSq+DCYHucrP5EbGuoCa9KcBA4gT6nNS+FWo26ZIhrwDy1zY6ykQurHHw/fT6a+gFfyJ+MRtkRuYePACZbGyJz5RYg+w/0VG4xhr/KoRnFLPEs0ydpYTz2SVBZ53MnHM+M3FxmUVHNG1heIeho3qGjUJUZEpx0GE8YgujCEsTn3gcRhHD0oVAKovK5wpHEiYod4x9bEnj8kuyqqcRO+eMK08yAeNShtEpnNHvGvoGbAMTBVIRya/U86vpBda1/wA3h0+PUz8rfN/VhPDjRnyeNw5LP/bZB4EbCSbfQ8g1U81PPw2Np7tQBCP378g8LAcGcFVXb2S5XMO9tBNGdPlXoP6K0YeY/nCzVdPgwBVrrFKxtgGLSMX1ZwFmLLjqRMR0ngM5S0TdcgheeQahboq2L+vdNMELklwD3tyQPNDaePKbJtWOFc0c7SgK29QozMiEgPgR1lW3jLJm1/heHF4QFioxpoPu8y7qOkTgC2aOz4tr485mRYgB5jLKmtaFX5hJeuSHO4MJezG68UNGSEwJfJl5zUDsoytZLDYJ8ZMh7pjEhu8wIO1MSTz+N82NJtivqbJxEDPnai3Nt5pm7bbbW+fZ+RzSfH3O1iyQfcraqca5EceW+jQUbx90Vhb1w5r2iR4C/gFxR/pjv+loWbaKs2V1YdxyDdvdxPdsdnobodEjNEo+VRBSRmO/kBtBNzobJqcl7/0l6invl8k4EwdKCAmuhudqRKqp7w+N0HhJubgtpQAg9DmzePPddf1/tKIfo5bbgyH0EBm35q80yt6bCMfG39MqLM4yth031T+qnOsx73ZyUtUFGgAzd/C8Gk/vGoapXZmuSkAJ3kunvHGO3gmmXqr0uJbr5Uax2c16WIpu6+DE6bFNWe4ndHdDg7Fg9VbS+Tq8F6ipvRi1GKUKfU9bLJsaRUPr7TVqZHoh1CY2qEoJdxHvovNWgRO4qUKbIDvalD6gWbq4fFAcUibFP3/lCnqUM2XIWdAP7sUxP7VzDaozb6ROMYKZtseXwUSDHVKla6a7JIv5H6pGcKVcW3YB3eRoHeFluHVFNH4YchgdTLgfkFOXGfLbcEGgUo+R6l4WmcDEipPwnPZzn1uVj402z4924v7yDcZoBX6ada5YfwAawI6CCPwNG2asW3BTdhJgwKvYFxINT9MWcDrmgzQII/YR2OENwPUgQg+D6j2+zvCaFlgNh30vsR+IhSwFwy9H1Z8tojzB5Xm4a+I9Vg1F4CsZCkjDVYrKzDazEGUAMw3II/mBLKze9nzNSrpTnMbjSRzA1kLziMjiRidvC1emKGy9Xk/Ep7Hg0HCYfmm1vz+mPQOLXr23HNahjnJRl/GKGjkg9Y61R2gpkezQEj8I2sYYBxM13W9TTSZXTZ58geYo/Hd+J1Tm0xXTmJAtrvLOn4zR09TSIksYMFytMj4GSsBD75a/SvEFzkVxOKFrUgeM4JtQN+SUwJeEV0vLOT8wwmtHWb381IMTA12H8amVxpP8g8PBZO9xGQtnkv3STzR32o/8bT9NTsavc5JAToXAHLoU2kAXJCtH+JZLPH0d9RT9wdCNwiFn4YyIqKzziUqfInv4MMVVGcIY5MuARm4Mr327oZkxXUw3lC96KGxCtnc6JPQzHGDSTSr9z2O40p2ALIowXZbaVBLxjEERQpcRZbv129s87U6vT9MkGCB+jxdfg25n2gg6Toxl689gO3nISVo6fUK96ZhQmlOXsWHfdg0B8bB4wqcsvwoptSMHBrGl5aVTKTD5v7RV9KXC06yiDxdX8qa/lq4C47NAxms24fXwoLN9UpZZKO98HlXUjaGJtDRd+E8hnKfn8X1Vdvjls0IC0iF1K62ve97ravJxI+nn2GxPuaTpgi4Ox9hy/n9Tn2Pw+o3tAxEBV2fNg4utFZAlDfNckRKa1+c/1Sp+8xPh5x+xvPtCjRbqQiuqfFDt2rwK4LXDwsaeI9+v5rFp7bDKDPfU7tpR+T+W3bRmz5sD7IDOt9O2+gvIGc303E1eFS+goXg4EYfelR7i5eDmQVSetuVATvnjv+cS9vUNtjvnfGjHyQ2W0Xejni7feWarYMQOlatkPlbBDQC+/o+9LL68iPK9X2vm9ekgqlVuoh31c4Sk+pCb62xBd8u4IkG1B+1LQ0eMeHqyk/MTLgj78GiznNo7SJfxrJtRcph+hV4N3xpfAwrFMb9L/bgN8oFy5nVnjvSPQVKmaeYFdQMTSeOQZHPNJQar3gOtK5EYOXB0fG1lwHcu8VrQTraUcCCmooTo1gLQeVwmyIW4RJVU7g2TS3cA43O124ZTUwAZtAAN0dE0PBUdQsb45qGjxNJH0334sZAEU7qIXvSpsLYrhnsJjbs5OlfliCSx+jB0O9CLCBHSVe936b67dBoIRs8NgYMPAmIMbrWdIyyeZYDaYKOp52faxol+93HZTwnn2CwJf5Z3C1hgOTpdC2YNO8fgk7DNvmN3R+l1Fp56+uBI0v5eQqJCwX5vFBv+TmjfSTStiN+zowXWn5X24+FQzlD36wUOXHcP9KgTwXvU77KNFOIvc+LGx4bi/TaNyFqograD6yg+y/8nKUKk8xwfbyXkKQEcYnkn6KgaFPGBCt0y6UbbF4e+qOQT7W0hvNyV1ydX4UVgdxkmBYd4q9E7NKZRIqQYgS5ZxIKA0U28fN+D9rRmhCma9yBCdSRQC/0shQg1jG4WHdbx6+JoAmKod5M9CmIrKcAFFYqw8dWASApkjjx74n/96P1VcrDx1HlwxDlawDkzfKyW4xm1Inx4ihKELxPKcI6irHk9cVaQ5L1h/i0lvEyQLHxBcqyLZqlMfSHq9oSGMXhFm/R8mpyKV4U3qBSdZ4RzdbCVuKLNyWKlV86mDFiwoDq1mb+ra72NrQeBuiuwYmi5GMRiUMHr3yf99otRT+feeX08spc5M5cjz3lPeGVHgndhjlz+cbvtYL9X3Z6ghg6eB3YNa5Kqvw2kpfGK7LAG9JcwkoHEChABBW9EGY2Zg/xfDsy9yG55q6FXjPVLI+tRtQazmbhin5Pzj7kNTDzZbm0N5g/XJ3ycqfdR4lI2dIUIfV8mPy2gEtgMMjeho7ZRz3kWfaGR3FgLO2lrJOIksO9y86Mu8rHq0yvAH/Wfy7h4Ak6pG9gQCH527YwbUBw5xd0dSTn/e7uqQlsxPY5dSwpaQ2klbmhBT71eibuleKpAJlf1QV02HfSDYRCosXRRz8EHnp8F3a45d1dib4wvA0a7lHKtD0AcI5vNBnXvYYprlKR+xHGGQchU27lT8+sBLWH1FtxI8qGPGQ28FcnANf55s9Qff1GFALWCN2l384tK5s2hsTZIHw6lqeTk96xVXhwRsQy9bFw6mp7IFxLIJy2pbnGIWDcBzjbZ0MAiSAFQdAlWahFVKr3rhEPFEtNnPv/bHzypa6V/WOi3vkS23K6pUbNeDAnSu2MHjl34kogS1B2wUB70WknjDOVz6qdn2rlhiJd3YScS9u+6DJfNmJg1+sUIlA/Aw/69h7jwyyes808OpshZBMrDwBf+rrlLCWjC/GWMZyHIx+zWRqv4itpFhtNpcy5Y1Tiw3f8jwJ7UDbHxVcZOOw8ozfZgTkrwVUY2oFuBEkQuyl5GersQBxY7Z76x/5b/n9w97YPkwEUHSE2HZuZmwQ+cewpb0/sjyhwqClgt9l/KGrir/wRqrGHtQq4X3sY2JokVGZvv/aXWYLfVLxOpNKvU6YBtwVzS+h/G17DPANU9NHjccLqyOwlFnUtNkwUKS1hw92He69/Oj4RWj3VMK/43ROOSZSw0eiIzfFPjV+f/IdGKsokoIO+qnAvBh2tjFerL2T7V8Phorbz2CCdeZeBRa5rV75M0rkgSfJuuthokelrsJXKS1/ZIEwikqfpY7fdN6k4Zmi9p4VDuwxhc5BMdjNmhi+5fDfSNprjq40WUY72WDBwe6PrFoIjAadFl2BScjmQQKRWXGSF5DNkpVOqfRDqZmyBeAPosRnVIhZxgXHIYCzYlAdZObNLXZnrd8m8dFMMwP21fMfE/x1ADOKucVLUrJ45rg6nOwA76Vcx83Ha1fJf4XFn0dL/KIYlj9HM8BvYM03SuO5xLuQjIU/+UxnLp6HjYNcYmUCfx5M9EqRarvM5mIx5GoGSWg0VLLS2KzHUSls2GKDMabsI1aNYU7zZNaQNBndAbNphDhKBbmr+0fWnHwIjhXfS2InxNm0L+OtH3VsEnPQuSQDVPNxCmuwgO4I1OkRs9UPyhDaRuCX06Kp9SK/ZQK1OR3jn+arK+ICXNLgiGAR3Z7Ir4UDwfJUB+HtKzZ3W73RvbwnK0srkZFI1/1VceYEAofoAohYnW9f/9QSBwfEGjPyMZBDrAXmmpHrju8pnQHH5l5YKDy2aDTt9T/L1gY4rxAvvEbutrUAQ02VvnsCDnWgZlQwwvzmmBBBk4MXLcy5ovhwYL4DwCzBnwEzA+rcECopSYW2fU4mTqjSY5s03nlXI4bszEb/Z8RDMDZpZJ8D5vd7/TQZjgZqdt9Qw30IOTDq6R/j1HELaFAVPGVhEnDlR+rB5sy8XF8nDuP8HSCmNq4Z0k4PYPwg5Vvmc8B0Tso/vnk32zzlW39oGaWwy0z/VWapr0EMJiXqd6RoQTi3wLGbL4ck8F4TcSZRaaBBZUqxMyZlb+ElHGBCpy0bW15R6LL6dp2S/ZpCjspe/D5Sp6Cg9mpue1ImeHpMWRf2pKbFN0yU2wCsMA2GO7uhJDOJUSOI13DJ3+dLBGkGAfTwoAL42qp3x5NGjI43KilPZoZ+fVBMV+bOKWacdT1pD8iz60Dvy68oIx3Y+UREqr9CO4jBStBhZFrBpSb69tvbCEIpa18t9yfV/JGJ3UOreiUi9gQOhHV0zsxhBEK4LNej5WS7RXt9vydJQ1WUr06qy5evaIVzvwon6zctzbnkzSIByFcQe5ZT4Fy+FjWmQd0EBATLc0T445WkDda4ECPmDgA0UWDKU/TGu68YwnEBNC4Zs6jAgqQDkMqtlQGHfZ0UbX4AofPh2/guKyDynNtk5q+bop/aB60r6o3MY85VNO0KhBVkk2F707FqArS+Z5u5otEW6GGIlyeZwqJ49F5tdjHTCQZlDmmf7smkWeGad5s028tLB1jfKZ0NbbILwX2YnRpSQxhT+lH/x9hQ136ZicfNVcYbNtRH/RHDrLM2jwjBQGl0IbNIUAH87MYCA7xLEc5WvzVWy/qlM15mEtLdiy/rKYHDonNlxDZ0qyM8vBJSw5kbRlanyZx55fP4WVe+nWIulpHR6TcU3IURblpHjMqrsvJqVAX79yP2ce8xMtzmysEYGVzxrCRpdOStGBE/1hCnjoYU7UgTCCB9orfGbguwCuZTUFgm8YyQisfSuFAVMLGRC2cbFxQIuJKAgreJmJ9aT4JC+A0jCP6TFN8I00s0FEc2lt7d2su9OmSPjipRuIFMhchkOsdvZW6fAO346mquFwmEJ5ATH4iUUbYkjATFoJYoMTDvkQv2YR08V9dlWN1QfJAIslp59BI4NgDvrEdOb185bB7x6u12UvO84f5j7cOZK9vYO/krA1uJEFOmh8jmM1d26uIs6i9FBjGLNdEpTUeAvzs/qEOohwselbZmnn8Tjq7gKn3lYG8PlaLDrJZLr90FIcHepEHkjHbCtU+Jv8l//z9UQXcsupKcPqTSqnM2GzpYs07E6mjY/axXLB+RH2jhyErMSmgnGevulNq/cRelbWuSZ706VjihToZMl4tcMq2zc0FO05aXtwm12Z3bjs68YOvuZLyyqplfZAY6s3ESmbr6iZlBLXrEgEa0fGAYPIP9gvLLiz1jfHhAtJ/BrhTkRgjpRehkJWvarNAsKEWAS4HANAb12b6ZkPGea4Nv8D18rK6dNpDyqX0HZL3u7MfGVP40ScH5HydmGls2Bd80lIIUJ+ggnIUfhpD3poG6YWSmAjeao15Iu2Sjc4+5P4Rh/3pdwuqv1jrOWcg3v0qPBylwbwGgVV0+/9g0Iw/BNBOlCcTSKTclF7CNo4m+AB0FZLkvZz3dlJyHaZKQaiqUcSS03kLO+GbgsHRNEEHQa7sF+udakC0wEPoEIAuDFeoiqjfaaXtJAp/7YzQEOJrHhw8gwJ6Sw+RpU5EVlGs/KrMMrSKUfxqNYy0Ndr7jZpc9CY/CzQjGGH3fnckgh3TXzObDY3KrnaVKBd1Z/SYDSDoMrRhFqgHtC5/2T0p4pXhci2UZveh1bPWQ7wtkh0Xw8zzUZ+asT0bSyBrYs7rR8uBe8UldnIKisyj0NYoN13Lsj6IMLjvDaoJNAt3zUZPhCRrLyh8zNV3kypF5SIYHxcYAxQn0nWCEbMEQVFUT00sh+7NKEha/aS5hUOIF5ZSKkoCvGFue24edQGumQFzXymQeI1uoqmyJ2sl9E/NDbUITgPPEtPbV7tRiU6T1yHJOgNhJCzqsT8+1ojSQnU8Fw00J4a1Tep5z80pAfgq5QNWoCR31Jt/PQyZywPgbKHNga53c6FxO3Bq2qbS4M0JGB1hh2K4dFkSdPXt6R99cKK8Xvv3aAXIOSVABBOj3WPlJg3BR8HgZNEdyRaet1U1XkJfKxz5cwKAQmCUNgBUbVm+AoxopgUriYd2fbdHv2y8b/X4X5Gl+zEY5UFFYqUQPX64/ScnybpG+Qeiej1V80BPQuRphcN1q1zRD1CYKAdWfqzNoHP5vuMQpbmAVwtIDdrciXhAJW5Q4kLt4yaWAWI8dEeT6Wjb7xy0Ommuuq0HMTQY3ZcN/FpIla7KMDqymmi7IqKxmYAdDRztpGfDkdaHLHTTHxTdP6FGATVOgQMFmaNgmbmCRuWXKUQlt4T7hzWkYjATTWgbqpSyfJ2qN3FcxwuvRRsC42875Oxt1zWPDUI+avAZukOEOy9po0Y3LPxRUkV+uJQbxhmhbsnjO66fvcBsa/3xQfUdpBvtCaxB5BT9uxGrm+aDRXDciAnYbb1D8Opz8XWwbg1U8C6RNsOptrfW08OzzZTvcctrrp9ciPq3RoyFHi7bMnK2GHulMfx8fcADjGkA9cN3+hDHrLB61KLboKXZGQCypzmyQlX2BJlgfMIbOspcm+qHhDmEdqNMq/4t3mY+5YlCU75wAEqgIKxBBicZd5ujhamCCSUqtME93nsf260XOPAsxlqFugfUFYecDsgmySNh513U3czl4HmsXvqSmMSINNjSRqzq6KNa30HAxD9bDHffOSQZyPCyLC+Eb4BqbK0NbzRF1ASw+yDA5wbbOtJwRw9kaJ8v/xRBCk0JLqB6PF/deMTwZoW5TvHBqKkVctFo3d9AHsbKIUbwL+rWJw3GOfelwyUpTBFUa62H4/1rQ5Sxo8omZ2roH/PLLfQhNdaAiioWdUT+Alr/D1HiVYieOlche0qIBda7iPtg102dtEhUAtBllGZevqEDXzNQJctiaKemLRUHbDjyG+At80xLRXuKF6jd5WFC5QbrFZg2IH9rAVzBsA0Xr/8X9E42rKr4zbIcC5yg1a8SPTbFm0G1V9lk+3WlVo97ZPGgvUdqgcKTGut75XGbei4lWRJdjV7lDgWYoBV02BIrxeVOmCrrWcRsOXuTxNhagtSZWo6gm4LGRYB97LOnMwwnoPAWO2aoK6sY7GxZ5z51t0EeU9x3jD8YUFhdxFFHU8Caz4xjmzmnhpwL/R44KQZfmv2fbLxlr59tj9R4r3OilSiroL32vI1ElgbpeyzL+y4NEqsZQgt2asRERGn+NQq5nTjXf2inZMVIAUgO3wPH/BMiGnoZfMn/yQxuMwiz2ErPCW+5Gq68Zfu+CjlZ2RQNNjRsETWwlC52e1hwfon0rBgX+Ad1YOlHHXMecNt+JLvdNbOnJ5MXXAH3OeegbVRHZP7p3D6nnA4c3i9ai6TwxEQHkffCcDrWgPJY3wt/rjvEIPcmQeoeSrc3N6dq+Uz5cdxqJnzUokN7h3dXbt6fvSJ1bu8sbw3Ca9zqHFspfA37RpMGF6D6uZT3a1pVSdQX0JlL1tJtZErUEtiCAKi0eS82D8b5wk5J5CPgRyixSD5JGuGpeIdo1xaXBCJTA6EfkBKbOsZ8v9MjSNEgFROnw/BhXLRKSl8f5xD93GGKd342Tibxn4qwS+xlX8zp87M/s0khH0Fk+HHnN+iYMvsecP8czVZ1ayaqLkQfN0vNrRbzwwqWAG5cPYOpuaN2RpQfioPyeerroP2r10FdaN3bVFBNqM4/TTwOM+emIlw9NDmJya3zfr7qVhwFCOQWzU6e7KMaZDivhXhKo0jhiihM6zruPM2c/z1rASCKaq0sL/9iP+rIEbTc8uhNQ6dqLNRBycQ5ymZkyBBROlcpCEr6S18OlGmg8km++I9su/Ko2682sUsVcBs8m2pIMnjNQITtMlmOp4wOP4q6zukUni+rZauu7ZRwSwt1mqW8oB/k65WEs07QVeaLASPl6kpdyLNmaVIvOJJFHW4v5kDu5V8w/DZGBBIQCTNS3DPyvocegU7U7XhzNW82Ni1pikoEVqikjztnxb9Kan/eci2ZL7JjK6qvL36Pb/zZ5bpamdsvK20jsundXvr5wwAFBdgoP1S0QZNXYBLIJ+k7Lb31uHMfq5O9CXW1KLIg3MgrqtydFMrysUV2r4wwWBPt/3C1xSsKKV62w/GIQ8vmVtvCQSNs35MTOCmiUQaIegPwqJGi5G0iHWLRPt1jJVLQPRLWlcHCK29T2lh/GgTxXJJjNyxWNUidYpbgAATp3FSh+c6FtCvpoG3zocWVnA+LWP3b/+5VM6gwiaVz42ox250eB/OQrRGqESVVInJEJuu1HCtFKlzQsec9AiehnQXTVmHAxSqUoKuCDOMp3i01JW78LSeHf5nBY6GHDrs3AYOFm5tn8XhBrBQakE6yor027aTqqK/gOpJVm7WgIl8YievEAFA6ked2pQy+qbZI7MS29BQb94YKQkBCF+wjjCl2TgEP09otW6YzeqyMjecApb7KXBpSJKqP5dzJDIjT/OKNuS/j+sPN3PZhaRZkK88W3uXFlA68NmUisWb5NCQyJa/E4tOPSUOcJfpBGT7GDRHlwCmt+lx4rK+Xa5SLDJJZJrspUSR7jwac91se+mGA+luONdJ9ImAB4qtTWzmPNWBIKpVFqWpniTnT1kqJaUBJS61DO/MNv27fzALtif49MPQ8EZhNhYTuGFI7QnZLAMbVwxCVZG7ByzBoweTAYdwhR949UJeBZQ3bXVRA0LD/wxUksbpRrD+OM/nqYC/A+n0+wqovOGQyL1rAd3pRo4uzELDBvnWf9+i3AepI0/pGUomJD+rcoqFH5bQyGvlgBAIieF+xPFaTakoBSp3O7z1Jt3IUtVtvL2LVOFS0mLRmggHPxB9RswG6jJu9RB9YoBmHCY2qHZJid6X8KrXzMgydaihHGYrxPb5VVMdTrV0A8B0dYuqqRXyuDPxhiShTshbMtow/2r7hxlPqBq5XQcp5juj/adTdtdjN9ObfzzJmH3ikQJPe4g0J09s1AEIlaBtn3dKJauzwoD2WBw4WmYr93zFlm17nDAsoZfXm0WXsdUgTTTrRSpyTq0A+4muzmh4eG6YZVO9qQf7PWuOM8s4+ZanzhD6Zz0D1JbC9A+0OxDskeTcEpBUkaeSHelXwnuFh+jTOa6en+AqCihYZYeFhhYEVlZHUw4xgCVFHaWCdjNh1tbaR7cuQxNOWxZUcTE6L1A5sgfhs60sa20H7Qw1uhwjFm3qNxnpfdl1wo2gMmHrvXd70yP++5dweCojtGWc2DaMh3Dp5SPbrPIohVmrFRH3XUA0mu2760L4g8c/afrmk4223eUD2xu7Q1fEeAgPkcn3Y8SOxB0q5re3ZEC7BmJqfF82zrlMQU5PMOspVfydM6Ttespl+FvPBD8GmvpMOIx8ViPNgOMiEkvm4yeV2y6j9ldg23/xcWdbcEGSfZmPhVMV9dSExo2DBc3ZrbS5rh/Xfsn+WDA43xDBCdYi//VP1o/IlgkJEc5HhA/2NczPOENI/Hzi8Zi7qzjuaiAYKXTvKecKe5oottnkqNDEWkSjjpnpRwWHwEbs2zS5QLgUJbuh0xpd2ahGvDwNdHymUqDdNoeZAyAQuMJxESw0Nx44sIQv+Wzhld7kv8fw9ope4qk+AYMJO6YT5jbO3Z38BAIff3pu419fjhYrucNRdll0++G5Zp6ktFmo7hHbg0PubRWpjNRzQFFs3Z+trzmVVGAUo4ZgHjUOSdzwStxDbkqXGYVdK801X9U0/6NlfDbbdvBIkQVMOPhPYlsk2M1wIVDVEeqfYjb62ANHOyV2YmzJBqDbFglKdjfpmtUxUWENaaeQDS11uWRff12YmWTphSlC0SJRNcrOQ20PcS7eP9FO6qZZTRSb9Vm8Wht2BezbJXeTSU=" title="Mekko Graphics Chart"/>
          <p:cNvSpPr>
            <a:spLocks noChangeAspect="1"/>
          </p:cNvSpPr>
          <p:nvPr>
            <p:custDataLst>
              <p:tags r:id="rId3"/>
            </p:custDataLst>
          </p:nvPr>
        </p:nvSpPr>
        <p:spPr bwMode="gray">
          <a:xfrm>
            <a:off x="4408094" y="1886661"/>
            <a:ext cx="3452940" cy="4764024"/>
          </a:xfrm>
          <a:prstGeom prst="rect">
            <a:avLst/>
          </a:prstGeom>
          <a:blipFill>
            <a:blip r:embed="rId16"/>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34" name="btfpMGChart626102" descr="Enter Chart Description Here:&#10;&#10;End of Chart Description&#10;DO NOT ALTER TEXT BELOW THIS POINT! IF YOU DO YOUR CHART WILL NOT BE EDITABLE!&#10;mkkoexcel__~~~~~~~~~~False~~False~~Falsemkko__4HooU0THZk28POP9trq+pbTvvzd/gcV8t56cq85kb3NDTsUhojRA0EsgEHHMH7oYP1SYpn09ysXVivguJdhTvfyVMsBLTGvcX7WPTor/CmWiWcfk2RmY+GE6Q6T90sFUz2dD7pS103gZfJ6l4USC3jqtWOPR/ue0umjYEY9KlLthURXCUyUuZbmGDPUXB2idlVQc+R1c0j6vNnMaKvr/Ajwg7VibtYrUrbyulTiPNW+/yfTdJygxwCqxVO4YVrjYjWt7i4iTJxzRCvEyICokEiikYjZSP66NgfH7wweCmgGhzsl5VyeSnbBkfdK41WgKMeZzq+7YY6U2d+YqltRQRAnj1kZlD5W3qybuPgFYfcP9g3iHprCO9UlGliYvCAS7qNSOWJrKnYZB1U+kn/Fph1Eb/NADrAIB8CA5W5Fo6Eu0GUNTTdO2YJ3JtmUWfpA8HEWnD/tYBveBVYMkZ/iXbnEHdcVznF893Bjrchl2XN8czvh31CwQ8zqMbSkM8CNbv9xo5/ULrsOMeB0fxVyYI5M/5AYGwxmuz4OrzyXUDPtLGcneR9eu6Nzjg1B7jwIsk6F0WV4YCxkLSw32KjQRJYRIyLvk6Q0okbnP7MWHPfWDrLzaSSmO2J/8JqFD1ehMw/K9at+zefGRiCqfpjPBroVHT6JT1hPp0MYKY+3LPUQM8aPE+PRigTxx4xr009g6E+uV4ax/B2hRzR62uSsSPKIWQPEjzX3V7xQ/ia81aCrKR758QfzKz0m4tQnJfBTYlvxQWLSovD4n06obxU2hsgE6Ouspe2XEwae7WoPsMDldKjWlKe1PUgqqjhBiIdJnj1CWZ51W+v1rQsuCJCnuFCUA+u53KWpuqwqUeYckcx30G/7OrEuRMXLISoHKUFTWNLI2XVTimNH5kDlxdQ6VoWiAzGYTf9PxYRZZrlvDzu7uT8xOw3zD5FN1mPVYov/IPNi6S35BTBAE0bYVRpPm31wdxsWU3XP2zwBMdO/D8NfY/w562Sv4mVTFdD5kREY2+xs0tq4vMKbOuNZKqUNuLHZYAazj84liXZTZ+n+LuUjR6ud7KZWkosE31pLro3xMIy3GkeFdGPIp2Y8LshF2tVsTDHhCT1NQ+ct3G/HrLCoYF0SyS9CK5c+qK6OxQWusgS8nwrwr3groi1w/AmaylI2Ku4ASTIIhEdwydBuU8kyfq9kYTB/vG0f6ROicqTV5Lem2XFhY0aIIAJWHKU771CXWbQIRcm1gpg2ivwi9Oo8jzphVY5ju/o5cCxyaVli/h0vXTuV/YOkZ7laE7uhhOw0M53NQb+eOQnzP2RaOigK/aJkbL63Mf3GDSpoIZz4mzv3qIDqBGhvs/R8vd1oXEl1U/EYVsMa3ybslLUTEw9VBQ9j2Gsxxy/+B3lPHLsWduAk0cYSnxTjg/QOIQlzVJF/NA89V/uF9nS5rJWgIAZhJ7KFi9qSUz4XrXJZVB/JpyZi3SgWvpb8GT0+ctdyyFFSFHrWShkxEVWSwebfY3D0eYM409wGYuXBL4x9wzCIke/gLXdM+NWLil2hiwG10E4/1r8UjIq+YdxXBjEiP7YoR8BOtIjlIW85uHBDrZjGKSS0tGZtF+R+Xzkf3qC0CZBTOMTOCFzygHIIhX1iw2brz6Im9U8OLHtNDJz8Ddzc5DV+ScaaeKrVaJfCUqB6m21bjDCfv81EWR/RIAlOpKA2LgTe7iIRHoset7gbfTlplCCgEN7W4t8VL8YVADOgG9Q9gOethROWtAkkuWalye4JipJzwUVQyZBAFX/pJFsPPgs+2YVcRlRl39IdW+ieX7ajEUryoof8M4n6PkzW7zaBa60P6kKT+Pb2/AZI6yBCS1rKizQIZNtUHTAFQ+zUct3jsQsA8z3ekmYKC6U3C5vQp2+8DCdBKAk2lvKjtEyNHhh0pgnUcaHxqfgdIMmQYj67z27z2DFNrw655N6n0O1QvfSTBDvwgvPMqF6Zy4DhkwKQtK1gAEOyplwH/fIIM5MqyVEJ+6eJM3/Fxe0+JgM1qJt1Std5/QZCTll48+ngg+H+t25KHe9ggChEEChzifdNS57qrocD1ji7dJgaDQ7w3Q968r0Wfu70JBBbSeTZvR66Tlf7LmAyR+ubqBLnp5OXt8dfXRjgUwd1r/WmIo7hm1pIY5rHg6C+yzowK3JPdfnXTXjHG0pbbh9BAa5LlQDKYT9WDFUxPaFEe52dNUgppwkM4YWoTJgk5y+lXB7nkyXeLeSZTewI38MXx3Z7R19foqXy3w3dT2BEiL6mLGIvQH7peorIWYK/hMdVK2otY2S4LzqdpmsASVUKDhfCSMGhNaubbBsGaNIZWBQduuvBdjPnH96qBvAca1GDgeQYGSJ6Qf0BZfCpJKjPFvcj6ZB4/YxDnw7AMKkZoHxgK+3MqgRnNcW6iTOkAC1Nrkj7jINNdgI64SQtTvHMYrL6XaUxNiYACgS5kJHoaGo6qNKQwdOskeq5RHNnqFjqove77HkxITWuK8pHJ+FNVPIR03wikRjVsrnXZhH4J3kvvwn1wUS0MoYJ12hpot6IS3wZZfkDX/hglwia5pUjl+0DJoow4/63dr5puSmNpT2Z9JNLt30NOKKaKJC9IsWhhfEtIXQbgebfvMrPfsEr7xPyL09ci/42XmtU07rmXsS7OS2xHhqwss93ZzKRNzvJVt6iIPJDwakmP1xUz1kK/+8iNRBLQxG+LBxlRXWGsTlL3464Q+K2Ej4pt78viDGNmm0yTxjpw4yNSpKdQ/Siq06aIdPEmzWAG3udRd79r0WjeucdSR2Wjr3sTjTwqvkdPXk7r0YmAEInye9muQauACVbAuqF6L+EcVj5FnJqIiyy7UuSoYzv6jtOHMe9EWMrwPMBnox8OC0/3Bvwm/vbVGH90VWyfqquk6InTFKcpVfFjvqr43+nxwpbtAwQXTQhCvc0u5pdXv/gHnpgN9icA189J2DZCNUfNl/Q3exEsxnqZhbHorQEM9ohhNr05gTEYZG7e7+nsqcdMPBQeVTxrv7KsibPNvypLY5Js/AZvYJgs1UeXZMG0Q8ZrQj8pUO958kdgPLNtDDSm8Ptv8UUrvJn6ZRrezajwjFqgO/adRVfkTQbpQqMLBgQWik7kMXs9eHZHYCmVHgabL1/gUuwrdILOP9ShU1hZTMU/eQLXrVmFiWhaxZgdRcYaO7LJjaZdxQY6aB0uyBRpILS/Tm6GfpBW6AnD8m+8i47nT0FZ4rzFPz4cDP3BjWP9/pz8wGIytAjc4/LJ18XDkzoLZz0v70e/uMo2gjFMTlz1469Ecqcg5dAad1PQYaBli4U8z5b3HmewuHx5zVj/dShzXmyiazkCFyICEsLa6NlmAlA6msk43TVug2mvR6wKB6CDL2yYGwGEnCo8HGEST/mjs0ZL4cM084Kb41AR94yQwUOr0A/gdeWb1vM4wtKl4APOYucG1eCOxVfyvZWMVdEmtpZPvkS+jQinoA4ZQD5OZc1+Q3kL4I2oHvhtGZankwz7LgMJfTyOHrAFUZAJoTgLxI7tfJD/3pUZlRLm+lqRpOh/8xLrqFgPfEatZIB/KJG3bpi174rnmqFuN40h65hexfDyL3zuWEuUn5TIzjs5knxApiwExhPDoLwbabD0bRrxf3pqPkCjnV04CMbpDXK7cEslntmmFEmjMrUDUZVw3rJHCcI0PhHuPw+ItcpJkTbzPZzwuYtM5h4Ix5JHSAjfMVoVYGhQpIVbPIN/ysKOGD0EMSu1UlRMyRitb1JWKDKuMNGLdrHvseNFhqAiBHtTbcuy0kCrF42WMLdRYWi8ZRoQNqnAeWDNOAgRg2F7h112tHkQ+X3vYM8+UaoGsjCgtNptJjPN8ymdzv5JTAinalHgHikDNTGuelsRD+n96KAYQjSlJQzRoe0n+okV7zIWEG7VpvKPcSTFRJEE0fHAM0OgRGJT1b9myyL3kxiLCfoyUSSIx9Ip1Heqohp91xFk3sULMEdteoTKAukfEtKL1ZwPJ6nPmIs5CWtRfpov3miED2xE546pZ+xCkIYUIL7Pa10hHtUqiGOLmrCRY31bkYhNmQe47ggTojB3DXtD/ja8m5auOT4TEUve7K9icy+nlaNvqZjUQknlr3z9XMIltkE/9YQtmzLnfsr7NzIFxguqpudoYn/1W50Ti0EKb64ukreecbyUqaVb461m4/jfimgBSCdJQ9xz49KX9sQ/UkeYV2rBu83TkVVjhjMD8fXFIYAu/6GpSuNloTMXtz3jh6M0zaYfQVVCWBHj2afVuDIODjXUHT+B8/t11ueVp5Cxs11C3f0W5cJ2K9KGWmwt5a8ZWHMQaE/Fi3J6zkUofyz4tV8a3FCjZ03Sh8tI3pEGwAxK2C8MplrsMr1mZdGNjnkvpYDGRGnYPmh10TQ2QWZn/yhApxH92S/pdho0NRvGWjP/am9c0FCMoRCCd3qlVnb98NUMu25fYeOwcMbbL3mvnCv+NUzZ5y/3qXHlZY9RlHAFCphcYXfLsbYs0QBf2Fn4rkJspL1onk6PiL8d1DhILUqTrmAAWgw4Aq1zTea5F10C8J/ORA05a3Fr43r7Gm91jd78jhv/OV0ePJTyEIs9K0cyDLDtZFEk4xVMmNrFu4kCPkn/AdswCqrCiXh29NoqNbmTOyhfrLQQIgXfkybAMJKv7rR7eRcN55ol1v8y4iLGW7/5v/kgsWUFt3DHNoEMvHlWdTtu14n5gv/JrJQcxFGm8Pmymjx5QIuxtDrf3Cr9gYDq1lOBVAQ7oQO8hfV2tdjftnawgZR0yhHaddBx5fU0w7Eswz7nLrMjmxWusOt/ljL6aOEA1Cwzy7+rRRsaiqi/MqKOBD6AJYseNYtJ/osBc76e6XcmrMGW66NP8a9Iy8X2WEJvW145IQqbmsLt4VS5R5yNKunAv2zJhPMAxFnQtMmKfq/Cp92HzA+48aBlr6dvpjbUwoi6vse+FKCNhkmMvSMT75+k9PHjArfM8K2Q+CtqynfdnKfolZyJ7KnwlAfVpuQK48kyLQA/H/Ka1Z67evNaLQCkKlMqWQCbY0RaHMIQ5TQQCk7GBIkwuzgz6S1A7oJMbiSQlNsBmdNwYVsdFeJFffFd9cl1MVLV+VXLFhvsIbrdoFWANslCB2rh5p1ksIJMmr576aAQf0t/fPMmK0EMrW+76ndfcH7A5SK7veP4w8dMqIbzt3P/Hvk5UG5fYOjZbrERASr6dvWy0RxJQfbOWBkdhEGYImUVO9VEsO7IZeZpvo0TZgCz9nDYoU38ZTRw/6wYZPopGOW0NW+Dd/jSutwKzwLrEfbPvYiU1qdoCeiH5HbbfT3k/QAIxLWDosHrp/ZPsGGEMy1SeneYFbCoFkfCHCQT3++sSA+1hG1WlhFlJJy/H/wGsSD2mlx5gE5DYpJCewwh0Hm15tsvUhLKF1XLo+ijmCUEESu3L1pqVKiIiB7mmR0C4YZsDl857NgxRP+9ZjXanQl4Gyj3wj6xamay3BLS9Yr0tf5JKnBn3ylhlGC4m6JldQBDS/q54zdXTVUl/ptoeIm4ecgAaWLi+FdoKNL/srZbY0RXivMfJRkxTfRNGf08cmX9nHJgcDW1tCGOvbOxPp+2Z4P0nmX41DvLwiQqfoih8O4n53bFTsqIh4yiZ9nU930n5RpJLTYGj1tu6vd9tnUoGkCeaK0ukDChceNkjlWQ4o32ZPk6z4faEpNLDd1nbyb/i25vpLHRBESv5TuR14kxLGKnqdeekQPINnLmAMB7lGwfPST2jNLZsbhixoCraFDDMo7lEuIaMX2GgvG7DdRPe1MnUyOclKyDsyk1/2LQLJT9S0mxbCuwUZ0btNGHpJEH/XMzUrcYAki4g75rL11hVGT3S9p7WOr6e2Ki5Hstn7GXf9KRPhLfa06fDdpyxRS5he4PLbStchmgu8T1ugr91Fx430PY2KlO8H/B+uwWC2mz9x8rRhZ//yubJD22Fv63ejzaJLyIimYN7JPMk2qffVD/x9fIsCDAgaMfE5tvFkBp8/csIZ+E+SFPgPySJacutboV5YV8epPtu2Z0HepWGYSBCvDKiNvA+YUV4JCh99ONfBRrht8NQkiktpFkDgslEwhfnhrMmSYowo22g/zsikIDdshvFT5RL5Bs6N5BqhC0lZ5YkDw9U/sAKoSE2oWVsK4Ah3cTbCR2cn4TY5OLSKKRiTn0O/Hze0SJiaGSMO4I7kVBkyz/DPJvfmlAoU3V5VahmhYHVLYKTtZszjVSBD1ewyRf7E/WZQdgix0aOHEM65fuT0SSYYywcjQB0A/qj3qcVqLXGxnv2+AOeIJlDZEAMNjYs8P1oytMU2jDwS+QkM9VYwaF+BNWOrawkT2UYE3Cm9kehyZGi5lJFlF1VuLtmtvoMhT8Pa0/UnVUVq9vikvfzzbxlMFA3nTLZ/d0dmOZihkzX6DUeAfydr3S+NHf6P2bzSUnPfsGVe/dwWYuX1g9ryobpu+tXrgylf1v92GTNiapP+BMmmYh7ZCpY6hMIQ2L9+4lkPeR1is7vZZy+b51AwfEHLjq8FvNqPsXvJffY/9VYNB/Db4/7y1OLHyOylTAyh0t4YyFFitUWeEyiReR/17Jhotd7uf/1t0HX+pIS2saq1g05jQkR+ijY3Sp7jF3NX/ITqPYC3RcKgmfEuBvrTP6ZtFo0CfcDH7lYhouosq7Y5nCa3hvKHsBjDg9wZAluAOXQUfS08DT1sgugObF4CpsUmPOnu0pv/wA64Y76ZsabMqGdYCjT3HZlHVIARl5CrtUrlUiLuEOiUNrs5lHrbCdWrBlE9XeyMFFsO2NsdxfLL9Mlh76sYqM6UXdcP9quvCrkTUuiG1CVbQkYkJHvxibRz6f11+ip59sXffa3+f1GPfY1SvOE2Lm4/xW4hBRtvH8UYla/tZy/J5OL0tS8dsU4hS2qR9AneYIdf0kKJ0aAlR9TPmTR+C8Gpw8NRhfX3SJUqUPGG0xSy/pU1PMAmdetnZ2pLAmoaX7UT1dbvTiUJGYhGHU8xe0lUjcmOVqJlw/6KTAaOTjhsLKD+ajsYfGh0lKieAPOqMAoFmIJpvmeIAHFYOB25FwGKJ38asBQaDzRobvmJ3WHobK1Pp/JC6b5b0i75ub84oupEBwAjP19KYkRx0ArRlIYtW2eRdhT7SAAN4PooJNGIgT2M69jnCPSdcIrh32i8k87jnQ7bKv59g4IeqnXATnBLW3R0diF0nkmHGo1cnC2zJZT3zmxj8vxxWcZ4nQ47I6KAOl/2qR2d4fS5xIAJ0BBySXSbgF0+GqNU3LBm/lOnCkrf33gSFERxNx7PutFoYBLdXO7paKUey61nYRkDqqwJ2gxUCVnSNFlNAiE8zhBiD1NlNaK4lsRox7IBHBhJXY66tvzxXzijKpcX5rzujmJvSBhNTPjNNk0dm4u8+aAewAGUXcm+YIb04iwiQqKddKKbOjReW5C9J04/DKIQO+BBiEWWKC2vTDpQIcTzRJnFVse9GnJJyNMCrGG5SYh/1Qacbi47rSvvvVFmmyfyg4ickeFPcwxJHZCSO1SHzBWldzfmW2El+ZOsrAHtF9jQl9ryIbapvk7wA8hMkTLoGys0le3HSCQMOiPY/S0cR8OkqkyOVb4laXaCLn8CbAPAQ673vWjk3Ki4V/fnNeIPIKw27HbXdgrIxANW/YpylGcBF3iehGgFygJgW/powKKRZEmELEwVJuLAOK62PNWnOOWjKsarbpYkdo0RA4C73u5qpgt5XCRv+VHDeyt4LTgYklY3375RRgoeq4ZQmT+UIOfc5lOa97E1fsQDTaORhIO9ip3DRVFMBHE/cdlWLGzVzEvL+WyFL5Bw3bQLPhl2DHNa2utMp/Qg3m0uek+0A7XiyouI9UAHgvMjkzNF/lmOPwtQRLoCEbWyBt75xg3YsvwLt4JWnjLhBFGyyy02g6PT81dRPxuI/+BrpDicvdKbwXnoj5xgxmzHMZqk+PHJc9Dpzc6MAB2Snb6TiXXKMXekNPURwftO6yPvRcRfJC6e6PF9RoTg2SLrdX9oAnGO2yB9O6wqxDj36egFqsuQwC5k5KO43oBCBES4is+ly8Ibb8NRGLChNwthmWIxz3ZDEQpvLHHbm7FAgSc8dPmg1tKJl5I8+aQgJoftpRNGLnI2wH0NRPotmxxV3+S5KVq/Ow85mRX7B3fkXEAo6RGtLBtNKYmou/gu9u47/lsMD65Wz/OeIukOcm5pETJ5QrTbjNAgp8DLcGrnni1WJ/PP4wghBv7lHDJH18wAA9LbsKEjNd+ds6SZfoRlzejFRmvXMovpoAOuRao3/LBsVTVN4Ruu23RaKEbiz1BWQCPc8pvHHs4O0sQLOypM59gf4YYjk593lIegrDGJRF0geONsIwxKv/QD2AQkr04IiI7kPgCj2mEFgRVxKB35TRnx3K6PfuENhqWH4DMh3wQCvZIUIqYc66aiFdBJ7pkYBjqGguZ+ayc8C/cNry8vfYjHMDkV0PwqScKTtjp/Jw6BnFGNTZiRKh4AaNc4zzKoA88mzGvok0FrfLLsyL7PCP9JeR7Zxi5B+6n1fVfteyy7D6YYu32W+T9tLIRuAdeHDaR1x+DOsOyddbamB08/OBJWvYHFimPbI6FrzSmFCgfFaxzEVt0a55UpVbCWXMPshC66fjyn/kI0vW9HfmP+VcfONDDjA6yfk+pZKV/BgFG4/yqetSQgzjq0Jycuc/z7sUCNnXrQGS/mEo17YBCNv9CM52/rp08p2Pc63s87cDEEzwc8PGb7Kgt1sE2EVK1X4b9XlFC33acCqzQbCparqvB5FGhEmPoDWQSLkgvDuhWG25oxI6w+XlBdzH/C02tHuc8VPYmUjx8PS+51Xsq+wsALVexAwYqtyNmfn65pAAhBuMKuWHc4K/CbGzZgF0JrvsDueWYfC/xSkkBavWHAVewYSpFfveC0RIx7EkZQK4KxgaH1HBnohpUeDCzHX/2GvTHTKL69FMUKueWY3DhDuq5BMf62jT6psE2TLuOoOu7KnAMYvgyyQxrcfJTQyfpnpgTf2BAwQ2MAE+PMVUij0CzFU8oZqclil9t/SWUktv3EOzgujclz6GRMYEw5Uc0rayUg1wneIfyF7WGHc9WtzL8KF1vyws2XYXi7cPBHy6PA0Fsl7HnztcwuRH7o4YDFIoPJ41JH2U18ZdJx+prj5RvhjFDqyQbpmt0E62nVT7kaHcxD0juC9Iq5xMoXDqgY+6I701VcKF0CQdBoHOdkKE0U2tjF9Hb6+uD+NhpQBsazDETqWN7lIcE15PEhduEzPwre7RBn1aTuIG5jRlW13ZVi83fjmfuaNEgXIaWWdnRo4NvMwl3B2JWn0oM8MdbKtrZ4HKel6stbmTeMVM0i7M2qFkgtTqVFZnTmIT9bVPaQ+pXe0MdmOFhlMrAO+43ziUiD7amm4eKekQ2xGNioIo+O1IAGnGRM5F2dWFbu6nGmBh+aVshtkjx4PcSID/1KdkpkgPELbacz4fvHC+fwj5Cm9btP/g7KAmuMoH+AH2hmKaR+w4/yWz5UlAtH6ngc9Kl1qpbKwmjUskcJGMG6EsAtcc9LOgGvTfax5io5TuiSyy6kPUPPuRjM5JmUiNMqrgV9bbwLuRBrPqEPEr9nxAAPy599QxWAXwFRsREpCZQFg9ZXlKQtvdlkAUmzP3W2rvg2NvrEFdWS5GhLo08EtNJW7L5Qby61VSc2xKXx/xGpmcwrp+xGhPoIrJX7aBP1XaFqavUqZ7M3vBpOGNW9hC/X4n7C7Sz95aWFqmTJ58Kzz+cKg8HHTiCCNl0IauieayvlWP1s4o/93MNiojyfq7Rgzi7wvLsKGb1dwXRwEvRC3dE7qjZis9Dn2TCeMthSgZV+RSwlYQmPUNxL8qpyVz9WQarvp3P5rmFE6qe7XEdrFXKu9XzTVdbCgIzKJpO3B7pPLSi6/SJaTBwZcCceN+vleyL/iUTHe/UT5z/zTv1Zh1Cwiz7U0pkm8WZVzLI5f/1eufeexg0ExNJoc64yoDT7O581CRliSjeL6rOhJQCVA3IADzdh2N8AigjHDAWTVt3mVZ4Y1KC6VD8naw131xQlUFDuoT+nviadPEzcOI+lsGVJxhJ8d/ZfIhNWo6GKwQd6gmt/SRB0Q/QlOwC7rMZlddl4o3bw1RjBx36Hm9Fb2qaw3pr/T8y0g0OEvuE4v/fVG+CZu9wZnCf5QpjeLt6p/NkFInMiB+wPvZwrdpEgnlxpZWb3rZ5c3N+AY1WNEcqY1+/tTlgT5WuuNInY87ZMAWOezYzQvm2Pl/5ksPNO8s+BdXuIJ6pqATyRUNiV2d42Mv8mEFGzBM/9BroryAgO150fyCIwAgsyur+wB/J/50X+Z0JHIXHBrUMWfZvABLAel9X9xX1xzVccjNGTCX+SroDUh5Kkckz9kdg2xE3EfQll/o4deaW4PSIPemvFfb+/ZpuHFj7MUbUImQVWC6leXp2FAr65bEDM93JE0DNnQubZp334MqdabBdsV0VWPimdfAvqhMbt4QlA1zLSv4iTb3HwXiTyeFqDDIyAS+kGJs9CxzE/s69JXI2nCVAtyFsoAxIupiXKcyQjGaR+j5JphyGSvWFbht3tbrHCUXsvHjizAOHakKcSCMiFUiIlojPqkxbybYjeF1qM3Fnt2a1/jCt9z8f86smm9nATrpHjmB2ZSvUM7CMR3RRpFEMBC+vYbRthALb5kKid13hCR3wTXX77KDMGg7LwsED0H3MovHOq6GoTN1B0WCmpWTy0eQU3ICG03r2afQFb6XEzIDIQEOWlZwOiE7cw0xlR6f1Kq8G7AqMnNPZeqg9fGKZEKLjAdiKS/K0cmVEtAcoMPDVNyDmf882/kzAdgEF25CLyhLrQvfq+rgdvbY3sd/UaI7lwrevef7ytQepeyZywVTbyMAoRsdvR482E6roic2OF06844nyzfMfD8AGWo7y3/vWZZZNu0i3bWp+Ma0Dd/RcpQ9sS76SyO8jLdznJTZ8jm9pxHzFmRCRcChSMaH1P6vKfeA6Fxk4Z+Z8r3Oijm5NwRRmtC5MmS+Js8dqYkhHMCvoIGC6YeZGrSD1C0RtvTvGyQCBVUrwFMFYVRzuosdXVdzS+4o9k7q37IVlUfXZ/Ukk6+v6XBjqNwFVTgDYJu9Y5pzSIhITW+TvIfk9tUZBx5zTmxst8eLiAPq6AB1pcV3jywkxTKikk2CLl/YxjPIZCsXr3hhG0s+6UeVkqDPfG9GbtsSxQcR2Nw7rvt+rNRoUUbmaBLAdkFqn2jHhIzcEhYebq5qxT+P3Z6jiX82rT08skFt1XXraDRjYqUqQmFYhJXNqfaP0IpbiPRIEbn08wWm9QnT2/kS4+eqaxQzHebkQfMkmV/jDcyJPDuVIu6aTKJErhTk6bisedVS0t1eQsehTJ6UoA1ugkhIUdaPl8PHu3/ucaGd0Ki5izJ0gfBtkdYOdXvo7mnmWfclFWbqJqR9elgWNVLgcZiC7V0+EAUqz4oPCTp3seJH52BusMycuYgBHNZd206b7fTp45nX8I5kdqSRbynQfiScW2UZ6i+HZDNCR4Pkdi5OcEjEGj8+BzmToO4bs36k6D5tgIa+foMAPymkyDojbqxiMJz+JWxGPD289/Q+dPQCtEDuU84FrLNnRYE1X9egaNbduAJQWA6j+oKyLlh+R2xMw/sRkn/gxjxkTUsqmje6EtTchEurbxOJXiIxktdLjcmzTuzIaZOcvaoiz7ulAKXKen+DzvmZjkwPcbI348tNBqM8VnXSXF78jeYv7y5+UXyaFSdG5RW0XzFqtAvgOtnZq0cuIkTTIoJsNqsPYHFmPVJ7PaveRyQb+RXl54/Ipy1/1i9ibyVvF2FCy9QfVQAqCuaLzYxX8P/y92cxf+rGzsUOT5Sem7MHER6uftPOApbVxAP6YSwN5FtNuC8xLoUxBm2nWgkrUGQZgwsTSsWYjonmu0tlSe0lqDdUe+gJWL1I4vkIFHMrGZts9h+zzsc5snbirzsaDRvwsAv09WF6U6scKi745FxmW63O7fm1vh+wI7cWl3fkDDqoSvI8+C08rhtYxKZVBJMNArScnmxxJhYkSDLRoFqheCB19z0sBOlKO6eJNE+wXBxIXi32QssYF4hetqmV7yeHP3x50/isMMlTZtYSighteMr/y1M1Ki0FXjmy6Bxl5IygggrXciJB5roE1P40EPVPEg2pqkKea0KHqiBv4BfaZMB+vd0lHwhDQnKlumbugIfCdijCoiCAM3SBUt8ftDhIsMXBI9hbE0Ozb/wHIdqXVy2usgxNLv+G6/CMbTV4rudT0QlyeyQ0IBVZ+LmYHbzccjDrU3quw3AuWktg36HYjbHA0mXuAeSfctcHscKKOnjRIDnE6I/8DwkZFu59cOsQ7HbIT3Io0gusI5JIpB4VHEHifejMQl6FfZDLzj83aEF1DlZJ4dXrYCqCyDVCCNdZYbGsT8qEaXuNXHTfAmxpU3FlkjzxA26z0HLAw6g9lhl2CLg8GwCTw/NWOY/Ds1QdUTgMbov/ZFAeFXCve4Z4sePSVYHaUWtTWMByJFxvS8zNPxsoV/5AcYkgmYekqwi3N0sXFwNxVnIrMIdF8nZvPoraBYA0JUgIGY6vkJMdFziQWRaQU+F1Egbq22FHnPydu1nsGs9JLyDsLyicSclbT2sSUKhQ2ynOeNgr4KMIqQ0Qnf3JsUObTNktlH0oNjIYjlUlPOCVi09HO+8BJr24+uycXsSFOX2EFA7efc8SbsZlCpN0MR91Ce9y5botDBWTyKLE7Po/8fCU96LyeOHtLIRtoLIx4cxRXCOQxvjX4RNLIhdxP+QW1NoIfgfT66pxaaEM5H9Pu6aFCOO1BRjHj/evCMi4n4Q4Vbg0PXNqxxvQcYffRiOLIgzFuxPwibiOuMN+N8vnV0J4x1EBJE5RI9pDEQ3EvzSPRHuzrNQvB45oEdnYDgsX2SosLYKgM0ho2xZPMLQ+lgjyMjBxtZLW0LN06VEK+VSIaUdTObkyn79rg/1uC+/PzKo4+ygjYZtaNOku/TNv699toEiqlgULC1BFGIAXNLUrw0i/VvBEJwVK4rp4WM+fvMcmxu8VAvC9Ir02Wi4TxLJUntEHT88Iw4Ib72r4eZMvt7MFPzQQCiIxI4YSKM76YVGXczP5k9vM9ciSMlJ7kO3YZ8pBMe0tnb8xTcTOl+ttzyn09suWjxM73J8QcFhvgGv+BngVCI+fOB59nUIa4GgfnSw94AOK1wYU4aMmrC7PgCWAZZqVPys6FDdssaehziU+kDiC6qfr2h/wH7OgfeEe7aIPj6kDtD9/P+EBv3Nn9gtCkVmolZL9io7EGaYSetT2Q/CS3khlC5Z1EU/TtC6XYWBnTvzdFODQZQgxDzGQcmVPFDBYEqBOk1swzO3RGIMHkqbAp/2giHOkp89U7WcWL8Dz8C466s3DpHLlAKNwCKiC7S40jV3VZInQcvl/PKCj10QUoYjviJlXWkouGilTtcMrvHlRLEayTUOetxEBAffKM0jVPtp7XM5yZsAfhQDCjaR69+/2Jg5pwZETiAw9JRwaSmCvZeNo7VDRGedPiCohrjlIZp4aQNIAyhSX/eLDnJJQu7FMdMnFGJjCR7b1gEmq33OS2erg6sIHmqOlYg/aqPDjWP5YuCCnXf7WQB4p1iFowLV/oKXK8BSWpmZjTm5mi5i099I/XJpQhN8w1moCxJsA0ETGB7fUpkqO7E99hnCwLJgDL2H87BUpMAff8VjxsO4xaZ06y6dzyo81ldxRUT0rE9XVyEcHSB0GfnIv8Cu+ib5od8nBH8s1ka22LxCHDo7PW7bgvyoZObJbM0QpbGcOVAyS7hFl/VwcjcBMNgZtEYSydY31Pm+8lXXRGyCYdaelEemyW8Up2CpidE/YsQmSG+W1MdmkfsFv9AOIhVnQbBq2KAtRR4aMsBCzTGmPBBa5IaGqcbKeYfuaP31rEalAGiqycJLkT6MZLpHhI0mUZCQfPTEYwMexZltEvy+XGSsPHmy3ETqGQVlr/Ndn0DfSUVspmvXUbb5z4NQF5r9l5K2Wx4tjrcCzsm4ZQvYPkjTuzp32J76AxE0/QUMCfCMREVxaaI4GvyldsFD0eSeLpoA0UQzcHp9899UBqVUGf+fB7Iq4eP6zgQMwLn8Jt+zQ5b75l8Sezl3iq2t+n6SnI/wxpnAodsM0RKnkNO+KbDKPo3/hMb9OBfcy3bV+luvkg1vbuljUlTrnTMnmtjVexQkRuhMpnEVD5rZ15PcngE/rGoK2SmTNnLs9L4I0Qxj4C3y7woaqRGK82mnz9Ux1/iapbjZTiQWMIHbDRiyKmU2zoXCDJ2Pzsvbi82+UgRRH22/cyCI2KW6IivG/7vrFfHJTq3o5XY1aJxw2r9rbGXlVPd8cJloLYQK0Wb/X6r7kdgtjgOxqDGXdugqQqSlSDE3HQ2kbAbSBUDKWDvEM2vmdW2sMF2GhmPEX04zAGgcf+rD9EHvtzdWv81U0skYfp7QLg569JMv7BnscLXhwSsR6LdCB5vx3IIz12nOrkyGc3expG/ywMdFCL6mVx1W9CpvrD+XF6ie07nqh9hyI3uJF4OAIa3Yz1qNqsRpR0tocSsMpJ9qVO8M+KQBym7qbC/d0Txqhhl10WWL1P/0qv2JBAZU9LnS6XAU192fkSI0mOaO9k4XwGDc9HfdMQmMwTSDwcKnGU78QJfScJMzbo9DFYzXTfuE60bCg3yCkEji56pQjlGlCTwGUbKsAtkgy3Z+HBjTbw+Mq2GbW6phOphtnaD5ee7IM08PYYcstU1qwi7eviCW/dBnovU3t/aoHikAZ0+ZPJ0v+rJa/F3MkkoE3c/k2/sJELRVSBH9KKiKI5fHwv1H/CACeyfjveVnnjuNOv/RhuAnwO5euslBAki3iqoS/c9kriFfVCMqp5KU3djebzCNMeh7JWGcho267f+WMo6sdm4pJTnKMPl93FhYnwzm49iPVnCTThUIb/MX6q6aqLJmJrO6464Q5qy40k+Ee88Stvu1hiVvePRxJ49mDrARF0O9Q4pigvt/fFgrCHTkMdRP2FC4d8iN56LvoaByDQrOi3Y8WeXhMJfN3qQ2lbelXSL1VEDvD6XbScx1GxZJB7HQo192ojKPznNMZiTr64TXMnMZqmATzrn5zMSkn3TSGsl5vUo0IZ26LRGtlEkZPyDOaDN0VsYIBLQcgUceDl+WxQAropdp39v7D/WSJfN9NC9/C4m51hskNLtKvH8nD/RlyC39/cA2jZH0FPop0Im5chQRYdXzckROFa7aq2+MJIXcjnzIt1QMZk7UAVuOmGAFmtHNmcGW0SChrP9qPSlTQcHIbyxSSqueNEeEQ26NX8C2pHV6/OOWB3ztIfWIjTTTmqytU4O5ff4+uZhH/EObXYzx4h+82lLhYjytQJ5pcObErKUYlTY3RpeJDuCEhdbJqAcsS3KqdD2Cl4FO1/SgJwxjqnYXZ1p14FdWush5u4+vEuAAY48x+TUDxv9FpHkONEDxvSqn032P2v8TGc3KfNSfRN28Rof4fdOg602sskXbR3Jj9GLKp58o9SoJog/zAoaSXasTSxsHOEUfMUxbChgKwEIDl7o3rmsnc3F9uXe1sHUTlTIN3qxaBP7up021jfWtRUc6KgFBan1/AbKnHt01TJo145073KUACweW45t2+3vZ4HPSfPSfkawLA98CAfeMzCY2ZVh7DFkfo1uKRQcS5l3unf4WehKlHhlHpJggZfscmJJBNa01nUyO5rzdGxYAmuzbh1yI8/FxHeU/d1CElBW5yhGAyyEzfAO7V1Z8qV+EjrNjTE7nwd8TET2GYkiR9pwGl//1Thb0dQ3Yw0IUwPewK8VVGNy1hCoLfDaKoFxh4NZ5xdnUEsUzuXeNIpT2CyCmVMvkuUb3qlRS94fRHQARLHXRiONuLvCTN3naR99Z3coWuorkrxd1F6NDgoYy6O5nuwA6Br2HNTUBinDSFgtpr7XfFC3dtA6gEEYxqOjOQt9dQKxZhYX/yUnpoFBU61TIzsMw74TZQpkG6ojoQP9GpRL5kSpJpNrA1f+PUcLdH0S+jiEa4AsiUV0qUstk28dTsPrB9F0Fg3pYC6Bnv/4r+3iDkqMOV7HHbTc/tKb2Yd90SIto6uQtsVGUcQQzcMKVNJPjT5UVg3bb4UcseO8DlIFcUVGWhrgeyMcHeYnkwhraNhxmLSg1yRadPvOiSQvXRFhJSZrnztcStNkQpzgNPpn+12Z8ClLa+Mewr2NUTSpv0n7j4hfdx5sGlKtDkDuWRLR1ABi+K0TEedT4qUZiuIzjiN1SmIYFNdtE7ORFNT0B8ySYq65rrWkSxLpLMhd1f1rutYEMLLyX4/OJcAQXyhfuCZE9SkuFemb9Tbsr2QwJ6yOUGkZFRY4EdYbX7blzmKb+lRLfqPfBZYCY0MX84Lc1x1qn9E7cft1fx1qh1vGIIx0Gw6nOnjCJu8njRydHGElLrHwLyZDxFI3xLMdvpIbRiNwN0+KX4CGepDC/ow50dFCknopPGQWCV7JmpJBV4qREXApoj8GY+JVvMQzz6wJdCOSamlQpXCvIl8JquXAt9B7iYuXcK7DJrAOiO0iR+lDmXUcWi3JtQuVAHu+N59Qnk1pSvQeio/BwaDAoDS0r0vtHybwoBd9f1yzrxtxV0qXsK0dh6jiYW8lYH2YJGidoULuBtvRhUk7/ryph/mPxprz/qScesIdZkr2JoBAFybvK/xRcnlJww2ZXdDk704nt7fd6FMyCfZ6esAzSSydUh8ATGc7gtqsdvMjIo5uK1ebt9uQkqXxGLPz9BTNreAthcwbxnHYAq4V4ws6FEweGK569nZw4y/cNNgRjIs+pSud9w6+uo1SH4sx1idAIiWAUGpthM35Ow5umo6saJqCSggVy6mjWgSwoU0DcIVdEvyr9Nx8A83OJq4PzvfXYMa7ktWg4Mko/gFxB+su87zQw+QmRdwcgkVgXtcvG1xVjrqlqX6Ek5EQCH/E4NloFC1cKrOibQSpxi22bJKeJz2I+S6dsLCLrowRMxiJq2qku0ruZESpLS/a9VLAaVWl3oj3JeQ7Y4ypZBm5V5Hd9/umrV6vd91tw98W/JiSybBFe4+h0vlUU11sXqf04x29qDv/vunSNKyFUTTjyXUm6SizuG5yvLHmxns0q2DMsNFiaro7CgHYlc+KNVx5YPD41/FxjyuSxsjYE4bBzyb3x/NdQ7MEVV46oaCnAJclunwKYKUS2Xhgk9s4qUj24N/YdXHLPIRhlwawu/doRdeUa0DF7mY99y7X+cuf0pRxyQxDZhr9gRQB+CbDZmDVIj8LQduVKOQxfXBtfLlk2o9HF7b0kCrdAA59l9B1YObDLDElEIeFimIShZb+vBOCWKBXwRis1kPPz+XpYxGqJAx+GqFzUUGqAA3H3lljwO2cAG1GWQTRAEPRObLUvut5Wa1IX3Qc7Tzro0LrY+pkFzxcjnPH/uob5AlgB+SYwKfbmOFGAh/AR2GhObNKEbQCgH8nVYLSgiqsIflA6swU/G+cGpM3uM11o9kJW2SKWJxST0HynbOJN2Zv5KObqbmiZZMGwwqEoC/NfNe8HAB4F412/A9u8C+VYP+8PUB3wd+Jp0SKYtOCuOYWq0+qObuqXCPoX+qBT511F7QpC7aBSrdTniWhryAIrCOv49OkA/KuW256zO5cvxEt7pz5chUgdksDg2YKboQAtyi7btGeaq7k1QcQXmEbYi2ET4H/2Snib/yPrSGxL85VRCb2+mDMl59H1w2FJ7y5lVAs6lntsAusn+TYjDkukore7ypzOEnPYXJ3VRp8A9LfTDW6tNRWFjTMAOnseEp5MOGwEx9hB6bm906O9oRDZY20Hx/UgtgdXen5rid5zykTYLHMoPoXC92zHF3L9I4yTd5xIbMx5c7vuom31zDi4LfLen6GlI/XkAYc2EQCQj2tuyQex1q0ltl7g5l1g2Ou/A0Hjtxl1IqPW9LYI/RGT4yVfmZll77l1f88ylVxXCLqjm1GgL1vcaA7sAZsHhHCBcEm6RZp5M10gpQsWCmRmmPkBuNMHrT6w39tJMHyWbEWpG2O+gJZLfG7M589l7GiCoI8rHtjGjBrdfdjglmIqSdEufXg5P43yhaDna/8rSyI56dCm9H4l7Xva2Lgn/KsXADKidMSdmZ7eSqxOyHIOEln/+pJQz8sHJ7Gb0/94Iph7v8ieQG42XPlhbkA4yTpUT7/Y6nlX+iCTPkjc2b8mJKUJU1YMEa8QKM6cMOexB4uzIqci/6tVRvMxyHXAniW+jAs4xmNlLgonqO7h2kof7nBw89MDFXcQa4VHDsODWSsSacIt0dyDhWPpx8gYK+xnRiFf5Wzsp46G9C21qfLRmlCAjDpnZfies3ZXN8pdvFK7SVoW/2zAiuwyxeZS4QdgNliVdkcOzdbOeTSdJb6TUx1Z/cZ3ptfq/1Yl3YrqDOwzc639eBcZp+PDEd2IquVFUxSy0ghDPTVSY/hv1/9E2j0RlIP9zP780hXw0enSjTR0KlZkJP2Ea4c8Zt1lZkH2myBZsn73pD9GddptAdcLoQS5IoAbRzwgSp9BXQkpH5fKGjRbLdqAUmijfmcWm8IjOXlM6t+zoLJmttRWb/XRq4Fpy8z1sBL6c7w+zZBwUDhcG0UlrGak5hgAw4mSmW9OyJoQrQEdfdNAXZoH1vpXHnSHYIPKBcrJh57KNwUTzLGDvLfCastCSU3/1t+IMiX/GAnTaKi1Sz+iPM+NY9psRueBMH2fKHvXwdHe/er6JlV+Ctmlpbkn8eExQP1o1PfFld+s5j7SgMsYpHxBbv21ggeQXSWn5/0zm7zcExiVY6qls0+Hix4KfO76DhtPkPI52lNwTU4a/PvHxclsOtaAkj/resof8vXiwsu3RPVKLu6BkdnoCy47vi2qxKAl+EGyjiTdMoBb5Wq0EVSFnzYj3AQqGXDPgyPXZ+dLasFvD+ce30vcbsZ3k+d8f1Ze7Ej+3IxtF+bOT/UTcV++AYHd/DY6tT+xPEanbBugHp3oYXeiRxvsqSuWcpuSR70ZxsMfhbW9/mfRXE1aAF91U56vwDcL7vK3EI48iw4kjBI4S4Fp71y1a7h9/GM0cKJjyUqwE/tsv3jR6U/ZchQXEkRUQbG8pX6ni0vv5DtosAoxqfjc+zWMetzWfTPbb7YxTegC5prKNTAB0UPai/dz5z/ViygzdyRz9bLEu8+oS8Ek+gz2KOhl1PVg9BXsJEVwdcrTvUZzntTJUajpKIp6DmTYvmzrS7aNYZ5OCxagFRGC9h2pNQP9yiEhUdwx1Ybgp/EAtJoX4kNha1vpQ7GDiE3jm3301magw5kpTp2S/pu11aUANCn2WHVljypdXvyiPKDWi09pO0LYiulsV2KWdTKjSU8YCMMCpFw45ag6qqvgPQTuCLZlxg0U4L70KR5SZT/AG3qOqy28yoxt3ZOABek66XQ0F9v4J8O36e8QAdE6x/o9dT8vmPkgm/xX43Rru5QaBKdUYjS1JUh0Xu9KUGVGs0pOiQP1dyIGPOf2QMvOUKcvhduvvG0704AZ/4cQWBlDic4unmDdqs9rh8ydWwfAt1TWN5FxWXH2+wRjU8R3jfrTSqlIb9EXUPSgdmsb60mYRIqL/HzaqAFOgziR9cTesCx7lpeRzTBCBPIbIZDAueY60cZaNmYs2knOk+gUQGlwA9fAyjOwT0cZYqYjfeqs92aK31PZWmHXCfyHVrJkhYg2EP5OMUI23r4qKt2CzbSx0QYTiy6FJvDFuXTuDOIbkAbPXHOjbuI3BQnQBtvQ3xEqEReWUQgQiPisVFgKvCZTWcPJ6mt0cMsMAUkltV8072prihugFVyWPYBwLZsX5gsZ7PTidVKCgfLb+jMX/+yVp1KPI+iDnoJtPf40I9rPx9xrSlJX19SNjxVvhLZ1GccoViPDziPg0ZI3zx2lJzSNW1lRv6O6gB9ZWzUrDHdrmo6Yzj93QQDpjw2Tn/SM5mURrymjCcxhFnB7DC5MrjJSeKuC2P+YXZCTOvionQChcAnQPW8tJbE/nQduZpoU2INlwY+gJyddwv+iyhfNtVDKeO2O87s/Yw5AWWmYr775T7FNEzXikH/Xif1GyKuLUdt3ZuaR8Kg3OUyQs/uudyF3Y6tTlFLX6C9MFpzxAD/h7J4jU7mxCAKhSokAwC4dKvaZCU6Id7FgsathQbMToOqVQAyZXmQR0qr6KgcBk0T8LzcFUCIYYd80MkRCXUhub83QGBU9x/MpGaicgdr9Y0Ve+74nkMM1CVRw65ZFOZrUYxrs039HjdcT2DNrQ4bJRTMJhElab9g7RqBnlAiyJrFX3gSJFMwgJQjgM4sUN2Slk0c2t5AFTu7MVFXlQnItfMDegZohMqwpttI0AUBXvcztj272IgjZw7zP1SEfxPbALipt5Me8A40d9LdZUF9J7SydjmQyLEofM5dC5biTAFpSoYHDmW4MOsL75WlWw8UaLMg1wHNRbjL1T2yZ9VtHqWtmCrxQzv4fmQtRKauxkmbVyHqCVrZ76LiaXdjYjWqIOuGuX9ENS0i1KyR6/7fYdDSyUqWbIto5qWjEV8FSa2OONcQMvVEJSrBsC1kC0qlN3MC/6XEJF5ocv3xvYRVmmN4ANZqPy2AEH68XXzV5BslkeEeUv59wN1PGbHvobW6Rgw6Bz9u0moRm5WCp27VTf8FMNlas78PbtN4GnqeOtZBUE4A/lGQzcPW9KZOHwG3kKeYsrlodnIG3bP8EXfDV54z+vrItLJaO3n3k74ZFGQOYDlAku7Lj0EeTfWuKS0VAAH3rrn265n+HZn2b8Np/l8gejGLJPnFRr9JxS4LtRJwEmQiNv6JKfnmpiiKjg9MnP4w79lkXe3cDAMFlN/Awtgu2ugDBFVkIL+6mgeuUguNkAP7NbK/BBh/hTdM9ZSSEBImdIRRne8gk/qprCke+DUpB58Bp64t0aSjClu0fjrQPizoj1e7P4GqWYeviiZlYK9ZZwgsVOKtqcOjF6whN+UgCepyPbIMyruLIRiLhl2R5b7gIZmPe9fAx4+A+/PLNfdoZ9OK1VFSm+n3dsJa1WTxOSa/KUw0SHF9MX7WPFBA7c15hLOlCO4lQmlY0aoflOxajzjbs7sJ2kOtOomrVXai0OEoinPDGWbYFGLBMb4zZTlHmrOmbnm9eRV4qvvUyq5znrJa5m8rq2HrlkNpOB+sGkapyWkl3REGAJBjeOyQWEHXLh0B1obNxiWu3gI8ieHM0FV1B5EvCzn4zktLhfVEXpybwER/LTIO8tMHZMQKDKqnZecehteAf6teySGiDiSxW5O2qjBcdCBcBorS98nzWSowxoVaIi9eL8k8t85HLnXE13qSTEMQkXMe1/MDA1rdnywW45C/SYh4tv/1Xq+TaqiDlAPMQvBIyQs36DR9EJyjcRtCBgfROF59yX9QDMrCGSeAit8fcUEG1eh+w0JBjfwUxVKUyKAB+W8pQ/P6XGDt1DXPbtltzFZGFRyQBW+JGb6/gQCVLeDlyKJ0vWrGSMZZ4UjTWzFP/3igJas0yOBXteVHEhtEDlCG0/WhXq8bLwDl9W9Z7V5X2OhrFX11c97JTHaxKbja0TrLOUnUrdG0AbLiAhj9Ya0b+hdWTO44bk0EibFec1hUrmFSDtBWlHCBek/5UISV0g1cyTC4vzL8tSySjkkxaRovLvPIK3jCi6CKco0OWjTfzDv84wY7eMWuRRBSY/DVk0Qy6TABSGKKVhi80JI3jjZm/xfP6YRINy1SvXdynu2s30tgPAApKtzNmGdyPsqrlHAB1FsFrCwo4zgaMC1W7tIR4J0UNlHR43aBuchHEfpczDV9UqnSi+Gf+v8r5T/qRNFMtLapTyMI3w37Ee4PtNlX3SdI6YpaeTf+X+l8emblzKyvpQz2kbKTlyeoX4lql3cc7KhVY5V7hvjpQ4UuNYcszfjdMGYKpX5TlE3HQpcVM67xa2YQwWXhE/g7vBVaP75pQzz2w1dnN/EZSgGy8vJiNwkh4pC1LqRhsvvEmlCp1cX3vM463MebG+ixHa8GlBLGGHg2KZsTP34WQ2qdASSiSmqgjrjDmkww/u9pPs0oopwe6d2KPVewfGxhskAioC6451T8TVZHvfh77YuE2avbqXkrjVFW4e9THIss6ILv1di+C0oNphcoKQjVEyBetev0IcU9+TSuPd3KMp0PugIbfaxixLmIuXzGRjkD8P0KCdadiJp88zzzwydDofdPt306p7N9CP8F3tV12ZcUXZKUBxSqmf1aCMYO4U4HP2Smzwjjy5OjzZj7u1XLCATyiEg5ksQb+2k0jkoCIap/b2CBFYp8d5gnTaPZppX2CrFVqRNcQBzPuy7uik4lDMMCMqoUECSVogWWcgfgpxS6k0qZu45CPI/mKB3pWRFsLn8P1pdZQ7vY9GOPxO4co0oxvZCnGmSzljJ7PnwOY6bDSqcIiSRV69KeELVw57EZxK5uqe5FlYu19MCX7VMs6gsFDyAPFI15i/xc4re1RqJH4e0kqxO87i+qfuF9syQ+P6ZUNaePKU2qiRlMk9G82GIRvWM2ouCl3UUxywSQdL2Xzk9583OmkAONNS/Y8G4k3q204ncHiY3Sr7RR64lOi9bbABkPf942fIExzeYvu3cPo8F/fMoHLt+g5KXywXOEbodsV4jHcahLD89ZlPspRgGZQ8Hiu9TGyIxj2sRqp+XmWP0HCk0y10wwZrQnELJ/qs8fYE6lDBWcX3oXf3K3r9P+aLDwGQffSbfyaGDxyoKapQ1L+C7ms2l37kLReD2/wGsW3Nw56IQX2LsftjaqSwXYixN5N7OhXLjBm8LYk0b3xm7Z7ilACjDsdDdpiVZ9lzuTjpgrJwYyR63qX4t8YBxCgAqOgDE/bvGKuO75TcMQskD2yxVvk98Pqc/oOvOP08kh1v/NlO63cU/m1L9vob+5Ty5R3NRF4RplVLt+4IEsr3QRhRYYnKk+FZ0aDqysT+Br/zsA12iDPLiBiK0aYKSC6Wh8jAwLlfs4xk4FqVVyCrv5PsEap7GNx0W5C/yw6acTqASy4NA6jpksMbKd+lXBtk2WFb6+VToAoNLfU7ylU0LAl4nJhCcGwBI949Gw88ylp+O8cSjCk/Jx3YQY0s+JnXnsxi4veWdb1/1V5Ih3jQ2zdt/oGP1BNi2OtiEaUR+FihdGokRwD/rOXjU2nLRm1tCqubGmn0oDDl/y0fHlK3KlKMUi65VA9yXJEe+E0qTbVBLjNbscTJrcS5+U3GS+ykilR4wux5qfN72U/+1kmDih6cv2t15cWerDFW2Z7VJ7Oe65dQBwCnTl6RQtfFud7UdXrbTJINTgkpVdGuL/bIrDPWNxkIEQToSSO4LVkp1IEf63UyA8vhahzgXHi9YTw8Ec4Tq2ZMtQgzXYCAFP+bPmMtN30SfxPc5fQDJZnvjwF/eFzzv3p1dEk8kB87lMwB6Wm/1xFDQi4uah1iYjH9cz4TTP1Jrffu/ZqkmzV7SsjkaQh1ikKQ1WFSibokGujOXmC86xY9l9z1EYo790mnRg3Aiywymvv6LHRfiIkmbdIPc+vgKdMqVmVKzS7i2qCG+Eyb04ysSLxDVF4rh+fajNWNFpIde+1gF/2nTVg0dfz5RwUil4elCRNXqjlnSFMU6ii3vtK/dRCGbr/yOBw99wdmaeo3tisYiiMx9NppV9ip2Rae4bQDZGJ/ur/Xv9ZOcdGMEmEIfnEFcCDqR92RgSel9W07AbQxDnxYx/jS/sRhRtBQAglLFPjanrOV0WiDvtxd9dN1nLZs6C398jp1UzUZd09ObLiJWBT/G9j0vdqVpuKQ9eu9FKQLLkg/5OfQiagZr2dZPuLpdP6n9qLgvuZo3JabVDiOKEYkHa1vYlTet5X8ZNbd33TS7Xw5DDWXFtca2awZoYuRTI2GOb8O7TAIZWZKnj9esYUcLLX/5pVunXevcc+Nj9jMnKGqDaQunNyMtwHoUV51KQi/TmZiAIZui9Uo7akl62obHsuN2johbTd3ve/fNLPRItjjCH4rA9uk+/9yCa+1/IDZJNZIGVxO3/V4LY+uOqq0dIq/EcGo9Cgm0nS6QQixdcnbOqSqOr3Zt6Oan+/bCLTSTn07sOatxnvs9t0Mv+cVSQ0NNw9Sy5t4yk6yEd3qlOEglbDGVk/d72X3hT3XPAPnJtFqkURUreyIg1JZilxMnLtYZYNi/nY8IUffCyOoxOjfCWwiVXkxDOP1prK7uvbU04JDvIM/i5rdbHGyrAMYCUkaveP3LVhQarFRodD7OO4zelcZfnZcTW/5lb1nvrtSH2qUVJ0ZQ1UTG8OHa+jTnLBRU29B0sW2X0eYjrSCX+K11u3NyrVx7FcbqW4rCr9hAMx5TciJk20pb+LkpflJ/3Sqiwve8CQMEsPgylULoEtf5RGCwI3vFKtgAtdBsAf7uYAMTAD+Qnznq/gAxTcl/Q0nQFADf2FJdgicvtVzVZ1BaEkViAMl9kfFgCbJVbNTtOdV68tulrBmdAZ9wQGgenAf5VYcZWdhYMOmJ5BVY8Q74rBbq4zJxal6dHwB5FbowB5B1U5oO4fRKNUgypdBlreJvbAC+Yp4yzaJIDy49howkd4VYL1tb4dZd1HILPUj/aqG6UReYhunlpHfXycruT6GHiH8/JtbOPBskjsgUIeX34CN07vFXyHTX7px0/T3DgwbhMjNtiPjVUC9sbZhqd+AooQy2EudZkC9goMZc2ocSis6IOoBsmmtZ/AbY/kNxG7uWztcCDVpTJfo1E+guyXWgObykbgIeTacIS7xf/cys1jT263gTli/9eCRT5hu0p5p8hmfJHk4sTYVrgFIXpbmGURI4hzRr9sDzGFZv4XPphy5enHqbI82o+iH30hzfSu9O4EBN/pMnc27LdFOIfdwtcWY9PXJOo8hUA55CqeuxJhIWVIxVhHOha3ECRGw0MX+YdbNOI4p2djCa2g9I/nXZ+Cjv8OqMKwiiw7qCzeNTfNSECrlQind9mulAgDjeLc5PsmStE+WjV2QVxiA1HGoIKApBrqPoDu7TiZjKh24VGH3NK8cTd+cF0LuxVhc6CUG2M2us1J/h8IL6+FEkNhD0kQoP7THK0+aSGFNZ9Rjb9hvSFr1anXdir4OszhYBmrFGNZJ2eVx3EV1eol6bgi1Ckq/v/BdsGx6Q68aEP3DrqBp7HwF1hrnzo07xwGVONPy4DA2uGerf/xzgWg12mcu6duGhYCfsQTWwgp9h0IORp0QB+eJRHk08ucN04ObP2+BZJZt8bWmaH5qffkmduO8DHOTQRw+7MQMlLrIEXCrSqasriU2UDMhqUlpjYRrmOniOGTLxojYYzUVI72MM8/E8d1Z+dV1vSKq06bOQ3x/iPjRp35NxvyUgHuTqnU6vEs7H0UPreYXnFJcsFrfBk4VPP2+O4J/ijfoCI6SGq1Bfo18CZAvXZA5CTnlDQ2vETabZUsZ4IWdj/KUB/fyJGta3+pIK3AfjpPyLqQ3g1iO0rX12WDN222ZBUgoBvl+aF0uO17zEca72ZXGN4gEse8ZzwVYbhCjc3RlTnU+N0XCA47dMDA1iLEeL8hzXGyVkKYKuFWZJqECns9GCfejFfrD3Cdzkj2STkKlAETBv/3VMujxGyLhZh1CjxQrnnlqCN1DlmVsZikEasljscUNBu/I5LJphZAgv/BFFCgfT5fAsGj6CE1xWOiUKyrs2RRrxfVH4QVDUwu2N7MCuhGZKTdILsAV15HJNydkqcvT9VgoxRearvM8b6dVv3e5Mjq0uC3epFBI7Le5NNZC/r9d7F9cYygHC5re6xQQ3ZpJlHuRJPyhMvliUoI9unSxwR0gptzHtuutfHN+Bk7jn2YOQxzwK5IpsKI7OFWwnT1DovIMT9n+Vm5WC41h8vsY/a5CidfbAHDLiLvbPna4I4KTzCT5jP8PLIJENCONRCk4nZUjOJzcdrKZFiAfac/zqr+F0ti9OJRLO4eqdSNDu7X9HITsDTPo68ua/bCZA+nLLe9xxo5mzaFFyMzL8F3srfW5ZqAUUDgevqu3ufsa1PlXVqNYeUV94JGftRStFEZssjb3NNSKzDp+55yBCc9AjoINCULwZehF/aisIU0ttVlg2K6Df2HOGI2bDFwT54yJno0sF2TVcaBIkmZmCxGDtkLmVo8RB8aAouBwfWT/IZnYhMJHsMvX85JkjBCQKODK/r3w4dc6UsiBfUwE3YY76HV2ITLZ9WhCvMc/1uCiGQHnwU3fE/Ne39JrZohNnAQGB5WX/DcfUfIiWKkopdTkaFWLMdBJwnFaHq19QZJIR4bVEjOGpGYPTlUBkuWNc1paGEWR+6fUdCoryEa0EMnhqhG7BYZZuUGqFL29g1pUNTjyJgUd9MLduuJV7eTISwtbxkn+S5E3zXLw3JlOzYeT5z9yKRFo2wOzrDNtvZUnyZRGTAQ5zC9qVtotEons5AEvlZMfPZBl8gvhxmpylirdzg/SSJwOhFGhdMz0qYn94pyYiBwTQV/tZzwYkGUtsCOjZxsmNgdHyS4ty6BnjNns+70bOzhfZjOKnyAFkcD4sEYc2lI9AEHW7vXK1SN1jNMYzyOI/o8+gnQzRrZi7OhP7qC8H0olJO15wMOpORldVAGxhU2N2PN4RAuA2RKG4ahl04SEXJawwgO/IlaW6I5bkzcur3S330ttbyBVx1VXBmBhHzCbESu+ZtBXjinPI8GZQFrRO4t4spBST6E3AF9TlbUP6bBqeRCNHT9h0Uc/rUqHx6GdeUHeApvitP6fjpTyLjmbOt/rmEhaLVbzeK/8IV6Y+bbQQJnbGyGSNd0X/kNj7VOu9bzf0/kJdeWCBLYAWI1Y7yxb7HBsRzfcq5K8kNAFlKJEgr7L0y9Y7Rx5TaSiCCdPkRHAQVpsrJ9cSCcSmAZ8W7K7AV/MPTzPczkR5sI4BnHild0ZI8hJVXzG+FJ9Bl9nry7kMhuKD0wSrrwG8A1ZDmugY2qNRrd5X7D964pBQ/0vt793X8FiP0jvsmb/6I2Tbt2rCcEPtIuEhs0PHSgYT1iTI1oPvXGkq0bIOnRH5Mip+wb9i3vmfYYZtGJ5+U5XvSUd2VYiaDuKfjfXpfsqSfG/wQFVqWlm0MEQeCU3tqyC43OJ/W7K0SSunyM4MxrIP1w/mX3jFer7aj//6SDqtqVHDpej+NS2w8gXD8fr1WuXnaud7RxvUVmSWxB+u10wWA4q1UWXv5i+skdypsWxz/VgMTOgP4bSrgCJUxWSOAJxDLL+Ns3KQ7W2GSF0s9dZcVWT7b4rU1BQ7LlluzcC3yW7Uox0jIAMmpbsVRUxqrCyIScVYbB3ML8xNOjmPHoGzGhqN9twRWJuwBgmIdZAgecli/5WHhU7AILD347IHN+o1YNjsEfPa4BBYClfLQGXNLPG/3Jqgi4IGvk6D7YAXxfz4njRj/qNuCw5GutNa1JytltD57PzNGKnKLZ3mO2hvvqs5PC4z2J4snSKTn5XbnNqMfA64yphBJa+pRZEQ98zhoTj9x1MWfxG5I8Br2SE0ADWUMUVPWmFa3/G5pGQtxI0vjx2LX9aZ4Zb9wN66wjHoAKAkqMZr2NNw1896RyjDa2pNs7xNDkOZaguOBTPSlTQ5n1UVMV600n7TKmO0xTtTdqL9AEcaq7Lxat6N1C9jF6XoUcLzXs3E4RJ/LnGDCM89sCxgRWI7SGUc5O+/0EwjdNx4ORYt0RYEvphti9ofctEVH2vsDbh5y/WzPYjpz5nc6sX4dwguRBCo1bAqjm9aW+RhvuLK619J6cZWsVghil6qwvvVW8bn9/6vtI/t1mez+kfX3NRE+FG5iM8jRaE0S9eoVn+ARVQeVpV263LF8Mouu1GSAp0kTcrgpT1BVMLeYN+l1flVZZ8s9UKWVV4psWDa+Mtkmmzm+AaEvBMvI2AKMS1GLKg3KVSDmqIyyg4F0bpp9t39Xb4V5UL2z+4TtYMYFkDjO3Ey55zYPLExuir7vZF1htRrPOAjof76q03Tmm5VQW2v1w+YdkuqAt9LmskL5wj8+DgprBKNahHyTGhhJUFTgP2LmJc8yZLbXe+TLI9+HZQfMT/1hSbDJxfPJgHeF0GvPLka9X+nTr3EYdF97sUyhwsDIVGqiWr9uHzKqTAvm9w/Np/LsxY3bUBpKbGe4a0XfNDS8rBoVooeTCAW6H2rfZUhDUUSYpWZyTSx80OhqvMIjt/uNXMo3jxxccXn0BKjlXaCIg/carBcFZcGK8Ak4eY/i6bc7fjVpbfdHMEEg7a3bPMG+PwR62a1+fHhw+sJE/75uUjf9JVj3+v0tCS/uIuwhDT2a0e6BPeTt8oA5cp7IjegIo8bzE4Stn+mDxpXqJ9Wn2uEqDh0My++2gpP3AXwEGzYGy+UzqIejtbu4ktVjv7eQ+UBY6XTs0QiOEyn3Sr4T+vbWppNkGWzNAOKuUEaDyjXNZoOaCA2xM/f0OadHIz7hb1IEICogIILCqC87sQScWWdJrPqaCcajDGBtZs3dxjysB8xCLD9GBF+qULuNlQ0w79Q1Eus5MGAki/aIgoCl4oKVjdBaxJdnMllrjIUFM0hPWr1ABKn5tQj2W4Rit6WDOG0ma2os3LTSbOcjNr1d5NsNg8dCYuzMtzquMr0XCBt0AwAR6GsJSuBeBK7BAgnkSMA/J5v4zbIRHkZEzDq/UzEGWx8bxqL93J0zVS4/N/bti4Bq36gtl4VUD2Az1UKyQYCASKXwi1KEatgYvSHE6GqtKZ54bdOkErbYYcOtPlGN9tSBuEub/hxRF2Bzd580G4w7/99Z1SK9VUNosd1DbNpAXQIuELB5vy2M4EyFq1wj4OxJpBaR0T97oczrdx2quxuLjcLl0ZlvOG6v08GhInEqQOpA64WNHNkqQ476t6mqckKM8lgOS8IxnsdJG8CKBJemAsctyTsqInckVJ9oLL1phuXsEZCoew9YYt74RqjF1TKmIz2g33UsqV/QxmXSkzpfbNjGwstOtxY/RqDQDPdOc52LIjpP6d1r3EhU3sRfmKvkG1PrWyiI+XqNQ+G60VnTgcT0i00o46ns5h/XpzYizmtvyjbBT41xMQgfNFoYxhHVB6JoxnGbfHoY7nG2bI2wfhpClcnhbw3lY3EA/BJHJTWtQsZtGtjfM0W38DWMbCddei0233/smujyg0tX9OTbeXHa74e4AVVZTm3Ux9w7EPaXAo1JKslAdVIeLuwEqjyoDAZcjo/0TxY92UIVabn0f08Ia7JCTkBytjg+UzFxB0lGqef1Lz9aDgkQedZjOLc09XDRoOJeOdbnfXkx/yCYQmF76n58U2h26O0T6r91/5/7uyrz2w+rsIJq8bEfHvzuDtyakv4BmkKDohmlFGK7NCs7X4Udixz70bsScTe0lSXvZN3dpSW0GchC31IBhEIs8yARuANEW/QUiU6uasp75jLVJauik39b3YF9VkjgSvnEZeffzMF/rxl1fUIWhgvZ4TdGBb8L+sivB/h8qejP7wHSDyPRN6p1X0O6drFcY1zK5v/f8cLaa1fIqvaKeLpGeo8IhqsjSVNtlEUl6GptOGsRzrLHhmBZKwHpdLN1pbM0s/aCNJaxWKhqYvuoKa7Xq4eBv+cv02opCqt9c8BWOrhvxCNQ9lnfbsllzraEHjhw9IJSGLVnlNizVBu3cuLFjk93cwhxxKfW9xVqG3+mFuc6sVxPInlxmXaneudGmvwlQJJQaNd3bDk74aQEWFQzLmTeJjdrpMfd9/h8X1gFymcCJst9fWFFHfPbLZ53wmtISEx31gjVldPYX2aGFDToq1wrlUrjLB3CapkctdXb+L04D+7XCwaQMB5oWzVoZ1ZNii2OVDAxx3o4wAKPB4EurQDagb3qwNu5ZtOyVspGkosQS5hrmJ9Jbi5TDjAYRZpTWfkwhj0TD7L+6LAMJxKOh98XNtuo/PpGC0xCN71yvyFyecyjVCVYTvLDm/aYYvGS6WbAwX6Gk8gxzSYiJRu2SQ0MynLO/rdJpiQYxx5qzm3L0CsQ3le4wfi9VZVxTRGrX130PJ3Dtiyqh09NAPSL9aU2kSthlkoBxdRJtkynI1L5DWD+uGGcEBRqmb059eFaa7QkaM5WupCi4ZjrnlwOgCELASnJWPHIz6I+lELQQiYWRwOx8eIYWOs51xT2t9X9/5yGGB631PpYYn2JJhYLW5VZRoAUj7t/IFHtditSJsCJDqWSKZt0/2no460+PGdENLoCpYxPM7Nk1xFlvBpqcduWQDg8HVlfYmyHG5bNWYPaC5spRlwLbjRjciFjd206y5VtIc2gdKjuLk9EfbhCr6XmtII5yjWuf9iMujk+6otljrvcz1UrSUr3N/AmVsAJHY6wltH+zacbhaCGguKVXKIjyU16metGYfkC67hw5wJpbwDqt350qUFRL/DRjLrxtyYpHX56lLo1u1E1GRcyxO1NP1Et3iIb/p75Acldcqe1f0iYqpJlulTviNPIP6V9o5HefEQ7cgZJFncU/9jNZGIWNjwKJTX0HW4yHpYTNouBqpvOQXOT9Siwz/MF9gwhfsHMVAynRZVQZ//hW/CEJbFNrNy0iUpn8RGJPFM+EiNi1tKorA7D2oJl7OYuGxoz9TOl4fZtFYSbXO28hqVyJeaoJb1JGV66GxacD7UHwvvvxlJZzxPt7JKqutOgNlWhZKNFfdnHvPTcCRGZ/RElI732oXOHeLIpQjive2tlzcdWwLC4RGn/yEqKhN1HQu5yevNOakPUGQUukqVwxBceMQgbd3ydG2e5LjZvBrkRAF7RvuVDRsr4g57cG7E9zY6bP++CVwxTjl1Fpbmgu9gk8QGak2ovK5oEAmQmAdkBRUCLg6/TQR+Z+3TylL4Bes93l77f5ZfgG3AbqJaU09EW7Tm9lyQjM+9kyhfEKhaFP+ZZmfuvLlgjHzULeUP2Zq67fiEk/4/jXHXMXB/6HZYs95b+4d1ttY6oZ2L1QHsy2q7YxkiXyfUVOMicEFGEd5VufATnLNrLjzoEMIG7XQd/GbVhhkDE8G7G479qmIsjWB91cKsbU9ngAtarO9kH1hGYacJ4UiB8Ew5MFhrAVCp0UgawMvJ/zWyQbND9NGZE/wtdY6n4xe6Wi7aWJderbBJxXX39lyaAQxTNtutXUNP+KycGfGfAuzPn2l200r0Mce9m8bNL7VWASOJw4gXtWVN2GBh+Sv1MmdCP4hZC2BdOwHyQqQKDfkmQu+EVvd6L3tdF7nC0/IKOw7DJceiWR8FWK0AV9X9p/ZdDLt5JrWhQZS/IJqQRWqRCG9cLpEOuDjKrvP/s2R0BTFQZbjedWpybjHulDZbxf6M1RCILcvCRV19teT87NI0zDwvRSXoJObvvvU65zGz4vlXqr4iMcMwNF/MwPWKamjruw/mZfRFqc+21u/9G26FZKg6w8ErHcqtzhJis7Eq4rS+f7NjisM7WpSm7wPqdM8kr87VjweVGJS9ndPtpdlJQfnSOXGqDMYtStHXXBAOWl22nrdgy5CRKwCdBV75jR1ClLZTvu9B+l1hIYHu90GoHO18lg0QjKiJZlSrP2KQHCiFEPfhkgBjwxNvUA3UMxTURi6nw2BpuQp3cwiMqzaxCpGkpNjB77cOeGzsFBdSKcEK16sFskcxvzfDZFbbQ1WLyQu5veScOqihWosA2JoiypQm92G3Enwfo3KEQaz7iqB/h8XY/ey0E7TnQPhtdSUnzbHGsYFfNh0jbVGFvQfphXsYr3Vd5JjMWLRLqbSIFqH0xmS1qD6D+yTzMZUTbx7gIxkpwRAV4SVq2W8ZG/P32OZROYUWEGhYPwOPyETuH1RgDe1AN2oIxYEwLXvsVTPl24NzuX4/0pOesZ3HD/LZg9E3AIFoChOQopnyW3tFvNGhxCLPx53A0ynAx/gGkvuHUN4STb5LaGR2QGDTjbx18sBzQugd9QcIUhUJAbyqkFWF0cCsHLg70ecE43i4ZzMz6s5jdVzpfTxAEGzC/bedjQCd9Lw0sEpTAxRqqFbKYawoMzYmPBkI+8miBZ16xZyYauscABR8j3NuSRiy/Jx1bGZj9jemLbccQ2+fVXneiNBZpY001FzSQO6Gp/YY7eku6QHlUmyrUR31NRjTby9iJMwSEBRmgNE7dWB3S8zFD/7dcr2/v2MxHq35skpNQ7t0ChUGk1DjTPuGD+ez4ALZ1aH+s7e2+iIPQ6GyI8tW0s61Vb1SSHhg/armupUlUdPdXGNlRPqHmdinco3+GKBudZ7sWNAUJsupGdRAidGTJeyiqlq8a7J6uB7H+52/R+isPLmaohchdxprBMLYKIU3CWvixe4Q4oaSdfCic0hnAYOx/AJfvSkWWJEP9J+MSie+vSoCdq2wRJHvKlm/BozHYjr8GYeai1q+K7tjXePoa8yUeneJkNGRT6uFubQ6X2ewhmQsa9+Z4Jzpv8klsQTY81MWDCrQF+6N+NCmhWmiNRr0zuoIO0wQILvJ1hxby/afpB9qcau4aoWySVnWT/9ZGZla1RarYadCQtmXHv/d/dTLrEkAG55qDjE6BM8AP+2ZxsOPcM4VTVa7rTS6tO+aqJ1P+CivyabPNHHAwi5psFOs8vp/L8M/vw6iRBTX9PNpr69PU48XQpTutSPFtI55vhadUXuX/8Na5qtaCM3uaSfIzWwHw+9Hw4QM+bVBMlyCpkXegXIBjmw3AzdMtPSAq+4Mqc7mmXdlqZhOH1tkUu/LcxszCxDenCOIQagvWxkdaBAKhkw8Ry7mwmjdeSKE/7ZzCMQGLtJAdsXp71NVa89yEm6KSzfiKNaXIf1CcHIyE85qQrSqJ4fnMDLm3+e5AfHc0jU2Xiz0Z2y5T9wiRQi2scLW+ptkhQE/ubCNgAQ07Fa5CoVjShwftWCEfaCiu4gguvCQwt9pOeGCeSwYZ2kupZoA7EoJZhon6V96gvAaBuYikVOCcs0FpA02hlD1nceB35MkvHUKu4dQUdi+TjXfHnGYiyHp6xO34itynJE8swQ6CSnfXW+D0QvTFwnXmGwoHfai6x1eM0G/1CXWOBlgguJOTYHVLtDYBu0og26m4Bx3/z6MOa0Ra28H+PucJCFIOK+FWliViCoh2Am2WgLwpj9hwkB7t1wV1EJmeBPBhtEGWIS85dY9uu73++XqjOblk6c6roBWOj3r+nyfSK9LdgBkxHGM3ltiRz2+YEugI6W4W6pXWaW8uR/AO/IugBo5HImBZHZcxlIhOzdxJknOC6e8npB+WdgF3acoLA3mlG6f4dmD8cWHKp6Dwsm8h9ZYD6PfSGJ+H4yBTUT2t8IFjQpHTSlnmWDHXknQMRZaC7VholkbOjZPetemJSKmBAjZn4Qj9ooJg8MRVZyhxR8gTEUuYUNbQn2fu3PrPhes5YHmbihiebFr7G+hiVC6DFlasum2HG6iUVj9PjrHCCoPtG+XTIZSbgAyWQNV+svoQ38vF8KOSH23P+bpT/yR+44XsaNm36/smTs2Vqx+t2RNrZmVXS5irbW+B0iDRPc1Sh1IUsyc38TY3GnnVWmoK9G/esCFlNkBcyBRjQkWuxw3F7e9q42+fRdsbzfdWk2+6gT/TYSt7IuDZ7ufZkknKkW+5+o1PtOH89AfplURrrldtCXEn6zexAfWSuOkCmUIA6hLTne4gfntJHAb7jqUqSeBTeObgmBHrcsXNnJ/e7ua4MLeWK51J2zZJ9Mg/nnlV3/VbC+OGEeeHtUVfZB9Y8LMGI0J4cgrwADMN0XNrs8MazBTHJSyrN7MQd1pWN5MvU0F/RB6S7vKEaEhkpguCloCVjX48rUZ5MA8Pg1GxwQhpajdW4ssSF0lvzPKBi2atfKsFpE97dkgV57SgNaKDH/7SennCGic2weZ6J0ILXbRuvlr+CH7yb/MWEnrp4kMB46g5v0xxOOUufdcHE5rhf+jiftTL9aKF2vIM3MTGfonnwIZxDO7VKyYIxeYRTi7/CDpq3R0nkrbV80Q3qJSBjH+xn21tII/iq7b9usGZVqJFHph2ZZeRnnTpr6uC+D42iLkvdnI4I0+e/IrMFjXL2hYKrua8w2VqD93vOYNurw0il4dB5Az/fgCFxps+rvYpjGyY9RBL3JA3AqZ5XeYu3UWtXONtv8dLeP8ZfI1JMbZg64ai3NFrxCfs1YQOMFmFKrdF0h3UaWh4c7GW6MflOqDY1ZLRQq9idJ8VGpj+5XXmPlBFMQjLC3JNUmP4ktQos9RxcRgWbtvjCT1dUvbxRJ7hKUgRbMXDJrAW3RJaxEUHJ8vcqHEOcqju0prBlhDVNgq0svM+nFNr3xJWvEwW4QfmdVhbqacfX3liOL398Boj+jVikH0Jiigmeucy+m6cjCXsxeoT1UIBjiuNyjvuvW2aSG0Pt4f+Mo8lmXgMVHwkzXNhYitSwR1mxc7nRgMzzkkv0E+Tf47bz/OSTnmHRolO9MNQEyMW5PqltFGgHprjT29MLb9Smyi8ZNfl1/0lL2eHQauaB2UAgcD23jCqLdm7n1qJGS/cEV1otQrDnVxSWbY3NZgGtjhbybv7VZIeBuqvo7rw2xfl4qQ64IgID5vaUMPtcbTolxZI+Lz9OqR5K/Yq9gp/lgu0rvozwE61jyy5cP3cBCzSt/cr28HGmt6Bf/3HYIxdmheeUFJZ2pMh3hvx83YPEgLtx1Lh6AL1TdHz+3EnUTr5x62aWPLZRsXfy80TOmFjJlqaSPDrYvIC2ozrLi/ANLhs/mMDHZhqyQ3ukicSgp6+8ZCMYBJQtvt+/gtTkl8bsCsmBSuqhyzQR5cVoQxtLHVSOpjHOfr8Q7OGR6KJzOJQ/owxQggoa+ojQA5VH4h9vNsFFcmAp4k43sF4Y9+XHVHdPC1ohtRLRQZgYd7ndmnNSTfZzxqreMMOBHzuUTlcgkG+4V9vkvoaxoxjE1Onl8GiOubDw88u2agpQWqXX53c+dd/dFtTLQtjzAHQS0wYN+w0V2xYZcCdq960xulXpWsbeTb2SdlYF0nKK6VRILp/uY7Q9AZxVDfzeQsY94nO+AUJMnsO1HndMQ4KRCDDQtfzmby24jHGsYftDlZFD3FGsyRiza3IikWbKt8qyxDtDBkjlsnGYZGn21TkO921iwnDhBedDxTib8IeOI7EOLg5flDVgOVSqg6AfhvtagIMx9AhEvd3wvuiCvhqxGc3UBXCm1L80Y7eyDiv12hUbIPyM+vPl9fFWM05sEvsDdzCBXGjMXi5Kr+0SbyNdPMqA9WaH+Is+MXWa7HQVhF0GEUmGCP1OakQY/YTcHwR0IYIlBtA81TT82gGgemDxHyF7VTy4KLAETILCwo7wV3iNvP1zlbtFYxPx8dsYHNkUnfzn5l/UIDMFLYs30sbHLw4D34Wft1TRkVU4FL2PX1m7CjiZnOlc+NzQiKaGqJCHlGMlQufcZv6SqQlK9hA8nTvvDF6c5pfb2JaJ5dpkr3U9Pt4ZFKT/Ae7S/sUHqS/csF9GLr0RMIaz8TsMDWd0IpxViiwsKcXP+cIsYQipcjYPYbtbqyR9tvMJlBZq1uC7kv8g/fTAx7/4Zc/QU6uj1mKh57puMkoCT0iB9o2jiIhWnTVZ2b+55X0q38NdHxByt39gLUqWoHgLay7ZppgSLHJH9Twl12jlewOI+z1+UfxoiPGVhTekxcIwyl/SOoeGVWXX3FcQDGZIVMAOVKuSMxU3Swyp9W/F8nrfpgP1PAW4dV/tuxJbsiAzXLGQ7pHtf5S5Pva4MAzI9GeN3ik7eS8Tmc4Pw0Fnmr0iXJlxJl4uJCU8zeq+AXbsB1dhsInuto4LrPsxmFkaG9Lkg+LLObQQp+jewqfkNtoYy1NIxgwSBylAY37aA0c+g55X2FLFCXYN4THnPDJWTjmhVDNslJHs6L5Ia1/SZrJg8b1+Mw3Yf6iYlEyoGhoefpZH9hRJEYDTWGx7mV1uPfZGdDuhHSXpAlgr8TJktEjE5vJ8rbu6uK4+gwtc/Ja9xErr/c0VGhIWFY7zUk61chASnISsAx5w0G/pCCfpxtQEHJDPgJ3q8HT43Bs8k9cPZnRNakapwPg9qn0rvE0amH4rFwX1UyxqLXa9+eJmFKJsCOCn0+tOKzoaiC7Y9qIPBYIhSK+wA3wqQ5PRa2saxuWrj6zbSCzf2pD5lC6y4P8XR7vwlxOKvrzkumuzSJ+TfRmSIARoUl8d8upzWnxVReOdDAn02pKPe47gLZ2yfER7DXsp/jujNU3xdCcUTSCi6nEr273VJeKWbgu/n4JXZ3bpiNMEJwcvIWIfq+oSZo6BcesFBWtGkI7gV7kwRRIEtwjiXeP0gZoLajgmrAnPR4ZtwWEh5FN8V5vTMg+CkFcLErBLw08CgEOucLILNhqbvZr5DTCktpzSLU1o3A60S/QKChZ8KmZXWjvy6H7nArxVgDxFOgqIViNp6wsvow95LxVvxx088tJp/fBmShRYUj6PaeRHVH0Bl8KvwAflUm3kzy8IT1NsV4R403IG0wRA5DWMTB9J9oiL22lU+59B1IyDQtsFrvuHpH/E15rZtyyru0x29waZSL4dSoJjs+gSghFD2PMf+BiXWk0ckfEN8P1wmIY/IQpE2hjrLmuY2PLWHLKJmSc4TRYOs3yxkSDSHYV4IpkX4kIXhtJUopZhbA47nTvwbgGG+5W0v3WMjjgw56ojZOQYDMUsrBmXoqkPbCZXum5ZRrhrwF27RXcmEfqMie1up17lIlYlL2OFDBPlksi1ENEXtMSU8wYlqYcNJWoLnxeDi9dXfPtEBKoeai7LDjC+s407/n1AMGiFax7DaAPhbyzIgEgTe+yJc4BEgcmuzAS/OX6Oj7qpreNk0p7ooSrKwcmn103+LCtWJHrnd+oISSvWuhJROnDUrq9EkA1OVTZnvLkDXJ6g5vK5D1opwo54Vcc4/OfO7oGWTTBXDDzSXyQCjpVNQzQa8zZY7H5WX5fgqKc8ejGW65T/8mBfXXuexOwuIpxweqNrmOAzR1SCZQdNXUs/3i77G68AngKAf11zecalZv8sU5LGe/t4U3VSa5MjR3qe8LUyK6xuI1YmCykSS2KBCqY5oxtH3mZ+90tszu/gWCbwkh5B309jubTyHC+1NQPNOGfhGiuf0+hAGjv0f659LmNPVzdvTom6CTFaKOqkHWqWg1XA5taTAVYHGyed8rUm9WSIQzcXq70Kwvo/D964ytWjd10JqcJCuZbLfisEs2ZkwObwA10wO55jGvDvHXtpgI9Ma4ObgUGRhvHVuwYKbeeIU50/d3VDLHYJAliqMzZCnWMhFhd2rFpjNEXVm7aYo1sLfx0D0oKXtq0fZ5u148257fXsju69wNS5/hrHUYOT8C8+4Y0Vgb4v4GHkQ4l8gCEY1R1x9k/Uxu9/7cLU8bB57vdVOMUxQDmszUpbpHOhBo2hyD7bH1utX2uov4fu47tbdkvB9nAskDSHR9Gk/VhaGyFR3++Bso0pmNd4zsqTWXCM6jXKuV4wHJr5lVDk6pEGWK1mHw4cmyueL8+UO/W23gMWkQP+3gPYaEK9PT/4yLfo4HMCSQ4lHQAYYfuFcWdeYdDO/R2rBvIr3kp6vwWZkMBv4ofrr4oMpJ2k/GMe4yd9Ag9MFC6X9/SC0vY/brkLXi3SHHplTNEhAN3UkPmSbqjOuFFo82JmMTR9FTzWI4mXB1piMhuCMr+FIFfupj6D3o7m4lqH8fD+5dsYxboOm6U0M8fqUOjotN7LCo06cbGL178bHFkkhw21rcyAxscpj8QGKMcoWPRcbstYy3BIVBPK6RGzxiD1L1Gp3Kcr0WtB+BKaplAAspUFgVkCE6zBcDmgFjeQHSfFJHFc9BTv5nDA0X5klsAr80OCxhW3JEKR4YslQfcfRGl/ufz3TPnWJuhE9QUHeNYEN1w5kpQ6aq6lZ6qXvu506ev1zjFg9HXi/faU8ajrkfErsfM7P89mMy1pjwzmgnKlPR6FOQTBx9vcJDsU2IfFg63kpgUz6h7OVzhfea7//vgWcWHnz/ljOnbFA+Fdb7+Qu2e/SFWWLvf2NDeTitZxuhuSwvIMIXsSp0HKTymmGBxJof2VjSNbPx86b/A2e3vNNTraBOomf59jM/3lYgbknf+M3een1yXd3mFY0CNoSvYZvcKW4jS9pVNvY2nc3S7Q3eUDFGJBG4LvLk3/DRDZee7BwPay1+ZZS5wtKagxaqAT0jwlUXM/jhZwC0KJ7bGsy0IS/DreK/oEGoNSCtKhEA+w04bTGTW3zD4Fzw2yNik69/sv8FLHoV0Mowvsg+nA7RE/YyXqcDgtcOyrX05B5vkVHZhQ0AkGnd3O2uQtSW56NkbUxvLWtHeTFlHDjKbsSTeRGbEn0CIwFUEtW6pR13hZz0nN2rs8WyR9XDBYPrA+0HBHlY1I4kOgpwnzD5tXZ1aYf55/szfIk71BVUwGBeuRSVdPeVvjjkvQ0QaOA0PH8qgt5s/2pO1FE6CWLKdP5QGIeMpXbNQ0X5AQnS5P84sFiqXjKZne1ZueaxUFy8HGCldgyBv8EoLTHDuw5XbjqWcdxU+3K3XqxCDuprId838msQwBznbLNfdvikP/0vkqeMXl4f0DXBTGVtGRqz8TX3aZWhHn6pJ7M8ndE3QsFhhYF5uU03dxZH3n//zdmmtxKKv/YVYAggqSOggCSe7vv1lcHvqcCtrzZeiDEqjHNMcnR/koNahE6LfwfS0g9hcjOM0bjQo5iAqsk7qgHsKMis1nxSZEKjvUS5qkCGm6Rbu+b0zXWmGcxViujRW+3ZTycZSUDE6DdKSVv8x2EiCXtB/Rhma/LfLOuQbj/5oFZ/ddq7CApRlOrQ1W9yW8k0tr0UaPJq+nZ8gU7ZQmXKYlh1p+Py/M0TMeQauViSEHqm8QIk7LIiBiRu1644AHB4UxLG7oU7ofMmV3/R3m3Nao0JKQQFpqkLVX8RpO03bi3yseWL/qFU/975HKhHvPj4av+mSsA/jWSswXeg2VDMrBGbgjyWXGwQQn0AwKBxIySNbtztGnfc14wa8f/DpCF/Y/dpcJ+d1u190KsHhk1nFOl29S4gpDJLWo0dW7WbWGAAS1ahKyXmNK5IerYrkvX4BGS39eNxi2x/5rcuwlmtuo1sw7lptJihpiHa0Dc8Mem5WcbKjI53L0ktiLYoLugnpPQ15dqj8zthyje6vwrn4lK3MrBnFPGgE0sz6UIb+94RiulbxUyH5pmO8IhLIrf+VHGl9yPSpVC7ovLRcSZDOmMYFaMFU0vjLGW/XptTU9EzTEPfBekAtBAtQnvpChWdqeqgHDO5woKIBxkjMUNeJjsppAn0zX9us2HDTc9hTxHnT8QL0y2mmVS4f0CpDcnsrdxvSe/qX7OSSHasVS9i0/VoYNG9aft9D6RrFRqtOTHuL1fXUUBS8IyTfBkR5pDajbn6kMfBQcHiCw5rrS93CmiIl6HSbakME/EQy1qdL1xgmwtF1hAyEbgum+KO6tzUWRvz+Cg69sUn3xCMAR4qRJjVq5RHqobCw5mC3vMwVLXzxCJvKGEXwEo3GTBbnbWxIqF1PILbyVSG1L5MVWzRPzDYG9yGIQtQymACem7hNrIQrKWE1aC0A+3zo19xfF4FG4uZiU9NfsQe4Tq9CQeuRYfP50H2OiCtAMLyPYGskzXHqoMVwl9TcFK5ujF5Mwx7Ya/uwbrBgZzFy6wyckD/sC7Xf51N9GsaR4GcAHEnyej8Sym7SwkA/JOem7QVJwg5xzuoYrevJgwHKgBkEsc0v8lnqju74D5A0bnPd9DhM1JrkIkCOhaZPgWqKVtOzw2FEX+Z4ddD38vdJWOOJWzk56PWLH46ggjhsmpRHYRGFT0ccHT6GihcauQF/zqxHtUOrkirfRlv3iBEa8VrytzYwIfXwSvjqScwBJkuAaIrEowdUfXRjvM6iBP7Hxp41UVfT9Ym3wk4D9/GEmQut9F20L8yUjkS6dGHb2DnrbUc0P7WnjTAqdFoHuj1XWyVXiumIe1XMNfL2t9wTW+nP6jVCyIDUGTKenaBArqr59id08eshVGfL55nhoW4T2+sJzVEzHutabUYr5a7kKVKJXJkR09hd+KTIb55wp+5ROkQ4Et9l8YIU+MieerjZSBI1Pfx0J/eB4gKPY9D7yY3CNuMvTEFvm9sOdcs7Ea5A371uLwPzXv26uqqr/PWt/p9pyC7zLQoKHWfo7yxwJBxKR7yVH6vPhTYqTmRotQz5j3furNzWh2kKALc4PD7cruNVKvatXs+BdOBZlTMXBWfGymlHfAhDfVu6HE4YxZu/tEkblKvZvvVMAoszwRPgEMRx7+WGQSATbojlUQreZlbERCKW+0MRwkKIXuJkEST+HLAUM3DQdqSrXSKBPBRrmeZqzn9W+T1FI3Px0Job9nUaOKZQXs0YDxWXVRUh0WlfQ3CqyeDX9yQIpngY6zqeeecuY/h828qZrOoPivF0ydeJRzJlg3pmRyn4BOiAoC3h50R4to0MyZBvDvl+CkbKHGDY+OZVkTphSos0JAm7syY/9laOYydQ/aykNQR9c17+GKTcPDdm0SemNYXtOM5Da18+Vsdb4+JCWdW1JXDhW4UyQSNkkw6fXmQXGuUOvO3pGxfWL00KVgPuTZaaPvbIQEtWq7gsFczIOlSEW0kVXK6ThUTMhbwdfuOXX1NxD7XWTO5KkxyeuSMiBdBloIWH2SgQNnkLk6uGpy9+KWyPewa2dM6F/ZF+doq7CX3ptmR24SFW4KUJEkH/KUre+FZREXx3DodY6pCUrRYqqaPB5kQduR/ixHQNeSH5wtDWU/6C2gfV6NWFKMzyCM6oaBjHB8Rzw3++4VxErrjpXJ0dbJJhr5aFRnxZXEOdDYbiqyyX/X9x9tIH1zrNMdlkvjvn09SVI6pPFvCvWJmXQtkmCjcL2B9K1sldkHZS1q6SQJMuR97I4YpxEYEtPsBj/v/1o9uSQWSGxm0xeZiQvRrqv3ejC6aDsbUbMfLpe0l3EHRMqwyRGsEo25C13GfdqlFE5Tjlw5s7JV1LbFaCXv8wFOc8eBKiuWnErvebS6i6t/0OmSJNzNRIr326KUJAc4H8XDHnOXSTJBApurocMTbCR6qUqujmbLCYEF2fOKZarIIiWLVMamfuNnayzw0EodVZ6GQ5jHmSAeEYgMy+ItZBJFz3E3bK3hTg49v9n5pvYIdRAVYMSPmYUQhXlY+2aGaYNBmHI1C9zfNqAeh5rjDv8GvbkoxSon3I1HyZ6kcPM9X4e6E1AmQD/XkwmGhJNe5DzC1erJCs9YOUGqmpxceOGwCiMWCDxFvTKR0NEqLGwhu7vt2VBWP6ZBMBwycnfVLkRpXk5Pf5sR6IwOtP7nw0KSNSECpzSvMYqyceQUupXHskVkTqwh4VBVaD6oisix1zRnlKe2tlCtUbncrD3aMoUZd6siai5exZMcdgANLzCfErF4R7W9USlU7UmGTXvKnLRPn2Di9ljSA3TGFk7Vs72PoBY/5aejtgUngoNk9isHyX2BX/4jUmRk9ROOE9Lqh05iKQqjYSeBX2xfBOppquFVM2m/GWXE/INwzM25QtO8JRI9fdjO7sDBoB1/2j95iUOnsJydF8xSf4C7q1/gPAGtQHsI7xSF08fJra+vdMNcpSbTj78Qii1l5rcSWANuxAdT1s6tO+gscmc9IE6hMo/fZUrzClzSzErEm2g/Gje8LcTQ8WI2a9jtBOUr+RhYi9jTiJBiGLy52pAYKKrTBn97+oR0JfdR0PspqfS7JKB0IqBhk67ZthjTuWUR5Ajhpl4DdOTqt6xcfy//UE4dpjUDdhGToNRzCmWkQuVG6rPb5dmh01upUWVDwUkJgAhMAwiLBzcCEE546aCsNjAgmcXwXanma2e8kIdCk+bGhYtg5TOL0NhakIjKpFMe7zvUiJWh7GhaJPARkcqQ3XDeyphErayChcIEwVYnV78mr07FED5ZYGgcb27vFRko5XwNCXcsTTImXf1h48tiocHqZcd11G8pw5PoDMPTXbX5X3rgtrMFRO+4cBvzDUIGvS9Ucn7q+8JsBPenKJpUPWLv0RD/wEU86EJO9WYiX8y2hu72JHqO6P3gE0LZSxYatjrjUqW3n8TiN6koXOpZj+QatHWQhn/HRO1TKESJqROvAoA8NP5OlZpH8OZ0px/EENV8BshOPDeleA3hy54rSyhq8D6QqFXptIQIZcVUOJHL3R1gyT5Wcvj6SGbt9Gb2KIe/JUzKgqQmw6IV42i9M/g2cIS0RL3NygQI1qBpoYRRx+JZSeeUHHHgIqqP3/xgOqh90sJa6tDE+lEdOYVGkX7BAOxJfXwjaZjkNeExaN8KkXk4kGligmA9XONIPR+7vj/6xYSLuNbAgYemGS13wBRGnOc/yxN/vc9Lc9BIZdYsE9tNEtZAeDRQ1cnIXBsNCEAG5Qrd/q7lFVjryx3TaiUP2QeSH5ijPWUitL55p4gIJUvXHARIXlk/FfS2+JkDRMRx16D2vhCEi2qcIMZvcZZyHV6usYbwzWPRl61Gbs5UUKNjLkf3L68ByexBWQxIXkTGle4NIlQtaftU7G6+kK46D00uDrdmj54/7+B+BXX5H6oWr4QH29zEoVL8S2Oo7ymrU2d8iq0uO+Ml89eEtZN6a4e7I8b443nBRnDB3/1LRaOZwJm92AyhfOksAJPwVj+LLrPDma50DlfW+MyenC4cBlAICd0FSBEP/BkdH2HBYf9OvATWIWcuDDeY9qhu8kru6ZdAG76p3HCQrFJWsP8H5u59Hzs9+bDSRvFa8AIZnbvjxsJ+V5GeiP2rubxae4BOGrkKvNSGLq/fSqxLYPLIpKO2Pgc56zs0i+AqNGcuwUMn6dFnHtWHxEYpD1ppZUIf3Wvv+1BgDDpzxjLtOwTK2oPthOa/guD4P/Z2kRhMCVt7WWE0ahTNNieiMpMdzFgEZd44sMlXV5K/PF2qzK/BAIlxCxGUtRpZV7AXgVep4eL2+sq4WPyUhyrex8z77RIjAEKRFuyZf85Ww8ySF4CuLMRqAEbY/CwGBNDoywMGSpqJ2hX/kBwz3bpmG/Ka+kwb5/2tUNSZQ9XMSmcLQhNoYFtAJSvrr7I2cUvTnjiaS0bFZdAR6dPgAUxj7CcWbv5cL9Rn0/SP1yq9BmAAIEuSzwLCUlrTZGrgvCT1pVyo5mz5aZIDsfc5j6o0YElPBDh6SsgCCUNYxUObXMsoH6JuUJ2rCydKLNZX68PTzpKXhrpkDtr8yACF6zMzXedzsY1eKhX3xMilibDLpOmxKXRA16oWoxequf5qjwaIUfo6slnnJxIe0qftnho/6Pg9vNL89Ba2Xhkxjp+S2lnLdnoba6Moj0avKJOcZGb/qsUFxkEVZrAzQGZsU1MzgOn5Eu11GqgilPilSmYi992UAXBOJUb1MAB9aiXcsZzOVF44DF0Ipm1b7QcmDrwcZww02vXZP3z7k1kAAbBZvpp2H7emY5yscL+UxQ6FB5JFaIui+H/yl6HnoLgQ4D8l9FcAMlB54d5Hw3O8k+J0CErBBhGBRoIz5v4QV2nrjKbjg3c9OlTCRTEI1h7lKFn72Dn0rx/BS3MIzBNLv1eaDj4unZXqbuMYY0nM5o7z2k2uDdtvRbtl+ALSNjKHtYQ6/L12a0axARzFgsKILil1ZkWblrGDd//lpwDUVvMjPvSXhu8Eq3BeTRQ/JZUHgVr4AXV9NYMb/fq7Phdbb+S6koxwuAKa6lugwgDwY7puUYuZWAHNNqywiNZJO7COvTX6Q/ucGGYURH7T+0/WxbXZ4hAJ2DEC69PTXb2wfoAKzy0CYhMUXs3l6rtUe69i5sd5pC4zI6ephhaikXXwWIedkt3XDD1b+Kj9cvJr2Ya4jpwgE/CE4NfFvn++3j+R+rhpwxrc0LjLTZnyDIMblf0/hDMZUVLmC6wXNfv2cbg/Mev7PL2i5vzJQ9As4ZfsqcIxmw0U7IhRaa6mjIXY0Ef05uRZSwJxzHiwm9DYiSLp+DkQ7tiXFM1p404OSXd7GrelUy8X/nF5nhVY3AyPthDyWjkDHGoWZN8rW+Ctd+zy2fP3EsqsWxcWFVaiQSK13w3zDOI7s379+GroV41tKxi3IC7Vf00xCDsp8arBtP0F/grwUKhPi2dMiBLO1rpOred5KVJluO4MI9Puivoo+6XLse1vRxqivCxJQ8S8E9NXC4J+hq2OFcu2QlUz+QAvWFz0OJDArk9a9sdc1QpT4ukn6st5XHjKdardOgl6vF1gZ+ABvrmgm7JmIH0tAqbzaMF1xPNHYC6xTbkBZ2RM5EHbyZNp+RP6zd7S+e7tDHIWFSqm7WjljfLnqW9Y36LmkkYL7AgXP8nzkD0voS+1KaDv+mYz/GWunJaQF4SacjMQvWpmxdztah4PdvzST8gfSHTGB/eLzRfSTxUJ7HQB7Fi0KYmEYOUJHIWatmpe58t5cjcWuMlDl0k/mMQfCXaqno6sixLpgWSMjkdbBCgdOUzU3ZQIXkJUXJrcClQXjQ8R6LWyh+eyZYeKcMupYumS5P34DNZ0ztDxn8VX3EW5LI3aAUk40kn17xiwba5L9o3SW/W3SbELy1ysXaYtW+i6sRA0Kuj0+uuL9BmYLfnzSvpoOcGFQyighQOv7ioKWCr9aPA+QoRPtJZNqrtTQ4r0aflVmVAhbk759ZlSz5dITC+3G4+mfnY8uSC5JTOhtjc6NFvFQdLJHghlBzhgWFvT9zv90Xgu1lhsM5QDXnCOVFsRsA3K61dE5/HM4Up06fR5q8ZCdSfga1rggWDbYsdbMlAvVMLxzgCYUAxy1id8fsTcYs3ZtzzmMz96tIUyXzuNmy75ZyBteu3VzCxlr2C3QAoY9GG/yLBUwP6raEb2/DIQmyktzXjAFUSrjNuk1/N69W6VVaU6GuE54taKOHm3IN8hIYf9pIf8uOdmyB2XmCXb5dy7jPg5QlB50x1AzpnlxIo927tHqicn4PkHa1wEeUMjYsnQZWvmBtHjbT03bhqQdNEcFw3ago+J8P8r3Wu6nAoa/8V99ZFBaAcMLTdKPTJTqUMjchrD7joznh+V5YiUpYeXVkbMvioLmJzkiQD3igRrpCZStYH6JYmo9VXZk6krDDp/XeeH9GGQdK1G8ZEaj1wTBBNZCEYUfkf5UliE90fQcl36Wqvr35Vt7VbnxZxxgr8A69k4FUb6PcYC7cxxqmWtQD1qKbvlMwI9RkYn4lkclpV3CHH+s57euW0GoBL2bMd9BslM4vwfIHUv58vxLV8dXEAlGBY8zAj7Y/r+bSWIgDx1iBIeTyXIRztwzmHQ8WSpfFlM2FsMdoM4T6VICVKJaYurgHd2dl1QLglbtO5LElfvRezmZLgrNuLzlwOtGiYmnobDmzSNwHCAk1tPkNiui+z5LlwQh7GILkPqTc15nUykW/QDVNfRbdoFWJrl6wJqbu0r0FdvkEHA/p3yjJwHwgCQJNugLLLK9lr40/eNZ7A6NMbt79DWIIVwQyD75ji6xiSkauX5Zs5pYS9JMf+BomiPLhpW9yHdymNvUx9l6wuxRA5gHovH69yPDzllh6PyPdkNJe45eQxge6yRoEMqCMH3kur+Svh6AmMo6wPpidP1LRxNpvfOXrvK22p+sFn+PF7XmxvsBw9vkE0o0SLFRyXbceQVW760KdoKtCflq0Aa7A/lD0DlYhLFN7Doa0kXTqsJn930i71PsSM9imIVA9d2kA0X0BsKYGa5zlDlhov533P1DWgkrNwMuTZKm9xUudulfhSkL7rpQZ3RptqbXLRSOJHpX7WmchBnNLPdueXHQKKlm+ca0AjUZKvfk4c/YivWMx2kHSxCWqvE36rz5OFzpXju/IttRXgmIX7Y39vSvxhJlYEPLL0QUYswZ6xYmiC0DWDyViulZw5Ka2uwAq8NTwRck63ldcozsQgj2vUE1SIm5Ioiw6HxuOp6pWtuTK9ABVpnPgoE50TyohRlcyHNFW51/niTFYKUdOgiU9t/Os3jO0dUdIsLgkfNP0p4QVGC5q6ARAEVutSay100oblyJGMDiQTVjymrlSWiOlyZt9QWBxKraTxgvr+2uMEGvF6ciAz8foR5uQc6IqxXJJrUes5aYkT52jt59AJixljAjZrKh+WFI2+XqRAXAZVQS6Jz2rKIs7rPw83I3Nbtf3QzI1sXGyL6Q11qX2H6LaKlNI2R5VxBvehDfNdmYEDkhgh6B2FrnCSMGanhUE1xTA0ZqlYgBENyRc1lh2zk0LI6bztCrlh/HQ6vEHecVSBOCIS0iQnTNoNzs3fAkWuKpQY8YGkQAY3Wp5Tp7YX6oA4H+kwt1msQYxLdFOzSzhw9mQ55aXDVOT77/9c8TVq7cg56NhyoVxkkwnS5iVZQeGszkd6aXNRwqBsU4rBxXmuraRjBlfHraBP/kO+Yk7QGyeTG2YVUoocv0+0/Mi1L9+WEhFx76VnNnAYi6OapMu4G73ELuMwD8b1dohsWz1op03ArTDfBtyRbM/xOoqNpumz9dKXTblMeHgTEdF7/luNSHOumjqEe5y1bGnbsaerI7m+KkbQjUuIU3bSbnrpH+puriaW2SyA7NlIxIqEJyx9bkKuFN8jVYNviO81tDFZ02yQHOQMqzbtbgE1DNm0Q6DoNxWl2uiZg14ueHzMKLb/uNELQJULaKZtEAkWy0mKUb8SHOqp8d4jb5cXisCAjf6YCkH357GZOKZYFeoBvrPq0T50bETzG8jpxahkxquOTITe+3KvQ/AsdpuqqnonSZkUoQmbGB9QpYPuFseg7ymOZfvO+AMpSPwdGCMlwc433m9hJROxwBawk2zb4oimp6GDNWyu+bKH4qFFBmGmH7oSaddRyd3u7E+Z1nF/1qKNgWBWI27qB7iH6UBxAnMUPIh3XqzCsqroMMINnVT9iqNlGPLO4O0xooRMHFKuYSywivkDt2VgLP4V02hG5e0EFzFlDo9X5gNRYAwquat6w0c6M0pd0PfWkg9BCu0bM4XFiL+3HcZ1Yju6ls2CJ5VMAnJXw3buXyEkRNUAlJBMpE4gZ2XKNVVAU8fijxem+H1GY0EoqlCMT6PSYB+0PLaXljxNacXh1avrmVnN6jNKRgZ+vIofKl4CKXJ0We0Zi74d1PoX7vnBR0ejAMpWZw9ACab8qfK0l8CR1Xkl9YaB1WgPorjSvT2zRcCoK55wdo3fpggOAa6BuPiRsbomwarOXVYSifal3Xu3btEvUi/DHmr6mM67xgaGOiRZtlk7i0zTZgvy54GUxHxYnl+F0lovdZYyjySD0qAxAynJEtL0kbu51mul0ieA0kucUcjt8VfzixxwvAGpQMhiApu7mEEkQ7eRQfJzWbWCl7fHniOMopFWoYnsivDTzDvWqn5oLkCCi7/BYD+Ebj91688i2gbKtAzRHtKrLE0WpzuoHQ7b+AkJCj+47UeViEtdmhKtNzDnOUZfA/gFcGsk5fZKGm8AH1LInHxXn1jcHUIyRIi9NdO6J6ezJrLCvQKl8xraPg5/v+xnuWa8PGQqAXkLlWrt/3AyWzBmldvlHD2InkABpUw3Atx56jFP1Jtb6hRq9J4KQMlBIxsNrc5ZnqO+skoNz8Nqx6z17SXxuxaaQKozIJww5wYjlcFhcPXmxQtswYDN2/ppkrDf0XtD9LLKeET+hRGFa7fU19rneejWRWj4R8/V72g7ON4RWCrsWbQmdbUcx8V7oaBqnuF0WoCpQN0Fu6sat+5CVslguLNeoByZgaA9Gc55kIbyg+aH4KrZXsTEsU870nFXGRyHhV64KAzaFrfA9veviaSOCksMaeR8XiOEsENjOeWBZK+cc3aaG0NOXK+5dx88OEjRKsQfnBFjNJMKf1kkXEvqNVD+amWsqksURByx5kC/0Hb37C3cjjDFgd92d1mg69BsRIoGIWEIWJ9ZzCP9veymbpBsPAcQQp7YnBiMvxQwFFhP7dRxggXrUh+wLkq/xY+/Xryv1ppKIW3PQOSHA2mreAjrnugiE1NStYUu9AmpJ775R0kAPs3c1gJQ3bRRoQQ/H+U77niL0mZ+3iWmnicMA74SzbOxrB8yMt2dWll0meX5jPXhyLkxzzf05ViKTDXx0aFLwwaYQ8ACrBHmqS7Zxpn+X1ds5YfgKyFApm5Qhww4UgGM6SN6H27qBvWgDaVPdqpg/q522s60zoXSy6lQnNDOo2bQv7OLMNHUDNhonAg+ef2pX2qNpYhMSX2U/985C6DoFqya50Sv65iglGVEowX9JEsyoI0z0uiKZn1gcNKqc9ASinWqbZYVj2kIkFr8awqi0gMEhxuhpjFNfVmUSBDsPty+A9Scrl0aZrmUNEpvXPhY/f1HzQnREQRu2PikgowEDvIiAPSZKB4zxkSoKZQg8SpfBepebHDUhJpk6rJ9SzCmRHFHnyX24dTEm9xPsIgoQlAGFSo6+SaPXlCPJ7PD18AMZMZPILA44/3B7ygjAMM6j2YAJJySVAojHOx7212v5/63DeAbJ855MljkDEE5Q+6UTx6SHVRxW/orueZkgkr2P5DETkOE69eWEgZVZG0wjeZdesbG9EZNSFpKyFLjBXz2se+CJYa3nvsqcEaw9aKP+58W1eTKRL1Eb5ihiLo1/wLJHt9RGvCIvehw//vbJvzvDQ+z1tt+J6Y5H+a6si7c5ged4ASDnMrymCsfcU0oyW+mmDlrhnlIKy78DsYVWLfVgncmfy9FFt89tydrCCGWVoV/QXAVj6YvxIPJFXuVrSnuMZW0wsO5PWe1Vw0ex0DhBqRAj+uXbA6CkkioorQ1uhC4Gjw6TESEMNir9WXyqpC+Tvrop0tXVNIhKzMewo1ajV5AlTflPrQa+/yZcPn6S+McG9e6uetuGpdjC8nvIolFgiyP/QiuHK2MErSImvbdxgYg+gW22sv5q7UWUchf3dK0sv2/cTbMa0aSmpJhwX5k8Alo0IeSawpqlr+RwRL98vyMIVl9fzNsw43qGglyQudIMGYrJ0le/zBjv7nWpxq6xCxC4RwXHhpxN+o3KyjPk9FCd9X6Jr2P9vvhnaEobwmbqQ6+QDCGTmBVQQdDx5BUWhcDqqJI08lcGkNWhiQQJSmAE8T48b4kIVJykPS7qFOCYz+ZvZXzodaL/n/dF8QOchcq6KqtfnI96+ZkyMRDnQ+DQYvdAdYkPCp9dPPMQPQ4eLahDo1wD++suLtzoOH/C4FLXB00tYrczwqTqGzDZcmami46S109LhU2Zg1YwT7ufiRgMWT+lnGvVIC5FDsVSGZa/CC1nBnN8lC4o9Qt5mjo7dGhBP/Y+QNTQ5pix127BL59jgdeGJqJv/CTV7FEABKp4KE5STS+gN7SWPT8JB3N3Plsyq6EbCalhSHMJU33Mt+z7Zg7+otFFLF3UtvCL5Ch56W9+wM2WsrQ0FA5G2N9ecO4lcaze4U0e+gKfUaEYmjmWsFeia1dufVSo0I/7TF4w9vwf7KUsEedBzzwpCL+3RUIpf0QnXZ0NC3TWjn+ZwELaeeclO6ajn2W1AipchFCUPz5FAmO1GNp8QCI4vDank7MSvVX9+4EF6/nYZ83jGTFpcBn1wtB65DgHdNDi1KS6WoZr1HtAgog9aHpALcVPEbAmRiq7Giw8w1jT1KwrE+rrMBP7cYczuAluiNEmFyNwlXm9fx2CJ2DTGwpKTVDX9HHK+98vcqXqbDmxNpjP1xgyn/PZ3K0g6IiC4ru6GBmYqyFwSfhz7VkdRhRreICo/oDg0GWfdJoP7N88zxgT6kZBpEdvCF56hZlprWeZwm8epLamSv/tIuif3mXgOKd6jx+9imAdRcHkVLN0WbS9aE9WrDzXxKJjrCsWqNAhe9qn68Wjofs0tNSqtVlC1ZCes4L97xjYHdDY3HirUZCE/Y/Xdc/KN91Fi/nITSX86AUB2sHcjsvWQICAI0Hjkos+po+5cQiBfnv4VcRRSh5DkNtemhJs9Dy8ohaL+p2TD9Tvz/vZf4vMVLr1aVozToyHWoi55X90qJfvt2ME08Db/RcGaNqgtJ7pTsd7m5ZLD2jjwS7S/deS4ZaOdPidfeFs7121lK7sQD7B88j8/wXEpHqx1J3hv+8G+2wIoSorkeXvB+C8SSSNI/SRLk4fGQLrR3oGIjcb5CB/ZWRMYE38wXxuzsr0cfhb4YXW+t8h/W0UF1O6f9mcYzjKFD+yV7samncgyoZmwTlmRwwM5taBjRj7fWL+lmkYq0l8uq0QIYZu6pMcU72D9Ggv9h3isVHXrpGs23PMeQDTKMBUHK88PCAaTKWHlgOIB6cRzk4hzm/NqQiQCQz9bk5V29rg4VpRDYOxpXCmnIw3W6AZ1SgZpeoj4zrSyuwIxKXy3zbfKXkDfkaEOeyrY4xQ7sIh+PxwTs2t9Ftz4VRA7iBKv/L7dWsgPvS3bEDpabFhgn46n7tyiMNKaXn6Tq9pKo8b2ou8vAQ7Le3+aNj6/XpCCNq9C5sXFPi1Afvys9K+E8Wysn4L73anU070KlQnTT+JwhUXT+DPuN9lKuU8Dh6jEyM/+Ul4aPZFn4ujf1b/2RkbDgnbGNaP8elHFDY1dooV6qMbZIuMDsHcEzL2NJbuowiflIolj4bTx5FsXgd1YAoC++BnTUyOh/SYdZ4Mj6vvwbA03jLOAaoEMAsJzY3thLRq5Eg/OZ3cCU1KVELgo2GTil7M4AUkJ35ooreb1gFPs4s7TFu4CCPYP0LrQqHlYBVcgoF0L4zWjWxxCzVJCXYD28I/mRCiGeNoNrix3N6ghIgSsOk1ZD183zYCXmTQogJ7FNPIq2HnZt18sEg1MZlnRNIVZejJcszSgUrNJoACVy7UNP9xAh91IChfGAIXiuRA5LUU1HSNs/x8UIb30EioPaiGh57T0l+6zOKZERAhNOEs1KGzruqzvtIqTykGj7m1p4gXY8MFV/LJJ+R/RXKVxrYLzDdHXqZOZzHiIlenfVGwOdOsjK0QT2aqiPIs8JtdwCz9Gf5CQilJwHWPX2QPzSPaRMWUCQQGoj622rz62CrjVZwHV4frvVZplnwq1NuLKfAhAw8UviEMJlamQNlZ8IAmW//7ElzutV2WtxQD9epGkce7x/4ncPoOLcKNgicNMbaDFGXDZdorMHhHMQ9bBiTYS9EH3NCq1Fj7x/mDbgCRJieNOjnB32SpDktWnWlC23AJ78mDpbmtu4EA0VV0DWhXOeQEO/FGDVYnog1fWauEQMvzKjPMzz3BZAXQaCvZZZwZ1Fm++ScWeLLL7hJhHDTKoTshZRXnwrQJDy6kwYkANEpUAFSsqfkTzREKMqepiVUoTgClxyBq+rMvhPd2KwtjvDGXvluVdLo0sIeF0iWzN74QlDE/F57beOPOeaJVuc+AwIyTxOEmOvBPnJ9xYDLUvF6ZvNzqsU0moUrKmar0bNZWpe0hw8zUHP8+3UZ6KhlrDNqVK/kEiG0JT8ZkQr0ljdyjN22V4MIlpV1EWX7Q4Rjk8kH/U47RHIhPPmPaBLXiBin3sWF5RqZybT7mbkARNMlP5Iat379Yv1Ov3WJHLezu4TLKCpQ4tu6UzIq1lk9QeWpsewpKfwckAxCRrhmf70IvA1qX2NDPcO7WvFNhdLFFUx7tyQTCvicfjMS2efHNTm9RMIeYxZuj6pZDGwlXTFJai5DNHDEyc5M/OJmo09Vp819B/08nnSTJFbU7MJp8cRA6KKJv//sN+xm+gg8oMoi9f6bekoiZcn8nXcJju77xN3tvVMTzaz7b/Q6+d5EGtEwtH3m2TnI+BRaMWzttnh4G5MR6zsr8ixvMPNsvqElrGUAFfUw6NxOG1zvfkP6I5Y3Ab9HCsOR15CVabOmoXGtOpRZ6" title="Mekko Graphics Chart"/>
          <p:cNvSpPr>
            <a:spLocks noChangeAspect="1"/>
          </p:cNvSpPr>
          <p:nvPr>
            <p:custDataLst>
              <p:tags r:id="rId4"/>
            </p:custDataLst>
          </p:nvPr>
        </p:nvSpPr>
        <p:spPr bwMode="gray">
          <a:xfrm>
            <a:off x="387908" y="1888066"/>
            <a:ext cx="3425268" cy="4762619"/>
          </a:xfrm>
          <a:prstGeom prst="rect">
            <a:avLst/>
          </a:prstGeom>
          <a:blipFill>
            <a:blip r:embed="rId17"/>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2" name="Title 1"/>
          <p:cNvSpPr>
            <a:spLocks noGrp="1"/>
          </p:cNvSpPr>
          <p:nvPr>
            <p:ph type="title"/>
          </p:nvPr>
        </p:nvSpPr>
        <p:spPr/>
        <p:txBody>
          <a:bodyPr vert="horz"/>
          <a:lstStyle/>
          <a:p>
            <a:r>
              <a:rPr lang="en-US" dirty="0"/>
              <a:t>Growth in MedTech contract manufacturing is outpacing that of MedTech devices, driven by industry cost pressures and service provider improvements</a:t>
            </a:r>
          </a:p>
        </p:txBody>
      </p:sp>
      <p:sp>
        <p:nvSpPr>
          <p:cNvPr id="3" name="btfpLayoutConfig" hidden="1"/>
          <p:cNvSpPr txBox="1"/>
          <p:nvPr/>
        </p:nvSpPr>
        <p:spPr bwMode="gray">
          <a:xfrm>
            <a:off x="12700" y="12700"/>
            <a:ext cx="1906538" cy="88092"/>
          </a:xfrm>
          <a:prstGeom prst="rect">
            <a:avLst/>
          </a:prstGeom>
          <a:noFill/>
        </p:spPr>
        <p:txBody>
          <a:bodyPr vert="horz" wrap="none" lIns="36000" tIns="36000" rIns="36000" bIns="36000" rtlCol="0">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00" b="0" i="0" u="none" strike="noStrike" kern="1200" cap="none" spc="0" normalizeH="0" baseline="0" noProof="0" dirty="0">
                <a:ln>
                  <a:noFill/>
                </a:ln>
                <a:solidFill>
                  <a:srgbClr val="FFFFFF">
                    <a:alpha val="0"/>
                  </a:srgbClr>
                </a:solidFill>
                <a:effectLst/>
                <a:uLnTx/>
                <a:uFillTx/>
                <a:latin typeface="Arial"/>
                <a:ea typeface="+mn-ea"/>
                <a:cs typeface="+mn-cs"/>
              </a:rPr>
              <a:t>overall_0_132180006593383302 columns_3_132291812014667730 18_1_132180006621296744 21_1_132180006646831211 5_1_132181402488660677 8_1_132201341603930167 13_1_132290306231782455 6_1_132290306010958756 9_1_132291814360847763 12_1_132290306011327745 14_1_132290307579725287 7_1_132291900123691341 </a:t>
            </a:r>
          </a:p>
        </p:txBody>
      </p:sp>
      <p:grpSp>
        <p:nvGrpSpPr>
          <p:cNvPr id="6" name="btfpColumnHeaderBox315979"/>
          <p:cNvGrpSpPr/>
          <p:nvPr>
            <p:custDataLst>
              <p:tags r:id="rId5"/>
            </p:custDataLst>
          </p:nvPr>
        </p:nvGrpSpPr>
        <p:grpSpPr>
          <a:xfrm>
            <a:off x="330200" y="1364403"/>
            <a:ext cx="3482975" cy="506450"/>
            <a:chOff x="330200" y="1048755"/>
            <a:chExt cx="3483504" cy="506450"/>
          </a:xfrm>
        </p:grpSpPr>
        <p:sp>
          <p:nvSpPr>
            <p:cNvPr id="4" name="btfpColumnHeaderBoxText315979"/>
            <p:cNvSpPr txBox="1"/>
            <p:nvPr/>
          </p:nvSpPr>
          <p:spPr bwMode="gray">
            <a:xfrm>
              <a:off x="330200" y="1048755"/>
              <a:ext cx="3483504" cy="498792"/>
            </a:xfrm>
            <a:prstGeom prst="rect">
              <a:avLst/>
            </a:prstGeom>
            <a:noFill/>
          </p:spPr>
          <p:txBody>
            <a:bodyPr vert="horz" wrap="square" lIns="36036" tIns="36036" rIns="36036" bIns="36036"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While MedTech devices is expected to grow by ~6% through 2030…</a:t>
              </a:r>
            </a:p>
          </p:txBody>
        </p:sp>
        <p:cxnSp>
          <p:nvCxnSpPr>
            <p:cNvPr id="5" name="btfpColumnHeaderBoxLine315979"/>
            <p:cNvCxnSpPr/>
            <p:nvPr/>
          </p:nvCxnSpPr>
          <p:spPr bwMode="gray">
            <a:xfrm>
              <a:off x="330200" y="1555205"/>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2" name="btfpColumnHeaderBox241607"/>
          <p:cNvGrpSpPr/>
          <p:nvPr>
            <p:custDataLst>
              <p:tags r:id="rId6"/>
            </p:custDataLst>
          </p:nvPr>
        </p:nvGrpSpPr>
        <p:grpSpPr>
          <a:xfrm>
            <a:off x="4373903" y="1364403"/>
            <a:ext cx="3463585" cy="506450"/>
            <a:chOff x="8378296" y="1069128"/>
            <a:chExt cx="3483504" cy="506450"/>
          </a:xfrm>
        </p:grpSpPr>
        <p:sp>
          <p:nvSpPr>
            <p:cNvPr id="10" name="btfpColumnHeaderBoxText241607"/>
            <p:cNvSpPr txBox="1"/>
            <p:nvPr/>
          </p:nvSpPr>
          <p:spPr bwMode="gray">
            <a:xfrm>
              <a:off x="8378296" y="1069128"/>
              <a:ext cx="3483504" cy="498792"/>
            </a:xfrm>
            <a:prstGeom prst="rect">
              <a:avLst/>
            </a:prstGeom>
            <a:noFill/>
          </p:spPr>
          <p:txBody>
            <a:bodyPr vert="horz" wrap="square" lIns="36036" tIns="36036" rIns="36036" bIns="36036"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…MedTech contract manufacturing is expected to grow by ~12%….</a:t>
              </a:r>
            </a:p>
          </p:txBody>
        </p:sp>
        <p:cxnSp>
          <p:nvCxnSpPr>
            <p:cNvPr id="11" name="btfpColumnHeaderBoxLine241607"/>
            <p:cNvCxnSpPr/>
            <p:nvPr/>
          </p:nvCxnSpPr>
          <p:spPr bwMode="gray">
            <a:xfrm>
              <a:off x="8378296" y="1575578"/>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4" name="btfpNotesBox944569"/>
          <p:cNvSpPr txBox="1"/>
          <p:nvPr>
            <p:custDataLst>
              <p:tags r:id="rId7"/>
            </p:custDataLst>
          </p:nvPr>
        </p:nvSpPr>
        <p:spPr bwMode="gray">
          <a:xfrm>
            <a:off x="330199" y="6319679"/>
            <a:ext cx="11531600" cy="24622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Arial"/>
                <a:ea typeface="+mn-ea"/>
                <a:cs typeface="+mn-cs"/>
              </a:rPr>
              <a:t>Source: </a:t>
            </a:r>
            <a:r>
              <a:rPr kumimoji="0" lang="en-US" sz="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Nagarro, Grandview Research</a:t>
            </a:r>
          </a:p>
        </p:txBody>
      </p:sp>
      <p:grpSp>
        <p:nvGrpSpPr>
          <p:cNvPr id="21" name="btfpColumnHeaderBox241607"/>
          <p:cNvGrpSpPr/>
          <p:nvPr>
            <p:custDataLst>
              <p:tags r:id="rId8"/>
            </p:custDataLst>
          </p:nvPr>
        </p:nvGrpSpPr>
        <p:grpSpPr>
          <a:xfrm>
            <a:off x="8398216" y="1372061"/>
            <a:ext cx="3463585" cy="498792"/>
            <a:chOff x="8378296" y="1038334"/>
            <a:chExt cx="3483504" cy="498792"/>
          </a:xfrm>
        </p:grpSpPr>
        <p:sp>
          <p:nvSpPr>
            <p:cNvPr id="26" name="btfpColumnHeaderBoxText241607"/>
            <p:cNvSpPr txBox="1"/>
            <p:nvPr/>
          </p:nvSpPr>
          <p:spPr bwMode="gray">
            <a:xfrm>
              <a:off x="8378296" y="1038334"/>
              <a:ext cx="3483504" cy="498792"/>
            </a:xfrm>
            <a:prstGeom prst="rect">
              <a:avLst/>
            </a:prstGeom>
            <a:noFill/>
          </p:spPr>
          <p:txBody>
            <a:bodyPr vert="horz" wrap="square" lIns="36036" tIns="36036" rIns="36036" bIns="36036"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…driven by cost, shorter development timelines, and improved capabilities </a:t>
              </a:r>
            </a:p>
          </p:txBody>
        </p:sp>
        <p:cxnSp>
          <p:nvCxnSpPr>
            <p:cNvPr id="27" name="btfpColumnHeaderBoxLine241607"/>
            <p:cNvCxnSpPr/>
            <p:nvPr/>
          </p:nvCxnSpPr>
          <p:spPr bwMode="gray">
            <a:xfrm>
              <a:off x="8378296" y="1537126"/>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9" name="btfpBulletedList200442"/>
          <p:cNvSpPr txBox="1"/>
          <p:nvPr>
            <p:custDataLst>
              <p:tags r:id="rId9"/>
            </p:custDataLst>
          </p:nvPr>
        </p:nvSpPr>
        <p:spPr bwMode="gray">
          <a:xfrm>
            <a:off x="8378296" y="1952625"/>
            <a:ext cx="3483504" cy="2888859"/>
          </a:xfrm>
          <a:prstGeom prst="rect">
            <a:avLst/>
          </a:prstGeom>
          <a:noFill/>
        </p:spPr>
        <p:txBody>
          <a:bodyPr vert="horz" wrap="square" lIns="36000" tIns="36000" rIns="36000" bIns="36000" rtlCol="0">
            <a:spAutoFit/>
          </a:bodyPr>
          <a:lstStyle/>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Rising cost pressures </a:t>
            </a:r>
            <a:r>
              <a:rPr kumimoji="0" lang="en-US" sz="1400" b="0" i="0" u="none" strike="noStrike" kern="1200" cap="none" spc="0" normalizeH="0" baseline="0" noProof="0" dirty="0">
                <a:ln>
                  <a:noFill/>
                </a:ln>
                <a:solidFill>
                  <a:srgbClr val="000000"/>
                </a:solidFill>
                <a:effectLst/>
                <a:uLnTx/>
                <a:uFillTx/>
                <a:latin typeface="Arial"/>
                <a:ea typeface="+mn-ea"/>
                <a:cs typeface="+mn-cs"/>
              </a:rPr>
              <a:t>are driving OEMs to increase outsourcing as a way of managing costs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Increased customer </a:t>
            </a:r>
            <a:r>
              <a:rPr kumimoji="0" lang="en-US" sz="1400" b="1" i="0" u="none" strike="noStrike" kern="1200" cap="none" spc="0" normalizeH="0" baseline="0" noProof="0" dirty="0">
                <a:ln>
                  <a:noFill/>
                </a:ln>
                <a:solidFill>
                  <a:srgbClr val="000000"/>
                </a:solidFill>
                <a:effectLst/>
                <a:uLnTx/>
                <a:uFillTx/>
                <a:latin typeface="Arial"/>
                <a:ea typeface="+mn-ea"/>
                <a:cs typeface="+mn-cs"/>
              </a:rPr>
              <a:t>demand for rapid product innovation </a:t>
            </a:r>
            <a:r>
              <a:rPr kumimoji="0" lang="en-US" sz="1400" b="0" i="0" u="none" strike="noStrike" kern="1200" cap="none" spc="0" normalizeH="0" baseline="0" noProof="0" dirty="0">
                <a:ln>
                  <a:noFill/>
                </a:ln>
                <a:solidFill>
                  <a:srgbClr val="000000"/>
                </a:solidFill>
                <a:effectLst/>
                <a:uLnTx/>
                <a:uFillTx/>
                <a:latin typeface="Arial"/>
                <a:ea typeface="+mn-ea"/>
                <a:cs typeface="+mn-cs"/>
              </a:rPr>
              <a:t>is accelerating development timelines</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400" b="0" i="0" u="none" strike="noStrike" kern="1200" cap="none" spc="0" normalizeH="0" baseline="0" noProof="0" dirty="0">
                <a:ln>
                  <a:noFill/>
                </a:ln>
                <a:solidFill>
                  <a:srgbClr val="000000"/>
                </a:solidFill>
                <a:effectLst/>
                <a:uLnTx/>
                <a:uFillTx/>
                <a:latin typeface="Arial"/>
                <a:ea typeface="+mn-ea"/>
                <a:cs typeface="+mn-cs"/>
              </a:rPr>
              <a:t>Service providers are </a:t>
            </a:r>
            <a:r>
              <a:rPr kumimoji="0" lang="en-US" sz="1400" b="1" i="0" u="none" strike="noStrike" kern="1200" cap="none" spc="0" normalizeH="0" baseline="0" noProof="0" dirty="0">
                <a:ln>
                  <a:noFill/>
                </a:ln>
                <a:solidFill>
                  <a:srgbClr val="000000"/>
                </a:solidFill>
                <a:effectLst/>
                <a:uLnTx/>
                <a:uFillTx/>
                <a:latin typeface="Arial"/>
                <a:ea typeface="+mn-ea"/>
                <a:cs typeface="+mn-cs"/>
              </a:rPr>
              <a:t>increasingly growing in sophistication </a:t>
            </a:r>
            <a:r>
              <a:rPr kumimoji="0" lang="en-US" sz="1400" b="0" i="0" u="none" strike="noStrike" kern="1200" cap="none" spc="0" normalizeH="0" baseline="0" noProof="0" dirty="0">
                <a:ln>
                  <a:noFill/>
                </a:ln>
                <a:solidFill>
                  <a:srgbClr val="000000"/>
                </a:solidFill>
                <a:effectLst/>
                <a:uLnTx/>
                <a:uFillTx/>
                <a:latin typeface="Arial"/>
                <a:ea typeface="+mn-ea"/>
                <a:cs typeface="+mn-cs"/>
              </a:rPr>
              <a:t>and building capabilities to serve large OEMs </a:t>
            </a:r>
          </a:p>
          <a:p>
            <a:pPr marL="177800" marR="0" lvl="0" indent="-177800" algn="l" defTabSz="711200" rtl="0" eaLnBrk="1" fontAlgn="auto" latinLnBrk="0" hangingPunct="1">
              <a:lnSpc>
                <a:spcPct val="100000"/>
              </a:lnSpc>
              <a:spcBef>
                <a:spcPts val="600"/>
              </a:spcBef>
              <a:spcAft>
                <a:spcPts val="0"/>
              </a:spcAft>
              <a:buClrTx/>
              <a:buSzTx/>
              <a:buFontTx/>
              <a:buChar char="•"/>
              <a:tabLst/>
              <a:defRPr/>
            </a:pPr>
            <a:r>
              <a:rPr kumimoji="0" lang="en-US" sz="1400" b="1" i="0" u="none" strike="noStrike" kern="1200" cap="none" spc="0" normalizeH="0" baseline="0" noProof="0" dirty="0">
                <a:ln>
                  <a:noFill/>
                </a:ln>
                <a:solidFill>
                  <a:srgbClr val="000000"/>
                </a:solidFill>
                <a:effectLst/>
                <a:uLnTx/>
                <a:uFillTx/>
                <a:latin typeface="Arial"/>
                <a:ea typeface="+mn-ea"/>
                <a:cs typeface="+mn-cs"/>
              </a:rPr>
              <a:t>OEMs are growing increasingly comfortable with outsourcing </a:t>
            </a:r>
            <a:r>
              <a:rPr kumimoji="0" lang="en-US" sz="1400" b="0" i="0" u="none" strike="noStrike" kern="1200" cap="none" spc="0" normalizeH="0" baseline="0" noProof="0" dirty="0">
                <a:ln>
                  <a:noFill/>
                </a:ln>
                <a:solidFill>
                  <a:srgbClr val="000000"/>
                </a:solidFill>
                <a:effectLst/>
                <a:uLnTx/>
                <a:uFillTx/>
                <a:latin typeface="Arial"/>
                <a:ea typeface="+mn-ea"/>
                <a:cs typeface="+mn-cs"/>
              </a:rPr>
              <a:t>as the industry moves up the adoption curve</a:t>
            </a:r>
          </a:p>
        </p:txBody>
      </p:sp>
      <p:sp>
        <p:nvSpPr>
          <p:cNvPr id="7" name="btfpQuoteBox640310"/>
          <p:cNvSpPr txBox="1"/>
          <p:nvPr>
            <p:custDataLst>
              <p:tags r:id="rId10"/>
            </p:custDataLst>
          </p:nvPr>
        </p:nvSpPr>
        <p:spPr bwMode="gray">
          <a:xfrm>
            <a:off x="8398216" y="5022154"/>
            <a:ext cx="3419398" cy="996106"/>
          </a:xfrm>
          <a:prstGeom prst="rect">
            <a:avLst/>
          </a:prstGeom>
          <a:noFill/>
        </p:spPr>
        <p:txBody>
          <a:bodyPr vert="horz" wrap="square" lIns="36036" tIns="36036" rIns="36036" bIns="36036" rtlCol="0" anchor="t">
            <a:spAutoFit/>
          </a:bodyPr>
          <a:lstStyle/>
          <a:p>
            <a:pPr marL="90729" marR="0" lvl="0" indent="-90729" algn="l" defTabSz="7112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a:ea typeface="+mn-ea"/>
                <a:cs typeface="+mn-cs"/>
              </a:rPr>
              <a:t>“We are being pushed to outsource more and more at our company, with the increasingly fast timelines we realize we cannot meet them on our own.”</a:t>
            </a:r>
          </a:p>
          <a:p>
            <a:pPr marL="177800" marR="0" lvl="1" indent="0" algn="r" defTabSz="711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a:ea typeface="+mn-ea"/>
                <a:cs typeface="+mn-cs"/>
              </a:rPr>
              <a:t>- Market expert</a:t>
            </a:r>
          </a:p>
        </p:txBody>
      </p:sp>
      <p:grpSp>
        <p:nvGrpSpPr>
          <p:cNvPr id="53" name="btfpRunningAgenda2Level661863">
            <a:extLst>
              <a:ext uri="{FF2B5EF4-FFF2-40B4-BE49-F238E27FC236}">
                <a16:creationId xmlns:a16="http://schemas.microsoft.com/office/drawing/2014/main" id="{8829A898-71D5-4354-8E2C-B42BF15075A1}"/>
              </a:ext>
            </a:extLst>
          </p:cNvPr>
          <p:cNvGrpSpPr/>
          <p:nvPr>
            <p:custDataLst>
              <p:tags r:id="rId11"/>
            </p:custDataLst>
          </p:nvPr>
        </p:nvGrpSpPr>
        <p:grpSpPr>
          <a:xfrm>
            <a:off x="-1" y="944429"/>
            <a:ext cx="3670879" cy="257442"/>
            <a:chOff x="-1" y="876300"/>
            <a:chExt cx="3670879" cy="257442"/>
          </a:xfrm>
        </p:grpSpPr>
        <p:sp>
          <p:nvSpPr>
            <p:cNvPr id="60" name="btfpRunningAgenda2LevelBarLeft661863">
              <a:extLst>
                <a:ext uri="{FF2B5EF4-FFF2-40B4-BE49-F238E27FC236}">
                  <a16:creationId xmlns:a16="http://schemas.microsoft.com/office/drawing/2014/main" id="{7A2B3F7D-7D8B-48AB-97D2-56E6DBD581FC}"/>
                </a:ext>
              </a:extLst>
            </p:cNvPr>
            <p:cNvSpPr/>
            <p:nvPr/>
          </p:nvSpPr>
          <p:spPr bwMode="gray">
            <a:xfrm>
              <a:off x="-1" y="876300"/>
              <a:ext cx="3384609" cy="257442"/>
            </a:xfrm>
            <a:custGeom>
              <a:avLst/>
              <a:gdLst>
                <a:gd name="connsiteX0" fmla="*/ 968434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68434 w 1816204"/>
                <a:gd name="connsiteY0" fmla="*/ 0 h 257442"/>
                <a:gd name="connsiteX1" fmla="*/ 913714 w 1816204"/>
                <a:gd name="connsiteY1" fmla="*/ 257442 h 257442"/>
                <a:gd name="connsiteX2" fmla="*/ 1816204 w 1816204"/>
                <a:gd name="connsiteY2" fmla="*/ 257442 h 257442"/>
                <a:gd name="connsiteX3" fmla="*/ 0 w 1816204"/>
                <a:gd name="connsiteY3" fmla="*/ 257442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28734 w 1128734"/>
                <a:gd name="connsiteY0" fmla="*/ 0 h 257442"/>
                <a:gd name="connsiteX1" fmla="*/ 913713 w 1128734"/>
                <a:gd name="connsiteY1" fmla="*/ 257442 h 257442"/>
                <a:gd name="connsiteX2" fmla="*/ 0 w 1128734"/>
                <a:gd name="connsiteY2" fmla="*/ 257442 h 257442"/>
                <a:gd name="connsiteX3" fmla="*/ 0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0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1 w 1128735"/>
                <a:gd name="connsiteY3" fmla="*/ 0 h 257442"/>
                <a:gd name="connsiteX0" fmla="*/ 1297051 w 1297051"/>
                <a:gd name="connsiteY0" fmla="*/ 0 h 257442"/>
                <a:gd name="connsiteX1" fmla="*/ 1074013 w 1297051"/>
                <a:gd name="connsiteY1" fmla="*/ 257442 h 257442"/>
                <a:gd name="connsiteX2" fmla="*/ 0 w 1297051"/>
                <a:gd name="connsiteY2" fmla="*/ 257442 h 257442"/>
                <a:gd name="connsiteX3" fmla="*/ 1 w 1297051"/>
                <a:gd name="connsiteY3" fmla="*/ 0 h 257442"/>
                <a:gd name="connsiteX0" fmla="*/ 1297051 w 1297051"/>
                <a:gd name="connsiteY0" fmla="*/ 0 h 257442"/>
                <a:gd name="connsiteX1" fmla="*/ 1242330 w 1297051"/>
                <a:gd name="connsiteY1" fmla="*/ 257442 h 257442"/>
                <a:gd name="connsiteX2" fmla="*/ 0 w 1297051"/>
                <a:gd name="connsiteY2" fmla="*/ 257442 h 257442"/>
                <a:gd name="connsiteX3" fmla="*/ 1 w 1297051"/>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0 w 1297050"/>
                <a:gd name="connsiteY3" fmla="*/ 0 h 257442"/>
                <a:gd name="connsiteX0" fmla="*/ 1297051 w 1297051"/>
                <a:gd name="connsiteY0" fmla="*/ 0 h 257442"/>
                <a:gd name="connsiteX1" fmla="*/ 1242330 w 1297051"/>
                <a:gd name="connsiteY1" fmla="*/ 257442 h 257442"/>
                <a:gd name="connsiteX2" fmla="*/ 1 w 1297051"/>
                <a:gd name="connsiteY2" fmla="*/ 257442 h 257442"/>
                <a:gd name="connsiteX3" fmla="*/ 0 w 1297051"/>
                <a:gd name="connsiteY3" fmla="*/ 0 h 257442"/>
                <a:gd name="connsiteX0" fmla="*/ 1449336 w 1449336"/>
                <a:gd name="connsiteY0" fmla="*/ 0 h 257442"/>
                <a:gd name="connsiteX1" fmla="*/ 1242330 w 1449336"/>
                <a:gd name="connsiteY1" fmla="*/ 257442 h 257442"/>
                <a:gd name="connsiteX2" fmla="*/ 1 w 1449336"/>
                <a:gd name="connsiteY2" fmla="*/ 257442 h 257442"/>
                <a:gd name="connsiteX3" fmla="*/ 0 w 1449336"/>
                <a:gd name="connsiteY3" fmla="*/ 0 h 257442"/>
                <a:gd name="connsiteX0" fmla="*/ 1449336 w 1449336"/>
                <a:gd name="connsiteY0" fmla="*/ 0 h 257442"/>
                <a:gd name="connsiteX1" fmla="*/ 1394614 w 1449336"/>
                <a:gd name="connsiteY1" fmla="*/ 257442 h 257442"/>
                <a:gd name="connsiteX2" fmla="*/ 1 w 1449336"/>
                <a:gd name="connsiteY2" fmla="*/ 257442 h 257442"/>
                <a:gd name="connsiteX3" fmla="*/ 0 w 1449336"/>
                <a:gd name="connsiteY3" fmla="*/ 0 h 257442"/>
                <a:gd name="connsiteX0" fmla="*/ 1449336 w 1449336"/>
                <a:gd name="connsiteY0" fmla="*/ 0 h 257442"/>
                <a:gd name="connsiteX1" fmla="*/ 1394614 w 1449336"/>
                <a:gd name="connsiteY1" fmla="*/ 257442 h 257442"/>
                <a:gd name="connsiteX2" fmla="*/ 0 w 1449336"/>
                <a:gd name="connsiteY2" fmla="*/ 257442 h 257442"/>
                <a:gd name="connsiteX3" fmla="*/ 0 w 1449336"/>
                <a:gd name="connsiteY3" fmla="*/ 0 h 257442"/>
                <a:gd name="connsiteX0" fmla="*/ 1449336 w 1449336"/>
                <a:gd name="connsiteY0" fmla="*/ 0 h 257442"/>
                <a:gd name="connsiteX1" fmla="*/ 1394614 w 1449336"/>
                <a:gd name="connsiteY1" fmla="*/ 257442 h 257442"/>
                <a:gd name="connsiteX2" fmla="*/ 0 w 1449336"/>
                <a:gd name="connsiteY2" fmla="*/ 257442 h 257442"/>
                <a:gd name="connsiteX3" fmla="*/ 0 w 1449336"/>
                <a:gd name="connsiteY3" fmla="*/ 0 h 257442"/>
                <a:gd name="connsiteX0" fmla="*/ 1609635 w 1609635"/>
                <a:gd name="connsiteY0" fmla="*/ 0 h 257442"/>
                <a:gd name="connsiteX1" fmla="*/ 1394614 w 1609635"/>
                <a:gd name="connsiteY1" fmla="*/ 257442 h 257442"/>
                <a:gd name="connsiteX2" fmla="*/ 0 w 1609635"/>
                <a:gd name="connsiteY2" fmla="*/ 257442 h 257442"/>
                <a:gd name="connsiteX3" fmla="*/ 0 w 1609635"/>
                <a:gd name="connsiteY3" fmla="*/ 0 h 257442"/>
                <a:gd name="connsiteX0" fmla="*/ 1609635 w 1609635"/>
                <a:gd name="connsiteY0" fmla="*/ 0 h 257442"/>
                <a:gd name="connsiteX1" fmla="*/ 1554914 w 1609635"/>
                <a:gd name="connsiteY1" fmla="*/ 257442 h 257442"/>
                <a:gd name="connsiteX2" fmla="*/ 0 w 1609635"/>
                <a:gd name="connsiteY2" fmla="*/ 257442 h 257442"/>
                <a:gd name="connsiteX3" fmla="*/ 0 w 1609635"/>
                <a:gd name="connsiteY3" fmla="*/ 0 h 257442"/>
                <a:gd name="connsiteX0" fmla="*/ 1609635 w 1609635"/>
                <a:gd name="connsiteY0" fmla="*/ 0 h 257442"/>
                <a:gd name="connsiteX1" fmla="*/ 1554914 w 1609635"/>
                <a:gd name="connsiteY1" fmla="*/ 257442 h 257442"/>
                <a:gd name="connsiteX2" fmla="*/ 0 w 1609635"/>
                <a:gd name="connsiteY2" fmla="*/ 257442 h 257442"/>
                <a:gd name="connsiteX3" fmla="*/ 0 w 1609635"/>
                <a:gd name="connsiteY3" fmla="*/ 0 h 257442"/>
                <a:gd name="connsiteX0" fmla="*/ 1609635 w 1609635"/>
                <a:gd name="connsiteY0" fmla="*/ 0 h 257442"/>
                <a:gd name="connsiteX1" fmla="*/ 1554914 w 1609635"/>
                <a:gd name="connsiteY1" fmla="*/ 257442 h 257442"/>
                <a:gd name="connsiteX2" fmla="*/ 0 w 1609635"/>
                <a:gd name="connsiteY2" fmla="*/ 257442 h 257442"/>
                <a:gd name="connsiteX3" fmla="*/ 0 w 1609635"/>
                <a:gd name="connsiteY3" fmla="*/ 0 h 257442"/>
                <a:gd name="connsiteX0" fmla="*/ 1777951 w 1777951"/>
                <a:gd name="connsiteY0" fmla="*/ 0 h 257442"/>
                <a:gd name="connsiteX1" fmla="*/ 1554914 w 1777951"/>
                <a:gd name="connsiteY1" fmla="*/ 257442 h 257442"/>
                <a:gd name="connsiteX2" fmla="*/ 0 w 1777951"/>
                <a:gd name="connsiteY2" fmla="*/ 257442 h 257442"/>
                <a:gd name="connsiteX3" fmla="*/ 0 w 1777951"/>
                <a:gd name="connsiteY3" fmla="*/ 0 h 257442"/>
                <a:gd name="connsiteX0" fmla="*/ 1777951 w 1777951"/>
                <a:gd name="connsiteY0" fmla="*/ 0 h 257442"/>
                <a:gd name="connsiteX1" fmla="*/ 1723230 w 1777951"/>
                <a:gd name="connsiteY1" fmla="*/ 257442 h 257442"/>
                <a:gd name="connsiteX2" fmla="*/ 0 w 1777951"/>
                <a:gd name="connsiteY2" fmla="*/ 257442 h 257442"/>
                <a:gd name="connsiteX3" fmla="*/ 0 w 1777951"/>
                <a:gd name="connsiteY3" fmla="*/ 0 h 257442"/>
                <a:gd name="connsiteX0" fmla="*/ 1777951 w 1777951"/>
                <a:gd name="connsiteY0" fmla="*/ 0 h 257442"/>
                <a:gd name="connsiteX1" fmla="*/ 1723230 w 1777951"/>
                <a:gd name="connsiteY1" fmla="*/ 257442 h 257442"/>
                <a:gd name="connsiteX2" fmla="*/ 0 w 1777951"/>
                <a:gd name="connsiteY2" fmla="*/ 257442 h 257442"/>
                <a:gd name="connsiteX3" fmla="*/ 0 w 1777951"/>
                <a:gd name="connsiteY3" fmla="*/ 0 h 257442"/>
                <a:gd name="connsiteX0" fmla="*/ 1777951 w 1777951"/>
                <a:gd name="connsiteY0" fmla="*/ 0 h 257442"/>
                <a:gd name="connsiteX1" fmla="*/ 1723230 w 1777951"/>
                <a:gd name="connsiteY1" fmla="*/ 257442 h 257442"/>
                <a:gd name="connsiteX2" fmla="*/ 0 w 1777951"/>
                <a:gd name="connsiteY2" fmla="*/ 257442 h 257442"/>
                <a:gd name="connsiteX3" fmla="*/ 0 w 1777951"/>
                <a:gd name="connsiteY3" fmla="*/ 0 h 257442"/>
                <a:gd name="connsiteX0" fmla="*/ 1946265 w 1946265"/>
                <a:gd name="connsiteY0" fmla="*/ 0 h 257442"/>
                <a:gd name="connsiteX1" fmla="*/ 1723230 w 1946265"/>
                <a:gd name="connsiteY1" fmla="*/ 257442 h 257442"/>
                <a:gd name="connsiteX2" fmla="*/ 0 w 1946265"/>
                <a:gd name="connsiteY2" fmla="*/ 257442 h 257442"/>
                <a:gd name="connsiteX3" fmla="*/ 0 w 1946265"/>
                <a:gd name="connsiteY3" fmla="*/ 0 h 257442"/>
                <a:gd name="connsiteX0" fmla="*/ 1946265 w 1946265"/>
                <a:gd name="connsiteY0" fmla="*/ 0 h 257442"/>
                <a:gd name="connsiteX1" fmla="*/ 1891544 w 1946265"/>
                <a:gd name="connsiteY1" fmla="*/ 257442 h 257442"/>
                <a:gd name="connsiteX2" fmla="*/ 0 w 1946265"/>
                <a:gd name="connsiteY2" fmla="*/ 257442 h 257442"/>
                <a:gd name="connsiteX3" fmla="*/ 0 w 1946265"/>
                <a:gd name="connsiteY3" fmla="*/ 0 h 257442"/>
                <a:gd name="connsiteX0" fmla="*/ 1946265 w 1946265"/>
                <a:gd name="connsiteY0" fmla="*/ 0 h 257442"/>
                <a:gd name="connsiteX1" fmla="*/ 1891544 w 1946265"/>
                <a:gd name="connsiteY1" fmla="*/ 257442 h 257442"/>
                <a:gd name="connsiteX2" fmla="*/ 0 w 1946265"/>
                <a:gd name="connsiteY2" fmla="*/ 257442 h 257442"/>
                <a:gd name="connsiteX3" fmla="*/ 0 w 1946265"/>
                <a:gd name="connsiteY3" fmla="*/ 0 h 257442"/>
                <a:gd name="connsiteX0" fmla="*/ 1946265 w 1946265"/>
                <a:gd name="connsiteY0" fmla="*/ 0 h 257442"/>
                <a:gd name="connsiteX1" fmla="*/ 1891544 w 1946265"/>
                <a:gd name="connsiteY1" fmla="*/ 257442 h 257442"/>
                <a:gd name="connsiteX2" fmla="*/ 0 w 1946265"/>
                <a:gd name="connsiteY2" fmla="*/ 257442 h 257442"/>
                <a:gd name="connsiteX3" fmla="*/ 0 w 1946265"/>
                <a:gd name="connsiteY3" fmla="*/ 0 h 257442"/>
                <a:gd name="connsiteX0" fmla="*/ 1777951 w 1891544"/>
                <a:gd name="connsiteY0" fmla="*/ 0 h 257442"/>
                <a:gd name="connsiteX1" fmla="*/ 1891544 w 1891544"/>
                <a:gd name="connsiteY1" fmla="*/ 257442 h 257442"/>
                <a:gd name="connsiteX2" fmla="*/ 0 w 1891544"/>
                <a:gd name="connsiteY2" fmla="*/ 257442 h 257442"/>
                <a:gd name="connsiteX3" fmla="*/ 0 w 1891544"/>
                <a:gd name="connsiteY3" fmla="*/ 0 h 257442"/>
                <a:gd name="connsiteX0" fmla="*/ 1777951 w 1777951"/>
                <a:gd name="connsiteY0" fmla="*/ 0 h 257442"/>
                <a:gd name="connsiteX1" fmla="*/ 1723230 w 1777951"/>
                <a:gd name="connsiteY1" fmla="*/ 257442 h 257442"/>
                <a:gd name="connsiteX2" fmla="*/ 0 w 1777951"/>
                <a:gd name="connsiteY2" fmla="*/ 257442 h 257442"/>
                <a:gd name="connsiteX3" fmla="*/ 0 w 1777951"/>
                <a:gd name="connsiteY3" fmla="*/ 0 h 257442"/>
                <a:gd name="connsiteX0" fmla="*/ 1777951 w 1777951"/>
                <a:gd name="connsiteY0" fmla="*/ 0 h 257442"/>
                <a:gd name="connsiteX1" fmla="*/ 1723230 w 1777951"/>
                <a:gd name="connsiteY1" fmla="*/ 257442 h 257442"/>
                <a:gd name="connsiteX2" fmla="*/ 1 w 1777951"/>
                <a:gd name="connsiteY2" fmla="*/ 257442 h 257442"/>
                <a:gd name="connsiteX3" fmla="*/ 0 w 1777951"/>
                <a:gd name="connsiteY3" fmla="*/ 0 h 257442"/>
                <a:gd name="connsiteX0" fmla="*/ 1777950 w 1777950"/>
                <a:gd name="connsiteY0" fmla="*/ 0 h 257442"/>
                <a:gd name="connsiteX1" fmla="*/ 1723229 w 1777950"/>
                <a:gd name="connsiteY1" fmla="*/ 257442 h 257442"/>
                <a:gd name="connsiteX2" fmla="*/ 0 w 1777950"/>
                <a:gd name="connsiteY2" fmla="*/ 257442 h 257442"/>
                <a:gd name="connsiteX3" fmla="*/ 0 w 1777950"/>
                <a:gd name="connsiteY3" fmla="*/ 0 h 257442"/>
                <a:gd name="connsiteX0" fmla="*/ 1946264 w 1946264"/>
                <a:gd name="connsiteY0" fmla="*/ 0 h 257442"/>
                <a:gd name="connsiteX1" fmla="*/ 1723229 w 1946264"/>
                <a:gd name="connsiteY1" fmla="*/ 257442 h 257442"/>
                <a:gd name="connsiteX2" fmla="*/ 0 w 1946264"/>
                <a:gd name="connsiteY2" fmla="*/ 257442 h 257442"/>
                <a:gd name="connsiteX3" fmla="*/ 0 w 1946264"/>
                <a:gd name="connsiteY3" fmla="*/ 0 h 257442"/>
                <a:gd name="connsiteX0" fmla="*/ 1946264 w 1946264"/>
                <a:gd name="connsiteY0" fmla="*/ 0 h 257442"/>
                <a:gd name="connsiteX1" fmla="*/ 1891543 w 1946264"/>
                <a:gd name="connsiteY1" fmla="*/ 257442 h 257442"/>
                <a:gd name="connsiteX2" fmla="*/ 0 w 1946264"/>
                <a:gd name="connsiteY2" fmla="*/ 257442 h 257442"/>
                <a:gd name="connsiteX3" fmla="*/ 0 w 1946264"/>
                <a:gd name="connsiteY3" fmla="*/ 0 h 257442"/>
                <a:gd name="connsiteX0" fmla="*/ 1946265 w 1946265"/>
                <a:gd name="connsiteY0" fmla="*/ 0 h 257442"/>
                <a:gd name="connsiteX1" fmla="*/ 1891544 w 1946265"/>
                <a:gd name="connsiteY1" fmla="*/ 257442 h 257442"/>
                <a:gd name="connsiteX2" fmla="*/ 0 w 1946265"/>
                <a:gd name="connsiteY2" fmla="*/ 257442 h 257442"/>
                <a:gd name="connsiteX3" fmla="*/ 1 w 1946265"/>
                <a:gd name="connsiteY3" fmla="*/ 0 h 257442"/>
                <a:gd name="connsiteX0" fmla="*/ 1946265 w 1946265"/>
                <a:gd name="connsiteY0" fmla="*/ 0 h 257442"/>
                <a:gd name="connsiteX1" fmla="*/ 1891544 w 1946265"/>
                <a:gd name="connsiteY1" fmla="*/ 257442 h 257442"/>
                <a:gd name="connsiteX2" fmla="*/ 0 w 1946265"/>
                <a:gd name="connsiteY2" fmla="*/ 257442 h 257442"/>
                <a:gd name="connsiteX3" fmla="*/ 1 w 1946265"/>
                <a:gd name="connsiteY3" fmla="*/ 0 h 257442"/>
                <a:gd name="connsiteX0" fmla="*/ 2047256 w 2047256"/>
                <a:gd name="connsiteY0" fmla="*/ 0 h 257442"/>
                <a:gd name="connsiteX1" fmla="*/ 1891544 w 2047256"/>
                <a:gd name="connsiteY1" fmla="*/ 257442 h 257442"/>
                <a:gd name="connsiteX2" fmla="*/ 0 w 2047256"/>
                <a:gd name="connsiteY2" fmla="*/ 257442 h 257442"/>
                <a:gd name="connsiteX3" fmla="*/ 1 w 2047256"/>
                <a:gd name="connsiteY3" fmla="*/ 0 h 257442"/>
                <a:gd name="connsiteX0" fmla="*/ 2047256 w 2047256"/>
                <a:gd name="connsiteY0" fmla="*/ 0 h 257442"/>
                <a:gd name="connsiteX1" fmla="*/ 1992534 w 2047256"/>
                <a:gd name="connsiteY1" fmla="*/ 257442 h 257442"/>
                <a:gd name="connsiteX2" fmla="*/ 0 w 2047256"/>
                <a:gd name="connsiteY2" fmla="*/ 257442 h 257442"/>
                <a:gd name="connsiteX3" fmla="*/ 1 w 2047256"/>
                <a:gd name="connsiteY3" fmla="*/ 0 h 257442"/>
                <a:gd name="connsiteX0" fmla="*/ 2047256 w 2047256"/>
                <a:gd name="connsiteY0" fmla="*/ 0 h 257442"/>
                <a:gd name="connsiteX1" fmla="*/ 1992534 w 2047256"/>
                <a:gd name="connsiteY1" fmla="*/ 257442 h 257442"/>
                <a:gd name="connsiteX2" fmla="*/ 0 w 2047256"/>
                <a:gd name="connsiteY2" fmla="*/ 257442 h 257442"/>
                <a:gd name="connsiteX3" fmla="*/ 1 w 2047256"/>
                <a:gd name="connsiteY3" fmla="*/ 0 h 257442"/>
                <a:gd name="connsiteX0" fmla="*/ 2047256 w 2047256"/>
                <a:gd name="connsiteY0" fmla="*/ 0 h 257442"/>
                <a:gd name="connsiteX1" fmla="*/ 1992534 w 2047256"/>
                <a:gd name="connsiteY1" fmla="*/ 257442 h 257442"/>
                <a:gd name="connsiteX2" fmla="*/ 0 w 2047256"/>
                <a:gd name="connsiteY2" fmla="*/ 257442 h 257442"/>
                <a:gd name="connsiteX3" fmla="*/ 0 w 2047256"/>
                <a:gd name="connsiteY3" fmla="*/ 0 h 257442"/>
                <a:gd name="connsiteX0" fmla="*/ 2207555 w 2207555"/>
                <a:gd name="connsiteY0" fmla="*/ 0 h 257442"/>
                <a:gd name="connsiteX1" fmla="*/ 1992534 w 2207555"/>
                <a:gd name="connsiteY1" fmla="*/ 257442 h 257442"/>
                <a:gd name="connsiteX2" fmla="*/ 0 w 2207555"/>
                <a:gd name="connsiteY2" fmla="*/ 257442 h 257442"/>
                <a:gd name="connsiteX3" fmla="*/ 0 w 2207555"/>
                <a:gd name="connsiteY3" fmla="*/ 0 h 257442"/>
                <a:gd name="connsiteX0" fmla="*/ 2207555 w 2207555"/>
                <a:gd name="connsiteY0" fmla="*/ 0 h 257442"/>
                <a:gd name="connsiteX1" fmla="*/ 2152834 w 2207555"/>
                <a:gd name="connsiteY1" fmla="*/ 257442 h 257442"/>
                <a:gd name="connsiteX2" fmla="*/ 0 w 2207555"/>
                <a:gd name="connsiteY2" fmla="*/ 257442 h 257442"/>
                <a:gd name="connsiteX3" fmla="*/ 0 w 2207555"/>
                <a:gd name="connsiteY3" fmla="*/ 0 h 257442"/>
                <a:gd name="connsiteX0" fmla="*/ 2207555 w 2207555"/>
                <a:gd name="connsiteY0" fmla="*/ 0 h 257442"/>
                <a:gd name="connsiteX1" fmla="*/ 2152834 w 2207555"/>
                <a:gd name="connsiteY1" fmla="*/ 257442 h 257442"/>
                <a:gd name="connsiteX2" fmla="*/ 0 w 2207555"/>
                <a:gd name="connsiteY2" fmla="*/ 257442 h 257442"/>
                <a:gd name="connsiteX3" fmla="*/ 0 w 2207555"/>
                <a:gd name="connsiteY3" fmla="*/ 0 h 257442"/>
                <a:gd name="connsiteX0" fmla="*/ 2207555 w 2207555"/>
                <a:gd name="connsiteY0" fmla="*/ 0 h 257442"/>
                <a:gd name="connsiteX1" fmla="*/ 2152834 w 2207555"/>
                <a:gd name="connsiteY1" fmla="*/ 257442 h 257442"/>
                <a:gd name="connsiteX2" fmla="*/ 0 w 2207555"/>
                <a:gd name="connsiteY2" fmla="*/ 257442 h 257442"/>
                <a:gd name="connsiteX3" fmla="*/ 0 w 2207555"/>
                <a:gd name="connsiteY3" fmla="*/ 0 h 257442"/>
                <a:gd name="connsiteX0" fmla="*/ 2367856 w 2367856"/>
                <a:gd name="connsiteY0" fmla="*/ 0 h 257442"/>
                <a:gd name="connsiteX1" fmla="*/ 2152834 w 2367856"/>
                <a:gd name="connsiteY1" fmla="*/ 257442 h 257442"/>
                <a:gd name="connsiteX2" fmla="*/ 0 w 2367856"/>
                <a:gd name="connsiteY2" fmla="*/ 257442 h 257442"/>
                <a:gd name="connsiteX3" fmla="*/ 0 w 2367856"/>
                <a:gd name="connsiteY3" fmla="*/ 0 h 257442"/>
                <a:gd name="connsiteX0" fmla="*/ 2367856 w 2367856"/>
                <a:gd name="connsiteY0" fmla="*/ 0 h 257442"/>
                <a:gd name="connsiteX1" fmla="*/ 2313134 w 2367856"/>
                <a:gd name="connsiteY1" fmla="*/ 257442 h 257442"/>
                <a:gd name="connsiteX2" fmla="*/ 0 w 2367856"/>
                <a:gd name="connsiteY2" fmla="*/ 257442 h 257442"/>
                <a:gd name="connsiteX3" fmla="*/ 0 w 2367856"/>
                <a:gd name="connsiteY3" fmla="*/ 0 h 257442"/>
                <a:gd name="connsiteX0" fmla="*/ 2367857 w 2367857"/>
                <a:gd name="connsiteY0" fmla="*/ 0 h 257442"/>
                <a:gd name="connsiteX1" fmla="*/ 2313135 w 2367857"/>
                <a:gd name="connsiteY1" fmla="*/ 257442 h 257442"/>
                <a:gd name="connsiteX2" fmla="*/ 0 w 2367857"/>
                <a:gd name="connsiteY2" fmla="*/ 257442 h 257442"/>
                <a:gd name="connsiteX3" fmla="*/ 1 w 2367857"/>
                <a:gd name="connsiteY3" fmla="*/ 0 h 257442"/>
                <a:gd name="connsiteX0" fmla="*/ 2367857 w 2367857"/>
                <a:gd name="connsiteY0" fmla="*/ 0 h 257442"/>
                <a:gd name="connsiteX1" fmla="*/ 2313135 w 2367857"/>
                <a:gd name="connsiteY1" fmla="*/ 257442 h 257442"/>
                <a:gd name="connsiteX2" fmla="*/ 0 w 2367857"/>
                <a:gd name="connsiteY2" fmla="*/ 257442 h 257442"/>
                <a:gd name="connsiteX3" fmla="*/ 1 w 2367857"/>
                <a:gd name="connsiteY3" fmla="*/ 0 h 257442"/>
                <a:gd name="connsiteX0" fmla="*/ 2536172 w 2536172"/>
                <a:gd name="connsiteY0" fmla="*/ 0 h 257442"/>
                <a:gd name="connsiteX1" fmla="*/ 2313135 w 2536172"/>
                <a:gd name="connsiteY1" fmla="*/ 257442 h 257442"/>
                <a:gd name="connsiteX2" fmla="*/ 0 w 2536172"/>
                <a:gd name="connsiteY2" fmla="*/ 257442 h 257442"/>
                <a:gd name="connsiteX3" fmla="*/ 1 w 2536172"/>
                <a:gd name="connsiteY3" fmla="*/ 0 h 257442"/>
                <a:gd name="connsiteX0" fmla="*/ 2536172 w 2536172"/>
                <a:gd name="connsiteY0" fmla="*/ 0 h 257442"/>
                <a:gd name="connsiteX1" fmla="*/ 2481450 w 2536172"/>
                <a:gd name="connsiteY1" fmla="*/ 257442 h 257442"/>
                <a:gd name="connsiteX2" fmla="*/ 0 w 2536172"/>
                <a:gd name="connsiteY2" fmla="*/ 257442 h 257442"/>
                <a:gd name="connsiteX3" fmla="*/ 1 w 2536172"/>
                <a:gd name="connsiteY3" fmla="*/ 0 h 257442"/>
                <a:gd name="connsiteX0" fmla="*/ 2536172 w 2536172"/>
                <a:gd name="connsiteY0" fmla="*/ 0 h 257442"/>
                <a:gd name="connsiteX1" fmla="*/ 2481450 w 2536172"/>
                <a:gd name="connsiteY1" fmla="*/ 257442 h 257442"/>
                <a:gd name="connsiteX2" fmla="*/ 0 w 2536172"/>
                <a:gd name="connsiteY2" fmla="*/ 257442 h 257442"/>
                <a:gd name="connsiteX3" fmla="*/ 1 w 2536172"/>
                <a:gd name="connsiteY3" fmla="*/ 0 h 257442"/>
                <a:gd name="connsiteX0" fmla="*/ 2536172 w 2536172"/>
                <a:gd name="connsiteY0" fmla="*/ 0 h 257442"/>
                <a:gd name="connsiteX1" fmla="*/ 2481450 w 2536172"/>
                <a:gd name="connsiteY1" fmla="*/ 257442 h 257442"/>
                <a:gd name="connsiteX2" fmla="*/ 0 w 2536172"/>
                <a:gd name="connsiteY2" fmla="*/ 257442 h 257442"/>
                <a:gd name="connsiteX3" fmla="*/ 0 w 2536172"/>
                <a:gd name="connsiteY3" fmla="*/ 0 h 257442"/>
                <a:gd name="connsiteX0" fmla="*/ 2693714 w 2693714"/>
                <a:gd name="connsiteY0" fmla="*/ 0 h 257442"/>
                <a:gd name="connsiteX1" fmla="*/ 2481450 w 2693714"/>
                <a:gd name="connsiteY1" fmla="*/ 257442 h 257442"/>
                <a:gd name="connsiteX2" fmla="*/ 0 w 2693714"/>
                <a:gd name="connsiteY2" fmla="*/ 257442 h 257442"/>
                <a:gd name="connsiteX3" fmla="*/ 0 w 2693714"/>
                <a:gd name="connsiteY3" fmla="*/ 0 h 257442"/>
                <a:gd name="connsiteX0" fmla="*/ 2693714 w 2693714"/>
                <a:gd name="connsiteY0" fmla="*/ 0 h 257442"/>
                <a:gd name="connsiteX1" fmla="*/ 2638993 w 2693714"/>
                <a:gd name="connsiteY1" fmla="*/ 257442 h 257442"/>
                <a:gd name="connsiteX2" fmla="*/ 0 w 2693714"/>
                <a:gd name="connsiteY2" fmla="*/ 257442 h 257442"/>
                <a:gd name="connsiteX3" fmla="*/ 0 w 2693714"/>
                <a:gd name="connsiteY3" fmla="*/ 0 h 257442"/>
                <a:gd name="connsiteX0" fmla="*/ 2693714 w 2693714"/>
                <a:gd name="connsiteY0" fmla="*/ 0 h 257442"/>
                <a:gd name="connsiteX1" fmla="*/ 2638993 w 2693714"/>
                <a:gd name="connsiteY1" fmla="*/ 257442 h 257442"/>
                <a:gd name="connsiteX2" fmla="*/ 0 w 2693714"/>
                <a:gd name="connsiteY2" fmla="*/ 257442 h 257442"/>
                <a:gd name="connsiteX3" fmla="*/ 0 w 2693714"/>
                <a:gd name="connsiteY3" fmla="*/ 0 h 257442"/>
                <a:gd name="connsiteX0" fmla="*/ 2693714 w 2693714"/>
                <a:gd name="connsiteY0" fmla="*/ 0 h 257442"/>
                <a:gd name="connsiteX1" fmla="*/ 2638993 w 2693714"/>
                <a:gd name="connsiteY1" fmla="*/ 257442 h 257442"/>
                <a:gd name="connsiteX2" fmla="*/ 0 w 2693714"/>
                <a:gd name="connsiteY2" fmla="*/ 257442 h 257442"/>
                <a:gd name="connsiteX3" fmla="*/ 0 w 2693714"/>
                <a:gd name="connsiteY3" fmla="*/ 0 h 257442"/>
                <a:gd name="connsiteX0" fmla="*/ 2794703 w 2794703"/>
                <a:gd name="connsiteY0" fmla="*/ 0 h 257442"/>
                <a:gd name="connsiteX1" fmla="*/ 2638993 w 2794703"/>
                <a:gd name="connsiteY1" fmla="*/ 257442 h 257442"/>
                <a:gd name="connsiteX2" fmla="*/ 0 w 2794703"/>
                <a:gd name="connsiteY2" fmla="*/ 257442 h 257442"/>
                <a:gd name="connsiteX3" fmla="*/ 0 w 2794703"/>
                <a:gd name="connsiteY3" fmla="*/ 0 h 257442"/>
                <a:gd name="connsiteX0" fmla="*/ 2794703 w 2794703"/>
                <a:gd name="connsiteY0" fmla="*/ 0 h 257442"/>
                <a:gd name="connsiteX1" fmla="*/ 2739982 w 2794703"/>
                <a:gd name="connsiteY1" fmla="*/ 257442 h 257442"/>
                <a:gd name="connsiteX2" fmla="*/ 0 w 2794703"/>
                <a:gd name="connsiteY2" fmla="*/ 257442 h 257442"/>
                <a:gd name="connsiteX3" fmla="*/ 0 w 2794703"/>
                <a:gd name="connsiteY3" fmla="*/ 0 h 257442"/>
                <a:gd name="connsiteX0" fmla="*/ 2794703 w 2794703"/>
                <a:gd name="connsiteY0" fmla="*/ 0 h 257442"/>
                <a:gd name="connsiteX1" fmla="*/ 2739982 w 2794703"/>
                <a:gd name="connsiteY1" fmla="*/ 257442 h 257442"/>
                <a:gd name="connsiteX2" fmla="*/ 0 w 2794703"/>
                <a:gd name="connsiteY2" fmla="*/ 257442 h 257442"/>
                <a:gd name="connsiteX3" fmla="*/ 0 w 2794703"/>
                <a:gd name="connsiteY3" fmla="*/ 0 h 257442"/>
                <a:gd name="connsiteX0" fmla="*/ 2794703 w 2794703"/>
                <a:gd name="connsiteY0" fmla="*/ 0 h 257442"/>
                <a:gd name="connsiteX1" fmla="*/ 2739982 w 2794703"/>
                <a:gd name="connsiteY1" fmla="*/ 257442 h 257442"/>
                <a:gd name="connsiteX2" fmla="*/ 0 w 2794703"/>
                <a:gd name="connsiteY2" fmla="*/ 257442 h 257442"/>
                <a:gd name="connsiteX3" fmla="*/ 0 w 2794703"/>
                <a:gd name="connsiteY3" fmla="*/ 0 h 257442"/>
                <a:gd name="connsiteX0" fmla="*/ 2963019 w 2963019"/>
                <a:gd name="connsiteY0" fmla="*/ 0 h 257442"/>
                <a:gd name="connsiteX1" fmla="*/ 2739982 w 2963019"/>
                <a:gd name="connsiteY1" fmla="*/ 257442 h 257442"/>
                <a:gd name="connsiteX2" fmla="*/ 0 w 2963019"/>
                <a:gd name="connsiteY2" fmla="*/ 257442 h 257442"/>
                <a:gd name="connsiteX3" fmla="*/ 0 w 2963019"/>
                <a:gd name="connsiteY3" fmla="*/ 0 h 257442"/>
                <a:gd name="connsiteX0" fmla="*/ 2963019 w 2963019"/>
                <a:gd name="connsiteY0" fmla="*/ 0 h 257442"/>
                <a:gd name="connsiteX1" fmla="*/ 2908298 w 2963019"/>
                <a:gd name="connsiteY1" fmla="*/ 257442 h 257442"/>
                <a:gd name="connsiteX2" fmla="*/ 0 w 2963019"/>
                <a:gd name="connsiteY2" fmla="*/ 257442 h 257442"/>
                <a:gd name="connsiteX3" fmla="*/ 0 w 2963019"/>
                <a:gd name="connsiteY3" fmla="*/ 0 h 257442"/>
                <a:gd name="connsiteX0" fmla="*/ 2963019 w 2963019"/>
                <a:gd name="connsiteY0" fmla="*/ 0 h 257442"/>
                <a:gd name="connsiteX1" fmla="*/ 2908298 w 2963019"/>
                <a:gd name="connsiteY1" fmla="*/ 257442 h 257442"/>
                <a:gd name="connsiteX2" fmla="*/ 0 w 2963019"/>
                <a:gd name="connsiteY2" fmla="*/ 257442 h 257442"/>
                <a:gd name="connsiteX3" fmla="*/ 0 w 2963019"/>
                <a:gd name="connsiteY3" fmla="*/ 0 h 257442"/>
                <a:gd name="connsiteX0" fmla="*/ 2963019 w 2963019"/>
                <a:gd name="connsiteY0" fmla="*/ 0 h 257442"/>
                <a:gd name="connsiteX1" fmla="*/ 2908298 w 2963019"/>
                <a:gd name="connsiteY1" fmla="*/ 257442 h 257442"/>
                <a:gd name="connsiteX2" fmla="*/ 0 w 2963019"/>
                <a:gd name="connsiteY2" fmla="*/ 257442 h 257442"/>
                <a:gd name="connsiteX3" fmla="*/ 0 w 2963019"/>
                <a:gd name="connsiteY3" fmla="*/ 0 h 257442"/>
                <a:gd name="connsiteX0" fmla="*/ 3123319 w 3123319"/>
                <a:gd name="connsiteY0" fmla="*/ 0 h 257442"/>
                <a:gd name="connsiteX1" fmla="*/ 2908298 w 3123319"/>
                <a:gd name="connsiteY1" fmla="*/ 257442 h 257442"/>
                <a:gd name="connsiteX2" fmla="*/ 0 w 3123319"/>
                <a:gd name="connsiteY2" fmla="*/ 257442 h 257442"/>
                <a:gd name="connsiteX3" fmla="*/ 0 w 3123319"/>
                <a:gd name="connsiteY3" fmla="*/ 0 h 257442"/>
                <a:gd name="connsiteX0" fmla="*/ 3123319 w 3123319"/>
                <a:gd name="connsiteY0" fmla="*/ 0 h 257442"/>
                <a:gd name="connsiteX1" fmla="*/ 3068598 w 3123319"/>
                <a:gd name="connsiteY1" fmla="*/ 257442 h 257442"/>
                <a:gd name="connsiteX2" fmla="*/ 0 w 3123319"/>
                <a:gd name="connsiteY2" fmla="*/ 257442 h 257442"/>
                <a:gd name="connsiteX3" fmla="*/ 0 w 3123319"/>
                <a:gd name="connsiteY3" fmla="*/ 0 h 257442"/>
                <a:gd name="connsiteX0" fmla="*/ 3123319 w 3123319"/>
                <a:gd name="connsiteY0" fmla="*/ 0 h 257442"/>
                <a:gd name="connsiteX1" fmla="*/ 3068598 w 3123319"/>
                <a:gd name="connsiteY1" fmla="*/ 257442 h 257442"/>
                <a:gd name="connsiteX2" fmla="*/ 0 w 3123319"/>
                <a:gd name="connsiteY2" fmla="*/ 257442 h 257442"/>
                <a:gd name="connsiteX3" fmla="*/ 0 w 3123319"/>
                <a:gd name="connsiteY3" fmla="*/ 0 h 257442"/>
                <a:gd name="connsiteX0" fmla="*/ 3123319 w 3123319"/>
                <a:gd name="connsiteY0" fmla="*/ 0 h 257442"/>
                <a:gd name="connsiteX1" fmla="*/ 3068598 w 3123319"/>
                <a:gd name="connsiteY1" fmla="*/ 257442 h 257442"/>
                <a:gd name="connsiteX2" fmla="*/ 0 w 3123319"/>
                <a:gd name="connsiteY2" fmla="*/ 257442 h 257442"/>
                <a:gd name="connsiteX3" fmla="*/ 0 w 3123319"/>
                <a:gd name="connsiteY3" fmla="*/ 0 h 257442"/>
                <a:gd name="connsiteX0" fmla="*/ 3283619 w 3283619"/>
                <a:gd name="connsiteY0" fmla="*/ 0 h 257442"/>
                <a:gd name="connsiteX1" fmla="*/ 3068598 w 3283619"/>
                <a:gd name="connsiteY1" fmla="*/ 257442 h 257442"/>
                <a:gd name="connsiteX2" fmla="*/ 0 w 3283619"/>
                <a:gd name="connsiteY2" fmla="*/ 257442 h 257442"/>
                <a:gd name="connsiteX3" fmla="*/ 0 w 3283619"/>
                <a:gd name="connsiteY3" fmla="*/ 0 h 257442"/>
                <a:gd name="connsiteX0" fmla="*/ 3283619 w 3283619"/>
                <a:gd name="connsiteY0" fmla="*/ 0 h 257442"/>
                <a:gd name="connsiteX1" fmla="*/ 3228898 w 3283619"/>
                <a:gd name="connsiteY1" fmla="*/ 257442 h 257442"/>
                <a:gd name="connsiteX2" fmla="*/ 0 w 3283619"/>
                <a:gd name="connsiteY2" fmla="*/ 257442 h 257442"/>
                <a:gd name="connsiteX3" fmla="*/ 0 w 3283619"/>
                <a:gd name="connsiteY3" fmla="*/ 0 h 257442"/>
                <a:gd name="connsiteX0" fmla="*/ 3283619 w 3283619"/>
                <a:gd name="connsiteY0" fmla="*/ 0 h 257442"/>
                <a:gd name="connsiteX1" fmla="*/ 3228898 w 3283619"/>
                <a:gd name="connsiteY1" fmla="*/ 257442 h 257442"/>
                <a:gd name="connsiteX2" fmla="*/ 0 w 3283619"/>
                <a:gd name="connsiteY2" fmla="*/ 257442 h 257442"/>
                <a:gd name="connsiteX3" fmla="*/ 0 w 3283619"/>
                <a:gd name="connsiteY3" fmla="*/ 0 h 257442"/>
                <a:gd name="connsiteX0" fmla="*/ 3283619 w 3283619"/>
                <a:gd name="connsiteY0" fmla="*/ 0 h 257442"/>
                <a:gd name="connsiteX1" fmla="*/ 3228898 w 3283619"/>
                <a:gd name="connsiteY1" fmla="*/ 257442 h 257442"/>
                <a:gd name="connsiteX2" fmla="*/ 0 w 3283619"/>
                <a:gd name="connsiteY2" fmla="*/ 257442 h 257442"/>
                <a:gd name="connsiteX3" fmla="*/ 0 w 3283619"/>
                <a:gd name="connsiteY3" fmla="*/ 0 h 257442"/>
                <a:gd name="connsiteX0" fmla="*/ 3384608 w 3384608"/>
                <a:gd name="connsiteY0" fmla="*/ 0 h 257442"/>
                <a:gd name="connsiteX1" fmla="*/ 3228898 w 3384608"/>
                <a:gd name="connsiteY1" fmla="*/ 257442 h 257442"/>
                <a:gd name="connsiteX2" fmla="*/ 0 w 3384608"/>
                <a:gd name="connsiteY2" fmla="*/ 257442 h 257442"/>
                <a:gd name="connsiteX3" fmla="*/ 0 w 3384608"/>
                <a:gd name="connsiteY3" fmla="*/ 0 h 257442"/>
                <a:gd name="connsiteX0" fmla="*/ 3384608 w 3384608"/>
                <a:gd name="connsiteY0" fmla="*/ 0 h 257442"/>
                <a:gd name="connsiteX1" fmla="*/ 3329886 w 3384608"/>
                <a:gd name="connsiteY1" fmla="*/ 257442 h 257442"/>
                <a:gd name="connsiteX2" fmla="*/ 0 w 3384608"/>
                <a:gd name="connsiteY2" fmla="*/ 257442 h 257442"/>
                <a:gd name="connsiteX3" fmla="*/ 0 w 3384608"/>
                <a:gd name="connsiteY3" fmla="*/ 0 h 257442"/>
                <a:gd name="connsiteX0" fmla="*/ 3384609 w 3384609"/>
                <a:gd name="connsiteY0" fmla="*/ 0 h 257442"/>
                <a:gd name="connsiteX1" fmla="*/ 3329887 w 3384609"/>
                <a:gd name="connsiteY1" fmla="*/ 257442 h 257442"/>
                <a:gd name="connsiteX2" fmla="*/ 0 w 3384609"/>
                <a:gd name="connsiteY2" fmla="*/ 257442 h 257442"/>
                <a:gd name="connsiteX3" fmla="*/ 1 w 3384609"/>
                <a:gd name="connsiteY3" fmla="*/ 0 h 257442"/>
                <a:gd name="connsiteX0" fmla="*/ 3384609 w 3384609"/>
                <a:gd name="connsiteY0" fmla="*/ 0 h 257442"/>
                <a:gd name="connsiteX1" fmla="*/ 3329887 w 3384609"/>
                <a:gd name="connsiteY1" fmla="*/ 257442 h 257442"/>
                <a:gd name="connsiteX2" fmla="*/ 0 w 3384609"/>
                <a:gd name="connsiteY2" fmla="*/ 257442 h 257442"/>
                <a:gd name="connsiteX3" fmla="*/ 1 w 3384609"/>
                <a:gd name="connsiteY3" fmla="*/ 0 h 257442"/>
              </a:gdLst>
              <a:ahLst/>
              <a:cxnLst>
                <a:cxn ang="0">
                  <a:pos x="connsiteX0" y="connsiteY0"/>
                </a:cxn>
                <a:cxn ang="0">
                  <a:pos x="connsiteX1" y="connsiteY1"/>
                </a:cxn>
                <a:cxn ang="0">
                  <a:pos x="connsiteX2" y="connsiteY2"/>
                </a:cxn>
                <a:cxn ang="0">
                  <a:pos x="connsiteX3" y="connsiteY3"/>
                </a:cxn>
              </a:cxnLst>
              <a:rect l="l" t="t" r="r" b="b"/>
              <a:pathLst>
                <a:path w="3384609" h="257442">
                  <a:moveTo>
                    <a:pt x="3384609" y="0"/>
                  </a:moveTo>
                  <a:lnTo>
                    <a:pt x="3329887" y="257442"/>
                  </a:lnTo>
                  <a:lnTo>
                    <a:pt x="0" y="257442"/>
                  </a:lnTo>
                  <a:lnTo>
                    <a:pt x="1"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711200" rtl="0" eaLnBrk="1" fontAlgn="auto" latinLnBrk="0" hangingPunct="1">
                <a:lnSpc>
                  <a:spcPct val="100000"/>
                </a:lnSpc>
                <a:spcBef>
                  <a:spcPts val="120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a:ea typeface="Microsoft YaHei"/>
                <a:cs typeface="+mn-cs"/>
              </a:endParaRPr>
            </a:p>
          </p:txBody>
        </p:sp>
        <p:sp>
          <p:nvSpPr>
            <p:cNvPr id="61" name="btfpRunningAgenda2LevelTextLeft661863">
              <a:extLst>
                <a:ext uri="{FF2B5EF4-FFF2-40B4-BE49-F238E27FC236}">
                  <a16:creationId xmlns:a16="http://schemas.microsoft.com/office/drawing/2014/main" id="{701E1DB0-629D-42C6-B00D-BC4AC54ABAEA}"/>
                </a:ext>
              </a:extLst>
            </p:cNvPr>
            <p:cNvSpPr txBox="1"/>
            <p:nvPr/>
          </p:nvSpPr>
          <p:spPr bwMode="gray">
            <a:xfrm>
              <a:off x="0" y="876300"/>
              <a:ext cx="3670878" cy="257442"/>
            </a:xfrm>
            <a:prstGeom prst="rect">
              <a:avLst/>
            </a:prstGeom>
            <a:noFill/>
          </p:spPr>
          <p:txBody>
            <a:bodyPr vert="horz" wrap="none" lIns="360363" tIns="36036" rIns="360363" bIns="36036" rtlCol="0" anchor="t">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1200" b="1" i="0" u="none" strike="noStrike" kern="1200" cap="all" spc="450" normalizeH="0" baseline="0" noProof="0" dirty="0">
                  <a:ln>
                    <a:noFill/>
                  </a:ln>
                  <a:solidFill>
                    <a:srgbClr val="FFFFFF"/>
                  </a:solidFill>
                  <a:effectLst/>
                  <a:uLnTx/>
                  <a:uFillTx/>
                  <a:latin typeface="Arial"/>
                  <a:ea typeface="Microsoft YaHei"/>
                  <a:cs typeface="+mn-cs"/>
                </a:rPr>
                <a:t>MedTech</a:t>
              </a:r>
              <a:r>
                <a:rPr lang="en-US" sz="1200" b="1" cap="all" spc="450" dirty="0">
                  <a:solidFill>
                    <a:srgbClr val="FFFFFF"/>
                  </a:solidFill>
                  <a:latin typeface="Arial"/>
                  <a:ea typeface="Microsoft YaHei"/>
                </a:rPr>
                <a:t> market size</a:t>
              </a:r>
              <a:endParaRPr kumimoji="0" lang="en-US" sz="1200" b="1" i="0" u="none" strike="noStrike" kern="1200" cap="all" spc="450" normalizeH="0" baseline="0" noProof="0" dirty="0">
                <a:ln>
                  <a:noFill/>
                </a:ln>
                <a:solidFill>
                  <a:srgbClr val="FFFFFF"/>
                </a:solidFill>
                <a:effectLst/>
                <a:uLnTx/>
                <a:uFillTx/>
                <a:latin typeface="Arial"/>
                <a:ea typeface="Microsoft YaHei"/>
                <a:cs typeface="+mn-cs"/>
              </a:endParaRPr>
            </a:p>
          </p:txBody>
        </p:sp>
      </p:grpSp>
    </p:spTree>
    <p:custDataLst>
      <p:tags r:id="rId1"/>
    </p:custDataLst>
    <p:extLst>
      <p:ext uri="{BB962C8B-B14F-4D97-AF65-F5344CB8AC3E}">
        <p14:creationId xmlns:p14="http://schemas.microsoft.com/office/powerpoint/2010/main" val="2080243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C73D0B33-C1B9-491A-BB21-01DEC7EE3DCD}"/>
              </a:ext>
            </a:extLst>
          </p:cNvPr>
          <p:cNvGrpSpPr/>
          <p:nvPr/>
        </p:nvGrpSpPr>
        <p:grpSpPr>
          <a:xfrm>
            <a:off x="0" y="6926580"/>
            <a:ext cx="12192000" cy="137160"/>
            <a:chOff x="0" y="6926580"/>
            <a:chExt cx="12192000" cy="137160"/>
          </a:xfrm>
        </p:grpSpPr>
        <p:sp>
          <p:nvSpPr>
            <p:cNvPr id="17" name="btfpColumnGapBlocker382799">
              <a:extLst>
                <a:ext uri="{FF2B5EF4-FFF2-40B4-BE49-F238E27FC236}">
                  <a16:creationId xmlns:a16="http://schemas.microsoft.com/office/drawing/2014/main" id="{85C3844B-D43F-4D73-9E5A-C7476DCDDE48}"/>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5" name="btfpColumnGapBlocker397789">
              <a:extLst>
                <a:ext uri="{FF2B5EF4-FFF2-40B4-BE49-F238E27FC236}">
                  <a16:creationId xmlns:a16="http://schemas.microsoft.com/office/drawing/2014/main" id="{7D5573CC-62D6-4A27-9362-9E76B1C93554}"/>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3" name="btfpColumnIndicator519814">
              <a:extLst>
                <a:ext uri="{FF2B5EF4-FFF2-40B4-BE49-F238E27FC236}">
                  <a16:creationId xmlns:a16="http://schemas.microsoft.com/office/drawing/2014/main" id="{607E777F-6215-46F8-9DD1-A8E1227961C9}"/>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53826">
              <a:extLst>
                <a:ext uri="{FF2B5EF4-FFF2-40B4-BE49-F238E27FC236}">
                  <a16:creationId xmlns:a16="http://schemas.microsoft.com/office/drawing/2014/main" id="{8D1D4D55-32F7-439A-A683-0D2B977D6379}"/>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889700">
              <a:extLst>
                <a:ext uri="{FF2B5EF4-FFF2-40B4-BE49-F238E27FC236}">
                  <a16:creationId xmlns:a16="http://schemas.microsoft.com/office/drawing/2014/main" id="{1B56EB62-942B-49DC-BB1F-57160AE04FC8}"/>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7" name="btfpColumnIndicator518083">
              <a:extLst>
                <a:ext uri="{FF2B5EF4-FFF2-40B4-BE49-F238E27FC236}">
                  <a16:creationId xmlns:a16="http://schemas.microsoft.com/office/drawing/2014/main" id="{7ADEB6A5-6215-4116-A614-68939CDDDF83}"/>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382518">
              <a:extLst>
                <a:ext uri="{FF2B5EF4-FFF2-40B4-BE49-F238E27FC236}">
                  <a16:creationId xmlns:a16="http://schemas.microsoft.com/office/drawing/2014/main" id="{E3E95B37-6F5F-4ABF-9C60-A3304453DC0A}"/>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64065998-575F-43C7-BDE2-8F7300857CD9}"/>
              </a:ext>
            </a:extLst>
          </p:cNvPr>
          <p:cNvGrpSpPr/>
          <p:nvPr/>
        </p:nvGrpSpPr>
        <p:grpSpPr>
          <a:xfrm>
            <a:off x="0" y="-205740"/>
            <a:ext cx="12192000" cy="137160"/>
            <a:chOff x="0" y="-205740"/>
            <a:chExt cx="12192000" cy="137160"/>
          </a:xfrm>
        </p:grpSpPr>
        <p:sp>
          <p:nvSpPr>
            <p:cNvPr id="16" name="btfpColumnGapBlocker291918">
              <a:extLst>
                <a:ext uri="{FF2B5EF4-FFF2-40B4-BE49-F238E27FC236}">
                  <a16:creationId xmlns:a16="http://schemas.microsoft.com/office/drawing/2014/main" id="{09B2C86A-A85A-47F3-9760-17AD0966CCC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4" name="btfpColumnGapBlocker891367">
              <a:extLst>
                <a:ext uri="{FF2B5EF4-FFF2-40B4-BE49-F238E27FC236}">
                  <a16:creationId xmlns:a16="http://schemas.microsoft.com/office/drawing/2014/main" id="{69A0F669-67E6-4C3A-B83B-3950ACF96F27}"/>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2" name="btfpColumnIndicator680605">
              <a:extLst>
                <a:ext uri="{FF2B5EF4-FFF2-40B4-BE49-F238E27FC236}">
                  <a16:creationId xmlns:a16="http://schemas.microsoft.com/office/drawing/2014/main" id="{332CB264-2CAD-4C2C-9EA0-D1283EACDB2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161675">
              <a:extLst>
                <a:ext uri="{FF2B5EF4-FFF2-40B4-BE49-F238E27FC236}">
                  <a16:creationId xmlns:a16="http://schemas.microsoft.com/office/drawing/2014/main" id="{7D452786-7708-459E-8EA2-3332BF04B4B1}"/>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657758">
              <a:extLst>
                <a:ext uri="{FF2B5EF4-FFF2-40B4-BE49-F238E27FC236}">
                  <a16:creationId xmlns:a16="http://schemas.microsoft.com/office/drawing/2014/main" id="{9FAE4009-2383-406D-9FC7-0A2634F6163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6" name="btfpColumnIndicator959441">
              <a:extLst>
                <a:ext uri="{FF2B5EF4-FFF2-40B4-BE49-F238E27FC236}">
                  <a16:creationId xmlns:a16="http://schemas.microsoft.com/office/drawing/2014/main" id="{5A4067AA-F855-4E84-9782-B06DE22A1790}"/>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586194">
              <a:extLst>
                <a:ext uri="{FF2B5EF4-FFF2-40B4-BE49-F238E27FC236}">
                  <a16:creationId xmlns:a16="http://schemas.microsoft.com/office/drawing/2014/main" id="{4D0FC43B-C07F-4A50-8603-F819889D9BA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CDMOs are benefiting from the end-market growth in demand for MedTech devices, but also from the increasing preference of OEMs to outsource</a:t>
            </a:r>
          </a:p>
        </p:txBody>
      </p:sp>
      <p:sp>
        <p:nvSpPr>
          <p:cNvPr id="3" name="btfpLayoutConfig" hidden="1"/>
          <p:cNvSpPr txBox="1"/>
          <p:nvPr/>
        </p:nvSpPr>
        <p:spPr bwMode="gray">
          <a:xfrm>
            <a:off x="12700" y="12700"/>
            <a:ext cx="1329457"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overall_0_131823018634653254 columns_2_131823756243615545 9_0_131823101073050161 28_1_131823101083338144 31_1_131823756258614629 34_1_131823756258782255 35_1_131823756769746206 36_1_131823756770037096 </a:t>
            </a:r>
            <a:endParaRPr lang="en-US" sz="100" err="1">
              <a:solidFill>
                <a:srgbClr val="FFFFFF">
                  <a:alpha val="0"/>
                </a:srgbClr>
              </a:solidFill>
            </a:endParaRPr>
          </a:p>
        </p:txBody>
      </p:sp>
      <p:sp>
        <p:nvSpPr>
          <p:cNvPr id="29" name="btfpColumnHeaderBoxText185805"/>
          <p:cNvSpPr txBox="1"/>
          <p:nvPr/>
        </p:nvSpPr>
        <p:spPr bwMode="gray">
          <a:xfrm>
            <a:off x="330200" y="1412715"/>
            <a:ext cx="3239086" cy="559753"/>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D</a:t>
            </a:r>
            <a:r>
              <a:rPr lang="en-US" sz="1600" b="1">
                <a:solidFill>
                  <a:srgbClr val="000000"/>
                </a:solidFill>
              </a:rPr>
              <a:t>rivers pushing </a:t>
            </a:r>
            <a:r>
              <a:rPr lang="en-US" b="1">
                <a:solidFill>
                  <a:srgbClr val="000000"/>
                </a:solidFill>
              </a:rPr>
              <a:t>M</a:t>
            </a:r>
            <a:r>
              <a:rPr lang="en-US" sz="1600" b="1">
                <a:solidFill>
                  <a:srgbClr val="000000"/>
                </a:solidFill>
              </a:rPr>
              <a:t>edTech companies (OEMs) to outsource</a:t>
            </a:r>
          </a:p>
        </p:txBody>
      </p:sp>
      <p:sp>
        <p:nvSpPr>
          <p:cNvPr id="43" name="btfpColumnHeaderBoxText185805">
            <a:extLst>
              <a:ext uri="{FF2B5EF4-FFF2-40B4-BE49-F238E27FC236}">
                <a16:creationId xmlns:a16="http://schemas.microsoft.com/office/drawing/2014/main" id="{5BE81BFF-7E35-4204-99A8-FCC64F45FEF3}"/>
              </a:ext>
            </a:extLst>
          </p:cNvPr>
          <p:cNvSpPr txBox="1"/>
          <p:nvPr/>
        </p:nvSpPr>
        <p:spPr bwMode="gray">
          <a:xfrm>
            <a:off x="6361513" y="1407250"/>
            <a:ext cx="2654599" cy="565218"/>
          </a:xfrm>
          <a:prstGeom prst="rect">
            <a:avLst/>
          </a:prstGeom>
          <a:noFill/>
        </p:spPr>
        <p:txBody>
          <a:bodyPr vert="horz" wrap="square" lIns="36036" tIns="36036" rIns="36036" bIns="36036" rtlCol="0" anchor="b">
            <a:spAutoFit/>
          </a:bodyPr>
          <a:lstStyle/>
          <a:p>
            <a:pPr marL="0" indent="0">
              <a:spcBef>
                <a:spcPts val="0"/>
              </a:spcBef>
              <a:buNone/>
            </a:pPr>
            <a:r>
              <a:rPr lang="en-US" b="1">
                <a:solidFill>
                  <a:srgbClr val="000000"/>
                </a:solidFill>
              </a:rPr>
              <a:t>D</a:t>
            </a:r>
            <a:r>
              <a:rPr lang="en-US" sz="1600" b="1">
                <a:solidFill>
                  <a:srgbClr val="000000"/>
                </a:solidFill>
              </a:rPr>
              <a:t>rivers for MedTech end-market volume growth</a:t>
            </a:r>
          </a:p>
        </p:txBody>
      </p:sp>
      <p:sp>
        <p:nvSpPr>
          <p:cNvPr id="49" name="btfpBulletedList503268">
            <a:extLst>
              <a:ext uri="{FF2B5EF4-FFF2-40B4-BE49-F238E27FC236}">
                <a16:creationId xmlns:a16="http://schemas.microsoft.com/office/drawing/2014/main" id="{CB511380-6EF0-46A3-8C53-6D84AF2B130E}"/>
              </a:ext>
            </a:extLst>
          </p:cNvPr>
          <p:cNvSpPr txBox="1"/>
          <p:nvPr>
            <p:custDataLst>
              <p:tags r:id="rId2"/>
            </p:custDataLst>
          </p:nvPr>
        </p:nvSpPr>
        <p:spPr bwMode="gray">
          <a:xfrm>
            <a:off x="876283" y="2245353"/>
            <a:ext cx="4944676" cy="3858355"/>
          </a:xfrm>
          <a:prstGeom prst="rect">
            <a:avLst/>
          </a:prstGeom>
          <a:noFill/>
        </p:spPr>
        <p:txBody>
          <a:bodyPr vert="horz" wrap="square" lIns="36000" tIns="36000" rIns="36000" bIns="36000" rtlCol="0">
            <a:spAutoFit/>
          </a:bodyPr>
          <a:lstStyle/>
          <a:p>
            <a:pPr marL="0" indent="0">
              <a:spcBef>
                <a:spcPts val="1800"/>
              </a:spcBef>
              <a:buNone/>
            </a:pPr>
            <a:r>
              <a:rPr lang="en-US" sz="1200" b="1"/>
              <a:t>Pricing pressure </a:t>
            </a:r>
            <a:r>
              <a:rPr lang="en-US" sz="1200"/>
              <a:t>from customer (hospital) consolidation and increased </a:t>
            </a:r>
            <a:br>
              <a:rPr lang="en-US" sz="1200"/>
            </a:br>
            <a:r>
              <a:rPr lang="en-US" sz="1200"/>
              <a:t>sourcing sophistication </a:t>
            </a:r>
          </a:p>
          <a:p>
            <a:pPr marL="0" indent="0">
              <a:spcBef>
                <a:spcPts val="1800"/>
              </a:spcBef>
              <a:buNone/>
            </a:pPr>
            <a:r>
              <a:rPr lang="en-US" sz="1200"/>
              <a:t>Complex and evolving </a:t>
            </a:r>
            <a:r>
              <a:rPr lang="en-US" sz="1200" b="1"/>
              <a:t>regulatory requirements </a:t>
            </a:r>
            <a:r>
              <a:rPr lang="en-US" sz="1200"/>
              <a:t>(e.g., EU MDR)</a:t>
            </a:r>
          </a:p>
          <a:p>
            <a:pPr marL="0" indent="0">
              <a:spcBef>
                <a:spcPts val="1800"/>
              </a:spcBef>
              <a:buNone/>
            </a:pPr>
            <a:r>
              <a:rPr lang="en-US" sz="1200" b="1"/>
              <a:t>Inconsistent utilization of resources </a:t>
            </a:r>
            <a:r>
              <a:rPr lang="en-US" sz="1200"/>
              <a:t>and functions due to product lifecycle (e.g., regulatory expertise)</a:t>
            </a:r>
          </a:p>
          <a:p>
            <a:pPr marL="0" indent="0">
              <a:spcBef>
                <a:spcPts val="1800"/>
              </a:spcBef>
              <a:buNone/>
            </a:pPr>
            <a:r>
              <a:rPr lang="en-US" sz="1200" b="1"/>
              <a:t>Vendor consolidation </a:t>
            </a:r>
            <a:r>
              <a:rPr lang="en-US" sz="1200"/>
              <a:t>enabling more cost-efficient services and reliable quality standard</a:t>
            </a:r>
          </a:p>
          <a:p>
            <a:pPr marL="0" indent="0">
              <a:spcBef>
                <a:spcPts val="1800"/>
              </a:spcBef>
              <a:buNone/>
            </a:pPr>
            <a:r>
              <a:rPr lang="en-US" sz="1200" b="1"/>
              <a:t>High capex and niche expertise </a:t>
            </a:r>
            <a:r>
              <a:rPr lang="en-US" sz="1200"/>
              <a:t>that med tech companies don’t want to build in-house </a:t>
            </a:r>
          </a:p>
          <a:p>
            <a:pPr marL="0" indent="0">
              <a:spcBef>
                <a:spcPts val="1800"/>
              </a:spcBef>
              <a:buNone/>
            </a:pPr>
            <a:r>
              <a:rPr lang="en-US" sz="1200" b="1"/>
              <a:t>International expansion </a:t>
            </a:r>
            <a:r>
              <a:rPr lang="en-US" sz="1200"/>
              <a:t>to emerging markets, requiring decentralized operations and understanding of consumer and regulatory landscape</a:t>
            </a:r>
          </a:p>
          <a:p>
            <a:pPr marL="0" indent="0">
              <a:spcBef>
                <a:spcPts val="1800"/>
              </a:spcBef>
              <a:buNone/>
            </a:pPr>
            <a:r>
              <a:rPr lang="en-US" sz="1200"/>
              <a:t>Emerging desire of OEMs to offer </a:t>
            </a:r>
            <a:r>
              <a:rPr lang="en-US" sz="1200" b="1"/>
              <a:t>value-added services </a:t>
            </a:r>
            <a:r>
              <a:rPr lang="en-US" sz="1200"/>
              <a:t>to customers </a:t>
            </a:r>
            <a:br>
              <a:rPr lang="en-US" sz="1200"/>
            </a:br>
            <a:r>
              <a:rPr lang="en-US" sz="1200"/>
              <a:t>(e.g., </a:t>
            </a:r>
            <a:r>
              <a:rPr lang="en-US" sz="1200" err="1"/>
              <a:t>cath</a:t>
            </a:r>
            <a:r>
              <a:rPr lang="en-US" sz="1200"/>
              <a:t> lab management)</a:t>
            </a:r>
          </a:p>
        </p:txBody>
      </p:sp>
      <p:sp>
        <p:nvSpPr>
          <p:cNvPr id="54" name="btfpBulletedList503268">
            <a:extLst>
              <a:ext uri="{FF2B5EF4-FFF2-40B4-BE49-F238E27FC236}">
                <a16:creationId xmlns:a16="http://schemas.microsoft.com/office/drawing/2014/main" id="{DBDF939E-4290-410E-9238-145A0CD03D83}"/>
              </a:ext>
            </a:extLst>
          </p:cNvPr>
          <p:cNvSpPr txBox="1"/>
          <p:nvPr>
            <p:custDataLst>
              <p:tags r:id="rId3"/>
            </p:custDataLst>
          </p:nvPr>
        </p:nvSpPr>
        <p:spPr bwMode="gray">
          <a:xfrm>
            <a:off x="7014663" y="2245353"/>
            <a:ext cx="4842367" cy="3558273"/>
          </a:xfrm>
          <a:prstGeom prst="rect">
            <a:avLst/>
          </a:prstGeom>
          <a:noFill/>
        </p:spPr>
        <p:txBody>
          <a:bodyPr vert="horz" wrap="square" lIns="36000" tIns="36000" rIns="36000" bIns="36000" rtlCol="0">
            <a:spAutoFit/>
          </a:bodyPr>
          <a:lstStyle/>
          <a:p>
            <a:pPr marL="0" indent="0">
              <a:spcBef>
                <a:spcPts val="1800"/>
              </a:spcBef>
              <a:buNone/>
            </a:pPr>
            <a:r>
              <a:rPr lang="en-US" sz="1200" b="1"/>
              <a:t>Aging populations expected to increase demand for MedTech devices, </a:t>
            </a:r>
            <a:r>
              <a:rPr lang="en-US" sz="1200"/>
              <a:t>with population aged 60+ is expected to reach ~2.1B by 2050, up from ~1.4B in 2020</a:t>
            </a:r>
          </a:p>
          <a:p>
            <a:pPr lvl="1">
              <a:spcBef>
                <a:spcPts val="900"/>
              </a:spcBef>
            </a:pPr>
            <a:r>
              <a:rPr lang="en-US" sz="1000"/>
              <a:t>The location of the world’s aging population is significantly skewed towards geographies that are relevant markets for MedTech devices, increasing the relevance of this trend for the industry</a:t>
            </a:r>
          </a:p>
          <a:p>
            <a:pPr marL="0" indent="0">
              <a:spcBef>
                <a:spcPts val="1800"/>
              </a:spcBef>
              <a:buNone/>
            </a:pPr>
            <a:r>
              <a:rPr lang="en-US" sz="1200" b="1"/>
              <a:t>Prevalence of cardiovascular diseases, </a:t>
            </a:r>
            <a:r>
              <a:rPr lang="en-US" sz="1200"/>
              <a:t>which already account for ~30% of deaths globally, </a:t>
            </a:r>
            <a:r>
              <a:rPr lang="en-US" sz="1200" b="1"/>
              <a:t>is expected to continue increasing, </a:t>
            </a:r>
            <a:r>
              <a:rPr lang="en-US" sz="1200"/>
              <a:t>in part due to the world’s aging population</a:t>
            </a:r>
            <a:endParaRPr lang="en-US" sz="1200" b="1"/>
          </a:p>
          <a:p>
            <a:pPr marL="0" indent="0">
              <a:spcBef>
                <a:spcPts val="1800"/>
              </a:spcBef>
              <a:buNone/>
            </a:pPr>
            <a:r>
              <a:rPr lang="en-US" sz="1200" b="1"/>
              <a:t>Prevalence, diagnosis and management of chronic diseases is expected to continue growing, </a:t>
            </a:r>
            <a:r>
              <a:rPr lang="en-US" sz="1200"/>
              <a:t>again in part due to the world’s aging population</a:t>
            </a:r>
            <a:endParaRPr lang="en-US" sz="1200" b="1"/>
          </a:p>
          <a:p>
            <a:pPr marL="0" indent="0">
              <a:spcBef>
                <a:spcPts val="1800"/>
              </a:spcBef>
              <a:buNone/>
            </a:pPr>
            <a:r>
              <a:rPr lang="en-US" sz="1200"/>
              <a:t>Further, </a:t>
            </a:r>
            <a:r>
              <a:rPr lang="en-US" sz="1200" b="1"/>
              <a:t>innovation should continue to fuel growth, </a:t>
            </a:r>
            <a:r>
              <a:rPr lang="en-US" sz="1200"/>
              <a:t>primarily through the increase of </a:t>
            </a:r>
            <a:r>
              <a:rPr lang="en-US" sz="1200" b="1"/>
              <a:t>tech-enabled products and growth of homecare devices</a:t>
            </a:r>
          </a:p>
        </p:txBody>
      </p:sp>
      <p:cxnSp>
        <p:nvCxnSpPr>
          <p:cNvPr id="34" name="Straight Connector 33">
            <a:extLst>
              <a:ext uri="{FF2B5EF4-FFF2-40B4-BE49-F238E27FC236}">
                <a16:creationId xmlns:a16="http://schemas.microsoft.com/office/drawing/2014/main" id="{490858AA-1DE4-4F19-A2D4-3A68A2A3845F}"/>
              </a:ext>
            </a:extLst>
          </p:cNvPr>
          <p:cNvCxnSpPr>
            <a:cxnSpLocks/>
            <a:stCxn id="29" idx="3"/>
          </p:cNvCxnSpPr>
          <p:nvPr/>
        </p:nvCxnSpPr>
        <p:spPr bwMode="gray">
          <a:xfrm>
            <a:off x="3569286" y="1692592"/>
            <a:ext cx="2251674" cy="0"/>
          </a:xfrm>
          <a:prstGeom prst="line">
            <a:avLst/>
          </a:prstGeom>
          <a:ln w="28575" cap="rnd">
            <a:solidFill>
              <a:schemeClr val="tx1"/>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5B0A804-ED85-438D-9EF7-D22E7B60235A}"/>
              </a:ext>
            </a:extLst>
          </p:cNvPr>
          <p:cNvCxnSpPr>
            <a:cxnSpLocks/>
            <a:stCxn id="43" idx="3"/>
          </p:cNvCxnSpPr>
          <p:nvPr/>
        </p:nvCxnSpPr>
        <p:spPr bwMode="gray">
          <a:xfrm>
            <a:off x="9016112" y="1689859"/>
            <a:ext cx="2840920" cy="2733"/>
          </a:xfrm>
          <a:prstGeom prst="line">
            <a:avLst/>
          </a:prstGeom>
          <a:ln w="28575" cap="rnd">
            <a:solidFill>
              <a:schemeClr val="tx1"/>
            </a:solidFill>
            <a:miter lim="800000"/>
            <a:tailEnd type="none" w="med" len="lg"/>
          </a:ln>
        </p:spPr>
        <p:style>
          <a:lnRef idx="1">
            <a:schemeClr val="accent1"/>
          </a:lnRef>
          <a:fillRef idx="0">
            <a:schemeClr val="accent1"/>
          </a:fillRef>
          <a:effectRef idx="0">
            <a:schemeClr val="accent1"/>
          </a:effectRef>
          <a:fontRef idx="minor">
            <a:schemeClr val="tx1"/>
          </a:fontRef>
        </p:style>
      </p:cxnSp>
      <p:pic>
        <p:nvPicPr>
          <p:cNvPr id="45" name="Graphic 44" descr="Beaker with solid fill">
            <a:extLst>
              <a:ext uri="{FF2B5EF4-FFF2-40B4-BE49-F238E27FC236}">
                <a16:creationId xmlns:a16="http://schemas.microsoft.com/office/drawing/2014/main" id="{5D583148-D6DF-438A-8869-2A918BFE70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96719" y="5158700"/>
            <a:ext cx="415636" cy="415636"/>
          </a:xfrm>
          <a:prstGeom prst="rect">
            <a:avLst/>
          </a:prstGeom>
        </p:spPr>
      </p:pic>
      <p:pic>
        <p:nvPicPr>
          <p:cNvPr id="48" name="Graphic 47" descr="Stethoscope with solid fill">
            <a:extLst>
              <a:ext uri="{FF2B5EF4-FFF2-40B4-BE49-F238E27FC236}">
                <a16:creationId xmlns:a16="http://schemas.microsoft.com/office/drawing/2014/main" id="{C8CB2F6F-5C0E-4ED8-98AB-849489A253D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496719" y="4481923"/>
            <a:ext cx="415636" cy="415636"/>
          </a:xfrm>
          <a:prstGeom prst="rect">
            <a:avLst/>
          </a:prstGeom>
        </p:spPr>
      </p:pic>
      <p:pic>
        <p:nvPicPr>
          <p:cNvPr id="51" name="Graphic 50" descr="Heart organ with solid fill">
            <a:extLst>
              <a:ext uri="{FF2B5EF4-FFF2-40B4-BE49-F238E27FC236}">
                <a16:creationId xmlns:a16="http://schemas.microsoft.com/office/drawing/2014/main" id="{8216334D-68AE-4121-880A-1F8CCE90D54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96719" y="3640579"/>
            <a:ext cx="415636" cy="415636"/>
          </a:xfrm>
          <a:prstGeom prst="rect">
            <a:avLst/>
          </a:prstGeom>
        </p:spPr>
      </p:pic>
      <p:pic>
        <p:nvPicPr>
          <p:cNvPr id="53" name="Graphic 52" descr="Man with cane with solid fill">
            <a:extLst>
              <a:ext uri="{FF2B5EF4-FFF2-40B4-BE49-F238E27FC236}">
                <a16:creationId xmlns:a16="http://schemas.microsoft.com/office/drawing/2014/main" id="{6D10CA0C-0FA2-49CD-94C1-759701E52D3A}"/>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496719" y="2295212"/>
            <a:ext cx="415636" cy="415636"/>
          </a:xfrm>
          <a:prstGeom prst="rect">
            <a:avLst/>
          </a:prstGeom>
        </p:spPr>
      </p:pic>
      <p:pic>
        <p:nvPicPr>
          <p:cNvPr id="58" name="Graphic 57" descr="Call center with solid fill">
            <a:extLst>
              <a:ext uri="{FF2B5EF4-FFF2-40B4-BE49-F238E27FC236}">
                <a16:creationId xmlns:a16="http://schemas.microsoft.com/office/drawing/2014/main" id="{416743A4-8780-411F-BDDD-CD16E513DE18}"/>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66367" y="5642265"/>
            <a:ext cx="415636" cy="415636"/>
          </a:xfrm>
          <a:prstGeom prst="rect">
            <a:avLst/>
          </a:prstGeom>
        </p:spPr>
      </p:pic>
      <p:pic>
        <p:nvPicPr>
          <p:cNvPr id="60" name="Graphic 59" descr="Globe with solid fill">
            <a:extLst>
              <a:ext uri="{FF2B5EF4-FFF2-40B4-BE49-F238E27FC236}">
                <a16:creationId xmlns:a16="http://schemas.microsoft.com/office/drawing/2014/main" id="{A56F048C-8E61-415D-9461-9C9FBF0E8FF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66367" y="5068494"/>
            <a:ext cx="415636" cy="415636"/>
          </a:xfrm>
          <a:prstGeom prst="rect">
            <a:avLst/>
          </a:prstGeom>
        </p:spPr>
      </p:pic>
      <p:pic>
        <p:nvPicPr>
          <p:cNvPr id="62" name="Graphic 61" descr="Factory with solid fill">
            <a:extLst>
              <a:ext uri="{FF2B5EF4-FFF2-40B4-BE49-F238E27FC236}">
                <a16:creationId xmlns:a16="http://schemas.microsoft.com/office/drawing/2014/main" id="{E790257F-257C-4FF6-99B6-2A2789F8510A}"/>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366367" y="4449003"/>
            <a:ext cx="415636" cy="415636"/>
          </a:xfrm>
          <a:prstGeom prst="rect">
            <a:avLst/>
          </a:prstGeom>
        </p:spPr>
      </p:pic>
      <p:pic>
        <p:nvPicPr>
          <p:cNvPr id="64" name="Graphic 63" descr="Link with solid fill">
            <a:extLst>
              <a:ext uri="{FF2B5EF4-FFF2-40B4-BE49-F238E27FC236}">
                <a16:creationId xmlns:a16="http://schemas.microsoft.com/office/drawing/2014/main" id="{5A3A9A66-96A6-4043-A758-AD1471034F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66367" y="3856407"/>
            <a:ext cx="415636" cy="415636"/>
          </a:xfrm>
          <a:prstGeom prst="rect">
            <a:avLst/>
          </a:prstGeom>
        </p:spPr>
      </p:pic>
      <p:pic>
        <p:nvPicPr>
          <p:cNvPr id="66" name="Graphic 65" descr="Fork In Road with solid fill">
            <a:extLst>
              <a:ext uri="{FF2B5EF4-FFF2-40B4-BE49-F238E27FC236}">
                <a16:creationId xmlns:a16="http://schemas.microsoft.com/office/drawing/2014/main" id="{28C2A456-1D06-49F1-87E7-BB6532AC5B50}"/>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366367" y="3263291"/>
            <a:ext cx="415636" cy="415636"/>
          </a:xfrm>
          <a:prstGeom prst="rect">
            <a:avLst/>
          </a:prstGeom>
        </p:spPr>
      </p:pic>
      <p:pic>
        <p:nvPicPr>
          <p:cNvPr id="68" name="Graphic 67" descr="List with solid fill">
            <a:extLst>
              <a:ext uri="{FF2B5EF4-FFF2-40B4-BE49-F238E27FC236}">
                <a16:creationId xmlns:a16="http://schemas.microsoft.com/office/drawing/2014/main" id="{17881184-D789-489B-922E-97F0BDEE6608}"/>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366367" y="2771826"/>
            <a:ext cx="415636" cy="415636"/>
          </a:xfrm>
          <a:prstGeom prst="rect">
            <a:avLst/>
          </a:prstGeom>
        </p:spPr>
      </p:pic>
      <p:pic>
        <p:nvPicPr>
          <p:cNvPr id="70" name="Graphic 69" descr="Tag with solid fill">
            <a:extLst>
              <a:ext uri="{FF2B5EF4-FFF2-40B4-BE49-F238E27FC236}">
                <a16:creationId xmlns:a16="http://schemas.microsoft.com/office/drawing/2014/main" id="{099AF5DA-E101-4575-97CB-40D6B220F906}"/>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66367" y="2252973"/>
            <a:ext cx="415636" cy="415636"/>
          </a:xfrm>
          <a:prstGeom prst="rect">
            <a:avLst/>
          </a:prstGeom>
        </p:spPr>
      </p:pic>
      <p:grpSp>
        <p:nvGrpSpPr>
          <p:cNvPr id="25" name="btfpRunningAgenda1Level494016">
            <a:extLst>
              <a:ext uri="{FF2B5EF4-FFF2-40B4-BE49-F238E27FC236}">
                <a16:creationId xmlns:a16="http://schemas.microsoft.com/office/drawing/2014/main" id="{2300849C-BA67-48B4-5F75-4A7DE80D00D2}"/>
              </a:ext>
            </a:extLst>
          </p:cNvPr>
          <p:cNvGrpSpPr/>
          <p:nvPr>
            <p:custDataLst>
              <p:tags r:id="rId4"/>
            </p:custDataLst>
          </p:nvPr>
        </p:nvGrpSpPr>
        <p:grpSpPr>
          <a:xfrm>
            <a:off x="0" y="944429"/>
            <a:ext cx="2561819" cy="257442"/>
            <a:chOff x="0" y="876300"/>
            <a:chExt cx="2561819" cy="257442"/>
          </a:xfrm>
        </p:grpSpPr>
        <p:sp>
          <p:nvSpPr>
            <p:cNvPr id="26" name="btfpRunningAgenda1LevelBarLeft494016">
              <a:extLst>
                <a:ext uri="{FF2B5EF4-FFF2-40B4-BE49-F238E27FC236}">
                  <a16:creationId xmlns:a16="http://schemas.microsoft.com/office/drawing/2014/main" id="{512F1A6D-F6FF-4F20-4ACD-31446D96CE29}"/>
                </a:ext>
              </a:extLst>
            </p:cNvPr>
            <p:cNvSpPr/>
            <p:nvPr/>
          </p:nvSpPr>
          <p:spPr bwMode="gray">
            <a:xfrm>
              <a:off x="0" y="876300"/>
              <a:ext cx="2561819"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5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1402 w 1271402"/>
                <a:gd name="connsiteY0" fmla="*/ 0 h 257442"/>
                <a:gd name="connsiteX1" fmla="*/ 1056380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0 w 1271402"/>
                <a:gd name="connsiteY1" fmla="*/ 257442 h 257442"/>
                <a:gd name="connsiteX2" fmla="*/ 0 w 1271402"/>
                <a:gd name="connsiteY2" fmla="*/ 257442 h 257442"/>
                <a:gd name="connsiteX3" fmla="*/ 0 w 1271402"/>
                <a:gd name="connsiteY3" fmla="*/ 0 h 257442"/>
                <a:gd name="connsiteX0" fmla="*/ 1271403 w 1271403"/>
                <a:gd name="connsiteY0" fmla="*/ 0 h 257442"/>
                <a:gd name="connsiteX1" fmla="*/ 1216681 w 1271403"/>
                <a:gd name="connsiteY1" fmla="*/ 257442 h 257442"/>
                <a:gd name="connsiteX2" fmla="*/ 0 w 1271403"/>
                <a:gd name="connsiteY2" fmla="*/ 257442 h 257442"/>
                <a:gd name="connsiteX3" fmla="*/ 1 w 1271403"/>
                <a:gd name="connsiteY3" fmla="*/ 0 h 257442"/>
                <a:gd name="connsiteX0" fmla="*/ 1271403 w 1271403"/>
                <a:gd name="connsiteY0" fmla="*/ 0 h 257442"/>
                <a:gd name="connsiteX1" fmla="*/ 1216681 w 1271403"/>
                <a:gd name="connsiteY1" fmla="*/ 257442 h 257442"/>
                <a:gd name="connsiteX2" fmla="*/ 0 w 1271403"/>
                <a:gd name="connsiteY2" fmla="*/ 257442 h 257442"/>
                <a:gd name="connsiteX3" fmla="*/ 1 w 1271403"/>
                <a:gd name="connsiteY3" fmla="*/ 0 h 257442"/>
                <a:gd name="connsiteX0" fmla="*/ 1439718 w 1439718"/>
                <a:gd name="connsiteY0" fmla="*/ 0 h 257442"/>
                <a:gd name="connsiteX1" fmla="*/ 1216681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701007 w 1701007"/>
                <a:gd name="connsiteY0" fmla="*/ 0 h 257442"/>
                <a:gd name="connsiteX1" fmla="*/ 138499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979929 w 1979929"/>
                <a:gd name="connsiteY0" fmla="*/ 0 h 257442"/>
                <a:gd name="connsiteX1" fmla="*/ 1646286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2148244 w 2148244"/>
                <a:gd name="connsiteY0" fmla="*/ 0 h 257442"/>
                <a:gd name="connsiteX1" fmla="*/ 1925208 w 2148244"/>
                <a:gd name="connsiteY1" fmla="*/ 257442 h 257442"/>
                <a:gd name="connsiteX2" fmla="*/ 0 w 2148244"/>
                <a:gd name="connsiteY2" fmla="*/ 257442 h 257442"/>
                <a:gd name="connsiteX3" fmla="*/ 0 w 2148244"/>
                <a:gd name="connsiteY3" fmla="*/ 0 h 257442"/>
                <a:gd name="connsiteX0" fmla="*/ 2148244 w 2148244"/>
                <a:gd name="connsiteY0" fmla="*/ 0 h 257442"/>
                <a:gd name="connsiteX1" fmla="*/ 2093522 w 2148244"/>
                <a:gd name="connsiteY1" fmla="*/ 257442 h 257442"/>
                <a:gd name="connsiteX2" fmla="*/ 0 w 2148244"/>
                <a:gd name="connsiteY2" fmla="*/ 257442 h 257442"/>
                <a:gd name="connsiteX3" fmla="*/ 0 w 2148244"/>
                <a:gd name="connsiteY3" fmla="*/ 0 h 257442"/>
                <a:gd name="connsiteX0" fmla="*/ 2148245 w 2148245"/>
                <a:gd name="connsiteY0" fmla="*/ 0 h 257442"/>
                <a:gd name="connsiteX1" fmla="*/ 2093523 w 2148245"/>
                <a:gd name="connsiteY1" fmla="*/ 257442 h 257442"/>
                <a:gd name="connsiteX2" fmla="*/ 0 w 2148245"/>
                <a:gd name="connsiteY2" fmla="*/ 257442 h 257442"/>
                <a:gd name="connsiteX3" fmla="*/ 1 w 2148245"/>
                <a:gd name="connsiteY3" fmla="*/ 0 h 257442"/>
                <a:gd name="connsiteX0" fmla="*/ 2148245 w 2148245"/>
                <a:gd name="connsiteY0" fmla="*/ 0 h 257442"/>
                <a:gd name="connsiteX1" fmla="*/ 2093523 w 2148245"/>
                <a:gd name="connsiteY1" fmla="*/ 257442 h 257442"/>
                <a:gd name="connsiteX2" fmla="*/ 0 w 2148245"/>
                <a:gd name="connsiteY2" fmla="*/ 257442 h 257442"/>
                <a:gd name="connsiteX3" fmla="*/ 1 w 2148245"/>
                <a:gd name="connsiteY3" fmla="*/ 0 h 257442"/>
                <a:gd name="connsiteX0" fmla="*/ 2409535 w 2409535"/>
                <a:gd name="connsiteY0" fmla="*/ 0 h 257442"/>
                <a:gd name="connsiteX1" fmla="*/ 2093523 w 2409535"/>
                <a:gd name="connsiteY1" fmla="*/ 257442 h 257442"/>
                <a:gd name="connsiteX2" fmla="*/ 0 w 2409535"/>
                <a:gd name="connsiteY2" fmla="*/ 257442 h 257442"/>
                <a:gd name="connsiteX3" fmla="*/ 1 w 2409535"/>
                <a:gd name="connsiteY3" fmla="*/ 0 h 257442"/>
                <a:gd name="connsiteX0" fmla="*/ 2409535 w 2409535"/>
                <a:gd name="connsiteY0" fmla="*/ 0 h 257442"/>
                <a:gd name="connsiteX1" fmla="*/ 2354814 w 2409535"/>
                <a:gd name="connsiteY1" fmla="*/ 257442 h 257442"/>
                <a:gd name="connsiteX2" fmla="*/ 0 w 2409535"/>
                <a:gd name="connsiteY2" fmla="*/ 257442 h 257442"/>
                <a:gd name="connsiteX3" fmla="*/ 1 w 2409535"/>
                <a:gd name="connsiteY3" fmla="*/ 0 h 257442"/>
                <a:gd name="connsiteX0" fmla="*/ 2409534 w 2409534"/>
                <a:gd name="connsiteY0" fmla="*/ 0 h 257442"/>
                <a:gd name="connsiteX1" fmla="*/ 2354813 w 2409534"/>
                <a:gd name="connsiteY1" fmla="*/ 257442 h 257442"/>
                <a:gd name="connsiteX2" fmla="*/ 0 w 2409534"/>
                <a:gd name="connsiteY2" fmla="*/ 257442 h 257442"/>
                <a:gd name="connsiteX3" fmla="*/ 0 w 2409534"/>
                <a:gd name="connsiteY3" fmla="*/ 0 h 257442"/>
                <a:gd name="connsiteX0" fmla="*/ 2409535 w 2409535"/>
                <a:gd name="connsiteY0" fmla="*/ 0 h 257442"/>
                <a:gd name="connsiteX1" fmla="*/ 2354814 w 2409535"/>
                <a:gd name="connsiteY1" fmla="*/ 257442 h 257442"/>
                <a:gd name="connsiteX2" fmla="*/ 1 w 2409535"/>
                <a:gd name="connsiteY2" fmla="*/ 257442 h 257442"/>
                <a:gd name="connsiteX3" fmla="*/ 0 w 2409535"/>
                <a:gd name="connsiteY3" fmla="*/ 0 h 257442"/>
                <a:gd name="connsiteX0" fmla="*/ 2577850 w 2577850"/>
                <a:gd name="connsiteY0" fmla="*/ 0 h 257442"/>
                <a:gd name="connsiteX1" fmla="*/ 2354814 w 2577850"/>
                <a:gd name="connsiteY1" fmla="*/ 257442 h 257442"/>
                <a:gd name="connsiteX2" fmla="*/ 1 w 2577850"/>
                <a:gd name="connsiteY2" fmla="*/ 257442 h 257442"/>
                <a:gd name="connsiteX3" fmla="*/ 0 w 2577850"/>
                <a:gd name="connsiteY3" fmla="*/ 0 h 257442"/>
                <a:gd name="connsiteX0" fmla="*/ 2577850 w 2577850"/>
                <a:gd name="connsiteY0" fmla="*/ 0 h 257442"/>
                <a:gd name="connsiteX1" fmla="*/ 2523128 w 2577850"/>
                <a:gd name="connsiteY1" fmla="*/ 257442 h 257442"/>
                <a:gd name="connsiteX2" fmla="*/ 1 w 2577850"/>
                <a:gd name="connsiteY2" fmla="*/ 257442 h 257442"/>
                <a:gd name="connsiteX3" fmla="*/ 0 w 2577850"/>
                <a:gd name="connsiteY3" fmla="*/ 0 h 257442"/>
                <a:gd name="connsiteX0" fmla="*/ 2577850 w 2577850"/>
                <a:gd name="connsiteY0" fmla="*/ 0 h 257442"/>
                <a:gd name="connsiteX1" fmla="*/ 2523128 w 2577850"/>
                <a:gd name="connsiteY1" fmla="*/ 257442 h 257442"/>
                <a:gd name="connsiteX2" fmla="*/ 0 w 2577850"/>
                <a:gd name="connsiteY2" fmla="*/ 257442 h 257442"/>
                <a:gd name="connsiteX3" fmla="*/ 0 w 2577850"/>
                <a:gd name="connsiteY3" fmla="*/ 0 h 257442"/>
                <a:gd name="connsiteX0" fmla="*/ 2577850 w 2577850"/>
                <a:gd name="connsiteY0" fmla="*/ 0 h 257442"/>
                <a:gd name="connsiteX1" fmla="*/ 2523128 w 2577850"/>
                <a:gd name="connsiteY1" fmla="*/ 257442 h 257442"/>
                <a:gd name="connsiteX2" fmla="*/ 0 w 2577850"/>
                <a:gd name="connsiteY2" fmla="*/ 257442 h 257442"/>
                <a:gd name="connsiteX3" fmla="*/ 0 w 2577850"/>
                <a:gd name="connsiteY3" fmla="*/ 0 h 257442"/>
                <a:gd name="connsiteX0" fmla="*/ 2755782 w 2755782"/>
                <a:gd name="connsiteY0" fmla="*/ 0 h 257442"/>
                <a:gd name="connsiteX1" fmla="*/ 2523128 w 2755782"/>
                <a:gd name="connsiteY1" fmla="*/ 257442 h 257442"/>
                <a:gd name="connsiteX2" fmla="*/ 0 w 2755782"/>
                <a:gd name="connsiteY2" fmla="*/ 257442 h 257442"/>
                <a:gd name="connsiteX3" fmla="*/ 0 w 2755782"/>
                <a:gd name="connsiteY3" fmla="*/ 0 h 257442"/>
                <a:gd name="connsiteX0" fmla="*/ 2755782 w 2755782"/>
                <a:gd name="connsiteY0" fmla="*/ 0 h 257442"/>
                <a:gd name="connsiteX1" fmla="*/ 2701061 w 2755782"/>
                <a:gd name="connsiteY1" fmla="*/ 257442 h 257442"/>
                <a:gd name="connsiteX2" fmla="*/ 0 w 2755782"/>
                <a:gd name="connsiteY2" fmla="*/ 257442 h 257442"/>
                <a:gd name="connsiteX3" fmla="*/ 0 w 2755782"/>
                <a:gd name="connsiteY3" fmla="*/ 0 h 257442"/>
                <a:gd name="connsiteX0" fmla="*/ 2755782 w 2755782"/>
                <a:gd name="connsiteY0" fmla="*/ 0 h 257442"/>
                <a:gd name="connsiteX1" fmla="*/ 2701061 w 2755782"/>
                <a:gd name="connsiteY1" fmla="*/ 257442 h 257442"/>
                <a:gd name="connsiteX2" fmla="*/ 0 w 2755782"/>
                <a:gd name="connsiteY2" fmla="*/ 257442 h 257442"/>
                <a:gd name="connsiteX3" fmla="*/ 0 w 2755782"/>
                <a:gd name="connsiteY3" fmla="*/ 0 h 257442"/>
                <a:gd name="connsiteX0" fmla="*/ 2755782 w 2755782"/>
                <a:gd name="connsiteY0" fmla="*/ 0 h 257442"/>
                <a:gd name="connsiteX1" fmla="*/ 2701061 w 2755782"/>
                <a:gd name="connsiteY1" fmla="*/ 257442 h 257442"/>
                <a:gd name="connsiteX2" fmla="*/ 0 w 2755782"/>
                <a:gd name="connsiteY2" fmla="*/ 257442 h 257442"/>
                <a:gd name="connsiteX3" fmla="*/ 0 w 2755782"/>
                <a:gd name="connsiteY3" fmla="*/ 0 h 257442"/>
                <a:gd name="connsiteX0" fmla="*/ 3025087 w 3025087"/>
                <a:gd name="connsiteY0" fmla="*/ 0 h 257442"/>
                <a:gd name="connsiteX1" fmla="*/ 2701061 w 3025087"/>
                <a:gd name="connsiteY1" fmla="*/ 257442 h 257442"/>
                <a:gd name="connsiteX2" fmla="*/ 0 w 3025087"/>
                <a:gd name="connsiteY2" fmla="*/ 257442 h 257442"/>
                <a:gd name="connsiteX3" fmla="*/ 0 w 3025087"/>
                <a:gd name="connsiteY3" fmla="*/ 0 h 257442"/>
                <a:gd name="connsiteX0" fmla="*/ 3025087 w 3025087"/>
                <a:gd name="connsiteY0" fmla="*/ 0 h 257442"/>
                <a:gd name="connsiteX1" fmla="*/ 2970366 w 3025087"/>
                <a:gd name="connsiteY1" fmla="*/ 257442 h 257442"/>
                <a:gd name="connsiteX2" fmla="*/ 0 w 3025087"/>
                <a:gd name="connsiteY2" fmla="*/ 257442 h 257442"/>
                <a:gd name="connsiteX3" fmla="*/ 0 w 3025087"/>
                <a:gd name="connsiteY3" fmla="*/ 0 h 257442"/>
                <a:gd name="connsiteX0" fmla="*/ 3025087 w 3025087"/>
                <a:gd name="connsiteY0" fmla="*/ 0 h 257442"/>
                <a:gd name="connsiteX1" fmla="*/ 2970366 w 3025087"/>
                <a:gd name="connsiteY1" fmla="*/ 257442 h 257442"/>
                <a:gd name="connsiteX2" fmla="*/ 0 w 3025087"/>
                <a:gd name="connsiteY2" fmla="*/ 257442 h 257442"/>
                <a:gd name="connsiteX3" fmla="*/ 0 w 3025087"/>
                <a:gd name="connsiteY3" fmla="*/ 0 h 257442"/>
                <a:gd name="connsiteX0" fmla="*/ 3025087 w 3025087"/>
                <a:gd name="connsiteY0" fmla="*/ 0 h 257442"/>
                <a:gd name="connsiteX1" fmla="*/ 2970366 w 3025087"/>
                <a:gd name="connsiteY1" fmla="*/ 257442 h 257442"/>
                <a:gd name="connsiteX2" fmla="*/ 0 w 3025087"/>
                <a:gd name="connsiteY2" fmla="*/ 257442 h 257442"/>
                <a:gd name="connsiteX3" fmla="*/ 0 w 3025087"/>
                <a:gd name="connsiteY3" fmla="*/ 0 h 257442"/>
                <a:gd name="connsiteX0" fmla="*/ 3185387 w 3185387"/>
                <a:gd name="connsiteY0" fmla="*/ 0 h 257442"/>
                <a:gd name="connsiteX1" fmla="*/ 2970366 w 3185387"/>
                <a:gd name="connsiteY1" fmla="*/ 257442 h 257442"/>
                <a:gd name="connsiteX2" fmla="*/ 0 w 3185387"/>
                <a:gd name="connsiteY2" fmla="*/ 257442 h 257442"/>
                <a:gd name="connsiteX3" fmla="*/ 0 w 3185387"/>
                <a:gd name="connsiteY3" fmla="*/ 0 h 257442"/>
                <a:gd name="connsiteX0" fmla="*/ 3185387 w 3185387"/>
                <a:gd name="connsiteY0" fmla="*/ 0 h 257442"/>
                <a:gd name="connsiteX1" fmla="*/ 3130666 w 3185387"/>
                <a:gd name="connsiteY1" fmla="*/ 257442 h 257442"/>
                <a:gd name="connsiteX2" fmla="*/ 0 w 3185387"/>
                <a:gd name="connsiteY2" fmla="*/ 257442 h 257442"/>
                <a:gd name="connsiteX3" fmla="*/ 0 w 3185387"/>
                <a:gd name="connsiteY3" fmla="*/ 0 h 257442"/>
                <a:gd name="connsiteX0" fmla="*/ 3185387 w 3185387"/>
                <a:gd name="connsiteY0" fmla="*/ 0 h 257442"/>
                <a:gd name="connsiteX1" fmla="*/ 3130666 w 3185387"/>
                <a:gd name="connsiteY1" fmla="*/ 257442 h 257442"/>
                <a:gd name="connsiteX2" fmla="*/ 0 w 3185387"/>
                <a:gd name="connsiteY2" fmla="*/ 257442 h 257442"/>
                <a:gd name="connsiteX3" fmla="*/ 0 w 3185387"/>
                <a:gd name="connsiteY3" fmla="*/ 0 h 257442"/>
                <a:gd name="connsiteX0" fmla="*/ 3185387 w 3185387"/>
                <a:gd name="connsiteY0" fmla="*/ 0 h 257442"/>
                <a:gd name="connsiteX1" fmla="*/ 3130666 w 3185387"/>
                <a:gd name="connsiteY1" fmla="*/ 257442 h 257442"/>
                <a:gd name="connsiteX2" fmla="*/ 0 w 3185387"/>
                <a:gd name="connsiteY2" fmla="*/ 257442 h 257442"/>
                <a:gd name="connsiteX3" fmla="*/ 0 w 3185387"/>
                <a:gd name="connsiteY3" fmla="*/ 0 h 257442"/>
                <a:gd name="connsiteX0" fmla="*/ 3345688 w 3345688"/>
                <a:gd name="connsiteY0" fmla="*/ 0 h 257442"/>
                <a:gd name="connsiteX1" fmla="*/ 3130666 w 3345688"/>
                <a:gd name="connsiteY1" fmla="*/ 257442 h 257442"/>
                <a:gd name="connsiteX2" fmla="*/ 0 w 3345688"/>
                <a:gd name="connsiteY2" fmla="*/ 257442 h 257442"/>
                <a:gd name="connsiteX3" fmla="*/ 0 w 3345688"/>
                <a:gd name="connsiteY3" fmla="*/ 0 h 257442"/>
                <a:gd name="connsiteX0" fmla="*/ 3345688 w 3345688"/>
                <a:gd name="connsiteY0" fmla="*/ 0 h 257442"/>
                <a:gd name="connsiteX1" fmla="*/ 3290966 w 3345688"/>
                <a:gd name="connsiteY1" fmla="*/ 257442 h 257442"/>
                <a:gd name="connsiteX2" fmla="*/ 0 w 3345688"/>
                <a:gd name="connsiteY2" fmla="*/ 257442 h 257442"/>
                <a:gd name="connsiteX3" fmla="*/ 0 w 3345688"/>
                <a:gd name="connsiteY3" fmla="*/ 0 h 257442"/>
                <a:gd name="connsiteX0" fmla="*/ 3345689 w 3345689"/>
                <a:gd name="connsiteY0" fmla="*/ 0 h 257442"/>
                <a:gd name="connsiteX1" fmla="*/ 3290967 w 3345689"/>
                <a:gd name="connsiteY1" fmla="*/ 257442 h 257442"/>
                <a:gd name="connsiteX2" fmla="*/ 0 w 3345689"/>
                <a:gd name="connsiteY2" fmla="*/ 257442 h 257442"/>
                <a:gd name="connsiteX3" fmla="*/ 1 w 3345689"/>
                <a:gd name="connsiteY3" fmla="*/ 0 h 257442"/>
                <a:gd name="connsiteX0" fmla="*/ 3345689 w 3345689"/>
                <a:gd name="connsiteY0" fmla="*/ 0 h 257442"/>
                <a:gd name="connsiteX1" fmla="*/ 3290967 w 3345689"/>
                <a:gd name="connsiteY1" fmla="*/ 257442 h 257442"/>
                <a:gd name="connsiteX2" fmla="*/ 0 w 3345689"/>
                <a:gd name="connsiteY2" fmla="*/ 257442 h 257442"/>
                <a:gd name="connsiteX3" fmla="*/ 1 w 3345689"/>
                <a:gd name="connsiteY3" fmla="*/ 0 h 257442"/>
                <a:gd name="connsiteX0" fmla="*/ 3514003 w 3514003"/>
                <a:gd name="connsiteY0" fmla="*/ 0 h 257442"/>
                <a:gd name="connsiteX1" fmla="*/ 3290967 w 3514003"/>
                <a:gd name="connsiteY1" fmla="*/ 257442 h 257442"/>
                <a:gd name="connsiteX2" fmla="*/ 0 w 3514003"/>
                <a:gd name="connsiteY2" fmla="*/ 257442 h 257442"/>
                <a:gd name="connsiteX3" fmla="*/ 1 w 3514003"/>
                <a:gd name="connsiteY3" fmla="*/ 0 h 257442"/>
                <a:gd name="connsiteX0" fmla="*/ 3514003 w 3514003"/>
                <a:gd name="connsiteY0" fmla="*/ 0 h 257442"/>
                <a:gd name="connsiteX1" fmla="*/ 3459282 w 3514003"/>
                <a:gd name="connsiteY1" fmla="*/ 257442 h 257442"/>
                <a:gd name="connsiteX2" fmla="*/ 0 w 3514003"/>
                <a:gd name="connsiteY2" fmla="*/ 257442 h 257442"/>
                <a:gd name="connsiteX3" fmla="*/ 1 w 3514003"/>
                <a:gd name="connsiteY3" fmla="*/ 0 h 257442"/>
                <a:gd name="connsiteX0" fmla="*/ 3514002 w 3514002"/>
                <a:gd name="connsiteY0" fmla="*/ 0 h 257442"/>
                <a:gd name="connsiteX1" fmla="*/ 3459281 w 3514002"/>
                <a:gd name="connsiteY1" fmla="*/ 257442 h 257442"/>
                <a:gd name="connsiteX2" fmla="*/ 0 w 3514002"/>
                <a:gd name="connsiteY2" fmla="*/ 257442 h 257442"/>
                <a:gd name="connsiteX3" fmla="*/ 0 w 3514002"/>
                <a:gd name="connsiteY3" fmla="*/ 0 h 257442"/>
                <a:gd name="connsiteX0" fmla="*/ 3514003 w 3514003"/>
                <a:gd name="connsiteY0" fmla="*/ 0 h 257442"/>
                <a:gd name="connsiteX1" fmla="*/ 3459282 w 3514003"/>
                <a:gd name="connsiteY1" fmla="*/ 257442 h 257442"/>
                <a:gd name="connsiteX2" fmla="*/ 1 w 3514003"/>
                <a:gd name="connsiteY2" fmla="*/ 257442 h 257442"/>
                <a:gd name="connsiteX3" fmla="*/ 0 w 3514003"/>
                <a:gd name="connsiteY3" fmla="*/ 0 h 257442"/>
                <a:gd name="connsiteX0" fmla="*/ 3783308 w 3783308"/>
                <a:gd name="connsiteY0" fmla="*/ 0 h 257442"/>
                <a:gd name="connsiteX1" fmla="*/ 3459282 w 3783308"/>
                <a:gd name="connsiteY1" fmla="*/ 257442 h 257442"/>
                <a:gd name="connsiteX2" fmla="*/ 1 w 3783308"/>
                <a:gd name="connsiteY2" fmla="*/ 257442 h 257442"/>
                <a:gd name="connsiteX3" fmla="*/ 0 w 3783308"/>
                <a:gd name="connsiteY3" fmla="*/ 0 h 257442"/>
                <a:gd name="connsiteX0" fmla="*/ 3783308 w 3783308"/>
                <a:gd name="connsiteY0" fmla="*/ 0 h 257442"/>
                <a:gd name="connsiteX1" fmla="*/ 3728586 w 3783308"/>
                <a:gd name="connsiteY1" fmla="*/ 257442 h 257442"/>
                <a:gd name="connsiteX2" fmla="*/ 1 w 3783308"/>
                <a:gd name="connsiteY2" fmla="*/ 257442 h 257442"/>
                <a:gd name="connsiteX3" fmla="*/ 0 w 3783308"/>
                <a:gd name="connsiteY3" fmla="*/ 0 h 257442"/>
                <a:gd name="connsiteX0" fmla="*/ 3783308 w 3783308"/>
                <a:gd name="connsiteY0" fmla="*/ 0 h 257442"/>
                <a:gd name="connsiteX1" fmla="*/ 3728586 w 3783308"/>
                <a:gd name="connsiteY1" fmla="*/ 257442 h 257442"/>
                <a:gd name="connsiteX2" fmla="*/ 0 w 3783308"/>
                <a:gd name="connsiteY2" fmla="*/ 257442 h 257442"/>
                <a:gd name="connsiteX3" fmla="*/ 0 w 3783308"/>
                <a:gd name="connsiteY3" fmla="*/ 0 h 257442"/>
                <a:gd name="connsiteX0" fmla="*/ 3783308 w 3783308"/>
                <a:gd name="connsiteY0" fmla="*/ 0 h 257442"/>
                <a:gd name="connsiteX1" fmla="*/ 3728586 w 3783308"/>
                <a:gd name="connsiteY1" fmla="*/ 257442 h 257442"/>
                <a:gd name="connsiteX2" fmla="*/ 0 w 3783308"/>
                <a:gd name="connsiteY2" fmla="*/ 257442 h 257442"/>
                <a:gd name="connsiteX3" fmla="*/ 0 w 3783308"/>
                <a:gd name="connsiteY3" fmla="*/ 0 h 257442"/>
                <a:gd name="connsiteX0" fmla="*/ 3961241 w 3961241"/>
                <a:gd name="connsiteY0" fmla="*/ 0 h 257442"/>
                <a:gd name="connsiteX1" fmla="*/ 3728586 w 3961241"/>
                <a:gd name="connsiteY1" fmla="*/ 257442 h 257442"/>
                <a:gd name="connsiteX2" fmla="*/ 0 w 3961241"/>
                <a:gd name="connsiteY2" fmla="*/ 257442 h 257442"/>
                <a:gd name="connsiteX3" fmla="*/ 0 w 3961241"/>
                <a:gd name="connsiteY3" fmla="*/ 0 h 257442"/>
                <a:gd name="connsiteX0" fmla="*/ 3961241 w 3961241"/>
                <a:gd name="connsiteY0" fmla="*/ 0 h 257442"/>
                <a:gd name="connsiteX1" fmla="*/ 3906520 w 3961241"/>
                <a:gd name="connsiteY1" fmla="*/ 257442 h 257442"/>
                <a:gd name="connsiteX2" fmla="*/ 0 w 3961241"/>
                <a:gd name="connsiteY2" fmla="*/ 257442 h 257442"/>
                <a:gd name="connsiteX3" fmla="*/ 0 w 3961241"/>
                <a:gd name="connsiteY3" fmla="*/ 0 h 257442"/>
                <a:gd name="connsiteX0" fmla="*/ 3961241 w 3961241"/>
                <a:gd name="connsiteY0" fmla="*/ 0 h 257442"/>
                <a:gd name="connsiteX1" fmla="*/ 3906520 w 3961241"/>
                <a:gd name="connsiteY1" fmla="*/ 257442 h 257442"/>
                <a:gd name="connsiteX2" fmla="*/ 0 w 3961241"/>
                <a:gd name="connsiteY2" fmla="*/ 257442 h 257442"/>
                <a:gd name="connsiteX3" fmla="*/ 0 w 3961241"/>
                <a:gd name="connsiteY3" fmla="*/ 0 h 257442"/>
                <a:gd name="connsiteX0" fmla="*/ 3961241 w 3961241"/>
                <a:gd name="connsiteY0" fmla="*/ 0 h 257442"/>
                <a:gd name="connsiteX1" fmla="*/ 3906520 w 3961241"/>
                <a:gd name="connsiteY1" fmla="*/ 257442 h 257442"/>
                <a:gd name="connsiteX2" fmla="*/ 0 w 3961241"/>
                <a:gd name="connsiteY2" fmla="*/ 257442 h 257442"/>
                <a:gd name="connsiteX3" fmla="*/ 0 w 3961241"/>
                <a:gd name="connsiteY3" fmla="*/ 0 h 257442"/>
                <a:gd name="connsiteX0" fmla="*/ 950801 w 3906520"/>
                <a:gd name="connsiteY0" fmla="*/ 0 h 257442"/>
                <a:gd name="connsiteX1" fmla="*/ 3906520 w 3906520"/>
                <a:gd name="connsiteY1" fmla="*/ 257442 h 257442"/>
                <a:gd name="connsiteX2" fmla="*/ 0 w 3906520"/>
                <a:gd name="connsiteY2" fmla="*/ 257442 h 257442"/>
                <a:gd name="connsiteX3" fmla="*/ 0 w 3906520"/>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305064 w 1305064"/>
                <a:gd name="connsiteY0" fmla="*/ 0 h 257442"/>
                <a:gd name="connsiteX1" fmla="*/ 1064395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0 w 1305064"/>
                <a:gd name="connsiteY3" fmla="*/ 0 h 257442"/>
                <a:gd name="connsiteX0" fmla="*/ 1482998 w 1482998"/>
                <a:gd name="connsiteY0" fmla="*/ 0 h 257442"/>
                <a:gd name="connsiteX1" fmla="*/ 1250343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736273 w 1736273"/>
                <a:gd name="connsiteY0" fmla="*/ 0 h 257442"/>
                <a:gd name="connsiteX1" fmla="*/ 1428277 w 1736273"/>
                <a:gd name="connsiteY1" fmla="*/ 257442 h 257442"/>
                <a:gd name="connsiteX2" fmla="*/ 0 w 1736273"/>
                <a:gd name="connsiteY2" fmla="*/ 257442 h 257442"/>
                <a:gd name="connsiteX3" fmla="*/ 0 w 1736273"/>
                <a:gd name="connsiteY3" fmla="*/ 0 h 257442"/>
                <a:gd name="connsiteX0" fmla="*/ 1736273 w 1736273"/>
                <a:gd name="connsiteY0" fmla="*/ 0 h 257442"/>
                <a:gd name="connsiteX1" fmla="*/ 1681552 w 1736273"/>
                <a:gd name="connsiteY1" fmla="*/ 257442 h 257442"/>
                <a:gd name="connsiteX2" fmla="*/ 0 w 1736273"/>
                <a:gd name="connsiteY2" fmla="*/ 257442 h 257442"/>
                <a:gd name="connsiteX3" fmla="*/ 0 w 1736273"/>
                <a:gd name="connsiteY3" fmla="*/ 0 h 257442"/>
                <a:gd name="connsiteX0" fmla="*/ 1736273 w 1736273"/>
                <a:gd name="connsiteY0" fmla="*/ 0 h 257442"/>
                <a:gd name="connsiteX1" fmla="*/ 1681552 w 1736273"/>
                <a:gd name="connsiteY1" fmla="*/ 257442 h 257442"/>
                <a:gd name="connsiteX2" fmla="*/ 0 w 1736273"/>
                <a:gd name="connsiteY2" fmla="*/ 257442 h 257442"/>
                <a:gd name="connsiteX3" fmla="*/ 0 w 1736273"/>
                <a:gd name="connsiteY3" fmla="*/ 0 h 257442"/>
                <a:gd name="connsiteX0" fmla="*/ 1736273 w 1736273"/>
                <a:gd name="connsiteY0" fmla="*/ 0 h 257442"/>
                <a:gd name="connsiteX1" fmla="*/ 1681552 w 1736273"/>
                <a:gd name="connsiteY1" fmla="*/ 257442 h 257442"/>
                <a:gd name="connsiteX2" fmla="*/ 0 w 1736273"/>
                <a:gd name="connsiteY2" fmla="*/ 257442 h 257442"/>
                <a:gd name="connsiteX3" fmla="*/ 0 w 1736273"/>
                <a:gd name="connsiteY3" fmla="*/ 0 h 257442"/>
                <a:gd name="connsiteX0" fmla="*/ 1904587 w 1904587"/>
                <a:gd name="connsiteY0" fmla="*/ 0 h 257442"/>
                <a:gd name="connsiteX1" fmla="*/ 1681552 w 1904587"/>
                <a:gd name="connsiteY1" fmla="*/ 257442 h 257442"/>
                <a:gd name="connsiteX2" fmla="*/ 0 w 1904587"/>
                <a:gd name="connsiteY2" fmla="*/ 257442 h 257442"/>
                <a:gd name="connsiteX3" fmla="*/ 0 w 1904587"/>
                <a:gd name="connsiteY3" fmla="*/ 0 h 257442"/>
                <a:gd name="connsiteX0" fmla="*/ 1904587 w 1904587"/>
                <a:gd name="connsiteY0" fmla="*/ 0 h 257442"/>
                <a:gd name="connsiteX1" fmla="*/ 1849866 w 1904587"/>
                <a:gd name="connsiteY1" fmla="*/ 257442 h 257442"/>
                <a:gd name="connsiteX2" fmla="*/ 0 w 1904587"/>
                <a:gd name="connsiteY2" fmla="*/ 257442 h 257442"/>
                <a:gd name="connsiteX3" fmla="*/ 0 w 1904587"/>
                <a:gd name="connsiteY3" fmla="*/ 0 h 257442"/>
                <a:gd name="connsiteX0" fmla="*/ 1904587 w 1904587"/>
                <a:gd name="connsiteY0" fmla="*/ 0 h 257442"/>
                <a:gd name="connsiteX1" fmla="*/ 1849866 w 1904587"/>
                <a:gd name="connsiteY1" fmla="*/ 257442 h 257442"/>
                <a:gd name="connsiteX2" fmla="*/ 0 w 1904587"/>
                <a:gd name="connsiteY2" fmla="*/ 257442 h 257442"/>
                <a:gd name="connsiteX3" fmla="*/ 0 w 1904587"/>
                <a:gd name="connsiteY3" fmla="*/ 0 h 257442"/>
                <a:gd name="connsiteX0" fmla="*/ 1904587 w 1904587"/>
                <a:gd name="connsiteY0" fmla="*/ 0 h 257442"/>
                <a:gd name="connsiteX1" fmla="*/ 1849866 w 1904587"/>
                <a:gd name="connsiteY1" fmla="*/ 257442 h 257442"/>
                <a:gd name="connsiteX2" fmla="*/ 0 w 1904587"/>
                <a:gd name="connsiteY2" fmla="*/ 257442 h 257442"/>
                <a:gd name="connsiteX3" fmla="*/ 0 w 1904587"/>
                <a:gd name="connsiteY3" fmla="*/ 0 h 257442"/>
                <a:gd name="connsiteX0" fmla="*/ 2064888 w 2064888"/>
                <a:gd name="connsiteY0" fmla="*/ 0 h 257442"/>
                <a:gd name="connsiteX1" fmla="*/ 1849866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33204 w 2233204"/>
                <a:gd name="connsiteY0" fmla="*/ 0 h 257442"/>
                <a:gd name="connsiteX1" fmla="*/ 2010167 w 2233204"/>
                <a:gd name="connsiteY1" fmla="*/ 257442 h 257442"/>
                <a:gd name="connsiteX2" fmla="*/ 0 w 2233204"/>
                <a:gd name="connsiteY2" fmla="*/ 257442 h 257442"/>
                <a:gd name="connsiteX3" fmla="*/ 1 w 2233204"/>
                <a:gd name="connsiteY3" fmla="*/ 0 h 257442"/>
                <a:gd name="connsiteX0" fmla="*/ 2233204 w 2233204"/>
                <a:gd name="connsiteY0" fmla="*/ 0 h 257442"/>
                <a:gd name="connsiteX1" fmla="*/ 2178482 w 2233204"/>
                <a:gd name="connsiteY1" fmla="*/ 257442 h 257442"/>
                <a:gd name="connsiteX2" fmla="*/ 0 w 2233204"/>
                <a:gd name="connsiteY2" fmla="*/ 257442 h 257442"/>
                <a:gd name="connsiteX3" fmla="*/ 1 w 2233204"/>
                <a:gd name="connsiteY3" fmla="*/ 0 h 257442"/>
                <a:gd name="connsiteX0" fmla="*/ 2233204 w 2233204"/>
                <a:gd name="connsiteY0" fmla="*/ 0 h 257442"/>
                <a:gd name="connsiteX1" fmla="*/ 2178482 w 2233204"/>
                <a:gd name="connsiteY1" fmla="*/ 257442 h 257442"/>
                <a:gd name="connsiteX2" fmla="*/ 0 w 2233204"/>
                <a:gd name="connsiteY2" fmla="*/ 257442 h 257442"/>
                <a:gd name="connsiteX3" fmla="*/ 1 w 2233204"/>
                <a:gd name="connsiteY3" fmla="*/ 0 h 257442"/>
                <a:gd name="connsiteX0" fmla="*/ 2233204 w 2233204"/>
                <a:gd name="connsiteY0" fmla="*/ 0 h 257442"/>
                <a:gd name="connsiteX1" fmla="*/ 2178482 w 2233204"/>
                <a:gd name="connsiteY1" fmla="*/ 257442 h 257442"/>
                <a:gd name="connsiteX2" fmla="*/ 0 w 2233204"/>
                <a:gd name="connsiteY2" fmla="*/ 257442 h 257442"/>
                <a:gd name="connsiteX3" fmla="*/ 0 w 2233204"/>
                <a:gd name="connsiteY3" fmla="*/ 0 h 257442"/>
                <a:gd name="connsiteX0" fmla="*/ 2401518 w 2401518"/>
                <a:gd name="connsiteY0" fmla="*/ 0 h 257442"/>
                <a:gd name="connsiteX1" fmla="*/ 2178482 w 2401518"/>
                <a:gd name="connsiteY1" fmla="*/ 257442 h 257442"/>
                <a:gd name="connsiteX2" fmla="*/ 0 w 2401518"/>
                <a:gd name="connsiteY2" fmla="*/ 257442 h 257442"/>
                <a:gd name="connsiteX3" fmla="*/ 0 w 2401518"/>
                <a:gd name="connsiteY3" fmla="*/ 0 h 257442"/>
                <a:gd name="connsiteX0" fmla="*/ 2401518 w 2401518"/>
                <a:gd name="connsiteY0" fmla="*/ 0 h 257442"/>
                <a:gd name="connsiteX1" fmla="*/ 2346797 w 2401518"/>
                <a:gd name="connsiteY1" fmla="*/ 257442 h 257442"/>
                <a:gd name="connsiteX2" fmla="*/ 0 w 2401518"/>
                <a:gd name="connsiteY2" fmla="*/ 257442 h 257442"/>
                <a:gd name="connsiteX3" fmla="*/ 0 w 2401518"/>
                <a:gd name="connsiteY3" fmla="*/ 0 h 257442"/>
                <a:gd name="connsiteX0" fmla="*/ 2401518 w 2401518"/>
                <a:gd name="connsiteY0" fmla="*/ 0 h 257442"/>
                <a:gd name="connsiteX1" fmla="*/ 2346797 w 2401518"/>
                <a:gd name="connsiteY1" fmla="*/ 257442 h 257442"/>
                <a:gd name="connsiteX2" fmla="*/ 0 w 2401518"/>
                <a:gd name="connsiteY2" fmla="*/ 257442 h 257442"/>
                <a:gd name="connsiteX3" fmla="*/ 0 w 2401518"/>
                <a:gd name="connsiteY3" fmla="*/ 0 h 257442"/>
                <a:gd name="connsiteX0" fmla="*/ 2401518 w 2401518"/>
                <a:gd name="connsiteY0" fmla="*/ 0 h 257442"/>
                <a:gd name="connsiteX1" fmla="*/ 2346797 w 2401518"/>
                <a:gd name="connsiteY1" fmla="*/ 257442 h 257442"/>
                <a:gd name="connsiteX2" fmla="*/ 0 w 2401518"/>
                <a:gd name="connsiteY2" fmla="*/ 257442 h 257442"/>
                <a:gd name="connsiteX3" fmla="*/ 0 w 2401518"/>
                <a:gd name="connsiteY3" fmla="*/ 0 h 257442"/>
                <a:gd name="connsiteX0" fmla="*/ 2561819 w 2561819"/>
                <a:gd name="connsiteY0" fmla="*/ 0 h 257442"/>
                <a:gd name="connsiteX1" fmla="*/ 2346797 w 2561819"/>
                <a:gd name="connsiteY1" fmla="*/ 257442 h 257442"/>
                <a:gd name="connsiteX2" fmla="*/ 0 w 2561819"/>
                <a:gd name="connsiteY2" fmla="*/ 257442 h 257442"/>
                <a:gd name="connsiteX3" fmla="*/ 0 w 2561819"/>
                <a:gd name="connsiteY3" fmla="*/ 0 h 257442"/>
                <a:gd name="connsiteX0" fmla="*/ 2561819 w 2561819"/>
                <a:gd name="connsiteY0" fmla="*/ 0 h 257442"/>
                <a:gd name="connsiteX1" fmla="*/ 2507098 w 2561819"/>
                <a:gd name="connsiteY1" fmla="*/ 257442 h 257442"/>
                <a:gd name="connsiteX2" fmla="*/ 0 w 2561819"/>
                <a:gd name="connsiteY2" fmla="*/ 257442 h 257442"/>
                <a:gd name="connsiteX3" fmla="*/ 0 w 2561819"/>
                <a:gd name="connsiteY3" fmla="*/ 0 h 257442"/>
                <a:gd name="connsiteX0" fmla="*/ 2561819 w 2561819"/>
                <a:gd name="connsiteY0" fmla="*/ 0 h 257442"/>
                <a:gd name="connsiteX1" fmla="*/ 2507098 w 2561819"/>
                <a:gd name="connsiteY1" fmla="*/ 257442 h 257442"/>
                <a:gd name="connsiteX2" fmla="*/ 0 w 2561819"/>
                <a:gd name="connsiteY2" fmla="*/ 257442 h 257442"/>
                <a:gd name="connsiteX3" fmla="*/ 0 w 2561819"/>
                <a:gd name="connsiteY3" fmla="*/ 0 h 257442"/>
                <a:gd name="connsiteX0" fmla="*/ 2561819 w 2561819"/>
                <a:gd name="connsiteY0" fmla="*/ 0 h 257442"/>
                <a:gd name="connsiteX1" fmla="*/ 2507098 w 2561819"/>
                <a:gd name="connsiteY1" fmla="*/ 257442 h 257442"/>
                <a:gd name="connsiteX2" fmla="*/ 0 w 2561819"/>
                <a:gd name="connsiteY2" fmla="*/ 257442 h 257442"/>
                <a:gd name="connsiteX3" fmla="*/ 0 w 2561819"/>
                <a:gd name="connsiteY3" fmla="*/ 0 h 257442"/>
              </a:gdLst>
              <a:ahLst/>
              <a:cxnLst>
                <a:cxn ang="0">
                  <a:pos x="connsiteX0" y="connsiteY0"/>
                </a:cxn>
                <a:cxn ang="0">
                  <a:pos x="connsiteX1" y="connsiteY1"/>
                </a:cxn>
                <a:cxn ang="0">
                  <a:pos x="connsiteX2" y="connsiteY2"/>
                </a:cxn>
                <a:cxn ang="0">
                  <a:pos x="connsiteX3" y="connsiteY3"/>
                </a:cxn>
              </a:cxnLst>
              <a:rect l="l" t="t" r="r" b="b"/>
              <a:pathLst>
                <a:path w="2561819" h="257442">
                  <a:moveTo>
                    <a:pt x="2561819" y="0"/>
                  </a:moveTo>
                  <a:lnTo>
                    <a:pt x="2507098"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7" name="btfpRunningAgenda1LevelTextLeft494016">
              <a:extLst>
                <a:ext uri="{FF2B5EF4-FFF2-40B4-BE49-F238E27FC236}">
                  <a16:creationId xmlns:a16="http://schemas.microsoft.com/office/drawing/2014/main" id="{C5F587E3-BD05-4B25-23ED-29661DA024A9}"/>
                </a:ext>
              </a:extLst>
            </p:cNvPr>
            <p:cNvSpPr txBox="1"/>
            <p:nvPr/>
          </p:nvSpPr>
          <p:spPr bwMode="gray">
            <a:xfrm>
              <a:off x="0" y="876300"/>
              <a:ext cx="250709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cdmo trends</a:t>
              </a:r>
            </a:p>
          </p:txBody>
        </p:sp>
      </p:grpSp>
    </p:spTree>
    <p:custDataLst>
      <p:tags r:id="rId1"/>
    </p:custDataLst>
    <p:extLst>
      <p:ext uri="{BB962C8B-B14F-4D97-AF65-F5344CB8AC3E}">
        <p14:creationId xmlns:p14="http://schemas.microsoft.com/office/powerpoint/2010/main" val="2233708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think-cell data - do not delete" hidden="1">
            <a:extLst>
              <a:ext uri="{FF2B5EF4-FFF2-40B4-BE49-F238E27FC236}">
                <a16:creationId xmlns:a16="http://schemas.microsoft.com/office/drawing/2014/main" id="{B9C239E4-E87B-DA75-AA7A-B24C0BC19334}"/>
              </a:ext>
            </a:extLst>
          </p:cNvPr>
          <p:cNvGraphicFramePr>
            <a:graphicFrameLocks noChangeAspect="1"/>
          </p:cNvGraphicFramePr>
          <p:nvPr>
            <p:custDataLst>
              <p:tags r:id="rId2"/>
            </p:custDataLst>
            <p:extLst>
              <p:ext uri="{D42A27DB-BD31-4B8C-83A1-F6EECF244321}">
                <p14:modId xmlns:p14="http://schemas.microsoft.com/office/powerpoint/2010/main" val="8525430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606" imgH="608" progId="TCLayout.ActiveDocument.1">
                  <p:embed/>
                </p:oleObj>
              </mc:Choice>
              <mc:Fallback>
                <p:oleObj name="think-cell Slide" r:id="rId11" imgW="606" imgH="608" progId="TCLayout.ActiveDocument.1">
                  <p:embed/>
                  <p:pic>
                    <p:nvPicPr>
                      <p:cNvPr id="31" name="think-cell data - do not delete" hidden="1">
                        <a:extLst>
                          <a:ext uri="{FF2B5EF4-FFF2-40B4-BE49-F238E27FC236}">
                            <a16:creationId xmlns:a16="http://schemas.microsoft.com/office/drawing/2014/main" id="{B9C239E4-E87B-DA75-AA7A-B24C0BC19334}"/>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grpSp>
        <p:nvGrpSpPr>
          <p:cNvPr id="21" name="btfpColumnIndicatorGroup2">
            <a:extLst>
              <a:ext uri="{FF2B5EF4-FFF2-40B4-BE49-F238E27FC236}">
                <a16:creationId xmlns:a16="http://schemas.microsoft.com/office/drawing/2014/main" id="{B82F4C79-6735-1445-93B0-33344D4D6292}"/>
              </a:ext>
            </a:extLst>
          </p:cNvPr>
          <p:cNvGrpSpPr/>
          <p:nvPr/>
        </p:nvGrpSpPr>
        <p:grpSpPr>
          <a:xfrm>
            <a:off x="0" y="6926580"/>
            <a:ext cx="12192000" cy="137160"/>
            <a:chOff x="0" y="6926580"/>
            <a:chExt cx="12192000" cy="137160"/>
          </a:xfrm>
        </p:grpSpPr>
        <p:sp>
          <p:nvSpPr>
            <p:cNvPr id="19" name="btfpColumnGapBlocker902510">
              <a:extLst>
                <a:ext uri="{FF2B5EF4-FFF2-40B4-BE49-F238E27FC236}">
                  <a16:creationId xmlns:a16="http://schemas.microsoft.com/office/drawing/2014/main" id="{88C15CB1-F8CE-3BAA-1B23-03857DD5E71D}"/>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7" name="btfpColumnGapBlocker566749">
              <a:extLst>
                <a:ext uri="{FF2B5EF4-FFF2-40B4-BE49-F238E27FC236}">
                  <a16:creationId xmlns:a16="http://schemas.microsoft.com/office/drawing/2014/main" id="{DDD862A5-C903-C134-0422-823BE0424D3D}"/>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4" name="btfpColumnIndicator944426">
              <a:extLst>
                <a:ext uri="{FF2B5EF4-FFF2-40B4-BE49-F238E27FC236}">
                  <a16:creationId xmlns:a16="http://schemas.microsoft.com/office/drawing/2014/main" id="{05E3F4B0-EC5B-F0E4-B215-60ABA6AAD5EE}"/>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342506">
              <a:extLst>
                <a:ext uri="{FF2B5EF4-FFF2-40B4-BE49-F238E27FC236}">
                  <a16:creationId xmlns:a16="http://schemas.microsoft.com/office/drawing/2014/main" id="{924C6849-8A6F-2A93-5382-685F3457793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0" name="btfpColumnIndicatorGroup1">
            <a:extLst>
              <a:ext uri="{FF2B5EF4-FFF2-40B4-BE49-F238E27FC236}">
                <a16:creationId xmlns:a16="http://schemas.microsoft.com/office/drawing/2014/main" id="{D4968450-0A05-C1CB-0D44-AE28F9CDA6ED}"/>
              </a:ext>
            </a:extLst>
          </p:cNvPr>
          <p:cNvGrpSpPr/>
          <p:nvPr/>
        </p:nvGrpSpPr>
        <p:grpSpPr>
          <a:xfrm>
            <a:off x="0" y="-205740"/>
            <a:ext cx="12192000" cy="137160"/>
            <a:chOff x="0" y="-205740"/>
            <a:chExt cx="12192000" cy="137160"/>
          </a:xfrm>
        </p:grpSpPr>
        <p:sp>
          <p:nvSpPr>
            <p:cNvPr id="18" name="btfpColumnGapBlocker882635">
              <a:extLst>
                <a:ext uri="{FF2B5EF4-FFF2-40B4-BE49-F238E27FC236}">
                  <a16:creationId xmlns:a16="http://schemas.microsoft.com/office/drawing/2014/main" id="{C2F31DD9-2534-CD49-E975-5501D837C415}"/>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6" name="btfpColumnGapBlocker289822">
              <a:extLst>
                <a:ext uri="{FF2B5EF4-FFF2-40B4-BE49-F238E27FC236}">
                  <a16:creationId xmlns:a16="http://schemas.microsoft.com/office/drawing/2014/main" id="{4B826C80-DD58-407E-BD99-1D232337E43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3" name="btfpColumnIndicator979669">
              <a:extLst>
                <a:ext uri="{FF2B5EF4-FFF2-40B4-BE49-F238E27FC236}">
                  <a16:creationId xmlns:a16="http://schemas.microsoft.com/office/drawing/2014/main" id="{8E110E8C-8450-5596-F2ED-F201AD20E74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760581">
              <a:extLst>
                <a:ext uri="{FF2B5EF4-FFF2-40B4-BE49-F238E27FC236}">
                  <a16:creationId xmlns:a16="http://schemas.microsoft.com/office/drawing/2014/main" id="{7CFDEF52-1D89-3A64-A51D-0D588346F187}"/>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vert="horz"/>
          <a:lstStyle/>
          <a:p>
            <a:r>
              <a:rPr lang="en-US" dirty="0"/>
              <a:t>4 trends within MedTech are shaping the CDMO market, and driving growth </a:t>
            </a:r>
          </a:p>
        </p:txBody>
      </p:sp>
      <p:sp>
        <p:nvSpPr>
          <p:cNvPr id="3" name="btfpLayoutConfig" hidden="1"/>
          <p:cNvSpPr txBox="1"/>
          <p:nvPr/>
        </p:nvSpPr>
        <p:spPr bwMode="gray">
          <a:xfrm>
            <a:off x="12700" y="12700"/>
            <a:ext cx="2980550" cy="88092"/>
          </a:xfrm>
          <a:prstGeom prst="rect">
            <a:avLst/>
          </a:prstGeom>
          <a:noFill/>
        </p:spPr>
        <p:txBody>
          <a:bodyPr vert="horz" wrap="none" lIns="36000" tIns="36000" rIns="36000" bIns="36000" rtlCol="0">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00" b="0" i="0" u="none" strike="noStrike" kern="1200" cap="none" spc="0" normalizeH="0" baseline="0" noProof="0" dirty="0">
                <a:ln>
                  <a:noFill/>
                </a:ln>
                <a:solidFill>
                  <a:srgbClr val="FFFFFF">
                    <a:alpha val="0"/>
                  </a:srgbClr>
                </a:solidFill>
                <a:effectLst/>
                <a:uLnTx/>
                <a:uFillTx/>
                <a:latin typeface="Arial"/>
                <a:ea typeface="+mn-ea"/>
                <a:cs typeface="+mn-cs"/>
              </a:rPr>
              <a:t>overall_0_132290434636440683 columns_1_132290332707602388 5_1_132290420719687667 9_1_132290426437844210 15_1_132291191542429935 45_1_132291854265053290 49_1_132291854315661000 53_1_132291854359229401 57_1_132291854462112551 61_1_132291854523528906 65_1_132291854555309958 69_1_132291854628693293 73_1_132291854658987905 11_1_132291888088058686 30_1_132291888130607823 33_1_132291888131205982 36_1_132291888131782753 40_1_132291888134513054 82_1_132291902712902161 </a:t>
            </a:r>
          </a:p>
        </p:txBody>
      </p:sp>
      <p:graphicFrame>
        <p:nvGraphicFramePr>
          <p:cNvPr id="5" name="btfpTable481123"/>
          <p:cNvGraphicFramePr>
            <a:graphicFrameLocks noGrp="1"/>
          </p:cNvGraphicFramePr>
          <p:nvPr>
            <p:custDataLst>
              <p:tags r:id="rId3"/>
            </p:custDataLst>
            <p:extLst>
              <p:ext uri="{D42A27DB-BD31-4B8C-83A1-F6EECF244321}">
                <p14:modId xmlns:p14="http://schemas.microsoft.com/office/powerpoint/2010/main" val="601221035"/>
              </p:ext>
            </p:extLst>
          </p:nvPr>
        </p:nvGraphicFramePr>
        <p:xfrm>
          <a:off x="330200" y="1270000"/>
          <a:ext cx="11531600" cy="5420671"/>
        </p:xfrm>
        <a:graphic>
          <a:graphicData uri="http://schemas.openxmlformats.org/drawingml/2006/table">
            <a:tbl>
              <a:tblPr firstRow="1" firstCol="1">
                <a:tableStyleId>{9D7B26C5-4107-4FEC-AEDC-1716B250A1EF}</a:tableStyleId>
              </a:tblPr>
              <a:tblGrid>
                <a:gridCol w="2882900">
                  <a:extLst>
                    <a:ext uri="{9D8B030D-6E8A-4147-A177-3AD203B41FA5}">
                      <a16:colId xmlns:a16="http://schemas.microsoft.com/office/drawing/2014/main" val="3403650168"/>
                    </a:ext>
                  </a:extLst>
                </a:gridCol>
                <a:gridCol w="2882900">
                  <a:extLst>
                    <a:ext uri="{9D8B030D-6E8A-4147-A177-3AD203B41FA5}">
                      <a16:colId xmlns:a16="http://schemas.microsoft.com/office/drawing/2014/main" val="1027967962"/>
                    </a:ext>
                  </a:extLst>
                </a:gridCol>
                <a:gridCol w="2484474">
                  <a:extLst>
                    <a:ext uri="{9D8B030D-6E8A-4147-A177-3AD203B41FA5}">
                      <a16:colId xmlns:a16="http://schemas.microsoft.com/office/drawing/2014/main" val="1586841627"/>
                    </a:ext>
                  </a:extLst>
                </a:gridCol>
                <a:gridCol w="3281326">
                  <a:extLst>
                    <a:ext uri="{9D8B030D-6E8A-4147-A177-3AD203B41FA5}">
                      <a16:colId xmlns:a16="http://schemas.microsoft.com/office/drawing/2014/main" val="925988718"/>
                    </a:ext>
                  </a:extLst>
                </a:gridCol>
              </a:tblGrid>
              <a:tr h="317904">
                <a:tc>
                  <a:txBody>
                    <a:bodyPr/>
                    <a:lstStyle/>
                    <a:p>
                      <a:pPr marL="0" indent="0" algn="ctr">
                        <a:spcBef>
                          <a:spcPts val="0"/>
                        </a:spcBef>
                        <a:buFontTx/>
                        <a:buNone/>
                      </a:pPr>
                      <a:r>
                        <a:rPr lang="en-US" sz="1200" dirty="0"/>
                        <a:t>Key trend</a:t>
                      </a:r>
                    </a:p>
                  </a:txBody>
                  <a:tcPr anchor="b"/>
                </a:tc>
                <a:tc>
                  <a:txBody>
                    <a:bodyPr/>
                    <a:lstStyle/>
                    <a:p>
                      <a:pPr marL="0" indent="0" algn="ctr">
                        <a:spcBef>
                          <a:spcPts val="0"/>
                        </a:spcBef>
                        <a:buFontTx/>
                        <a:buNone/>
                      </a:pPr>
                      <a:r>
                        <a:rPr lang="en-US" sz="1200" dirty="0"/>
                        <a:t>Description</a:t>
                      </a:r>
                    </a:p>
                  </a:txBody>
                  <a:tcPr anchor="b"/>
                </a:tc>
                <a:tc>
                  <a:txBody>
                    <a:bodyPr/>
                    <a:lstStyle/>
                    <a:p>
                      <a:pPr marL="0" indent="0" algn="ctr">
                        <a:spcBef>
                          <a:spcPts val="0"/>
                        </a:spcBef>
                        <a:buFontTx/>
                        <a:buNone/>
                      </a:pPr>
                      <a:r>
                        <a:rPr lang="en-US" sz="1200" dirty="0"/>
                        <a:t>CDMO implication</a:t>
                      </a:r>
                    </a:p>
                  </a:txBody>
                  <a:tcPr anchor="b"/>
                </a:tc>
                <a:tc>
                  <a:txBody>
                    <a:bodyPr/>
                    <a:lstStyle/>
                    <a:p>
                      <a:pPr marL="0" indent="0" algn="ctr">
                        <a:spcBef>
                          <a:spcPts val="0"/>
                        </a:spcBef>
                        <a:buFontTx/>
                        <a:buNone/>
                      </a:pPr>
                      <a:r>
                        <a:rPr lang="en-US" sz="1200" dirty="0"/>
                        <a:t>Commentary from CDMOs</a:t>
                      </a:r>
                    </a:p>
                  </a:txBody>
                  <a:tcPr anchor="b"/>
                </a:tc>
                <a:extLst>
                  <a:ext uri="{0D108BD9-81ED-4DB2-BD59-A6C34878D82A}">
                    <a16:rowId xmlns:a16="http://schemas.microsoft.com/office/drawing/2014/main" val="774903127"/>
                  </a:ext>
                </a:extLst>
              </a:tr>
              <a:tr h="1320396">
                <a:tc>
                  <a:txBody>
                    <a:bodyPr/>
                    <a:lstStyle/>
                    <a:p>
                      <a:pPr marL="0" indent="0">
                        <a:buNone/>
                      </a:pPr>
                      <a:r>
                        <a:rPr lang="en-US" sz="1200" dirty="0"/>
                        <a:t>Shortened</a:t>
                      </a:r>
                      <a:r>
                        <a:rPr lang="en-US" sz="1200" baseline="0" dirty="0"/>
                        <a:t> product life cycles</a:t>
                      </a:r>
                      <a:endParaRPr lang="en-US" sz="1200" dirty="0"/>
                    </a:p>
                  </a:txBody>
                  <a:tcPr/>
                </a:tc>
                <a:tc>
                  <a:txBody>
                    <a:bodyPr/>
                    <a:lstStyle/>
                    <a:p>
                      <a:pPr marL="177800" indent="-177800"/>
                      <a:r>
                        <a:rPr lang="en-US" sz="1200" dirty="0"/>
                        <a:t>Medical product life cycles are shortening, making speed-to-market</a:t>
                      </a:r>
                      <a:r>
                        <a:rPr lang="en-US" sz="1200" baseline="0" dirty="0"/>
                        <a:t> a key priority for </a:t>
                      </a:r>
                      <a:r>
                        <a:rPr lang="en-US" sz="1200" dirty="0"/>
                        <a:t>OEMs</a:t>
                      </a:r>
                    </a:p>
                  </a:txBody>
                  <a:tcPr/>
                </a:tc>
                <a:tc>
                  <a:txBody>
                    <a:bodyPr/>
                    <a:lstStyle/>
                    <a:p>
                      <a:pPr marL="177800" indent="-177800"/>
                      <a:r>
                        <a:rPr lang="en-US" sz="1200" baseline="0" dirty="0"/>
                        <a:t>Drives importance of closer alignment and deeper partnerships with OEMs</a:t>
                      </a:r>
                      <a:endParaRPr lang="en-US" sz="1200" dirty="0"/>
                    </a:p>
                  </a:txBody>
                  <a:tcPr/>
                </a:tc>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1200" baseline="0" dirty="0">
                          <a:solidFill>
                            <a:schemeClr val="tx1"/>
                          </a:solidFill>
                        </a:rPr>
                        <a:t>“</a:t>
                      </a:r>
                      <a:r>
                        <a:rPr lang="en-US" sz="1200" i="1" baseline="0" dirty="0">
                          <a:solidFill>
                            <a:schemeClr val="tx1"/>
                          </a:solidFill>
                        </a:rPr>
                        <a:t>A key reason OEMs use CDMOs is because the CDMOs have much faster development timelines—development cycles for CDMOs are typically half as long as OEM’s because of enhanced focus and expertise</a:t>
                      </a:r>
                      <a:r>
                        <a:rPr lang="en-US" sz="1200" baseline="0" dirty="0">
                          <a:solidFill>
                            <a:schemeClr val="tx1"/>
                          </a:solidFill>
                        </a:rPr>
                        <a:t>” </a:t>
                      </a:r>
                      <a:endParaRPr lang="en-US" sz="1200" i="1" dirty="0">
                        <a:solidFill>
                          <a:schemeClr val="tx1"/>
                        </a:solidFill>
                      </a:endParaRPr>
                    </a:p>
                  </a:txBody>
                  <a:tcPr/>
                </a:tc>
                <a:extLst>
                  <a:ext uri="{0D108BD9-81ED-4DB2-BD59-A6C34878D82A}">
                    <a16:rowId xmlns:a16="http://schemas.microsoft.com/office/drawing/2014/main" val="146845815"/>
                  </a:ext>
                </a:extLst>
              </a:tr>
              <a:tr h="934005">
                <a:tc>
                  <a:txBody>
                    <a:bodyPr/>
                    <a:lstStyle/>
                    <a:p>
                      <a:pPr marL="0" indent="0">
                        <a:buFontTx/>
                        <a:buNone/>
                      </a:pPr>
                      <a:r>
                        <a:rPr lang="en-US" sz="1200" dirty="0"/>
                        <a:t>Cost pressure</a:t>
                      </a:r>
                    </a:p>
                  </a:txBody>
                  <a:tcPr/>
                </a:tc>
                <a:tc>
                  <a:txBody>
                    <a:bodyPr/>
                    <a:lstStyle/>
                    <a:p>
                      <a:pPr marL="177800" indent="-177800"/>
                      <a:r>
                        <a:rPr lang="en-US" sz="1200" dirty="0"/>
                        <a:t>Cost pressures on OEMs</a:t>
                      </a:r>
                      <a:r>
                        <a:rPr lang="en-US" sz="1200" baseline="0" dirty="0"/>
                        <a:t> are causing them to both outsource additional activities and rationalize their number of 3</a:t>
                      </a:r>
                      <a:r>
                        <a:rPr lang="en-US" sz="1200" baseline="30000" dirty="0"/>
                        <a:t>rd</a:t>
                      </a:r>
                      <a:r>
                        <a:rPr lang="en-US" sz="1200" baseline="0" dirty="0"/>
                        <a:t> party vendors</a:t>
                      </a:r>
                      <a:endParaRPr lang="en-US" sz="1200" dirty="0"/>
                    </a:p>
                  </a:txBody>
                  <a:tcPr/>
                </a:tc>
                <a:tc>
                  <a:txBody>
                    <a:bodyPr/>
                    <a:lstStyle/>
                    <a:p>
                      <a:pPr marL="177800" indent="-177800"/>
                      <a:r>
                        <a:rPr lang="en-US" sz="1200" dirty="0"/>
                        <a:t>Increases CDMO adoption</a:t>
                      </a:r>
                    </a:p>
                    <a:p>
                      <a:pPr marL="177800" indent="-177800"/>
                      <a:r>
                        <a:rPr lang="en-US" sz="1200" baseline="0" dirty="0"/>
                        <a:t>Pushes CDMOs to offer a broader set of services / capabilities</a:t>
                      </a:r>
                    </a:p>
                    <a:p>
                      <a:pPr marL="177800" indent="-177800"/>
                      <a:r>
                        <a:rPr lang="en-US" sz="1200" baseline="0" dirty="0"/>
                        <a:t>Drives price pressure</a:t>
                      </a:r>
                    </a:p>
                  </a:txBody>
                  <a:tcPr/>
                </a:tc>
                <a:tc>
                  <a:txBody>
                    <a:bodyPr/>
                    <a:lstStyle/>
                    <a:p>
                      <a:pPr marL="0" indent="0">
                        <a:spcBef>
                          <a:spcPts val="600"/>
                        </a:spcBef>
                        <a:buNone/>
                      </a:pPr>
                      <a:r>
                        <a:rPr lang="en-US" sz="1200" i="1" dirty="0">
                          <a:solidFill>
                            <a:schemeClr val="tx1"/>
                          </a:solidFill>
                        </a:rPr>
                        <a:t>“Cost</a:t>
                      </a:r>
                      <a:r>
                        <a:rPr lang="en-US" sz="1200" i="1" baseline="0" dirty="0">
                          <a:solidFill>
                            <a:schemeClr val="tx1"/>
                          </a:solidFill>
                        </a:rPr>
                        <a:t> affects OEMs in how they deal with CDMOs. In the past they tried to operate their own equipment, but they’re increasingly relying on CDMOs for this and focusing on their core competencies.”</a:t>
                      </a:r>
                      <a:endParaRPr lang="en-US" sz="1200" i="1" dirty="0">
                        <a:solidFill>
                          <a:schemeClr val="tx1"/>
                        </a:solidFill>
                      </a:endParaRPr>
                    </a:p>
                  </a:txBody>
                  <a:tcPr/>
                </a:tc>
                <a:extLst>
                  <a:ext uri="{0D108BD9-81ED-4DB2-BD59-A6C34878D82A}">
                    <a16:rowId xmlns:a16="http://schemas.microsoft.com/office/drawing/2014/main" val="2515411243"/>
                  </a:ext>
                </a:extLst>
              </a:tr>
              <a:tr h="965200">
                <a:tc>
                  <a:txBody>
                    <a:bodyPr/>
                    <a:lstStyle/>
                    <a:p>
                      <a:pPr marL="0" indent="0">
                        <a:buFontTx/>
                        <a:buNone/>
                      </a:pPr>
                      <a:r>
                        <a:rPr lang="en-US" sz="1200" dirty="0"/>
                        <a:t>Consolidation</a:t>
                      </a:r>
                    </a:p>
                  </a:txBody>
                  <a:tcPr/>
                </a:tc>
                <a:tc>
                  <a:txBody>
                    <a:bodyPr/>
                    <a:lstStyle/>
                    <a:p>
                      <a:pPr marL="177800" indent="-177800"/>
                      <a:r>
                        <a:rPr lang="en-US" sz="1200" dirty="0"/>
                        <a:t>Consolidation in</a:t>
                      </a:r>
                      <a:r>
                        <a:rPr lang="en-US" sz="1200" baseline="0" dirty="0"/>
                        <a:t> the broader provider and payer ecosystem is causing </a:t>
                      </a:r>
                      <a:r>
                        <a:rPr lang="en-US" sz="1200" dirty="0"/>
                        <a:t>OEMs to consolidate</a:t>
                      </a:r>
                      <a:r>
                        <a:rPr lang="en-US" sz="1200" baseline="0" dirty="0"/>
                        <a:t> at a rapid pace </a:t>
                      </a:r>
                      <a:r>
                        <a:rPr lang="en-US" sz="1200" dirty="0"/>
                        <a:t>to</a:t>
                      </a:r>
                      <a:r>
                        <a:rPr lang="en-US" sz="1200" baseline="0" dirty="0"/>
                        <a:t> stay competitive</a:t>
                      </a:r>
                      <a:endParaRPr lang="en-US" sz="1200" dirty="0"/>
                    </a:p>
                  </a:txBody>
                  <a:tcPr/>
                </a:tc>
                <a:tc>
                  <a:txBody>
                    <a:bodyPr/>
                    <a:lstStyle/>
                    <a:p>
                      <a:pPr marL="177800" indent="-177800"/>
                      <a:r>
                        <a:rPr lang="en-US" sz="1200" dirty="0"/>
                        <a:t>Propels consolidation forward</a:t>
                      </a:r>
                      <a:r>
                        <a:rPr lang="en-US" sz="1200" baseline="0" dirty="0"/>
                        <a:t> </a:t>
                      </a:r>
                      <a:r>
                        <a:rPr lang="en-US" sz="1200" dirty="0"/>
                        <a:t>within highly fragmented CDMO industry, as players seek to achieve the scale needed to serve large OEMs </a:t>
                      </a:r>
                    </a:p>
                  </a:txBody>
                  <a:tcPr/>
                </a:tc>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1200" i="1" dirty="0">
                          <a:solidFill>
                            <a:schemeClr val="tx1"/>
                          </a:solidFill>
                        </a:rPr>
                        <a:t>“As more and more OEMs have approved vendor lists</a:t>
                      </a:r>
                      <a:r>
                        <a:rPr lang="en-US" sz="1200" i="1" baseline="0" dirty="0">
                          <a:solidFill>
                            <a:schemeClr val="tx1"/>
                          </a:solidFill>
                        </a:rPr>
                        <a:t> due to increasing regulation, consolidation is critical to gain access to RFPs as a CDMO.”</a:t>
                      </a:r>
                      <a:endParaRPr lang="en-US" sz="1200" i="1" dirty="0">
                        <a:solidFill>
                          <a:schemeClr val="tx1"/>
                        </a:solidFill>
                      </a:endParaRPr>
                    </a:p>
                  </a:txBody>
                  <a:tcPr/>
                </a:tc>
                <a:extLst>
                  <a:ext uri="{0D108BD9-81ED-4DB2-BD59-A6C34878D82A}">
                    <a16:rowId xmlns:a16="http://schemas.microsoft.com/office/drawing/2014/main" val="1231220827"/>
                  </a:ext>
                </a:extLst>
              </a:tr>
              <a:tr h="1465891">
                <a:tc>
                  <a:txBody>
                    <a:bodyPr/>
                    <a:lstStyle/>
                    <a:p>
                      <a:pPr marL="0" indent="0">
                        <a:buFontTx/>
                        <a:buNone/>
                      </a:pPr>
                      <a:r>
                        <a:rPr lang="en-US" sz="1200" dirty="0"/>
                        <a:t>Technology / innovation </a:t>
                      </a:r>
                    </a:p>
                  </a:txBody>
                  <a:tcPr/>
                </a:tc>
                <a:tc>
                  <a:txBody>
                    <a:bodyPr/>
                    <a:lstStyle/>
                    <a:p>
                      <a:pPr marL="177800" indent="-177800"/>
                      <a:r>
                        <a:rPr lang="en-US" sz="1200" dirty="0"/>
                        <a:t>Advances in technologies</a:t>
                      </a:r>
                      <a:r>
                        <a:rPr lang="en-US" sz="1200" baseline="0" dirty="0"/>
                        <a:t> (e.g., 3D printing, analytics, laser cutting) are driving </a:t>
                      </a:r>
                      <a:r>
                        <a:rPr lang="en-US" sz="1200" dirty="0"/>
                        <a:t>OEM</a:t>
                      </a:r>
                      <a:r>
                        <a:rPr lang="en-US" sz="1200" baseline="0" dirty="0"/>
                        <a:t> investments</a:t>
                      </a:r>
                      <a:endParaRPr lang="en-US" sz="1200" dirty="0"/>
                    </a:p>
                  </a:txBody>
                  <a:tcPr/>
                </a:tc>
                <a:tc>
                  <a:txBody>
                    <a:bodyPr/>
                    <a:lstStyle/>
                    <a:p>
                      <a:pPr marL="177800" indent="-177800"/>
                      <a:r>
                        <a:rPr lang="en-US" sz="1200" dirty="0"/>
                        <a:t>Improves appeal of CDMOs</a:t>
                      </a:r>
                      <a:r>
                        <a:rPr lang="en-US" sz="1200" baseline="0" dirty="0"/>
                        <a:t> with advanced engineering capabilities and expertise</a:t>
                      </a:r>
                      <a:endParaRPr lang="en-US" sz="1200" dirty="0"/>
                    </a:p>
                  </a:txBody>
                  <a:tcPr/>
                </a:tc>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1200" dirty="0">
                          <a:solidFill>
                            <a:schemeClr val="tx1"/>
                          </a:solidFill>
                        </a:rPr>
                        <a:t>“</a:t>
                      </a:r>
                      <a:r>
                        <a:rPr lang="en-US" sz="1200" i="1" dirty="0">
                          <a:solidFill>
                            <a:schemeClr val="tx1"/>
                          </a:solidFill>
                        </a:rPr>
                        <a:t>CDMOs invest in new technologies across the value chain because this is their core business.</a:t>
                      </a:r>
                      <a:r>
                        <a:rPr lang="en-US" sz="1200" i="1" baseline="0" dirty="0">
                          <a:solidFill>
                            <a:schemeClr val="tx1"/>
                          </a:solidFill>
                        </a:rPr>
                        <a:t> For many OEMS, manufacturing is not their competency, so they’re less likely to make the capital outlay for the latest manufacturing technology</a:t>
                      </a:r>
                      <a:r>
                        <a:rPr lang="en-US" sz="1200" baseline="0" dirty="0">
                          <a:solidFill>
                            <a:schemeClr val="tx1"/>
                          </a:solidFill>
                        </a:rPr>
                        <a:t>”</a:t>
                      </a:r>
                      <a:endParaRPr lang="en-US" sz="1200" i="1" dirty="0">
                        <a:solidFill>
                          <a:schemeClr val="tx1"/>
                        </a:solidFill>
                      </a:endParaRPr>
                    </a:p>
                  </a:txBody>
                  <a:tcPr/>
                </a:tc>
                <a:extLst>
                  <a:ext uri="{0D108BD9-81ED-4DB2-BD59-A6C34878D82A}">
                    <a16:rowId xmlns:a16="http://schemas.microsoft.com/office/drawing/2014/main" val="660049577"/>
                  </a:ext>
                </a:extLst>
              </a:tr>
            </a:tbl>
          </a:graphicData>
        </a:graphic>
      </p:graphicFrame>
      <p:sp>
        <p:nvSpPr>
          <p:cNvPr id="15" name="btfpNotesBox923741"/>
          <p:cNvSpPr txBox="1"/>
          <p:nvPr>
            <p:custDataLst>
              <p:tags r:id="rId4"/>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AU" sz="800" b="0" i="0" u="none" strike="noStrike" kern="1200" cap="none" spc="0" normalizeH="0" baseline="0" noProof="0" dirty="0">
                <a:ln>
                  <a:noFill/>
                </a:ln>
                <a:solidFill>
                  <a:srgbClr val="000000"/>
                </a:solidFill>
                <a:effectLst/>
                <a:uLnTx/>
                <a:uFillTx/>
                <a:latin typeface="Arial"/>
                <a:ea typeface="+mn-ea"/>
                <a:cs typeface="+mn-cs"/>
              </a:rPr>
              <a:t>Source: Duff &amp; Phelps Medical Device Manufacturing Update, </a:t>
            </a:r>
            <a:r>
              <a:rPr lang="en-AU" sz="800" dirty="0">
                <a:solidFill>
                  <a:srgbClr val="000000"/>
                </a:solidFill>
                <a:latin typeface="Arial"/>
              </a:rPr>
              <a:t>Bain experience, Lit. Search</a:t>
            </a:r>
            <a:endParaRPr kumimoji="0" lang="en-AU" sz="8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38" name="btfpIcon356052">
            <a:extLst>
              <a:ext uri="{FF2B5EF4-FFF2-40B4-BE49-F238E27FC236}">
                <a16:creationId xmlns:a16="http://schemas.microsoft.com/office/drawing/2014/main" id="{C56993AB-9385-BAC4-6B7F-DA08FA233717}"/>
              </a:ext>
            </a:extLst>
          </p:cNvPr>
          <p:cNvGrpSpPr>
            <a:grpSpLocks noChangeAspect="1"/>
          </p:cNvGrpSpPr>
          <p:nvPr>
            <p:custDataLst>
              <p:tags r:id="rId5"/>
            </p:custDataLst>
          </p:nvPr>
        </p:nvGrpSpPr>
        <p:grpSpPr>
          <a:xfrm>
            <a:off x="696741" y="1972414"/>
            <a:ext cx="540544" cy="540544"/>
            <a:chOff x="696741" y="1972414"/>
            <a:chExt cx="540544" cy="540544"/>
          </a:xfrm>
        </p:grpSpPr>
        <p:sp>
          <p:nvSpPr>
            <p:cNvPr id="36" name="btfpIconCircle356052">
              <a:extLst>
                <a:ext uri="{FF2B5EF4-FFF2-40B4-BE49-F238E27FC236}">
                  <a16:creationId xmlns:a16="http://schemas.microsoft.com/office/drawing/2014/main" id="{E2728828-8754-D176-6AB6-6433B47AA60E}"/>
                </a:ext>
              </a:extLst>
            </p:cNvPr>
            <p:cNvSpPr>
              <a:spLocks/>
            </p:cNvSpPr>
            <p:nvPr/>
          </p:nvSpPr>
          <p:spPr bwMode="gray">
            <a:xfrm>
              <a:off x="696741" y="1972414"/>
              <a:ext cx="540544" cy="540544"/>
            </a:xfrm>
            <a:prstGeom prst="ellipse">
              <a:avLst/>
            </a:prstGeom>
            <a:solidFill>
              <a:srgbClr val="333333"/>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pic>
          <p:nvPicPr>
            <p:cNvPr id="35" name="btfpIconLines356052">
              <a:extLst>
                <a:ext uri="{FF2B5EF4-FFF2-40B4-BE49-F238E27FC236}">
                  <a16:creationId xmlns:a16="http://schemas.microsoft.com/office/drawing/2014/main" id="{3390576C-4B0C-580C-0786-92B49BE659F9}"/>
                </a:ext>
              </a:extLst>
            </p:cNvPr>
            <p:cNvPicPr>
              <a:picLocks/>
            </p:cNvPicPr>
            <p:nvPr/>
          </p:nvPicPr>
          <p:blipFill>
            <a:blip r:embed="rId13"/>
            <a:stretch>
              <a:fillRect/>
            </a:stretch>
          </p:blipFill>
          <p:spPr>
            <a:xfrm>
              <a:off x="696741" y="1972414"/>
              <a:ext cx="540544" cy="540544"/>
            </a:xfrm>
            <a:prstGeom prst="rect">
              <a:avLst/>
            </a:prstGeom>
          </p:spPr>
        </p:pic>
      </p:grpSp>
      <p:grpSp>
        <p:nvGrpSpPr>
          <p:cNvPr id="68" name="btfpIcon534063">
            <a:extLst>
              <a:ext uri="{FF2B5EF4-FFF2-40B4-BE49-F238E27FC236}">
                <a16:creationId xmlns:a16="http://schemas.microsoft.com/office/drawing/2014/main" id="{E9E42E79-F4EA-34BC-2C5D-DDACE1136F4E}"/>
              </a:ext>
            </a:extLst>
          </p:cNvPr>
          <p:cNvGrpSpPr>
            <a:grpSpLocks noChangeAspect="1"/>
          </p:cNvGrpSpPr>
          <p:nvPr>
            <p:custDataLst>
              <p:tags r:id="rId6"/>
            </p:custDataLst>
          </p:nvPr>
        </p:nvGrpSpPr>
        <p:grpSpPr>
          <a:xfrm>
            <a:off x="696742" y="3219277"/>
            <a:ext cx="540544" cy="540544"/>
            <a:chOff x="696742" y="3219277"/>
            <a:chExt cx="540544" cy="540544"/>
          </a:xfrm>
        </p:grpSpPr>
        <p:sp>
          <p:nvSpPr>
            <p:cNvPr id="67" name="btfpIconCircle534063">
              <a:extLst>
                <a:ext uri="{FF2B5EF4-FFF2-40B4-BE49-F238E27FC236}">
                  <a16:creationId xmlns:a16="http://schemas.microsoft.com/office/drawing/2014/main" id="{FA817BC3-01EE-4720-9A30-5D9EF283A6C8}"/>
                </a:ext>
              </a:extLst>
            </p:cNvPr>
            <p:cNvSpPr>
              <a:spLocks/>
            </p:cNvSpPr>
            <p:nvPr/>
          </p:nvSpPr>
          <p:spPr bwMode="gray">
            <a:xfrm>
              <a:off x="696742" y="3219277"/>
              <a:ext cx="540544" cy="540544"/>
            </a:xfrm>
            <a:prstGeom prst="ellipse">
              <a:avLst/>
            </a:prstGeom>
            <a:solidFill>
              <a:srgbClr val="46647B"/>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pic>
          <p:nvPicPr>
            <p:cNvPr id="66" name="btfpIconLines534063">
              <a:extLst>
                <a:ext uri="{FF2B5EF4-FFF2-40B4-BE49-F238E27FC236}">
                  <a16:creationId xmlns:a16="http://schemas.microsoft.com/office/drawing/2014/main" id="{164EDE9F-2E1F-1D6D-43D2-BE2EB553BB72}"/>
                </a:ext>
              </a:extLst>
            </p:cNvPr>
            <p:cNvPicPr>
              <a:picLocks/>
            </p:cNvPicPr>
            <p:nvPr/>
          </p:nvPicPr>
          <p:blipFill>
            <a:blip r:embed="rId14"/>
            <a:stretch>
              <a:fillRect/>
            </a:stretch>
          </p:blipFill>
          <p:spPr>
            <a:xfrm>
              <a:off x="696742" y="3219277"/>
              <a:ext cx="540544" cy="540544"/>
            </a:xfrm>
            <a:prstGeom prst="rect">
              <a:avLst/>
            </a:prstGeom>
          </p:spPr>
        </p:pic>
      </p:grpSp>
      <p:grpSp>
        <p:nvGrpSpPr>
          <p:cNvPr id="58" name="btfpIcon363193">
            <a:extLst>
              <a:ext uri="{FF2B5EF4-FFF2-40B4-BE49-F238E27FC236}">
                <a16:creationId xmlns:a16="http://schemas.microsoft.com/office/drawing/2014/main" id="{AC9F16F4-390D-4BB4-F0F6-FB345244DB1C}"/>
              </a:ext>
            </a:extLst>
          </p:cNvPr>
          <p:cNvGrpSpPr>
            <a:grpSpLocks noChangeAspect="1"/>
          </p:cNvGrpSpPr>
          <p:nvPr>
            <p:custDataLst>
              <p:tags r:id="rId7"/>
            </p:custDataLst>
          </p:nvPr>
        </p:nvGrpSpPr>
        <p:grpSpPr>
          <a:xfrm>
            <a:off x="696741" y="4573997"/>
            <a:ext cx="540544" cy="540544"/>
            <a:chOff x="696741" y="4573997"/>
            <a:chExt cx="540544" cy="540544"/>
          </a:xfrm>
        </p:grpSpPr>
        <p:sp>
          <p:nvSpPr>
            <p:cNvPr id="57" name="btfpIconCircle363193">
              <a:extLst>
                <a:ext uri="{FF2B5EF4-FFF2-40B4-BE49-F238E27FC236}">
                  <a16:creationId xmlns:a16="http://schemas.microsoft.com/office/drawing/2014/main" id="{A2EBD209-D410-3F3D-8B50-B878440C6BBF}"/>
                </a:ext>
              </a:extLst>
            </p:cNvPr>
            <p:cNvSpPr>
              <a:spLocks/>
            </p:cNvSpPr>
            <p:nvPr/>
          </p:nvSpPr>
          <p:spPr bwMode="gray">
            <a:xfrm>
              <a:off x="696741" y="4573997"/>
              <a:ext cx="540544" cy="540544"/>
            </a:xfrm>
            <a:prstGeom prst="ellipse">
              <a:avLst/>
            </a:prstGeom>
            <a:solidFill>
              <a:srgbClr val="507867"/>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pic>
          <p:nvPicPr>
            <p:cNvPr id="56" name="btfpIconLines363193">
              <a:extLst>
                <a:ext uri="{FF2B5EF4-FFF2-40B4-BE49-F238E27FC236}">
                  <a16:creationId xmlns:a16="http://schemas.microsoft.com/office/drawing/2014/main" id="{79A5CE4B-ED78-2A36-F3D1-C5DEBFBD7FAA}"/>
                </a:ext>
              </a:extLst>
            </p:cNvPr>
            <p:cNvPicPr>
              <a:picLocks/>
            </p:cNvPicPr>
            <p:nvPr/>
          </p:nvPicPr>
          <p:blipFill>
            <a:blip r:embed="rId15"/>
            <a:stretch>
              <a:fillRect/>
            </a:stretch>
          </p:blipFill>
          <p:spPr>
            <a:xfrm>
              <a:off x="696741" y="4573997"/>
              <a:ext cx="540544" cy="540544"/>
            </a:xfrm>
            <a:prstGeom prst="rect">
              <a:avLst/>
            </a:prstGeom>
          </p:spPr>
        </p:pic>
      </p:grpSp>
      <p:grpSp>
        <p:nvGrpSpPr>
          <p:cNvPr id="63" name="btfpIcon655674">
            <a:extLst>
              <a:ext uri="{FF2B5EF4-FFF2-40B4-BE49-F238E27FC236}">
                <a16:creationId xmlns:a16="http://schemas.microsoft.com/office/drawing/2014/main" id="{09BC7951-6E3C-977E-C16E-6C0A14581EA6}"/>
              </a:ext>
            </a:extLst>
          </p:cNvPr>
          <p:cNvGrpSpPr>
            <a:grpSpLocks noChangeAspect="1"/>
          </p:cNvGrpSpPr>
          <p:nvPr>
            <p:custDataLst>
              <p:tags r:id="rId8"/>
            </p:custDataLst>
          </p:nvPr>
        </p:nvGrpSpPr>
        <p:grpSpPr>
          <a:xfrm>
            <a:off x="696741" y="5604734"/>
            <a:ext cx="540544" cy="540543"/>
            <a:chOff x="696741" y="5604734"/>
            <a:chExt cx="540544" cy="540543"/>
          </a:xfrm>
        </p:grpSpPr>
        <p:sp>
          <p:nvSpPr>
            <p:cNvPr id="62" name="btfpIconCircle655674">
              <a:extLst>
                <a:ext uri="{FF2B5EF4-FFF2-40B4-BE49-F238E27FC236}">
                  <a16:creationId xmlns:a16="http://schemas.microsoft.com/office/drawing/2014/main" id="{8F9076B0-4B23-E9B2-7EC3-29295B4F0515}"/>
                </a:ext>
              </a:extLst>
            </p:cNvPr>
            <p:cNvSpPr>
              <a:spLocks/>
            </p:cNvSpPr>
            <p:nvPr/>
          </p:nvSpPr>
          <p:spPr bwMode="gray">
            <a:xfrm>
              <a:off x="696741" y="5604734"/>
              <a:ext cx="540544" cy="540543"/>
            </a:xfrm>
            <a:prstGeom prst="ellipse">
              <a:avLst/>
            </a:prstGeom>
            <a:solidFill>
              <a:srgbClr val="973B7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pic>
          <p:nvPicPr>
            <p:cNvPr id="61" name="btfpIconLines655674">
              <a:extLst>
                <a:ext uri="{FF2B5EF4-FFF2-40B4-BE49-F238E27FC236}">
                  <a16:creationId xmlns:a16="http://schemas.microsoft.com/office/drawing/2014/main" id="{711A98BB-A030-DEB4-5F0D-934C83A9EC49}"/>
                </a:ext>
              </a:extLst>
            </p:cNvPr>
            <p:cNvPicPr>
              <a:picLocks/>
            </p:cNvPicPr>
            <p:nvPr/>
          </p:nvPicPr>
          <p:blipFill>
            <a:blip r:embed="rId16"/>
            <a:stretch>
              <a:fillRect/>
            </a:stretch>
          </p:blipFill>
          <p:spPr>
            <a:xfrm>
              <a:off x="696741" y="5604734"/>
              <a:ext cx="540544" cy="540543"/>
            </a:xfrm>
            <a:prstGeom prst="rect">
              <a:avLst/>
            </a:prstGeom>
          </p:spPr>
        </p:pic>
      </p:grpSp>
      <p:grpSp>
        <p:nvGrpSpPr>
          <p:cNvPr id="6" name="btfpRunningAgenda1Level494016">
            <a:extLst>
              <a:ext uri="{FF2B5EF4-FFF2-40B4-BE49-F238E27FC236}">
                <a16:creationId xmlns:a16="http://schemas.microsoft.com/office/drawing/2014/main" id="{E97F39BC-3482-5B05-486D-FE26CA87370A}"/>
              </a:ext>
            </a:extLst>
          </p:cNvPr>
          <p:cNvGrpSpPr/>
          <p:nvPr>
            <p:custDataLst>
              <p:tags r:id="rId9"/>
            </p:custDataLst>
          </p:nvPr>
        </p:nvGrpSpPr>
        <p:grpSpPr>
          <a:xfrm>
            <a:off x="0" y="944429"/>
            <a:ext cx="2561819" cy="257442"/>
            <a:chOff x="0" y="876300"/>
            <a:chExt cx="2561819" cy="257442"/>
          </a:xfrm>
        </p:grpSpPr>
        <p:sp>
          <p:nvSpPr>
            <p:cNvPr id="10" name="btfpRunningAgenda1LevelBarLeft494016">
              <a:extLst>
                <a:ext uri="{FF2B5EF4-FFF2-40B4-BE49-F238E27FC236}">
                  <a16:creationId xmlns:a16="http://schemas.microsoft.com/office/drawing/2014/main" id="{6B0C5C54-02D3-969A-0622-B782CA02E3F9}"/>
                </a:ext>
              </a:extLst>
            </p:cNvPr>
            <p:cNvSpPr/>
            <p:nvPr/>
          </p:nvSpPr>
          <p:spPr bwMode="gray">
            <a:xfrm>
              <a:off x="0" y="876300"/>
              <a:ext cx="2561819" cy="257442"/>
            </a:xfrm>
            <a:custGeom>
              <a:avLst/>
              <a:gdLst>
                <a:gd name="connsiteX0" fmla="*/ 942786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42786 w 1816204"/>
                <a:gd name="connsiteY0" fmla="*/ 0 h 257442"/>
                <a:gd name="connsiteX1" fmla="*/ 888066 w 1816204"/>
                <a:gd name="connsiteY1" fmla="*/ 257442 h 257442"/>
                <a:gd name="connsiteX2" fmla="*/ 1816204 w 1816204"/>
                <a:gd name="connsiteY2" fmla="*/ 257442 h 257442"/>
                <a:gd name="connsiteX3" fmla="*/ 0 w 1816204"/>
                <a:gd name="connsiteY3" fmla="*/ 257442 h 257442"/>
                <a:gd name="connsiteX0" fmla="*/ 942786 w 942786"/>
                <a:gd name="connsiteY0" fmla="*/ 0 h 257442"/>
                <a:gd name="connsiteX1" fmla="*/ 888066 w 942786"/>
                <a:gd name="connsiteY1" fmla="*/ 257442 h 257442"/>
                <a:gd name="connsiteX2" fmla="*/ 1 w 942786"/>
                <a:gd name="connsiteY2" fmla="*/ 257442 h 257442"/>
                <a:gd name="connsiteX3" fmla="*/ 0 w 942786"/>
                <a:gd name="connsiteY3" fmla="*/ 257442 h 257442"/>
                <a:gd name="connsiteX0" fmla="*/ 942785 w 942785"/>
                <a:gd name="connsiteY0" fmla="*/ 0 h 257442"/>
                <a:gd name="connsiteX1" fmla="*/ 888065 w 942785"/>
                <a:gd name="connsiteY1" fmla="*/ 257442 h 257442"/>
                <a:gd name="connsiteX2" fmla="*/ 0 w 942785"/>
                <a:gd name="connsiteY2" fmla="*/ 257442 h 257442"/>
                <a:gd name="connsiteX3" fmla="*/ 0 w 942785"/>
                <a:gd name="connsiteY3" fmla="*/ 0 h 257442"/>
                <a:gd name="connsiteX0" fmla="*/ 1111101 w 1111101"/>
                <a:gd name="connsiteY0" fmla="*/ 0 h 257442"/>
                <a:gd name="connsiteX1" fmla="*/ 888065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0 w 1111101"/>
                <a:gd name="connsiteY3" fmla="*/ 0 h 257442"/>
                <a:gd name="connsiteX0" fmla="*/ 1271402 w 1271402"/>
                <a:gd name="connsiteY0" fmla="*/ 0 h 257442"/>
                <a:gd name="connsiteX1" fmla="*/ 1056380 w 1271402"/>
                <a:gd name="connsiteY1" fmla="*/ 257442 h 257442"/>
                <a:gd name="connsiteX2" fmla="*/ 0 w 1271402"/>
                <a:gd name="connsiteY2" fmla="*/ 257442 h 257442"/>
                <a:gd name="connsiteX3" fmla="*/ 0 w 1271402"/>
                <a:gd name="connsiteY3" fmla="*/ 0 h 257442"/>
                <a:gd name="connsiteX0" fmla="*/ 1271402 w 1271402"/>
                <a:gd name="connsiteY0" fmla="*/ 0 h 257442"/>
                <a:gd name="connsiteX1" fmla="*/ 1216680 w 1271402"/>
                <a:gd name="connsiteY1" fmla="*/ 257442 h 257442"/>
                <a:gd name="connsiteX2" fmla="*/ 0 w 1271402"/>
                <a:gd name="connsiteY2" fmla="*/ 257442 h 257442"/>
                <a:gd name="connsiteX3" fmla="*/ 0 w 1271402"/>
                <a:gd name="connsiteY3" fmla="*/ 0 h 257442"/>
                <a:gd name="connsiteX0" fmla="*/ 1271403 w 1271403"/>
                <a:gd name="connsiteY0" fmla="*/ 0 h 257442"/>
                <a:gd name="connsiteX1" fmla="*/ 1216681 w 1271403"/>
                <a:gd name="connsiteY1" fmla="*/ 257442 h 257442"/>
                <a:gd name="connsiteX2" fmla="*/ 0 w 1271403"/>
                <a:gd name="connsiteY2" fmla="*/ 257442 h 257442"/>
                <a:gd name="connsiteX3" fmla="*/ 1 w 1271403"/>
                <a:gd name="connsiteY3" fmla="*/ 0 h 257442"/>
                <a:gd name="connsiteX0" fmla="*/ 1271403 w 1271403"/>
                <a:gd name="connsiteY0" fmla="*/ 0 h 257442"/>
                <a:gd name="connsiteX1" fmla="*/ 1216681 w 1271403"/>
                <a:gd name="connsiteY1" fmla="*/ 257442 h 257442"/>
                <a:gd name="connsiteX2" fmla="*/ 0 w 1271403"/>
                <a:gd name="connsiteY2" fmla="*/ 257442 h 257442"/>
                <a:gd name="connsiteX3" fmla="*/ 1 w 1271403"/>
                <a:gd name="connsiteY3" fmla="*/ 0 h 257442"/>
                <a:gd name="connsiteX0" fmla="*/ 1439718 w 1439718"/>
                <a:gd name="connsiteY0" fmla="*/ 0 h 257442"/>
                <a:gd name="connsiteX1" fmla="*/ 1216681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1 w 1439718"/>
                <a:gd name="connsiteY3" fmla="*/ 0 h 257442"/>
                <a:gd name="connsiteX0" fmla="*/ 1439718 w 1439718"/>
                <a:gd name="connsiteY0" fmla="*/ 0 h 257442"/>
                <a:gd name="connsiteX1" fmla="*/ 1384996 w 1439718"/>
                <a:gd name="connsiteY1" fmla="*/ 257442 h 257442"/>
                <a:gd name="connsiteX2" fmla="*/ 0 w 1439718"/>
                <a:gd name="connsiteY2" fmla="*/ 257442 h 257442"/>
                <a:gd name="connsiteX3" fmla="*/ 0 w 1439718"/>
                <a:gd name="connsiteY3" fmla="*/ 0 h 257442"/>
                <a:gd name="connsiteX0" fmla="*/ 1701007 w 1701007"/>
                <a:gd name="connsiteY0" fmla="*/ 0 h 257442"/>
                <a:gd name="connsiteX1" fmla="*/ 138499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701007 w 1701007"/>
                <a:gd name="connsiteY0" fmla="*/ 0 h 257442"/>
                <a:gd name="connsiteX1" fmla="*/ 1646286 w 1701007"/>
                <a:gd name="connsiteY1" fmla="*/ 257442 h 257442"/>
                <a:gd name="connsiteX2" fmla="*/ 0 w 1701007"/>
                <a:gd name="connsiteY2" fmla="*/ 257442 h 257442"/>
                <a:gd name="connsiteX3" fmla="*/ 0 w 1701007"/>
                <a:gd name="connsiteY3" fmla="*/ 0 h 257442"/>
                <a:gd name="connsiteX0" fmla="*/ 1979929 w 1979929"/>
                <a:gd name="connsiteY0" fmla="*/ 0 h 257442"/>
                <a:gd name="connsiteX1" fmla="*/ 1646286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1979929 w 1979929"/>
                <a:gd name="connsiteY0" fmla="*/ 0 h 257442"/>
                <a:gd name="connsiteX1" fmla="*/ 1925208 w 1979929"/>
                <a:gd name="connsiteY1" fmla="*/ 257442 h 257442"/>
                <a:gd name="connsiteX2" fmla="*/ 0 w 1979929"/>
                <a:gd name="connsiteY2" fmla="*/ 257442 h 257442"/>
                <a:gd name="connsiteX3" fmla="*/ 0 w 1979929"/>
                <a:gd name="connsiteY3" fmla="*/ 0 h 257442"/>
                <a:gd name="connsiteX0" fmla="*/ 2148244 w 2148244"/>
                <a:gd name="connsiteY0" fmla="*/ 0 h 257442"/>
                <a:gd name="connsiteX1" fmla="*/ 1925208 w 2148244"/>
                <a:gd name="connsiteY1" fmla="*/ 257442 h 257442"/>
                <a:gd name="connsiteX2" fmla="*/ 0 w 2148244"/>
                <a:gd name="connsiteY2" fmla="*/ 257442 h 257442"/>
                <a:gd name="connsiteX3" fmla="*/ 0 w 2148244"/>
                <a:gd name="connsiteY3" fmla="*/ 0 h 257442"/>
                <a:gd name="connsiteX0" fmla="*/ 2148244 w 2148244"/>
                <a:gd name="connsiteY0" fmla="*/ 0 h 257442"/>
                <a:gd name="connsiteX1" fmla="*/ 2093522 w 2148244"/>
                <a:gd name="connsiteY1" fmla="*/ 257442 h 257442"/>
                <a:gd name="connsiteX2" fmla="*/ 0 w 2148244"/>
                <a:gd name="connsiteY2" fmla="*/ 257442 h 257442"/>
                <a:gd name="connsiteX3" fmla="*/ 0 w 2148244"/>
                <a:gd name="connsiteY3" fmla="*/ 0 h 257442"/>
                <a:gd name="connsiteX0" fmla="*/ 2148245 w 2148245"/>
                <a:gd name="connsiteY0" fmla="*/ 0 h 257442"/>
                <a:gd name="connsiteX1" fmla="*/ 2093523 w 2148245"/>
                <a:gd name="connsiteY1" fmla="*/ 257442 h 257442"/>
                <a:gd name="connsiteX2" fmla="*/ 0 w 2148245"/>
                <a:gd name="connsiteY2" fmla="*/ 257442 h 257442"/>
                <a:gd name="connsiteX3" fmla="*/ 1 w 2148245"/>
                <a:gd name="connsiteY3" fmla="*/ 0 h 257442"/>
                <a:gd name="connsiteX0" fmla="*/ 2148245 w 2148245"/>
                <a:gd name="connsiteY0" fmla="*/ 0 h 257442"/>
                <a:gd name="connsiteX1" fmla="*/ 2093523 w 2148245"/>
                <a:gd name="connsiteY1" fmla="*/ 257442 h 257442"/>
                <a:gd name="connsiteX2" fmla="*/ 0 w 2148245"/>
                <a:gd name="connsiteY2" fmla="*/ 257442 h 257442"/>
                <a:gd name="connsiteX3" fmla="*/ 1 w 2148245"/>
                <a:gd name="connsiteY3" fmla="*/ 0 h 257442"/>
                <a:gd name="connsiteX0" fmla="*/ 2409535 w 2409535"/>
                <a:gd name="connsiteY0" fmla="*/ 0 h 257442"/>
                <a:gd name="connsiteX1" fmla="*/ 2093523 w 2409535"/>
                <a:gd name="connsiteY1" fmla="*/ 257442 h 257442"/>
                <a:gd name="connsiteX2" fmla="*/ 0 w 2409535"/>
                <a:gd name="connsiteY2" fmla="*/ 257442 h 257442"/>
                <a:gd name="connsiteX3" fmla="*/ 1 w 2409535"/>
                <a:gd name="connsiteY3" fmla="*/ 0 h 257442"/>
                <a:gd name="connsiteX0" fmla="*/ 2409535 w 2409535"/>
                <a:gd name="connsiteY0" fmla="*/ 0 h 257442"/>
                <a:gd name="connsiteX1" fmla="*/ 2354814 w 2409535"/>
                <a:gd name="connsiteY1" fmla="*/ 257442 h 257442"/>
                <a:gd name="connsiteX2" fmla="*/ 0 w 2409535"/>
                <a:gd name="connsiteY2" fmla="*/ 257442 h 257442"/>
                <a:gd name="connsiteX3" fmla="*/ 1 w 2409535"/>
                <a:gd name="connsiteY3" fmla="*/ 0 h 257442"/>
                <a:gd name="connsiteX0" fmla="*/ 2409534 w 2409534"/>
                <a:gd name="connsiteY0" fmla="*/ 0 h 257442"/>
                <a:gd name="connsiteX1" fmla="*/ 2354813 w 2409534"/>
                <a:gd name="connsiteY1" fmla="*/ 257442 h 257442"/>
                <a:gd name="connsiteX2" fmla="*/ 0 w 2409534"/>
                <a:gd name="connsiteY2" fmla="*/ 257442 h 257442"/>
                <a:gd name="connsiteX3" fmla="*/ 0 w 2409534"/>
                <a:gd name="connsiteY3" fmla="*/ 0 h 257442"/>
                <a:gd name="connsiteX0" fmla="*/ 2409535 w 2409535"/>
                <a:gd name="connsiteY0" fmla="*/ 0 h 257442"/>
                <a:gd name="connsiteX1" fmla="*/ 2354814 w 2409535"/>
                <a:gd name="connsiteY1" fmla="*/ 257442 h 257442"/>
                <a:gd name="connsiteX2" fmla="*/ 1 w 2409535"/>
                <a:gd name="connsiteY2" fmla="*/ 257442 h 257442"/>
                <a:gd name="connsiteX3" fmla="*/ 0 w 2409535"/>
                <a:gd name="connsiteY3" fmla="*/ 0 h 257442"/>
                <a:gd name="connsiteX0" fmla="*/ 2577850 w 2577850"/>
                <a:gd name="connsiteY0" fmla="*/ 0 h 257442"/>
                <a:gd name="connsiteX1" fmla="*/ 2354814 w 2577850"/>
                <a:gd name="connsiteY1" fmla="*/ 257442 h 257442"/>
                <a:gd name="connsiteX2" fmla="*/ 1 w 2577850"/>
                <a:gd name="connsiteY2" fmla="*/ 257442 h 257442"/>
                <a:gd name="connsiteX3" fmla="*/ 0 w 2577850"/>
                <a:gd name="connsiteY3" fmla="*/ 0 h 257442"/>
                <a:gd name="connsiteX0" fmla="*/ 2577850 w 2577850"/>
                <a:gd name="connsiteY0" fmla="*/ 0 h 257442"/>
                <a:gd name="connsiteX1" fmla="*/ 2523128 w 2577850"/>
                <a:gd name="connsiteY1" fmla="*/ 257442 h 257442"/>
                <a:gd name="connsiteX2" fmla="*/ 1 w 2577850"/>
                <a:gd name="connsiteY2" fmla="*/ 257442 h 257442"/>
                <a:gd name="connsiteX3" fmla="*/ 0 w 2577850"/>
                <a:gd name="connsiteY3" fmla="*/ 0 h 257442"/>
                <a:gd name="connsiteX0" fmla="*/ 2577850 w 2577850"/>
                <a:gd name="connsiteY0" fmla="*/ 0 h 257442"/>
                <a:gd name="connsiteX1" fmla="*/ 2523128 w 2577850"/>
                <a:gd name="connsiteY1" fmla="*/ 257442 h 257442"/>
                <a:gd name="connsiteX2" fmla="*/ 0 w 2577850"/>
                <a:gd name="connsiteY2" fmla="*/ 257442 h 257442"/>
                <a:gd name="connsiteX3" fmla="*/ 0 w 2577850"/>
                <a:gd name="connsiteY3" fmla="*/ 0 h 257442"/>
                <a:gd name="connsiteX0" fmla="*/ 2577850 w 2577850"/>
                <a:gd name="connsiteY0" fmla="*/ 0 h 257442"/>
                <a:gd name="connsiteX1" fmla="*/ 2523128 w 2577850"/>
                <a:gd name="connsiteY1" fmla="*/ 257442 h 257442"/>
                <a:gd name="connsiteX2" fmla="*/ 0 w 2577850"/>
                <a:gd name="connsiteY2" fmla="*/ 257442 h 257442"/>
                <a:gd name="connsiteX3" fmla="*/ 0 w 2577850"/>
                <a:gd name="connsiteY3" fmla="*/ 0 h 257442"/>
                <a:gd name="connsiteX0" fmla="*/ 2755782 w 2755782"/>
                <a:gd name="connsiteY0" fmla="*/ 0 h 257442"/>
                <a:gd name="connsiteX1" fmla="*/ 2523128 w 2755782"/>
                <a:gd name="connsiteY1" fmla="*/ 257442 h 257442"/>
                <a:gd name="connsiteX2" fmla="*/ 0 w 2755782"/>
                <a:gd name="connsiteY2" fmla="*/ 257442 h 257442"/>
                <a:gd name="connsiteX3" fmla="*/ 0 w 2755782"/>
                <a:gd name="connsiteY3" fmla="*/ 0 h 257442"/>
                <a:gd name="connsiteX0" fmla="*/ 2755782 w 2755782"/>
                <a:gd name="connsiteY0" fmla="*/ 0 h 257442"/>
                <a:gd name="connsiteX1" fmla="*/ 2701061 w 2755782"/>
                <a:gd name="connsiteY1" fmla="*/ 257442 h 257442"/>
                <a:gd name="connsiteX2" fmla="*/ 0 w 2755782"/>
                <a:gd name="connsiteY2" fmla="*/ 257442 h 257442"/>
                <a:gd name="connsiteX3" fmla="*/ 0 w 2755782"/>
                <a:gd name="connsiteY3" fmla="*/ 0 h 257442"/>
                <a:gd name="connsiteX0" fmla="*/ 2755782 w 2755782"/>
                <a:gd name="connsiteY0" fmla="*/ 0 h 257442"/>
                <a:gd name="connsiteX1" fmla="*/ 2701061 w 2755782"/>
                <a:gd name="connsiteY1" fmla="*/ 257442 h 257442"/>
                <a:gd name="connsiteX2" fmla="*/ 0 w 2755782"/>
                <a:gd name="connsiteY2" fmla="*/ 257442 h 257442"/>
                <a:gd name="connsiteX3" fmla="*/ 0 w 2755782"/>
                <a:gd name="connsiteY3" fmla="*/ 0 h 257442"/>
                <a:gd name="connsiteX0" fmla="*/ 2755782 w 2755782"/>
                <a:gd name="connsiteY0" fmla="*/ 0 h 257442"/>
                <a:gd name="connsiteX1" fmla="*/ 2701061 w 2755782"/>
                <a:gd name="connsiteY1" fmla="*/ 257442 h 257442"/>
                <a:gd name="connsiteX2" fmla="*/ 0 w 2755782"/>
                <a:gd name="connsiteY2" fmla="*/ 257442 h 257442"/>
                <a:gd name="connsiteX3" fmla="*/ 0 w 2755782"/>
                <a:gd name="connsiteY3" fmla="*/ 0 h 257442"/>
                <a:gd name="connsiteX0" fmla="*/ 3025087 w 3025087"/>
                <a:gd name="connsiteY0" fmla="*/ 0 h 257442"/>
                <a:gd name="connsiteX1" fmla="*/ 2701061 w 3025087"/>
                <a:gd name="connsiteY1" fmla="*/ 257442 h 257442"/>
                <a:gd name="connsiteX2" fmla="*/ 0 w 3025087"/>
                <a:gd name="connsiteY2" fmla="*/ 257442 h 257442"/>
                <a:gd name="connsiteX3" fmla="*/ 0 w 3025087"/>
                <a:gd name="connsiteY3" fmla="*/ 0 h 257442"/>
                <a:gd name="connsiteX0" fmla="*/ 3025087 w 3025087"/>
                <a:gd name="connsiteY0" fmla="*/ 0 h 257442"/>
                <a:gd name="connsiteX1" fmla="*/ 2970366 w 3025087"/>
                <a:gd name="connsiteY1" fmla="*/ 257442 h 257442"/>
                <a:gd name="connsiteX2" fmla="*/ 0 w 3025087"/>
                <a:gd name="connsiteY2" fmla="*/ 257442 h 257442"/>
                <a:gd name="connsiteX3" fmla="*/ 0 w 3025087"/>
                <a:gd name="connsiteY3" fmla="*/ 0 h 257442"/>
                <a:gd name="connsiteX0" fmla="*/ 3025087 w 3025087"/>
                <a:gd name="connsiteY0" fmla="*/ 0 h 257442"/>
                <a:gd name="connsiteX1" fmla="*/ 2970366 w 3025087"/>
                <a:gd name="connsiteY1" fmla="*/ 257442 h 257442"/>
                <a:gd name="connsiteX2" fmla="*/ 0 w 3025087"/>
                <a:gd name="connsiteY2" fmla="*/ 257442 h 257442"/>
                <a:gd name="connsiteX3" fmla="*/ 0 w 3025087"/>
                <a:gd name="connsiteY3" fmla="*/ 0 h 257442"/>
                <a:gd name="connsiteX0" fmla="*/ 3025087 w 3025087"/>
                <a:gd name="connsiteY0" fmla="*/ 0 h 257442"/>
                <a:gd name="connsiteX1" fmla="*/ 2970366 w 3025087"/>
                <a:gd name="connsiteY1" fmla="*/ 257442 h 257442"/>
                <a:gd name="connsiteX2" fmla="*/ 0 w 3025087"/>
                <a:gd name="connsiteY2" fmla="*/ 257442 h 257442"/>
                <a:gd name="connsiteX3" fmla="*/ 0 w 3025087"/>
                <a:gd name="connsiteY3" fmla="*/ 0 h 257442"/>
                <a:gd name="connsiteX0" fmla="*/ 3185387 w 3185387"/>
                <a:gd name="connsiteY0" fmla="*/ 0 h 257442"/>
                <a:gd name="connsiteX1" fmla="*/ 2970366 w 3185387"/>
                <a:gd name="connsiteY1" fmla="*/ 257442 h 257442"/>
                <a:gd name="connsiteX2" fmla="*/ 0 w 3185387"/>
                <a:gd name="connsiteY2" fmla="*/ 257442 h 257442"/>
                <a:gd name="connsiteX3" fmla="*/ 0 w 3185387"/>
                <a:gd name="connsiteY3" fmla="*/ 0 h 257442"/>
                <a:gd name="connsiteX0" fmla="*/ 3185387 w 3185387"/>
                <a:gd name="connsiteY0" fmla="*/ 0 h 257442"/>
                <a:gd name="connsiteX1" fmla="*/ 3130666 w 3185387"/>
                <a:gd name="connsiteY1" fmla="*/ 257442 h 257442"/>
                <a:gd name="connsiteX2" fmla="*/ 0 w 3185387"/>
                <a:gd name="connsiteY2" fmla="*/ 257442 h 257442"/>
                <a:gd name="connsiteX3" fmla="*/ 0 w 3185387"/>
                <a:gd name="connsiteY3" fmla="*/ 0 h 257442"/>
                <a:gd name="connsiteX0" fmla="*/ 3185387 w 3185387"/>
                <a:gd name="connsiteY0" fmla="*/ 0 h 257442"/>
                <a:gd name="connsiteX1" fmla="*/ 3130666 w 3185387"/>
                <a:gd name="connsiteY1" fmla="*/ 257442 h 257442"/>
                <a:gd name="connsiteX2" fmla="*/ 0 w 3185387"/>
                <a:gd name="connsiteY2" fmla="*/ 257442 h 257442"/>
                <a:gd name="connsiteX3" fmla="*/ 0 w 3185387"/>
                <a:gd name="connsiteY3" fmla="*/ 0 h 257442"/>
                <a:gd name="connsiteX0" fmla="*/ 3185387 w 3185387"/>
                <a:gd name="connsiteY0" fmla="*/ 0 h 257442"/>
                <a:gd name="connsiteX1" fmla="*/ 3130666 w 3185387"/>
                <a:gd name="connsiteY1" fmla="*/ 257442 h 257442"/>
                <a:gd name="connsiteX2" fmla="*/ 0 w 3185387"/>
                <a:gd name="connsiteY2" fmla="*/ 257442 h 257442"/>
                <a:gd name="connsiteX3" fmla="*/ 0 w 3185387"/>
                <a:gd name="connsiteY3" fmla="*/ 0 h 257442"/>
                <a:gd name="connsiteX0" fmla="*/ 3345688 w 3345688"/>
                <a:gd name="connsiteY0" fmla="*/ 0 h 257442"/>
                <a:gd name="connsiteX1" fmla="*/ 3130666 w 3345688"/>
                <a:gd name="connsiteY1" fmla="*/ 257442 h 257442"/>
                <a:gd name="connsiteX2" fmla="*/ 0 w 3345688"/>
                <a:gd name="connsiteY2" fmla="*/ 257442 h 257442"/>
                <a:gd name="connsiteX3" fmla="*/ 0 w 3345688"/>
                <a:gd name="connsiteY3" fmla="*/ 0 h 257442"/>
                <a:gd name="connsiteX0" fmla="*/ 3345688 w 3345688"/>
                <a:gd name="connsiteY0" fmla="*/ 0 h 257442"/>
                <a:gd name="connsiteX1" fmla="*/ 3290966 w 3345688"/>
                <a:gd name="connsiteY1" fmla="*/ 257442 h 257442"/>
                <a:gd name="connsiteX2" fmla="*/ 0 w 3345688"/>
                <a:gd name="connsiteY2" fmla="*/ 257442 h 257442"/>
                <a:gd name="connsiteX3" fmla="*/ 0 w 3345688"/>
                <a:gd name="connsiteY3" fmla="*/ 0 h 257442"/>
                <a:gd name="connsiteX0" fmla="*/ 3345689 w 3345689"/>
                <a:gd name="connsiteY0" fmla="*/ 0 h 257442"/>
                <a:gd name="connsiteX1" fmla="*/ 3290967 w 3345689"/>
                <a:gd name="connsiteY1" fmla="*/ 257442 h 257442"/>
                <a:gd name="connsiteX2" fmla="*/ 0 w 3345689"/>
                <a:gd name="connsiteY2" fmla="*/ 257442 h 257442"/>
                <a:gd name="connsiteX3" fmla="*/ 1 w 3345689"/>
                <a:gd name="connsiteY3" fmla="*/ 0 h 257442"/>
                <a:gd name="connsiteX0" fmla="*/ 3345689 w 3345689"/>
                <a:gd name="connsiteY0" fmla="*/ 0 h 257442"/>
                <a:gd name="connsiteX1" fmla="*/ 3290967 w 3345689"/>
                <a:gd name="connsiteY1" fmla="*/ 257442 h 257442"/>
                <a:gd name="connsiteX2" fmla="*/ 0 w 3345689"/>
                <a:gd name="connsiteY2" fmla="*/ 257442 h 257442"/>
                <a:gd name="connsiteX3" fmla="*/ 1 w 3345689"/>
                <a:gd name="connsiteY3" fmla="*/ 0 h 257442"/>
                <a:gd name="connsiteX0" fmla="*/ 3514003 w 3514003"/>
                <a:gd name="connsiteY0" fmla="*/ 0 h 257442"/>
                <a:gd name="connsiteX1" fmla="*/ 3290967 w 3514003"/>
                <a:gd name="connsiteY1" fmla="*/ 257442 h 257442"/>
                <a:gd name="connsiteX2" fmla="*/ 0 w 3514003"/>
                <a:gd name="connsiteY2" fmla="*/ 257442 h 257442"/>
                <a:gd name="connsiteX3" fmla="*/ 1 w 3514003"/>
                <a:gd name="connsiteY3" fmla="*/ 0 h 257442"/>
                <a:gd name="connsiteX0" fmla="*/ 3514003 w 3514003"/>
                <a:gd name="connsiteY0" fmla="*/ 0 h 257442"/>
                <a:gd name="connsiteX1" fmla="*/ 3459282 w 3514003"/>
                <a:gd name="connsiteY1" fmla="*/ 257442 h 257442"/>
                <a:gd name="connsiteX2" fmla="*/ 0 w 3514003"/>
                <a:gd name="connsiteY2" fmla="*/ 257442 h 257442"/>
                <a:gd name="connsiteX3" fmla="*/ 1 w 3514003"/>
                <a:gd name="connsiteY3" fmla="*/ 0 h 257442"/>
                <a:gd name="connsiteX0" fmla="*/ 3514002 w 3514002"/>
                <a:gd name="connsiteY0" fmla="*/ 0 h 257442"/>
                <a:gd name="connsiteX1" fmla="*/ 3459281 w 3514002"/>
                <a:gd name="connsiteY1" fmla="*/ 257442 h 257442"/>
                <a:gd name="connsiteX2" fmla="*/ 0 w 3514002"/>
                <a:gd name="connsiteY2" fmla="*/ 257442 h 257442"/>
                <a:gd name="connsiteX3" fmla="*/ 0 w 3514002"/>
                <a:gd name="connsiteY3" fmla="*/ 0 h 257442"/>
                <a:gd name="connsiteX0" fmla="*/ 3514003 w 3514003"/>
                <a:gd name="connsiteY0" fmla="*/ 0 h 257442"/>
                <a:gd name="connsiteX1" fmla="*/ 3459282 w 3514003"/>
                <a:gd name="connsiteY1" fmla="*/ 257442 h 257442"/>
                <a:gd name="connsiteX2" fmla="*/ 1 w 3514003"/>
                <a:gd name="connsiteY2" fmla="*/ 257442 h 257442"/>
                <a:gd name="connsiteX3" fmla="*/ 0 w 3514003"/>
                <a:gd name="connsiteY3" fmla="*/ 0 h 257442"/>
                <a:gd name="connsiteX0" fmla="*/ 3783308 w 3783308"/>
                <a:gd name="connsiteY0" fmla="*/ 0 h 257442"/>
                <a:gd name="connsiteX1" fmla="*/ 3459282 w 3783308"/>
                <a:gd name="connsiteY1" fmla="*/ 257442 h 257442"/>
                <a:gd name="connsiteX2" fmla="*/ 1 w 3783308"/>
                <a:gd name="connsiteY2" fmla="*/ 257442 h 257442"/>
                <a:gd name="connsiteX3" fmla="*/ 0 w 3783308"/>
                <a:gd name="connsiteY3" fmla="*/ 0 h 257442"/>
                <a:gd name="connsiteX0" fmla="*/ 3783308 w 3783308"/>
                <a:gd name="connsiteY0" fmla="*/ 0 h 257442"/>
                <a:gd name="connsiteX1" fmla="*/ 3728586 w 3783308"/>
                <a:gd name="connsiteY1" fmla="*/ 257442 h 257442"/>
                <a:gd name="connsiteX2" fmla="*/ 1 w 3783308"/>
                <a:gd name="connsiteY2" fmla="*/ 257442 h 257442"/>
                <a:gd name="connsiteX3" fmla="*/ 0 w 3783308"/>
                <a:gd name="connsiteY3" fmla="*/ 0 h 257442"/>
                <a:gd name="connsiteX0" fmla="*/ 3783308 w 3783308"/>
                <a:gd name="connsiteY0" fmla="*/ 0 h 257442"/>
                <a:gd name="connsiteX1" fmla="*/ 3728586 w 3783308"/>
                <a:gd name="connsiteY1" fmla="*/ 257442 h 257442"/>
                <a:gd name="connsiteX2" fmla="*/ 0 w 3783308"/>
                <a:gd name="connsiteY2" fmla="*/ 257442 h 257442"/>
                <a:gd name="connsiteX3" fmla="*/ 0 w 3783308"/>
                <a:gd name="connsiteY3" fmla="*/ 0 h 257442"/>
                <a:gd name="connsiteX0" fmla="*/ 3783308 w 3783308"/>
                <a:gd name="connsiteY0" fmla="*/ 0 h 257442"/>
                <a:gd name="connsiteX1" fmla="*/ 3728586 w 3783308"/>
                <a:gd name="connsiteY1" fmla="*/ 257442 h 257442"/>
                <a:gd name="connsiteX2" fmla="*/ 0 w 3783308"/>
                <a:gd name="connsiteY2" fmla="*/ 257442 h 257442"/>
                <a:gd name="connsiteX3" fmla="*/ 0 w 3783308"/>
                <a:gd name="connsiteY3" fmla="*/ 0 h 257442"/>
                <a:gd name="connsiteX0" fmla="*/ 3961241 w 3961241"/>
                <a:gd name="connsiteY0" fmla="*/ 0 h 257442"/>
                <a:gd name="connsiteX1" fmla="*/ 3728586 w 3961241"/>
                <a:gd name="connsiteY1" fmla="*/ 257442 h 257442"/>
                <a:gd name="connsiteX2" fmla="*/ 0 w 3961241"/>
                <a:gd name="connsiteY2" fmla="*/ 257442 h 257442"/>
                <a:gd name="connsiteX3" fmla="*/ 0 w 3961241"/>
                <a:gd name="connsiteY3" fmla="*/ 0 h 257442"/>
                <a:gd name="connsiteX0" fmla="*/ 3961241 w 3961241"/>
                <a:gd name="connsiteY0" fmla="*/ 0 h 257442"/>
                <a:gd name="connsiteX1" fmla="*/ 3906520 w 3961241"/>
                <a:gd name="connsiteY1" fmla="*/ 257442 h 257442"/>
                <a:gd name="connsiteX2" fmla="*/ 0 w 3961241"/>
                <a:gd name="connsiteY2" fmla="*/ 257442 h 257442"/>
                <a:gd name="connsiteX3" fmla="*/ 0 w 3961241"/>
                <a:gd name="connsiteY3" fmla="*/ 0 h 257442"/>
                <a:gd name="connsiteX0" fmla="*/ 3961241 w 3961241"/>
                <a:gd name="connsiteY0" fmla="*/ 0 h 257442"/>
                <a:gd name="connsiteX1" fmla="*/ 3906520 w 3961241"/>
                <a:gd name="connsiteY1" fmla="*/ 257442 h 257442"/>
                <a:gd name="connsiteX2" fmla="*/ 0 w 3961241"/>
                <a:gd name="connsiteY2" fmla="*/ 257442 h 257442"/>
                <a:gd name="connsiteX3" fmla="*/ 0 w 3961241"/>
                <a:gd name="connsiteY3" fmla="*/ 0 h 257442"/>
                <a:gd name="connsiteX0" fmla="*/ 3961241 w 3961241"/>
                <a:gd name="connsiteY0" fmla="*/ 0 h 257442"/>
                <a:gd name="connsiteX1" fmla="*/ 3906520 w 3961241"/>
                <a:gd name="connsiteY1" fmla="*/ 257442 h 257442"/>
                <a:gd name="connsiteX2" fmla="*/ 0 w 3961241"/>
                <a:gd name="connsiteY2" fmla="*/ 257442 h 257442"/>
                <a:gd name="connsiteX3" fmla="*/ 0 w 3961241"/>
                <a:gd name="connsiteY3" fmla="*/ 0 h 257442"/>
                <a:gd name="connsiteX0" fmla="*/ 950801 w 3906520"/>
                <a:gd name="connsiteY0" fmla="*/ 0 h 257442"/>
                <a:gd name="connsiteX1" fmla="*/ 3906520 w 3906520"/>
                <a:gd name="connsiteY1" fmla="*/ 257442 h 257442"/>
                <a:gd name="connsiteX2" fmla="*/ 0 w 3906520"/>
                <a:gd name="connsiteY2" fmla="*/ 257442 h 257442"/>
                <a:gd name="connsiteX3" fmla="*/ 0 w 3906520"/>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9115 w 1119115"/>
                <a:gd name="connsiteY0" fmla="*/ 0 h 257442"/>
                <a:gd name="connsiteX1" fmla="*/ 896079 w 1119115"/>
                <a:gd name="connsiteY1" fmla="*/ 257442 h 257442"/>
                <a:gd name="connsiteX2" fmla="*/ 0 w 1119115"/>
                <a:gd name="connsiteY2" fmla="*/ 257442 h 257442"/>
                <a:gd name="connsiteX3" fmla="*/ 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0 w 1119116"/>
                <a:gd name="connsiteY3" fmla="*/ 0 h 257442"/>
                <a:gd name="connsiteX0" fmla="*/ 1305064 w 1305064"/>
                <a:gd name="connsiteY0" fmla="*/ 0 h 257442"/>
                <a:gd name="connsiteX1" fmla="*/ 1064395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3 w 1305064"/>
                <a:gd name="connsiteY1" fmla="*/ 257442 h 257442"/>
                <a:gd name="connsiteX2" fmla="*/ 0 w 1305064"/>
                <a:gd name="connsiteY2" fmla="*/ 257442 h 257442"/>
                <a:gd name="connsiteX3" fmla="*/ 0 w 1305064"/>
                <a:gd name="connsiteY3" fmla="*/ 0 h 257442"/>
                <a:gd name="connsiteX0" fmla="*/ 1482998 w 1482998"/>
                <a:gd name="connsiteY0" fmla="*/ 0 h 257442"/>
                <a:gd name="connsiteX1" fmla="*/ 1250343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482998 w 1482998"/>
                <a:gd name="connsiteY0" fmla="*/ 0 h 257442"/>
                <a:gd name="connsiteX1" fmla="*/ 1428277 w 1482998"/>
                <a:gd name="connsiteY1" fmla="*/ 257442 h 257442"/>
                <a:gd name="connsiteX2" fmla="*/ 0 w 1482998"/>
                <a:gd name="connsiteY2" fmla="*/ 257442 h 257442"/>
                <a:gd name="connsiteX3" fmla="*/ 0 w 1482998"/>
                <a:gd name="connsiteY3" fmla="*/ 0 h 257442"/>
                <a:gd name="connsiteX0" fmla="*/ 1736273 w 1736273"/>
                <a:gd name="connsiteY0" fmla="*/ 0 h 257442"/>
                <a:gd name="connsiteX1" fmla="*/ 1428277 w 1736273"/>
                <a:gd name="connsiteY1" fmla="*/ 257442 h 257442"/>
                <a:gd name="connsiteX2" fmla="*/ 0 w 1736273"/>
                <a:gd name="connsiteY2" fmla="*/ 257442 h 257442"/>
                <a:gd name="connsiteX3" fmla="*/ 0 w 1736273"/>
                <a:gd name="connsiteY3" fmla="*/ 0 h 257442"/>
                <a:gd name="connsiteX0" fmla="*/ 1736273 w 1736273"/>
                <a:gd name="connsiteY0" fmla="*/ 0 h 257442"/>
                <a:gd name="connsiteX1" fmla="*/ 1681552 w 1736273"/>
                <a:gd name="connsiteY1" fmla="*/ 257442 h 257442"/>
                <a:gd name="connsiteX2" fmla="*/ 0 w 1736273"/>
                <a:gd name="connsiteY2" fmla="*/ 257442 h 257442"/>
                <a:gd name="connsiteX3" fmla="*/ 0 w 1736273"/>
                <a:gd name="connsiteY3" fmla="*/ 0 h 257442"/>
                <a:gd name="connsiteX0" fmla="*/ 1736273 w 1736273"/>
                <a:gd name="connsiteY0" fmla="*/ 0 h 257442"/>
                <a:gd name="connsiteX1" fmla="*/ 1681552 w 1736273"/>
                <a:gd name="connsiteY1" fmla="*/ 257442 h 257442"/>
                <a:gd name="connsiteX2" fmla="*/ 0 w 1736273"/>
                <a:gd name="connsiteY2" fmla="*/ 257442 h 257442"/>
                <a:gd name="connsiteX3" fmla="*/ 0 w 1736273"/>
                <a:gd name="connsiteY3" fmla="*/ 0 h 257442"/>
                <a:gd name="connsiteX0" fmla="*/ 1736273 w 1736273"/>
                <a:gd name="connsiteY0" fmla="*/ 0 h 257442"/>
                <a:gd name="connsiteX1" fmla="*/ 1681552 w 1736273"/>
                <a:gd name="connsiteY1" fmla="*/ 257442 h 257442"/>
                <a:gd name="connsiteX2" fmla="*/ 0 w 1736273"/>
                <a:gd name="connsiteY2" fmla="*/ 257442 h 257442"/>
                <a:gd name="connsiteX3" fmla="*/ 0 w 1736273"/>
                <a:gd name="connsiteY3" fmla="*/ 0 h 257442"/>
                <a:gd name="connsiteX0" fmla="*/ 1904587 w 1904587"/>
                <a:gd name="connsiteY0" fmla="*/ 0 h 257442"/>
                <a:gd name="connsiteX1" fmla="*/ 1681552 w 1904587"/>
                <a:gd name="connsiteY1" fmla="*/ 257442 h 257442"/>
                <a:gd name="connsiteX2" fmla="*/ 0 w 1904587"/>
                <a:gd name="connsiteY2" fmla="*/ 257442 h 257442"/>
                <a:gd name="connsiteX3" fmla="*/ 0 w 1904587"/>
                <a:gd name="connsiteY3" fmla="*/ 0 h 257442"/>
                <a:gd name="connsiteX0" fmla="*/ 1904587 w 1904587"/>
                <a:gd name="connsiteY0" fmla="*/ 0 h 257442"/>
                <a:gd name="connsiteX1" fmla="*/ 1849866 w 1904587"/>
                <a:gd name="connsiteY1" fmla="*/ 257442 h 257442"/>
                <a:gd name="connsiteX2" fmla="*/ 0 w 1904587"/>
                <a:gd name="connsiteY2" fmla="*/ 257442 h 257442"/>
                <a:gd name="connsiteX3" fmla="*/ 0 w 1904587"/>
                <a:gd name="connsiteY3" fmla="*/ 0 h 257442"/>
                <a:gd name="connsiteX0" fmla="*/ 1904587 w 1904587"/>
                <a:gd name="connsiteY0" fmla="*/ 0 h 257442"/>
                <a:gd name="connsiteX1" fmla="*/ 1849866 w 1904587"/>
                <a:gd name="connsiteY1" fmla="*/ 257442 h 257442"/>
                <a:gd name="connsiteX2" fmla="*/ 0 w 1904587"/>
                <a:gd name="connsiteY2" fmla="*/ 257442 h 257442"/>
                <a:gd name="connsiteX3" fmla="*/ 0 w 1904587"/>
                <a:gd name="connsiteY3" fmla="*/ 0 h 257442"/>
                <a:gd name="connsiteX0" fmla="*/ 1904587 w 1904587"/>
                <a:gd name="connsiteY0" fmla="*/ 0 h 257442"/>
                <a:gd name="connsiteX1" fmla="*/ 1849866 w 1904587"/>
                <a:gd name="connsiteY1" fmla="*/ 257442 h 257442"/>
                <a:gd name="connsiteX2" fmla="*/ 0 w 1904587"/>
                <a:gd name="connsiteY2" fmla="*/ 257442 h 257442"/>
                <a:gd name="connsiteX3" fmla="*/ 0 w 1904587"/>
                <a:gd name="connsiteY3" fmla="*/ 0 h 257442"/>
                <a:gd name="connsiteX0" fmla="*/ 2064888 w 2064888"/>
                <a:gd name="connsiteY0" fmla="*/ 0 h 257442"/>
                <a:gd name="connsiteX1" fmla="*/ 1849866 w 2064888"/>
                <a:gd name="connsiteY1" fmla="*/ 257442 h 257442"/>
                <a:gd name="connsiteX2" fmla="*/ 0 w 2064888"/>
                <a:gd name="connsiteY2" fmla="*/ 257442 h 257442"/>
                <a:gd name="connsiteX3" fmla="*/ 0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0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1 w 2064889"/>
                <a:gd name="connsiteY3" fmla="*/ 0 h 257442"/>
                <a:gd name="connsiteX0" fmla="*/ 2233204 w 2233204"/>
                <a:gd name="connsiteY0" fmla="*/ 0 h 257442"/>
                <a:gd name="connsiteX1" fmla="*/ 2010167 w 2233204"/>
                <a:gd name="connsiteY1" fmla="*/ 257442 h 257442"/>
                <a:gd name="connsiteX2" fmla="*/ 0 w 2233204"/>
                <a:gd name="connsiteY2" fmla="*/ 257442 h 257442"/>
                <a:gd name="connsiteX3" fmla="*/ 1 w 2233204"/>
                <a:gd name="connsiteY3" fmla="*/ 0 h 257442"/>
                <a:gd name="connsiteX0" fmla="*/ 2233204 w 2233204"/>
                <a:gd name="connsiteY0" fmla="*/ 0 h 257442"/>
                <a:gd name="connsiteX1" fmla="*/ 2178482 w 2233204"/>
                <a:gd name="connsiteY1" fmla="*/ 257442 h 257442"/>
                <a:gd name="connsiteX2" fmla="*/ 0 w 2233204"/>
                <a:gd name="connsiteY2" fmla="*/ 257442 h 257442"/>
                <a:gd name="connsiteX3" fmla="*/ 1 w 2233204"/>
                <a:gd name="connsiteY3" fmla="*/ 0 h 257442"/>
                <a:gd name="connsiteX0" fmla="*/ 2233204 w 2233204"/>
                <a:gd name="connsiteY0" fmla="*/ 0 h 257442"/>
                <a:gd name="connsiteX1" fmla="*/ 2178482 w 2233204"/>
                <a:gd name="connsiteY1" fmla="*/ 257442 h 257442"/>
                <a:gd name="connsiteX2" fmla="*/ 0 w 2233204"/>
                <a:gd name="connsiteY2" fmla="*/ 257442 h 257442"/>
                <a:gd name="connsiteX3" fmla="*/ 1 w 2233204"/>
                <a:gd name="connsiteY3" fmla="*/ 0 h 257442"/>
                <a:gd name="connsiteX0" fmla="*/ 2233204 w 2233204"/>
                <a:gd name="connsiteY0" fmla="*/ 0 h 257442"/>
                <a:gd name="connsiteX1" fmla="*/ 2178482 w 2233204"/>
                <a:gd name="connsiteY1" fmla="*/ 257442 h 257442"/>
                <a:gd name="connsiteX2" fmla="*/ 0 w 2233204"/>
                <a:gd name="connsiteY2" fmla="*/ 257442 h 257442"/>
                <a:gd name="connsiteX3" fmla="*/ 0 w 2233204"/>
                <a:gd name="connsiteY3" fmla="*/ 0 h 257442"/>
                <a:gd name="connsiteX0" fmla="*/ 2401518 w 2401518"/>
                <a:gd name="connsiteY0" fmla="*/ 0 h 257442"/>
                <a:gd name="connsiteX1" fmla="*/ 2178482 w 2401518"/>
                <a:gd name="connsiteY1" fmla="*/ 257442 h 257442"/>
                <a:gd name="connsiteX2" fmla="*/ 0 w 2401518"/>
                <a:gd name="connsiteY2" fmla="*/ 257442 h 257442"/>
                <a:gd name="connsiteX3" fmla="*/ 0 w 2401518"/>
                <a:gd name="connsiteY3" fmla="*/ 0 h 257442"/>
                <a:gd name="connsiteX0" fmla="*/ 2401518 w 2401518"/>
                <a:gd name="connsiteY0" fmla="*/ 0 h 257442"/>
                <a:gd name="connsiteX1" fmla="*/ 2346797 w 2401518"/>
                <a:gd name="connsiteY1" fmla="*/ 257442 h 257442"/>
                <a:gd name="connsiteX2" fmla="*/ 0 w 2401518"/>
                <a:gd name="connsiteY2" fmla="*/ 257442 h 257442"/>
                <a:gd name="connsiteX3" fmla="*/ 0 w 2401518"/>
                <a:gd name="connsiteY3" fmla="*/ 0 h 257442"/>
                <a:gd name="connsiteX0" fmla="*/ 2401518 w 2401518"/>
                <a:gd name="connsiteY0" fmla="*/ 0 h 257442"/>
                <a:gd name="connsiteX1" fmla="*/ 2346797 w 2401518"/>
                <a:gd name="connsiteY1" fmla="*/ 257442 h 257442"/>
                <a:gd name="connsiteX2" fmla="*/ 0 w 2401518"/>
                <a:gd name="connsiteY2" fmla="*/ 257442 h 257442"/>
                <a:gd name="connsiteX3" fmla="*/ 0 w 2401518"/>
                <a:gd name="connsiteY3" fmla="*/ 0 h 257442"/>
                <a:gd name="connsiteX0" fmla="*/ 2401518 w 2401518"/>
                <a:gd name="connsiteY0" fmla="*/ 0 h 257442"/>
                <a:gd name="connsiteX1" fmla="*/ 2346797 w 2401518"/>
                <a:gd name="connsiteY1" fmla="*/ 257442 h 257442"/>
                <a:gd name="connsiteX2" fmla="*/ 0 w 2401518"/>
                <a:gd name="connsiteY2" fmla="*/ 257442 h 257442"/>
                <a:gd name="connsiteX3" fmla="*/ 0 w 2401518"/>
                <a:gd name="connsiteY3" fmla="*/ 0 h 257442"/>
                <a:gd name="connsiteX0" fmla="*/ 2561819 w 2561819"/>
                <a:gd name="connsiteY0" fmla="*/ 0 h 257442"/>
                <a:gd name="connsiteX1" fmla="*/ 2346797 w 2561819"/>
                <a:gd name="connsiteY1" fmla="*/ 257442 h 257442"/>
                <a:gd name="connsiteX2" fmla="*/ 0 w 2561819"/>
                <a:gd name="connsiteY2" fmla="*/ 257442 h 257442"/>
                <a:gd name="connsiteX3" fmla="*/ 0 w 2561819"/>
                <a:gd name="connsiteY3" fmla="*/ 0 h 257442"/>
                <a:gd name="connsiteX0" fmla="*/ 2561819 w 2561819"/>
                <a:gd name="connsiteY0" fmla="*/ 0 h 257442"/>
                <a:gd name="connsiteX1" fmla="*/ 2507098 w 2561819"/>
                <a:gd name="connsiteY1" fmla="*/ 257442 h 257442"/>
                <a:gd name="connsiteX2" fmla="*/ 0 w 2561819"/>
                <a:gd name="connsiteY2" fmla="*/ 257442 h 257442"/>
                <a:gd name="connsiteX3" fmla="*/ 0 w 2561819"/>
                <a:gd name="connsiteY3" fmla="*/ 0 h 257442"/>
                <a:gd name="connsiteX0" fmla="*/ 2561819 w 2561819"/>
                <a:gd name="connsiteY0" fmla="*/ 0 h 257442"/>
                <a:gd name="connsiteX1" fmla="*/ 2507098 w 2561819"/>
                <a:gd name="connsiteY1" fmla="*/ 257442 h 257442"/>
                <a:gd name="connsiteX2" fmla="*/ 0 w 2561819"/>
                <a:gd name="connsiteY2" fmla="*/ 257442 h 257442"/>
                <a:gd name="connsiteX3" fmla="*/ 0 w 2561819"/>
                <a:gd name="connsiteY3" fmla="*/ 0 h 257442"/>
                <a:gd name="connsiteX0" fmla="*/ 2561819 w 2561819"/>
                <a:gd name="connsiteY0" fmla="*/ 0 h 257442"/>
                <a:gd name="connsiteX1" fmla="*/ 2507098 w 2561819"/>
                <a:gd name="connsiteY1" fmla="*/ 257442 h 257442"/>
                <a:gd name="connsiteX2" fmla="*/ 0 w 2561819"/>
                <a:gd name="connsiteY2" fmla="*/ 257442 h 257442"/>
                <a:gd name="connsiteX3" fmla="*/ 0 w 2561819"/>
                <a:gd name="connsiteY3" fmla="*/ 0 h 257442"/>
              </a:gdLst>
              <a:ahLst/>
              <a:cxnLst>
                <a:cxn ang="0">
                  <a:pos x="connsiteX0" y="connsiteY0"/>
                </a:cxn>
                <a:cxn ang="0">
                  <a:pos x="connsiteX1" y="connsiteY1"/>
                </a:cxn>
                <a:cxn ang="0">
                  <a:pos x="connsiteX2" y="connsiteY2"/>
                </a:cxn>
                <a:cxn ang="0">
                  <a:pos x="connsiteX3" y="connsiteY3"/>
                </a:cxn>
              </a:cxnLst>
              <a:rect l="l" t="t" r="r" b="b"/>
              <a:pathLst>
                <a:path w="2561819" h="257442">
                  <a:moveTo>
                    <a:pt x="2561819" y="0"/>
                  </a:moveTo>
                  <a:lnTo>
                    <a:pt x="2507098"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1" name="btfpRunningAgenda1LevelTextLeft494016">
              <a:extLst>
                <a:ext uri="{FF2B5EF4-FFF2-40B4-BE49-F238E27FC236}">
                  <a16:creationId xmlns:a16="http://schemas.microsoft.com/office/drawing/2014/main" id="{AE2CA03B-E5E3-E5AF-696C-EEF6ACE50C88}"/>
                </a:ext>
              </a:extLst>
            </p:cNvPr>
            <p:cNvSpPr txBox="1"/>
            <p:nvPr/>
          </p:nvSpPr>
          <p:spPr bwMode="gray">
            <a:xfrm>
              <a:off x="0" y="876300"/>
              <a:ext cx="250709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cdmo trends</a:t>
              </a:r>
            </a:p>
          </p:txBody>
        </p:sp>
      </p:grpSp>
    </p:spTree>
    <p:custDataLst>
      <p:tags r:id="rId1"/>
    </p:custDataLst>
    <p:extLst>
      <p:ext uri="{BB962C8B-B14F-4D97-AF65-F5344CB8AC3E}">
        <p14:creationId xmlns:p14="http://schemas.microsoft.com/office/powerpoint/2010/main" val="291525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4F5F560C-E1CA-4C83-864B-11BBB8C1B688}"/>
              </a:ext>
            </a:extLst>
          </p:cNvPr>
          <p:cNvCxnSpPr/>
          <p:nvPr/>
        </p:nvCxnSpPr>
        <p:spPr bwMode="gray">
          <a:xfrm>
            <a:off x="1549265" y="5286228"/>
            <a:ext cx="10334891" cy="0"/>
          </a:xfrm>
          <a:prstGeom prst="line">
            <a:avLst/>
          </a:prstGeom>
          <a:ln w="12700" cap="flat">
            <a:solidFill>
              <a:schemeClr val="tx2"/>
            </a:solidFill>
            <a:prstDash val="dash"/>
            <a:miter lim="800000"/>
            <a:tailEnd type="none" w="med" len="lg"/>
          </a:ln>
        </p:spPr>
        <p:style>
          <a:lnRef idx="1">
            <a:schemeClr val="accent1"/>
          </a:lnRef>
          <a:fillRef idx="0">
            <a:schemeClr val="accent1"/>
          </a:fillRef>
          <a:effectRef idx="0">
            <a:schemeClr val="accent1"/>
          </a:effectRef>
          <a:fontRef idx="minor">
            <a:schemeClr val="tx1"/>
          </a:fontRef>
        </p:style>
      </p:cxnSp>
      <p:grpSp>
        <p:nvGrpSpPr>
          <p:cNvPr id="27" name="btfpColumnIndicatorGroup2">
            <a:extLst>
              <a:ext uri="{FF2B5EF4-FFF2-40B4-BE49-F238E27FC236}">
                <a16:creationId xmlns:a16="http://schemas.microsoft.com/office/drawing/2014/main" id="{6DFC36BA-BFDC-4929-A2DD-9983DBDD052A}"/>
              </a:ext>
            </a:extLst>
          </p:cNvPr>
          <p:cNvGrpSpPr/>
          <p:nvPr/>
        </p:nvGrpSpPr>
        <p:grpSpPr>
          <a:xfrm>
            <a:off x="0" y="6926580"/>
            <a:ext cx="12192000" cy="137160"/>
            <a:chOff x="0" y="6926580"/>
            <a:chExt cx="12192000" cy="137160"/>
          </a:xfrm>
        </p:grpSpPr>
        <p:sp>
          <p:nvSpPr>
            <p:cNvPr id="22" name="btfpColumnGapBlocker854074">
              <a:extLst>
                <a:ext uri="{FF2B5EF4-FFF2-40B4-BE49-F238E27FC236}">
                  <a16:creationId xmlns:a16="http://schemas.microsoft.com/office/drawing/2014/main" id="{149F4A7C-2C39-40ED-B96B-F8285064CAF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0" name="btfpColumnGapBlocker220802">
              <a:extLst>
                <a:ext uri="{FF2B5EF4-FFF2-40B4-BE49-F238E27FC236}">
                  <a16:creationId xmlns:a16="http://schemas.microsoft.com/office/drawing/2014/main" id="{3371DAA7-6985-4C35-8E96-506FAA437483}"/>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6" name="btfpColumnIndicator651069">
              <a:extLst>
                <a:ext uri="{FF2B5EF4-FFF2-40B4-BE49-F238E27FC236}">
                  <a16:creationId xmlns:a16="http://schemas.microsoft.com/office/drawing/2014/main" id="{75597DA7-E509-4B47-A2E6-8545C73F776C}"/>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 name="btfpColumnIndicator126280">
              <a:extLst>
                <a:ext uri="{FF2B5EF4-FFF2-40B4-BE49-F238E27FC236}">
                  <a16:creationId xmlns:a16="http://schemas.microsoft.com/office/drawing/2014/main" id="{562D034B-AFA9-4AB0-B769-2BDF87EE4B68}"/>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3" name="btfpColumnIndicatorGroup1">
            <a:extLst>
              <a:ext uri="{FF2B5EF4-FFF2-40B4-BE49-F238E27FC236}">
                <a16:creationId xmlns:a16="http://schemas.microsoft.com/office/drawing/2014/main" id="{1776B353-ACDF-40F7-A861-D7B75DE0825C}"/>
              </a:ext>
            </a:extLst>
          </p:cNvPr>
          <p:cNvGrpSpPr/>
          <p:nvPr/>
        </p:nvGrpSpPr>
        <p:grpSpPr>
          <a:xfrm>
            <a:off x="0" y="-205740"/>
            <a:ext cx="12192000" cy="137160"/>
            <a:chOff x="0" y="-205740"/>
            <a:chExt cx="12192000" cy="137160"/>
          </a:xfrm>
        </p:grpSpPr>
        <p:sp>
          <p:nvSpPr>
            <p:cNvPr id="21" name="btfpColumnGapBlocker628468">
              <a:extLst>
                <a:ext uri="{FF2B5EF4-FFF2-40B4-BE49-F238E27FC236}">
                  <a16:creationId xmlns:a16="http://schemas.microsoft.com/office/drawing/2014/main" id="{DB7C5E47-78CC-4BDD-B103-13627758C762}"/>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9" name="btfpColumnGapBlocker522314">
              <a:extLst>
                <a:ext uri="{FF2B5EF4-FFF2-40B4-BE49-F238E27FC236}">
                  <a16:creationId xmlns:a16="http://schemas.microsoft.com/office/drawing/2014/main" id="{908E065B-9521-45A5-B026-8CED758C0B0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5" name="btfpColumnIndicator575013">
              <a:extLst>
                <a:ext uri="{FF2B5EF4-FFF2-40B4-BE49-F238E27FC236}">
                  <a16:creationId xmlns:a16="http://schemas.microsoft.com/office/drawing/2014/main" id="{C894603F-BF92-4AA6-8563-9A4743207DBE}"/>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418859">
              <a:extLst>
                <a:ext uri="{FF2B5EF4-FFF2-40B4-BE49-F238E27FC236}">
                  <a16:creationId xmlns:a16="http://schemas.microsoft.com/office/drawing/2014/main" id="{6CC09F43-9134-485D-A9D1-E8399BFF2903}"/>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71" name="BainTable20716ValueChain2"/>
          <p:cNvSpPr/>
          <p:nvPr/>
        </p:nvSpPr>
        <p:spPr>
          <a:xfrm>
            <a:off x="7275547" y="1833845"/>
            <a:ext cx="1300822" cy="368968"/>
          </a:xfrm>
          <a:prstGeom prst="chevron">
            <a:avLst>
              <a:gd name="adj" fmla="val 20426"/>
            </a:avLst>
          </a:prstGeom>
          <a:solidFill>
            <a:srgbClr val="B4B4B4"/>
          </a:solidFill>
          <a:ln w="38100" cap="flat" cmpd="sng" algn="ctr">
            <a:solidFill>
              <a:srgbClr val="B4B4B4"/>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lvl="0" indent="0" algn="ctr" defTabSz="914400">
              <a:spcBef>
                <a:spcPts val="0"/>
              </a:spcBef>
              <a:buNone/>
              <a:defRPr/>
            </a:pPr>
            <a:r>
              <a:rPr lang="en-US" sz="1050" b="1" kern="0">
                <a:solidFill>
                  <a:srgbClr val="000000"/>
                </a:solidFill>
              </a:rPr>
              <a:t>Finished goods and sterilization</a:t>
            </a:r>
          </a:p>
        </p:txBody>
      </p:sp>
      <p:sp>
        <p:nvSpPr>
          <p:cNvPr id="2" name="Title 1"/>
          <p:cNvSpPr>
            <a:spLocks noGrp="1"/>
          </p:cNvSpPr>
          <p:nvPr>
            <p:ph type="title"/>
          </p:nvPr>
        </p:nvSpPr>
        <p:spPr/>
        <p:txBody>
          <a:bodyPr/>
          <a:lstStyle/>
          <a:p>
            <a:r>
              <a:rPr lang="en-US"/>
              <a:t>OEM outsourcing has historically been focused mainly on manufacturing activities, now seeing a shift towards outsourcing more of the value chain</a:t>
            </a:r>
          </a:p>
        </p:txBody>
      </p:sp>
      <p:sp>
        <p:nvSpPr>
          <p:cNvPr id="3" name="btfpLayoutConfig" hidden="1"/>
          <p:cNvSpPr txBox="1"/>
          <p:nvPr/>
        </p:nvSpPr>
        <p:spPr bwMode="gray">
          <a:xfrm>
            <a:off x="12700" y="12700"/>
            <a:ext cx="1178775"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overall_0_131976801001324568 columns_1_131976795332785764 8_1_131976797509551083 11_1_131976797509551083 36_1_131976801302774687 54_1_131976805988138568 55_1_131976806594367047 </a:t>
            </a:r>
          </a:p>
        </p:txBody>
      </p:sp>
      <p:sp>
        <p:nvSpPr>
          <p:cNvPr id="5" name="BainTable20716ValueChain1"/>
          <p:cNvSpPr/>
          <p:nvPr/>
        </p:nvSpPr>
        <p:spPr>
          <a:xfrm>
            <a:off x="1549265" y="1522035"/>
            <a:ext cx="2366952" cy="244509"/>
          </a:xfrm>
          <a:prstGeom prst="homePlate">
            <a:avLst>
              <a:gd name="adj" fmla="val 48823"/>
            </a:avLst>
          </a:prstGeom>
          <a:solidFill>
            <a:srgbClr val="5C5C5C"/>
          </a:solidFill>
          <a:ln w="38100" cap="flat" cmpd="sng" algn="ctr">
            <a:solidFill>
              <a:srgbClr val="5C5C5C"/>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indent="0" algn="ctr" defTabSz="914400">
              <a:spcBef>
                <a:spcPts val="0"/>
              </a:spcBef>
              <a:buNone/>
              <a:defRPr/>
            </a:pPr>
            <a:r>
              <a:rPr lang="en-US" sz="1200" b="1" kern="0">
                <a:solidFill>
                  <a:srgbClr val="FFFFFF"/>
                </a:solidFill>
                <a:latin typeface="+mj-lt"/>
              </a:rPr>
              <a:t>Pre-production</a:t>
            </a:r>
          </a:p>
        </p:txBody>
      </p:sp>
      <p:sp>
        <p:nvSpPr>
          <p:cNvPr id="6" name="Chevron 5"/>
          <p:cNvSpPr/>
          <p:nvPr/>
        </p:nvSpPr>
        <p:spPr bwMode="gray">
          <a:xfrm>
            <a:off x="3836175" y="1522035"/>
            <a:ext cx="3545527" cy="244509"/>
          </a:xfrm>
          <a:prstGeom prst="chevron">
            <a:avLst/>
          </a:prstGeom>
          <a:solidFill>
            <a:srgbClr val="858585"/>
          </a:solidFill>
          <a:ln w="38100" cap="flat" cmpd="sng" algn="ctr">
            <a:solidFill>
              <a:srgbClr val="858585"/>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200" b="1">
                <a:solidFill>
                  <a:srgbClr val="FFFFFF"/>
                </a:solidFill>
                <a:latin typeface="+mj-lt"/>
              </a:rPr>
              <a:t>Manufacturing</a:t>
            </a:r>
          </a:p>
        </p:txBody>
      </p:sp>
      <p:sp>
        <p:nvSpPr>
          <p:cNvPr id="7" name="Chevron 6"/>
          <p:cNvSpPr/>
          <p:nvPr/>
        </p:nvSpPr>
        <p:spPr bwMode="gray">
          <a:xfrm>
            <a:off x="7278450" y="1522035"/>
            <a:ext cx="4578588" cy="244509"/>
          </a:xfrm>
          <a:prstGeom prst="chevron">
            <a:avLst/>
          </a:prstGeom>
          <a:solidFill>
            <a:srgbClr val="B4B4B4"/>
          </a:solidFill>
          <a:ln w="38100" cap="flat" cmpd="sng" algn="ctr">
            <a:solidFill>
              <a:srgbClr val="B4B4B4"/>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200" b="1">
                <a:solidFill>
                  <a:srgbClr val="000000"/>
                </a:solidFill>
                <a:latin typeface="+mj-lt"/>
              </a:rPr>
              <a:t>Post-production</a:t>
            </a:r>
          </a:p>
        </p:txBody>
      </p:sp>
      <p:grpSp>
        <p:nvGrpSpPr>
          <p:cNvPr id="8" name="btfpRowHeaderBox510757"/>
          <p:cNvGrpSpPr/>
          <p:nvPr>
            <p:custDataLst>
              <p:tags r:id="rId2"/>
            </p:custDataLst>
          </p:nvPr>
        </p:nvGrpSpPr>
        <p:grpSpPr>
          <a:xfrm>
            <a:off x="330200" y="3137564"/>
            <a:ext cx="1119221" cy="2118864"/>
            <a:chOff x="833007" y="38647612"/>
            <a:chExt cx="2539999" cy="972979"/>
          </a:xfrm>
        </p:grpSpPr>
        <p:sp>
          <p:nvSpPr>
            <p:cNvPr id="9" name="btfpRowHeaderBoxText510757"/>
            <p:cNvSpPr txBox="1"/>
            <p:nvPr/>
          </p:nvSpPr>
          <p:spPr bwMode="gray">
            <a:xfrm>
              <a:off x="833007" y="38647612"/>
              <a:ext cx="2539999" cy="972979"/>
            </a:xfrm>
            <a:prstGeom prst="rect">
              <a:avLst/>
            </a:prstGeom>
            <a:noFill/>
          </p:spPr>
          <p:txBody>
            <a:bodyPr vert="horz" wrap="square" lIns="36036" tIns="36036" rIns="180181" bIns="36036" rtlCol="0" anchor="t">
              <a:noAutofit/>
            </a:bodyPr>
            <a:lstStyle/>
            <a:p>
              <a:pPr marL="0" indent="0">
                <a:spcBef>
                  <a:spcPts val="0"/>
                </a:spcBef>
                <a:buNone/>
              </a:pPr>
              <a:r>
                <a:rPr lang="en-US" sz="1200" b="1">
                  <a:solidFill>
                    <a:srgbClr val="2D475A"/>
                  </a:solidFill>
                </a:rPr>
                <a:t>Key activities</a:t>
              </a:r>
            </a:p>
          </p:txBody>
        </p:sp>
        <p:cxnSp>
          <p:nvCxnSpPr>
            <p:cNvPr id="10" name="btfpRowHeaderBoxLine510757"/>
            <p:cNvCxnSpPr/>
            <p:nvPr/>
          </p:nvCxnSpPr>
          <p:spPr bwMode="gray">
            <a:xfrm>
              <a:off x="3373006" y="38647612"/>
              <a:ext cx="0" cy="972979"/>
            </a:xfrm>
            <a:prstGeom prst="line">
              <a:avLst/>
            </a:prstGeom>
            <a:ln w="76200" cap="flat">
              <a:solidFill>
                <a:srgbClr val="2D475A"/>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17" name="BainTable20716ValueChain1"/>
          <p:cNvSpPr/>
          <p:nvPr/>
        </p:nvSpPr>
        <p:spPr>
          <a:xfrm>
            <a:off x="1549267" y="1833845"/>
            <a:ext cx="1145837" cy="368968"/>
          </a:xfrm>
          <a:prstGeom prst="homePlate">
            <a:avLst>
              <a:gd name="adj" fmla="val 20426"/>
            </a:avLst>
          </a:prstGeom>
          <a:solidFill>
            <a:srgbClr val="5C5C5C"/>
          </a:solidFill>
          <a:ln w="38100" cap="flat" cmpd="sng" algn="ctr">
            <a:solidFill>
              <a:srgbClr val="5C5C5C"/>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50" b="1" kern="0">
                <a:solidFill>
                  <a:srgbClr val="FFFFFF"/>
                </a:solidFill>
                <a:latin typeface="+mj-lt"/>
              </a:rPr>
              <a:t> Product Design and Dev.</a:t>
            </a:r>
            <a:endParaRPr kumimoji="0" lang="en-US" sz="1050" b="1" i="0" u="none" strike="noStrike" kern="0" cap="none" spc="0" normalizeH="0" baseline="0" noProof="0">
              <a:ln>
                <a:noFill/>
              </a:ln>
              <a:solidFill>
                <a:srgbClr val="FFFFFF"/>
              </a:solidFill>
              <a:effectLst/>
              <a:uLnTx/>
              <a:uFillTx/>
              <a:latin typeface="+mj-lt"/>
            </a:endParaRPr>
          </a:p>
        </p:txBody>
      </p:sp>
      <p:sp>
        <p:nvSpPr>
          <p:cNvPr id="18" name="BainTable20716ValueChain2"/>
          <p:cNvSpPr/>
          <p:nvPr/>
        </p:nvSpPr>
        <p:spPr>
          <a:xfrm>
            <a:off x="2695477" y="1833845"/>
            <a:ext cx="1145837" cy="368968"/>
          </a:xfrm>
          <a:prstGeom prst="chevron">
            <a:avLst>
              <a:gd name="adj" fmla="val 20426"/>
            </a:avLst>
          </a:prstGeom>
          <a:solidFill>
            <a:srgbClr val="5C5C5C"/>
          </a:solidFill>
          <a:ln w="38100" cap="flat" cmpd="sng" algn="ctr">
            <a:solidFill>
              <a:srgbClr val="5C5C5C"/>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lvl="0" indent="0" algn="ctr" defTabSz="914400">
              <a:spcBef>
                <a:spcPts val="0"/>
              </a:spcBef>
              <a:buNone/>
              <a:defRPr/>
            </a:pPr>
            <a:r>
              <a:rPr lang="en-US" sz="1050" b="1" kern="0">
                <a:solidFill>
                  <a:srgbClr val="FFFFFF"/>
                </a:solidFill>
              </a:rPr>
              <a:t>Regulatory &amp; Testing</a:t>
            </a:r>
          </a:p>
        </p:txBody>
      </p:sp>
      <p:sp>
        <p:nvSpPr>
          <p:cNvPr id="24" name="BainTable20716ValueChain2"/>
          <p:cNvSpPr/>
          <p:nvPr/>
        </p:nvSpPr>
        <p:spPr>
          <a:xfrm>
            <a:off x="8576741" y="1833845"/>
            <a:ext cx="992642" cy="368968"/>
          </a:xfrm>
          <a:prstGeom prst="chevron">
            <a:avLst>
              <a:gd name="adj" fmla="val 20426"/>
            </a:avLst>
          </a:prstGeom>
          <a:solidFill>
            <a:srgbClr val="B4B4B4"/>
          </a:solidFill>
          <a:ln w="38100" cap="flat" cmpd="sng" algn="ctr">
            <a:solidFill>
              <a:srgbClr val="B4B4B4"/>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lvl="0" indent="0" algn="ctr" defTabSz="914400">
              <a:spcBef>
                <a:spcPts val="0"/>
              </a:spcBef>
              <a:buNone/>
              <a:defRPr/>
            </a:pPr>
            <a:r>
              <a:rPr lang="en-US" sz="1050" b="1" kern="0">
                <a:solidFill>
                  <a:srgbClr val="000000"/>
                </a:solidFill>
              </a:rPr>
              <a:t>Packaging</a:t>
            </a:r>
          </a:p>
        </p:txBody>
      </p:sp>
      <p:sp>
        <p:nvSpPr>
          <p:cNvPr id="25" name="BainTable20716ValueChain2"/>
          <p:cNvSpPr/>
          <p:nvPr/>
        </p:nvSpPr>
        <p:spPr>
          <a:xfrm>
            <a:off x="9569755" y="1833845"/>
            <a:ext cx="1145837" cy="368968"/>
          </a:xfrm>
          <a:prstGeom prst="chevron">
            <a:avLst>
              <a:gd name="adj" fmla="val 20426"/>
            </a:avLst>
          </a:prstGeom>
          <a:solidFill>
            <a:srgbClr val="B4B4B4"/>
          </a:solidFill>
          <a:ln w="38100" cap="flat" cmpd="sng" algn="ctr">
            <a:solidFill>
              <a:srgbClr val="B4B4B4"/>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lvl="0" indent="0" algn="ctr" defTabSz="914400">
              <a:spcBef>
                <a:spcPts val="0"/>
              </a:spcBef>
              <a:buNone/>
              <a:defRPr/>
            </a:pPr>
            <a:r>
              <a:rPr lang="en-US" sz="1050" b="1" kern="0">
                <a:solidFill>
                  <a:srgbClr val="000000"/>
                </a:solidFill>
              </a:rPr>
              <a:t>Logistics</a:t>
            </a:r>
          </a:p>
        </p:txBody>
      </p:sp>
      <p:sp>
        <p:nvSpPr>
          <p:cNvPr id="26" name="BainTable20716ValueChain2"/>
          <p:cNvSpPr/>
          <p:nvPr/>
        </p:nvSpPr>
        <p:spPr>
          <a:xfrm>
            <a:off x="10715965" y="1833845"/>
            <a:ext cx="1145837" cy="368968"/>
          </a:xfrm>
          <a:prstGeom prst="chevron">
            <a:avLst>
              <a:gd name="adj" fmla="val 20426"/>
            </a:avLst>
          </a:prstGeom>
          <a:solidFill>
            <a:srgbClr val="B4B4B4"/>
          </a:solidFill>
          <a:ln w="38100" cap="flat" cmpd="sng" algn="ctr">
            <a:solidFill>
              <a:srgbClr val="B4B4B4"/>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lvl="0" indent="0" algn="ctr" defTabSz="914400">
              <a:spcBef>
                <a:spcPts val="0"/>
              </a:spcBef>
              <a:buNone/>
              <a:defRPr/>
            </a:pPr>
            <a:r>
              <a:rPr lang="en-US" sz="1050" b="1" kern="0">
                <a:solidFill>
                  <a:srgbClr val="000000"/>
                </a:solidFill>
              </a:rPr>
              <a:t>Other post-production</a:t>
            </a:r>
          </a:p>
        </p:txBody>
      </p:sp>
      <p:sp>
        <p:nvSpPr>
          <p:cNvPr id="36" name="btfpBulletedList559502"/>
          <p:cNvSpPr txBox="1"/>
          <p:nvPr>
            <p:custDataLst>
              <p:tags r:id="rId3"/>
            </p:custDataLst>
          </p:nvPr>
        </p:nvSpPr>
        <p:spPr bwMode="gray">
          <a:xfrm>
            <a:off x="1549265" y="3137564"/>
            <a:ext cx="1141072" cy="1919363"/>
          </a:xfrm>
          <a:prstGeom prst="rect">
            <a:avLst/>
          </a:prstGeom>
          <a:noFill/>
        </p:spPr>
        <p:txBody>
          <a:bodyPr vert="horz" wrap="square" lIns="36000" tIns="36000" rIns="36000" bIns="36000" rtlCol="0">
            <a:spAutoFit/>
          </a:bodyPr>
          <a:lstStyle/>
          <a:p>
            <a:pPr defTabSz="981334">
              <a:spcBef>
                <a:spcPts val="600"/>
              </a:spcBef>
              <a:buSzPct val="100000"/>
            </a:pPr>
            <a:r>
              <a:rPr lang="en-US" sz="1000"/>
              <a:t>Research for new products/ applications</a:t>
            </a:r>
          </a:p>
          <a:p>
            <a:pPr defTabSz="981334">
              <a:spcBef>
                <a:spcPts val="600"/>
              </a:spcBef>
              <a:buSzPct val="100000"/>
            </a:pPr>
            <a:r>
              <a:rPr lang="en-US" sz="1000"/>
              <a:t>Product design</a:t>
            </a:r>
          </a:p>
          <a:p>
            <a:pPr defTabSz="981334">
              <a:spcBef>
                <a:spcPts val="600"/>
              </a:spcBef>
              <a:buSzPct val="100000"/>
            </a:pPr>
            <a:r>
              <a:rPr lang="en-US" sz="1000"/>
              <a:t>Feasibility studied</a:t>
            </a:r>
          </a:p>
          <a:p>
            <a:pPr defTabSz="981334">
              <a:spcBef>
                <a:spcPts val="600"/>
              </a:spcBef>
              <a:buSzPct val="100000"/>
            </a:pPr>
            <a:r>
              <a:rPr lang="en-US" sz="1000"/>
              <a:t>New product introduction</a:t>
            </a:r>
          </a:p>
          <a:p>
            <a:pPr defTabSz="981334">
              <a:spcBef>
                <a:spcPts val="600"/>
              </a:spcBef>
              <a:buSzPct val="100000"/>
            </a:pPr>
            <a:r>
              <a:rPr lang="en-US" sz="1000"/>
              <a:t>Process engineering</a:t>
            </a:r>
          </a:p>
        </p:txBody>
      </p:sp>
      <p:sp>
        <p:nvSpPr>
          <p:cNvPr id="37" name="btfpBulletedList559502"/>
          <p:cNvSpPr txBox="1"/>
          <p:nvPr>
            <p:custDataLst>
              <p:tags r:id="rId4"/>
            </p:custDataLst>
          </p:nvPr>
        </p:nvSpPr>
        <p:spPr bwMode="gray">
          <a:xfrm>
            <a:off x="2695101" y="3137564"/>
            <a:ext cx="1141073" cy="1072977"/>
          </a:xfrm>
          <a:prstGeom prst="rect">
            <a:avLst/>
          </a:prstGeom>
          <a:noFill/>
        </p:spPr>
        <p:txBody>
          <a:bodyPr vert="horz" wrap="square" lIns="36000" tIns="36000" rIns="36000" bIns="36000" rtlCol="0">
            <a:spAutoFit/>
          </a:bodyPr>
          <a:lstStyle/>
          <a:p>
            <a:pPr defTabSz="981334">
              <a:spcBef>
                <a:spcPts val="600"/>
              </a:spcBef>
              <a:buSzPct val="100000"/>
            </a:pPr>
            <a:r>
              <a:rPr lang="en-US" sz="1000"/>
              <a:t>Clinical trials design and management </a:t>
            </a:r>
          </a:p>
          <a:p>
            <a:pPr defTabSz="981334">
              <a:spcBef>
                <a:spcPts val="600"/>
              </a:spcBef>
              <a:buSzPct val="100000"/>
            </a:pPr>
            <a:r>
              <a:rPr lang="en-US" sz="1000"/>
              <a:t>Regulatory submissions and approvals</a:t>
            </a:r>
          </a:p>
        </p:txBody>
      </p:sp>
      <p:sp>
        <p:nvSpPr>
          <p:cNvPr id="38" name="btfpBulletedList559502"/>
          <p:cNvSpPr txBox="1"/>
          <p:nvPr>
            <p:custDataLst>
              <p:tags r:id="rId5"/>
            </p:custDataLst>
          </p:nvPr>
        </p:nvSpPr>
        <p:spPr bwMode="gray">
          <a:xfrm>
            <a:off x="3922416" y="3137564"/>
            <a:ext cx="3437511" cy="2134806"/>
          </a:xfrm>
          <a:prstGeom prst="rect">
            <a:avLst/>
          </a:prstGeom>
          <a:noFill/>
        </p:spPr>
        <p:txBody>
          <a:bodyPr vert="horz" wrap="square" lIns="36000" tIns="36000" rIns="36000" bIns="36000" rtlCol="0">
            <a:spAutoFit/>
          </a:bodyPr>
          <a:lstStyle/>
          <a:p>
            <a:pPr>
              <a:spcBef>
                <a:spcPts val="600"/>
              </a:spcBef>
            </a:pPr>
            <a:r>
              <a:rPr lang="en-US" sz="1000"/>
              <a:t>Supply chain management</a:t>
            </a:r>
          </a:p>
          <a:p>
            <a:pPr>
              <a:spcBef>
                <a:spcPts val="600"/>
              </a:spcBef>
            </a:pPr>
            <a:r>
              <a:rPr lang="en-US" sz="1000"/>
              <a:t>Raw material sourcing</a:t>
            </a:r>
          </a:p>
          <a:p>
            <a:pPr>
              <a:spcBef>
                <a:spcPts val="600"/>
              </a:spcBef>
            </a:pPr>
            <a:r>
              <a:rPr lang="en-US" sz="1000"/>
              <a:t>Component manufacturing and finishing</a:t>
            </a:r>
          </a:p>
          <a:p>
            <a:pPr lvl="1">
              <a:spcBef>
                <a:spcPts val="0"/>
              </a:spcBef>
            </a:pPr>
            <a:r>
              <a:rPr lang="en-US" sz="800"/>
              <a:t>E.g., electronics, plastics molding, machined metal, ceramic coating, composites, etc.</a:t>
            </a:r>
          </a:p>
          <a:p>
            <a:pPr>
              <a:spcBef>
                <a:spcPts val="600"/>
              </a:spcBef>
            </a:pPr>
            <a:r>
              <a:rPr lang="en-US" sz="1000"/>
              <a:t>Sub-assembly of components </a:t>
            </a:r>
          </a:p>
          <a:p>
            <a:pPr>
              <a:spcBef>
                <a:spcPts val="600"/>
              </a:spcBef>
            </a:pPr>
            <a:r>
              <a:rPr lang="en-US" sz="1000"/>
              <a:t>Assembly of different sub-components to final device including electronics</a:t>
            </a:r>
          </a:p>
          <a:p>
            <a:pPr>
              <a:spcBef>
                <a:spcPts val="600"/>
              </a:spcBef>
            </a:pPr>
            <a:r>
              <a:rPr lang="en-US" sz="1000"/>
              <a:t>Additional finishing processes</a:t>
            </a:r>
          </a:p>
          <a:p>
            <a:pPr>
              <a:spcBef>
                <a:spcPts val="600"/>
              </a:spcBef>
            </a:pPr>
            <a:r>
              <a:rPr lang="en-US" sz="1000"/>
              <a:t>Quality control and testing</a:t>
            </a:r>
          </a:p>
          <a:p>
            <a:pPr lvl="1">
              <a:spcBef>
                <a:spcPts val="0"/>
              </a:spcBef>
            </a:pPr>
            <a:r>
              <a:rPr lang="en-US" sz="800"/>
              <a:t>Inline/offline inspection, functional testing, specialized testing</a:t>
            </a:r>
          </a:p>
        </p:txBody>
      </p:sp>
      <p:sp>
        <p:nvSpPr>
          <p:cNvPr id="41" name="btfpBulletedList559502"/>
          <p:cNvSpPr txBox="1"/>
          <p:nvPr>
            <p:custDataLst>
              <p:tags r:id="rId6"/>
            </p:custDataLst>
          </p:nvPr>
        </p:nvSpPr>
        <p:spPr bwMode="gray">
          <a:xfrm>
            <a:off x="7214565" y="3137564"/>
            <a:ext cx="1230530" cy="857533"/>
          </a:xfrm>
          <a:prstGeom prst="rect">
            <a:avLst/>
          </a:prstGeom>
          <a:noFill/>
        </p:spPr>
        <p:txBody>
          <a:bodyPr vert="horz" wrap="square" lIns="36000" tIns="36000" rIns="36000" bIns="36000" rtlCol="0">
            <a:spAutoFit/>
          </a:bodyPr>
          <a:lstStyle/>
          <a:p>
            <a:pPr>
              <a:spcBef>
                <a:spcPts val="600"/>
              </a:spcBef>
            </a:pPr>
            <a:r>
              <a:rPr lang="en-US" sz="1000"/>
              <a:t>Final assembly</a:t>
            </a:r>
          </a:p>
          <a:p>
            <a:pPr lvl="1">
              <a:spcBef>
                <a:spcPts val="0"/>
              </a:spcBef>
            </a:pPr>
            <a:r>
              <a:rPr lang="en-US" sz="800"/>
              <a:t>Combining sub-assemblies</a:t>
            </a:r>
          </a:p>
          <a:p>
            <a:pPr>
              <a:spcBef>
                <a:spcPts val="600"/>
              </a:spcBef>
            </a:pPr>
            <a:r>
              <a:rPr lang="en-US" sz="1000"/>
              <a:t>Sterilization of finished goods</a:t>
            </a:r>
          </a:p>
        </p:txBody>
      </p:sp>
      <p:sp>
        <p:nvSpPr>
          <p:cNvPr id="42" name="btfpBulletedList559502"/>
          <p:cNvSpPr txBox="1"/>
          <p:nvPr>
            <p:custDataLst>
              <p:tags r:id="rId7"/>
            </p:custDataLst>
          </p:nvPr>
        </p:nvSpPr>
        <p:spPr bwMode="gray">
          <a:xfrm>
            <a:off x="8449228" y="3137564"/>
            <a:ext cx="1145837" cy="1149921"/>
          </a:xfrm>
          <a:prstGeom prst="rect">
            <a:avLst/>
          </a:prstGeom>
          <a:noFill/>
        </p:spPr>
        <p:txBody>
          <a:bodyPr vert="horz" wrap="square" lIns="36000" tIns="36000" rIns="36000" bIns="36000" rtlCol="0">
            <a:spAutoFit/>
          </a:bodyPr>
          <a:lstStyle/>
          <a:p>
            <a:pPr>
              <a:spcBef>
                <a:spcPts val="600"/>
              </a:spcBef>
            </a:pPr>
            <a:r>
              <a:rPr lang="en-US" sz="1000"/>
              <a:t>Production of packaging materials</a:t>
            </a:r>
          </a:p>
          <a:p>
            <a:pPr>
              <a:spcBef>
                <a:spcPts val="600"/>
              </a:spcBef>
            </a:pPr>
            <a:r>
              <a:rPr lang="en-US" sz="1000"/>
              <a:t>Labelling </a:t>
            </a:r>
          </a:p>
          <a:p>
            <a:pPr>
              <a:spcBef>
                <a:spcPts val="600"/>
              </a:spcBef>
            </a:pPr>
            <a:r>
              <a:rPr lang="en-US" sz="1000"/>
              <a:t>Complete packaging</a:t>
            </a:r>
          </a:p>
        </p:txBody>
      </p:sp>
      <p:sp>
        <p:nvSpPr>
          <p:cNvPr id="43" name="btfpBulletedList559502"/>
          <p:cNvSpPr txBox="1"/>
          <p:nvPr>
            <p:custDataLst>
              <p:tags r:id="rId8"/>
            </p:custDataLst>
          </p:nvPr>
        </p:nvSpPr>
        <p:spPr bwMode="gray">
          <a:xfrm>
            <a:off x="9570126" y="3137564"/>
            <a:ext cx="1145837" cy="1072977"/>
          </a:xfrm>
          <a:prstGeom prst="rect">
            <a:avLst/>
          </a:prstGeom>
          <a:noFill/>
        </p:spPr>
        <p:txBody>
          <a:bodyPr vert="horz" wrap="square" lIns="36000" tIns="36000" rIns="36000" bIns="36000" rtlCol="0">
            <a:spAutoFit/>
          </a:bodyPr>
          <a:lstStyle/>
          <a:p>
            <a:pPr>
              <a:spcBef>
                <a:spcPts val="600"/>
              </a:spcBef>
            </a:pPr>
            <a:r>
              <a:rPr lang="en-US" sz="1000"/>
              <a:t>Store finished goods and inventory mgmt.</a:t>
            </a:r>
          </a:p>
          <a:p>
            <a:pPr>
              <a:spcBef>
                <a:spcPts val="600"/>
              </a:spcBef>
            </a:pPr>
            <a:r>
              <a:rPr lang="en-US" sz="1000"/>
              <a:t>Ship products to customers</a:t>
            </a:r>
          </a:p>
        </p:txBody>
      </p:sp>
      <p:sp>
        <p:nvSpPr>
          <p:cNvPr id="44" name="btfpBulletedList559502"/>
          <p:cNvSpPr txBox="1"/>
          <p:nvPr>
            <p:custDataLst>
              <p:tags r:id="rId9"/>
            </p:custDataLst>
          </p:nvPr>
        </p:nvSpPr>
        <p:spPr bwMode="gray">
          <a:xfrm>
            <a:off x="10710604" y="3137564"/>
            <a:ext cx="1173552" cy="2088640"/>
          </a:xfrm>
          <a:prstGeom prst="rect">
            <a:avLst/>
          </a:prstGeom>
          <a:noFill/>
        </p:spPr>
        <p:txBody>
          <a:bodyPr vert="horz" wrap="square" lIns="36000" tIns="36000" rIns="36000" bIns="36000" rtlCol="0">
            <a:spAutoFit/>
          </a:bodyPr>
          <a:lstStyle/>
          <a:p>
            <a:pPr>
              <a:spcBef>
                <a:spcPts val="600"/>
              </a:spcBef>
            </a:pPr>
            <a:r>
              <a:rPr lang="en-US" sz="1000"/>
              <a:t>Service line mgmt. and support on-site for customers</a:t>
            </a:r>
          </a:p>
          <a:p>
            <a:pPr lvl="1">
              <a:spcBef>
                <a:spcPts val="0"/>
              </a:spcBef>
            </a:pPr>
            <a:r>
              <a:rPr lang="en-US" sz="800"/>
              <a:t>E.g., OR, </a:t>
            </a:r>
            <a:r>
              <a:rPr lang="en-US" sz="800" err="1"/>
              <a:t>cath</a:t>
            </a:r>
            <a:r>
              <a:rPr lang="en-US" sz="800"/>
              <a:t> lab, care mgmt.</a:t>
            </a:r>
          </a:p>
          <a:p>
            <a:pPr>
              <a:spcBef>
                <a:spcPts val="600"/>
              </a:spcBef>
            </a:pPr>
            <a:r>
              <a:rPr lang="en-US" sz="1000"/>
              <a:t>Sales outreach and support</a:t>
            </a:r>
          </a:p>
          <a:p>
            <a:pPr>
              <a:spcBef>
                <a:spcPts val="600"/>
              </a:spcBef>
            </a:pPr>
            <a:r>
              <a:rPr lang="en-US" sz="1000"/>
              <a:t>Customer training/ </a:t>
            </a:r>
            <a:r>
              <a:rPr lang="en-US" sz="1000" err="1"/>
              <a:t>edu</a:t>
            </a:r>
            <a:r>
              <a:rPr lang="en-US" sz="1000"/>
              <a:t>.</a:t>
            </a:r>
          </a:p>
          <a:p>
            <a:pPr>
              <a:spcBef>
                <a:spcPts val="600"/>
              </a:spcBef>
            </a:pPr>
            <a:r>
              <a:rPr lang="en-US" sz="1000"/>
              <a:t>Aftermarket service</a:t>
            </a:r>
          </a:p>
        </p:txBody>
      </p:sp>
      <p:sp>
        <p:nvSpPr>
          <p:cNvPr id="55" name="btfpNotesBox433318"/>
          <p:cNvSpPr txBox="1"/>
          <p:nvPr>
            <p:custDataLst>
              <p:tags r:id="rId10"/>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Market participant interviews</a:t>
            </a:r>
          </a:p>
        </p:txBody>
      </p:sp>
      <p:grpSp>
        <p:nvGrpSpPr>
          <p:cNvPr id="40" name="btfpRowHeaderBox510757"/>
          <p:cNvGrpSpPr/>
          <p:nvPr>
            <p:custDataLst>
              <p:tags r:id="rId11"/>
            </p:custDataLst>
          </p:nvPr>
        </p:nvGrpSpPr>
        <p:grpSpPr>
          <a:xfrm>
            <a:off x="330200" y="5316029"/>
            <a:ext cx="1119221" cy="1045876"/>
            <a:chOff x="833007" y="38647612"/>
            <a:chExt cx="2539999" cy="972979"/>
          </a:xfrm>
        </p:grpSpPr>
        <p:sp>
          <p:nvSpPr>
            <p:cNvPr id="45" name="btfpRowHeaderBoxText510757"/>
            <p:cNvSpPr txBox="1"/>
            <p:nvPr/>
          </p:nvSpPr>
          <p:spPr bwMode="gray">
            <a:xfrm>
              <a:off x="833007" y="38647612"/>
              <a:ext cx="2539999" cy="972979"/>
            </a:xfrm>
            <a:prstGeom prst="rect">
              <a:avLst/>
            </a:prstGeom>
            <a:noFill/>
          </p:spPr>
          <p:txBody>
            <a:bodyPr vert="horz" wrap="square" lIns="36036" tIns="36036" rIns="180181" bIns="36036" rtlCol="0" anchor="t">
              <a:noAutofit/>
            </a:bodyPr>
            <a:lstStyle/>
            <a:p>
              <a:pPr marL="0" indent="0">
                <a:spcBef>
                  <a:spcPts val="0"/>
                </a:spcBef>
                <a:buNone/>
              </a:pPr>
              <a:r>
                <a:rPr lang="en-US" sz="1200" b="1">
                  <a:solidFill>
                    <a:srgbClr val="2D475A"/>
                  </a:solidFill>
                </a:rPr>
                <a:t>CMO Archetype</a:t>
              </a:r>
            </a:p>
          </p:txBody>
        </p:sp>
        <p:cxnSp>
          <p:nvCxnSpPr>
            <p:cNvPr id="46" name="btfpRowHeaderBoxLine510757"/>
            <p:cNvCxnSpPr/>
            <p:nvPr/>
          </p:nvCxnSpPr>
          <p:spPr bwMode="gray">
            <a:xfrm>
              <a:off x="3373006" y="38647612"/>
              <a:ext cx="0" cy="972979"/>
            </a:xfrm>
            <a:prstGeom prst="line">
              <a:avLst/>
            </a:prstGeom>
            <a:ln w="76200" cap="flat">
              <a:solidFill>
                <a:srgbClr val="2D475A"/>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0" name="BainTable20716ValueChain2"/>
          <p:cNvSpPr/>
          <p:nvPr/>
        </p:nvSpPr>
        <p:spPr>
          <a:xfrm>
            <a:off x="3841687" y="1833845"/>
            <a:ext cx="1145837" cy="368968"/>
          </a:xfrm>
          <a:prstGeom prst="chevron">
            <a:avLst>
              <a:gd name="adj" fmla="val 20426"/>
            </a:avLst>
          </a:prstGeom>
          <a:solidFill>
            <a:srgbClr val="858585"/>
          </a:solidFill>
          <a:ln w="38100" cap="flat" cmpd="sng" algn="ctr">
            <a:solidFill>
              <a:srgbClr val="858585"/>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lvl="0" indent="0" algn="ctr" defTabSz="914400">
              <a:spcBef>
                <a:spcPts val="0"/>
              </a:spcBef>
              <a:buNone/>
              <a:defRPr/>
            </a:pPr>
            <a:r>
              <a:rPr lang="en-US" sz="1050" b="1" kern="0">
                <a:solidFill>
                  <a:srgbClr val="FFFFFF"/>
                </a:solidFill>
              </a:rPr>
              <a:t>Sourcing</a:t>
            </a:r>
          </a:p>
        </p:txBody>
      </p:sp>
      <p:sp>
        <p:nvSpPr>
          <p:cNvPr id="61" name="BainTable20716ValueChain2"/>
          <p:cNvSpPr/>
          <p:nvPr/>
        </p:nvSpPr>
        <p:spPr>
          <a:xfrm>
            <a:off x="4987896" y="1833845"/>
            <a:ext cx="1313330" cy="368968"/>
          </a:xfrm>
          <a:prstGeom prst="chevron">
            <a:avLst>
              <a:gd name="adj" fmla="val 20426"/>
            </a:avLst>
          </a:prstGeom>
          <a:solidFill>
            <a:srgbClr val="858585"/>
          </a:solidFill>
          <a:ln w="38100" cap="flat" cmpd="sng" algn="ctr">
            <a:solidFill>
              <a:srgbClr val="858585"/>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lvl="0" indent="0" algn="ctr" defTabSz="914400">
              <a:spcBef>
                <a:spcPts val="0"/>
              </a:spcBef>
              <a:buNone/>
              <a:defRPr/>
            </a:pPr>
            <a:r>
              <a:rPr lang="en-US" sz="1050" b="1" kern="0">
                <a:solidFill>
                  <a:srgbClr val="FFFFFF"/>
                </a:solidFill>
              </a:rPr>
              <a:t>Component manufacturing</a:t>
            </a:r>
          </a:p>
        </p:txBody>
      </p:sp>
      <p:sp>
        <p:nvSpPr>
          <p:cNvPr id="62" name="BainTable20716ValueChain2"/>
          <p:cNvSpPr/>
          <p:nvPr/>
        </p:nvSpPr>
        <p:spPr>
          <a:xfrm>
            <a:off x="6301598" y="1833845"/>
            <a:ext cx="973576" cy="368968"/>
          </a:xfrm>
          <a:prstGeom prst="chevron">
            <a:avLst>
              <a:gd name="adj" fmla="val 20426"/>
            </a:avLst>
          </a:prstGeom>
          <a:solidFill>
            <a:srgbClr val="858585"/>
          </a:solidFill>
          <a:ln w="38100" cap="flat" cmpd="sng" algn="ctr">
            <a:solidFill>
              <a:srgbClr val="858585"/>
            </a:solidFill>
            <a:prstDash val="solid"/>
            <a:round/>
            <a:headEnd type="none" w="med" len="med"/>
            <a:tailEnd type="none" w="med" len="med"/>
          </a:ln>
          <a:effectLst/>
        </p:spPr>
        <p:txBody>
          <a:bodyPr rot="0" spcFirstLastPara="0" vertOverflow="overflow" horzOverflow="overflow" vert="horz" wrap="square" lIns="35986" tIns="35986" rIns="35986" bIns="35986" numCol="1" spcCol="0" rtlCol="0" fromWordArt="0" anchor="ctr" anchorCtr="0" forceAA="0" compatLnSpc="1">
            <a:prstTxWarp prst="textNoShape">
              <a:avLst/>
            </a:prstTxWarp>
            <a:noAutofit/>
          </a:bodyPr>
          <a:lstStyle/>
          <a:p>
            <a:pPr marL="0" lvl="0" indent="0" algn="ctr" defTabSz="914400">
              <a:spcBef>
                <a:spcPts val="0"/>
              </a:spcBef>
              <a:buNone/>
              <a:defRPr/>
            </a:pPr>
            <a:r>
              <a:rPr lang="en-US" sz="1050" b="1" kern="0">
                <a:solidFill>
                  <a:srgbClr val="FFFFFF"/>
                </a:solidFill>
              </a:rPr>
              <a:t>Assembly</a:t>
            </a:r>
          </a:p>
        </p:txBody>
      </p:sp>
      <p:grpSp>
        <p:nvGrpSpPr>
          <p:cNvPr id="4" name="btfpRunningAgenda2Level655561"/>
          <p:cNvGrpSpPr/>
          <p:nvPr>
            <p:custDataLst>
              <p:tags r:id="rId12"/>
            </p:custDataLst>
          </p:nvPr>
        </p:nvGrpSpPr>
        <p:grpSpPr>
          <a:xfrm>
            <a:off x="-1" y="944429"/>
            <a:ext cx="4106953" cy="257442"/>
            <a:chOff x="-1" y="944429"/>
            <a:chExt cx="4106953" cy="257442"/>
          </a:xfrm>
        </p:grpSpPr>
        <p:sp>
          <p:nvSpPr>
            <p:cNvPr id="58" name="btfpRunningAgenda2LevelBarLeft655561"/>
            <p:cNvSpPr/>
            <p:nvPr/>
          </p:nvSpPr>
          <p:spPr bwMode="gray">
            <a:xfrm>
              <a:off x="-1" y="944429"/>
              <a:ext cx="1785965" cy="257442"/>
            </a:xfrm>
            <a:custGeom>
              <a:avLst/>
              <a:gdLst>
                <a:gd name="connsiteX0" fmla="*/ 3283619 w 4673872"/>
                <a:gd name="connsiteY0" fmla="*/ 0 h 257442"/>
                <a:gd name="connsiteX1" fmla="*/ 4673872 w 4673872"/>
                <a:gd name="connsiteY1" fmla="*/ 0 h 257442"/>
                <a:gd name="connsiteX2" fmla="*/ 4619151 w 4673872"/>
                <a:gd name="connsiteY2" fmla="*/ 257442 h 257442"/>
                <a:gd name="connsiteX3" fmla="*/ 0 w 4673872"/>
                <a:gd name="connsiteY3" fmla="*/ 257442 h 257442"/>
                <a:gd name="connsiteX0" fmla="*/ 3283619 w 4619151"/>
                <a:gd name="connsiteY0" fmla="*/ 0 h 257442"/>
                <a:gd name="connsiteX1" fmla="*/ 3228898 w 4619151"/>
                <a:gd name="connsiteY1" fmla="*/ 257442 h 257442"/>
                <a:gd name="connsiteX2" fmla="*/ 4619151 w 4619151"/>
                <a:gd name="connsiteY2" fmla="*/ 257442 h 257442"/>
                <a:gd name="connsiteX3" fmla="*/ 0 w 4619151"/>
                <a:gd name="connsiteY3" fmla="*/ 257442 h 257442"/>
                <a:gd name="connsiteX0" fmla="*/ 3283619 w 3283619"/>
                <a:gd name="connsiteY0" fmla="*/ 0 h 257442"/>
                <a:gd name="connsiteX1" fmla="*/ 3228898 w 3283619"/>
                <a:gd name="connsiteY1" fmla="*/ 257442 h 257442"/>
                <a:gd name="connsiteX2" fmla="*/ 1 w 3283619"/>
                <a:gd name="connsiteY2" fmla="*/ 257442 h 257442"/>
                <a:gd name="connsiteX3" fmla="*/ 0 w 3283619"/>
                <a:gd name="connsiteY3" fmla="*/ 257442 h 257442"/>
                <a:gd name="connsiteX0" fmla="*/ 3283618 w 3283618"/>
                <a:gd name="connsiteY0" fmla="*/ 0 h 257442"/>
                <a:gd name="connsiteX1" fmla="*/ 3228897 w 3283618"/>
                <a:gd name="connsiteY1" fmla="*/ 257442 h 257442"/>
                <a:gd name="connsiteX2" fmla="*/ 0 w 3283618"/>
                <a:gd name="connsiteY2" fmla="*/ 257442 h 257442"/>
                <a:gd name="connsiteX3" fmla="*/ 0 w 3283618"/>
                <a:gd name="connsiteY3" fmla="*/ 0 h 257442"/>
                <a:gd name="connsiteX0" fmla="*/ 968434 w 3228897"/>
                <a:gd name="connsiteY0" fmla="*/ 0 h 257442"/>
                <a:gd name="connsiteX1" fmla="*/ 3228897 w 3228897"/>
                <a:gd name="connsiteY1" fmla="*/ 257442 h 257442"/>
                <a:gd name="connsiteX2" fmla="*/ 0 w 3228897"/>
                <a:gd name="connsiteY2" fmla="*/ 257442 h 257442"/>
                <a:gd name="connsiteX3" fmla="*/ 0 w 3228897"/>
                <a:gd name="connsiteY3" fmla="*/ 0 h 257442"/>
                <a:gd name="connsiteX0" fmla="*/ 968434 w 968434"/>
                <a:gd name="connsiteY0" fmla="*/ 0 h 257442"/>
                <a:gd name="connsiteX1" fmla="*/ 913714 w 968434"/>
                <a:gd name="connsiteY1" fmla="*/ 257442 h 257442"/>
                <a:gd name="connsiteX2" fmla="*/ 0 w 968434"/>
                <a:gd name="connsiteY2" fmla="*/ 257442 h 257442"/>
                <a:gd name="connsiteX3" fmla="*/ 0 w 968434"/>
                <a:gd name="connsiteY3" fmla="*/ 0 h 257442"/>
                <a:gd name="connsiteX0" fmla="*/ 968434 w 968434"/>
                <a:gd name="connsiteY0" fmla="*/ 0 h 257442"/>
                <a:gd name="connsiteX1" fmla="*/ 913714 w 968434"/>
                <a:gd name="connsiteY1" fmla="*/ 257442 h 257442"/>
                <a:gd name="connsiteX2" fmla="*/ 1 w 968434"/>
                <a:gd name="connsiteY2" fmla="*/ 257442 h 257442"/>
                <a:gd name="connsiteX3" fmla="*/ 0 w 968434"/>
                <a:gd name="connsiteY3" fmla="*/ 0 h 257442"/>
                <a:gd name="connsiteX0" fmla="*/ 968433 w 968433"/>
                <a:gd name="connsiteY0" fmla="*/ 0 h 257442"/>
                <a:gd name="connsiteX1" fmla="*/ 913713 w 968433"/>
                <a:gd name="connsiteY1" fmla="*/ 257442 h 257442"/>
                <a:gd name="connsiteX2" fmla="*/ 0 w 968433"/>
                <a:gd name="connsiteY2" fmla="*/ 257442 h 257442"/>
                <a:gd name="connsiteX3" fmla="*/ 0 w 968433"/>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0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0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0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1 w 1305065"/>
                <a:gd name="connsiteY3" fmla="*/ 0 h 257442"/>
                <a:gd name="connsiteX0" fmla="*/ 1473381 w 1473381"/>
                <a:gd name="connsiteY0" fmla="*/ 0 h 257442"/>
                <a:gd name="connsiteX1" fmla="*/ 1250343 w 1473381"/>
                <a:gd name="connsiteY1" fmla="*/ 257442 h 257442"/>
                <a:gd name="connsiteX2" fmla="*/ 0 w 1473381"/>
                <a:gd name="connsiteY2" fmla="*/ 257442 h 257442"/>
                <a:gd name="connsiteX3" fmla="*/ 1 w 1473381"/>
                <a:gd name="connsiteY3" fmla="*/ 0 h 257442"/>
                <a:gd name="connsiteX0" fmla="*/ 1473381 w 1473381"/>
                <a:gd name="connsiteY0" fmla="*/ 0 h 257442"/>
                <a:gd name="connsiteX1" fmla="*/ 1418660 w 1473381"/>
                <a:gd name="connsiteY1" fmla="*/ 257442 h 257442"/>
                <a:gd name="connsiteX2" fmla="*/ 0 w 1473381"/>
                <a:gd name="connsiteY2" fmla="*/ 257442 h 257442"/>
                <a:gd name="connsiteX3" fmla="*/ 1 w 1473381"/>
                <a:gd name="connsiteY3" fmla="*/ 0 h 257442"/>
                <a:gd name="connsiteX0" fmla="*/ 1473380 w 1473380"/>
                <a:gd name="connsiteY0" fmla="*/ 0 h 257442"/>
                <a:gd name="connsiteX1" fmla="*/ 1418659 w 1473380"/>
                <a:gd name="connsiteY1" fmla="*/ 257442 h 257442"/>
                <a:gd name="connsiteX2" fmla="*/ 0 w 1473380"/>
                <a:gd name="connsiteY2" fmla="*/ 257442 h 257442"/>
                <a:gd name="connsiteX3" fmla="*/ 0 w 1473380"/>
                <a:gd name="connsiteY3" fmla="*/ 0 h 257442"/>
                <a:gd name="connsiteX0" fmla="*/ 1473381 w 1473381"/>
                <a:gd name="connsiteY0" fmla="*/ 0 h 257442"/>
                <a:gd name="connsiteX1" fmla="*/ 1418660 w 1473381"/>
                <a:gd name="connsiteY1" fmla="*/ 257442 h 257442"/>
                <a:gd name="connsiteX2" fmla="*/ 1 w 1473381"/>
                <a:gd name="connsiteY2" fmla="*/ 257442 h 257442"/>
                <a:gd name="connsiteX3" fmla="*/ 0 w 1473381"/>
                <a:gd name="connsiteY3" fmla="*/ 0 h 257442"/>
                <a:gd name="connsiteX0" fmla="*/ 1633681 w 1633681"/>
                <a:gd name="connsiteY0" fmla="*/ 0 h 257442"/>
                <a:gd name="connsiteX1" fmla="*/ 1418660 w 1633681"/>
                <a:gd name="connsiteY1" fmla="*/ 257442 h 257442"/>
                <a:gd name="connsiteX2" fmla="*/ 1 w 1633681"/>
                <a:gd name="connsiteY2" fmla="*/ 257442 h 257442"/>
                <a:gd name="connsiteX3" fmla="*/ 0 w 1633681"/>
                <a:gd name="connsiteY3" fmla="*/ 0 h 257442"/>
                <a:gd name="connsiteX0" fmla="*/ 1633681 w 1633681"/>
                <a:gd name="connsiteY0" fmla="*/ 0 h 257442"/>
                <a:gd name="connsiteX1" fmla="*/ 1578960 w 1633681"/>
                <a:gd name="connsiteY1" fmla="*/ 257442 h 257442"/>
                <a:gd name="connsiteX2" fmla="*/ 1 w 1633681"/>
                <a:gd name="connsiteY2" fmla="*/ 257442 h 257442"/>
                <a:gd name="connsiteX3" fmla="*/ 0 w 1633681"/>
                <a:gd name="connsiteY3" fmla="*/ 0 h 257442"/>
                <a:gd name="connsiteX0" fmla="*/ 1633681 w 1633681"/>
                <a:gd name="connsiteY0" fmla="*/ 0 h 257442"/>
                <a:gd name="connsiteX1" fmla="*/ 1578960 w 1633681"/>
                <a:gd name="connsiteY1" fmla="*/ 257442 h 257442"/>
                <a:gd name="connsiteX2" fmla="*/ 1 w 1633681"/>
                <a:gd name="connsiteY2" fmla="*/ 257442 h 257442"/>
                <a:gd name="connsiteX3" fmla="*/ 0 w 1633681"/>
                <a:gd name="connsiteY3" fmla="*/ 0 h 257442"/>
                <a:gd name="connsiteX0" fmla="*/ 1633680 w 1633680"/>
                <a:gd name="connsiteY0" fmla="*/ 0 h 257442"/>
                <a:gd name="connsiteX1" fmla="*/ 1578959 w 1633680"/>
                <a:gd name="connsiteY1" fmla="*/ 257442 h 257442"/>
                <a:gd name="connsiteX2" fmla="*/ 0 w 1633680"/>
                <a:gd name="connsiteY2" fmla="*/ 257442 h 257442"/>
                <a:gd name="connsiteX3" fmla="*/ 0 w 1633680"/>
                <a:gd name="connsiteY3" fmla="*/ 0 h 257442"/>
                <a:gd name="connsiteX0" fmla="*/ 1785964 w 1785964"/>
                <a:gd name="connsiteY0" fmla="*/ 0 h 257442"/>
                <a:gd name="connsiteX1" fmla="*/ 1578959 w 1785964"/>
                <a:gd name="connsiteY1" fmla="*/ 257442 h 257442"/>
                <a:gd name="connsiteX2" fmla="*/ 0 w 1785964"/>
                <a:gd name="connsiteY2" fmla="*/ 257442 h 257442"/>
                <a:gd name="connsiteX3" fmla="*/ 0 w 1785964"/>
                <a:gd name="connsiteY3" fmla="*/ 0 h 257442"/>
                <a:gd name="connsiteX0" fmla="*/ 1785964 w 1785964"/>
                <a:gd name="connsiteY0" fmla="*/ 0 h 257442"/>
                <a:gd name="connsiteX1" fmla="*/ 1731243 w 1785964"/>
                <a:gd name="connsiteY1" fmla="*/ 257442 h 257442"/>
                <a:gd name="connsiteX2" fmla="*/ 0 w 1785964"/>
                <a:gd name="connsiteY2" fmla="*/ 257442 h 257442"/>
                <a:gd name="connsiteX3" fmla="*/ 0 w 1785964"/>
                <a:gd name="connsiteY3" fmla="*/ 0 h 257442"/>
                <a:gd name="connsiteX0" fmla="*/ 1785965 w 1785965"/>
                <a:gd name="connsiteY0" fmla="*/ 0 h 257442"/>
                <a:gd name="connsiteX1" fmla="*/ 1731244 w 1785965"/>
                <a:gd name="connsiteY1" fmla="*/ 257442 h 257442"/>
                <a:gd name="connsiteX2" fmla="*/ 0 w 1785965"/>
                <a:gd name="connsiteY2" fmla="*/ 257442 h 257442"/>
                <a:gd name="connsiteX3" fmla="*/ 1 w 1785965"/>
                <a:gd name="connsiteY3" fmla="*/ 0 h 257442"/>
                <a:gd name="connsiteX0" fmla="*/ 1785965 w 1785965"/>
                <a:gd name="connsiteY0" fmla="*/ 0 h 257442"/>
                <a:gd name="connsiteX1" fmla="*/ 1731244 w 1785965"/>
                <a:gd name="connsiteY1" fmla="*/ 257442 h 257442"/>
                <a:gd name="connsiteX2" fmla="*/ 0 w 1785965"/>
                <a:gd name="connsiteY2" fmla="*/ 257442 h 257442"/>
                <a:gd name="connsiteX3" fmla="*/ 1 w 1785965"/>
                <a:gd name="connsiteY3" fmla="*/ 0 h 257442"/>
              </a:gdLst>
              <a:ahLst/>
              <a:cxnLst>
                <a:cxn ang="0">
                  <a:pos x="connsiteX0" y="connsiteY0"/>
                </a:cxn>
                <a:cxn ang="0">
                  <a:pos x="connsiteX1" y="connsiteY1"/>
                </a:cxn>
                <a:cxn ang="0">
                  <a:pos x="connsiteX2" y="connsiteY2"/>
                </a:cxn>
                <a:cxn ang="0">
                  <a:pos x="connsiteX3" y="connsiteY3"/>
                </a:cxn>
              </a:cxnLst>
              <a:rect l="l" t="t" r="r" b="b"/>
              <a:pathLst>
                <a:path w="1785965" h="257442">
                  <a:moveTo>
                    <a:pt x="1785965" y="0"/>
                  </a:moveTo>
                  <a:lnTo>
                    <a:pt x="1731244" y="257442"/>
                  </a:lnTo>
                  <a:lnTo>
                    <a:pt x="0" y="257442"/>
                  </a:lnTo>
                  <a:lnTo>
                    <a:pt x="1"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3" name="btfpRunningAgenda2LevelTextLeft655561"/>
            <p:cNvSpPr txBox="1"/>
            <p:nvPr/>
          </p:nvSpPr>
          <p:spPr bwMode="gray">
            <a:xfrm>
              <a:off x="0" y="944429"/>
              <a:ext cx="1731244"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Market</a:t>
              </a:r>
            </a:p>
          </p:txBody>
        </p:sp>
        <p:sp>
          <p:nvSpPr>
            <p:cNvPr id="64" name="btfpRunningAgenda2LevelBarRight655561"/>
            <p:cNvSpPr/>
            <p:nvPr/>
          </p:nvSpPr>
          <p:spPr bwMode="gray">
            <a:xfrm>
              <a:off x="1651123" y="944429"/>
              <a:ext cx="2455829" cy="257442"/>
            </a:xfrm>
            <a:custGeom>
              <a:avLst/>
              <a:gdLst>
                <a:gd name="connsiteX0" fmla="*/ 968434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68434 w 2313135"/>
                <a:gd name="connsiteY0" fmla="*/ 0 h 257442"/>
                <a:gd name="connsiteX1" fmla="*/ 913713 w 2313135"/>
                <a:gd name="connsiteY1" fmla="*/ 257442 h 257442"/>
                <a:gd name="connsiteX2" fmla="*/ 2313135 w 2313135"/>
                <a:gd name="connsiteY2" fmla="*/ 257442 h 257442"/>
                <a:gd name="connsiteX3" fmla="*/ 0 w 2313135"/>
                <a:gd name="connsiteY3" fmla="*/ 257442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2 w 968433"/>
                <a:gd name="connsiteY1" fmla="*/ 257442 h 257442"/>
                <a:gd name="connsiteX2" fmla="*/ 0 w 968433"/>
                <a:gd name="connsiteY2" fmla="*/ 257442 h 257442"/>
                <a:gd name="connsiteX3" fmla="*/ 54721 w 968433"/>
                <a:gd name="connsiteY3" fmla="*/ 0 h 257442"/>
                <a:gd name="connsiteX0" fmla="*/ 1128734 w 1128734"/>
                <a:gd name="connsiteY0" fmla="*/ 0 h 257442"/>
                <a:gd name="connsiteX1" fmla="*/ 913712 w 1128734"/>
                <a:gd name="connsiteY1" fmla="*/ 257442 h 257442"/>
                <a:gd name="connsiteX2" fmla="*/ 0 w 1128734"/>
                <a:gd name="connsiteY2" fmla="*/ 257442 h 257442"/>
                <a:gd name="connsiteX3" fmla="*/ 54721 w 1128734"/>
                <a:gd name="connsiteY3" fmla="*/ 0 h 257442"/>
                <a:gd name="connsiteX0" fmla="*/ 1128734 w 1128734"/>
                <a:gd name="connsiteY0" fmla="*/ 0 h 257442"/>
                <a:gd name="connsiteX1" fmla="*/ 1074012 w 1128734"/>
                <a:gd name="connsiteY1" fmla="*/ 257442 h 257442"/>
                <a:gd name="connsiteX2" fmla="*/ 0 w 1128734"/>
                <a:gd name="connsiteY2" fmla="*/ 257442 h 257442"/>
                <a:gd name="connsiteX3" fmla="*/ 54721 w 1128734"/>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128735 w 1128735"/>
                <a:gd name="connsiteY0" fmla="*/ 0 h 257442"/>
                <a:gd name="connsiteX1" fmla="*/ 1074013 w 1128735"/>
                <a:gd name="connsiteY1" fmla="*/ 257442 h 257442"/>
                <a:gd name="connsiteX2" fmla="*/ 0 w 1128735"/>
                <a:gd name="connsiteY2" fmla="*/ 257442 h 257442"/>
                <a:gd name="connsiteX3" fmla="*/ 54722 w 1128735"/>
                <a:gd name="connsiteY3" fmla="*/ 0 h 257442"/>
                <a:gd name="connsiteX0" fmla="*/ 1297051 w 1297051"/>
                <a:gd name="connsiteY0" fmla="*/ 0 h 257442"/>
                <a:gd name="connsiteX1" fmla="*/ 1074013 w 1297051"/>
                <a:gd name="connsiteY1" fmla="*/ 257442 h 257442"/>
                <a:gd name="connsiteX2" fmla="*/ 0 w 1297051"/>
                <a:gd name="connsiteY2" fmla="*/ 257442 h 257442"/>
                <a:gd name="connsiteX3" fmla="*/ 54722 w 1297051"/>
                <a:gd name="connsiteY3" fmla="*/ 0 h 257442"/>
                <a:gd name="connsiteX0" fmla="*/ 1297051 w 1297051"/>
                <a:gd name="connsiteY0" fmla="*/ 0 h 257442"/>
                <a:gd name="connsiteX1" fmla="*/ 1242330 w 1297051"/>
                <a:gd name="connsiteY1" fmla="*/ 257442 h 257442"/>
                <a:gd name="connsiteX2" fmla="*/ 0 w 1297051"/>
                <a:gd name="connsiteY2" fmla="*/ 257442 h 257442"/>
                <a:gd name="connsiteX3" fmla="*/ 54722 w 1297051"/>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54721 w 1297050"/>
                <a:gd name="connsiteY3" fmla="*/ 0 h 257442"/>
                <a:gd name="connsiteX0" fmla="*/ 1297050 w 1297050"/>
                <a:gd name="connsiteY0" fmla="*/ 0 h 257442"/>
                <a:gd name="connsiteX1" fmla="*/ 1242329 w 1297050"/>
                <a:gd name="connsiteY1" fmla="*/ 257442 h 257442"/>
                <a:gd name="connsiteX2" fmla="*/ 0 w 1297050"/>
                <a:gd name="connsiteY2" fmla="*/ 257442 h 257442"/>
                <a:gd name="connsiteX3" fmla="*/ 54720 w 1297050"/>
                <a:gd name="connsiteY3" fmla="*/ 0 h 257442"/>
                <a:gd name="connsiteX0" fmla="*/ 1609634 w 1609634"/>
                <a:gd name="connsiteY0" fmla="*/ 0 h 257442"/>
                <a:gd name="connsiteX1" fmla="*/ 1242329 w 1609634"/>
                <a:gd name="connsiteY1" fmla="*/ 257442 h 257442"/>
                <a:gd name="connsiteX2" fmla="*/ 0 w 1609634"/>
                <a:gd name="connsiteY2" fmla="*/ 257442 h 257442"/>
                <a:gd name="connsiteX3" fmla="*/ 54720 w 1609634"/>
                <a:gd name="connsiteY3" fmla="*/ 0 h 257442"/>
                <a:gd name="connsiteX0" fmla="*/ 1609634 w 1609634"/>
                <a:gd name="connsiteY0" fmla="*/ 0 h 257442"/>
                <a:gd name="connsiteX1" fmla="*/ 1554913 w 1609634"/>
                <a:gd name="connsiteY1" fmla="*/ 257442 h 257442"/>
                <a:gd name="connsiteX2" fmla="*/ 0 w 1609634"/>
                <a:gd name="connsiteY2" fmla="*/ 257442 h 257442"/>
                <a:gd name="connsiteX3" fmla="*/ 54720 w 1609634"/>
                <a:gd name="connsiteY3" fmla="*/ 0 h 257442"/>
                <a:gd name="connsiteX0" fmla="*/ 1609635 w 1609635"/>
                <a:gd name="connsiteY0" fmla="*/ 0 h 257442"/>
                <a:gd name="connsiteX1" fmla="*/ 1554914 w 1609635"/>
                <a:gd name="connsiteY1" fmla="*/ 257442 h 257442"/>
                <a:gd name="connsiteX2" fmla="*/ 0 w 1609635"/>
                <a:gd name="connsiteY2" fmla="*/ 257442 h 257442"/>
                <a:gd name="connsiteX3" fmla="*/ 54721 w 1609635"/>
                <a:gd name="connsiteY3" fmla="*/ 0 h 257442"/>
                <a:gd name="connsiteX0" fmla="*/ 1609635 w 1609635"/>
                <a:gd name="connsiteY0" fmla="*/ 0 h 257442"/>
                <a:gd name="connsiteX1" fmla="*/ 1554914 w 1609635"/>
                <a:gd name="connsiteY1" fmla="*/ 257442 h 257442"/>
                <a:gd name="connsiteX2" fmla="*/ 0 w 1609635"/>
                <a:gd name="connsiteY2" fmla="*/ 257442 h 257442"/>
                <a:gd name="connsiteX3" fmla="*/ 54722 w 1609635"/>
                <a:gd name="connsiteY3" fmla="*/ 0 h 257442"/>
                <a:gd name="connsiteX0" fmla="*/ 1777952 w 1777952"/>
                <a:gd name="connsiteY0" fmla="*/ 0 h 257442"/>
                <a:gd name="connsiteX1" fmla="*/ 1554914 w 1777952"/>
                <a:gd name="connsiteY1" fmla="*/ 257442 h 257442"/>
                <a:gd name="connsiteX2" fmla="*/ 0 w 1777952"/>
                <a:gd name="connsiteY2" fmla="*/ 257442 h 257442"/>
                <a:gd name="connsiteX3" fmla="*/ 54722 w 1777952"/>
                <a:gd name="connsiteY3" fmla="*/ 0 h 257442"/>
                <a:gd name="connsiteX0" fmla="*/ 1777952 w 1777952"/>
                <a:gd name="connsiteY0" fmla="*/ 0 h 257442"/>
                <a:gd name="connsiteX1" fmla="*/ 1723230 w 1777952"/>
                <a:gd name="connsiteY1" fmla="*/ 257442 h 257442"/>
                <a:gd name="connsiteX2" fmla="*/ 0 w 1777952"/>
                <a:gd name="connsiteY2" fmla="*/ 257442 h 257442"/>
                <a:gd name="connsiteX3" fmla="*/ 54722 w 1777952"/>
                <a:gd name="connsiteY3" fmla="*/ 0 h 257442"/>
                <a:gd name="connsiteX0" fmla="*/ 1777952 w 1777952"/>
                <a:gd name="connsiteY0" fmla="*/ 0 h 257442"/>
                <a:gd name="connsiteX1" fmla="*/ 1723230 w 1777952"/>
                <a:gd name="connsiteY1" fmla="*/ 257442 h 257442"/>
                <a:gd name="connsiteX2" fmla="*/ 0 w 1777952"/>
                <a:gd name="connsiteY2" fmla="*/ 257442 h 257442"/>
                <a:gd name="connsiteX3" fmla="*/ 54722 w 1777952"/>
                <a:gd name="connsiteY3" fmla="*/ 0 h 257442"/>
                <a:gd name="connsiteX0" fmla="*/ 1777952 w 1777952"/>
                <a:gd name="connsiteY0" fmla="*/ 0 h 257442"/>
                <a:gd name="connsiteX1" fmla="*/ 1723230 w 1777952"/>
                <a:gd name="connsiteY1" fmla="*/ 257442 h 257442"/>
                <a:gd name="connsiteX2" fmla="*/ 0 w 1777952"/>
                <a:gd name="connsiteY2" fmla="*/ 257442 h 257442"/>
                <a:gd name="connsiteX3" fmla="*/ 54721 w 1777952"/>
                <a:gd name="connsiteY3" fmla="*/ 0 h 257442"/>
                <a:gd name="connsiteX0" fmla="*/ 1946265 w 1946265"/>
                <a:gd name="connsiteY0" fmla="*/ 0 h 257442"/>
                <a:gd name="connsiteX1" fmla="*/ 1723230 w 1946265"/>
                <a:gd name="connsiteY1" fmla="*/ 257442 h 257442"/>
                <a:gd name="connsiteX2" fmla="*/ 0 w 1946265"/>
                <a:gd name="connsiteY2" fmla="*/ 257442 h 257442"/>
                <a:gd name="connsiteX3" fmla="*/ 54721 w 1946265"/>
                <a:gd name="connsiteY3" fmla="*/ 0 h 257442"/>
                <a:gd name="connsiteX0" fmla="*/ 1946265 w 1946265"/>
                <a:gd name="connsiteY0" fmla="*/ 0 h 257442"/>
                <a:gd name="connsiteX1" fmla="*/ 1891544 w 1946265"/>
                <a:gd name="connsiteY1" fmla="*/ 257442 h 257442"/>
                <a:gd name="connsiteX2" fmla="*/ 0 w 1946265"/>
                <a:gd name="connsiteY2" fmla="*/ 257442 h 257442"/>
                <a:gd name="connsiteX3" fmla="*/ 54721 w 1946265"/>
                <a:gd name="connsiteY3" fmla="*/ 0 h 257442"/>
                <a:gd name="connsiteX0" fmla="*/ 1946265 w 1946265"/>
                <a:gd name="connsiteY0" fmla="*/ 0 h 257442"/>
                <a:gd name="connsiteX1" fmla="*/ 1891544 w 1946265"/>
                <a:gd name="connsiteY1" fmla="*/ 257442 h 257442"/>
                <a:gd name="connsiteX2" fmla="*/ 0 w 1946265"/>
                <a:gd name="connsiteY2" fmla="*/ 257442 h 257442"/>
                <a:gd name="connsiteX3" fmla="*/ 54721 w 1946265"/>
                <a:gd name="connsiteY3" fmla="*/ 0 h 257442"/>
                <a:gd name="connsiteX0" fmla="*/ 1946265 w 1946265"/>
                <a:gd name="connsiteY0" fmla="*/ 0 h 257442"/>
                <a:gd name="connsiteX1" fmla="*/ 1891544 w 1946265"/>
                <a:gd name="connsiteY1" fmla="*/ 257442 h 257442"/>
                <a:gd name="connsiteX2" fmla="*/ 0 w 1946265"/>
                <a:gd name="connsiteY2" fmla="*/ 257442 h 257442"/>
                <a:gd name="connsiteX3" fmla="*/ 54721 w 1946265"/>
                <a:gd name="connsiteY3" fmla="*/ 0 h 257442"/>
                <a:gd name="connsiteX0" fmla="*/ 2225187 w 2225187"/>
                <a:gd name="connsiteY0" fmla="*/ 0 h 257442"/>
                <a:gd name="connsiteX1" fmla="*/ 1891544 w 2225187"/>
                <a:gd name="connsiteY1" fmla="*/ 257442 h 257442"/>
                <a:gd name="connsiteX2" fmla="*/ 0 w 2225187"/>
                <a:gd name="connsiteY2" fmla="*/ 257442 h 257442"/>
                <a:gd name="connsiteX3" fmla="*/ 54721 w 2225187"/>
                <a:gd name="connsiteY3" fmla="*/ 0 h 257442"/>
                <a:gd name="connsiteX0" fmla="*/ 2225187 w 2225187"/>
                <a:gd name="connsiteY0" fmla="*/ 0 h 257442"/>
                <a:gd name="connsiteX1" fmla="*/ 2170467 w 2225187"/>
                <a:gd name="connsiteY1" fmla="*/ 257442 h 257442"/>
                <a:gd name="connsiteX2" fmla="*/ 0 w 2225187"/>
                <a:gd name="connsiteY2" fmla="*/ 257442 h 257442"/>
                <a:gd name="connsiteX3" fmla="*/ 54721 w 2225187"/>
                <a:gd name="connsiteY3" fmla="*/ 0 h 257442"/>
                <a:gd name="connsiteX0" fmla="*/ 2225187 w 2225187"/>
                <a:gd name="connsiteY0" fmla="*/ 0 h 257442"/>
                <a:gd name="connsiteX1" fmla="*/ 2170467 w 2225187"/>
                <a:gd name="connsiteY1" fmla="*/ 257442 h 257442"/>
                <a:gd name="connsiteX2" fmla="*/ 0 w 2225187"/>
                <a:gd name="connsiteY2" fmla="*/ 257442 h 257442"/>
                <a:gd name="connsiteX3" fmla="*/ 54721 w 2225187"/>
                <a:gd name="connsiteY3" fmla="*/ 0 h 257442"/>
                <a:gd name="connsiteX0" fmla="*/ 2225187 w 2225187"/>
                <a:gd name="connsiteY0" fmla="*/ 0 h 257442"/>
                <a:gd name="connsiteX1" fmla="*/ 2170467 w 2225187"/>
                <a:gd name="connsiteY1" fmla="*/ 257442 h 257442"/>
                <a:gd name="connsiteX2" fmla="*/ 0 w 2225187"/>
                <a:gd name="connsiteY2" fmla="*/ 257442 h 257442"/>
                <a:gd name="connsiteX3" fmla="*/ 54721 w 2225187"/>
                <a:gd name="connsiteY3" fmla="*/ 0 h 257442"/>
                <a:gd name="connsiteX0" fmla="*/ 2385488 w 2385488"/>
                <a:gd name="connsiteY0" fmla="*/ 0 h 257442"/>
                <a:gd name="connsiteX1" fmla="*/ 2170467 w 2385488"/>
                <a:gd name="connsiteY1" fmla="*/ 257442 h 257442"/>
                <a:gd name="connsiteX2" fmla="*/ 0 w 2385488"/>
                <a:gd name="connsiteY2" fmla="*/ 257442 h 257442"/>
                <a:gd name="connsiteX3" fmla="*/ 54721 w 2385488"/>
                <a:gd name="connsiteY3" fmla="*/ 0 h 257442"/>
                <a:gd name="connsiteX0" fmla="*/ 2385488 w 2385488"/>
                <a:gd name="connsiteY0" fmla="*/ 0 h 257442"/>
                <a:gd name="connsiteX1" fmla="*/ 2330766 w 2385488"/>
                <a:gd name="connsiteY1" fmla="*/ 257442 h 257442"/>
                <a:gd name="connsiteX2" fmla="*/ 0 w 2385488"/>
                <a:gd name="connsiteY2" fmla="*/ 257442 h 257442"/>
                <a:gd name="connsiteX3" fmla="*/ 54721 w 2385488"/>
                <a:gd name="connsiteY3" fmla="*/ 0 h 257442"/>
                <a:gd name="connsiteX0" fmla="*/ 2385489 w 2385489"/>
                <a:gd name="connsiteY0" fmla="*/ 0 h 257442"/>
                <a:gd name="connsiteX1" fmla="*/ 2330767 w 2385489"/>
                <a:gd name="connsiteY1" fmla="*/ 257442 h 257442"/>
                <a:gd name="connsiteX2" fmla="*/ 0 w 2385489"/>
                <a:gd name="connsiteY2" fmla="*/ 257442 h 257442"/>
                <a:gd name="connsiteX3" fmla="*/ 54722 w 2385489"/>
                <a:gd name="connsiteY3" fmla="*/ 0 h 257442"/>
                <a:gd name="connsiteX0" fmla="*/ 2385489 w 2385489"/>
                <a:gd name="connsiteY0" fmla="*/ 0 h 257442"/>
                <a:gd name="connsiteX1" fmla="*/ 2330767 w 2385489"/>
                <a:gd name="connsiteY1" fmla="*/ 257442 h 257442"/>
                <a:gd name="connsiteX2" fmla="*/ 0 w 2385489"/>
                <a:gd name="connsiteY2" fmla="*/ 257442 h 257442"/>
                <a:gd name="connsiteX3" fmla="*/ 54722 w 2385489"/>
                <a:gd name="connsiteY3" fmla="*/ 0 h 257442"/>
                <a:gd name="connsiteX0" fmla="*/ 2545790 w 2545790"/>
                <a:gd name="connsiteY0" fmla="*/ 0 h 257442"/>
                <a:gd name="connsiteX1" fmla="*/ 2330767 w 2545790"/>
                <a:gd name="connsiteY1" fmla="*/ 257442 h 257442"/>
                <a:gd name="connsiteX2" fmla="*/ 0 w 2545790"/>
                <a:gd name="connsiteY2" fmla="*/ 257442 h 257442"/>
                <a:gd name="connsiteX3" fmla="*/ 54722 w 2545790"/>
                <a:gd name="connsiteY3" fmla="*/ 0 h 257442"/>
                <a:gd name="connsiteX0" fmla="*/ 2545790 w 2545790"/>
                <a:gd name="connsiteY0" fmla="*/ 0 h 257442"/>
                <a:gd name="connsiteX1" fmla="*/ 2491068 w 2545790"/>
                <a:gd name="connsiteY1" fmla="*/ 257442 h 257442"/>
                <a:gd name="connsiteX2" fmla="*/ 0 w 2545790"/>
                <a:gd name="connsiteY2" fmla="*/ 257442 h 257442"/>
                <a:gd name="connsiteX3" fmla="*/ 54722 w 2545790"/>
                <a:gd name="connsiteY3" fmla="*/ 0 h 257442"/>
                <a:gd name="connsiteX0" fmla="*/ 2545790 w 2545790"/>
                <a:gd name="connsiteY0" fmla="*/ 0 h 257442"/>
                <a:gd name="connsiteX1" fmla="*/ 2491068 w 2545790"/>
                <a:gd name="connsiteY1" fmla="*/ 257442 h 257442"/>
                <a:gd name="connsiteX2" fmla="*/ 0 w 2545790"/>
                <a:gd name="connsiteY2" fmla="*/ 257442 h 257442"/>
                <a:gd name="connsiteX3" fmla="*/ 54722 w 2545790"/>
                <a:gd name="connsiteY3" fmla="*/ 0 h 257442"/>
                <a:gd name="connsiteX0" fmla="*/ 2545790 w 2545790"/>
                <a:gd name="connsiteY0" fmla="*/ 0 h 257442"/>
                <a:gd name="connsiteX1" fmla="*/ 2491068 w 2545790"/>
                <a:gd name="connsiteY1" fmla="*/ 257442 h 257442"/>
                <a:gd name="connsiteX2" fmla="*/ 0 w 2545790"/>
                <a:gd name="connsiteY2" fmla="*/ 257442 h 257442"/>
                <a:gd name="connsiteX3" fmla="*/ 54721 w 2545790"/>
                <a:gd name="connsiteY3" fmla="*/ 0 h 257442"/>
                <a:gd name="connsiteX0" fmla="*/ 2714104 w 2714104"/>
                <a:gd name="connsiteY0" fmla="*/ 0 h 257442"/>
                <a:gd name="connsiteX1" fmla="*/ 2491068 w 2714104"/>
                <a:gd name="connsiteY1" fmla="*/ 257442 h 257442"/>
                <a:gd name="connsiteX2" fmla="*/ 0 w 2714104"/>
                <a:gd name="connsiteY2" fmla="*/ 257442 h 257442"/>
                <a:gd name="connsiteX3" fmla="*/ 54721 w 2714104"/>
                <a:gd name="connsiteY3" fmla="*/ 0 h 257442"/>
                <a:gd name="connsiteX0" fmla="*/ 2714104 w 2714104"/>
                <a:gd name="connsiteY0" fmla="*/ 0 h 257442"/>
                <a:gd name="connsiteX1" fmla="*/ 2659383 w 2714104"/>
                <a:gd name="connsiteY1" fmla="*/ 257442 h 257442"/>
                <a:gd name="connsiteX2" fmla="*/ 0 w 2714104"/>
                <a:gd name="connsiteY2" fmla="*/ 257442 h 257442"/>
                <a:gd name="connsiteX3" fmla="*/ 54721 w 2714104"/>
                <a:gd name="connsiteY3" fmla="*/ 0 h 257442"/>
                <a:gd name="connsiteX0" fmla="*/ 2714104 w 2714104"/>
                <a:gd name="connsiteY0" fmla="*/ 0 h 257442"/>
                <a:gd name="connsiteX1" fmla="*/ 2659383 w 2714104"/>
                <a:gd name="connsiteY1" fmla="*/ 257442 h 257442"/>
                <a:gd name="connsiteX2" fmla="*/ 0 w 2714104"/>
                <a:gd name="connsiteY2" fmla="*/ 257442 h 257442"/>
                <a:gd name="connsiteX3" fmla="*/ 54721 w 2714104"/>
                <a:gd name="connsiteY3" fmla="*/ 0 h 257442"/>
                <a:gd name="connsiteX0" fmla="*/ 2714104 w 2714104"/>
                <a:gd name="connsiteY0" fmla="*/ 0 h 257442"/>
                <a:gd name="connsiteX1" fmla="*/ 2659383 w 2714104"/>
                <a:gd name="connsiteY1" fmla="*/ 257442 h 257442"/>
                <a:gd name="connsiteX2" fmla="*/ 0 w 2714104"/>
                <a:gd name="connsiteY2" fmla="*/ 257442 h 257442"/>
                <a:gd name="connsiteX3" fmla="*/ 54721 w 2714104"/>
                <a:gd name="connsiteY3" fmla="*/ 0 h 257442"/>
                <a:gd name="connsiteX0" fmla="*/ 2972637 w 2972637"/>
                <a:gd name="connsiteY0" fmla="*/ 0 h 257442"/>
                <a:gd name="connsiteX1" fmla="*/ 2659383 w 2972637"/>
                <a:gd name="connsiteY1" fmla="*/ 257442 h 257442"/>
                <a:gd name="connsiteX2" fmla="*/ 0 w 2972637"/>
                <a:gd name="connsiteY2" fmla="*/ 257442 h 257442"/>
                <a:gd name="connsiteX3" fmla="*/ 54721 w 2972637"/>
                <a:gd name="connsiteY3" fmla="*/ 0 h 257442"/>
                <a:gd name="connsiteX0" fmla="*/ 2972637 w 2972637"/>
                <a:gd name="connsiteY0" fmla="*/ 0 h 257442"/>
                <a:gd name="connsiteX1" fmla="*/ 2917916 w 2972637"/>
                <a:gd name="connsiteY1" fmla="*/ 257442 h 257442"/>
                <a:gd name="connsiteX2" fmla="*/ 0 w 2972637"/>
                <a:gd name="connsiteY2" fmla="*/ 257442 h 257442"/>
                <a:gd name="connsiteX3" fmla="*/ 54721 w 2972637"/>
                <a:gd name="connsiteY3" fmla="*/ 0 h 257442"/>
                <a:gd name="connsiteX0" fmla="*/ 2972637 w 2972637"/>
                <a:gd name="connsiteY0" fmla="*/ 0 h 257442"/>
                <a:gd name="connsiteX1" fmla="*/ 2917916 w 2972637"/>
                <a:gd name="connsiteY1" fmla="*/ 257442 h 257442"/>
                <a:gd name="connsiteX2" fmla="*/ 0 w 2972637"/>
                <a:gd name="connsiteY2" fmla="*/ 257442 h 257442"/>
                <a:gd name="connsiteX3" fmla="*/ 54721 w 2972637"/>
                <a:gd name="connsiteY3" fmla="*/ 0 h 257442"/>
                <a:gd name="connsiteX0" fmla="*/ 2972637 w 2972637"/>
                <a:gd name="connsiteY0" fmla="*/ 0 h 257442"/>
                <a:gd name="connsiteX1" fmla="*/ 2917916 w 2972637"/>
                <a:gd name="connsiteY1" fmla="*/ 257442 h 257442"/>
                <a:gd name="connsiteX2" fmla="*/ 0 w 2972637"/>
                <a:gd name="connsiteY2" fmla="*/ 257442 h 257442"/>
                <a:gd name="connsiteX3" fmla="*/ 54721 w 2972637"/>
                <a:gd name="connsiteY3" fmla="*/ 0 h 257442"/>
                <a:gd name="connsiteX0" fmla="*/ 3132937 w 3132937"/>
                <a:gd name="connsiteY0" fmla="*/ 0 h 257442"/>
                <a:gd name="connsiteX1" fmla="*/ 2917916 w 3132937"/>
                <a:gd name="connsiteY1" fmla="*/ 257442 h 257442"/>
                <a:gd name="connsiteX2" fmla="*/ 0 w 3132937"/>
                <a:gd name="connsiteY2" fmla="*/ 257442 h 257442"/>
                <a:gd name="connsiteX3" fmla="*/ 54721 w 3132937"/>
                <a:gd name="connsiteY3" fmla="*/ 0 h 257442"/>
                <a:gd name="connsiteX0" fmla="*/ 3132937 w 3132937"/>
                <a:gd name="connsiteY0" fmla="*/ 0 h 257442"/>
                <a:gd name="connsiteX1" fmla="*/ 3078216 w 3132937"/>
                <a:gd name="connsiteY1" fmla="*/ 257442 h 257442"/>
                <a:gd name="connsiteX2" fmla="*/ 0 w 3132937"/>
                <a:gd name="connsiteY2" fmla="*/ 257442 h 257442"/>
                <a:gd name="connsiteX3" fmla="*/ 54721 w 3132937"/>
                <a:gd name="connsiteY3" fmla="*/ 0 h 257442"/>
                <a:gd name="connsiteX0" fmla="*/ 3132937 w 3132937"/>
                <a:gd name="connsiteY0" fmla="*/ 0 h 257442"/>
                <a:gd name="connsiteX1" fmla="*/ 3078216 w 3132937"/>
                <a:gd name="connsiteY1" fmla="*/ 257442 h 257442"/>
                <a:gd name="connsiteX2" fmla="*/ 0 w 3132937"/>
                <a:gd name="connsiteY2" fmla="*/ 257442 h 257442"/>
                <a:gd name="connsiteX3" fmla="*/ 54721 w 3132937"/>
                <a:gd name="connsiteY3" fmla="*/ 0 h 257442"/>
                <a:gd name="connsiteX0" fmla="*/ 3132937 w 3132937"/>
                <a:gd name="connsiteY0" fmla="*/ 0 h 257442"/>
                <a:gd name="connsiteX1" fmla="*/ 3078216 w 3132937"/>
                <a:gd name="connsiteY1" fmla="*/ 257442 h 257442"/>
                <a:gd name="connsiteX2" fmla="*/ 0 w 3132937"/>
                <a:gd name="connsiteY2" fmla="*/ 257442 h 257442"/>
                <a:gd name="connsiteX3" fmla="*/ 54721 w 3132937"/>
                <a:gd name="connsiteY3" fmla="*/ 0 h 257442"/>
                <a:gd name="connsiteX0" fmla="*/ 3336517 w 3336517"/>
                <a:gd name="connsiteY0" fmla="*/ 0 h 257442"/>
                <a:gd name="connsiteX1" fmla="*/ 3078216 w 3336517"/>
                <a:gd name="connsiteY1" fmla="*/ 257442 h 257442"/>
                <a:gd name="connsiteX2" fmla="*/ 0 w 3336517"/>
                <a:gd name="connsiteY2" fmla="*/ 257442 h 257442"/>
                <a:gd name="connsiteX3" fmla="*/ 54721 w 3336517"/>
                <a:gd name="connsiteY3" fmla="*/ 0 h 257442"/>
                <a:gd name="connsiteX0" fmla="*/ 3336517 w 3336517"/>
                <a:gd name="connsiteY0" fmla="*/ 0 h 257442"/>
                <a:gd name="connsiteX1" fmla="*/ 3281797 w 3336517"/>
                <a:gd name="connsiteY1" fmla="*/ 257442 h 257442"/>
                <a:gd name="connsiteX2" fmla="*/ 0 w 3336517"/>
                <a:gd name="connsiteY2" fmla="*/ 257442 h 257442"/>
                <a:gd name="connsiteX3" fmla="*/ 54721 w 3336517"/>
                <a:gd name="connsiteY3" fmla="*/ 0 h 257442"/>
                <a:gd name="connsiteX0" fmla="*/ 3336517 w 3336517"/>
                <a:gd name="connsiteY0" fmla="*/ 0 h 257442"/>
                <a:gd name="connsiteX1" fmla="*/ 3281797 w 3336517"/>
                <a:gd name="connsiteY1" fmla="*/ 257442 h 257442"/>
                <a:gd name="connsiteX2" fmla="*/ 0 w 3336517"/>
                <a:gd name="connsiteY2" fmla="*/ 257442 h 257442"/>
                <a:gd name="connsiteX3" fmla="*/ 54721 w 3336517"/>
                <a:gd name="connsiteY3" fmla="*/ 0 h 257442"/>
                <a:gd name="connsiteX0" fmla="*/ 3336517 w 3336517"/>
                <a:gd name="connsiteY0" fmla="*/ 0 h 257442"/>
                <a:gd name="connsiteX1" fmla="*/ 3281797 w 3336517"/>
                <a:gd name="connsiteY1" fmla="*/ 257442 h 257442"/>
                <a:gd name="connsiteX2" fmla="*/ 0 w 3336517"/>
                <a:gd name="connsiteY2" fmla="*/ 257442 h 257442"/>
                <a:gd name="connsiteX3" fmla="*/ 54721 w 3336517"/>
                <a:gd name="connsiteY3" fmla="*/ 0 h 257442"/>
                <a:gd name="connsiteX0" fmla="*/ 968434 w 3281797"/>
                <a:gd name="connsiteY0" fmla="*/ 0 h 257442"/>
                <a:gd name="connsiteX1" fmla="*/ 3281797 w 3281797"/>
                <a:gd name="connsiteY1" fmla="*/ 257442 h 257442"/>
                <a:gd name="connsiteX2" fmla="*/ 0 w 3281797"/>
                <a:gd name="connsiteY2" fmla="*/ 257442 h 257442"/>
                <a:gd name="connsiteX3" fmla="*/ 54721 w 3281797"/>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54721 w 968434"/>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54721 w 968434"/>
                <a:gd name="connsiteY3" fmla="*/ 0 h 257442"/>
                <a:gd name="connsiteX0" fmla="*/ 968434 w 968434"/>
                <a:gd name="connsiteY0" fmla="*/ 0 h 257442"/>
                <a:gd name="connsiteX1" fmla="*/ 913713 w 968434"/>
                <a:gd name="connsiteY1" fmla="*/ 257442 h 257442"/>
                <a:gd name="connsiteX2" fmla="*/ 0 w 968434"/>
                <a:gd name="connsiteY2" fmla="*/ 257442 h 257442"/>
                <a:gd name="connsiteX3" fmla="*/ 54721 w 968434"/>
                <a:gd name="connsiteY3" fmla="*/ 0 h 257442"/>
                <a:gd name="connsiteX0" fmla="*/ 1136749 w 1136749"/>
                <a:gd name="connsiteY0" fmla="*/ 0 h 257442"/>
                <a:gd name="connsiteX1" fmla="*/ 913713 w 1136749"/>
                <a:gd name="connsiteY1" fmla="*/ 257442 h 257442"/>
                <a:gd name="connsiteX2" fmla="*/ 0 w 1136749"/>
                <a:gd name="connsiteY2" fmla="*/ 257442 h 257442"/>
                <a:gd name="connsiteX3" fmla="*/ 5472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5472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54721 w 1136749"/>
                <a:gd name="connsiteY3" fmla="*/ 0 h 257442"/>
                <a:gd name="connsiteX0" fmla="*/ 1136749 w 1136749"/>
                <a:gd name="connsiteY0" fmla="*/ 0 h 257442"/>
                <a:gd name="connsiteX1" fmla="*/ 1082028 w 1136749"/>
                <a:gd name="connsiteY1" fmla="*/ 257442 h 257442"/>
                <a:gd name="connsiteX2" fmla="*/ 0 w 1136749"/>
                <a:gd name="connsiteY2" fmla="*/ 257442 h 257442"/>
                <a:gd name="connsiteX3" fmla="*/ 54721 w 1136749"/>
                <a:gd name="connsiteY3" fmla="*/ 0 h 257442"/>
                <a:gd name="connsiteX0" fmla="*/ 1305064 w 1305064"/>
                <a:gd name="connsiteY0" fmla="*/ 0 h 257442"/>
                <a:gd name="connsiteX1" fmla="*/ 1082028 w 1305064"/>
                <a:gd name="connsiteY1" fmla="*/ 257442 h 257442"/>
                <a:gd name="connsiteX2" fmla="*/ 0 w 1305064"/>
                <a:gd name="connsiteY2" fmla="*/ 257442 h 257442"/>
                <a:gd name="connsiteX3" fmla="*/ 54721 w 1305064"/>
                <a:gd name="connsiteY3" fmla="*/ 0 h 257442"/>
                <a:gd name="connsiteX0" fmla="*/ 1305064 w 1305064"/>
                <a:gd name="connsiteY0" fmla="*/ 0 h 257442"/>
                <a:gd name="connsiteX1" fmla="*/ 1250342 w 1305064"/>
                <a:gd name="connsiteY1" fmla="*/ 257442 h 257442"/>
                <a:gd name="connsiteX2" fmla="*/ 0 w 1305064"/>
                <a:gd name="connsiteY2" fmla="*/ 257442 h 257442"/>
                <a:gd name="connsiteX3" fmla="*/ 54721 w 1305064"/>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54722 w 1305065"/>
                <a:gd name="connsiteY3" fmla="*/ 0 h 257442"/>
                <a:gd name="connsiteX0" fmla="*/ 1305065 w 1305065"/>
                <a:gd name="connsiteY0" fmla="*/ 0 h 257442"/>
                <a:gd name="connsiteX1" fmla="*/ 1250343 w 1305065"/>
                <a:gd name="connsiteY1" fmla="*/ 257442 h 257442"/>
                <a:gd name="connsiteX2" fmla="*/ 0 w 1305065"/>
                <a:gd name="connsiteY2" fmla="*/ 257442 h 257442"/>
                <a:gd name="connsiteX3" fmla="*/ 54722 w 1305065"/>
                <a:gd name="connsiteY3" fmla="*/ 0 h 257442"/>
                <a:gd name="connsiteX0" fmla="*/ 1473381 w 1473381"/>
                <a:gd name="connsiteY0" fmla="*/ 0 h 257442"/>
                <a:gd name="connsiteX1" fmla="*/ 1250343 w 1473381"/>
                <a:gd name="connsiteY1" fmla="*/ 257442 h 257442"/>
                <a:gd name="connsiteX2" fmla="*/ 0 w 1473381"/>
                <a:gd name="connsiteY2" fmla="*/ 257442 h 257442"/>
                <a:gd name="connsiteX3" fmla="*/ 54722 w 1473381"/>
                <a:gd name="connsiteY3" fmla="*/ 0 h 257442"/>
                <a:gd name="connsiteX0" fmla="*/ 1473381 w 1473381"/>
                <a:gd name="connsiteY0" fmla="*/ 0 h 257442"/>
                <a:gd name="connsiteX1" fmla="*/ 1418660 w 1473381"/>
                <a:gd name="connsiteY1" fmla="*/ 257442 h 257442"/>
                <a:gd name="connsiteX2" fmla="*/ 0 w 1473381"/>
                <a:gd name="connsiteY2" fmla="*/ 257442 h 257442"/>
                <a:gd name="connsiteX3" fmla="*/ 54722 w 1473381"/>
                <a:gd name="connsiteY3" fmla="*/ 0 h 257442"/>
                <a:gd name="connsiteX0" fmla="*/ 1473380 w 1473380"/>
                <a:gd name="connsiteY0" fmla="*/ 0 h 257442"/>
                <a:gd name="connsiteX1" fmla="*/ 1418659 w 1473380"/>
                <a:gd name="connsiteY1" fmla="*/ 257442 h 257442"/>
                <a:gd name="connsiteX2" fmla="*/ 0 w 1473380"/>
                <a:gd name="connsiteY2" fmla="*/ 257442 h 257442"/>
                <a:gd name="connsiteX3" fmla="*/ 54721 w 1473380"/>
                <a:gd name="connsiteY3" fmla="*/ 0 h 257442"/>
                <a:gd name="connsiteX0" fmla="*/ 1473380 w 1473380"/>
                <a:gd name="connsiteY0" fmla="*/ 0 h 257442"/>
                <a:gd name="connsiteX1" fmla="*/ 1418659 w 1473380"/>
                <a:gd name="connsiteY1" fmla="*/ 257442 h 257442"/>
                <a:gd name="connsiteX2" fmla="*/ 0 w 1473380"/>
                <a:gd name="connsiteY2" fmla="*/ 257442 h 257442"/>
                <a:gd name="connsiteX3" fmla="*/ 54720 w 1473380"/>
                <a:gd name="connsiteY3" fmla="*/ 0 h 257442"/>
                <a:gd name="connsiteX0" fmla="*/ 1633679 w 1633679"/>
                <a:gd name="connsiteY0" fmla="*/ 0 h 257442"/>
                <a:gd name="connsiteX1" fmla="*/ 1418659 w 1633679"/>
                <a:gd name="connsiteY1" fmla="*/ 257442 h 257442"/>
                <a:gd name="connsiteX2" fmla="*/ 0 w 1633679"/>
                <a:gd name="connsiteY2" fmla="*/ 257442 h 257442"/>
                <a:gd name="connsiteX3" fmla="*/ 54720 w 1633679"/>
                <a:gd name="connsiteY3" fmla="*/ 0 h 257442"/>
                <a:gd name="connsiteX0" fmla="*/ 1633679 w 1633679"/>
                <a:gd name="connsiteY0" fmla="*/ 0 h 257442"/>
                <a:gd name="connsiteX1" fmla="*/ 1578958 w 1633679"/>
                <a:gd name="connsiteY1" fmla="*/ 257442 h 257442"/>
                <a:gd name="connsiteX2" fmla="*/ 0 w 1633679"/>
                <a:gd name="connsiteY2" fmla="*/ 257442 h 257442"/>
                <a:gd name="connsiteX3" fmla="*/ 54720 w 1633679"/>
                <a:gd name="connsiteY3" fmla="*/ 0 h 257442"/>
                <a:gd name="connsiteX0" fmla="*/ 1633680 w 1633680"/>
                <a:gd name="connsiteY0" fmla="*/ 0 h 257442"/>
                <a:gd name="connsiteX1" fmla="*/ 1578959 w 1633680"/>
                <a:gd name="connsiteY1" fmla="*/ 257442 h 257442"/>
                <a:gd name="connsiteX2" fmla="*/ 0 w 1633680"/>
                <a:gd name="connsiteY2" fmla="*/ 257442 h 257442"/>
                <a:gd name="connsiteX3" fmla="*/ 54721 w 1633680"/>
                <a:gd name="connsiteY3" fmla="*/ 0 h 257442"/>
                <a:gd name="connsiteX0" fmla="*/ 1633680 w 1633680"/>
                <a:gd name="connsiteY0" fmla="*/ 0 h 257442"/>
                <a:gd name="connsiteX1" fmla="*/ 1578959 w 1633680"/>
                <a:gd name="connsiteY1" fmla="*/ 257442 h 257442"/>
                <a:gd name="connsiteX2" fmla="*/ 0 w 1633680"/>
                <a:gd name="connsiteY2" fmla="*/ 257442 h 257442"/>
                <a:gd name="connsiteX3" fmla="*/ 54721 w 1633680"/>
                <a:gd name="connsiteY3" fmla="*/ 0 h 257442"/>
                <a:gd name="connsiteX0" fmla="*/ 1886955 w 1886955"/>
                <a:gd name="connsiteY0" fmla="*/ 0 h 257442"/>
                <a:gd name="connsiteX1" fmla="*/ 1578959 w 1886955"/>
                <a:gd name="connsiteY1" fmla="*/ 257442 h 257442"/>
                <a:gd name="connsiteX2" fmla="*/ 0 w 1886955"/>
                <a:gd name="connsiteY2" fmla="*/ 257442 h 257442"/>
                <a:gd name="connsiteX3" fmla="*/ 54721 w 1886955"/>
                <a:gd name="connsiteY3" fmla="*/ 0 h 257442"/>
                <a:gd name="connsiteX0" fmla="*/ 1886955 w 1886955"/>
                <a:gd name="connsiteY0" fmla="*/ 0 h 257442"/>
                <a:gd name="connsiteX1" fmla="*/ 1832234 w 1886955"/>
                <a:gd name="connsiteY1" fmla="*/ 257442 h 257442"/>
                <a:gd name="connsiteX2" fmla="*/ 0 w 1886955"/>
                <a:gd name="connsiteY2" fmla="*/ 257442 h 257442"/>
                <a:gd name="connsiteX3" fmla="*/ 54721 w 1886955"/>
                <a:gd name="connsiteY3" fmla="*/ 0 h 257442"/>
                <a:gd name="connsiteX0" fmla="*/ 1886955 w 1886955"/>
                <a:gd name="connsiteY0" fmla="*/ 0 h 257442"/>
                <a:gd name="connsiteX1" fmla="*/ 1832234 w 1886955"/>
                <a:gd name="connsiteY1" fmla="*/ 257442 h 257442"/>
                <a:gd name="connsiteX2" fmla="*/ 0 w 1886955"/>
                <a:gd name="connsiteY2" fmla="*/ 257442 h 257442"/>
                <a:gd name="connsiteX3" fmla="*/ 54721 w 1886955"/>
                <a:gd name="connsiteY3" fmla="*/ 0 h 257442"/>
                <a:gd name="connsiteX0" fmla="*/ 1886955 w 1886955"/>
                <a:gd name="connsiteY0" fmla="*/ 0 h 257442"/>
                <a:gd name="connsiteX1" fmla="*/ 1832234 w 1886955"/>
                <a:gd name="connsiteY1" fmla="*/ 257442 h 257442"/>
                <a:gd name="connsiteX2" fmla="*/ 0 w 1886955"/>
                <a:gd name="connsiteY2" fmla="*/ 257442 h 257442"/>
                <a:gd name="connsiteX3" fmla="*/ 54721 w 1886955"/>
                <a:gd name="connsiteY3" fmla="*/ 0 h 257442"/>
                <a:gd name="connsiteX0" fmla="*/ 2064888 w 2064888"/>
                <a:gd name="connsiteY0" fmla="*/ 0 h 257442"/>
                <a:gd name="connsiteX1" fmla="*/ 1832234 w 2064888"/>
                <a:gd name="connsiteY1" fmla="*/ 257442 h 257442"/>
                <a:gd name="connsiteX2" fmla="*/ 0 w 2064888"/>
                <a:gd name="connsiteY2" fmla="*/ 257442 h 257442"/>
                <a:gd name="connsiteX3" fmla="*/ 54721 w 2064888"/>
                <a:gd name="connsiteY3" fmla="*/ 0 h 257442"/>
                <a:gd name="connsiteX0" fmla="*/ 2064888 w 2064888"/>
                <a:gd name="connsiteY0" fmla="*/ 0 h 257442"/>
                <a:gd name="connsiteX1" fmla="*/ 2010166 w 2064888"/>
                <a:gd name="connsiteY1" fmla="*/ 257442 h 257442"/>
                <a:gd name="connsiteX2" fmla="*/ 0 w 2064888"/>
                <a:gd name="connsiteY2" fmla="*/ 257442 h 257442"/>
                <a:gd name="connsiteX3" fmla="*/ 54721 w 2064888"/>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54722 w 2064889"/>
                <a:gd name="connsiteY3" fmla="*/ 0 h 257442"/>
                <a:gd name="connsiteX0" fmla="*/ 2064889 w 2064889"/>
                <a:gd name="connsiteY0" fmla="*/ 0 h 257442"/>
                <a:gd name="connsiteX1" fmla="*/ 2010167 w 2064889"/>
                <a:gd name="connsiteY1" fmla="*/ 257442 h 257442"/>
                <a:gd name="connsiteX2" fmla="*/ 0 w 2064889"/>
                <a:gd name="connsiteY2" fmla="*/ 257442 h 257442"/>
                <a:gd name="connsiteX3" fmla="*/ 54722 w 2064889"/>
                <a:gd name="connsiteY3" fmla="*/ 0 h 257442"/>
                <a:gd name="connsiteX0" fmla="*/ 2233204 w 2233204"/>
                <a:gd name="connsiteY0" fmla="*/ 0 h 257442"/>
                <a:gd name="connsiteX1" fmla="*/ 2010167 w 2233204"/>
                <a:gd name="connsiteY1" fmla="*/ 257442 h 257442"/>
                <a:gd name="connsiteX2" fmla="*/ 0 w 2233204"/>
                <a:gd name="connsiteY2" fmla="*/ 257442 h 257442"/>
                <a:gd name="connsiteX3" fmla="*/ 54722 w 2233204"/>
                <a:gd name="connsiteY3" fmla="*/ 0 h 257442"/>
                <a:gd name="connsiteX0" fmla="*/ 2233204 w 2233204"/>
                <a:gd name="connsiteY0" fmla="*/ 0 h 257442"/>
                <a:gd name="connsiteX1" fmla="*/ 2178482 w 2233204"/>
                <a:gd name="connsiteY1" fmla="*/ 257442 h 257442"/>
                <a:gd name="connsiteX2" fmla="*/ 0 w 2233204"/>
                <a:gd name="connsiteY2" fmla="*/ 257442 h 257442"/>
                <a:gd name="connsiteX3" fmla="*/ 54722 w 2233204"/>
                <a:gd name="connsiteY3" fmla="*/ 0 h 257442"/>
                <a:gd name="connsiteX0" fmla="*/ 2233204 w 2233204"/>
                <a:gd name="connsiteY0" fmla="*/ 0 h 257442"/>
                <a:gd name="connsiteX1" fmla="*/ 2178482 w 2233204"/>
                <a:gd name="connsiteY1" fmla="*/ 257442 h 257442"/>
                <a:gd name="connsiteX2" fmla="*/ 0 w 2233204"/>
                <a:gd name="connsiteY2" fmla="*/ 257442 h 257442"/>
                <a:gd name="connsiteX3" fmla="*/ 54722 w 2233204"/>
                <a:gd name="connsiteY3" fmla="*/ 0 h 257442"/>
                <a:gd name="connsiteX0" fmla="*/ 2233204 w 2233204"/>
                <a:gd name="connsiteY0" fmla="*/ 0 h 257442"/>
                <a:gd name="connsiteX1" fmla="*/ 2178482 w 2233204"/>
                <a:gd name="connsiteY1" fmla="*/ 257442 h 257442"/>
                <a:gd name="connsiteX2" fmla="*/ 0 w 2233204"/>
                <a:gd name="connsiteY2" fmla="*/ 257442 h 257442"/>
                <a:gd name="connsiteX3" fmla="*/ 54721 w 2233204"/>
                <a:gd name="connsiteY3" fmla="*/ 0 h 257442"/>
                <a:gd name="connsiteX0" fmla="*/ 2411136 w 2411136"/>
                <a:gd name="connsiteY0" fmla="*/ 0 h 257442"/>
                <a:gd name="connsiteX1" fmla="*/ 2178482 w 2411136"/>
                <a:gd name="connsiteY1" fmla="*/ 257442 h 257442"/>
                <a:gd name="connsiteX2" fmla="*/ 0 w 2411136"/>
                <a:gd name="connsiteY2" fmla="*/ 257442 h 257442"/>
                <a:gd name="connsiteX3" fmla="*/ 54721 w 2411136"/>
                <a:gd name="connsiteY3" fmla="*/ 0 h 257442"/>
                <a:gd name="connsiteX0" fmla="*/ 2411136 w 2411136"/>
                <a:gd name="connsiteY0" fmla="*/ 0 h 257442"/>
                <a:gd name="connsiteX1" fmla="*/ 2356415 w 2411136"/>
                <a:gd name="connsiteY1" fmla="*/ 257442 h 257442"/>
                <a:gd name="connsiteX2" fmla="*/ 0 w 2411136"/>
                <a:gd name="connsiteY2" fmla="*/ 257442 h 257442"/>
                <a:gd name="connsiteX3" fmla="*/ 54721 w 2411136"/>
                <a:gd name="connsiteY3" fmla="*/ 0 h 257442"/>
                <a:gd name="connsiteX0" fmla="*/ 2411136 w 2411136"/>
                <a:gd name="connsiteY0" fmla="*/ 0 h 257442"/>
                <a:gd name="connsiteX1" fmla="*/ 2356415 w 2411136"/>
                <a:gd name="connsiteY1" fmla="*/ 257442 h 257442"/>
                <a:gd name="connsiteX2" fmla="*/ 0 w 2411136"/>
                <a:gd name="connsiteY2" fmla="*/ 257442 h 257442"/>
                <a:gd name="connsiteX3" fmla="*/ 54721 w 2411136"/>
                <a:gd name="connsiteY3" fmla="*/ 0 h 257442"/>
                <a:gd name="connsiteX0" fmla="*/ 2411136 w 2411136"/>
                <a:gd name="connsiteY0" fmla="*/ 0 h 257442"/>
                <a:gd name="connsiteX1" fmla="*/ 2356415 w 2411136"/>
                <a:gd name="connsiteY1" fmla="*/ 257442 h 257442"/>
                <a:gd name="connsiteX2" fmla="*/ 0 w 2411136"/>
                <a:gd name="connsiteY2" fmla="*/ 257442 h 257442"/>
                <a:gd name="connsiteX3" fmla="*/ 54721 w 2411136"/>
                <a:gd name="connsiteY3" fmla="*/ 0 h 257442"/>
                <a:gd name="connsiteX0" fmla="*/ 2614718 w 2614718"/>
                <a:gd name="connsiteY0" fmla="*/ 0 h 257442"/>
                <a:gd name="connsiteX1" fmla="*/ 2356415 w 2614718"/>
                <a:gd name="connsiteY1" fmla="*/ 257442 h 257442"/>
                <a:gd name="connsiteX2" fmla="*/ 0 w 2614718"/>
                <a:gd name="connsiteY2" fmla="*/ 257442 h 257442"/>
                <a:gd name="connsiteX3" fmla="*/ 54721 w 2614718"/>
                <a:gd name="connsiteY3" fmla="*/ 0 h 257442"/>
                <a:gd name="connsiteX0" fmla="*/ 2614718 w 2614718"/>
                <a:gd name="connsiteY0" fmla="*/ 0 h 257442"/>
                <a:gd name="connsiteX1" fmla="*/ 2559997 w 2614718"/>
                <a:gd name="connsiteY1" fmla="*/ 257442 h 257442"/>
                <a:gd name="connsiteX2" fmla="*/ 0 w 2614718"/>
                <a:gd name="connsiteY2" fmla="*/ 257442 h 257442"/>
                <a:gd name="connsiteX3" fmla="*/ 54721 w 2614718"/>
                <a:gd name="connsiteY3" fmla="*/ 0 h 257442"/>
                <a:gd name="connsiteX0" fmla="*/ 2614718 w 2614718"/>
                <a:gd name="connsiteY0" fmla="*/ 0 h 257442"/>
                <a:gd name="connsiteX1" fmla="*/ 2559997 w 2614718"/>
                <a:gd name="connsiteY1" fmla="*/ 257442 h 257442"/>
                <a:gd name="connsiteX2" fmla="*/ 0 w 2614718"/>
                <a:gd name="connsiteY2" fmla="*/ 257442 h 257442"/>
                <a:gd name="connsiteX3" fmla="*/ 54721 w 2614718"/>
                <a:gd name="connsiteY3" fmla="*/ 0 h 257442"/>
                <a:gd name="connsiteX0" fmla="*/ 2614718 w 2614718"/>
                <a:gd name="connsiteY0" fmla="*/ 0 h 257442"/>
                <a:gd name="connsiteX1" fmla="*/ 2559997 w 2614718"/>
                <a:gd name="connsiteY1" fmla="*/ 257442 h 257442"/>
                <a:gd name="connsiteX2" fmla="*/ 0 w 2614718"/>
                <a:gd name="connsiteY2" fmla="*/ 257442 h 257442"/>
                <a:gd name="connsiteX3" fmla="*/ 54721 w 2614718"/>
                <a:gd name="connsiteY3" fmla="*/ 0 h 257442"/>
                <a:gd name="connsiteX0" fmla="*/ 2935319 w 2935319"/>
                <a:gd name="connsiteY0" fmla="*/ 0 h 257442"/>
                <a:gd name="connsiteX1" fmla="*/ 2559997 w 2935319"/>
                <a:gd name="connsiteY1" fmla="*/ 257442 h 257442"/>
                <a:gd name="connsiteX2" fmla="*/ 0 w 2935319"/>
                <a:gd name="connsiteY2" fmla="*/ 257442 h 257442"/>
                <a:gd name="connsiteX3" fmla="*/ 54721 w 2935319"/>
                <a:gd name="connsiteY3" fmla="*/ 0 h 257442"/>
                <a:gd name="connsiteX0" fmla="*/ 2935319 w 2935319"/>
                <a:gd name="connsiteY0" fmla="*/ 0 h 257442"/>
                <a:gd name="connsiteX1" fmla="*/ 2880598 w 2935319"/>
                <a:gd name="connsiteY1" fmla="*/ 257442 h 257442"/>
                <a:gd name="connsiteX2" fmla="*/ 0 w 2935319"/>
                <a:gd name="connsiteY2" fmla="*/ 257442 h 257442"/>
                <a:gd name="connsiteX3" fmla="*/ 54721 w 2935319"/>
                <a:gd name="connsiteY3" fmla="*/ 0 h 257442"/>
                <a:gd name="connsiteX0" fmla="*/ 2935319 w 2935319"/>
                <a:gd name="connsiteY0" fmla="*/ 0 h 257442"/>
                <a:gd name="connsiteX1" fmla="*/ 2880598 w 2935319"/>
                <a:gd name="connsiteY1" fmla="*/ 257442 h 257442"/>
                <a:gd name="connsiteX2" fmla="*/ 0 w 2935319"/>
                <a:gd name="connsiteY2" fmla="*/ 257442 h 257442"/>
                <a:gd name="connsiteX3" fmla="*/ 54721 w 2935319"/>
                <a:gd name="connsiteY3" fmla="*/ 0 h 257442"/>
                <a:gd name="connsiteX0" fmla="*/ 2935319 w 2935319"/>
                <a:gd name="connsiteY0" fmla="*/ 0 h 257442"/>
                <a:gd name="connsiteX1" fmla="*/ 2880598 w 2935319"/>
                <a:gd name="connsiteY1" fmla="*/ 257442 h 257442"/>
                <a:gd name="connsiteX2" fmla="*/ 0 w 2935319"/>
                <a:gd name="connsiteY2" fmla="*/ 257442 h 257442"/>
                <a:gd name="connsiteX3" fmla="*/ 54721 w 2935319"/>
                <a:gd name="connsiteY3" fmla="*/ 0 h 257442"/>
                <a:gd name="connsiteX0" fmla="*/ 942786 w 2880598"/>
                <a:gd name="connsiteY0" fmla="*/ 0 h 257442"/>
                <a:gd name="connsiteX1" fmla="*/ 2880598 w 2880598"/>
                <a:gd name="connsiteY1" fmla="*/ 257442 h 257442"/>
                <a:gd name="connsiteX2" fmla="*/ 0 w 2880598"/>
                <a:gd name="connsiteY2" fmla="*/ 257442 h 257442"/>
                <a:gd name="connsiteX3" fmla="*/ 54721 w 2880598"/>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1251973 w 1251973"/>
                <a:gd name="connsiteY0" fmla="*/ 0 h 257442"/>
                <a:gd name="connsiteX1" fmla="*/ 888065 w 1251973"/>
                <a:gd name="connsiteY1" fmla="*/ 257442 h 257442"/>
                <a:gd name="connsiteX2" fmla="*/ 0 w 1251973"/>
                <a:gd name="connsiteY2" fmla="*/ 257442 h 257442"/>
                <a:gd name="connsiteX3" fmla="*/ 54721 w 1251973"/>
                <a:gd name="connsiteY3" fmla="*/ 0 h 257442"/>
                <a:gd name="connsiteX0" fmla="*/ 1251973 w 1251973"/>
                <a:gd name="connsiteY0" fmla="*/ 0 h 257442"/>
                <a:gd name="connsiteX1" fmla="*/ 1197252 w 1251973"/>
                <a:gd name="connsiteY1" fmla="*/ 257442 h 257442"/>
                <a:gd name="connsiteX2" fmla="*/ 0 w 1251973"/>
                <a:gd name="connsiteY2" fmla="*/ 257442 h 257442"/>
                <a:gd name="connsiteX3" fmla="*/ 54721 w 1251973"/>
                <a:gd name="connsiteY3" fmla="*/ 0 h 257442"/>
                <a:gd name="connsiteX0" fmla="*/ 1251973 w 1251973"/>
                <a:gd name="connsiteY0" fmla="*/ 0 h 257442"/>
                <a:gd name="connsiteX1" fmla="*/ 1197252 w 1251973"/>
                <a:gd name="connsiteY1" fmla="*/ 257442 h 257442"/>
                <a:gd name="connsiteX2" fmla="*/ 0 w 1251973"/>
                <a:gd name="connsiteY2" fmla="*/ 257442 h 257442"/>
                <a:gd name="connsiteX3" fmla="*/ 54721 w 1251973"/>
                <a:gd name="connsiteY3" fmla="*/ 0 h 257442"/>
                <a:gd name="connsiteX0" fmla="*/ 1251973 w 1251973"/>
                <a:gd name="connsiteY0" fmla="*/ 0 h 257442"/>
                <a:gd name="connsiteX1" fmla="*/ 1197252 w 1251973"/>
                <a:gd name="connsiteY1" fmla="*/ 257442 h 257442"/>
                <a:gd name="connsiteX2" fmla="*/ 0 w 1251973"/>
                <a:gd name="connsiteY2" fmla="*/ 257442 h 257442"/>
                <a:gd name="connsiteX3" fmla="*/ 54721 w 1251973"/>
                <a:gd name="connsiteY3" fmla="*/ 0 h 257442"/>
                <a:gd name="connsiteX0" fmla="*/ 1420289 w 1420289"/>
                <a:gd name="connsiteY0" fmla="*/ 0 h 257442"/>
                <a:gd name="connsiteX1" fmla="*/ 1197252 w 1420289"/>
                <a:gd name="connsiteY1" fmla="*/ 257442 h 257442"/>
                <a:gd name="connsiteX2" fmla="*/ 0 w 1420289"/>
                <a:gd name="connsiteY2" fmla="*/ 257442 h 257442"/>
                <a:gd name="connsiteX3" fmla="*/ 54721 w 1420289"/>
                <a:gd name="connsiteY3" fmla="*/ 0 h 257442"/>
                <a:gd name="connsiteX0" fmla="*/ 1420289 w 1420289"/>
                <a:gd name="connsiteY0" fmla="*/ 0 h 257442"/>
                <a:gd name="connsiteX1" fmla="*/ 1365568 w 1420289"/>
                <a:gd name="connsiteY1" fmla="*/ 257442 h 257442"/>
                <a:gd name="connsiteX2" fmla="*/ 0 w 1420289"/>
                <a:gd name="connsiteY2" fmla="*/ 257442 h 257442"/>
                <a:gd name="connsiteX3" fmla="*/ 54721 w 1420289"/>
                <a:gd name="connsiteY3" fmla="*/ 0 h 257442"/>
                <a:gd name="connsiteX0" fmla="*/ 1420289 w 1420289"/>
                <a:gd name="connsiteY0" fmla="*/ 0 h 257442"/>
                <a:gd name="connsiteX1" fmla="*/ 1365568 w 1420289"/>
                <a:gd name="connsiteY1" fmla="*/ 257442 h 257442"/>
                <a:gd name="connsiteX2" fmla="*/ 0 w 1420289"/>
                <a:gd name="connsiteY2" fmla="*/ 257442 h 257442"/>
                <a:gd name="connsiteX3" fmla="*/ 54721 w 1420289"/>
                <a:gd name="connsiteY3" fmla="*/ 0 h 257442"/>
                <a:gd name="connsiteX0" fmla="*/ 1420289 w 1420289"/>
                <a:gd name="connsiteY0" fmla="*/ 0 h 257442"/>
                <a:gd name="connsiteX1" fmla="*/ 1365568 w 1420289"/>
                <a:gd name="connsiteY1" fmla="*/ 257442 h 257442"/>
                <a:gd name="connsiteX2" fmla="*/ 0 w 1420289"/>
                <a:gd name="connsiteY2" fmla="*/ 257442 h 257442"/>
                <a:gd name="connsiteX3" fmla="*/ 54721 w 1420289"/>
                <a:gd name="connsiteY3" fmla="*/ 0 h 257442"/>
                <a:gd name="connsiteX0" fmla="*/ 1580589 w 1580589"/>
                <a:gd name="connsiteY0" fmla="*/ 0 h 257442"/>
                <a:gd name="connsiteX1" fmla="*/ 1365568 w 1580589"/>
                <a:gd name="connsiteY1" fmla="*/ 257442 h 257442"/>
                <a:gd name="connsiteX2" fmla="*/ 0 w 1580589"/>
                <a:gd name="connsiteY2" fmla="*/ 257442 h 257442"/>
                <a:gd name="connsiteX3" fmla="*/ 54721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54721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54721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54721 w 1580589"/>
                <a:gd name="connsiteY3" fmla="*/ 0 h 257442"/>
                <a:gd name="connsiteX0" fmla="*/ 1849893 w 1849893"/>
                <a:gd name="connsiteY0" fmla="*/ 0 h 257442"/>
                <a:gd name="connsiteX1" fmla="*/ 1525868 w 1849893"/>
                <a:gd name="connsiteY1" fmla="*/ 257442 h 257442"/>
                <a:gd name="connsiteX2" fmla="*/ 0 w 1849893"/>
                <a:gd name="connsiteY2" fmla="*/ 257442 h 257442"/>
                <a:gd name="connsiteX3" fmla="*/ 54721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54721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54721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54721 w 1849893"/>
                <a:gd name="connsiteY3" fmla="*/ 0 h 257442"/>
                <a:gd name="connsiteX0" fmla="*/ 2018208 w 2018208"/>
                <a:gd name="connsiteY0" fmla="*/ 0 h 257442"/>
                <a:gd name="connsiteX1" fmla="*/ 1795172 w 2018208"/>
                <a:gd name="connsiteY1" fmla="*/ 257442 h 257442"/>
                <a:gd name="connsiteX2" fmla="*/ 0 w 2018208"/>
                <a:gd name="connsiteY2" fmla="*/ 257442 h 257442"/>
                <a:gd name="connsiteX3" fmla="*/ 54721 w 2018208"/>
                <a:gd name="connsiteY3" fmla="*/ 0 h 257442"/>
                <a:gd name="connsiteX0" fmla="*/ 2018208 w 2018208"/>
                <a:gd name="connsiteY0" fmla="*/ 0 h 257442"/>
                <a:gd name="connsiteX1" fmla="*/ 1963486 w 2018208"/>
                <a:gd name="connsiteY1" fmla="*/ 257442 h 257442"/>
                <a:gd name="connsiteX2" fmla="*/ 0 w 2018208"/>
                <a:gd name="connsiteY2" fmla="*/ 257442 h 257442"/>
                <a:gd name="connsiteX3" fmla="*/ 54721 w 2018208"/>
                <a:gd name="connsiteY3" fmla="*/ 0 h 257442"/>
                <a:gd name="connsiteX0" fmla="*/ 2018209 w 2018209"/>
                <a:gd name="connsiteY0" fmla="*/ 0 h 257442"/>
                <a:gd name="connsiteX1" fmla="*/ 1963487 w 2018209"/>
                <a:gd name="connsiteY1" fmla="*/ 257442 h 257442"/>
                <a:gd name="connsiteX2" fmla="*/ 0 w 2018209"/>
                <a:gd name="connsiteY2" fmla="*/ 257442 h 257442"/>
                <a:gd name="connsiteX3" fmla="*/ 54722 w 2018209"/>
                <a:gd name="connsiteY3" fmla="*/ 0 h 257442"/>
                <a:gd name="connsiteX0" fmla="*/ 2018209 w 2018209"/>
                <a:gd name="connsiteY0" fmla="*/ 0 h 257442"/>
                <a:gd name="connsiteX1" fmla="*/ 1963487 w 2018209"/>
                <a:gd name="connsiteY1" fmla="*/ 257442 h 257442"/>
                <a:gd name="connsiteX2" fmla="*/ 0 w 2018209"/>
                <a:gd name="connsiteY2" fmla="*/ 257442 h 257442"/>
                <a:gd name="connsiteX3" fmla="*/ 54722 w 2018209"/>
                <a:gd name="connsiteY3" fmla="*/ 0 h 257442"/>
                <a:gd name="connsiteX0" fmla="*/ 2186525 w 2186525"/>
                <a:gd name="connsiteY0" fmla="*/ 0 h 257442"/>
                <a:gd name="connsiteX1" fmla="*/ 1963487 w 2186525"/>
                <a:gd name="connsiteY1" fmla="*/ 257442 h 257442"/>
                <a:gd name="connsiteX2" fmla="*/ 0 w 2186525"/>
                <a:gd name="connsiteY2" fmla="*/ 257442 h 257442"/>
                <a:gd name="connsiteX3" fmla="*/ 54722 w 2186525"/>
                <a:gd name="connsiteY3" fmla="*/ 0 h 257442"/>
                <a:gd name="connsiteX0" fmla="*/ 2186525 w 2186525"/>
                <a:gd name="connsiteY0" fmla="*/ 0 h 257442"/>
                <a:gd name="connsiteX1" fmla="*/ 2131804 w 2186525"/>
                <a:gd name="connsiteY1" fmla="*/ 257442 h 257442"/>
                <a:gd name="connsiteX2" fmla="*/ 0 w 2186525"/>
                <a:gd name="connsiteY2" fmla="*/ 257442 h 257442"/>
                <a:gd name="connsiteX3" fmla="*/ 54722 w 2186525"/>
                <a:gd name="connsiteY3" fmla="*/ 0 h 257442"/>
                <a:gd name="connsiteX0" fmla="*/ 2186524 w 2186524"/>
                <a:gd name="connsiteY0" fmla="*/ 0 h 257442"/>
                <a:gd name="connsiteX1" fmla="*/ 2131803 w 2186524"/>
                <a:gd name="connsiteY1" fmla="*/ 257442 h 257442"/>
                <a:gd name="connsiteX2" fmla="*/ 0 w 2186524"/>
                <a:gd name="connsiteY2" fmla="*/ 257442 h 257442"/>
                <a:gd name="connsiteX3" fmla="*/ 54721 w 2186524"/>
                <a:gd name="connsiteY3" fmla="*/ 0 h 257442"/>
                <a:gd name="connsiteX0" fmla="*/ 2186524 w 2186524"/>
                <a:gd name="connsiteY0" fmla="*/ 0 h 257442"/>
                <a:gd name="connsiteX1" fmla="*/ 2131803 w 2186524"/>
                <a:gd name="connsiteY1" fmla="*/ 257442 h 257442"/>
                <a:gd name="connsiteX2" fmla="*/ 0 w 2186524"/>
                <a:gd name="connsiteY2" fmla="*/ 257442 h 257442"/>
                <a:gd name="connsiteX3" fmla="*/ 54720 w 2186524"/>
                <a:gd name="connsiteY3" fmla="*/ 0 h 257442"/>
                <a:gd name="connsiteX0" fmla="*/ 2455828 w 2455828"/>
                <a:gd name="connsiteY0" fmla="*/ 0 h 257442"/>
                <a:gd name="connsiteX1" fmla="*/ 2131803 w 2455828"/>
                <a:gd name="connsiteY1" fmla="*/ 257442 h 257442"/>
                <a:gd name="connsiteX2" fmla="*/ 0 w 2455828"/>
                <a:gd name="connsiteY2" fmla="*/ 257442 h 257442"/>
                <a:gd name="connsiteX3" fmla="*/ 54720 w 2455828"/>
                <a:gd name="connsiteY3" fmla="*/ 0 h 257442"/>
                <a:gd name="connsiteX0" fmla="*/ 2455828 w 2455828"/>
                <a:gd name="connsiteY0" fmla="*/ 0 h 257442"/>
                <a:gd name="connsiteX1" fmla="*/ 2401107 w 2455828"/>
                <a:gd name="connsiteY1" fmla="*/ 257442 h 257442"/>
                <a:gd name="connsiteX2" fmla="*/ 0 w 2455828"/>
                <a:gd name="connsiteY2" fmla="*/ 257442 h 257442"/>
                <a:gd name="connsiteX3" fmla="*/ 54720 w 2455828"/>
                <a:gd name="connsiteY3" fmla="*/ 0 h 257442"/>
                <a:gd name="connsiteX0" fmla="*/ 2455829 w 2455829"/>
                <a:gd name="connsiteY0" fmla="*/ 0 h 257442"/>
                <a:gd name="connsiteX1" fmla="*/ 2401108 w 2455829"/>
                <a:gd name="connsiteY1" fmla="*/ 257442 h 257442"/>
                <a:gd name="connsiteX2" fmla="*/ 0 w 2455829"/>
                <a:gd name="connsiteY2" fmla="*/ 257442 h 257442"/>
                <a:gd name="connsiteX3" fmla="*/ 54721 w 2455829"/>
                <a:gd name="connsiteY3" fmla="*/ 0 h 257442"/>
                <a:gd name="connsiteX0" fmla="*/ 2455829 w 2455829"/>
                <a:gd name="connsiteY0" fmla="*/ 0 h 257442"/>
                <a:gd name="connsiteX1" fmla="*/ 2401108 w 2455829"/>
                <a:gd name="connsiteY1" fmla="*/ 257442 h 257442"/>
                <a:gd name="connsiteX2" fmla="*/ 0 w 2455829"/>
                <a:gd name="connsiteY2" fmla="*/ 257442 h 257442"/>
                <a:gd name="connsiteX3" fmla="*/ 54722 w 2455829"/>
                <a:gd name="connsiteY3" fmla="*/ 0 h 257442"/>
              </a:gdLst>
              <a:ahLst/>
              <a:cxnLst>
                <a:cxn ang="0">
                  <a:pos x="connsiteX0" y="connsiteY0"/>
                </a:cxn>
                <a:cxn ang="0">
                  <a:pos x="connsiteX1" y="connsiteY1"/>
                </a:cxn>
                <a:cxn ang="0">
                  <a:pos x="connsiteX2" y="connsiteY2"/>
                </a:cxn>
                <a:cxn ang="0">
                  <a:pos x="connsiteX3" y="connsiteY3"/>
                </a:cxn>
              </a:cxnLst>
              <a:rect l="l" t="t" r="r" b="b"/>
              <a:pathLst>
                <a:path w="2455829" h="257442">
                  <a:moveTo>
                    <a:pt x="2455829" y="0"/>
                  </a:moveTo>
                  <a:lnTo>
                    <a:pt x="2401108"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65" name="btfpRunningAgenda2LevelTextRight655561"/>
            <p:cNvSpPr txBox="1"/>
            <p:nvPr/>
          </p:nvSpPr>
          <p:spPr bwMode="gray">
            <a:xfrm>
              <a:off x="1651123" y="944429"/>
              <a:ext cx="240110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a:solidFill>
                    <a:srgbClr val="FFFFFF"/>
                  </a:solidFill>
                </a:rPr>
                <a:t>Value chain</a:t>
              </a:r>
            </a:p>
          </p:txBody>
        </p:sp>
      </p:grpSp>
      <p:grpSp>
        <p:nvGrpSpPr>
          <p:cNvPr id="66" name="btfpRowHeaderBox510757">
            <a:extLst>
              <a:ext uri="{FF2B5EF4-FFF2-40B4-BE49-F238E27FC236}">
                <a16:creationId xmlns:a16="http://schemas.microsoft.com/office/drawing/2014/main" id="{AB9DC362-04E6-42E9-A4EF-588F124DDD6A}"/>
              </a:ext>
            </a:extLst>
          </p:cNvPr>
          <p:cNvGrpSpPr/>
          <p:nvPr>
            <p:custDataLst>
              <p:tags r:id="rId13"/>
            </p:custDataLst>
          </p:nvPr>
        </p:nvGrpSpPr>
        <p:grpSpPr>
          <a:xfrm>
            <a:off x="330200" y="2298124"/>
            <a:ext cx="1119221" cy="364055"/>
            <a:chOff x="833007" y="38614372"/>
            <a:chExt cx="2539999" cy="711149"/>
          </a:xfrm>
        </p:grpSpPr>
        <p:sp>
          <p:nvSpPr>
            <p:cNvPr id="67" name="btfpRowHeaderBoxText510757">
              <a:extLst>
                <a:ext uri="{FF2B5EF4-FFF2-40B4-BE49-F238E27FC236}">
                  <a16:creationId xmlns:a16="http://schemas.microsoft.com/office/drawing/2014/main" id="{3149D3B8-05DE-4A38-B177-6A5B5FFFB1E9}"/>
                </a:ext>
              </a:extLst>
            </p:cNvPr>
            <p:cNvSpPr txBox="1"/>
            <p:nvPr/>
          </p:nvSpPr>
          <p:spPr bwMode="gray">
            <a:xfrm>
              <a:off x="833007" y="38614372"/>
              <a:ext cx="2539999" cy="711149"/>
            </a:xfrm>
            <a:prstGeom prst="rect">
              <a:avLst/>
            </a:prstGeom>
            <a:noFill/>
          </p:spPr>
          <p:txBody>
            <a:bodyPr vert="horz" wrap="square" lIns="36036" tIns="36036" rIns="180181" bIns="36036" rtlCol="0" anchor="ctr">
              <a:noAutofit/>
            </a:bodyPr>
            <a:lstStyle/>
            <a:p>
              <a:pPr marL="0" indent="0">
                <a:spcBef>
                  <a:spcPts val="0"/>
                </a:spcBef>
                <a:buNone/>
              </a:pPr>
              <a:r>
                <a:rPr lang="en-US" sz="1200" b="1">
                  <a:solidFill>
                    <a:srgbClr val="2D475A"/>
                  </a:solidFill>
                </a:rPr>
                <a:t>Share</a:t>
              </a:r>
              <a:r>
                <a:rPr lang="en-US" altLang="zh-CN" sz="1200" b="1">
                  <a:solidFill>
                    <a:srgbClr val="2D475A"/>
                  </a:solidFill>
                </a:rPr>
                <a:t> outsourced</a:t>
              </a:r>
              <a:endParaRPr lang="en-US" sz="1200" b="1">
                <a:solidFill>
                  <a:srgbClr val="2D475A"/>
                </a:solidFill>
              </a:endParaRPr>
            </a:p>
          </p:txBody>
        </p:sp>
        <p:cxnSp>
          <p:nvCxnSpPr>
            <p:cNvPr id="68" name="btfpRowHeaderBoxLine510757">
              <a:extLst>
                <a:ext uri="{FF2B5EF4-FFF2-40B4-BE49-F238E27FC236}">
                  <a16:creationId xmlns:a16="http://schemas.microsoft.com/office/drawing/2014/main" id="{18F69A26-208E-41BB-9229-28FE5D5E6DDB}"/>
                </a:ext>
              </a:extLst>
            </p:cNvPr>
            <p:cNvCxnSpPr/>
            <p:nvPr/>
          </p:nvCxnSpPr>
          <p:spPr bwMode="gray">
            <a:xfrm>
              <a:off x="3373006" y="38614372"/>
              <a:ext cx="0" cy="711148"/>
            </a:xfrm>
            <a:prstGeom prst="line">
              <a:avLst/>
            </a:prstGeom>
            <a:ln w="76200" cap="flat">
              <a:solidFill>
                <a:srgbClr val="2D475A"/>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78" name="btfpRowHeaderBox510757">
            <a:extLst>
              <a:ext uri="{FF2B5EF4-FFF2-40B4-BE49-F238E27FC236}">
                <a16:creationId xmlns:a16="http://schemas.microsoft.com/office/drawing/2014/main" id="{BCA7C31E-4A08-4C44-8D1B-8B398233B704}"/>
              </a:ext>
            </a:extLst>
          </p:cNvPr>
          <p:cNvGrpSpPr/>
          <p:nvPr>
            <p:custDataLst>
              <p:tags r:id="rId14"/>
            </p:custDataLst>
          </p:nvPr>
        </p:nvGrpSpPr>
        <p:grpSpPr>
          <a:xfrm>
            <a:off x="330200" y="2719802"/>
            <a:ext cx="1119221" cy="362118"/>
            <a:chOff x="833007" y="38647612"/>
            <a:chExt cx="2539999" cy="711151"/>
          </a:xfrm>
        </p:grpSpPr>
        <p:sp>
          <p:nvSpPr>
            <p:cNvPr id="79" name="btfpRowHeaderBoxText510757">
              <a:extLst>
                <a:ext uri="{FF2B5EF4-FFF2-40B4-BE49-F238E27FC236}">
                  <a16:creationId xmlns:a16="http://schemas.microsoft.com/office/drawing/2014/main" id="{7BD492EE-50F3-4175-81F2-D50BC6789933}"/>
                </a:ext>
              </a:extLst>
            </p:cNvPr>
            <p:cNvSpPr txBox="1"/>
            <p:nvPr/>
          </p:nvSpPr>
          <p:spPr bwMode="gray">
            <a:xfrm>
              <a:off x="833007" y="38647614"/>
              <a:ext cx="2539999" cy="711149"/>
            </a:xfrm>
            <a:prstGeom prst="rect">
              <a:avLst/>
            </a:prstGeom>
            <a:noFill/>
          </p:spPr>
          <p:txBody>
            <a:bodyPr vert="horz" wrap="square" lIns="36036" tIns="36036" rIns="180181" bIns="36036" rtlCol="0" anchor="ctr">
              <a:noAutofit/>
            </a:bodyPr>
            <a:lstStyle/>
            <a:p>
              <a:pPr marL="0" indent="0">
                <a:spcBef>
                  <a:spcPts val="0"/>
                </a:spcBef>
                <a:buNone/>
              </a:pPr>
              <a:r>
                <a:rPr lang="en-US" sz="1200" b="1">
                  <a:solidFill>
                    <a:srgbClr val="2D475A"/>
                  </a:solidFill>
                </a:rPr>
                <a:t>Growth potential</a:t>
              </a:r>
            </a:p>
          </p:txBody>
        </p:sp>
        <p:cxnSp>
          <p:nvCxnSpPr>
            <p:cNvPr id="80" name="btfpRowHeaderBoxLine510757">
              <a:extLst>
                <a:ext uri="{FF2B5EF4-FFF2-40B4-BE49-F238E27FC236}">
                  <a16:creationId xmlns:a16="http://schemas.microsoft.com/office/drawing/2014/main" id="{39E5307D-210A-4F86-B484-3C30C3B8FA15}"/>
                </a:ext>
              </a:extLst>
            </p:cNvPr>
            <p:cNvCxnSpPr/>
            <p:nvPr/>
          </p:nvCxnSpPr>
          <p:spPr bwMode="gray">
            <a:xfrm>
              <a:off x="3373006" y="38647612"/>
              <a:ext cx="0" cy="711149"/>
            </a:xfrm>
            <a:prstGeom prst="line">
              <a:avLst/>
            </a:prstGeom>
            <a:ln w="76200" cap="flat">
              <a:solidFill>
                <a:srgbClr val="2D475A"/>
              </a:solidFill>
              <a:miter lim="800000"/>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0" name="Table 29">
            <a:extLst>
              <a:ext uri="{FF2B5EF4-FFF2-40B4-BE49-F238E27FC236}">
                <a16:creationId xmlns:a16="http://schemas.microsoft.com/office/drawing/2014/main" id="{6A231D70-9E76-445F-8159-4A77B2BA0915}"/>
              </a:ext>
            </a:extLst>
          </p:cNvPr>
          <p:cNvGraphicFramePr>
            <a:graphicFrameLocks noGrp="1"/>
          </p:cNvGraphicFramePr>
          <p:nvPr/>
        </p:nvGraphicFramePr>
        <p:xfrm>
          <a:off x="1549265" y="2294907"/>
          <a:ext cx="10307770" cy="339697"/>
        </p:xfrm>
        <a:graphic>
          <a:graphicData uri="http://schemas.openxmlformats.org/drawingml/2006/table">
            <a:tbl>
              <a:tblPr firstRow="1" bandRow="1"/>
              <a:tblGrid>
                <a:gridCol w="1085985">
                  <a:extLst>
                    <a:ext uri="{9D8B030D-6E8A-4147-A177-3AD203B41FA5}">
                      <a16:colId xmlns:a16="http://schemas.microsoft.com/office/drawing/2014/main" val="496899887"/>
                    </a:ext>
                  </a:extLst>
                </a:gridCol>
                <a:gridCol w="1181100">
                  <a:extLst>
                    <a:ext uri="{9D8B030D-6E8A-4147-A177-3AD203B41FA5}">
                      <a16:colId xmlns:a16="http://schemas.microsoft.com/office/drawing/2014/main" val="3326482223"/>
                    </a:ext>
                  </a:extLst>
                </a:gridCol>
                <a:gridCol w="1149350">
                  <a:extLst>
                    <a:ext uri="{9D8B030D-6E8A-4147-A177-3AD203B41FA5}">
                      <a16:colId xmlns:a16="http://schemas.microsoft.com/office/drawing/2014/main" val="2868485403"/>
                    </a:ext>
                  </a:extLst>
                </a:gridCol>
                <a:gridCol w="1308100">
                  <a:extLst>
                    <a:ext uri="{9D8B030D-6E8A-4147-A177-3AD203B41FA5}">
                      <a16:colId xmlns:a16="http://schemas.microsoft.com/office/drawing/2014/main" val="320584799"/>
                    </a:ext>
                  </a:extLst>
                </a:gridCol>
                <a:gridCol w="952500">
                  <a:extLst>
                    <a:ext uri="{9D8B030D-6E8A-4147-A177-3AD203B41FA5}">
                      <a16:colId xmlns:a16="http://schemas.microsoft.com/office/drawing/2014/main" val="3563063039"/>
                    </a:ext>
                  </a:extLst>
                </a:gridCol>
                <a:gridCol w="1282700">
                  <a:extLst>
                    <a:ext uri="{9D8B030D-6E8A-4147-A177-3AD203B41FA5}">
                      <a16:colId xmlns:a16="http://schemas.microsoft.com/office/drawing/2014/main" val="1050236138"/>
                    </a:ext>
                  </a:extLst>
                </a:gridCol>
                <a:gridCol w="1009650">
                  <a:extLst>
                    <a:ext uri="{9D8B030D-6E8A-4147-A177-3AD203B41FA5}">
                      <a16:colId xmlns:a16="http://schemas.microsoft.com/office/drawing/2014/main" val="2811835830"/>
                    </a:ext>
                  </a:extLst>
                </a:gridCol>
                <a:gridCol w="1162050">
                  <a:extLst>
                    <a:ext uri="{9D8B030D-6E8A-4147-A177-3AD203B41FA5}">
                      <a16:colId xmlns:a16="http://schemas.microsoft.com/office/drawing/2014/main" val="1201986005"/>
                    </a:ext>
                  </a:extLst>
                </a:gridCol>
                <a:gridCol w="1176335">
                  <a:extLst>
                    <a:ext uri="{9D8B030D-6E8A-4147-A177-3AD203B41FA5}">
                      <a16:colId xmlns:a16="http://schemas.microsoft.com/office/drawing/2014/main" val="958262752"/>
                    </a:ext>
                  </a:extLst>
                </a:gridCol>
              </a:tblGrid>
              <a:tr h="339697">
                <a:tc>
                  <a:txBody>
                    <a:bodyPr/>
                    <a:lstStyle>
                      <a:lvl1pPr marL="177800" indent="-177800" algn="l" defTabSz="711200" rtl="0" eaLnBrk="1" latinLnBrk="0" hangingPunct="1">
                        <a:spcBef>
                          <a:spcPts val="1200"/>
                        </a:spcBef>
                        <a:buChar char="•"/>
                        <a:defRPr sz="1600" kern="1200">
                          <a:solidFill>
                            <a:schemeClr val="tx1"/>
                          </a:solidFill>
                          <a:latin typeface="Verdana"/>
                        </a:defRPr>
                      </a:lvl1pPr>
                      <a:lvl2pPr marL="355600" indent="-177800" algn="l" defTabSz="711200" rtl="0" eaLnBrk="1" latinLnBrk="0" hangingPunct="1">
                        <a:spcBef>
                          <a:spcPts val="600"/>
                        </a:spcBef>
                        <a:buChar char="–"/>
                        <a:defRPr sz="1400" kern="1200">
                          <a:solidFill>
                            <a:schemeClr val="tx1"/>
                          </a:solidFill>
                          <a:latin typeface="Verdana"/>
                        </a:defRPr>
                      </a:lvl2pPr>
                      <a:lvl3pPr marL="533400" indent="-177800" algn="l" defTabSz="711200" rtl="0" eaLnBrk="1" latinLnBrk="0" hangingPunct="1">
                        <a:spcBef>
                          <a:spcPts val="600"/>
                        </a:spcBef>
                        <a:buChar char="&gt;"/>
                        <a:defRPr sz="1400" kern="1200">
                          <a:solidFill>
                            <a:schemeClr val="tx1"/>
                          </a:solidFill>
                          <a:latin typeface="Verdana"/>
                        </a:defRPr>
                      </a:lvl3pPr>
                      <a:lvl4pPr marL="711200" indent="-177800" algn="l" defTabSz="711200" rtl="0" eaLnBrk="1" latinLnBrk="0" hangingPunct="1">
                        <a:spcBef>
                          <a:spcPts val="600"/>
                        </a:spcBef>
                        <a:buChar char="–"/>
                        <a:defRPr sz="1400" kern="1200">
                          <a:solidFill>
                            <a:schemeClr val="tx1"/>
                          </a:solidFill>
                          <a:latin typeface="Verdana"/>
                        </a:defRPr>
                      </a:lvl4pPr>
                      <a:lvl5pPr marL="889000" indent="-177800" algn="l" defTabSz="711200" rtl="0" eaLnBrk="1" latinLnBrk="0" hangingPunct="1">
                        <a:spcBef>
                          <a:spcPts val="600"/>
                        </a:spcBef>
                        <a:buChar char="&gt;"/>
                        <a:defRPr sz="1400" kern="1200">
                          <a:solidFill>
                            <a:schemeClr val="tx1"/>
                          </a:solidFill>
                          <a:latin typeface="Verdana"/>
                        </a:defRPr>
                      </a:lvl5pPr>
                      <a:lvl6pPr marL="1066800" algn="l" defTabSz="711200" rtl="0" eaLnBrk="1" latinLnBrk="0" hangingPunct="1">
                        <a:defRPr sz="1400" kern="1200">
                          <a:solidFill>
                            <a:schemeClr val="tx1"/>
                          </a:solidFill>
                          <a:latin typeface="Verdana"/>
                        </a:defRPr>
                      </a:lvl6pPr>
                      <a:lvl7pPr marL="1244600" algn="l" defTabSz="711200" rtl="0" eaLnBrk="1" latinLnBrk="0" hangingPunct="1">
                        <a:defRPr sz="1400" kern="1200">
                          <a:solidFill>
                            <a:schemeClr val="tx1"/>
                          </a:solidFill>
                          <a:latin typeface="Verdana"/>
                        </a:defRPr>
                      </a:lvl7pPr>
                      <a:lvl8pPr marL="1422400" algn="l" defTabSz="711200" rtl="0" eaLnBrk="1" latinLnBrk="0" hangingPunct="1">
                        <a:defRPr sz="1400" kern="1200">
                          <a:solidFill>
                            <a:schemeClr val="tx1"/>
                          </a:solidFill>
                          <a:latin typeface="Verdana"/>
                        </a:defRPr>
                      </a:lvl8pPr>
                      <a:lvl9pPr marL="1600200" algn="l" defTabSz="711200" rtl="0" eaLnBrk="1" latinLnBrk="0" hangingPunct="1">
                        <a:defRPr sz="1400" kern="1200">
                          <a:solidFill>
                            <a:schemeClr val="tx1"/>
                          </a:solidFill>
                          <a:latin typeface="Verdana"/>
                        </a:defRPr>
                      </a:lvl9pPr>
                    </a:lstStyle>
                    <a:p>
                      <a:pPr marL="0" indent="0" algn="ctr" defTabSz="981334" rtl="0" eaLnBrk="1" fontAlgn="ctr" latinLnBrk="0" hangingPunct="1">
                        <a:lnSpc>
                          <a:spcPct val="100000"/>
                        </a:lnSpc>
                        <a:spcBef>
                          <a:spcPts val="576"/>
                        </a:spcBef>
                        <a:spcAft>
                          <a:spcPts val="0"/>
                        </a:spcAft>
                        <a:buClrTx/>
                        <a:buSzPct val="180000"/>
                        <a:buFont typeface="Arial" panose="020B0604020202020204" pitchFamily="34" charset="0"/>
                        <a:buBlip>
                          <a:blip r:embed="rId47"/>
                        </a:buBlip>
                      </a:pPr>
                      <a:r>
                        <a:rPr lang="en-US" sz="1600" baseline="0"/>
                        <a:t> </a:t>
                      </a:r>
                    </a:p>
                  </a:txBody>
                  <a:tcPr marL="91406" marR="91406" marT="45703" marB="45703" anchor="ctr">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81334" rtl="0" eaLnBrk="1" fontAlgn="ctr" latinLnBrk="0" hangingPunct="1">
                        <a:lnSpc>
                          <a:spcPct val="100000"/>
                        </a:lnSpc>
                        <a:spcBef>
                          <a:spcPts val="576"/>
                        </a:spcBef>
                        <a:spcAft>
                          <a:spcPts val="0"/>
                        </a:spcAft>
                        <a:buClrTx/>
                        <a:buSzPct val="180000"/>
                        <a:buFont typeface="Arial" panose="020B0604020202020204" pitchFamily="34" charset="0"/>
                        <a:buBlip>
                          <a:blip r:embed="rId47"/>
                        </a:buBlip>
                      </a:pPr>
                      <a:r>
                        <a:rPr lang="en-US" sz="1600" baseline="0"/>
                        <a:t> </a:t>
                      </a:r>
                    </a:p>
                  </a:txBody>
                  <a:tcPr marL="91406" marR="91406" marT="45703" marB="45703" anchor="ctr">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lvl1pPr marL="177800" indent="-177800" algn="l" defTabSz="711200" rtl="0" eaLnBrk="1" latinLnBrk="0" hangingPunct="1">
                        <a:spcBef>
                          <a:spcPts val="1200"/>
                        </a:spcBef>
                        <a:buChar char="•"/>
                        <a:defRPr sz="1600" kern="1200">
                          <a:solidFill>
                            <a:schemeClr val="tx1"/>
                          </a:solidFill>
                          <a:latin typeface="Verdana"/>
                        </a:defRPr>
                      </a:lvl1pPr>
                      <a:lvl2pPr marL="355600" indent="-177800" algn="l" defTabSz="711200" rtl="0" eaLnBrk="1" latinLnBrk="0" hangingPunct="1">
                        <a:spcBef>
                          <a:spcPts val="600"/>
                        </a:spcBef>
                        <a:buChar char="–"/>
                        <a:defRPr sz="1400" kern="1200">
                          <a:solidFill>
                            <a:schemeClr val="tx1"/>
                          </a:solidFill>
                          <a:latin typeface="Verdana"/>
                        </a:defRPr>
                      </a:lvl2pPr>
                      <a:lvl3pPr marL="533400" indent="-177800" algn="l" defTabSz="711200" rtl="0" eaLnBrk="1" latinLnBrk="0" hangingPunct="1">
                        <a:spcBef>
                          <a:spcPts val="600"/>
                        </a:spcBef>
                        <a:buChar char="&gt;"/>
                        <a:defRPr sz="1400" kern="1200">
                          <a:solidFill>
                            <a:schemeClr val="tx1"/>
                          </a:solidFill>
                          <a:latin typeface="Verdana"/>
                        </a:defRPr>
                      </a:lvl3pPr>
                      <a:lvl4pPr marL="711200" indent="-177800" algn="l" defTabSz="711200" rtl="0" eaLnBrk="1" latinLnBrk="0" hangingPunct="1">
                        <a:spcBef>
                          <a:spcPts val="600"/>
                        </a:spcBef>
                        <a:buChar char="–"/>
                        <a:defRPr sz="1400" kern="1200">
                          <a:solidFill>
                            <a:schemeClr val="tx1"/>
                          </a:solidFill>
                          <a:latin typeface="Verdana"/>
                        </a:defRPr>
                      </a:lvl4pPr>
                      <a:lvl5pPr marL="889000" indent="-177800" algn="l" defTabSz="711200" rtl="0" eaLnBrk="1" latinLnBrk="0" hangingPunct="1">
                        <a:spcBef>
                          <a:spcPts val="600"/>
                        </a:spcBef>
                        <a:buChar char="&gt;"/>
                        <a:defRPr sz="1400" kern="1200">
                          <a:solidFill>
                            <a:schemeClr val="tx1"/>
                          </a:solidFill>
                          <a:latin typeface="Verdana"/>
                        </a:defRPr>
                      </a:lvl5pPr>
                      <a:lvl6pPr marL="1066800" algn="l" defTabSz="711200" rtl="0" eaLnBrk="1" latinLnBrk="0" hangingPunct="1">
                        <a:defRPr sz="1400" kern="1200">
                          <a:solidFill>
                            <a:schemeClr val="tx1"/>
                          </a:solidFill>
                          <a:latin typeface="Verdana"/>
                        </a:defRPr>
                      </a:lvl6pPr>
                      <a:lvl7pPr marL="1244600" algn="l" defTabSz="711200" rtl="0" eaLnBrk="1" latinLnBrk="0" hangingPunct="1">
                        <a:defRPr sz="1400" kern="1200">
                          <a:solidFill>
                            <a:schemeClr val="tx1"/>
                          </a:solidFill>
                          <a:latin typeface="Verdana"/>
                        </a:defRPr>
                      </a:lvl7pPr>
                      <a:lvl8pPr marL="1422400" algn="l" defTabSz="711200" rtl="0" eaLnBrk="1" latinLnBrk="0" hangingPunct="1">
                        <a:defRPr sz="1400" kern="1200">
                          <a:solidFill>
                            <a:schemeClr val="tx1"/>
                          </a:solidFill>
                          <a:latin typeface="Verdana"/>
                        </a:defRPr>
                      </a:lvl8pPr>
                      <a:lvl9pPr marL="1600200" algn="l" defTabSz="711200" rtl="0" eaLnBrk="1" latinLnBrk="0" hangingPunct="1">
                        <a:defRPr sz="1400" kern="1200">
                          <a:solidFill>
                            <a:schemeClr val="tx1"/>
                          </a:solidFill>
                          <a:latin typeface="Verdana"/>
                        </a:defRPr>
                      </a:lvl9pPr>
                    </a:lstStyle>
                    <a:p>
                      <a:pPr marL="0" indent="0" algn="ctr" defTabSz="981334" rtl="0" eaLnBrk="1" fontAlgn="ctr" latinLnBrk="0" hangingPunct="1">
                        <a:lnSpc>
                          <a:spcPct val="100000"/>
                        </a:lnSpc>
                        <a:spcBef>
                          <a:spcPts val="576"/>
                        </a:spcBef>
                        <a:spcAft>
                          <a:spcPts val="0"/>
                        </a:spcAft>
                        <a:buClrTx/>
                        <a:buSzPct val="180000"/>
                        <a:buFont typeface="Arial" panose="020B0604020202020204" pitchFamily="34" charset="0"/>
                        <a:buBlip>
                          <a:blip r:embed="rId48"/>
                        </a:buBlip>
                      </a:pPr>
                      <a:r>
                        <a:rPr lang="en-US" sz="1600" baseline="0"/>
                        <a:t> </a:t>
                      </a:r>
                    </a:p>
                  </a:txBody>
                  <a:tcPr marL="91406" marR="91406" marT="45703" marB="45703" anchor="ctr">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lvl1pPr marL="177800" indent="-177800" algn="l" defTabSz="711200" rtl="0" eaLnBrk="1" latinLnBrk="0" hangingPunct="1">
                        <a:spcBef>
                          <a:spcPts val="1200"/>
                        </a:spcBef>
                        <a:buChar char="•"/>
                        <a:defRPr sz="1600" kern="1200">
                          <a:solidFill>
                            <a:schemeClr val="tx1"/>
                          </a:solidFill>
                          <a:latin typeface="Verdana"/>
                        </a:defRPr>
                      </a:lvl1pPr>
                      <a:lvl2pPr marL="355600" indent="-177800" algn="l" defTabSz="711200" rtl="0" eaLnBrk="1" latinLnBrk="0" hangingPunct="1">
                        <a:spcBef>
                          <a:spcPts val="600"/>
                        </a:spcBef>
                        <a:buChar char="–"/>
                        <a:defRPr sz="1400" kern="1200">
                          <a:solidFill>
                            <a:schemeClr val="tx1"/>
                          </a:solidFill>
                          <a:latin typeface="Verdana"/>
                        </a:defRPr>
                      </a:lvl2pPr>
                      <a:lvl3pPr marL="533400" indent="-177800" algn="l" defTabSz="711200" rtl="0" eaLnBrk="1" latinLnBrk="0" hangingPunct="1">
                        <a:spcBef>
                          <a:spcPts val="600"/>
                        </a:spcBef>
                        <a:buChar char="&gt;"/>
                        <a:defRPr sz="1400" kern="1200">
                          <a:solidFill>
                            <a:schemeClr val="tx1"/>
                          </a:solidFill>
                          <a:latin typeface="Verdana"/>
                        </a:defRPr>
                      </a:lvl3pPr>
                      <a:lvl4pPr marL="711200" indent="-177800" algn="l" defTabSz="711200" rtl="0" eaLnBrk="1" latinLnBrk="0" hangingPunct="1">
                        <a:spcBef>
                          <a:spcPts val="600"/>
                        </a:spcBef>
                        <a:buChar char="–"/>
                        <a:defRPr sz="1400" kern="1200">
                          <a:solidFill>
                            <a:schemeClr val="tx1"/>
                          </a:solidFill>
                          <a:latin typeface="Verdana"/>
                        </a:defRPr>
                      </a:lvl4pPr>
                      <a:lvl5pPr marL="889000" indent="-177800" algn="l" defTabSz="711200" rtl="0" eaLnBrk="1" latinLnBrk="0" hangingPunct="1">
                        <a:spcBef>
                          <a:spcPts val="600"/>
                        </a:spcBef>
                        <a:buChar char="&gt;"/>
                        <a:defRPr sz="1400" kern="1200">
                          <a:solidFill>
                            <a:schemeClr val="tx1"/>
                          </a:solidFill>
                          <a:latin typeface="Verdana"/>
                        </a:defRPr>
                      </a:lvl5pPr>
                      <a:lvl6pPr marL="1066800" algn="l" defTabSz="711200" rtl="0" eaLnBrk="1" latinLnBrk="0" hangingPunct="1">
                        <a:defRPr sz="1400" kern="1200">
                          <a:solidFill>
                            <a:schemeClr val="tx1"/>
                          </a:solidFill>
                          <a:latin typeface="Verdana"/>
                        </a:defRPr>
                      </a:lvl6pPr>
                      <a:lvl7pPr marL="1244600" algn="l" defTabSz="711200" rtl="0" eaLnBrk="1" latinLnBrk="0" hangingPunct="1">
                        <a:defRPr sz="1400" kern="1200">
                          <a:solidFill>
                            <a:schemeClr val="tx1"/>
                          </a:solidFill>
                          <a:latin typeface="Verdana"/>
                        </a:defRPr>
                      </a:lvl7pPr>
                      <a:lvl8pPr marL="1422400" algn="l" defTabSz="711200" rtl="0" eaLnBrk="1" latinLnBrk="0" hangingPunct="1">
                        <a:defRPr sz="1400" kern="1200">
                          <a:solidFill>
                            <a:schemeClr val="tx1"/>
                          </a:solidFill>
                          <a:latin typeface="Verdana"/>
                        </a:defRPr>
                      </a:lvl8pPr>
                      <a:lvl9pPr marL="1600200" algn="l" defTabSz="711200" rtl="0" eaLnBrk="1" latinLnBrk="0" hangingPunct="1">
                        <a:defRPr sz="1400" kern="1200">
                          <a:solidFill>
                            <a:schemeClr val="tx1"/>
                          </a:solidFill>
                          <a:latin typeface="Verdana"/>
                        </a:defRPr>
                      </a:lvl9pPr>
                    </a:lstStyle>
                    <a:p>
                      <a:pPr marL="0" indent="0" algn="ctr" defTabSz="981334" rtl="0" eaLnBrk="1" fontAlgn="ctr" latinLnBrk="0" hangingPunct="1">
                        <a:lnSpc>
                          <a:spcPct val="100000"/>
                        </a:lnSpc>
                        <a:spcBef>
                          <a:spcPts val="576"/>
                        </a:spcBef>
                        <a:spcAft>
                          <a:spcPts val="0"/>
                        </a:spcAft>
                        <a:buClrTx/>
                        <a:buSzPct val="180000"/>
                        <a:buFont typeface="Verdana" panose="020B0604030504040204" pitchFamily="34" charset="0"/>
                        <a:buBlip>
                          <a:blip r:embed="rId49"/>
                        </a:buBlip>
                      </a:pPr>
                      <a:r>
                        <a:rPr lang="en-US" sz="1600" baseline="0"/>
                        <a:t> </a:t>
                      </a:r>
                    </a:p>
                  </a:txBody>
                  <a:tcPr marL="91406" marR="91406" marT="45703" marB="45703" anchor="ctr">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81334" rtl="0" eaLnBrk="1" fontAlgn="ctr" latinLnBrk="0" hangingPunct="1">
                        <a:lnSpc>
                          <a:spcPct val="100000"/>
                        </a:lnSpc>
                        <a:spcBef>
                          <a:spcPts val="576"/>
                        </a:spcBef>
                        <a:spcAft>
                          <a:spcPts val="0"/>
                        </a:spcAft>
                        <a:buClrTx/>
                        <a:buSzPct val="180000"/>
                        <a:buFont typeface="Arial" panose="020B0604020202020204" pitchFamily="34" charset="0"/>
                        <a:buBlip>
                          <a:blip r:embed="rId48"/>
                        </a:buBlip>
                      </a:pPr>
                      <a:r>
                        <a:rPr lang="en-US" sz="1600" baseline="0"/>
                        <a:t> </a:t>
                      </a:r>
                    </a:p>
                  </a:txBody>
                  <a:tcPr marL="91406" marR="91406" marT="45703" marB="45703" anchor="ctr">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lvl1pPr marL="177800" indent="-177800" algn="l" defTabSz="711200" rtl="0" eaLnBrk="1" latinLnBrk="0" hangingPunct="1">
                        <a:spcBef>
                          <a:spcPts val="1200"/>
                        </a:spcBef>
                        <a:buChar char="•"/>
                        <a:defRPr sz="1600" kern="1200">
                          <a:solidFill>
                            <a:schemeClr val="tx1"/>
                          </a:solidFill>
                          <a:latin typeface="Verdana"/>
                        </a:defRPr>
                      </a:lvl1pPr>
                      <a:lvl2pPr marL="355600" indent="-177800" algn="l" defTabSz="711200" rtl="0" eaLnBrk="1" latinLnBrk="0" hangingPunct="1">
                        <a:spcBef>
                          <a:spcPts val="600"/>
                        </a:spcBef>
                        <a:buChar char="–"/>
                        <a:defRPr sz="1400" kern="1200">
                          <a:solidFill>
                            <a:schemeClr val="tx1"/>
                          </a:solidFill>
                          <a:latin typeface="Verdana"/>
                        </a:defRPr>
                      </a:lvl2pPr>
                      <a:lvl3pPr marL="533400" indent="-177800" algn="l" defTabSz="711200" rtl="0" eaLnBrk="1" latinLnBrk="0" hangingPunct="1">
                        <a:spcBef>
                          <a:spcPts val="600"/>
                        </a:spcBef>
                        <a:buChar char="&gt;"/>
                        <a:defRPr sz="1400" kern="1200">
                          <a:solidFill>
                            <a:schemeClr val="tx1"/>
                          </a:solidFill>
                          <a:latin typeface="Verdana"/>
                        </a:defRPr>
                      </a:lvl3pPr>
                      <a:lvl4pPr marL="711200" indent="-177800" algn="l" defTabSz="711200" rtl="0" eaLnBrk="1" latinLnBrk="0" hangingPunct="1">
                        <a:spcBef>
                          <a:spcPts val="600"/>
                        </a:spcBef>
                        <a:buChar char="–"/>
                        <a:defRPr sz="1400" kern="1200">
                          <a:solidFill>
                            <a:schemeClr val="tx1"/>
                          </a:solidFill>
                          <a:latin typeface="Verdana"/>
                        </a:defRPr>
                      </a:lvl4pPr>
                      <a:lvl5pPr marL="889000" indent="-177800" algn="l" defTabSz="711200" rtl="0" eaLnBrk="1" latinLnBrk="0" hangingPunct="1">
                        <a:spcBef>
                          <a:spcPts val="600"/>
                        </a:spcBef>
                        <a:buChar char="&gt;"/>
                        <a:defRPr sz="1400" kern="1200">
                          <a:solidFill>
                            <a:schemeClr val="tx1"/>
                          </a:solidFill>
                          <a:latin typeface="Verdana"/>
                        </a:defRPr>
                      </a:lvl5pPr>
                      <a:lvl6pPr marL="1066800" algn="l" defTabSz="711200" rtl="0" eaLnBrk="1" latinLnBrk="0" hangingPunct="1">
                        <a:defRPr sz="1400" kern="1200">
                          <a:solidFill>
                            <a:schemeClr val="tx1"/>
                          </a:solidFill>
                          <a:latin typeface="Verdana"/>
                        </a:defRPr>
                      </a:lvl6pPr>
                      <a:lvl7pPr marL="1244600" algn="l" defTabSz="711200" rtl="0" eaLnBrk="1" latinLnBrk="0" hangingPunct="1">
                        <a:defRPr sz="1400" kern="1200">
                          <a:solidFill>
                            <a:schemeClr val="tx1"/>
                          </a:solidFill>
                          <a:latin typeface="Verdana"/>
                        </a:defRPr>
                      </a:lvl7pPr>
                      <a:lvl8pPr marL="1422400" algn="l" defTabSz="711200" rtl="0" eaLnBrk="1" latinLnBrk="0" hangingPunct="1">
                        <a:defRPr sz="1400" kern="1200">
                          <a:solidFill>
                            <a:schemeClr val="tx1"/>
                          </a:solidFill>
                          <a:latin typeface="Verdana"/>
                        </a:defRPr>
                      </a:lvl8pPr>
                      <a:lvl9pPr marL="1600200" algn="l" defTabSz="711200" rtl="0" eaLnBrk="1" latinLnBrk="0" hangingPunct="1">
                        <a:defRPr sz="1400" kern="1200">
                          <a:solidFill>
                            <a:schemeClr val="tx1"/>
                          </a:solidFill>
                          <a:latin typeface="Verdana"/>
                        </a:defRPr>
                      </a:lvl9pPr>
                    </a:lstStyle>
                    <a:p>
                      <a:pPr marL="0" indent="0" algn="ctr" defTabSz="981334" rtl="0" eaLnBrk="1" fontAlgn="ctr" latinLnBrk="0" hangingPunct="1">
                        <a:lnSpc>
                          <a:spcPct val="100000"/>
                        </a:lnSpc>
                        <a:spcBef>
                          <a:spcPts val="576"/>
                        </a:spcBef>
                        <a:spcAft>
                          <a:spcPts val="0"/>
                        </a:spcAft>
                        <a:buClrTx/>
                        <a:buSzPct val="180000"/>
                        <a:buFont typeface="Arial" panose="020B0604020202020204" pitchFamily="34" charset="0"/>
                        <a:buBlip>
                          <a:blip r:embed="rId49"/>
                        </a:buBlip>
                      </a:pPr>
                      <a:r>
                        <a:rPr lang="en-US" sz="1600" baseline="0"/>
                        <a:t> </a:t>
                      </a:r>
                    </a:p>
                  </a:txBody>
                  <a:tcPr marL="91406" marR="91406" marT="45703" marB="45703" anchor="ctr">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81334" rtl="0" eaLnBrk="1" fontAlgn="ctr" latinLnBrk="0" hangingPunct="1">
                        <a:lnSpc>
                          <a:spcPct val="100000"/>
                        </a:lnSpc>
                        <a:spcBef>
                          <a:spcPts val="576"/>
                        </a:spcBef>
                        <a:spcAft>
                          <a:spcPts val="0"/>
                        </a:spcAft>
                        <a:buClrTx/>
                        <a:buSzPct val="180000"/>
                        <a:buFont typeface="Arial" panose="020B0604020202020204" pitchFamily="34" charset="0"/>
                        <a:buBlip>
                          <a:blip r:embed="rId49"/>
                        </a:buBlip>
                      </a:pPr>
                      <a:r>
                        <a:rPr lang="en-US" sz="1600" baseline="0"/>
                        <a:t> </a:t>
                      </a:r>
                    </a:p>
                  </a:txBody>
                  <a:tcPr marL="91406" marR="91406" marT="45703" marB="45703" anchor="ctr">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lvl1pPr marL="177800" indent="-177800" algn="l" defTabSz="711200" rtl="0" eaLnBrk="1" latinLnBrk="0" hangingPunct="1">
                        <a:spcBef>
                          <a:spcPts val="1200"/>
                        </a:spcBef>
                        <a:buChar char="•"/>
                        <a:defRPr sz="1600" kern="1200">
                          <a:solidFill>
                            <a:schemeClr val="tx1"/>
                          </a:solidFill>
                          <a:latin typeface="Verdana"/>
                        </a:defRPr>
                      </a:lvl1pPr>
                      <a:lvl2pPr marL="355600" indent="-177800" algn="l" defTabSz="711200" rtl="0" eaLnBrk="1" latinLnBrk="0" hangingPunct="1">
                        <a:spcBef>
                          <a:spcPts val="600"/>
                        </a:spcBef>
                        <a:buChar char="–"/>
                        <a:defRPr sz="1400" kern="1200">
                          <a:solidFill>
                            <a:schemeClr val="tx1"/>
                          </a:solidFill>
                          <a:latin typeface="Verdana"/>
                        </a:defRPr>
                      </a:lvl2pPr>
                      <a:lvl3pPr marL="533400" indent="-177800" algn="l" defTabSz="711200" rtl="0" eaLnBrk="1" latinLnBrk="0" hangingPunct="1">
                        <a:spcBef>
                          <a:spcPts val="600"/>
                        </a:spcBef>
                        <a:buChar char="&gt;"/>
                        <a:defRPr sz="1400" kern="1200">
                          <a:solidFill>
                            <a:schemeClr val="tx1"/>
                          </a:solidFill>
                          <a:latin typeface="Verdana"/>
                        </a:defRPr>
                      </a:lvl3pPr>
                      <a:lvl4pPr marL="711200" indent="-177800" algn="l" defTabSz="711200" rtl="0" eaLnBrk="1" latinLnBrk="0" hangingPunct="1">
                        <a:spcBef>
                          <a:spcPts val="600"/>
                        </a:spcBef>
                        <a:buChar char="–"/>
                        <a:defRPr sz="1400" kern="1200">
                          <a:solidFill>
                            <a:schemeClr val="tx1"/>
                          </a:solidFill>
                          <a:latin typeface="Verdana"/>
                        </a:defRPr>
                      </a:lvl4pPr>
                      <a:lvl5pPr marL="889000" indent="-177800" algn="l" defTabSz="711200" rtl="0" eaLnBrk="1" latinLnBrk="0" hangingPunct="1">
                        <a:spcBef>
                          <a:spcPts val="600"/>
                        </a:spcBef>
                        <a:buChar char="&gt;"/>
                        <a:defRPr sz="1400" kern="1200">
                          <a:solidFill>
                            <a:schemeClr val="tx1"/>
                          </a:solidFill>
                          <a:latin typeface="Verdana"/>
                        </a:defRPr>
                      </a:lvl5pPr>
                      <a:lvl6pPr marL="1066800" algn="l" defTabSz="711200" rtl="0" eaLnBrk="1" latinLnBrk="0" hangingPunct="1">
                        <a:defRPr sz="1400" kern="1200">
                          <a:solidFill>
                            <a:schemeClr val="tx1"/>
                          </a:solidFill>
                          <a:latin typeface="Verdana"/>
                        </a:defRPr>
                      </a:lvl6pPr>
                      <a:lvl7pPr marL="1244600" algn="l" defTabSz="711200" rtl="0" eaLnBrk="1" latinLnBrk="0" hangingPunct="1">
                        <a:defRPr sz="1400" kern="1200">
                          <a:solidFill>
                            <a:schemeClr val="tx1"/>
                          </a:solidFill>
                          <a:latin typeface="Verdana"/>
                        </a:defRPr>
                      </a:lvl7pPr>
                      <a:lvl8pPr marL="1422400" algn="l" defTabSz="711200" rtl="0" eaLnBrk="1" latinLnBrk="0" hangingPunct="1">
                        <a:defRPr sz="1400" kern="1200">
                          <a:solidFill>
                            <a:schemeClr val="tx1"/>
                          </a:solidFill>
                          <a:latin typeface="Verdana"/>
                        </a:defRPr>
                      </a:lvl8pPr>
                      <a:lvl9pPr marL="1600200" algn="l" defTabSz="711200" rtl="0" eaLnBrk="1" latinLnBrk="0" hangingPunct="1">
                        <a:defRPr sz="1400" kern="1200">
                          <a:solidFill>
                            <a:schemeClr val="tx1"/>
                          </a:solidFill>
                          <a:latin typeface="Verdana"/>
                        </a:defRPr>
                      </a:lvl9pPr>
                    </a:lstStyle>
                    <a:p>
                      <a:pPr marL="0" indent="0" algn="ctr" defTabSz="981334" rtl="0" eaLnBrk="1" fontAlgn="ctr" latinLnBrk="0" hangingPunct="1">
                        <a:lnSpc>
                          <a:spcPct val="100000"/>
                        </a:lnSpc>
                        <a:spcBef>
                          <a:spcPts val="528"/>
                        </a:spcBef>
                        <a:spcAft>
                          <a:spcPts val="0"/>
                        </a:spcAft>
                        <a:buClrTx/>
                        <a:buSzPct val="180000"/>
                        <a:buFont typeface="Arial" panose="020B0604020202020204" pitchFamily="34" charset="0"/>
                        <a:buBlip>
                          <a:blip r:embed="rId47"/>
                        </a:buBlip>
                      </a:pPr>
                      <a:r>
                        <a:rPr lang="en-US" sz="1600" baseline="0"/>
                        <a:t> </a:t>
                      </a:r>
                    </a:p>
                  </a:txBody>
                  <a:tcPr marL="91406" marR="91406" marT="45703" marB="45703" anchor="ctr">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tc>
                  <a:txBody>
                    <a:bodyPr/>
                    <a:lstStyle/>
                    <a:p>
                      <a:pPr marL="0" indent="0" algn="ctr" defTabSz="981334" rtl="0" eaLnBrk="1" fontAlgn="ctr" latinLnBrk="0" hangingPunct="1">
                        <a:lnSpc>
                          <a:spcPct val="100000"/>
                        </a:lnSpc>
                        <a:spcBef>
                          <a:spcPts val="576"/>
                        </a:spcBef>
                        <a:spcAft>
                          <a:spcPts val="0"/>
                        </a:spcAft>
                        <a:buClrTx/>
                        <a:buSzPct val="180000"/>
                        <a:buFont typeface="Arial" panose="020B0604020202020204" pitchFamily="34" charset="0"/>
                        <a:buBlip>
                          <a:blip r:embed="rId47"/>
                        </a:buBlip>
                      </a:pPr>
                      <a:r>
                        <a:rPr lang="en-US" sz="1600" baseline="0"/>
                        <a:t> </a:t>
                      </a:r>
                    </a:p>
                  </a:txBody>
                  <a:tcPr marL="91406" marR="91406" marT="45703" marB="45703" anchor="ctr">
                    <a:lnL>
                      <a:noFill/>
                    </a:lnL>
                    <a:lnR>
                      <a:noFill/>
                    </a:lnR>
                    <a:lnT w="12700" cap="flat" cmpd="sng" algn="ctr">
                      <a:noFill/>
                      <a:prstDash val="dash"/>
                      <a:round/>
                      <a:headEnd type="none" w="med" len="med"/>
                      <a:tailEnd type="none" w="med" len="med"/>
                    </a:lnT>
                    <a:lnB w="12700" cap="flat" cmpd="sng" algn="ctr">
                      <a:no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6415226"/>
                  </a:ext>
                </a:extLst>
              </a:tr>
            </a:tbl>
          </a:graphicData>
        </a:graphic>
      </p:graphicFrame>
      <p:sp>
        <p:nvSpPr>
          <p:cNvPr id="91" name="btfpHBCheckCross124896">
            <a:extLst>
              <a:ext uri="{FF2B5EF4-FFF2-40B4-BE49-F238E27FC236}">
                <a16:creationId xmlns:a16="http://schemas.microsoft.com/office/drawing/2014/main" id="{2D0F5272-2C32-4FEA-BAA7-B043566EBEA6}"/>
              </a:ext>
            </a:extLst>
          </p:cNvPr>
          <p:cNvSpPr>
            <a:spLocks noChangeAspect="1"/>
          </p:cNvSpPr>
          <p:nvPr>
            <p:custDataLst>
              <p:tags r:id="rId15"/>
            </p:custDataLst>
          </p:nvPr>
        </p:nvSpPr>
        <p:spPr bwMode="gray">
          <a:xfrm>
            <a:off x="1976896" y="2778447"/>
            <a:ext cx="244820" cy="244821"/>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92" name="Group 91">
            <a:extLst>
              <a:ext uri="{FF2B5EF4-FFF2-40B4-BE49-F238E27FC236}">
                <a16:creationId xmlns:a16="http://schemas.microsoft.com/office/drawing/2014/main" id="{32EDDCBC-74D5-4E73-9AAF-8CFB898BEB7C}"/>
              </a:ext>
            </a:extLst>
          </p:cNvPr>
          <p:cNvGrpSpPr/>
          <p:nvPr>
            <p:custDataLst>
              <p:tags r:id="rId16"/>
            </p:custDataLst>
          </p:nvPr>
        </p:nvGrpSpPr>
        <p:grpSpPr>
          <a:xfrm>
            <a:off x="4169556" y="2778450"/>
            <a:ext cx="506594" cy="244822"/>
            <a:chOff x="3407884" y="5977097"/>
            <a:chExt cx="612978" cy="296233"/>
          </a:xfrm>
        </p:grpSpPr>
        <p:sp>
          <p:nvSpPr>
            <p:cNvPr id="93" name="btfpHBCheckCross124896">
              <a:extLst>
                <a:ext uri="{FF2B5EF4-FFF2-40B4-BE49-F238E27FC236}">
                  <a16:creationId xmlns:a16="http://schemas.microsoft.com/office/drawing/2014/main" id="{D0DC3EC8-7214-4C52-B45C-0B6639076DE3}"/>
                </a:ext>
              </a:extLst>
            </p:cNvPr>
            <p:cNvSpPr/>
            <p:nvPr>
              <p:custDataLst>
                <p:tags r:id="rId44"/>
              </p:custDataLst>
            </p:nvPr>
          </p:nvSpPr>
          <p:spPr bwMode="gray">
            <a:xfrm rot="2700000">
              <a:off x="3407884" y="5977097"/>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94" name="btfpHBCheckCross124896">
              <a:extLst>
                <a:ext uri="{FF2B5EF4-FFF2-40B4-BE49-F238E27FC236}">
                  <a16:creationId xmlns:a16="http://schemas.microsoft.com/office/drawing/2014/main" id="{E2B37277-5AD1-4AFA-BD2D-5DDA2971192C}"/>
                </a:ext>
              </a:extLst>
            </p:cNvPr>
            <p:cNvSpPr/>
            <p:nvPr>
              <p:custDataLst>
                <p:tags r:id="rId45"/>
              </p:custDataLst>
            </p:nvPr>
          </p:nvSpPr>
          <p:spPr bwMode="gray">
            <a:xfrm>
              <a:off x="3724630" y="5977098"/>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grpSp>
        <p:nvGrpSpPr>
          <p:cNvPr id="95" name="Group 94">
            <a:extLst>
              <a:ext uri="{FF2B5EF4-FFF2-40B4-BE49-F238E27FC236}">
                <a16:creationId xmlns:a16="http://schemas.microsoft.com/office/drawing/2014/main" id="{C60132A5-79B3-4695-96FA-60E4C76043CB}"/>
              </a:ext>
            </a:extLst>
          </p:cNvPr>
          <p:cNvGrpSpPr/>
          <p:nvPr>
            <p:custDataLst>
              <p:tags r:id="rId17"/>
            </p:custDataLst>
          </p:nvPr>
        </p:nvGrpSpPr>
        <p:grpSpPr>
          <a:xfrm>
            <a:off x="5365835" y="2778450"/>
            <a:ext cx="506594" cy="244822"/>
            <a:chOff x="3407884" y="5977097"/>
            <a:chExt cx="612978" cy="296233"/>
          </a:xfrm>
        </p:grpSpPr>
        <p:sp>
          <p:nvSpPr>
            <p:cNvPr id="96" name="btfpHBCheckCross124896">
              <a:extLst>
                <a:ext uri="{FF2B5EF4-FFF2-40B4-BE49-F238E27FC236}">
                  <a16:creationId xmlns:a16="http://schemas.microsoft.com/office/drawing/2014/main" id="{5E0E2684-B070-4636-8E4D-0E4C870F9346}"/>
                </a:ext>
              </a:extLst>
            </p:cNvPr>
            <p:cNvSpPr/>
            <p:nvPr>
              <p:custDataLst>
                <p:tags r:id="rId42"/>
              </p:custDataLst>
            </p:nvPr>
          </p:nvSpPr>
          <p:spPr bwMode="gray">
            <a:xfrm rot="2700000">
              <a:off x="3407884" y="5977097"/>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97" name="btfpHBCheckCross124896">
              <a:extLst>
                <a:ext uri="{FF2B5EF4-FFF2-40B4-BE49-F238E27FC236}">
                  <a16:creationId xmlns:a16="http://schemas.microsoft.com/office/drawing/2014/main" id="{075A1D16-C072-4907-AFC0-9783540A87F8}"/>
                </a:ext>
              </a:extLst>
            </p:cNvPr>
            <p:cNvSpPr/>
            <p:nvPr>
              <p:custDataLst>
                <p:tags r:id="rId43"/>
              </p:custDataLst>
            </p:nvPr>
          </p:nvSpPr>
          <p:spPr bwMode="gray">
            <a:xfrm>
              <a:off x="3724630" y="5977098"/>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sp>
        <p:nvSpPr>
          <p:cNvPr id="100" name="btfpHBCheckCross124896">
            <a:extLst>
              <a:ext uri="{FF2B5EF4-FFF2-40B4-BE49-F238E27FC236}">
                <a16:creationId xmlns:a16="http://schemas.microsoft.com/office/drawing/2014/main" id="{D523A48E-84F2-4A57-BEE6-3861C44C446A}"/>
              </a:ext>
            </a:extLst>
          </p:cNvPr>
          <p:cNvSpPr>
            <a:spLocks noChangeAspect="1"/>
          </p:cNvSpPr>
          <p:nvPr>
            <p:custDataLst>
              <p:tags r:id="rId18"/>
            </p:custDataLst>
          </p:nvPr>
        </p:nvSpPr>
        <p:spPr bwMode="gray">
          <a:xfrm>
            <a:off x="7744845" y="2764588"/>
            <a:ext cx="244820" cy="244821"/>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nvGrpSpPr>
          <p:cNvPr id="101" name="Group 100">
            <a:extLst>
              <a:ext uri="{FF2B5EF4-FFF2-40B4-BE49-F238E27FC236}">
                <a16:creationId xmlns:a16="http://schemas.microsoft.com/office/drawing/2014/main" id="{86CF4A40-F90B-470A-9CD9-CC64F57F912B}"/>
              </a:ext>
            </a:extLst>
          </p:cNvPr>
          <p:cNvGrpSpPr/>
          <p:nvPr>
            <p:custDataLst>
              <p:tags r:id="rId19"/>
            </p:custDataLst>
          </p:nvPr>
        </p:nvGrpSpPr>
        <p:grpSpPr>
          <a:xfrm>
            <a:off x="9889376" y="2778450"/>
            <a:ext cx="506594" cy="244822"/>
            <a:chOff x="3407884" y="5977097"/>
            <a:chExt cx="612978" cy="296233"/>
          </a:xfrm>
        </p:grpSpPr>
        <p:sp>
          <p:nvSpPr>
            <p:cNvPr id="102" name="btfpHBCheckCross124896">
              <a:extLst>
                <a:ext uri="{FF2B5EF4-FFF2-40B4-BE49-F238E27FC236}">
                  <a16:creationId xmlns:a16="http://schemas.microsoft.com/office/drawing/2014/main" id="{C9F9210E-5D06-498C-B2EE-84371888A894}"/>
                </a:ext>
              </a:extLst>
            </p:cNvPr>
            <p:cNvSpPr/>
            <p:nvPr>
              <p:custDataLst>
                <p:tags r:id="rId40"/>
              </p:custDataLst>
            </p:nvPr>
          </p:nvSpPr>
          <p:spPr bwMode="gray">
            <a:xfrm rot="2700000">
              <a:off x="3407884" y="5977097"/>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03" name="btfpHBCheckCross124896">
              <a:extLst>
                <a:ext uri="{FF2B5EF4-FFF2-40B4-BE49-F238E27FC236}">
                  <a16:creationId xmlns:a16="http://schemas.microsoft.com/office/drawing/2014/main" id="{EEA821B6-7786-40C1-930A-A7DAF1F19D33}"/>
                </a:ext>
              </a:extLst>
            </p:cNvPr>
            <p:cNvSpPr/>
            <p:nvPr>
              <p:custDataLst>
                <p:tags r:id="rId41"/>
              </p:custDataLst>
            </p:nvPr>
          </p:nvSpPr>
          <p:spPr bwMode="gray">
            <a:xfrm>
              <a:off x="3724630" y="5977098"/>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grpSp>
        <p:nvGrpSpPr>
          <p:cNvPr id="104" name="Group 103">
            <a:extLst>
              <a:ext uri="{FF2B5EF4-FFF2-40B4-BE49-F238E27FC236}">
                <a16:creationId xmlns:a16="http://schemas.microsoft.com/office/drawing/2014/main" id="{5180B700-0DB4-4908-82BC-4D68703B18D0}"/>
              </a:ext>
            </a:extLst>
          </p:cNvPr>
          <p:cNvGrpSpPr/>
          <p:nvPr>
            <p:custDataLst>
              <p:tags r:id="rId20"/>
            </p:custDataLst>
          </p:nvPr>
        </p:nvGrpSpPr>
        <p:grpSpPr>
          <a:xfrm>
            <a:off x="11044083" y="2778450"/>
            <a:ext cx="506594" cy="244822"/>
            <a:chOff x="3407884" y="5977097"/>
            <a:chExt cx="612978" cy="296233"/>
          </a:xfrm>
        </p:grpSpPr>
        <p:sp>
          <p:nvSpPr>
            <p:cNvPr id="105" name="btfpHBCheckCross124896">
              <a:extLst>
                <a:ext uri="{FF2B5EF4-FFF2-40B4-BE49-F238E27FC236}">
                  <a16:creationId xmlns:a16="http://schemas.microsoft.com/office/drawing/2014/main" id="{4FDBDDCA-A570-419E-AF8E-A4AB9B58C555}"/>
                </a:ext>
              </a:extLst>
            </p:cNvPr>
            <p:cNvSpPr/>
            <p:nvPr>
              <p:custDataLst>
                <p:tags r:id="rId38"/>
              </p:custDataLst>
            </p:nvPr>
          </p:nvSpPr>
          <p:spPr bwMode="gray">
            <a:xfrm rot="2700000">
              <a:off x="3407884" y="5977097"/>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06" name="btfpHBCheckCross124896">
              <a:extLst>
                <a:ext uri="{FF2B5EF4-FFF2-40B4-BE49-F238E27FC236}">
                  <a16:creationId xmlns:a16="http://schemas.microsoft.com/office/drawing/2014/main" id="{68C6B92C-7584-4444-82E0-45B9D0936C0B}"/>
                </a:ext>
              </a:extLst>
            </p:cNvPr>
            <p:cNvSpPr/>
            <p:nvPr>
              <p:custDataLst>
                <p:tags r:id="rId39"/>
              </p:custDataLst>
            </p:nvPr>
          </p:nvSpPr>
          <p:spPr bwMode="gray">
            <a:xfrm>
              <a:off x="3724630" y="5977098"/>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grpSp>
        <p:nvGrpSpPr>
          <p:cNvPr id="39" name="Group 38">
            <a:extLst>
              <a:ext uri="{FF2B5EF4-FFF2-40B4-BE49-F238E27FC236}">
                <a16:creationId xmlns:a16="http://schemas.microsoft.com/office/drawing/2014/main" id="{0E8CC579-4CA9-441E-9E0F-D857BCBEB21A}"/>
              </a:ext>
            </a:extLst>
          </p:cNvPr>
          <p:cNvGrpSpPr/>
          <p:nvPr/>
        </p:nvGrpSpPr>
        <p:grpSpPr>
          <a:xfrm>
            <a:off x="9011065" y="1238187"/>
            <a:ext cx="2857472" cy="244822"/>
            <a:chOff x="5742222" y="948263"/>
            <a:chExt cx="2857472" cy="244822"/>
          </a:xfrm>
        </p:grpSpPr>
        <p:grpSp>
          <p:nvGrpSpPr>
            <p:cNvPr id="109" name="Group 108">
              <a:extLst>
                <a:ext uri="{FF2B5EF4-FFF2-40B4-BE49-F238E27FC236}">
                  <a16:creationId xmlns:a16="http://schemas.microsoft.com/office/drawing/2014/main" id="{583758FE-1E19-4247-B30C-2EE1F35AD029}"/>
                </a:ext>
              </a:extLst>
            </p:cNvPr>
            <p:cNvGrpSpPr/>
            <p:nvPr>
              <p:custDataLst>
                <p:tags r:id="rId34"/>
              </p:custDataLst>
            </p:nvPr>
          </p:nvGrpSpPr>
          <p:grpSpPr>
            <a:xfrm>
              <a:off x="5742222" y="948263"/>
              <a:ext cx="506594" cy="244822"/>
              <a:chOff x="3407884" y="5977097"/>
              <a:chExt cx="612978" cy="296233"/>
            </a:xfrm>
          </p:grpSpPr>
          <p:sp>
            <p:nvSpPr>
              <p:cNvPr id="110" name="btfpHBCheckCross124896">
                <a:extLst>
                  <a:ext uri="{FF2B5EF4-FFF2-40B4-BE49-F238E27FC236}">
                    <a16:creationId xmlns:a16="http://schemas.microsoft.com/office/drawing/2014/main" id="{90D5CD0B-36B6-421B-A8CB-4756DDB8CA53}"/>
                  </a:ext>
                </a:extLst>
              </p:cNvPr>
              <p:cNvSpPr/>
              <p:nvPr>
                <p:custDataLst>
                  <p:tags r:id="rId36"/>
                </p:custDataLst>
              </p:nvPr>
            </p:nvSpPr>
            <p:spPr bwMode="gray">
              <a:xfrm rot="2700000">
                <a:off x="3407884" y="5977097"/>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15" name="btfpHBCheckCross124896">
                <a:extLst>
                  <a:ext uri="{FF2B5EF4-FFF2-40B4-BE49-F238E27FC236}">
                    <a16:creationId xmlns:a16="http://schemas.microsoft.com/office/drawing/2014/main" id="{9BBAB0E5-8FC4-41A0-8384-A044A58C9A93}"/>
                  </a:ext>
                </a:extLst>
              </p:cNvPr>
              <p:cNvSpPr/>
              <p:nvPr>
                <p:custDataLst>
                  <p:tags r:id="rId37"/>
                </p:custDataLst>
              </p:nvPr>
            </p:nvSpPr>
            <p:spPr bwMode="gray">
              <a:xfrm>
                <a:off x="3724630" y="5977098"/>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sp>
          <p:nvSpPr>
            <p:cNvPr id="116" name="btfpHBCheckCross124896">
              <a:extLst>
                <a:ext uri="{FF2B5EF4-FFF2-40B4-BE49-F238E27FC236}">
                  <a16:creationId xmlns:a16="http://schemas.microsoft.com/office/drawing/2014/main" id="{AF2B362F-E390-477C-95D5-0600AF323C40}"/>
                </a:ext>
              </a:extLst>
            </p:cNvPr>
            <p:cNvSpPr>
              <a:spLocks noChangeAspect="1"/>
            </p:cNvSpPr>
            <p:nvPr>
              <p:custDataLst>
                <p:tags r:id="rId35"/>
              </p:custDataLst>
            </p:nvPr>
          </p:nvSpPr>
          <p:spPr bwMode="gray">
            <a:xfrm>
              <a:off x="7564935" y="948264"/>
              <a:ext cx="244820" cy="244821"/>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34" name="TextBox 33">
              <a:extLst>
                <a:ext uri="{FF2B5EF4-FFF2-40B4-BE49-F238E27FC236}">
                  <a16:creationId xmlns:a16="http://schemas.microsoft.com/office/drawing/2014/main" id="{AB643F14-2CF6-4EAF-840C-ACCDD21EAC17}"/>
                </a:ext>
              </a:extLst>
            </p:cNvPr>
            <p:cNvSpPr txBox="1"/>
            <p:nvPr/>
          </p:nvSpPr>
          <p:spPr bwMode="gray">
            <a:xfrm>
              <a:off x="6260372" y="957379"/>
              <a:ext cx="1130685" cy="226591"/>
            </a:xfrm>
            <a:prstGeom prst="rect">
              <a:avLst/>
            </a:prstGeom>
            <a:noFill/>
          </p:spPr>
          <p:txBody>
            <a:bodyPr wrap="none" lIns="36000" tIns="36000" rIns="36000" bIns="36000" rtlCol="0">
              <a:spAutoFit/>
            </a:bodyPr>
            <a:lstStyle/>
            <a:p>
              <a:pPr marL="0" indent="0">
                <a:buNone/>
              </a:pPr>
              <a:r>
                <a:rPr lang="en-US" sz="1000"/>
                <a:t>Mid-to-high growth</a:t>
              </a:r>
            </a:p>
          </p:txBody>
        </p:sp>
        <p:sp>
          <p:nvSpPr>
            <p:cNvPr id="117" name="TextBox 116">
              <a:extLst>
                <a:ext uri="{FF2B5EF4-FFF2-40B4-BE49-F238E27FC236}">
                  <a16:creationId xmlns:a16="http://schemas.microsoft.com/office/drawing/2014/main" id="{0E00FEF0-C0C6-41DC-815C-994E8697FB65}"/>
                </a:ext>
              </a:extLst>
            </p:cNvPr>
            <p:cNvSpPr txBox="1"/>
            <p:nvPr/>
          </p:nvSpPr>
          <p:spPr bwMode="gray">
            <a:xfrm>
              <a:off x="7845714" y="957379"/>
              <a:ext cx="753980" cy="226591"/>
            </a:xfrm>
            <a:prstGeom prst="rect">
              <a:avLst/>
            </a:prstGeom>
            <a:noFill/>
          </p:spPr>
          <p:txBody>
            <a:bodyPr wrap="none" lIns="36000" tIns="36000" rIns="36000" bIns="36000" rtlCol="0">
              <a:spAutoFit/>
            </a:bodyPr>
            <a:lstStyle/>
            <a:p>
              <a:pPr marL="0" indent="0">
                <a:buNone/>
              </a:pPr>
              <a:r>
                <a:rPr lang="en-US" sz="1000"/>
                <a:t>High growth</a:t>
              </a:r>
            </a:p>
          </p:txBody>
        </p:sp>
      </p:grpSp>
      <p:cxnSp>
        <p:nvCxnSpPr>
          <p:cNvPr id="122" name="Straight Connector 121">
            <a:extLst>
              <a:ext uri="{FF2B5EF4-FFF2-40B4-BE49-F238E27FC236}">
                <a16:creationId xmlns:a16="http://schemas.microsoft.com/office/drawing/2014/main" id="{FF7699EA-8232-4A97-BB04-94E3636C3DB0}"/>
              </a:ext>
            </a:extLst>
          </p:cNvPr>
          <p:cNvCxnSpPr/>
          <p:nvPr/>
        </p:nvCxnSpPr>
        <p:spPr bwMode="gray">
          <a:xfrm>
            <a:off x="1549265" y="3110732"/>
            <a:ext cx="10334891" cy="0"/>
          </a:xfrm>
          <a:prstGeom prst="line">
            <a:avLst/>
          </a:prstGeom>
          <a:ln w="12700" cap="flat">
            <a:solidFill>
              <a:schemeClr val="tx2"/>
            </a:solidFill>
            <a:prstDash val="dash"/>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874637A-FBFC-4D7D-9C7F-DB71ED0146DB}"/>
              </a:ext>
            </a:extLst>
          </p:cNvPr>
          <p:cNvCxnSpPr/>
          <p:nvPr/>
        </p:nvCxnSpPr>
        <p:spPr bwMode="gray">
          <a:xfrm>
            <a:off x="1549265" y="2690991"/>
            <a:ext cx="10334891" cy="0"/>
          </a:xfrm>
          <a:prstGeom prst="line">
            <a:avLst/>
          </a:prstGeom>
          <a:ln w="12700" cap="flat">
            <a:solidFill>
              <a:schemeClr val="tx2"/>
            </a:solidFill>
            <a:prstDash val="dash"/>
            <a:miter lim="800000"/>
            <a:tailEnd type="none" w="med" len="lg"/>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D26D1965-A950-4640-9581-F55C1E86A27D}"/>
              </a:ext>
            </a:extLst>
          </p:cNvPr>
          <p:cNvSpPr/>
          <p:nvPr>
            <p:custDataLst>
              <p:tags r:id="rId21"/>
            </p:custDataLst>
          </p:nvPr>
        </p:nvSpPr>
        <p:spPr bwMode="gray">
          <a:xfrm>
            <a:off x="1590877" y="5335965"/>
            <a:ext cx="5742571" cy="248335"/>
          </a:xfrm>
          <a:prstGeom prst="rect">
            <a:avLst/>
          </a:prstGeom>
          <a:solidFill>
            <a:schemeClr val="bg1"/>
          </a:solidFill>
          <a:ln w="19050" cap="flat" cmpd="sng" algn="ctr">
            <a:solidFill>
              <a:srgbClr val="2D475A"/>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b="1">
                <a:solidFill>
                  <a:schemeClr val="tx1"/>
                </a:solidFill>
              </a:rPr>
              <a:t>Category specialists</a:t>
            </a:r>
          </a:p>
        </p:txBody>
      </p:sp>
      <p:sp>
        <p:nvSpPr>
          <p:cNvPr id="130" name="Rectangle 129">
            <a:extLst>
              <a:ext uri="{FF2B5EF4-FFF2-40B4-BE49-F238E27FC236}">
                <a16:creationId xmlns:a16="http://schemas.microsoft.com/office/drawing/2014/main" id="{3ABCCC95-D88B-4FAE-A4FC-5184D2A07239}"/>
              </a:ext>
            </a:extLst>
          </p:cNvPr>
          <p:cNvSpPr/>
          <p:nvPr>
            <p:custDataLst>
              <p:tags r:id="rId22"/>
            </p:custDataLst>
          </p:nvPr>
        </p:nvSpPr>
        <p:spPr bwMode="gray">
          <a:xfrm>
            <a:off x="1590878" y="5721091"/>
            <a:ext cx="5742570" cy="248335"/>
          </a:xfrm>
          <a:prstGeom prst="rect">
            <a:avLst/>
          </a:prstGeom>
          <a:solidFill>
            <a:schemeClr val="bg1"/>
          </a:solidFill>
          <a:ln w="19050" cap="flat" cmpd="sng" algn="ctr">
            <a:solidFill>
              <a:srgbClr val="2D475A"/>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b="1">
                <a:solidFill>
                  <a:schemeClr val="tx1"/>
                </a:solidFill>
              </a:rPr>
              <a:t>Segment specialists</a:t>
            </a:r>
          </a:p>
        </p:txBody>
      </p:sp>
      <p:sp>
        <p:nvSpPr>
          <p:cNvPr id="131" name="Rectangle 130">
            <a:extLst>
              <a:ext uri="{FF2B5EF4-FFF2-40B4-BE49-F238E27FC236}">
                <a16:creationId xmlns:a16="http://schemas.microsoft.com/office/drawing/2014/main" id="{EFC91BED-69BD-4C50-B72C-FABF22F7A6AF}"/>
              </a:ext>
            </a:extLst>
          </p:cNvPr>
          <p:cNvSpPr/>
          <p:nvPr>
            <p:custDataLst>
              <p:tags r:id="rId23"/>
            </p:custDataLst>
          </p:nvPr>
        </p:nvSpPr>
        <p:spPr bwMode="gray">
          <a:xfrm>
            <a:off x="1590877" y="6106217"/>
            <a:ext cx="10293279" cy="248335"/>
          </a:xfrm>
          <a:prstGeom prst="rect">
            <a:avLst/>
          </a:prstGeom>
          <a:solidFill>
            <a:schemeClr val="bg1"/>
          </a:solidFill>
          <a:ln w="19050" cap="flat" cmpd="sng" algn="ctr">
            <a:solidFill>
              <a:srgbClr val="2D475A"/>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b="1">
                <a:solidFill>
                  <a:schemeClr val="tx1"/>
                </a:solidFill>
              </a:rPr>
              <a:t>Strategic partners</a:t>
            </a:r>
          </a:p>
        </p:txBody>
      </p:sp>
      <p:grpSp>
        <p:nvGrpSpPr>
          <p:cNvPr id="124" name="Group 123">
            <a:extLst>
              <a:ext uri="{FF2B5EF4-FFF2-40B4-BE49-F238E27FC236}">
                <a16:creationId xmlns:a16="http://schemas.microsoft.com/office/drawing/2014/main" id="{E1B51BC6-05DC-45BA-BE1E-997FEDC7C013}"/>
              </a:ext>
            </a:extLst>
          </p:cNvPr>
          <p:cNvGrpSpPr/>
          <p:nvPr>
            <p:custDataLst>
              <p:tags r:id="rId24"/>
            </p:custDataLst>
          </p:nvPr>
        </p:nvGrpSpPr>
        <p:grpSpPr>
          <a:xfrm>
            <a:off x="6537639" y="2778447"/>
            <a:ext cx="506593" cy="244821"/>
            <a:chOff x="3407885" y="5977098"/>
            <a:chExt cx="612977" cy="296232"/>
          </a:xfrm>
        </p:grpSpPr>
        <p:sp>
          <p:nvSpPr>
            <p:cNvPr id="127" name="btfpHBCheckCross124896">
              <a:extLst>
                <a:ext uri="{FF2B5EF4-FFF2-40B4-BE49-F238E27FC236}">
                  <a16:creationId xmlns:a16="http://schemas.microsoft.com/office/drawing/2014/main" id="{2A3B1845-F51E-42EE-9136-11D7B06665B8}"/>
                </a:ext>
              </a:extLst>
            </p:cNvPr>
            <p:cNvSpPr/>
            <p:nvPr>
              <p:custDataLst>
                <p:tags r:id="rId32"/>
              </p:custDataLst>
            </p:nvPr>
          </p:nvSpPr>
          <p:spPr bwMode="gray">
            <a:xfrm rot="2700000">
              <a:off x="3407885" y="5977098"/>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28" name="btfpHBCheckCross124896">
              <a:extLst>
                <a:ext uri="{FF2B5EF4-FFF2-40B4-BE49-F238E27FC236}">
                  <a16:creationId xmlns:a16="http://schemas.microsoft.com/office/drawing/2014/main" id="{0B02A46A-B245-4BF3-BB21-6942602C6EEB}"/>
                </a:ext>
              </a:extLst>
            </p:cNvPr>
            <p:cNvSpPr/>
            <p:nvPr>
              <p:custDataLst>
                <p:tags r:id="rId33"/>
              </p:custDataLst>
            </p:nvPr>
          </p:nvSpPr>
          <p:spPr bwMode="gray">
            <a:xfrm>
              <a:off x="3724630" y="5977098"/>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grpSp>
        <p:nvGrpSpPr>
          <p:cNvPr id="150" name="Group 149">
            <a:extLst>
              <a:ext uri="{FF2B5EF4-FFF2-40B4-BE49-F238E27FC236}">
                <a16:creationId xmlns:a16="http://schemas.microsoft.com/office/drawing/2014/main" id="{B7D0B01C-540C-4000-9307-7B0FB301BAA0}"/>
              </a:ext>
            </a:extLst>
          </p:cNvPr>
          <p:cNvGrpSpPr/>
          <p:nvPr>
            <p:custDataLst>
              <p:tags r:id="rId25"/>
            </p:custDataLst>
          </p:nvPr>
        </p:nvGrpSpPr>
        <p:grpSpPr>
          <a:xfrm>
            <a:off x="3012340" y="2778450"/>
            <a:ext cx="506594" cy="244822"/>
            <a:chOff x="3407884" y="5977097"/>
            <a:chExt cx="612978" cy="296233"/>
          </a:xfrm>
        </p:grpSpPr>
        <p:sp>
          <p:nvSpPr>
            <p:cNvPr id="151" name="btfpHBCheckCross124896">
              <a:extLst>
                <a:ext uri="{FF2B5EF4-FFF2-40B4-BE49-F238E27FC236}">
                  <a16:creationId xmlns:a16="http://schemas.microsoft.com/office/drawing/2014/main" id="{2866918A-E9BA-4D55-AEA9-DCBD18CE805D}"/>
                </a:ext>
              </a:extLst>
            </p:cNvPr>
            <p:cNvSpPr/>
            <p:nvPr>
              <p:custDataLst>
                <p:tags r:id="rId30"/>
              </p:custDataLst>
            </p:nvPr>
          </p:nvSpPr>
          <p:spPr bwMode="gray">
            <a:xfrm rot="2700000">
              <a:off x="3407884" y="5977097"/>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52" name="btfpHBCheckCross124896">
              <a:extLst>
                <a:ext uri="{FF2B5EF4-FFF2-40B4-BE49-F238E27FC236}">
                  <a16:creationId xmlns:a16="http://schemas.microsoft.com/office/drawing/2014/main" id="{80D039B9-61D2-4402-92E9-8EBA44743B72}"/>
                </a:ext>
              </a:extLst>
            </p:cNvPr>
            <p:cNvSpPr/>
            <p:nvPr>
              <p:custDataLst>
                <p:tags r:id="rId31"/>
              </p:custDataLst>
            </p:nvPr>
          </p:nvSpPr>
          <p:spPr bwMode="gray">
            <a:xfrm>
              <a:off x="3724630" y="5977098"/>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grpSp>
        <p:nvGrpSpPr>
          <p:cNvPr id="132" name="Group 131">
            <a:extLst>
              <a:ext uri="{FF2B5EF4-FFF2-40B4-BE49-F238E27FC236}">
                <a16:creationId xmlns:a16="http://schemas.microsoft.com/office/drawing/2014/main" id="{33ADCA4A-3A9C-43C9-BE21-E957F75A4596}"/>
              </a:ext>
            </a:extLst>
          </p:cNvPr>
          <p:cNvGrpSpPr/>
          <p:nvPr>
            <p:custDataLst>
              <p:tags r:id="rId26"/>
            </p:custDataLst>
          </p:nvPr>
        </p:nvGrpSpPr>
        <p:grpSpPr>
          <a:xfrm>
            <a:off x="8766245" y="2764591"/>
            <a:ext cx="506594" cy="244822"/>
            <a:chOff x="3407884" y="5977097"/>
            <a:chExt cx="612978" cy="296233"/>
          </a:xfrm>
        </p:grpSpPr>
        <p:sp>
          <p:nvSpPr>
            <p:cNvPr id="133" name="btfpHBCheckCross124896">
              <a:extLst>
                <a:ext uri="{FF2B5EF4-FFF2-40B4-BE49-F238E27FC236}">
                  <a16:creationId xmlns:a16="http://schemas.microsoft.com/office/drawing/2014/main" id="{31E94F91-0085-4DAD-8B3B-CDF0B1CD0539}"/>
                </a:ext>
              </a:extLst>
            </p:cNvPr>
            <p:cNvSpPr/>
            <p:nvPr>
              <p:custDataLst>
                <p:tags r:id="rId28"/>
              </p:custDataLst>
            </p:nvPr>
          </p:nvSpPr>
          <p:spPr bwMode="gray">
            <a:xfrm rot="2700000">
              <a:off x="3407884" y="5977097"/>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sp>
          <p:nvSpPr>
            <p:cNvPr id="134" name="btfpHBCheckCross124896">
              <a:extLst>
                <a:ext uri="{FF2B5EF4-FFF2-40B4-BE49-F238E27FC236}">
                  <a16:creationId xmlns:a16="http://schemas.microsoft.com/office/drawing/2014/main" id="{1A39BDC7-5513-491E-8631-D52AB122E8C9}"/>
                </a:ext>
              </a:extLst>
            </p:cNvPr>
            <p:cNvSpPr/>
            <p:nvPr>
              <p:custDataLst>
                <p:tags r:id="rId29"/>
              </p:custDataLst>
            </p:nvPr>
          </p:nvSpPr>
          <p:spPr bwMode="gray">
            <a:xfrm>
              <a:off x="3724630" y="5977098"/>
              <a:ext cx="296232" cy="296232"/>
            </a:xfrm>
            <a:prstGeom prst="rect">
              <a:avLst/>
            </a:prstGeom>
            <a:blipFill>
              <a:blip r:embed="rId50">
                <a:duotone>
                  <a:prstClr val="black"/>
                  <a:schemeClr val="accent2">
                    <a:tint val="45000"/>
                    <a:satMod val="400000"/>
                  </a:schemeClr>
                </a:duotone>
              </a:blip>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grpSp>
      <p:grpSp>
        <p:nvGrpSpPr>
          <p:cNvPr id="11" name="btfpRunningAgenda2Level405414">
            <a:extLst>
              <a:ext uri="{FF2B5EF4-FFF2-40B4-BE49-F238E27FC236}">
                <a16:creationId xmlns:a16="http://schemas.microsoft.com/office/drawing/2014/main" id="{890C68C9-A176-DD8B-15C2-FFA4F16AF54B}"/>
              </a:ext>
            </a:extLst>
          </p:cNvPr>
          <p:cNvGrpSpPr/>
          <p:nvPr>
            <p:custDataLst>
              <p:tags r:id="rId27"/>
            </p:custDataLst>
          </p:nvPr>
        </p:nvGrpSpPr>
        <p:grpSpPr>
          <a:xfrm>
            <a:off x="0" y="944429"/>
            <a:ext cx="6165206" cy="257442"/>
            <a:chOff x="0" y="876300"/>
            <a:chExt cx="6165206" cy="257442"/>
          </a:xfrm>
        </p:grpSpPr>
        <p:sp>
          <p:nvSpPr>
            <p:cNvPr id="13" name="btfpRunningAgenda2LevelBarLeft405414">
              <a:extLst>
                <a:ext uri="{FF2B5EF4-FFF2-40B4-BE49-F238E27FC236}">
                  <a16:creationId xmlns:a16="http://schemas.microsoft.com/office/drawing/2014/main" id="{1C6E7989-8DD8-2D39-AAF1-79935654EF72}"/>
                </a:ext>
              </a:extLst>
            </p:cNvPr>
            <p:cNvSpPr/>
            <p:nvPr/>
          </p:nvSpPr>
          <p:spPr bwMode="gray">
            <a:xfrm>
              <a:off x="0" y="876300"/>
              <a:ext cx="3844222" cy="257442"/>
            </a:xfrm>
            <a:custGeom>
              <a:avLst/>
              <a:gdLst>
                <a:gd name="connsiteX0" fmla="*/ 2731737 w 4038185"/>
                <a:gd name="connsiteY0" fmla="*/ 0 h 257442"/>
                <a:gd name="connsiteX1" fmla="*/ 4038185 w 4038185"/>
                <a:gd name="connsiteY1" fmla="*/ 0 h 257442"/>
                <a:gd name="connsiteX2" fmla="*/ 3983464 w 4038185"/>
                <a:gd name="connsiteY2" fmla="*/ 257442 h 257442"/>
                <a:gd name="connsiteX3" fmla="*/ 0 w 4038185"/>
                <a:gd name="connsiteY3" fmla="*/ 257442 h 257442"/>
                <a:gd name="connsiteX0" fmla="*/ 2731737 w 3983464"/>
                <a:gd name="connsiteY0" fmla="*/ 0 h 257442"/>
                <a:gd name="connsiteX1" fmla="*/ 2677017 w 3983464"/>
                <a:gd name="connsiteY1" fmla="*/ 257442 h 257442"/>
                <a:gd name="connsiteX2" fmla="*/ 3983464 w 3983464"/>
                <a:gd name="connsiteY2" fmla="*/ 257442 h 257442"/>
                <a:gd name="connsiteX3" fmla="*/ 0 w 3983464"/>
                <a:gd name="connsiteY3" fmla="*/ 257442 h 257442"/>
                <a:gd name="connsiteX0" fmla="*/ 2731737 w 2731737"/>
                <a:gd name="connsiteY0" fmla="*/ 0 h 257442"/>
                <a:gd name="connsiteX1" fmla="*/ 2677017 w 2731737"/>
                <a:gd name="connsiteY1" fmla="*/ 257442 h 257442"/>
                <a:gd name="connsiteX2" fmla="*/ 1 w 2731737"/>
                <a:gd name="connsiteY2" fmla="*/ 257442 h 257442"/>
                <a:gd name="connsiteX3" fmla="*/ 0 w 2731737"/>
                <a:gd name="connsiteY3" fmla="*/ 257442 h 257442"/>
                <a:gd name="connsiteX0" fmla="*/ 2731736 w 2731736"/>
                <a:gd name="connsiteY0" fmla="*/ 0 h 257442"/>
                <a:gd name="connsiteX1" fmla="*/ 2677016 w 2731736"/>
                <a:gd name="connsiteY1" fmla="*/ 257442 h 257442"/>
                <a:gd name="connsiteX2" fmla="*/ 0 w 2731736"/>
                <a:gd name="connsiteY2" fmla="*/ 257442 h 257442"/>
                <a:gd name="connsiteX3" fmla="*/ 1 w 2731736"/>
                <a:gd name="connsiteY3" fmla="*/ 0 h 257442"/>
                <a:gd name="connsiteX0" fmla="*/ 2892037 w 2892037"/>
                <a:gd name="connsiteY0" fmla="*/ 0 h 257442"/>
                <a:gd name="connsiteX1" fmla="*/ 2677016 w 2892037"/>
                <a:gd name="connsiteY1" fmla="*/ 257442 h 257442"/>
                <a:gd name="connsiteX2" fmla="*/ 0 w 2892037"/>
                <a:gd name="connsiteY2" fmla="*/ 257442 h 257442"/>
                <a:gd name="connsiteX3" fmla="*/ 1 w 2892037"/>
                <a:gd name="connsiteY3" fmla="*/ 0 h 257442"/>
                <a:gd name="connsiteX0" fmla="*/ 2892037 w 2892037"/>
                <a:gd name="connsiteY0" fmla="*/ 0 h 257442"/>
                <a:gd name="connsiteX1" fmla="*/ 2837316 w 2892037"/>
                <a:gd name="connsiteY1" fmla="*/ 257442 h 257442"/>
                <a:gd name="connsiteX2" fmla="*/ 0 w 2892037"/>
                <a:gd name="connsiteY2" fmla="*/ 257442 h 257442"/>
                <a:gd name="connsiteX3" fmla="*/ 1 w 2892037"/>
                <a:gd name="connsiteY3" fmla="*/ 0 h 257442"/>
                <a:gd name="connsiteX0" fmla="*/ 2892037 w 2892037"/>
                <a:gd name="connsiteY0" fmla="*/ 0 h 257442"/>
                <a:gd name="connsiteX1" fmla="*/ 2837316 w 2892037"/>
                <a:gd name="connsiteY1" fmla="*/ 257442 h 257442"/>
                <a:gd name="connsiteX2" fmla="*/ 0 w 2892037"/>
                <a:gd name="connsiteY2" fmla="*/ 257442 h 257442"/>
                <a:gd name="connsiteX3" fmla="*/ 1 w 2892037"/>
                <a:gd name="connsiteY3" fmla="*/ 0 h 257442"/>
                <a:gd name="connsiteX0" fmla="*/ 2892037 w 2892037"/>
                <a:gd name="connsiteY0" fmla="*/ 0 h 257442"/>
                <a:gd name="connsiteX1" fmla="*/ 2837316 w 2892037"/>
                <a:gd name="connsiteY1" fmla="*/ 257442 h 257442"/>
                <a:gd name="connsiteX2" fmla="*/ 0 w 2892037"/>
                <a:gd name="connsiteY2" fmla="*/ 257442 h 257442"/>
                <a:gd name="connsiteX3" fmla="*/ 0 w 2892037"/>
                <a:gd name="connsiteY3" fmla="*/ 0 h 257442"/>
                <a:gd name="connsiteX0" fmla="*/ 3060353 w 3060353"/>
                <a:gd name="connsiteY0" fmla="*/ 0 h 257442"/>
                <a:gd name="connsiteX1" fmla="*/ 2837316 w 3060353"/>
                <a:gd name="connsiteY1" fmla="*/ 257442 h 257442"/>
                <a:gd name="connsiteX2" fmla="*/ 0 w 3060353"/>
                <a:gd name="connsiteY2" fmla="*/ 257442 h 257442"/>
                <a:gd name="connsiteX3" fmla="*/ 0 w 3060353"/>
                <a:gd name="connsiteY3" fmla="*/ 0 h 257442"/>
                <a:gd name="connsiteX0" fmla="*/ 3060353 w 3060353"/>
                <a:gd name="connsiteY0" fmla="*/ 0 h 257442"/>
                <a:gd name="connsiteX1" fmla="*/ 3005632 w 3060353"/>
                <a:gd name="connsiteY1" fmla="*/ 257442 h 257442"/>
                <a:gd name="connsiteX2" fmla="*/ 0 w 3060353"/>
                <a:gd name="connsiteY2" fmla="*/ 257442 h 257442"/>
                <a:gd name="connsiteX3" fmla="*/ 0 w 3060353"/>
                <a:gd name="connsiteY3" fmla="*/ 0 h 257442"/>
                <a:gd name="connsiteX0" fmla="*/ 3060353 w 3060353"/>
                <a:gd name="connsiteY0" fmla="*/ 0 h 257442"/>
                <a:gd name="connsiteX1" fmla="*/ 3005632 w 3060353"/>
                <a:gd name="connsiteY1" fmla="*/ 257442 h 257442"/>
                <a:gd name="connsiteX2" fmla="*/ 0 w 3060353"/>
                <a:gd name="connsiteY2" fmla="*/ 257442 h 257442"/>
                <a:gd name="connsiteX3" fmla="*/ 0 w 3060353"/>
                <a:gd name="connsiteY3" fmla="*/ 0 h 257442"/>
                <a:gd name="connsiteX0" fmla="*/ 3060353 w 3060353"/>
                <a:gd name="connsiteY0" fmla="*/ 0 h 257442"/>
                <a:gd name="connsiteX1" fmla="*/ 3005632 w 3060353"/>
                <a:gd name="connsiteY1" fmla="*/ 257442 h 257442"/>
                <a:gd name="connsiteX2" fmla="*/ 0 w 3060353"/>
                <a:gd name="connsiteY2" fmla="*/ 257442 h 257442"/>
                <a:gd name="connsiteX3" fmla="*/ 0 w 3060353"/>
                <a:gd name="connsiteY3" fmla="*/ 0 h 257442"/>
                <a:gd name="connsiteX0" fmla="*/ 3228668 w 3228668"/>
                <a:gd name="connsiteY0" fmla="*/ 0 h 257442"/>
                <a:gd name="connsiteX1" fmla="*/ 3005632 w 3228668"/>
                <a:gd name="connsiteY1" fmla="*/ 257442 h 257442"/>
                <a:gd name="connsiteX2" fmla="*/ 0 w 3228668"/>
                <a:gd name="connsiteY2" fmla="*/ 257442 h 257442"/>
                <a:gd name="connsiteX3" fmla="*/ 0 w 3228668"/>
                <a:gd name="connsiteY3" fmla="*/ 0 h 257442"/>
                <a:gd name="connsiteX0" fmla="*/ 3228668 w 3228668"/>
                <a:gd name="connsiteY0" fmla="*/ 0 h 257442"/>
                <a:gd name="connsiteX1" fmla="*/ 3173946 w 3228668"/>
                <a:gd name="connsiteY1" fmla="*/ 257442 h 257442"/>
                <a:gd name="connsiteX2" fmla="*/ 0 w 3228668"/>
                <a:gd name="connsiteY2" fmla="*/ 257442 h 257442"/>
                <a:gd name="connsiteX3" fmla="*/ 0 w 3228668"/>
                <a:gd name="connsiteY3" fmla="*/ 0 h 257442"/>
                <a:gd name="connsiteX0" fmla="*/ 3228669 w 3228669"/>
                <a:gd name="connsiteY0" fmla="*/ 0 h 257442"/>
                <a:gd name="connsiteX1" fmla="*/ 3173947 w 3228669"/>
                <a:gd name="connsiteY1" fmla="*/ 257442 h 257442"/>
                <a:gd name="connsiteX2" fmla="*/ 0 w 3228669"/>
                <a:gd name="connsiteY2" fmla="*/ 257442 h 257442"/>
                <a:gd name="connsiteX3" fmla="*/ 1 w 3228669"/>
                <a:gd name="connsiteY3" fmla="*/ 0 h 257442"/>
                <a:gd name="connsiteX0" fmla="*/ 3228669 w 3228669"/>
                <a:gd name="connsiteY0" fmla="*/ 0 h 257442"/>
                <a:gd name="connsiteX1" fmla="*/ 3173947 w 3228669"/>
                <a:gd name="connsiteY1" fmla="*/ 257442 h 257442"/>
                <a:gd name="connsiteX2" fmla="*/ 0 w 3228669"/>
                <a:gd name="connsiteY2" fmla="*/ 257442 h 257442"/>
                <a:gd name="connsiteX3" fmla="*/ 1 w 3228669"/>
                <a:gd name="connsiteY3" fmla="*/ 0 h 257442"/>
                <a:gd name="connsiteX0" fmla="*/ 3414617 w 3414617"/>
                <a:gd name="connsiteY0" fmla="*/ 0 h 257442"/>
                <a:gd name="connsiteX1" fmla="*/ 3173947 w 3414617"/>
                <a:gd name="connsiteY1" fmla="*/ 257442 h 257442"/>
                <a:gd name="connsiteX2" fmla="*/ 0 w 3414617"/>
                <a:gd name="connsiteY2" fmla="*/ 257442 h 257442"/>
                <a:gd name="connsiteX3" fmla="*/ 1 w 3414617"/>
                <a:gd name="connsiteY3" fmla="*/ 0 h 257442"/>
                <a:gd name="connsiteX0" fmla="*/ 3414617 w 3414617"/>
                <a:gd name="connsiteY0" fmla="*/ 0 h 257442"/>
                <a:gd name="connsiteX1" fmla="*/ 3359896 w 3414617"/>
                <a:gd name="connsiteY1" fmla="*/ 257442 h 257442"/>
                <a:gd name="connsiteX2" fmla="*/ 0 w 3414617"/>
                <a:gd name="connsiteY2" fmla="*/ 257442 h 257442"/>
                <a:gd name="connsiteX3" fmla="*/ 1 w 3414617"/>
                <a:gd name="connsiteY3" fmla="*/ 0 h 257442"/>
                <a:gd name="connsiteX0" fmla="*/ 3414616 w 3414616"/>
                <a:gd name="connsiteY0" fmla="*/ 0 h 257442"/>
                <a:gd name="connsiteX1" fmla="*/ 3359895 w 3414616"/>
                <a:gd name="connsiteY1" fmla="*/ 257442 h 257442"/>
                <a:gd name="connsiteX2" fmla="*/ 0 w 3414616"/>
                <a:gd name="connsiteY2" fmla="*/ 257442 h 257442"/>
                <a:gd name="connsiteX3" fmla="*/ 0 w 3414616"/>
                <a:gd name="connsiteY3" fmla="*/ 0 h 257442"/>
                <a:gd name="connsiteX0" fmla="*/ 3414617 w 3414617"/>
                <a:gd name="connsiteY0" fmla="*/ 0 h 257442"/>
                <a:gd name="connsiteX1" fmla="*/ 3359896 w 3414617"/>
                <a:gd name="connsiteY1" fmla="*/ 257442 h 257442"/>
                <a:gd name="connsiteX2" fmla="*/ 1 w 3414617"/>
                <a:gd name="connsiteY2" fmla="*/ 257442 h 257442"/>
                <a:gd name="connsiteX3" fmla="*/ 0 w 3414617"/>
                <a:gd name="connsiteY3" fmla="*/ 0 h 257442"/>
                <a:gd name="connsiteX0" fmla="*/ 3515607 w 3515607"/>
                <a:gd name="connsiteY0" fmla="*/ 0 h 257442"/>
                <a:gd name="connsiteX1" fmla="*/ 3359896 w 3515607"/>
                <a:gd name="connsiteY1" fmla="*/ 257442 h 257442"/>
                <a:gd name="connsiteX2" fmla="*/ 1 w 3515607"/>
                <a:gd name="connsiteY2" fmla="*/ 257442 h 257442"/>
                <a:gd name="connsiteX3" fmla="*/ 0 w 3515607"/>
                <a:gd name="connsiteY3" fmla="*/ 0 h 257442"/>
                <a:gd name="connsiteX0" fmla="*/ 3515607 w 3515607"/>
                <a:gd name="connsiteY0" fmla="*/ 0 h 257442"/>
                <a:gd name="connsiteX1" fmla="*/ 3460886 w 3515607"/>
                <a:gd name="connsiteY1" fmla="*/ 257442 h 257442"/>
                <a:gd name="connsiteX2" fmla="*/ 1 w 3515607"/>
                <a:gd name="connsiteY2" fmla="*/ 257442 h 257442"/>
                <a:gd name="connsiteX3" fmla="*/ 0 w 3515607"/>
                <a:gd name="connsiteY3" fmla="*/ 0 h 257442"/>
                <a:gd name="connsiteX0" fmla="*/ 3515607 w 3515607"/>
                <a:gd name="connsiteY0" fmla="*/ 0 h 257442"/>
                <a:gd name="connsiteX1" fmla="*/ 3460886 w 3515607"/>
                <a:gd name="connsiteY1" fmla="*/ 257442 h 257442"/>
                <a:gd name="connsiteX2" fmla="*/ 1 w 3515607"/>
                <a:gd name="connsiteY2" fmla="*/ 257442 h 257442"/>
                <a:gd name="connsiteX3" fmla="*/ 0 w 3515607"/>
                <a:gd name="connsiteY3" fmla="*/ 0 h 257442"/>
                <a:gd name="connsiteX0" fmla="*/ 3515606 w 3515606"/>
                <a:gd name="connsiteY0" fmla="*/ 0 h 257442"/>
                <a:gd name="connsiteX1" fmla="*/ 3460885 w 3515606"/>
                <a:gd name="connsiteY1" fmla="*/ 257442 h 257442"/>
                <a:gd name="connsiteX2" fmla="*/ 0 w 3515606"/>
                <a:gd name="connsiteY2" fmla="*/ 257442 h 257442"/>
                <a:gd name="connsiteX3" fmla="*/ 0 w 3515606"/>
                <a:gd name="connsiteY3" fmla="*/ 0 h 257442"/>
                <a:gd name="connsiteX0" fmla="*/ 3683920 w 3683920"/>
                <a:gd name="connsiteY0" fmla="*/ 0 h 257442"/>
                <a:gd name="connsiteX1" fmla="*/ 3460885 w 3683920"/>
                <a:gd name="connsiteY1" fmla="*/ 257442 h 257442"/>
                <a:gd name="connsiteX2" fmla="*/ 0 w 3683920"/>
                <a:gd name="connsiteY2" fmla="*/ 257442 h 257442"/>
                <a:gd name="connsiteX3" fmla="*/ 0 w 3683920"/>
                <a:gd name="connsiteY3" fmla="*/ 0 h 257442"/>
                <a:gd name="connsiteX0" fmla="*/ 3683920 w 3683920"/>
                <a:gd name="connsiteY0" fmla="*/ 0 h 257442"/>
                <a:gd name="connsiteX1" fmla="*/ 3629199 w 3683920"/>
                <a:gd name="connsiteY1" fmla="*/ 257442 h 257442"/>
                <a:gd name="connsiteX2" fmla="*/ 0 w 3683920"/>
                <a:gd name="connsiteY2" fmla="*/ 257442 h 257442"/>
                <a:gd name="connsiteX3" fmla="*/ 0 w 3683920"/>
                <a:gd name="connsiteY3" fmla="*/ 0 h 257442"/>
                <a:gd name="connsiteX0" fmla="*/ 3683921 w 3683921"/>
                <a:gd name="connsiteY0" fmla="*/ 0 h 257442"/>
                <a:gd name="connsiteX1" fmla="*/ 3629200 w 3683921"/>
                <a:gd name="connsiteY1" fmla="*/ 257442 h 257442"/>
                <a:gd name="connsiteX2" fmla="*/ 0 w 3683921"/>
                <a:gd name="connsiteY2" fmla="*/ 257442 h 257442"/>
                <a:gd name="connsiteX3" fmla="*/ 1 w 3683921"/>
                <a:gd name="connsiteY3" fmla="*/ 0 h 257442"/>
                <a:gd name="connsiteX0" fmla="*/ 3683921 w 3683921"/>
                <a:gd name="connsiteY0" fmla="*/ 0 h 257442"/>
                <a:gd name="connsiteX1" fmla="*/ 3629200 w 3683921"/>
                <a:gd name="connsiteY1" fmla="*/ 257442 h 257442"/>
                <a:gd name="connsiteX2" fmla="*/ 0 w 3683921"/>
                <a:gd name="connsiteY2" fmla="*/ 257442 h 257442"/>
                <a:gd name="connsiteX3" fmla="*/ 1 w 3683921"/>
                <a:gd name="connsiteY3" fmla="*/ 0 h 257442"/>
                <a:gd name="connsiteX0" fmla="*/ 3844222 w 3844222"/>
                <a:gd name="connsiteY0" fmla="*/ 0 h 257442"/>
                <a:gd name="connsiteX1" fmla="*/ 3629200 w 3844222"/>
                <a:gd name="connsiteY1" fmla="*/ 257442 h 257442"/>
                <a:gd name="connsiteX2" fmla="*/ 0 w 3844222"/>
                <a:gd name="connsiteY2" fmla="*/ 257442 h 257442"/>
                <a:gd name="connsiteX3" fmla="*/ 1 w 3844222"/>
                <a:gd name="connsiteY3" fmla="*/ 0 h 257442"/>
                <a:gd name="connsiteX0" fmla="*/ 3844222 w 3844222"/>
                <a:gd name="connsiteY0" fmla="*/ 0 h 257442"/>
                <a:gd name="connsiteX1" fmla="*/ 3789500 w 3844222"/>
                <a:gd name="connsiteY1" fmla="*/ 257442 h 257442"/>
                <a:gd name="connsiteX2" fmla="*/ 0 w 3844222"/>
                <a:gd name="connsiteY2" fmla="*/ 257442 h 257442"/>
                <a:gd name="connsiteX3" fmla="*/ 1 w 3844222"/>
                <a:gd name="connsiteY3" fmla="*/ 0 h 257442"/>
                <a:gd name="connsiteX0" fmla="*/ 3844222 w 3844222"/>
                <a:gd name="connsiteY0" fmla="*/ 0 h 257442"/>
                <a:gd name="connsiteX1" fmla="*/ 3789500 w 3844222"/>
                <a:gd name="connsiteY1" fmla="*/ 257442 h 257442"/>
                <a:gd name="connsiteX2" fmla="*/ 0 w 3844222"/>
                <a:gd name="connsiteY2" fmla="*/ 257442 h 257442"/>
                <a:gd name="connsiteX3" fmla="*/ 1 w 3844222"/>
                <a:gd name="connsiteY3" fmla="*/ 0 h 257442"/>
                <a:gd name="connsiteX0" fmla="*/ 3844222 w 3844222"/>
                <a:gd name="connsiteY0" fmla="*/ 0 h 257442"/>
                <a:gd name="connsiteX1" fmla="*/ 3789500 w 3844222"/>
                <a:gd name="connsiteY1" fmla="*/ 257442 h 257442"/>
                <a:gd name="connsiteX2" fmla="*/ 0 w 3844222"/>
                <a:gd name="connsiteY2" fmla="*/ 257442 h 257442"/>
                <a:gd name="connsiteX3" fmla="*/ 0 w 3844222"/>
                <a:gd name="connsiteY3" fmla="*/ 0 h 257442"/>
              </a:gdLst>
              <a:ahLst/>
              <a:cxnLst>
                <a:cxn ang="0">
                  <a:pos x="connsiteX0" y="connsiteY0"/>
                </a:cxn>
                <a:cxn ang="0">
                  <a:pos x="connsiteX1" y="connsiteY1"/>
                </a:cxn>
                <a:cxn ang="0">
                  <a:pos x="connsiteX2" y="connsiteY2"/>
                </a:cxn>
                <a:cxn ang="0">
                  <a:pos x="connsiteX3" y="connsiteY3"/>
                </a:cxn>
              </a:cxnLst>
              <a:rect l="l" t="t" r="r" b="b"/>
              <a:pathLst>
                <a:path w="3844222" h="257442">
                  <a:moveTo>
                    <a:pt x="3844222" y="0"/>
                  </a:moveTo>
                  <a:lnTo>
                    <a:pt x="3789500"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8" name="btfpRunningAgenda2LevelTextLeft405414">
              <a:extLst>
                <a:ext uri="{FF2B5EF4-FFF2-40B4-BE49-F238E27FC236}">
                  <a16:creationId xmlns:a16="http://schemas.microsoft.com/office/drawing/2014/main" id="{0ACD43E9-B2D6-A767-851C-626639F4180E}"/>
                </a:ext>
              </a:extLst>
            </p:cNvPr>
            <p:cNvSpPr txBox="1"/>
            <p:nvPr/>
          </p:nvSpPr>
          <p:spPr bwMode="gray">
            <a:xfrm>
              <a:off x="0" y="876300"/>
              <a:ext cx="3789500" cy="257442"/>
            </a:xfrm>
            <a:prstGeom prst="rect">
              <a:avLst/>
            </a:prstGeom>
            <a:noFill/>
          </p:spPr>
          <p:txBody>
            <a:bodyPr vert="horz" wrap="none" lIns="360363" tIns="36036" rIns="360363" bIns="36036" rtlCol="0" anchor="t">
              <a:spAutoFit/>
            </a:bodyPr>
            <a:lstStyle/>
            <a:p>
              <a:pPr marL="0" indent="0">
                <a:spcBef>
                  <a:spcPts val="0"/>
                </a:spcBef>
                <a:buNone/>
              </a:pPr>
              <a:r>
                <a:rPr lang="en-GB" sz="1200" b="1" cap="all" spc="450">
                  <a:solidFill>
                    <a:srgbClr val="FFFFFF"/>
                  </a:solidFill>
                </a:rPr>
                <a:t>Competitive Dynamics</a:t>
              </a:r>
            </a:p>
          </p:txBody>
        </p:sp>
        <p:sp>
          <p:nvSpPr>
            <p:cNvPr id="29" name="btfpRunningAgenda2LevelBarRight405414">
              <a:extLst>
                <a:ext uri="{FF2B5EF4-FFF2-40B4-BE49-F238E27FC236}">
                  <a16:creationId xmlns:a16="http://schemas.microsoft.com/office/drawing/2014/main" id="{30011AE3-EB69-23D0-07F7-070638C4DF62}"/>
                </a:ext>
              </a:extLst>
            </p:cNvPr>
            <p:cNvSpPr/>
            <p:nvPr/>
          </p:nvSpPr>
          <p:spPr bwMode="gray">
            <a:xfrm>
              <a:off x="3709377" y="876300"/>
              <a:ext cx="2455829" cy="257442"/>
            </a:xfrm>
            <a:custGeom>
              <a:avLst/>
              <a:gdLst>
                <a:gd name="connsiteX0" fmla="*/ 95080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50801 w 2313135"/>
                <a:gd name="connsiteY0" fmla="*/ 0 h 257442"/>
                <a:gd name="connsiteX1" fmla="*/ 896080 w 2313135"/>
                <a:gd name="connsiteY1" fmla="*/ 257442 h 257442"/>
                <a:gd name="connsiteX2" fmla="*/ 2313135 w 2313135"/>
                <a:gd name="connsiteY2" fmla="*/ 257442 h 257442"/>
                <a:gd name="connsiteX3" fmla="*/ 0 w 2313135"/>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54721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54721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1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54722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54722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1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0 w 1271402"/>
                <a:gd name="connsiteY3" fmla="*/ 0 h 257442"/>
                <a:gd name="connsiteX0" fmla="*/ 1111100 w 1216681"/>
                <a:gd name="connsiteY0" fmla="*/ 0 h 257442"/>
                <a:gd name="connsiteX1" fmla="*/ 1216681 w 1216681"/>
                <a:gd name="connsiteY1" fmla="*/ 257442 h 257442"/>
                <a:gd name="connsiteX2" fmla="*/ 0 w 1216681"/>
                <a:gd name="connsiteY2" fmla="*/ 257442 h 257442"/>
                <a:gd name="connsiteX3" fmla="*/ 54720 w 1216681"/>
                <a:gd name="connsiteY3" fmla="*/ 0 h 257442"/>
                <a:gd name="connsiteX0" fmla="*/ 1111100 w 1111100"/>
                <a:gd name="connsiteY0" fmla="*/ 0 h 257442"/>
                <a:gd name="connsiteX1" fmla="*/ 1056380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80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80 w 1111100"/>
                <a:gd name="connsiteY1" fmla="*/ 257442 h 257442"/>
                <a:gd name="connsiteX2" fmla="*/ 0 w 1111100"/>
                <a:gd name="connsiteY2" fmla="*/ 257442 h 257442"/>
                <a:gd name="connsiteX3" fmla="*/ 54721 w 1111100"/>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950801 w 1224695"/>
                <a:gd name="connsiteY0" fmla="*/ 0 h 257442"/>
                <a:gd name="connsiteX1" fmla="*/ 1224695 w 1224695"/>
                <a:gd name="connsiteY1" fmla="*/ 257442 h 257442"/>
                <a:gd name="connsiteX2" fmla="*/ 0 w 1224695"/>
                <a:gd name="connsiteY2" fmla="*/ 257442 h 257442"/>
                <a:gd name="connsiteX3" fmla="*/ 54721 w 1224695"/>
                <a:gd name="connsiteY3" fmla="*/ 0 h 257442"/>
                <a:gd name="connsiteX0" fmla="*/ 950801 w 950801"/>
                <a:gd name="connsiteY0" fmla="*/ 0 h 257442"/>
                <a:gd name="connsiteX1" fmla="*/ 896081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80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380406 w 1380406"/>
                <a:gd name="connsiteY0" fmla="*/ 0 h 257442"/>
                <a:gd name="connsiteX1" fmla="*/ 1064395 w 1380406"/>
                <a:gd name="connsiteY1" fmla="*/ 257442 h 257442"/>
                <a:gd name="connsiteX2" fmla="*/ 0 w 1380406"/>
                <a:gd name="connsiteY2" fmla="*/ 257442 h 257442"/>
                <a:gd name="connsiteX3" fmla="*/ 54721 w 1380406"/>
                <a:gd name="connsiteY3" fmla="*/ 0 h 257442"/>
                <a:gd name="connsiteX0" fmla="*/ 1380406 w 1380406"/>
                <a:gd name="connsiteY0" fmla="*/ 0 h 257442"/>
                <a:gd name="connsiteX1" fmla="*/ 1325685 w 1380406"/>
                <a:gd name="connsiteY1" fmla="*/ 257442 h 257442"/>
                <a:gd name="connsiteX2" fmla="*/ 0 w 1380406"/>
                <a:gd name="connsiteY2" fmla="*/ 257442 h 257442"/>
                <a:gd name="connsiteX3" fmla="*/ 54721 w 1380406"/>
                <a:gd name="connsiteY3" fmla="*/ 0 h 257442"/>
                <a:gd name="connsiteX0" fmla="*/ 1380406 w 1380406"/>
                <a:gd name="connsiteY0" fmla="*/ 0 h 257442"/>
                <a:gd name="connsiteX1" fmla="*/ 1325685 w 1380406"/>
                <a:gd name="connsiteY1" fmla="*/ 257442 h 257442"/>
                <a:gd name="connsiteX2" fmla="*/ 0 w 1380406"/>
                <a:gd name="connsiteY2" fmla="*/ 257442 h 257442"/>
                <a:gd name="connsiteX3" fmla="*/ 54721 w 1380406"/>
                <a:gd name="connsiteY3" fmla="*/ 0 h 257442"/>
                <a:gd name="connsiteX0" fmla="*/ 1380406 w 1380406"/>
                <a:gd name="connsiteY0" fmla="*/ 0 h 257442"/>
                <a:gd name="connsiteX1" fmla="*/ 1325685 w 1380406"/>
                <a:gd name="connsiteY1" fmla="*/ 257442 h 257442"/>
                <a:gd name="connsiteX2" fmla="*/ 0 w 1380406"/>
                <a:gd name="connsiteY2" fmla="*/ 257442 h 257442"/>
                <a:gd name="connsiteX3" fmla="*/ 54721 w 1380406"/>
                <a:gd name="connsiteY3" fmla="*/ 0 h 257442"/>
                <a:gd name="connsiteX0" fmla="*/ 1540706 w 1540706"/>
                <a:gd name="connsiteY0" fmla="*/ 0 h 257442"/>
                <a:gd name="connsiteX1" fmla="*/ 13256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709021 w 1709021"/>
                <a:gd name="connsiteY0" fmla="*/ 0 h 257442"/>
                <a:gd name="connsiteX1" fmla="*/ 1485985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869321 w 1869321"/>
                <a:gd name="connsiteY0" fmla="*/ 0 h 257442"/>
                <a:gd name="connsiteX1" fmla="*/ 16543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942786 w 1814600"/>
                <a:gd name="connsiteY0" fmla="*/ 0 h 257442"/>
                <a:gd name="connsiteX1" fmla="*/ 1814600 w 1814600"/>
                <a:gd name="connsiteY1" fmla="*/ 257442 h 257442"/>
                <a:gd name="connsiteX2" fmla="*/ 0 w 1814600"/>
                <a:gd name="connsiteY2" fmla="*/ 257442 h 257442"/>
                <a:gd name="connsiteX3" fmla="*/ 54721 w 1814600"/>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942786 w 942786"/>
                <a:gd name="connsiteY0" fmla="*/ 0 h 257442"/>
                <a:gd name="connsiteX1" fmla="*/ 888065 w 942786"/>
                <a:gd name="connsiteY1" fmla="*/ 257442 h 257442"/>
                <a:gd name="connsiteX2" fmla="*/ 0 w 942786"/>
                <a:gd name="connsiteY2" fmla="*/ 257442 h 257442"/>
                <a:gd name="connsiteX3" fmla="*/ 54721 w 942786"/>
                <a:gd name="connsiteY3" fmla="*/ 0 h 257442"/>
                <a:gd name="connsiteX0" fmla="*/ 1251973 w 1251973"/>
                <a:gd name="connsiteY0" fmla="*/ 0 h 257442"/>
                <a:gd name="connsiteX1" fmla="*/ 888065 w 1251973"/>
                <a:gd name="connsiteY1" fmla="*/ 257442 h 257442"/>
                <a:gd name="connsiteX2" fmla="*/ 0 w 1251973"/>
                <a:gd name="connsiteY2" fmla="*/ 257442 h 257442"/>
                <a:gd name="connsiteX3" fmla="*/ 54721 w 1251973"/>
                <a:gd name="connsiteY3" fmla="*/ 0 h 257442"/>
                <a:gd name="connsiteX0" fmla="*/ 1251973 w 1251973"/>
                <a:gd name="connsiteY0" fmla="*/ 0 h 257442"/>
                <a:gd name="connsiteX1" fmla="*/ 1197252 w 1251973"/>
                <a:gd name="connsiteY1" fmla="*/ 257442 h 257442"/>
                <a:gd name="connsiteX2" fmla="*/ 0 w 1251973"/>
                <a:gd name="connsiteY2" fmla="*/ 257442 h 257442"/>
                <a:gd name="connsiteX3" fmla="*/ 54721 w 1251973"/>
                <a:gd name="connsiteY3" fmla="*/ 0 h 257442"/>
                <a:gd name="connsiteX0" fmla="*/ 1251973 w 1251973"/>
                <a:gd name="connsiteY0" fmla="*/ 0 h 257442"/>
                <a:gd name="connsiteX1" fmla="*/ 1197252 w 1251973"/>
                <a:gd name="connsiteY1" fmla="*/ 257442 h 257442"/>
                <a:gd name="connsiteX2" fmla="*/ 0 w 1251973"/>
                <a:gd name="connsiteY2" fmla="*/ 257442 h 257442"/>
                <a:gd name="connsiteX3" fmla="*/ 54721 w 1251973"/>
                <a:gd name="connsiteY3" fmla="*/ 0 h 257442"/>
                <a:gd name="connsiteX0" fmla="*/ 1251973 w 1251973"/>
                <a:gd name="connsiteY0" fmla="*/ 0 h 257442"/>
                <a:gd name="connsiteX1" fmla="*/ 1197252 w 1251973"/>
                <a:gd name="connsiteY1" fmla="*/ 257442 h 257442"/>
                <a:gd name="connsiteX2" fmla="*/ 0 w 1251973"/>
                <a:gd name="connsiteY2" fmla="*/ 257442 h 257442"/>
                <a:gd name="connsiteX3" fmla="*/ 54721 w 1251973"/>
                <a:gd name="connsiteY3" fmla="*/ 0 h 257442"/>
                <a:gd name="connsiteX0" fmla="*/ 1420289 w 1420289"/>
                <a:gd name="connsiteY0" fmla="*/ 0 h 257442"/>
                <a:gd name="connsiteX1" fmla="*/ 1197252 w 1420289"/>
                <a:gd name="connsiteY1" fmla="*/ 257442 h 257442"/>
                <a:gd name="connsiteX2" fmla="*/ 0 w 1420289"/>
                <a:gd name="connsiteY2" fmla="*/ 257442 h 257442"/>
                <a:gd name="connsiteX3" fmla="*/ 54721 w 1420289"/>
                <a:gd name="connsiteY3" fmla="*/ 0 h 257442"/>
                <a:gd name="connsiteX0" fmla="*/ 1420289 w 1420289"/>
                <a:gd name="connsiteY0" fmla="*/ 0 h 257442"/>
                <a:gd name="connsiteX1" fmla="*/ 1365568 w 1420289"/>
                <a:gd name="connsiteY1" fmla="*/ 257442 h 257442"/>
                <a:gd name="connsiteX2" fmla="*/ 0 w 1420289"/>
                <a:gd name="connsiteY2" fmla="*/ 257442 h 257442"/>
                <a:gd name="connsiteX3" fmla="*/ 54721 w 1420289"/>
                <a:gd name="connsiteY3" fmla="*/ 0 h 257442"/>
                <a:gd name="connsiteX0" fmla="*/ 1420289 w 1420289"/>
                <a:gd name="connsiteY0" fmla="*/ 0 h 257442"/>
                <a:gd name="connsiteX1" fmla="*/ 1365568 w 1420289"/>
                <a:gd name="connsiteY1" fmla="*/ 257442 h 257442"/>
                <a:gd name="connsiteX2" fmla="*/ 0 w 1420289"/>
                <a:gd name="connsiteY2" fmla="*/ 257442 h 257442"/>
                <a:gd name="connsiteX3" fmla="*/ 54721 w 1420289"/>
                <a:gd name="connsiteY3" fmla="*/ 0 h 257442"/>
                <a:gd name="connsiteX0" fmla="*/ 1420289 w 1420289"/>
                <a:gd name="connsiteY0" fmla="*/ 0 h 257442"/>
                <a:gd name="connsiteX1" fmla="*/ 1365568 w 1420289"/>
                <a:gd name="connsiteY1" fmla="*/ 257442 h 257442"/>
                <a:gd name="connsiteX2" fmla="*/ 0 w 1420289"/>
                <a:gd name="connsiteY2" fmla="*/ 257442 h 257442"/>
                <a:gd name="connsiteX3" fmla="*/ 54721 w 1420289"/>
                <a:gd name="connsiteY3" fmla="*/ 0 h 257442"/>
                <a:gd name="connsiteX0" fmla="*/ 1580589 w 1580589"/>
                <a:gd name="connsiteY0" fmla="*/ 0 h 257442"/>
                <a:gd name="connsiteX1" fmla="*/ 1365568 w 1580589"/>
                <a:gd name="connsiteY1" fmla="*/ 257442 h 257442"/>
                <a:gd name="connsiteX2" fmla="*/ 0 w 1580589"/>
                <a:gd name="connsiteY2" fmla="*/ 257442 h 257442"/>
                <a:gd name="connsiteX3" fmla="*/ 54721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54721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54721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54721 w 1580589"/>
                <a:gd name="connsiteY3" fmla="*/ 0 h 257442"/>
                <a:gd name="connsiteX0" fmla="*/ 1849893 w 1849893"/>
                <a:gd name="connsiteY0" fmla="*/ 0 h 257442"/>
                <a:gd name="connsiteX1" fmla="*/ 1525868 w 1849893"/>
                <a:gd name="connsiteY1" fmla="*/ 257442 h 257442"/>
                <a:gd name="connsiteX2" fmla="*/ 0 w 1849893"/>
                <a:gd name="connsiteY2" fmla="*/ 257442 h 257442"/>
                <a:gd name="connsiteX3" fmla="*/ 54721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54721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54721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54721 w 1849893"/>
                <a:gd name="connsiteY3" fmla="*/ 0 h 257442"/>
                <a:gd name="connsiteX0" fmla="*/ 2018208 w 2018208"/>
                <a:gd name="connsiteY0" fmla="*/ 0 h 257442"/>
                <a:gd name="connsiteX1" fmla="*/ 1795172 w 2018208"/>
                <a:gd name="connsiteY1" fmla="*/ 257442 h 257442"/>
                <a:gd name="connsiteX2" fmla="*/ 0 w 2018208"/>
                <a:gd name="connsiteY2" fmla="*/ 257442 h 257442"/>
                <a:gd name="connsiteX3" fmla="*/ 54721 w 2018208"/>
                <a:gd name="connsiteY3" fmla="*/ 0 h 257442"/>
                <a:gd name="connsiteX0" fmla="*/ 2018208 w 2018208"/>
                <a:gd name="connsiteY0" fmla="*/ 0 h 257442"/>
                <a:gd name="connsiteX1" fmla="*/ 1963486 w 2018208"/>
                <a:gd name="connsiteY1" fmla="*/ 257442 h 257442"/>
                <a:gd name="connsiteX2" fmla="*/ 0 w 2018208"/>
                <a:gd name="connsiteY2" fmla="*/ 257442 h 257442"/>
                <a:gd name="connsiteX3" fmla="*/ 54721 w 2018208"/>
                <a:gd name="connsiteY3" fmla="*/ 0 h 257442"/>
                <a:gd name="connsiteX0" fmla="*/ 2018209 w 2018209"/>
                <a:gd name="connsiteY0" fmla="*/ 0 h 257442"/>
                <a:gd name="connsiteX1" fmla="*/ 1963487 w 2018209"/>
                <a:gd name="connsiteY1" fmla="*/ 257442 h 257442"/>
                <a:gd name="connsiteX2" fmla="*/ 0 w 2018209"/>
                <a:gd name="connsiteY2" fmla="*/ 257442 h 257442"/>
                <a:gd name="connsiteX3" fmla="*/ 54722 w 2018209"/>
                <a:gd name="connsiteY3" fmla="*/ 0 h 257442"/>
                <a:gd name="connsiteX0" fmla="*/ 2018209 w 2018209"/>
                <a:gd name="connsiteY0" fmla="*/ 0 h 257442"/>
                <a:gd name="connsiteX1" fmla="*/ 1963487 w 2018209"/>
                <a:gd name="connsiteY1" fmla="*/ 257442 h 257442"/>
                <a:gd name="connsiteX2" fmla="*/ 0 w 2018209"/>
                <a:gd name="connsiteY2" fmla="*/ 257442 h 257442"/>
                <a:gd name="connsiteX3" fmla="*/ 54722 w 2018209"/>
                <a:gd name="connsiteY3" fmla="*/ 0 h 257442"/>
                <a:gd name="connsiteX0" fmla="*/ 2186525 w 2186525"/>
                <a:gd name="connsiteY0" fmla="*/ 0 h 257442"/>
                <a:gd name="connsiteX1" fmla="*/ 1963487 w 2186525"/>
                <a:gd name="connsiteY1" fmla="*/ 257442 h 257442"/>
                <a:gd name="connsiteX2" fmla="*/ 0 w 2186525"/>
                <a:gd name="connsiteY2" fmla="*/ 257442 h 257442"/>
                <a:gd name="connsiteX3" fmla="*/ 54722 w 2186525"/>
                <a:gd name="connsiteY3" fmla="*/ 0 h 257442"/>
                <a:gd name="connsiteX0" fmla="*/ 2186525 w 2186525"/>
                <a:gd name="connsiteY0" fmla="*/ 0 h 257442"/>
                <a:gd name="connsiteX1" fmla="*/ 2131804 w 2186525"/>
                <a:gd name="connsiteY1" fmla="*/ 257442 h 257442"/>
                <a:gd name="connsiteX2" fmla="*/ 0 w 2186525"/>
                <a:gd name="connsiteY2" fmla="*/ 257442 h 257442"/>
                <a:gd name="connsiteX3" fmla="*/ 54722 w 2186525"/>
                <a:gd name="connsiteY3" fmla="*/ 0 h 257442"/>
                <a:gd name="connsiteX0" fmla="*/ 2186524 w 2186524"/>
                <a:gd name="connsiteY0" fmla="*/ 0 h 257442"/>
                <a:gd name="connsiteX1" fmla="*/ 2131803 w 2186524"/>
                <a:gd name="connsiteY1" fmla="*/ 257442 h 257442"/>
                <a:gd name="connsiteX2" fmla="*/ 0 w 2186524"/>
                <a:gd name="connsiteY2" fmla="*/ 257442 h 257442"/>
                <a:gd name="connsiteX3" fmla="*/ 54721 w 2186524"/>
                <a:gd name="connsiteY3" fmla="*/ 0 h 257442"/>
                <a:gd name="connsiteX0" fmla="*/ 2186524 w 2186524"/>
                <a:gd name="connsiteY0" fmla="*/ 0 h 257442"/>
                <a:gd name="connsiteX1" fmla="*/ 2131803 w 2186524"/>
                <a:gd name="connsiteY1" fmla="*/ 257442 h 257442"/>
                <a:gd name="connsiteX2" fmla="*/ 0 w 2186524"/>
                <a:gd name="connsiteY2" fmla="*/ 257442 h 257442"/>
                <a:gd name="connsiteX3" fmla="*/ 54720 w 2186524"/>
                <a:gd name="connsiteY3" fmla="*/ 0 h 257442"/>
                <a:gd name="connsiteX0" fmla="*/ 2455828 w 2455828"/>
                <a:gd name="connsiteY0" fmla="*/ 0 h 257442"/>
                <a:gd name="connsiteX1" fmla="*/ 2131803 w 2455828"/>
                <a:gd name="connsiteY1" fmla="*/ 257442 h 257442"/>
                <a:gd name="connsiteX2" fmla="*/ 0 w 2455828"/>
                <a:gd name="connsiteY2" fmla="*/ 257442 h 257442"/>
                <a:gd name="connsiteX3" fmla="*/ 54720 w 2455828"/>
                <a:gd name="connsiteY3" fmla="*/ 0 h 257442"/>
                <a:gd name="connsiteX0" fmla="*/ 2455828 w 2455828"/>
                <a:gd name="connsiteY0" fmla="*/ 0 h 257442"/>
                <a:gd name="connsiteX1" fmla="*/ 2401107 w 2455828"/>
                <a:gd name="connsiteY1" fmla="*/ 257442 h 257442"/>
                <a:gd name="connsiteX2" fmla="*/ 0 w 2455828"/>
                <a:gd name="connsiteY2" fmla="*/ 257442 h 257442"/>
                <a:gd name="connsiteX3" fmla="*/ 54720 w 2455828"/>
                <a:gd name="connsiteY3" fmla="*/ 0 h 257442"/>
                <a:gd name="connsiteX0" fmla="*/ 2455829 w 2455829"/>
                <a:gd name="connsiteY0" fmla="*/ 0 h 257442"/>
                <a:gd name="connsiteX1" fmla="*/ 2401108 w 2455829"/>
                <a:gd name="connsiteY1" fmla="*/ 257442 h 257442"/>
                <a:gd name="connsiteX2" fmla="*/ 0 w 2455829"/>
                <a:gd name="connsiteY2" fmla="*/ 257442 h 257442"/>
                <a:gd name="connsiteX3" fmla="*/ 54721 w 2455829"/>
                <a:gd name="connsiteY3" fmla="*/ 0 h 257442"/>
                <a:gd name="connsiteX0" fmla="*/ 2455829 w 2455829"/>
                <a:gd name="connsiteY0" fmla="*/ 0 h 257442"/>
                <a:gd name="connsiteX1" fmla="*/ 2401108 w 2455829"/>
                <a:gd name="connsiteY1" fmla="*/ 257442 h 257442"/>
                <a:gd name="connsiteX2" fmla="*/ 0 w 2455829"/>
                <a:gd name="connsiteY2" fmla="*/ 257442 h 257442"/>
                <a:gd name="connsiteX3" fmla="*/ 54722 w 2455829"/>
                <a:gd name="connsiteY3" fmla="*/ 0 h 257442"/>
              </a:gdLst>
              <a:ahLst/>
              <a:cxnLst>
                <a:cxn ang="0">
                  <a:pos x="connsiteX0" y="connsiteY0"/>
                </a:cxn>
                <a:cxn ang="0">
                  <a:pos x="connsiteX1" y="connsiteY1"/>
                </a:cxn>
                <a:cxn ang="0">
                  <a:pos x="connsiteX2" y="connsiteY2"/>
                </a:cxn>
                <a:cxn ang="0">
                  <a:pos x="connsiteX3" y="connsiteY3"/>
                </a:cxn>
              </a:cxnLst>
              <a:rect l="l" t="t" r="r" b="b"/>
              <a:pathLst>
                <a:path w="2455829" h="257442">
                  <a:moveTo>
                    <a:pt x="2455829" y="0"/>
                  </a:moveTo>
                  <a:lnTo>
                    <a:pt x="2401108"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33" name="btfpRunningAgenda2LevelTextRight405414">
              <a:extLst>
                <a:ext uri="{FF2B5EF4-FFF2-40B4-BE49-F238E27FC236}">
                  <a16:creationId xmlns:a16="http://schemas.microsoft.com/office/drawing/2014/main" id="{DCA3FA20-163E-E93A-9100-76CC65486E81}"/>
                </a:ext>
              </a:extLst>
            </p:cNvPr>
            <p:cNvSpPr txBox="1"/>
            <p:nvPr/>
          </p:nvSpPr>
          <p:spPr bwMode="gray">
            <a:xfrm>
              <a:off x="3709378" y="876300"/>
              <a:ext cx="2401108" cy="257442"/>
            </a:xfrm>
            <a:prstGeom prst="rect">
              <a:avLst/>
            </a:prstGeom>
            <a:noFill/>
          </p:spPr>
          <p:txBody>
            <a:bodyPr vert="horz" wrap="none" lIns="360363" tIns="36036" rIns="360363" bIns="36036" rtlCol="0" anchor="t">
              <a:spAutoFit/>
            </a:bodyPr>
            <a:lstStyle/>
            <a:p>
              <a:pPr marL="0" indent="0">
                <a:spcBef>
                  <a:spcPts val="0"/>
                </a:spcBef>
                <a:buNone/>
              </a:pPr>
              <a:r>
                <a:rPr lang="en-GB" sz="1200" b="1" cap="all" spc="450" dirty="0">
                  <a:solidFill>
                    <a:srgbClr val="FFFFFF"/>
                  </a:solidFill>
                </a:rPr>
                <a:t>Value chain</a:t>
              </a:r>
            </a:p>
          </p:txBody>
        </p:sp>
      </p:grpSp>
    </p:spTree>
    <p:custDataLst>
      <p:tags r:id="rId1"/>
    </p:custDataLst>
    <p:extLst>
      <p:ext uri="{BB962C8B-B14F-4D97-AF65-F5344CB8AC3E}">
        <p14:creationId xmlns:p14="http://schemas.microsoft.com/office/powerpoint/2010/main" val="2711105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btfpColumnIndicatorGroup2">
            <a:extLst>
              <a:ext uri="{FF2B5EF4-FFF2-40B4-BE49-F238E27FC236}">
                <a16:creationId xmlns:a16="http://schemas.microsoft.com/office/drawing/2014/main" id="{F786C627-BC26-4027-99E6-7EFD83984DAA}"/>
              </a:ext>
            </a:extLst>
          </p:cNvPr>
          <p:cNvGrpSpPr/>
          <p:nvPr/>
        </p:nvGrpSpPr>
        <p:grpSpPr>
          <a:xfrm>
            <a:off x="0" y="6926580"/>
            <a:ext cx="12192000" cy="137160"/>
            <a:chOff x="0" y="6926580"/>
            <a:chExt cx="12192000" cy="137160"/>
          </a:xfrm>
        </p:grpSpPr>
        <p:sp>
          <p:nvSpPr>
            <p:cNvPr id="31" name="btfpColumnGapBlocker917468">
              <a:extLst>
                <a:ext uri="{FF2B5EF4-FFF2-40B4-BE49-F238E27FC236}">
                  <a16:creationId xmlns:a16="http://schemas.microsoft.com/office/drawing/2014/main" id="{B9DBE5C4-7FBE-4C4B-A9E4-8B05F2439D68}"/>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27" name="btfpColumnGapBlocker729138">
              <a:extLst>
                <a:ext uri="{FF2B5EF4-FFF2-40B4-BE49-F238E27FC236}">
                  <a16:creationId xmlns:a16="http://schemas.microsoft.com/office/drawing/2014/main" id="{0847B12E-6C6A-4640-A0B1-F0ABD269CBF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4" name="btfpColumnIndicator458470">
              <a:extLst>
                <a:ext uri="{FF2B5EF4-FFF2-40B4-BE49-F238E27FC236}">
                  <a16:creationId xmlns:a16="http://schemas.microsoft.com/office/drawing/2014/main" id="{1A2DC9DB-7458-4EB6-A61B-684B961A415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359003">
              <a:extLst>
                <a:ext uri="{FF2B5EF4-FFF2-40B4-BE49-F238E27FC236}">
                  <a16:creationId xmlns:a16="http://schemas.microsoft.com/office/drawing/2014/main" id="{64ACD852-9497-4768-88AB-0A9FEF2371D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2" name="btfpColumnIndicatorGroup1">
            <a:extLst>
              <a:ext uri="{FF2B5EF4-FFF2-40B4-BE49-F238E27FC236}">
                <a16:creationId xmlns:a16="http://schemas.microsoft.com/office/drawing/2014/main" id="{2194F9B7-CBA9-4C3C-AE45-BCA03374B65D}"/>
              </a:ext>
            </a:extLst>
          </p:cNvPr>
          <p:cNvGrpSpPr/>
          <p:nvPr/>
        </p:nvGrpSpPr>
        <p:grpSpPr>
          <a:xfrm>
            <a:off x="0" y="-205740"/>
            <a:ext cx="12192000" cy="137160"/>
            <a:chOff x="0" y="-205740"/>
            <a:chExt cx="12192000" cy="137160"/>
          </a:xfrm>
        </p:grpSpPr>
        <p:sp>
          <p:nvSpPr>
            <p:cNvPr id="28" name="btfpColumnGapBlocker605819">
              <a:extLst>
                <a:ext uri="{FF2B5EF4-FFF2-40B4-BE49-F238E27FC236}">
                  <a16:creationId xmlns:a16="http://schemas.microsoft.com/office/drawing/2014/main" id="{38915BB1-E7AC-4338-93ED-530F212CDF7A}"/>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sp>
          <p:nvSpPr>
            <p:cNvPr id="16" name="btfpColumnGapBlocker793458">
              <a:extLst>
                <a:ext uri="{FF2B5EF4-FFF2-40B4-BE49-F238E27FC236}">
                  <a16:creationId xmlns:a16="http://schemas.microsoft.com/office/drawing/2014/main" id="{8F2FD5FF-D1E0-4BB7-B71B-9822AD41D7A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err="1">
                <a:solidFill>
                  <a:schemeClr val="tx1"/>
                </a:solidFill>
              </a:endParaRPr>
            </a:p>
          </p:txBody>
        </p:sp>
        <p:cxnSp>
          <p:nvCxnSpPr>
            <p:cNvPr id="13" name="btfpColumnIndicator763727">
              <a:extLst>
                <a:ext uri="{FF2B5EF4-FFF2-40B4-BE49-F238E27FC236}">
                  <a16:creationId xmlns:a16="http://schemas.microsoft.com/office/drawing/2014/main" id="{0E4F5D1A-377B-4F6E-9768-BFC73EFA9B12}"/>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809425">
              <a:extLst>
                <a:ext uri="{FF2B5EF4-FFF2-40B4-BE49-F238E27FC236}">
                  <a16:creationId xmlns:a16="http://schemas.microsoft.com/office/drawing/2014/main" id="{D6AE818B-2827-4279-8BB7-2DB8CA7F4403}"/>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4" name="btfpTable757247"/>
          <p:cNvGraphicFramePr>
            <a:graphicFrameLocks noGrp="1"/>
          </p:cNvGraphicFramePr>
          <p:nvPr>
            <p:custDataLst>
              <p:tags r:id="rId2"/>
            </p:custDataLst>
          </p:nvPr>
        </p:nvGraphicFramePr>
        <p:xfrm>
          <a:off x="334963" y="1355243"/>
          <a:ext cx="11522077" cy="4282440"/>
        </p:xfrm>
        <a:graphic>
          <a:graphicData uri="http://schemas.openxmlformats.org/drawingml/2006/table">
            <a:tbl>
              <a:tblPr firstRow="1" firstCol="1">
                <a:tableStyleId>{9D7B26C5-4107-4FEC-AEDC-1716B250A1EF}</a:tableStyleId>
              </a:tblPr>
              <a:tblGrid>
                <a:gridCol w="708125">
                  <a:extLst>
                    <a:ext uri="{9D8B030D-6E8A-4147-A177-3AD203B41FA5}">
                      <a16:colId xmlns:a16="http://schemas.microsoft.com/office/drawing/2014/main" val="1232766044"/>
                    </a:ext>
                  </a:extLst>
                </a:gridCol>
                <a:gridCol w="1244114">
                  <a:extLst>
                    <a:ext uri="{9D8B030D-6E8A-4147-A177-3AD203B41FA5}">
                      <a16:colId xmlns:a16="http://schemas.microsoft.com/office/drawing/2014/main" val="662295900"/>
                    </a:ext>
                  </a:extLst>
                </a:gridCol>
                <a:gridCol w="2173164">
                  <a:extLst>
                    <a:ext uri="{9D8B030D-6E8A-4147-A177-3AD203B41FA5}">
                      <a16:colId xmlns:a16="http://schemas.microsoft.com/office/drawing/2014/main" val="3535453604"/>
                    </a:ext>
                  </a:extLst>
                </a:gridCol>
                <a:gridCol w="1051531">
                  <a:extLst>
                    <a:ext uri="{9D8B030D-6E8A-4147-A177-3AD203B41FA5}">
                      <a16:colId xmlns:a16="http://schemas.microsoft.com/office/drawing/2014/main" val="429263698"/>
                    </a:ext>
                  </a:extLst>
                </a:gridCol>
                <a:gridCol w="1051531">
                  <a:extLst>
                    <a:ext uri="{9D8B030D-6E8A-4147-A177-3AD203B41FA5}">
                      <a16:colId xmlns:a16="http://schemas.microsoft.com/office/drawing/2014/main" val="3389156631"/>
                    </a:ext>
                  </a:extLst>
                </a:gridCol>
                <a:gridCol w="1051531">
                  <a:extLst>
                    <a:ext uri="{9D8B030D-6E8A-4147-A177-3AD203B41FA5}">
                      <a16:colId xmlns:a16="http://schemas.microsoft.com/office/drawing/2014/main" val="357123381"/>
                    </a:ext>
                  </a:extLst>
                </a:gridCol>
                <a:gridCol w="1051531">
                  <a:extLst>
                    <a:ext uri="{9D8B030D-6E8A-4147-A177-3AD203B41FA5}">
                      <a16:colId xmlns:a16="http://schemas.microsoft.com/office/drawing/2014/main" val="3047768342"/>
                    </a:ext>
                  </a:extLst>
                </a:gridCol>
                <a:gridCol w="3190550">
                  <a:extLst>
                    <a:ext uri="{9D8B030D-6E8A-4147-A177-3AD203B41FA5}">
                      <a16:colId xmlns:a16="http://schemas.microsoft.com/office/drawing/2014/main" val="1805210480"/>
                    </a:ext>
                  </a:extLst>
                </a:gridCol>
              </a:tblGrid>
              <a:tr h="228803">
                <a:tc>
                  <a:txBody>
                    <a:bodyPr/>
                    <a:lstStyle/>
                    <a:p>
                      <a:pPr marL="0" indent="0">
                        <a:spcBef>
                          <a:spcPts val="0"/>
                        </a:spcBef>
                        <a:buFontTx/>
                        <a:buNone/>
                      </a:pPr>
                      <a:r>
                        <a:rPr lang="en-US" sz="1000"/>
                        <a:t>Drivers</a:t>
                      </a:r>
                    </a:p>
                  </a:txBody>
                  <a:tcPr anchor="ctr"/>
                </a:tc>
                <a:tc>
                  <a:txBody>
                    <a:bodyPr/>
                    <a:lstStyle/>
                    <a:p>
                      <a:pPr marL="0" indent="0">
                        <a:spcBef>
                          <a:spcPts val="0"/>
                        </a:spcBef>
                        <a:buFontTx/>
                        <a:buNone/>
                      </a:pPr>
                      <a:endParaRPr lang="en-US" sz="1000"/>
                    </a:p>
                  </a:txBody>
                  <a:tcPr anchor="ctr"/>
                </a:tc>
                <a:tc>
                  <a:txBody>
                    <a:bodyPr/>
                    <a:lstStyle/>
                    <a:p>
                      <a:pPr marL="0" indent="0">
                        <a:spcBef>
                          <a:spcPts val="0"/>
                        </a:spcBef>
                        <a:buFontTx/>
                        <a:buNone/>
                      </a:pPr>
                      <a:r>
                        <a:rPr lang="en-US" sz="1000"/>
                        <a:t>Description</a:t>
                      </a:r>
                    </a:p>
                  </a:txBody>
                  <a:tcPr anchor="ctr"/>
                </a:tc>
                <a:tc>
                  <a:txBody>
                    <a:bodyPr/>
                    <a:lstStyle/>
                    <a:p>
                      <a:pPr marL="0" indent="0" algn="ctr">
                        <a:spcBef>
                          <a:spcPts val="0"/>
                        </a:spcBef>
                        <a:buFontTx/>
                        <a:buNone/>
                      </a:pPr>
                      <a:r>
                        <a:rPr lang="en-US" sz="1000">
                          <a:solidFill>
                            <a:schemeClr val="tx1"/>
                          </a:solidFill>
                        </a:rPr>
                        <a:t>Pre-commercial </a:t>
                      </a:r>
                      <a:r>
                        <a:rPr lang="en-US" sz="1000" b="0">
                          <a:solidFill>
                            <a:schemeClr val="tx1"/>
                          </a:solidFill>
                        </a:rPr>
                        <a:t>(~5 years)</a:t>
                      </a:r>
                    </a:p>
                  </a:txBody>
                  <a:tcPr marL="0" marR="0" anchor="ctr"/>
                </a:tc>
                <a:tc>
                  <a:txBody>
                    <a:bodyPr/>
                    <a:lstStyle/>
                    <a:p>
                      <a:pPr marL="0" indent="0" algn="ctr">
                        <a:spcBef>
                          <a:spcPts val="0"/>
                        </a:spcBef>
                        <a:buFontTx/>
                        <a:buNone/>
                      </a:pPr>
                      <a:r>
                        <a:rPr lang="en-US" sz="1000">
                          <a:solidFill>
                            <a:schemeClr val="tx1"/>
                          </a:solidFill>
                        </a:rPr>
                        <a:t>Introduction </a:t>
                      </a:r>
                      <a:r>
                        <a:rPr lang="en-US" sz="1000" b="0">
                          <a:solidFill>
                            <a:schemeClr val="tx1"/>
                          </a:solidFill>
                        </a:rPr>
                        <a:t>(1-2 years)</a:t>
                      </a:r>
                    </a:p>
                  </a:txBody>
                  <a:tcPr anchor="ctr"/>
                </a:tc>
                <a:tc>
                  <a:txBody>
                    <a:bodyPr/>
                    <a:lstStyle/>
                    <a:p>
                      <a:pPr marL="0" indent="0" algn="ctr">
                        <a:spcBef>
                          <a:spcPts val="0"/>
                        </a:spcBef>
                        <a:buFontTx/>
                        <a:buNone/>
                      </a:pPr>
                      <a:r>
                        <a:rPr lang="en-US" sz="1000">
                          <a:solidFill>
                            <a:schemeClr val="tx1"/>
                          </a:solidFill>
                        </a:rPr>
                        <a:t>Growth </a:t>
                      </a:r>
                    </a:p>
                    <a:p>
                      <a:pPr marL="0" indent="0" algn="ctr">
                        <a:spcBef>
                          <a:spcPts val="0"/>
                        </a:spcBef>
                        <a:buFontTx/>
                        <a:buNone/>
                      </a:pPr>
                      <a:r>
                        <a:rPr lang="en-US" sz="1000" b="0">
                          <a:solidFill>
                            <a:schemeClr val="tx1"/>
                          </a:solidFill>
                        </a:rPr>
                        <a:t>(2-3 years)</a:t>
                      </a:r>
                    </a:p>
                  </a:txBody>
                  <a:tcPr anchor="ctr"/>
                </a:tc>
                <a:tc>
                  <a:txBody>
                    <a:bodyPr/>
                    <a:lstStyle/>
                    <a:p>
                      <a:pPr marL="0" indent="0" algn="ctr">
                        <a:spcBef>
                          <a:spcPts val="0"/>
                        </a:spcBef>
                        <a:buFontTx/>
                        <a:buNone/>
                      </a:pPr>
                      <a:r>
                        <a:rPr lang="en-US" sz="1000" dirty="0">
                          <a:solidFill>
                            <a:schemeClr val="tx1"/>
                          </a:solidFill>
                        </a:rPr>
                        <a:t>Maturity</a:t>
                      </a:r>
                    </a:p>
                  </a:txBody>
                  <a:tcPr anchor="ctr"/>
                </a:tc>
                <a:tc>
                  <a:txBody>
                    <a:bodyPr/>
                    <a:lstStyle/>
                    <a:p>
                      <a:pPr marL="0" indent="0">
                        <a:spcBef>
                          <a:spcPts val="0"/>
                        </a:spcBef>
                        <a:buFontTx/>
                        <a:buNone/>
                      </a:pPr>
                      <a:r>
                        <a:rPr lang="en-US" sz="1000" dirty="0"/>
                        <a:t>Commentary</a:t>
                      </a:r>
                    </a:p>
                  </a:txBody>
                  <a:tcPr anchor="ctr"/>
                </a:tc>
                <a:extLst>
                  <a:ext uri="{0D108BD9-81ED-4DB2-BD59-A6C34878D82A}">
                    <a16:rowId xmlns:a16="http://schemas.microsoft.com/office/drawing/2014/main" val="2772575346"/>
                  </a:ext>
                </a:extLst>
              </a:tr>
              <a:tr h="528006">
                <a:tc>
                  <a:txBody>
                    <a:bodyPr/>
                    <a:lstStyle/>
                    <a:p>
                      <a:endParaRPr lang="en-US" sz="1000"/>
                    </a:p>
                  </a:txBody>
                  <a:tcPr>
                    <a:no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altLang="zh-CN" sz="900" b="1" kern="1200">
                          <a:solidFill>
                            <a:schemeClr val="dk1"/>
                          </a:solidFill>
                          <a:latin typeface="+mj-lt"/>
                          <a:ea typeface="+mn-ea"/>
                          <a:cs typeface="+mn-cs"/>
                        </a:rPr>
                        <a:t>Technical expertise</a:t>
                      </a:r>
                    </a:p>
                  </a:txBody>
                  <a:tcPr marL="36000" marR="36000" marT="36000" marB="36000" anchor="ctr">
                    <a:noFill/>
                  </a:tcPr>
                </a:tc>
                <a:tc>
                  <a:txBody>
                    <a:bodyPr/>
                    <a:lstStyle/>
                    <a:p>
                      <a:pPr marL="0" indent="0">
                        <a:buNone/>
                      </a:pPr>
                      <a:r>
                        <a:rPr lang="en-US" sz="900"/>
                        <a:t>OEM </a:t>
                      </a:r>
                      <a:r>
                        <a:rPr lang="en-US" sz="900" b="1"/>
                        <a:t>purchasing decisions generally made</a:t>
                      </a:r>
                      <a:r>
                        <a:rPr lang="en-US" sz="900" b="1" baseline="0"/>
                        <a:t> by end-market leaders</a:t>
                      </a:r>
                      <a:r>
                        <a:rPr lang="en-US" sz="900" baseline="0"/>
                        <a:t> (e.g., Ortho group at Medtronic), making specific technical </a:t>
                      </a:r>
                      <a:r>
                        <a:rPr lang="en-US" sz="900" b="1" baseline="0"/>
                        <a:t>expertise critical to expanding share-of-wallet</a:t>
                      </a:r>
                      <a:endParaRPr lang="en-US" sz="900" b="1"/>
                    </a:p>
                  </a:txBody>
                  <a:tcPr anchor="ctr">
                    <a:noFill/>
                  </a:tcPr>
                </a:tc>
                <a:tc>
                  <a:txBody>
                    <a:bodyPr/>
                    <a:lstStyle/>
                    <a:p>
                      <a:pPr marL="177800" marR="0" lvl="0" indent="-17780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5"/>
                        </a:buBlip>
                        <a:tabLst/>
                        <a:defRPr/>
                      </a:pPr>
                      <a:r>
                        <a:rPr lang="en-GB" sz="1400" kern="1200" baseline="0">
                          <a:solidFill>
                            <a:schemeClr val="dk1"/>
                          </a:solidFill>
                          <a:latin typeface="+mn-lt"/>
                          <a:ea typeface="+mn-ea"/>
                          <a:cs typeface="+mn-cs"/>
                        </a:rPr>
                        <a:t> </a:t>
                      </a:r>
                    </a:p>
                  </a:txBody>
                  <a:tcPr marL="36000" marR="36000" marT="36000" marB="36000"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5"/>
                        </a:buBlip>
                        <a:tabLst/>
                        <a:defRPr/>
                      </a:pPr>
                      <a:r>
                        <a:rPr lang="en-GB" sz="1400" kern="1200" baseline="0">
                          <a:solidFill>
                            <a:schemeClr val="dk1"/>
                          </a:solidFill>
                          <a:latin typeface="+mn-lt"/>
                          <a:ea typeface="+mn-ea"/>
                          <a:cs typeface="+mn-cs"/>
                        </a:rPr>
                        <a:t> </a:t>
                      </a:r>
                    </a:p>
                  </a:txBody>
                  <a:tcPr marL="36000" marR="36000" marT="36000" marB="36000"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6"/>
                        </a:buBlip>
                        <a:tabLst/>
                        <a:defRPr/>
                      </a:pPr>
                      <a:r>
                        <a:rPr lang="en-GB" sz="1200" kern="1200" baseline="0">
                          <a:solidFill>
                            <a:schemeClr val="dk1"/>
                          </a:solidFill>
                          <a:latin typeface="+mn-lt"/>
                          <a:ea typeface="+mn-ea"/>
                          <a:cs typeface="+mn-cs"/>
                        </a:rPr>
                        <a:t> </a:t>
                      </a:r>
                    </a:p>
                  </a:txBody>
                  <a:tcPr marL="36000" marR="36000" marT="36000" marB="36000"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6"/>
                        </a:buBlip>
                        <a:tabLst/>
                        <a:defRPr/>
                      </a:pPr>
                      <a:r>
                        <a:rPr lang="en-GB" sz="1200" kern="1200" baseline="0">
                          <a:solidFill>
                            <a:schemeClr val="dk1"/>
                          </a:solidFill>
                          <a:latin typeface="+mn-lt"/>
                          <a:ea typeface="+mn-ea"/>
                          <a:cs typeface="+mn-cs"/>
                        </a:rPr>
                        <a:t> </a:t>
                      </a:r>
                    </a:p>
                  </a:txBody>
                  <a:tcPr marL="36000" marR="36000" marT="36000" marB="36000" anchor="ctr">
                    <a:noFill/>
                  </a:tcPr>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900" i="1"/>
                        <a:t>“</a:t>
                      </a:r>
                      <a:r>
                        <a:rPr lang="en-US" sz="900" b="1" i="1"/>
                        <a:t>Without the right end-market expertise,</a:t>
                      </a:r>
                      <a:r>
                        <a:rPr lang="en-US" sz="900" b="1" i="1" baseline="0"/>
                        <a:t> its virtually impossible </a:t>
                      </a:r>
                      <a:r>
                        <a:rPr lang="en-US" sz="900" i="1" baseline="0"/>
                        <a:t>to become the primary CMO for a large OEM…many CMOs are focusing on the high-growth end-markets (e.g., surgical robotics). This makes it critical to hire the right people. </a:t>
                      </a:r>
                      <a:r>
                        <a:rPr lang="en-US" sz="900" b="1" i="1" baseline="0"/>
                        <a:t>If you lack that expertise there’s no real way to get traction.</a:t>
                      </a:r>
                      <a:r>
                        <a:rPr lang="en-US" sz="900" i="1" baseline="0"/>
                        <a:t>”</a:t>
                      </a:r>
                      <a:endParaRPr lang="en-US" sz="900" i="1"/>
                    </a:p>
                  </a:txBody>
                  <a:tcPr anchor="ctr">
                    <a:noFill/>
                  </a:tcPr>
                </a:tc>
                <a:extLst>
                  <a:ext uri="{0D108BD9-81ED-4DB2-BD59-A6C34878D82A}">
                    <a16:rowId xmlns:a16="http://schemas.microsoft.com/office/drawing/2014/main" val="199206878"/>
                  </a:ext>
                </a:extLst>
              </a:tr>
              <a:tr h="448805">
                <a:tc>
                  <a:txBody>
                    <a:bodyPr/>
                    <a:lstStyle/>
                    <a:p>
                      <a:endParaRPr lang="en-US" sz="1000"/>
                    </a:p>
                  </a:txBody>
                  <a:tcPr>
                    <a:noFill/>
                  </a:tcPr>
                </a:tc>
                <a:tc>
                  <a:txBody>
                    <a:bodyPr/>
                    <a:lstStyle/>
                    <a:p>
                      <a:pPr marL="0" indent="0" algn="l">
                        <a:buFontTx/>
                        <a:buNone/>
                      </a:pPr>
                      <a:r>
                        <a:rPr lang="en-US" altLang="zh-CN" sz="900" b="1">
                          <a:latin typeface="+mj-lt"/>
                        </a:rPr>
                        <a:t>Customer advocacy</a:t>
                      </a:r>
                    </a:p>
                  </a:txBody>
                  <a:tcPr marL="36000" marR="36000" marT="36000" marB="36000" anchor="ctr">
                    <a:noFill/>
                  </a:tcPr>
                </a:tc>
                <a:tc>
                  <a:txBody>
                    <a:bodyPr/>
                    <a:lstStyle/>
                    <a:p>
                      <a:pPr marL="0" indent="0">
                        <a:buNone/>
                      </a:pPr>
                      <a:r>
                        <a:rPr lang="en-US" sz="900"/>
                        <a:t>Strong </a:t>
                      </a:r>
                      <a:r>
                        <a:rPr lang="en-US" sz="900" b="1"/>
                        <a:t>positioning with existing customers is a</a:t>
                      </a:r>
                      <a:r>
                        <a:rPr lang="en-US" sz="900" b="1" baseline="0"/>
                        <a:t> pre-requisite to deeper partnerships</a:t>
                      </a:r>
                      <a:endParaRPr lang="en-US" sz="900" b="1"/>
                    </a:p>
                  </a:txBody>
                  <a:tcPr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6"/>
                        </a:buBlip>
                        <a:tabLst/>
                        <a:defRPr/>
                      </a:pPr>
                      <a:r>
                        <a:rPr lang="pt-BR" sz="1200" baseline="0">
                          <a:highlight>
                            <a:srgbClr val="FFFF00"/>
                          </a:highlight>
                          <a:latin typeface="+mj-lt"/>
                        </a:rPr>
                        <a:t> </a:t>
                      </a:r>
                    </a:p>
                  </a:txBody>
                  <a:tcPr marL="36000" marR="36000" marT="36000" marB="36000"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6"/>
                        </a:buBlip>
                        <a:tabLst/>
                        <a:defRPr/>
                      </a:pPr>
                      <a:r>
                        <a:rPr lang="pt-BR" sz="1200" baseline="0">
                          <a:highlight>
                            <a:srgbClr val="FFFF00"/>
                          </a:highlight>
                          <a:latin typeface="+mj-lt"/>
                        </a:rPr>
                        <a:t> </a:t>
                      </a:r>
                    </a:p>
                  </a:txBody>
                  <a:tcPr marL="36000" marR="36000" marT="36000" marB="36000"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7"/>
                        </a:buBlip>
                        <a:tabLst/>
                        <a:defRPr/>
                      </a:pPr>
                      <a:r>
                        <a:rPr lang="pt-BR" sz="1200" baseline="0">
                          <a:highlight>
                            <a:srgbClr val="FFFF00"/>
                          </a:highlight>
                          <a:latin typeface="+mj-lt"/>
                        </a:rPr>
                        <a:t> </a:t>
                      </a:r>
                    </a:p>
                  </a:txBody>
                  <a:tcPr marL="36000" marR="36000" marT="36000" marB="36000"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8"/>
                        </a:buBlip>
                        <a:tabLst/>
                        <a:defRPr/>
                      </a:pPr>
                      <a:r>
                        <a:rPr lang="pt-BR" sz="1200" baseline="0">
                          <a:highlight>
                            <a:srgbClr val="FFFF00"/>
                          </a:highlight>
                          <a:latin typeface="+mj-lt"/>
                        </a:rPr>
                        <a:t> </a:t>
                      </a:r>
                    </a:p>
                  </a:txBody>
                  <a:tcPr marL="36000" marR="36000" marT="36000" marB="36000" anchor="ctr">
                    <a:noFill/>
                  </a:tcPr>
                </a:tc>
                <a:tc>
                  <a:txBody>
                    <a:bodyPr/>
                    <a:lstStyle/>
                    <a:p>
                      <a:pPr marL="0" indent="0">
                        <a:buNone/>
                      </a:pPr>
                      <a:r>
                        <a:rPr lang="en-US" sz="900" i="1"/>
                        <a:t>“</a:t>
                      </a:r>
                      <a:r>
                        <a:rPr lang="en-US" sz="900" b="1" i="1"/>
                        <a:t>Trust</a:t>
                      </a:r>
                      <a:r>
                        <a:rPr lang="en-US" sz="900" b="1" i="1" baseline="0"/>
                        <a:t> is built from real-world experience </a:t>
                      </a:r>
                      <a:r>
                        <a:rPr lang="en-US" sz="900" i="1" baseline="0"/>
                        <a:t>with the CMO. Over time, the OEM will come to us and ask us to increase our value-add on a specific device (e.g,. drill holes in catheter)…</a:t>
                      </a:r>
                      <a:r>
                        <a:rPr lang="en-US" sz="900" b="1" i="1" baseline="0"/>
                        <a:t>without that trust we wouldn’t get additional opportunities</a:t>
                      </a:r>
                      <a:r>
                        <a:rPr lang="en-US" sz="900" i="1" baseline="0"/>
                        <a:t>”</a:t>
                      </a:r>
                      <a:endParaRPr lang="en-US" sz="900" i="1"/>
                    </a:p>
                  </a:txBody>
                  <a:tcPr anchor="ctr">
                    <a:noFill/>
                  </a:tcPr>
                </a:tc>
                <a:extLst>
                  <a:ext uri="{0D108BD9-81ED-4DB2-BD59-A6C34878D82A}">
                    <a16:rowId xmlns:a16="http://schemas.microsoft.com/office/drawing/2014/main" val="255294341"/>
                  </a:ext>
                </a:extLst>
              </a:tr>
              <a:tr h="448805">
                <a:tc>
                  <a:txBody>
                    <a:bodyPr/>
                    <a:lstStyle/>
                    <a:p>
                      <a:endParaRPr lang="en-US" sz="1000"/>
                    </a:p>
                  </a:txBody>
                  <a:tcPr>
                    <a:noFill/>
                  </a:tcPr>
                </a:tc>
                <a:tc>
                  <a:txBody>
                    <a:bodyPr/>
                    <a:lstStyle/>
                    <a:p>
                      <a:pPr marL="0" indent="0" algn="l">
                        <a:buFontTx/>
                        <a:buNone/>
                      </a:pPr>
                      <a:r>
                        <a:rPr lang="en-US" altLang="zh-CN" sz="900" b="1">
                          <a:latin typeface="+mj-lt"/>
                        </a:rPr>
                        <a:t>Account management</a:t>
                      </a:r>
                    </a:p>
                  </a:txBody>
                  <a:tcPr marL="36000" marR="36000" marT="36000" marB="36000" anchor="ctr">
                    <a:noFill/>
                  </a:tcPr>
                </a:tc>
                <a:tc>
                  <a:txBody>
                    <a:bodyPr/>
                    <a:lstStyle/>
                    <a:p>
                      <a:pPr marL="0" indent="0">
                        <a:buNone/>
                      </a:pPr>
                      <a:r>
                        <a:rPr lang="en-US" sz="900"/>
                        <a:t>As share-of-wallet</a:t>
                      </a:r>
                      <a:r>
                        <a:rPr lang="en-US" sz="900" baseline="0"/>
                        <a:t> </a:t>
                      </a:r>
                      <a:r>
                        <a:rPr lang="en-US" sz="900"/>
                        <a:t>grows</a:t>
                      </a:r>
                      <a:r>
                        <a:rPr lang="en-US" sz="900" baseline="0"/>
                        <a:t> with top customers, the </a:t>
                      </a:r>
                      <a:r>
                        <a:rPr lang="en-US" sz="900" b="1" baseline="0"/>
                        <a:t>expectation for best-in-class service and relationships management growth</a:t>
                      </a:r>
                      <a:endParaRPr lang="en-US" sz="900" b="1"/>
                    </a:p>
                  </a:txBody>
                  <a:tcPr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8"/>
                        </a:buBlip>
                        <a:tabLst/>
                        <a:defRPr/>
                      </a:pPr>
                      <a:r>
                        <a:rPr lang="en-GB" sz="1200" kern="1200" baseline="0">
                          <a:solidFill>
                            <a:schemeClr val="dk1"/>
                          </a:solidFill>
                          <a:highlight>
                            <a:srgbClr val="FFFF00"/>
                          </a:highlight>
                          <a:latin typeface="+mn-lt"/>
                          <a:ea typeface="+mn-ea"/>
                          <a:cs typeface="+mn-cs"/>
                        </a:rPr>
                        <a:t> </a:t>
                      </a:r>
                    </a:p>
                  </a:txBody>
                  <a:tcPr marL="36000" marR="36000" marT="36000" marB="36000"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8"/>
                        </a:buBlip>
                        <a:tabLst/>
                        <a:defRPr/>
                      </a:pPr>
                      <a:r>
                        <a:rPr lang="en-GB" sz="1200" kern="1200" baseline="0">
                          <a:solidFill>
                            <a:schemeClr val="dk1"/>
                          </a:solidFill>
                          <a:highlight>
                            <a:srgbClr val="FFFF00"/>
                          </a:highlight>
                          <a:latin typeface="+mn-lt"/>
                          <a:ea typeface="+mn-ea"/>
                          <a:cs typeface="+mn-cs"/>
                        </a:rPr>
                        <a:t> </a:t>
                      </a:r>
                    </a:p>
                  </a:txBody>
                  <a:tcPr marL="36000" marR="36000" marT="36000" marB="36000"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6"/>
                        </a:buBlip>
                        <a:tabLst/>
                        <a:defRPr/>
                      </a:pPr>
                      <a:r>
                        <a:rPr lang="en-GB" sz="1200" kern="1200" baseline="0">
                          <a:solidFill>
                            <a:schemeClr val="dk1"/>
                          </a:solidFill>
                          <a:highlight>
                            <a:srgbClr val="FFFF00"/>
                          </a:highlight>
                          <a:latin typeface="+mn-lt"/>
                          <a:ea typeface="+mn-ea"/>
                          <a:cs typeface="+mn-cs"/>
                        </a:rPr>
                        <a:t> </a:t>
                      </a:r>
                    </a:p>
                  </a:txBody>
                  <a:tcPr marL="36000" marR="36000" marT="36000" marB="36000" anchor="c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7"/>
                        </a:buBlip>
                        <a:tabLst/>
                        <a:defRPr/>
                      </a:pPr>
                      <a:r>
                        <a:rPr lang="en-GB" sz="1200" kern="1200" baseline="0">
                          <a:solidFill>
                            <a:schemeClr val="dk1"/>
                          </a:solidFill>
                          <a:highlight>
                            <a:srgbClr val="FFFF00"/>
                          </a:highlight>
                          <a:latin typeface="+mn-lt"/>
                          <a:ea typeface="+mn-ea"/>
                          <a:cs typeface="+mn-cs"/>
                        </a:rPr>
                        <a:t> </a:t>
                      </a:r>
                    </a:p>
                  </a:txBody>
                  <a:tcPr marL="36000" marR="36000" marT="36000" marB="36000" anchor="ctr">
                    <a:noFill/>
                  </a:tcPr>
                </a:tc>
                <a:tc>
                  <a:txBody>
                    <a:bodyPr/>
                    <a:lstStyle/>
                    <a:p>
                      <a:pPr marL="0" indent="0">
                        <a:buNone/>
                      </a:pPr>
                      <a:r>
                        <a:rPr lang="en-US" sz="900" i="1"/>
                        <a:t>“We</a:t>
                      </a:r>
                      <a:r>
                        <a:rPr lang="en-US" sz="900" i="1" baseline="0"/>
                        <a:t> are hiring specialized salespeople as global account managers to own 1 – 2 large customer relationships… </a:t>
                      </a:r>
                      <a:r>
                        <a:rPr lang="en-US" sz="900" b="1" i="1" baseline="0"/>
                        <a:t>handling one customer is a huge responsibility</a:t>
                      </a:r>
                      <a:r>
                        <a:rPr lang="en-US" sz="900" i="1" baseline="0"/>
                        <a:t>. Our </a:t>
                      </a:r>
                      <a:r>
                        <a:rPr lang="en-US" sz="900" b="1" i="1" baseline="0"/>
                        <a:t>account managers are often former employees at the OEMs </a:t>
                      </a:r>
                      <a:r>
                        <a:rPr lang="en-US" sz="900" b="0" i="1" baseline="0"/>
                        <a:t>because its very important to know the culture.</a:t>
                      </a:r>
                      <a:r>
                        <a:rPr lang="en-US" sz="900" i="1" baseline="0"/>
                        <a:t>”</a:t>
                      </a:r>
                      <a:endParaRPr lang="en-US" sz="900" i="1"/>
                    </a:p>
                  </a:txBody>
                  <a:tcPr anchor="ctr">
                    <a:noFill/>
                  </a:tcPr>
                </a:tc>
                <a:extLst>
                  <a:ext uri="{0D108BD9-81ED-4DB2-BD59-A6C34878D82A}">
                    <a16:rowId xmlns:a16="http://schemas.microsoft.com/office/drawing/2014/main" val="3653196305"/>
                  </a:ext>
                </a:extLst>
              </a:tr>
              <a:tr h="448805">
                <a:tc>
                  <a:txBody>
                    <a:bodyPr/>
                    <a:lstStyle/>
                    <a:p>
                      <a:endParaRPr lang="en-US" sz="1000"/>
                    </a:p>
                  </a:txBody>
                  <a:tcPr>
                    <a:lnB w="12700" cap="flat" cmpd="sng" algn="ctr">
                      <a:solidFill>
                        <a:schemeClr val="tx2"/>
                      </a:solidFill>
                      <a:prstDash val="solid"/>
                      <a:round/>
                      <a:headEnd type="none" w="med" len="med"/>
                      <a:tailEnd type="none" w="med" len="med"/>
                    </a:lnB>
                    <a:noFill/>
                  </a:tcPr>
                </a:tc>
                <a:tc>
                  <a:txBody>
                    <a:bodyPr/>
                    <a:lstStyle/>
                    <a:p>
                      <a:pPr marL="0" indent="0" algn="l">
                        <a:buFontTx/>
                        <a:buNone/>
                      </a:pPr>
                      <a:r>
                        <a:rPr lang="en-US" sz="900" b="1">
                          <a:latin typeface="+mj-lt"/>
                        </a:rPr>
                        <a:t>Price</a:t>
                      </a:r>
                    </a:p>
                  </a:txBody>
                  <a:tcPr marL="36000" marR="36000" marT="36000" marB="36000" anchor="ctr">
                    <a:lnB w="12700" cap="flat" cmpd="sng" algn="ctr">
                      <a:solidFill>
                        <a:schemeClr val="tx2"/>
                      </a:solidFill>
                      <a:prstDash val="solid"/>
                      <a:round/>
                      <a:headEnd type="none" w="med" len="med"/>
                      <a:tailEnd type="none" w="med" len="med"/>
                    </a:lnB>
                    <a:noFill/>
                  </a:tcPr>
                </a:tc>
                <a:tc>
                  <a:txBody>
                    <a:bodyPr/>
                    <a:lstStyle/>
                    <a:p>
                      <a:pPr marL="0" indent="0">
                        <a:buNone/>
                      </a:pPr>
                      <a:r>
                        <a:rPr lang="en-US" sz="900"/>
                        <a:t>The ability to produce at </a:t>
                      </a:r>
                      <a:r>
                        <a:rPr lang="en-US" sz="900" b="1"/>
                        <a:t>low cost </a:t>
                      </a:r>
                      <a:r>
                        <a:rPr lang="en-US" sz="900"/>
                        <a:t>is a key consideration, especially for </a:t>
                      </a:r>
                      <a:r>
                        <a:rPr lang="en-US" sz="900" b="1"/>
                        <a:t>productions at scale at the latter stages of the product lifecycle</a:t>
                      </a:r>
                    </a:p>
                  </a:txBody>
                  <a:tcPr anchor="ctr">
                    <a:lnB w="12700" cap="flat" cmpd="sng" algn="ctr">
                      <a:solidFill>
                        <a:schemeClr val="tx2"/>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8"/>
                        </a:buBlip>
                        <a:tabLst/>
                        <a:defRPr/>
                      </a:pPr>
                      <a:r>
                        <a:rPr lang="en-GB" sz="1200" kern="1200" baseline="0">
                          <a:solidFill>
                            <a:schemeClr val="dk1"/>
                          </a:solidFill>
                          <a:latin typeface="+mn-lt"/>
                          <a:ea typeface="+mn-ea"/>
                          <a:cs typeface="+mn-cs"/>
                        </a:rPr>
                        <a:t> </a:t>
                      </a:r>
                    </a:p>
                  </a:txBody>
                  <a:tcPr marL="36000" marR="36000" marT="36000" marB="36000" anchor="ctr">
                    <a:lnB w="12700" cap="flat" cmpd="sng" algn="ctr">
                      <a:solidFill>
                        <a:schemeClr val="tx2"/>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8"/>
                        </a:buBlip>
                        <a:tabLst/>
                        <a:defRPr/>
                      </a:pPr>
                      <a:r>
                        <a:rPr lang="en-GB" sz="1200" kern="1200" baseline="0">
                          <a:solidFill>
                            <a:schemeClr val="dk1"/>
                          </a:solidFill>
                          <a:latin typeface="+mn-lt"/>
                          <a:ea typeface="+mn-ea"/>
                          <a:cs typeface="+mn-cs"/>
                        </a:rPr>
                        <a:t> </a:t>
                      </a:r>
                    </a:p>
                  </a:txBody>
                  <a:tcPr marL="36000" marR="36000" marT="36000" marB="36000" anchor="ctr">
                    <a:lnB w="12700" cap="flat" cmpd="sng" algn="ctr">
                      <a:solidFill>
                        <a:schemeClr val="tx2"/>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6"/>
                        </a:buBlip>
                        <a:tabLst/>
                        <a:defRPr/>
                      </a:pPr>
                      <a:r>
                        <a:rPr lang="en-GB" sz="1200" kern="1200" baseline="0">
                          <a:solidFill>
                            <a:schemeClr val="dk1"/>
                          </a:solidFill>
                          <a:latin typeface="+mn-lt"/>
                          <a:ea typeface="+mn-ea"/>
                          <a:cs typeface="+mn-cs"/>
                        </a:rPr>
                        <a:t> </a:t>
                      </a:r>
                    </a:p>
                  </a:txBody>
                  <a:tcPr marL="36000" marR="36000" marT="36000" marB="36000" anchor="ctr">
                    <a:lnB w="12700" cap="flat" cmpd="sng" algn="ctr">
                      <a:solidFill>
                        <a:schemeClr val="tx2"/>
                      </a:solidFill>
                      <a:prstDash val="solid"/>
                      <a:round/>
                      <a:headEnd type="none" w="med" len="med"/>
                      <a:tailEnd type="none" w="med" len="med"/>
                    </a:lnB>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5"/>
                        </a:buBlip>
                        <a:tabLst/>
                        <a:defRPr/>
                      </a:pPr>
                      <a:r>
                        <a:rPr lang="en-GB" sz="1200" kern="1200" baseline="0">
                          <a:solidFill>
                            <a:schemeClr val="dk1"/>
                          </a:solidFill>
                          <a:latin typeface="+mn-lt"/>
                          <a:ea typeface="+mn-ea"/>
                          <a:cs typeface="+mn-cs"/>
                        </a:rPr>
                        <a:t> </a:t>
                      </a:r>
                    </a:p>
                  </a:txBody>
                  <a:tcPr marL="36000" marR="36000" marT="36000" marB="36000" anchor="ctr">
                    <a:lnB w="12700" cap="flat" cmpd="sng" algn="ctr">
                      <a:solidFill>
                        <a:schemeClr val="tx2"/>
                      </a:solidFill>
                      <a:prstDash val="solid"/>
                      <a:round/>
                      <a:headEnd type="none" w="med" len="med"/>
                      <a:tailEnd type="none" w="med" len="med"/>
                    </a:lnB>
                    <a:noFill/>
                  </a:tcPr>
                </a:tc>
                <a:tc>
                  <a:txBody>
                    <a:bodyPr/>
                    <a:lstStyle/>
                    <a:p>
                      <a:pPr marL="0" indent="0">
                        <a:buNone/>
                      </a:pPr>
                      <a:r>
                        <a:rPr lang="en-US" sz="900" b="0" i="1"/>
                        <a:t>“OEMs will look for CMOs that can deliver </a:t>
                      </a:r>
                      <a:r>
                        <a:rPr lang="en-US" sz="900" b="1" i="1"/>
                        <a:t>high quantities at low cost </a:t>
                      </a:r>
                      <a:r>
                        <a:rPr lang="en-US" sz="900" b="0" i="1"/>
                        <a:t>when ramping up sales. Low-cost structure is especially key during the maturity phase, when sales are ramping down and OEMs are trying to squeeze the last bit of profitability from the product”</a:t>
                      </a:r>
                    </a:p>
                  </a:txBody>
                  <a:tcPr anchor="ctr">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823268923"/>
                  </a:ext>
                </a:extLst>
              </a:tr>
              <a:tr h="369604">
                <a:tc>
                  <a:txBody>
                    <a:bodyPr/>
                    <a:lstStyle/>
                    <a:p>
                      <a:endParaRPr lang="en-US" sz="1000"/>
                    </a:p>
                  </a:txBody>
                  <a:tcPr>
                    <a:lnL>
                      <a:noFill/>
                    </a:lnL>
                    <a:lnR>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Tx/>
                        <a:buNone/>
                      </a:pPr>
                      <a:r>
                        <a:rPr lang="en-US" sz="900" b="1">
                          <a:latin typeface="+mj-lt"/>
                        </a:rPr>
                        <a:t>Service range</a:t>
                      </a:r>
                    </a:p>
                  </a:txBody>
                  <a:tcPr marL="36000" marR="36000" marT="36000" marB="36000" anchor="ctr">
                    <a:lnL>
                      <a:noFill/>
                    </a:lnL>
                    <a:lnR>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900"/>
                        <a:t>Playing a strategic partner role requires CMOs to build a </a:t>
                      </a:r>
                      <a:r>
                        <a:rPr lang="en-US" sz="900" b="1"/>
                        <a:t>broad set of capabilities across the value chain</a:t>
                      </a:r>
                    </a:p>
                  </a:txBody>
                  <a:tcPr anchor="ctr">
                    <a:lnL>
                      <a:noFill/>
                    </a:lnL>
                    <a:lnR>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8"/>
                        </a:buBlip>
                        <a:tabLst/>
                        <a:defRPr/>
                      </a:pPr>
                      <a:r>
                        <a:rPr lang="en-GB" sz="1200" kern="1200" baseline="0">
                          <a:solidFill>
                            <a:schemeClr val="dk1"/>
                          </a:solidFill>
                          <a:latin typeface="+mn-lt"/>
                          <a:ea typeface="+mn-ea"/>
                          <a:cs typeface="+mn-cs"/>
                        </a:rPr>
                        <a:t> </a:t>
                      </a:r>
                    </a:p>
                  </a:txBody>
                  <a:tcPr marL="36000" marR="36000" marT="36000" marB="36000" anchor="ctr">
                    <a:lnL>
                      <a:noFill/>
                    </a:lnL>
                    <a:lnR>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7"/>
                        </a:buBlip>
                        <a:tabLst/>
                        <a:defRPr/>
                      </a:pPr>
                      <a:r>
                        <a:rPr lang="en-GB" sz="1200" kern="1200" baseline="0">
                          <a:solidFill>
                            <a:schemeClr val="dk1"/>
                          </a:solidFill>
                          <a:latin typeface="+mn-lt"/>
                          <a:ea typeface="+mn-ea"/>
                          <a:cs typeface="+mn-cs"/>
                        </a:rPr>
                        <a:t> </a:t>
                      </a:r>
                    </a:p>
                  </a:txBody>
                  <a:tcPr marL="36000" marR="36000" marT="36000" marB="36000" anchor="ctr">
                    <a:lnL>
                      <a:noFill/>
                    </a:lnL>
                    <a:lnR>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5"/>
                        </a:buBlip>
                        <a:tabLst/>
                        <a:defRPr/>
                      </a:pPr>
                      <a:r>
                        <a:rPr lang="en-GB" sz="1200" kern="1200" baseline="0">
                          <a:solidFill>
                            <a:schemeClr val="dk1"/>
                          </a:solidFill>
                          <a:latin typeface="+mn-lt"/>
                          <a:ea typeface="+mn-ea"/>
                          <a:cs typeface="+mn-cs"/>
                        </a:rPr>
                        <a:t> </a:t>
                      </a:r>
                    </a:p>
                  </a:txBody>
                  <a:tcPr marL="36000" marR="36000" marT="36000" marB="36000" anchor="ctr">
                    <a:lnL>
                      <a:noFill/>
                    </a:lnL>
                    <a:lnR>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711200" rtl="0" eaLnBrk="1" fontAlgn="ctr" latinLnBrk="0" hangingPunct="1">
                        <a:lnSpc>
                          <a:spcPct val="100000"/>
                        </a:lnSpc>
                        <a:spcBef>
                          <a:spcPts val="0"/>
                        </a:spcBef>
                        <a:spcAft>
                          <a:spcPts val="0"/>
                        </a:spcAft>
                        <a:buClrTx/>
                        <a:buSzPct val="180000"/>
                        <a:buFont typeface="Arial" panose="020B0604020202020204" pitchFamily="34" charset="0"/>
                        <a:buBlip>
                          <a:blip r:embed="rId15"/>
                        </a:buBlip>
                        <a:tabLst/>
                        <a:defRPr/>
                      </a:pPr>
                      <a:r>
                        <a:rPr lang="en-GB" sz="1200" kern="1200" baseline="0">
                          <a:solidFill>
                            <a:schemeClr val="dk1"/>
                          </a:solidFill>
                          <a:latin typeface="+mn-lt"/>
                          <a:ea typeface="+mn-ea"/>
                          <a:cs typeface="+mn-cs"/>
                        </a:rPr>
                        <a:t> </a:t>
                      </a:r>
                    </a:p>
                  </a:txBody>
                  <a:tcPr marL="36000" marR="36000" marT="36000" marB="36000" anchor="ctr">
                    <a:lnL>
                      <a:noFill/>
                    </a:lnL>
                    <a:lnR>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900" i="1" dirty="0"/>
                        <a:t>“If</a:t>
                      </a:r>
                      <a:r>
                        <a:rPr lang="en-US" sz="900" i="1" baseline="0" dirty="0"/>
                        <a:t> you want the be the primary CMO for one of the large OEMs, </a:t>
                      </a:r>
                      <a:r>
                        <a:rPr lang="en-US" sz="900" b="1" i="1" baseline="0" dirty="0"/>
                        <a:t>you really need to be able to provide all the services OEMs looking for. That’s really a steep task and not many are able to do it.”</a:t>
                      </a:r>
                      <a:endParaRPr lang="en-US" sz="900" b="1" i="1" dirty="0"/>
                    </a:p>
                  </a:txBody>
                  <a:tcPr anchor="ctr">
                    <a:lnL>
                      <a:noFill/>
                    </a:lnL>
                    <a:lnR>
                      <a:noFill/>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6962007"/>
                  </a:ext>
                </a:extLst>
              </a:tr>
            </a:tbl>
          </a:graphicData>
        </a:graphic>
      </p:graphicFrame>
      <p:sp>
        <p:nvSpPr>
          <p:cNvPr id="2" name="Title 1"/>
          <p:cNvSpPr>
            <a:spLocks noGrp="1"/>
          </p:cNvSpPr>
          <p:nvPr>
            <p:ph type="title"/>
          </p:nvPr>
        </p:nvSpPr>
        <p:spPr/>
        <p:txBody>
          <a:bodyPr/>
          <a:lstStyle/>
          <a:p>
            <a:pPr>
              <a:tabLst>
                <a:tab pos="1973263" algn="l"/>
              </a:tabLst>
            </a:pPr>
            <a:r>
              <a:rPr lang="en-US"/>
              <a:t>OEMs choose CDMOs based on product stage, with technical expertise being key in the initial stages, and service range being more important in the later stages</a:t>
            </a:r>
          </a:p>
        </p:txBody>
      </p:sp>
      <p:sp>
        <p:nvSpPr>
          <p:cNvPr id="3" name="btfpLayoutConfig" hidden="1"/>
          <p:cNvSpPr txBox="1"/>
          <p:nvPr/>
        </p:nvSpPr>
        <p:spPr bwMode="gray">
          <a:xfrm>
            <a:off x="12700" y="12700"/>
            <a:ext cx="1781504"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overall_0_132490531431098127 columns_1_132490529822472874 4_1_132490529896201603 13_1_132490533160231144 14_1_132490558314768948 15_1_132490560018946106 32_1_132490877824250087 36_1_132490877825357165 40_1_132490877826515245 44_1_132490877827548379 48_1_132490877828635476 </a:t>
            </a:r>
          </a:p>
        </p:txBody>
      </p:sp>
      <p:sp>
        <p:nvSpPr>
          <p:cNvPr id="29" name="btfpNotesBox374767"/>
          <p:cNvSpPr txBox="1"/>
          <p:nvPr>
            <p:custDataLst>
              <p:tags r:id="rId3"/>
            </p:custDataLst>
          </p:nvPr>
        </p:nvSpPr>
        <p:spPr bwMode="gray">
          <a:xfrm>
            <a:off x="330199" y="6444008"/>
            <a:ext cx="11531600" cy="123111"/>
          </a:xfrm>
          <a:prstGeom prst="rect">
            <a:avLst/>
          </a:prstGeom>
          <a:noFill/>
        </p:spPr>
        <p:txBody>
          <a:bodyPr vert="horz" wrap="square" lIns="0" tIns="0" rIns="0" bIns="0" rtlCol="0" anchor="b">
            <a:spAutoFit/>
          </a:bodyPr>
          <a:lstStyle/>
          <a:p>
            <a:pPr marL="0" indent="0">
              <a:spcBef>
                <a:spcPts val="0"/>
              </a:spcBef>
              <a:buNone/>
            </a:pPr>
            <a:r>
              <a:rPr lang="en-US" sz="800">
                <a:solidFill>
                  <a:srgbClr val="000000"/>
                </a:solidFill>
              </a:rPr>
              <a:t>Source: Market participant interviews, Bain POV</a:t>
            </a:r>
          </a:p>
        </p:txBody>
      </p:sp>
      <p:grpSp>
        <p:nvGrpSpPr>
          <p:cNvPr id="30" name="btfpRunningAgenda2Level405414">
            <a:extLst>
              <a:ext uri="{FF2B5EF4-FFF2-40B4-BE49-F238E27FC236}">
                <a16:creationId xmlns:a16="http://schemas.microsoft.com/office/drawing/2014/main" id="{4F21E8EA-3325-4E37-921B-A547388EE452}"/>
              </a:ext>
            </a:extLst>
          </p:cNvPr>
          <p:cNvGrpSpPr/>
          <p:nvPr>
            <p:custDataLst>
              <p:tags r:id="rId4"/>
            </p:custDataLst>
          </p:nvPr>
        </p:nvGrpSpPr>
        <p:grpSpPr>
          <a:xfrm>
            <a:off x="0" y="944429"/>
            <a:ext cx="5578699" cy="257442"/>
            <a:chOff x="0" y="876300"/>
            <a:chExt cx="5578699" cy="257442"/>
          </a:xfrm>
        </p:grpSpPr>
        <p:sp>
          <p:nvSpPr>
            <p:cNvPr id="21" name="btfpRunningAgenda2LevelBarLeft405414">
              <a:extLst>
                <a:ext uri="{FF2B5EF4-FFF2-40B4-BE49-F238E27FC236}">
                  <a16:creationId xmlns:a16="http://schemas.microsoft.com/office/drawing/2014/main" id="{106CCB3A-FF48-46DA-83FD-E88F1E726815}"/>
                </a:ext>
              </a:extLst>
            </p:cNvPr>
            <p:cNvSpPr/>
            <p:nvPr/>
          </p:nvSpPr>
          <p:spPr bwMode="gray">
            <a:xfrm>
              <a:off x="0" y="876300"/>
              <a:ext cx="3844222" cy="257442"/>
            </a:xfrm>
            <a:custGeom>
              <a:avLst/>
              <a:gdLst>
                <a:gd name="connsiteX0" fmla="*/ 2731737 w 4038185"/>
                <a:gd name="connsiteY0" fmla="*/ 0 h 257442"/>
                <a:gd name="connsiteX1" fmla="*/ 4038185 w 4038185"/>
                <a:gd name="connsiteY1" fmla="*/ 0 h 257442"/>
                <a:gd name="connsiteX2" fmla="*/ 3983464 w 4038185"/>
                <a:gd name="connsiteY2" fmla="*/ 257442 h 257442"/>
                <a:gd name="connsiteX3" fmla="*/ 0 w 4038185"/>
                <a:gd name="connsiteY3" fmla="*/ 257442 h 257442"/>
                <a:gd name="connsiteX0" fmla="*/ 2731737 w 3983464"/>
                <a:gd name="connsiteY0" fmla="*/ 0 h 257442"/>
                <a:gd name="connsiteX1" fmla="*/ 2677017 w 3983464"/>
                <a:gd name="connsiteY1" fmla="*/ 257442 h 257442"/>
                <a:gd name="connsiteX2" fmla="*/ 3983464 w 3983464"/>
                <a:gd name="connsiteY2" fmla="*/ 257442 h 257442"/>
                <a:gd name="connsiteX3" fmla="*/ 0 w 3983464"/>
                <a:gd name="connsiteY3" fmla="*/ 257442 h 257442"/>
                <a:gd name="connsiteX0" fmla="*/ 2731737 w 2731737"/>
                <a:gd name="connsiteY0" fmla="*/ 0 h 257442"/>
                <a:gd name="connsiteX1" fmla="*/ 2677017 w 2731737"/>
                <a:gd name="connsiteY1" fmla="*/ 257442 h 257442"/>
                <a:gd name="connsiteX2" fmla="*/ 1 w 2731737"/>
                <a:gd name="connsiteY2" fmla="*/ 257442 h 257442"/>
                <a:gd name="connsiteX3" fmla="*/ 0 w 2731737"/>
                <a:gd name="connsiteY3" fmla="*/ 257442 h 257442"/>
                <a:gd name="connsiteX0" fmla="*/ 2731736 w 2731736"/>
                <a:gd name="connsiteY0" fmla="*/ 0 h 257442"/>
                <a:gd name="connsiteX1" fmla="*/ 2677016 w 2731736"/>
                <a:gd name="connsiteY1" fmla="*/ 257442 h 257442"/>
                <a:gd name="connsiteX2" fmla="*/ 0 w 2731736"/>
                <a:gd name="connsiteY2" fmla="*/ 257442 h 257442"/>
                <a:gd name="connsiteX3" fmla="*/ 1 w 2731736"/>
                <a:gd name="connsiteY3" fmla="*/ 0 h 257442"/>
                <a:gd name="connsiteX0" fmla="*/ 2892037 w 2892037"/>
                <a:gd name="connsiteY0" fmla="*/ 0 h 257442"/>
                <a:gd name="connsiteX1" fmla="*/ 2677016 w 2892037"/>
                <a:gd name="connsiteY1" fmla="*/ 257442 h 257442"/>
                <a:gd name="connsiteX2" fmla="*/ 0 w 2892037"/>
                <a:gd name="connsiteY2" fmla="*/ 257442 h 257442"/>
                <a:gd name="connsiteX3" fmla="*/ 1 w 2892037"/>
                <a:gd name="connsiteY3" fmla="*/ 0 h 257442"/>
                <a:gd name="connsiteX0" fmla="*/ 2892037 w 2892037"/>
                <a:gd name="connsiteY0" fmla="*/ 0 h 257442"/>
                <a:gd name="connsiteX1" fmla="*/ 2837316 w 2892037"/>
                <a:gd name="connsiteY1" fmla="*/ 257442 h 257442"/>
                <a:gd name="connsiteX2" fmla="*/ 0 w 2892037"/>
                <a:gd name="connsiteY2" fmla="*/ 257442 h 257442"/>
                <a:gd name="connsiteX3" fmla="*/ 1 w 2892037"/>
                <a:gd name="connsiteY3" fmla="*/ 0 h 257442"/>
                <a:gd name="connsiteX0" fmla="*/ 2892037 w 2892037"/>
                <a:gd name="connsiteY0" fmla="*/ 0 h 257442"/>
                <a:gd name="connsiteX1" fmla="*/ 2837316 w 2892037"/>
                <a:gd name="connsiteY1" fmla="*/ 257442 h 257442"/>
                <a:gd name="connsiteX2" fmla="*/ 0 w 2892037"/>
                <a:gd name="connsiteY2" fmla="*/ 257442 h 257442"/>
                <a:gd name="connsiteX3" fmla="*/ 1 w 2892037"/>
                <a:gd name="connsiteY3" fmla="*/ 0 h 257442"/>
                <a:gd name="connsiteX0" fmla="*/ 2892037 w 2892037"/>
                <a:gd name="connsiteY0" fmla="*/ 0 h 257442"/>
                <a:gd name="connsiteX1" fmla="*/ 2837316 w 2892037"/>
                <a:gd name="connsiteY1" fmla="*/ 257442 h 257442"/>
                <a:gd name="connsiteX2" fmla="*/ 0 w 2892037"/>
                <a:gd name="connsiteY2" fmla="*/ 257442 h 257442"/>
                <a:gd name="connsiteX3" fmla="*/ 0 w 2892037"/>
                <a:gd name="connsiteY3" fmla="*/ 0 h 257442"/>
                <a:gd name="connsiteX0" fmla="*/ 3060353 w 3060353"/>
                <a:gd name="connsiteY0" fmla="*/ 0 h 257442"/>
                <a:gd name="connsiteX1" fmla="*/ 2837316 w 3060353"/>
                <a:gd name="connsiteY1" fmla="*/ 257442 h 257442"/>
                <a:gd name="connsiteX2" fmla="*/ 0 w 3060353"/>
                <a:gd name="connsiteY2" fmla="*/ 257442 h 257442"/>
                <a:gd name="connsiteX3" fmla="*/ 0 w 3060353"/>
                <a:gd name="connsiteY3" fmla="*/ 0 h 257442"/>
                <a:gd name="connsiteX0" fmla="*/ 3060353 w 3060353"/>
                <a:gd name="connsiteY0" fmla="*/ 0 h 257442"/>
                <a:gd name="connsiteX1" fmla="*/ 3005632 w 3060353"/>
                <a:gd name="connsiteY1" fmla="*/ 257442 h 257442"/>
                <a:gd name="connsiteX2" fmla="*/ 0 w 3060353"/>
                <a:gd name="connsiteY2" fmla="*/ 257442 h 257442"/>
                <a:gd name="connsiteX3" fmla="*/ 0 w 3060353"/>
                <a:gd name="connsiteY3" fmla="*/ 0 h 257442"/>
                <a:gd name="connsiteX0" fmla="*/ 3060353 w 3060353"/>
                <a:gd name="connsiteY0" fmla="*/ 0 h 257442"/>
                <a:gd name="connsiteX1" fmla="*/ 3005632 w 3060353"/>
                <a:gd name="connsiteY1" fmla="*/ 257442 h 257442"/>
                <a:gd name="connsiteX2" fmla="*/ 0 w 3060353"/>
                <a:gd name="connsiteY2" fmla="*/ 257442 h 257442"/>
                <a:gd name="connsiteX3" fmla="*/ 0 w 3060353"/>
                <a:gd name="connsiteY3" fmla="*/ 0 h 257442"/>
                <a:gd name="connsiteX0" fmla="*/ 3060353 w 3060353"/>
                <a:gd name="connsiteY0" fmla="*/ 0 h 257442"/>
                <a:gd name="connsiteX1" fmla="*/ 3005632 w 3060353"/>
                <a:gd name="connsiteY1" fmla="*/ 257442 h 257442"/>
                <a:gd name="connsiteX2" fmla="*/ 0 w 3060353"/>
                <a:gd name="connsiteY2" fmla="*/ 257442 h 257442"/>
                <a:gd name="connsiteX3" fmla="*/ 0 w 3060353"/>
                <a:gd name="connsiteY3" fmla="*/ 0 h 257442"/>
                <a:gd name="connsiteX0" fmla="*/ 3228668 w 3228668"/>
                <a:gd name="connsiteY0" fmla="*/ 0 h 257442"/>
                <a:gd name="connsiteX1" fmla="*/ 3005632 w 3228668"/>
                <a:gd name="connsiteY1" fmla="*/ 257442 h 257442"/>
                <a:gd name="connsiteX2" fmla="*/ 0 w 3228668"/>
                <a:gd name="connsiteY2" fmla="*/ 257442 h 257442"/>
                <a:gd name="connsiteX3" fmla="*/ 0 w 3228668"/>
                <a:gd name="connsiteY3" fmla="*/ 0 h 257442"/>
                <a:gd name="connsiteX0" fmla="*/ 3228668 w 3228668"/>
                <a:gd name="connsiteY0" fmla="*/ 0 h 257442"/>
                <a:gd name="connsiteX1" fmla="*/ 3173946 w 3228668"/>
                <a:gd name="connsiteY1" fmla="*/ 257442 h 257442"/>
                <a:gd name="connsiteX2" fmla="*/ 0 w 3228668"/>
                <a:gd name="connsiteY2" fmla="*/ 257442 h 257442"/>
                <a:gd name="connsiteX3" fmla="*/ 0 w 3228668"/>
                <a:gd name="connsiteY3" fmla="*/ 0 h 257442"/>
                <a:gd name="connsiteX0" fmla="*/ 3228669 w 3228669"/>
                <a:gd name="connsiteY0" fmla="*/ 0 h 257442"/>
                <a:gd name="connsiteX1" fmla="*/ 3173947 w 3228669"/>
                <a:gd name="connsiteY1" fmla="*/ 257442 h 257442"/>
                <a:gd name="connsiteX2" fmla="*/ 0 w 3228669"/>
                <a:gd name="connsiteY2" fmla="*/ 257442 h 257442"/>
                <a:gd name="connsiteX3" fmla="*/ 1 w 3228669"/>
                <a:gd name="connsiteY3" fmla="*/ 0 h 257442"/>
                <a:gd name="connsiteX0" fmla="*/ 3228669 w 3228669"/>
                <a:gd name="connsiteY0" fmla="*/ 0 h 257442"/>
                <a:gd name="connsiteX1" fmla="*/ 3173947 w 3228669"/>
                <a:gd name="connsiteY1" fmla="*/ 257442 h 257442"/>
                <a:gd name="connsiteX2" fmla="*/ 0 w 3228669"/>
                <a:gd name="connsiteY2" fmla="*/ 257442 h 257442"/>
                <a:gd name="connsiteX3" fmla="*/ 1 w 3228669"/>
                <a:gd name="connsiteY3" fmla="*/ 0 h 257442"/>
                <a:gd name="connsiteX0" fmla="*/ 3414617 w 3414617"/>
                <a:gd name="connsiteY0" fmla="*/ 0 h 257442"/>
                <a:gd name="connsiteX1" fmla="*/ 3173947 w 3414617"/>
                <a:gd name="connsiteY1" fmla="*/ 257442 h 257442"/>
                <a:gd name="connsiteX2" fmla="*/ 0 w 3414617"/>
                <a:gd name="connsiteY2" fmla="*/ 257442 h 257442"/>
                <a:gd name="connsiteX3" fmla="*/ 1 w 3414617"/>
                <a:gd name="connsiteY3" fmla="*/ 0 h 257442"/>
                <a:gd name="connsiteX0" fmla="*/ 3414617 w 3414617"/>
                <a:gd name="connsiteY0" fmla="*/ 0 h 257442"/>
                <a:gd name="connsiteX1" fmla="*/ 3359896 w 3414617"/>
                <a:gd name="connsiteY1" fmla="*/ 257442 h 257442"/>
                <a:gd name="connsiteX2" fmla="*/ 0 w 3414617"/>
                <a:gd name="connsiteY2" fmla="*/ 257442 h 257442"/>
                <a:gd name="connsiteX3" fmla="*/ 1 w 3414617"/>
                <a:gd name="connsiteY3" fmla="*/ 0 h 257442"/>
                <a:gd name="connsiteX0" fmla="*/ 3414616 w 3414616"/>
                <a:gd name="connsiteY0" fmla="*/ 0 h 257442"/>
                <a:gd name="connsiteX1" fmla="*/ 3359895 w 3414616"/>
                <a:gd name="connsiteY1" fmla="*/ 257442 h 257442"/>
                <a:gd name="connsiteX2" fmla="*/ 0 w 3414616"/>
                <a:gd name="connsiteY2" fmla="*/ 257442 h 257442"/>
                <a:gd name="connsiteX3" fmla="*/ 0 w 3414616"/>
                <a:gd name="connsiteY3" fmla="*/ 0 h 257442"/>
                <a:gd name="connsiteX0" fmla="*/ 3414617 w 3414617"/>
                <a:gd name="connsiteY0" fmla="*/ 0 h 257442"/>
                <a:gd name="connsiteX1" fmla="*/ 3359896 w 3414617"/>
                <a:gd name="connsiteY1" fmla="*/ 257442 h 257442"/>
                <a:gd name="connsiteX2" fmla="*/ 1 w 3414617"/>
                <a:gd name="connsiteY2" fmla="*/ 257442 h 257442"/>
                <a:gd name="connsiteX3" fmla="*/ 0 w 3414617"/>
                <a:gd name="connsiteY3" fmla="*/ 0 h 257442"/>
                <a:gd name="connsiteX0" fmla="*/ 3515607 w 3515607"/>
                <a:gd name="connsiteY0" fmla="*/ 0 h 257442"/>
                <a:gd name="connsiteX1" fmla="*/ 3359896 w 3515607"/>
                <a:gd name="connsiteY1" fmla="*/ 257442 h 257442"/>
                <a:gd name="connsiteX2" fmla="*/ 1 w 3515607"/>
                <a:gd name="connsiteY2" fmla="*/ 257442 h 257442"/>
                <a:gd name="connsiteX3" fmla="*/ 0 w 3515607"/>
                <a:gd name="connsiteY3" fmla="*/ 0 h 257442"/>
                <a:gd name="connsiteX0" fmla="*/ 3515607 w 3515607"/>
                <a:gd name="connsiteY0" fmla="*/ 0 h 257442"/>
                <a:gd name="connsiteX1" fmla="*/ 3460886 w 3515607"/>
                <a:gd name="connsiteY1" fmla="*/ 257442 h 257442"/>
                <a:gd name="connsiteX2" fmla="*/ 1 w 3515607"/>
                <a:gd name="connsiteY2" fmla="*/ 257442 h 257442"/>
                <a:gd name="connsiteX3" fmla="*/ 0 w 3515607"/>
                <a:gd name="connsiteY3" fmla="*/ 0 h 257442"/>
                <a:gd name="connsiteX0" fmla="*/ 3515607 w 3515607"/>
                <a:gd name="connsiteY0" fmla="*/ 0 h 257442"/>
                <a:gd name="connsiteX1" fmla="*/ 3460886 w 3515607"/>
                <a:gd name="connsiteY1" fmla="*/ 257442 h 257442"/>
                <a:gd name="connsiteX2" fmla="*/ 1 w 3515607"/>
                <a:gd name="connsiteY2" fmla="*/ 257442 h 257442"/>
                <a:gd name="connsiteX3" fmla="*/ 0 w 3515607"/>
                <a:gd name="connsiteY3" fmla="*/ 0 h 257442"/>
                <a:gd name="connsiteX0" fmla="*/ 3515606 w 3515606"/>
                <a:gd name="connsiteY0" fmla="*/ 0 h 257442"/>
                <a:gd name="connsiteX1" fmla="*/ 3460885 w 3515606"/>
                <a:gd name="connsiteY1" fmla="*/ 257442 h 257442"/>
                <a:gd name="connsiteX2" fmla="*/ 0 w 3515606"/>
                <a:gd name="connsiteY2" fmla="*/ 257442 h 257442"/>
                <a:gd name="connsiteX3" fmla="*/ 0 w 3515606"/>
                <a:gd name="connsiteY3" fmla="*/ 0 h 257442"/>
                <a:gd name="connsiteX0" fmla="*/ 3683920 w 3683920"/>
                <a:gd name="connsiteY0" fmla="*/ 0 h 257442"/>
                <a:gd name="connsiteX1" fmla="*/ 3460885 w 3683920"/>
                <a:gd name="connsiteY1" fmla="*/ 257442 h 257442"/>
                <a:gd name="connsiteX2" fmla="*/ 0 w 3683920"/>
                <a:gd name="connsiteY2" fmla="*/ 257442 h 257442"/>
                <a:gd name="connsiteX3" fmla="*/ 0 w 3683920"/>
                <a:gd name="connsiteY3" fmla="*/ 0 h 257442"/>
                <a:gd name="connsiteX0" fmla="*/ 3683920 w 3683920"/>
                <a:gd name="connsiteY0" fmla="*/ 0 h 257442"/>
                <a:gd name="connsiteX1" fmla="*/ 3629199 w 3683920"/>
                <a:gd name="connsiteY1" fmla="*/ 257442 h 257442"/>
                <a:gd name="connsiteX2" fmla="*/ 0 w 3683920"/>
                <a:gd name="connsiteY2" fmla="*/ 257442 h 257442"/>
                <a:gd name="connsiteX3" fmla="*/ 0 w 3683920"/>
                <a:gd name="connsiteY3" fmla="*/ 0 h 257442"/>
                <a:gd name="connsiteX0" fmla="*/ 3683921 w 3683921"/>
                <a:gd name="connsiteY0" fmla="*/ 0 h 257442"/>
                <a:gd name="connsiteX1" fmla="*/ 3629200 w 3683921"/>
                <a:gd name="connsiteY1" fmla="*/ 257442 h 257442"/>
                <a:gd name="connsiteX2" fmla="*/ 0 w 3683921"/>
                <a:gd name="connsiteY2" fmla="*/ 257442 h 257442"/>
                <a:gd name="connsiteX3" fmla="*/ 1 w 3683921"/>
                <a:gd name="connsiteY3" fmla="*/ 0 h 257442"/>
                <a:gd name="connsiteX0" fmla="*/ 3683921 w 3683921"/>
                <a:gd name="connsiteY0" fmla="*/ 0 h 257442"/>
                <a:gd name="connsiteX1" fmla="*/ 3629200 w 3683921"/>
                <a:gd name="connsiteY1" fmla="*/ 257442 h 257442"/>
                <a:gd name="connsiteX2" fmla="*/ 0 w 3683921"/>
                <a:gd name="connsiteY2" fmla="*/ 257442 h 257442"/>
                <a:gd name="connsiteX3" fmla="*/ 1 w 3683921"/>
                <a:gd name="connsiteY3" fmla="*/ 0 h 257442"/>
                <a:gd name="connsiteX0" fmla="*/ 3844222 w 3844222"/>
                <a:gd name="connsiteY0" fmla="*/ 0 h 257442"/>
                <a:gd name="connsiteX1" fmla="*/ 3629200 w 3844222"/>
                <a:gd name="connsiteY1" fmla="*/ 257442 h 257442"/>
                <a:gd name="connsiteX2" fmla="*/ 0 w 3844222"/>
                <a:gd name="connsiteY2" fmla="*/ 257442 h 257442"/>
                <a:gd name="connsiteX3" fmla="*/ 1 w 3844222"/>
                <a:gd name="connsiteY3" fmla="*/ 0 h 257442"/>
                <a:gd name="connsiteX0" fmla="*/ 3844222 w 3844222"/>
                <a:gd name="connsiteY0" fmla="*/ 0 h 257442"/>
                <a:gd name="connsiteX1" fmla="*/ 3789500 w 3844222"/>
                <a:gd name="connsiteY1" fmla="*/ 257442 h 257442"/>
                <a:gd name="connsiteX2" fmla="*/ 0 w 3844222"/>
                <a:gd name="connsiteY2" fmla="*/ 257442 h 257442"/>
                <a:gd name="connsiteX3" fmla="*/ 1 w 3844222"/>
                <a:gd name="connsiteY3" fmla="*/ 0 h 257442"/>
                <a:gd name="connsiteX0" fmla="*/ 3844222 w 3844222"/>
                <a:gd name="connsiteY0" fmla="*/ 0 h 257442"/>
                <a:gd name="connsiteX1" fmla="*/ 3789500 w 3844222"/>
                <a:gd name="connsiteY1" fmla="*/ 257442 h 257442"/>
                <a:gd name="connsiteX2" fmla="*/ 0 w 3844222"/>
                <a:gd name="connsiteY2" fmla="*/ 257442 h 257442"/>
                <a:gd name="connsiteX3" fmla="*/ 1 w 3844222"/>
                <a:gd name="connsiteY3" fmla="*/ 0 h 257442"/>
                <a:gd name="connsiteX0" fmla="*/ 3844222 w 3844222"/>
                <a:gd name="connsiteY0" fmla="*/ 0 h 257442"/>
                <a:gd name="connsiteX1" fmla="*/ 3789500 w 3844222"/>
                <a:gd name="connsiteY1" fmla="*/ 257442 h 257442"/>
                <a:gd name="connsiteX2" fmla="*/ 0 w 3844222"/>
                <a:gd name="connsiteY2" fmla="*/ 257442 h 257442"/>
                <a:gd name="connsiteX3" fmla="*/ 0 w 3844222"/>
                <a:gd name="connsiteY3" fmla="*/ 0 h 257442"/>
              </a:gdLst>
              <a:ahLst/>
              <a:cxnLst>
                <a:cxn ang="0">
                  <a:pos x="connsiteX0" y="connsiteY0"/>
                </a:cxn>
                <a:cxn ang="0">
                  <a:pos x="connsiteX1" y="connsiteY1"/>
                </a:cxn>
                <a:cxn ang="0">
                  <a:pos x="connsiteX2" y="connsiteY2"/>
                </a:cxn>
                <a:cxn ang="0">
                  <a:pos x="connsiteX3" y="connsiteY3"/>
                </a:cxn>
              </a:cxnLst>
              <a:rect l="l" t="t" r="r" b="b"/>
              <a:pathLst>
                <a:path w="3844222" h="257442">
                  <a:moveTo>
                    <a:pt x="3844222" y="0"/>
                  </a:moveTo>
                  <a:lnTo>
                    <a:pt x="3789500"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15" name="btfpRunningAgenda2LevelTextLeft405414">
              <a:extLst>
                <a:ext uri="{FF2B5EF4-FFF2-40B4-BE49-F238E27FC236}">
                  <a16:creationId xmlns:a16="http://schemas.microsoft.com/office/drawing/2014/main" id="{52143FA1-E62D-4035-9772-D14F533AAF5E}"/>
                </a:ext>
              </a:extLst>
            </p:cNvPr>
            <p:cNvSpPr txBox="1"/>
            <p:nvPr/>
          </p:nvSpPr>
          <p:spPr bwMode="gray">
            <a:xfrm>
              <a:off x="0" y="876300"/>
              <a:ext cx="3789500" cy="257442"/>
            </a:xfrm>
            <a:prstGeom prst="rect">
              <a:avLst/>
            </a:prstGeom>
            <a:noFill/>
          </p:spPr>
          <p:txBody>
            <a:bodyPr vert="horz" wrap="none" lIns="360363" tIns="36036" rIns="360363" bIns="36036" rtlCol="0" anchor="t">
              <a:spAutoFit/>
            </a:bodyPr>
            <a:lstStyle/>
            <a:p>
              <a:pPr marL="0" indent="0">
                <a:spcBef>
                  <a:spcPts val="0"/>
                </a:spcBef>
                <a:buNone/>
              </a:pPr>
              <a:r>
                <a:rPr lang="en-GB" sz="1200" b="1" cap="all" spc="450">
                  <a:solidFill>
                    <a:srgbClr val="FFFFFF"/>
                  </a:solidFill>
                </a:rPr>
                <a:t>Competitive Dynamics</a:t>
              </a:r>
            </a:p>
          </p:txBody>
        </p:sp>
        <p:sp>
          <p:nvSpPr>
            <p:cNvPr id="23" name="btfpRunningAgenda2LevelBarRight405414">
              <a:extLst>
                <a:ext uri="{FF2B5EF4-FFF2-40B4-BE49-F238E27FC236}">
                  <a16:creationId xmlns:a16="http://schemas.microsoft.com/office/drawing/2014/main" id="{E5BEDBA2-8E8C-4CD7-B270-CCF6BD86B616}"/>
                </a:ext>
              </a:extLst>
            </p:cNvPr>
            <p:cNvSpPr/>
            <p:nvPr/>
          </p:nvSpPr>
          <p:spPr bwMode="gray">
            <a:xfrm>
              <a:off x="3709378" y="876300"/>
              <a:ext cx="1869321" cy="257442"/>
            </a:xfrm>
            <a:custGeom>
              <a:avLst/>
              <a:gdLst>
                <a:gd name="connsiteX0" fmla="*/ 95080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50801 w 2313135"/>
                <a:gd name="connsiteY0" fmla="*/ 0 h 257442"/>
                <a:gd name="connsiteX1" fmla="*/ 896080 w 2313135"/>
                <a:gd name="connsiteY1" fmla="*/ 257442 h 257442"/>
                <a:gd name="connsiteX2" fmla="*/ 2313135 w 2313135"/>
                <a:gd name="connsiteY2" fmla="*/ 257442 h 257442"/>
                <a:gd name="connsiteX3" fmla="*/ 0 w 2313135"/>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54721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54721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1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54722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54722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1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0 w 1271402"/>
                <a:gd name="connsiteY3" fmla="*/ 0 h 257442"/>
                <a:gd name="connsiteX0" fmla="*/ 1111100 w 1216681"/>
                <a:gd name="connsiteY0" fmla="*/ 0 h 257442"/>
                <a:gd name="connsiteX1" fmla="*/ 1216681 w 1216681"/>
                <a:gd name="connsiteY1" fmla="*/ 257442 h 257442"/>
                <a:gd name="connsiteX2" fmla="*/ 0 w 1216681"/>
                <a:gd name="connsiteY2" fmla="*/ 257442 h 257442"/>
                <a:gd name="connsiteX3" fmla="*/ 54720 w 1216681"/>
                <a:gd name="connsiteY3" fmla="*/ 0 h 257442"/>
                <a:gd name="connsiteX0" fmla="*/ 1111100 w 1111100"/>
                <a:gd name="connsiteY0" fmla="*/ 0 h 257442"/>
                <a:gd name="connsiteX1" fmla="*/ 1056380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80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80 w 1111100"/>
                <a:gd name="connsiteY1" fmla="*/ 257442 h 257442"/>
                <a:gd name="connsiteX2" fmla="*/ 0 w 1111100"/>
                <a:gd name="connsiteY2" fmla="*/ 257442 h 257442"/>
                <a:gd name="connsiteX3" fmla="*/ 54721 w 1111100"/>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950801 w 1224695"/>
                <a:gd name="connsiteY0" fmla="*/ 0 h 257442"/>
                <a:gd name="connsiteX1" fmla="*/ 1224695 w 1224695"/>
                <a:gd name="connsiteY1" fmla="*/ 257442 h 257442"/>
                <a:gd name="connsiteX2" fmla="*/ 0 w 1224695"/>
                <a:gd name="connsiteY2" fmla="*/ 257442 h 257442"/>
                <a:gd name="connsiteX3" fmla="*/ 54721 w 1224695"/>
                <a:gd name="connsiteY3" fmla="*/ 0 h 257442"/>
                <a:gd name="connsiteX0" fmla="*/ 950801 w 950801"/>
                <a:gd name="connsiteY0" fmla="*/ 0 h 257442"/>
                <a:gd name="connsiteX1" fmla="*/ 896081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80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380406 w 1380406"/>
                <a:gd name="connsiteY0" fmla="*/ 0 h 257442"/>
                <a:gd name="connsiteX1" fmla="*/ 1064395 w 1380406"/>
                <a:gd name="connsiteY1" fmla="*/ 257442 h 257442"/>
                <a:gd name="connsiteX2" fmla="*/ 0 w 1380406"/>
                <a:gd name="connsiteY2" fmla="*/ 257442 h 257442"/>
                <a:gd name="connsiteX3" fmla="*/ 54721 w 1380406"/>
                <a:gd name="connsiteY3" fmla="*/ 0 h 257442"/>
                <a:gd name="connsiteX0" fmla="*/ 1380406 w 1380406"/>
                <a:gd name="connsiteY0" fmla="*/ 0 h 257442"/>
                <a:gd name="connsiteX1" fmla="*/ 1325685 w 1380406"/>
                <a:gd name="connsiteY1" fmla="*/ 257442 h 257442"/>
                <a:gd name="connsiteX2" fmla="*/ 0 w 1380406"/>
                <a:gd name="connsiteY2" fmla="*/ 257442 h 257442"/>
                <a:gd name="connsiteX3" fmla="*/ 54721 w 1380406"/>
                <a:gd name="connsiteY3" fmla="*/ 0 h 257442"/>
                <a:gd name="connsiteX0" fmla="*/ 1380406 w 1380406"/>
                <a:gd name="connsiteY0" fmla="*/ 0 h 257442"/>
                <a:gd name="connsiteX1" fmla="*/ 1325685 w 1380406"/>
                <a:gd name="connsiteY1" fmla="*/ 257442 h 257442"/>
                <a:gd name="connsiteX2" fmla="*/ 0 w 1380406"/>
                <a:gd name="connsiteY2" fmla="*/ 257442 h 257442"/>
                <a:gd name="connsiteX3" fmla="*/ 54721 w 1380406"/>
                <a:gd name="connsiteY3" fmla="*/ 0 h 257442"/>
                <a:gd name="connsiteX0" fmla="*/ 1380406 w 1380406"/>
                <a:gd name="connsiteY0" fmla="*/ 0 h 257442"/>
                <a:gd name="connsiteX1" fmla="*/ 1325685 w 1380406"/>
                <a:gd name="connsiteY1" fmla="*/ 257442 h 257442"/>
                <a:gd name="connsiteX2" fmla="*/ 0 w 1380406"/>
                <a:gd name="connsiteY2" fmla="*/ 257442 h 257442"/>
                <a:gd name="connsiteX3" fmla="*/ 54721 w 1380406"/>
                <a:gd name="connsiteY3" fmla="*/ 0 h 257442"/>
                <a:gd name="connsiteX0" fmla="*/ 1540706 w 1540706"/>
                <a:gd name="connsiteY0" fmla="*/ 0 h 257442"/>
                <a:gd name="connsiteX1" fmla="*/ 13256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709021 w 1709021"/>
                <a:gd name="connsiteY0" fmla="*/ 0 h 257442"/>
                <a:gd name="connsiteX1" fmla="*/ 1485985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869321 w 1869321"/>
                <a:gd name="connsiteY0" fmla="*/ 0 h 257442"/>
                <a:gd name="connsiteX1" fmla="*/ 16543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Lst>
              <a:ahLst/>
              <a:cxnLst>
                <a:cxn ang="0">
                  <a:pos x="connsiteX0" y="connsiteY0"/>
                </a:cxn>
                <a:cxn ang="0">
                  <a:pos x="connsiteX1" y="connsiteY1"/>
                </a:cxn>
                <a:cxn ang="0">
                  <a:pos x="connsiteX2" y="connsiteY2"/>
                </a:cxn>
                <a:cxn ang="0">
                  <a:pos x="connsiteX3" y="connsiteY3"/>
                </a:cxn>
              </a:cxnLst>
              <a:rect l="l" t="t" r="r" b="b"/>
              <a:pathLst>
                <a:path w="1869321" h="257442">
                  <a:moveTo>
                    <a:pt x="1869321" y="0"/>
                  </a:moveTo>
                  <a:lnTo>
                    <a:pt x="1814600"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2" name="btfpRunningAgenda2LevelTextRight405414">
              <a:extLst>
                <a:ext uri="{FF2B5EF4-FFF2-40B4-BE49-F238E27FC236}">
                  <a16:creationId xmlns:a16="http://schemas.microsoft.com/office/drawing/2014/main" id="{30691673-F348-4684-9611-A921B1C52F59}"/>
                </a:ext>
              </a:extLst>
            </p:cNvPr>
            <p:cNvSpPr txBox="1"/>
            <p:nvPr/>
          </p:nvSpPr>
          <p:spPr bwMode="gray">
            <a:xfrm>
              <a:off x="3709378" y="876300"/>
              <a:ext cx="1814600" cy="257442"/>
            </a:xfrm>
            <a:prstGeom prst="rect">
              <a:avLst/>
            </a:prstGeom>
            <a:noFill/>
          </p:spPr>
          <p:txBody>
            <a:bodyPr vert="horz" wrap="none" lIns="360363" tIns="36036" rIns="360363" bIns="36036" rtlCol="0" anchor="t">
              <a:spAutoFit/>
            </a:bodyPr>
            <a:lstStyle/>
            <a:p>
              <a:pPr marL="0" indent="0">
                <a:spcBef>
                  <a:spcPts val="0"/>
                </a:spcBef>
                <a:buNone/>
              </a:pPr>
              <a:r>
                <a:rPr lang="en-GB" sz="1200" b="1" cap="all" spc="450">
                  <a:solidFill>
                    <a:srgbClr val="FFFFFF"/>
                  </a:solidFill>
                </a:rPr>
                <a:t>drivers</a:t>
              </a:r>
            </a:p>
          </p:txBody>
        </p:sp>
      </p:grpSp>
      <p:grpSp>
        <p:nvGrpSpPr>
          <p:cNvPr id="66" name="btfpIcon431989">
            <a:extLst>
              <a:ext uri="{FF2B5EF4-FFF2-40B4-BE49-F238E27FC236}">
                <a16:creationId xmlns:a16="http://schemas.microsoft.com/office/drawing/2014/main" id="{9BF87EB0-4531-4CB9-A5EF-3B7A43F137B1}"/>
              </a:ext>
            </a:extLst>
          </p:cNvPr>
          <p:cNvGrpSpPr>
            <a:grpSpLocks noChangeAspect="1"/>
          </p:cNvGrpSpPr>
          <p:nvPr>
            <p:custDataLst>
              <p:tags r:id="rId5"/>
            </p:custDataLst>
          </p:nvPr>
        </p:nvGrpSpPr>
        <p:grpSpPr>
          <a:xfrm>
            <a:off x="411691" y="5040489"/>
            <a:ext cx="573405" cy="573405"/>
            <a:chOff x="731520" y="1668772"/>
            <a:chExt cx="681962" cy="681962"/>
          </a:xfrm>
        </p:grpSpPr>
        <p:sp>
          <p:nvSpPr>
            <p:cNvPr id="67" name="btfpIconCircle431989">
              <a:extLst>
                <a:ext uri="{FF2B5EF4-FFF2-40B4-BE49-F238E27FC236}">
                  <a16:creationId xmlns:a16="http://schemas.microsoft.com/office/drawing/2014/main" id="{75155F9A-9720-49C4-8EF2-6940F0A654AC}"/>
                </a:ext>
              </a:extLst>
            </p:cNvPr>
            <p:cNvSpPr>
              <a:spLocks/>
            </p:cNvSpPr>
            <p:nvPr/>
          </p:nvSpPr>
          <p:spPr bwMode="gray">
            <a:xfrm>
              <a:off x="731520" y="1668772"/>
              <a:ext cx="681962" cy="681962"/>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a:solidFill>
                  <a:schemeClr val="tx1"/>
                </a:solidFill>
              </a:endParaRPr>
            </a:p>
          </p:txBody>
        </p:sp>
        <p:pic>
          <p:nvPicPr>
            <p:cNvPr id="68" name="btfpIconLines431989">
              <a:extLst>
                <a:ext uri="{FF2B5EF4-FFF2-40B4-BE49-F238E27FC236}">
                  <a16:creationId xmlns:a16="http://schemas.microsoft.com/office/drawing/2014/main" id="{C475C02D-4864-4043-A1E3-F1E471101698}"/>
                </a:ext>
              </a:extLst>
            </p:cNvPr>
            <p:cNvPicPr>
              <a:picLocks/>
            </p:cNvPicPr>
            <p:nvPr/>
          </p:nvPicPr>
          <p:blipFill>
            <a:blip r:embed="rId19">
              <a:extLst>
                <a:ext uri="{28A0092B-C50C-407E-A947-70E740481C1C}">
                  <a14:useLocalDpi xmlns:a14="http://schemas.microsoft.com/office/drawing/2010/main" val="0"/>
                </a:ext>
              </a:extLst>
            </a:blip>
            <a:stretch>
              <a:fillRect/>
            </a:stretch>
          </p:blipFill>
          <p:spPr>
            <a:xfrm>
              <a:off x="731520" y="1668772"/>
              <a:ext cx="681962" cy="681962"/>
            </a:xfrm>
            <a:prstGeom prst="rect">
              <a:avLst/>
            </a:prstGeom>
          </p:spPr>
        </p:pic>
      </p:grpSp>
      <p:grpSp>
        <p:nvGrpSpPr>
          <p:cNvPr id="110" name="btfpIcon266477">
            <a:extLst>
              <a:ext uri="{FF2B5EF4-FFF2-40B4-BE49-F238E27FC236}">
                <a16:creationId xmlns:a16="http://schemas.microsoft.com/office/drawing/2014/main" id="{1CC39C89-6495-4A43-8045-7D59E52C1088}"/>
              </a:ext>
            </a:extLst>
          </p:cNvPr>
          <p:cNvGrpSpPr>
            <a:grpSpLocks noChangeAspect="1"/>
          </p:cNvGrpSpPr>
          <p:nvPr>
            <p:custDataLst>
              <p:tags r:id="rId6"/>
            </p:custDataLst>
          </p:nvPr>
        </p:nvGrpSpPr>
        <p:grpSpPr>
          <a:xfrm>
            <a:off x="411691" y="3541799"/>
            <a:ext cx="573405" cy="573405"/>
            <a:chOff x="330200" y="6279472"/>
            <a:chExt cx="1081088" cy="1081088"/>
          </a:xfrm>
        </p:grpSpPr>
        <p:sp>
          <p:nvSpPr>
            <p:cNvPr id="109" name="btfpIconCircle266477">
              <a:extLst>
                <a:ext uri="{FF2B5EF4-FFF2-40B4-BE49-F238E27FC236}">
                  <a16:creationId xmlns:a16="http://schemas.microsoft.com/office/drawing/2014/main" id="{67373F9F-F786-4C3E-BB53-2ABA9E3FF944}"/>
                </a:ext>
              </a:extLst>
            </p:cNvPr>
            <p:cNvSpPr>
              <a:spLocks/>
            </p:cNvSpPr>
            <p:nvPr/>
          </p:nvSpPr>
          <p:spPr bwMode="gray">
            <a:xfrm>
              <a:off x="330200" y="6279472"/>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pic>
          <p:nvPicPr>
            <p:cNvPr id="108" name="btfpIconLines266477">
              <a:extLst>
                <a:ext uri="{FF2B5EF4-FFF2-40B4-BE49-F238E27FC236}">
                  <a16:creationId xmlns:a16="http://schemas.microsoft.com/office/drawing/2014/main" id="{FAB764A0-6311-4C58-9539-54DD01C0258F}"/>
                </a:ext>
              </a:extLst>
            </p:cNvPr>
            <p:cNvPicPr>
              <a:picLocks/>
            </p:cNvPicPr>
            <p:nvPr/>
          </p:nvPicPr>
          <p:blipFill>
            <a:blip r:embed="rId20">
              <a:extLst>
                <a:ext uri="{28A0092B-C50C-407E-A947-70E740481C1C}">
                  <a14:useLocalDpi xmlns:a14="http://schemas.microsoft.com/office/drawing/2010/main" val="0"/>
                </a:ext>
              </a:extLst>
            </a:blip>
            <a:stretch>
              <a:fillRect/>
            </a:stretch>
          </p:blipFill>
          <p:spPr>
            <a:xfrm>
              <a:off x="330200" y="6279472"/>
              <a:ext cx="1081088" cy="1081088"/>
            </a:xfrm>
            <a:prstGeom prst="rect">
              <a:avLst/>
            </a:prstGeom>
          </p:spPr>
        </p:pic>
      </p:grpSp>
      <p:grpSp>
        <p:nvGrpSpPr>
          <p:cNvPr id="100" name="btfpIcon121113">
            <a:extLst>
              <a:ext uri="{FF2B5EF4-FFF2-40B4-BE49-F238E27FC236}">
                <a16:creationId xmlns:a16="http://schemas.microsoft.com/office/drawing/2014/main" id="{B6D3E166-756F-4D9F-81A2-9E6CF9B2F424}"/>
              </a:ext>
            </a:extLst>
          </p:cNvPr>
          <p:cNvGrpSpPr>
            <a:grpSpLocks noChangeAspect="1"/>
          </p:cNvGrpSpPr>
          <p:nvPr>
            <p:custDataLst>
              <p:tags r:id="rId7"/>
            </p:custDataLst>
          </p:nvPr>
        </p:nvGrpSpPr>
        <p:grpSpPr>
          <a:xfrm>
            <a:off x="411692" y="2758135"/>
            <a:ext cx="573405" cy="573405"/>
            <a:chOff x="-1463737" y="2477723"/>
            <a:chExt cx="1081088" cy="1081088"/>
          </a:xfrm>
        </p:grpSpPr>
        <p:sp>
          <p:nvSpPr>
            <p:cNvPr id="99" name="btfpIconCircle121113">
              <a:extLst>
                <a:ext uri="{FF2B5EF4-FFF2-40B4-BE49-F238E27FC236}">
                  <a16:creationId xmlns:a16="http://schemas.microsoft.com/office/drawing/2014/main" id="{A1326FE1-34DB-4FAE-9CCF-3D129B4E60AA}"/>
                </a:ext>
              </a:extLst>
            </p:cNvPr>
            <p:cNvSpPr>
              <a:spLocks/>
            </p:cNvSpPr>
            <p:nvPr/>
          </p:nvSpPr>
          <p:spPr bwMode="gray">
            <a:xfrm>
              <a:off x="-1463737" y="2477723"/>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pic>
          <p:nvPicPr>
            <p:cNvPr id="98" name="btfpIconLines121113">
              <a:extLst>
                <a:ext uri="{FF2B5EF4-FFF2-40B4-BE49-F238E27FC236}">
                  <a16:creationId xmlns:a16="http://schemas.microsoft.com/office/drawing/2014/main" id="{5D087BE7-1764-4AC8-BC41-01207D63C49F}"/>
                </a:ext>
              </a:extLst>
            </p:cNvPr>
            <p:cNvPicPr>
              <a:picLocks/>
            </p:cNvPicPr>
            <p:nvPr/>
          </p:nvPicPr>
          <p:blipFill>
            <a:blip r:embed="rId21">
              <a:extLst>
                <a:ext uri="{28A0092B-C50C-407E-A947-70E740481C1C}">
                  <a14:useLocalDpi xmlns:a14="http://schemas.microsoft.com/office/drawing/2010/main" val="0"/>
                </a:ext>
              </a:extLst>
            </a:blip>
            <a:stretch>
              <a:fillRect/>
            </a:stretch>
          </p:blipFill>
          <p:spPr>
            <a:xfrm>
              <a:off x="-1463737" y="2477723"/>
              <a:ext cx="1081088" cy="1081088"/>
            </a:xfrm>
            <a:prstGeom prst="rect">
              <a:avLst/>
            </a:prstGeom>
          </p:spPr>
        </p:pic>
      </p:grpSp>
      <p:grpSp>
        <p:nvGrpSpPr>
          <p:cNvPr id="105" name="btfpIcon344962">
            <a:extLst>
              <a:ext uri="{FF2B5EF4-FFF2-40B4-BE49-F238E27FC236}">
                <a16:creationId xmlns:a16="http://schemas.microsoft.com/office/drawing/2014/main" id="{A38A7A53-A145-47D6-99C5-9697F7351F6F}"/>
              </a:ext>
            </a:extLst>
          </p:cNvPr>
          <p:cNvGrpSpPr>
            <a:grpSpLocks noChangeAspect="1"/>
          </p:cNvGrpSpPr>
          <p:nvPr>
            <p:custDataLst>
              <p:tags r:id="rId8"/>
            </p:custDataLst>
          </p:nvPr>
        </p:nvGrpSpPr>
        <p:grpSpPr>
          <a:xfrm>
            <a:off x="411692" y="1937238"/>
            <a:ext cx="573405" cy="573405"/>
            <a:chOff x="-1453986" y="1397508"/>
            <a:chExt cx="1081088" cy="1081088"/>
          </a:xfrm>
        </p:grpSpPr>
        <p:sp>
          <p:nvSpPr>
            <p:cNvPr id="104" name="btfpIconCircle344962">
              <a:extLst>
                <a:ext uri="{FF2B5EF4-FFF2-40B4-BE49-F238E27FC236}">
                  <a16:creationId xmlns:a16="http://schemas.microsoft.com/office/drawing/2014/main" id="{F6E8BA33-0E82-4EF4-A768-12E52DDAD4F5}"/>
                </a:ext>
              </a:extLst>
            </p:cNvPr>
            <p:cNvSpPr>
              <a:spLocks/>
            </p:cNvSpPr>
            <p:nvPr/>
          </p:nvSpPr>
          <p:spPr bwMode="gray">
            <a:xfrm>
              <a:off x="-1453986" y="1397508"/>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pic>
          <p:nvPicPr>
            <p:cNvPr id="103" name="btfpIconLines344962">
              <a:extLst>
                <a:ext uri="{FF2B5EF4-FFF2-40B4-BE49-F238E27FC236}">
                  <a16:creationId xmlns:a16="http://schemas.microsoft.com/office/drawing/2014/main" id="{780B6D25-F361-4C78-95BE-B9CB48F31B92}"/>
                </a:ext>
              </a:extLst>
            </p:cNvPr>
            <p:cNvPicPr>
              <a:picLocks/>
            </p:cNvPicPr>
            <p:nvPr/>
          </p:nvPicPr>
          <p:blipFill>
            <a:blip r:embed="rId22">
              <a:extLst>
                <a:ext uri="{28A0092B-C50C-407E-A947-70E740481C1C}">
                  <a14:useLocalDpi xmlns:a14="http://schemas.microsoft.com/office/drawing/2010/main" val="0"/>
                </a:ext>
              </a:extLst>
            </a:blip>
            <a:stretch>
              <a:fillRect/>
            </a:stretch>
          </p:blipFill>
          <p:spPr>
            <a:xfrm>
              <a:off x="-1453986" y="1397508"/>
              <a:ext cx="1081088" cy="1081088"/>
            </a:xfrm>
            <a:prstGeom prst="rect">
              <a:avLst/>
            </a:prstGeom>
          </p:spPr>
        </p:pic>
      </p:grpSp>
      <p:cxnSp>
        <p:nvCxnSpPr>
          <p:cNvPr id="41" name="Straight Connector 40">
            <a:extLst>
              <a:ext uri="{FF2B5EF4-FFF2-40B4-BE49-F238E27FC236}">
                <a16:creationId xmlns:a16="http://schemas.microsoft.com/office/drawing/2014/main" id="{D960EBB9-8B01-4889-BA24-69DF0504371A}"/>
              </a:ext>
            </a:extLst>
          </p:cNvPr>
          <p:cNvCxnSpPr>
            <a:cxnSpLocks/>
          </p:cNvCxnSpPr>
          <p:nvPr/>
        </p:nvCxnSpPr>
        <p:spPr bwMode="gray">
          <a:xfrm>
            <a:off x="4540028" y="1310807"/>
            <a:ext cx="4111603" cy="0"/>
          </a:xfrm>
          <a:prstGeom prst="line">
            <a:avLst/>
          </a:prstGeom>
          <a:ln w="15875" cap="flat">
            <a:solidFill>
              <a:schemeClr val="tx1"/>
            </a:solidFill>
            <a:miter lim="800000"/>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627FF27-F351-4EE4-BE4C-5DF12A5FB970}"/>
              </a:ext>
            </a:extLst>
          </p:cNvPr>
          <p:cNvSpPr txBox="1"/>
          <p:nvPr/>
        </p:nvSpPr>
        <p:spPr bwMode="gray">
          <a:xfrm>
            <a:off x="5845978" y="1233863"/>
            <a:ext cx="1499702" cy="153888"/>
          </a:xfrm>
          <a:prstGeom prst="rect">
            <a:avLst/>
          </a:prstGeom>
          <a:solidFill>
            <a:schemeClr val="bg1"/>
          </a:solidFill>
        </p:spPr>
        <p:txBody>
          <a:bodyPr wrap="square" lIns="36000" tIns="0" rIns="36000" bIns="0" rtlCol="0" anchor="ctr">
            <a:spAutoFit/>
          </a:bodyPr>
          <a:lstStyle/>
          <a:p>
            <a:pPr marL="0" indent="0" algn="ctr">
              <a:buNone/>
            </a:pPr>
            <a:r>
              <a:rPr lang="en-GB" sz="1000" b="1">
                <a:solidFill>
                  <a:schemeClr val="accent3"/>
                </a:solidFill>
              </a:rPr>
              <a:t>Product lifecycle phase</a:t>
            </a:r>
          </a:p>
        </p:txBody>
      </p:sp>
      <p:grpSp>
        <p:nvGrpSpPr>
          <p:cNvPr id="26" name="Group 25">
            <a:extLst>
              <a:ext uri="{FF2B5EF4-FFF2-40B4-BE49-F238E27FC236}">
                <a16:creationId xmlns:a16="http://schemas.microsoft.com/office/drawing/2014/main" id="{E284EA4B-CB42-451C-B591-00BD3852E505}"/>
              </a:ext>
            </a:extLst>
          </p:cNvPr>
          <p:cNvGrpSpPr/>
          <p:nvPr/>
        </p:nvGrpSpPr>
        <p:grpSpPr>
          <a:xfrm>
            <a:off x="10044680" y="1440345"/>
            <a:ext cx="1800974" cy="226591"/>
            <a:chOff x="9509760" y="6268188"/>
            <a:chExt cx="1800974" cy="226591"/>
          </a:xfrm>
        </p:grpSpPr>
        <p:sp>
          <p:nvSpPr>
            <p:cNvPr id="24" name="btfpHBCheckCross673912">
              <a:extLst>
                <a:ext uri="{FF2B5EF4-FFF2-40B4-BE49-F238E27FC236}">
                  <a16:creationId xmlns:a16="http://schemas.microsoft.com/office/drawing/2014/main" id="{DF2EAF81-C734-478F-B67B-4707E38F09AB}"/>
                </a:ext>
              </a:extLst>
            </p:cNvPr>
            <p:cNvSpPr>
              <a:spLocks noChangeAspect="1"/>
            </p:cNvSpPr>
            <p:nvPr>
              <p:custDataLst>
                <p:tags r:id="rId11"/>
              </p:custDataLst>
            </p:nvPr>
          </p:nvSpPr>
          <p:spPr bwMode="gray">
            <a:xfrm>
              <a:off x="11107534" y="6279883"/>
              <a:ext cx="203200" cy="203200"/>
            </a:xfrm>
            <a:prstGeom prst="rect">
              <a:avLst/>
            </a:prstGeom>
            <a:blipFill>
              <a:blip r:embed="rId15"/>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48" name="btfpHBCheckCross673912">
              <a:extLst>
                <a:ext uri="{FF2B5EF4-FFF2-40B4-BE49-F238E27FC236}">
                  <a16:creationId xmlns:a16="http://schemas.microsoft.com/office/drawing/2014/main" id="{CC0BF13E-0118-4ACC-BB85-65F866EC1631}"/>
                </a:ext>
              </a:extLst>
            </p:cNvPr>
            <p:cNvSpPr>
              <a:spLocks noChangeAspect="1"/>
            </p:cNvSpPr>
            <p:nvPr>
              <p:custDataLst>
                <p:tags r:id="rId12"/>
              </p:custDataLst>
            </p:nvPr>
          </p:nvSpPr>
          <p:spPr bwMode="gray">
            <a:xfrm>
              <a:off x="10422338" y="6279883"/>
              <a:ext cx="203200" cy="203200"/>
            </a:xfrm>
            <a:prstGeom prst="rect">
              <a:avLst/>
            </a:prstGeom>
            <a:blipFill>
              <a:blip r:embed="rId18"/>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25" name="TextBox 24">
              <a:extLst>
                <a:ext uri="{FF2B5EF4-FFF2-40B4-BE49-F238E27FC236}">
                  <a16:creationId xmlns:a16="http://schemas.microsoft.com/office/drawing/2014/main" id="{48B10826-3363-4384-959C-7D992E227350}"/>
                </a:ext>
              </a:extLst>
            </p:cNvPr>
            <p:cNvSpPr txBox="1"/>
            <p:nvPr/>
          </p:nvSpPr>
          <p:spPr bwMode="gray">
            <a:xfrm>
              <a:off x="9509760" y="6268188"/>
              <a:ext cx="531162" cy="226591"/>
            </a:xfrm>
            <a:prstGeom prst="rect">
              <a:avLst/>
            </a:prstGeom>
            <a:noFill/>
          </p:spPr>
          <p:txBody>
            <a:bodyPr wrap="none" lIns="36000" tIns="36000" rIns="36000" bIns="36000" rtlCol="0">
              <a:spAutoFit/>
            </a:bodyPr>
            <a:lstStyle/>
            <a:p>
              <a:pPr marL="0" indent="0">
                <a:buNone/>
              </a:pPr>
              <a:r>
                <a:rPr lang="en-GB" sz="1000" i="1"/>
                <a:t>Legend:</a:t>
              </a:r>
            </a:p>
          </p:txBody>
        </p:sp>
        <p:sp>
          <p:nvSpPr>
            <p:cNvPr id="50" name="TextBox 49">
              <a:extLst>
                <a:ext uri="{FF2B5EF4-FFF2-40B4-BE49-F238E27FC236}">
                  <a16:creationId xmlns:a16="http://schemas.microsoft.com/office/drawing/2014/main" id="{25DB9C0D-14F3-4D56-B3C2-78DC4298FEB5}"/>
                </a:ext>
              </a:extLst>
            </p:cNvPr>
            <p:cNvSpPr txBox="1"/>
            <p:nvPr/>
          </p:nvSpPr>
          <p:spPr bwMode="gray">
            <a:xfrm>
              <a:off x="10100356" y="6268188"/>
              <a:ext cx="306742" cy="226591"/>
            </a:xfrm>
            <a:prstGeom prst="rect">
              <a:avLst/>
            </a:prstGeom>
            <a:noFill/>
          </p:spPr>
          <p:txBody>
            <a:bodyPr wrap="none" lIns="36000" tIns="36000" rIns="36000" bIns="36000" rtlCol="0">
              <a:spAutoFit/>
            </a:bodyPr>
            <a:lstStyle/>
            <a:p>
              <a:pPr marL="0" indent="0">
                <a:buNone/>
              </a:pPr>
              <a:r>
                <a:rPr lang="en-GB" sz="1000"/>
                <a:t>Low</a:t>
              </a:r>
            </a:p>
          </p:txBody>
        </p:sp>
        <p:sp>
          <p:nvSpPr>
            <p:cNvPr id="51" name="TextBox 50">
              <a:extLst>
                <a:ext uri="{FF2B5EF4-FFF2-40B4-BE49-F238E27FC236}">
                  <a16:creationId xmlns:a16="http://schemas.microsoft.com/office/drawing/2014/main" id="{CB4AD9AC-FB58-489A-8054-556BFAA8009B}"/>
                </a:ext>
              </a:extLst>
            </p:cNvPr>
            <p:cNvSpPr txBox="1"/>
            <p:nvPr/>
          </p:nvSpPr>
          <p:spPr bwMode="gray">
            <a:xfrm>
              <a:off x="10755072" y="6268188"/>
              <a:ext cx="335596" cy="226591"/>
            </a:xfrm>
            <a:prstGeom prst="rect">
              <a:avLst/>
            </a:prstGeom>
            <a:noFill/>
          </p:spPr>
          <p:txBody>
            <a:bodyPr wrap="none" lIns="36000" tIns="36000" rIns="36000" bIns="36000" rtlCol="0">
              <a:spAutoFit/>
            </a:bodyPr>
            <a:lstStyle/>
            <a:p>
              <a:pPr marL="0" indent="0">
                <a:buNone/>
              </a:pPr>
              <a:r>
                <a:rPr lang="en-GB" sz="1000"/>
                <a:t>High</a:t>
              </a:r>
            </a:p>
          </p:txBody>
        </p:sp>
      </p:grpSp>
      <p:grpSp>
        <p:nvGrpSpPr>
          <p:cNvPr id="47" name="btfpConclusionArrow314521">
            <a:extLst>
              <a:ext uri="{FF2B5EF4-FFF2-40B4-BE49-F238E27FC236}">
                <a16:creationId xmlns:a16="http://schemas.microsoft.com/office/drawing/2014/main" id="{D5E5BC00-F26E-4995-84CB-3C8E06CE8412}"/>
              </a:ext>
            </a:extLst>
          </p:cNvPr>
          <p:cNvGrpSpPr/>
          <p:nvPr>
            <p:custDataLst>
              <p:tags r:id="rId9"/>
            </p:custDataLst>
          </p:nvPr>
        </p:nvGrpSpPr>
        <p:grpSpPr>
          <a:xfrm>
            <a:off x="314054" y="5586556"/>
            <a:ext cx="11531600" cy="1009578"/>
            <a:chOff x="-711496" y="909638"/>
            <a:chExt cx="11531600" cy="1009578"/>
          </a:xfrm>
        </p:grpSpPr>
        <p:sp>
          <p:nvSpPr>
            <p:cNvPr id="20" name="btfpConclusionArrowText314521">
              <a:extLst>
                <a:ext uri="{FF2B5EF4-FFF2-40B4-BE49-F238E27FC236}">
                  <a16:creationId xmlns:a16="http://schemas.microsoft.com/office/drawing/2014/main" id="{99CF88C7-2EE3-423D-849E-EA2A6D390B8C}"/>
                </a:ext>
              </a:extLst>
            </p:cNvPr>
            <p:cNvSpPr txBox="1"/>
            <p:nvPr/>
          </p:nvSpPr>
          <p:spPr bwMode="gray">
            <a:xfrm>
              <a:off x="-711496" y="1270000"/>
              <a:ext cx="11531600" cy="649216"/>
            </a:xfrm>
            <a:prstGeom prst="rect">
              <a:avLst/>
            </a:prstGeom>
            <a:noFill/>
          </p:spPr>
          <p:txBody>
            <a:bodyPr vert="horz" wrap="square" lIns="36036" tIns="36036" rIns="36036" bIns="180181" rtlCol="0" anchor="ctr">
              <a:spAutoFit/>
            </a:bodyPr>
            <a:lstStyle/>
            <a:p>
              <a:pPr marL="0" indent="0" algn="ctr">
                <a:spcBef>
                  <a:spcPts val="0"/>
                </a:spcBef>
                <a:buNone/>
              </a:pPr>
              <a:r>
                <a:rPr lang="en-GB" sz="1400" b="1">
                  <a:solidFill>
                    <a:srgbClr val="CC0000"/>
                  </a:solidFill>
                </a:rPr>
                <a:t>Technical expertise and customer advocacy are most relevant in the early stages of the product lifecycle, whereas account management and service range become most relevant in the later stages</a:t>
              </a:r>
            </a:p>
          </p:txBody>
        </p:sp>
        <p:sp>
          <p:nvSpPr>
            <p:cNvPr id="40" name="btfpConclusionArrowPointer314521">
              <a:extLst>
                <a:ext uri="{FF2B5EF4-FFF2-40B4-BE49-F238E27FC236}">
                  <a16:creationId xmlns:a16="http://schemas.microsoft.com/office/drawing/2014/main" id="{137EF113-61FC-44C6-AF8F-0FF55696586F}"/>
                </a:ext>
              </a:extLst>
            </p:cNvPr>
            <p:cNvSpPr/>
            <p:nvPr/>
          </p:nvSpPr>
          <p:spPr bwMode="gray">
            <a:xfrm>
              <a:off x="4621869" y="909638"/>
              <a:ext cx="864870" cy="360362"/>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cxnSp>
          <p:nvCxnSpPr>
            <p:cNvPr id="44" name="btfpConclusionArrowLineLeft314521">
              <a:extLst>
                <a:ext uri="{FF2B5EF4-FFF2-40B4-BE49-F238E27FC236}">
                  <a16:creationId xmlns:a16="http://schemas.microsoft.com/office/drawing/2014/main" id="{B25889B1-CD4F-49EE-BE66-1EC2A382F160}"/>
                </a:ext>
              </a:extLst>
            </p:cNvPr>
            <p:cNvCxnSpPr/>
            <p:nvPr/>
          </p:nvCxnSpPr>
          <p:spPr bwMode="gray">
            <a:xfrm>
              <a:off x="-711496" y="1149999"/>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46" name="btfpConclusionArrowLineRight314521">
              <a:extLst>
                <a:ext uri="{FF2B5EF4-FFF2-40B4-BE49-F238E27FC236}">
                  <a16:creationId xmlns:a16="http://schemas.microsoft.com/office/drawing/2014/main" id="{D03A0D31-5E69-4BA5-A580-5483DDD27EC2}"/>
                </a:ext>
              </a:extLst>
            </p:cNvPr>
            <p:cNvCxnSpPr/>
            <p:nvPr/>
          </p:nvCxnSpPr>
          <p:spPr bwMode="gray">
            <a:xfrm>
              <a:off x="5400252" y="1149999"/>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57" name="btfpIcon633448">
            <a:extLst>
              <a:ext uri="{FF2B5EF4-FFF2-40B4-BE49-F238E27FC236}">
                <a16:creationId xmlns:a16="http://schemas.microsoft.com/office/drawing/2014/main" id="{16062E43-02BF-490F-B8B6-1A9E98A76A30}"/>
              </a:ext>
            </a:extLst>
          </p:cNvPr>
          <p:cNvGrpSpPr>
            <a:grpSpLocks noChangeAspect="1"/>
          </p:cNvGrpSpPr>
          <p:nvPr>
            <p:custDataLst>
              <p:tags r:id="rId10"/>
            </p:custDataLst>
          </p:nvPr>
        </p:nvGrpSpPr>
        <p:grpSpPr>
          <a:xfrm>
            <a:off x="433551" y="4314917"/>
            <a:ext cx="572400" cy="572400"/>
            <a:chOff x="3999484" y="4607712"/>
            <a:chExt cx="1081088" cy="1081088"/>
          </a:xfrm>
        </p:grpSpPr>
        <p:sp>
          <p:nvSpPr>
            <p:cNvPr id="156" name="btfpIconCircle633448">
              <a:extLst>
                <a:ext uri="{FF2B5EF4-FFF2-40B4-BE49-F238E27FC236}">
                  <a16:creationId xmlns:a16="http://schemas.microsoft.com/office/drawing/2014/main" id="{127BABD4-5769-4CAC-BF29-C417AAB01710}"/>
                </a:ext>
              </a:extLst>
            </p:cNvPr>
            <p:cNvSpPr>
              <a:spLocks/>
            </p:cNvSpPr>
            <p:nvPr/>
          </p:nvSpPr>
          <p:spPr bwMode="gray">
            <a:xfrm>
              <a:off x="3999484" y="4607712"/>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pic>
          <p:nvPicPr>
            <p:cNvPr id="155" name="btfpIconLines633448">
              <a:extLst>
                <a:ext uri="{FF2B5EF4-FFF2-40B4-BE49-F238E27FC236}">
                  <a16:creationId xmlns:a16="http://schemas.microsoft.com/office/drawing/2014/main" id="{A9E96D96-6139-48FB-95CB-19351A98C7C8}"/>
                </a:ext>
              </a:extLst>
            </p:cNvPr>
            <p:cNvPicPr>
              <a:picLocks/>
            </p:cNvPicPr>
            <p:nvPr/>
          </p:nvPicPr>
          <p:blipFill>
            <a:blip r:embed="rId23">
              <a:extLst>
                <a:ext uri="{28A0092B-C50C-407E-A947-70E740481C1C}">
                  <a14:useLocalDpi xmlns:a14="http://schemas.microsoft.com/office/drawing/2010/main" val="0"/>
                </a:ext>
              </a:extLst>
            </a:blip>
            <a:stretch>
              <a:fillRect/>
            </a:stretch>
          </p:blipFill>
          <p:spPr>
            <a:xfrm>
              <a:off x="3999484" y="4607712"/>
              <a:ext cx="1081088" cy="1081088"/>
            </a:xfrm>
            <a:prstGeom prst="rect">
              <a:avLst/>
            </a:prstGeom>
          </p:spPr>
        </p:pic>
      </p:grpSp>
    </p:spTree>
    <p:custDataLst>
      <p:tags r:id="rId1"/>
    </p:custDataLst>
    <p:extLst>
      <p:ext uri="{BB962C8B-B14F-4D97-AF65-F5344CB8AC3E}">
        <p14:creationId xmlns:p14="http://schemas.microsoft.com/office/powerpoint/2010/main" val="338255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 name="think-cell data - do not delete" hidden="1">
            <a:extLst>
              <a:ext uri="{FF2B5EF4-FFF2-40B4-BE49-F238E27FC236}">
                <a16:creationId xmlns:a16="http://schemas.microsoft.com/office/drawing/2014/main" id="{459D5DD5-172D-AD35-1F46-9D0CF4E7C950}"/>
              </a:ext>
            </a:extLst>
          </p:cNvPr>
          <p:cNvGraphicFramePr>
            <a:graphicFrameLocks noChangeAspect="1"/>
          </p:cNvGraphicFramePr>
          <p:nvPr>
            <p:custDataLst>
              <p:tags r:id="rId2"/>
            </p:custDataLst>
            <p:extLst>
              <p:ext uri="{D42A27DB-BD31-4B8C-83A1-F6EECF244321}">
                <p14:modId xmlns:p14="http://schemas.microsoft.com/office/powerpoint/2010/main" val="504868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606" imgH="608" progId="TCLayout.ActiveDocument.1">
                  <p:embed/>
                </p:oleObj>
              </mc:Choice>
              <mc:Fallback>
                <p:oleObj name="think-cell Slide" r:id="rId9" imgW="606" imgH="608" progId="TCLayout.ActiveDocument.1">
                  <p:embed/>
                  <p:pic>
                    <p:nvPicPr>
                      <p:cNvPr id="48" name="think-cell data - do not delete" hidden="1">
                        <a:extLst>
                          <a:ext uri="{FF2B5EF4-FFF2-40B4-BE49-F238E27FC236}">
                            <a16:creationId xmlns:a16="http://schemas.microsoft.com/office/drawing/2014/main" id="{459D5DD5-172D-AD35-1F46-9D0CF4E7C950}"/>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pSp>
        <p:nvGrpSpPr>
          <p:cNvPr id="34" name="btfpColumnIndicatorGroup2">
            <a:extLst>
              <a:ext uri="{FF2B5EF4-FFF2-40B4-BE49-F238E27FC236}">
                <a16:creationId xmlns:a16="http://schemas.microsoft.com/office/drawing/2014/main" id="{F679AA40-F956-4D6E-A6FC-7269D15994E5}"/>
              </a:ext>
            </a:extLst>
          </p:cNvPr>
          <p:cNvGrpSpPr/>
          <p:nvPr/>
        </p:nvGrpSpPr>
        <p:grpSpPr>
          <a:xfrm>
            <a:off x="0" y="6926580"/>
            <a:ext cx="12192000" cy="137160"/>
            <a:chOff x="0" y="6926580"/>
            <a:chExt cx="12192000" cy="137160"/>
          </a:xfrm>
        </p:grpSpPr>
        <p:sp>
          <p:nvSpPr>
            <p:cNvPr id="30" name="btfpColumnGapBlocker397114">
              <a:extLst>
                <a:ext uri="{FF2B5EF4-FFF2-40B4-BE49-F238E27FC236}">
                  <a16:creationId xmlns:a16="http://schemas.microsoft.com/office/drawing/2014/main" id="{A9E6626D-F84A-477B-AFFA-3A0EF829C3EE}"/>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7" name="btfpColumnGapBlocker464046">
              <a:extLst>
                <a:ext uri="{FF2B5EF4-FFF2-40B4-BE49-F238E27FC236}">
                  <a16:creationId xmlns:a16="http://schemas.microsoft.com/office/drawing/2014/main" id="{1FE27A11-20EE-4FB7-9B4D-48874D71C0AA}"/>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5" name="btfpColumnIndicator873690">
              <a:extLst>
                <a:ext uri="{FF2B5EF4-FFF2-40B4-BE49-F238E27FC236}">
                  <a16:creationId xmlns:a16="http://schemas.microsoft.com/office/drawing/2014/main" id="{160A22C1-16F5-4939-8F7A-FB9156B6894A}"/>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297561">
              <a:extLst>
                <a:ext uri="{FF2B5EF4-FFF2-40B4-BE49-F238E27FC236}">
                  <a16:creationId xmlns:a16="http://schemas.microsoft.com/office/drawing/2014/main" id="{7D1D3B63-2899-4303-B1BA-7463B03112D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1" name="btfpColumnIndicatorGroup1">
            <a:extLst>
              <a:ext uri="{FF2B5EF4-FFF2-40B4-BE49-F238E27FC236}">
                <a16:creationId xmlns:a16="http://schemas.microsoft.com/office/drawing/2014/main" id="{AD8A212F-7F9C-4610-B051-3DF135FF5060}"/>
              </a:ext>
            </a:extLst>
          </p:cNvPr>
          <p:cNvGrpSpPr/>
          <p:nvPr/>
        </p:nvGrpSpPr>
        <p:grpSpPr>
          <a:xfrm>
            <a:off x="0" y="-205740"/>
            <a:ext cx="12192000" cy="137160"/>
            <a:chOff x="0" y="-205740"/>
            <a:chExt cx="12192000" cy="137160"/>
          </a:xfrm>
        </p:grpSpPr>
        <p:sp>
          <p:nvSpPr>
            <p:cNvPr id="28" name="btfpColumnGapBlocker624407">
              <a:extLst>
                <a:ext uri="{FF2B5EF4-FFF2-40B4-BE49-F238E27FC236}">
                  <a16:creationId xmlns:a16="http://schemas.microsoft.com/office/drawing/2014/main" id="{D39627C4-036D-4742-9463-529F1B809D97}"/>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6" name="btfpColumnGapBlocker657466">
              <a:extLst>
                <a:ext uri="{FF2B5EF4-FFF2-40B4-BE49-F238E27FC236}">
                  <a16:creationId xmlns:a16="http://schemas.microsoft.com/office/drawing/2014/main" id="{68526599-4A10-4370-A5A8-08A71411B8C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 name="btfpColumnIndicator660411">
              <a:extLst>
                <a:ext uri="{FF2B5EF4-FFF2-40B4-BE49-F238E27FC236}">
                  <a16:creationId xmlns:a16="http://schemas.microsoft.com/office/drawing/2014/main" id="{420DA420-9A19-42B1-A69D-691D6972BC0A}"/>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577747">
              <a:extLst>
                <a:ext uri="{FF2B5EF4-FFF2-40B4-BE49-F238E27FC236}">
                  <a16:creationId xmlns:a16="http://schemas.microsoft.com/office/drawing/2014/main" id="{135BD2F5-7E5B-4823-BC64-52A48ADEDA9B}"/>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p:cNvCxnSpPr/>
          <p:nvPr/>
        </p:nvCxnSpPr>
        <p:spPr bwMode="gray">
          <a:xfrm>
            <a:off x="2519463" y="5965476"/>
            <a:ext cx="8268511" cy="0"/>
          </a:xfrm>
          <a:prstGeom prst="straightConnector1">
            <a:avLst/>
          </a:prstGeom>
          <a:ln w="38100" cap="flat">
            <a:solidFill>
              <a:schemeClr val="tx1"/>
            </a:solidFill>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gray">
          <a:xfrm>
            <a:off x="5262664" y="5741139"/>
            <a:ext cx="2675106" cy="36892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grpSp>
        <p:nvGrpSpPr>
          <p:cNvPr id="33" name="Group 32"/>
          <p:cNvGrpSpPr/>
          <p:nvPr/>
        </p:nvGrpSpPr>
        <p:grpSpPr>
          <a:xfrm>
            <a:off x="403059" y="1416148"/>
            <a:ext cx="1026909" cy="4062344"/>
            <a:chOff x="334963" y="1268413"/>
            <a:chExt cx="1026909" cy="4062344"/>
          </a:xfrm>
        </p:grpSpPr>
        <p:cxnSp>
          <p:nvCxnSpPr>
            <p:cNvPr id="29" name="Straight Arrow Connector 28"/>
            <p:cNvCxnSpPr/>
            <p:nvPr/>
          </p:nvCxnSpPr>
          <p:spPr bwMode="gray">
            <a:xfrm>
              <a:off x="794426" y="1268413"/>
              <a:ext cx="0" cy="4062344"/>
            </a:xfrm>
            <a:prstGeom prst="straightConnector1">
              <a:avLst/>
            </a:prstGeom>
            <a:ln w="38100" cap="flat">
              <a:solidFill>
                <a:schemeClr val="tx1"/>
              </a:solidFill>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gray">
            <a:xfrm>
              <a:off x="334963" y="2934003"/>
              <a:ext cx="1026909" cy="68137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grpSp>
      <p:sp>
        <p:nvSpPr>
          <p:cNvPr id="2" name="Title 1"/>
          <p:cNvSpPr>
            <a:spLocks noGrp="1"/>
          </p:cNvSpPr>
          <p:nvPr>
            <p:ph type="title"/>
          </p:nvPr>
        </p:nvSpPr>
        <p:spPr/>
        <p:txBody>
          <a:bodyPr vert="horz"/>
          <a:lstStyle/>
          <a:p>
            <a:r>
              <a:rPr lang="en-US" dirty="0"/>
              <a:t>Top-tier players have successfully diversified into higher margin high-precision and/or value-added services</a:t>
            </a:r>
          </a:p>
        </p:txBody>
      </p:sp>
      <p:sp>
        <p:nvSpPr>
          <p:cNvPr id="3" name="btfpLayoutConfig" hidden="1"/>
          <p:cNvSpPr txBox="1"/>
          <p:nvPr/>
        </p:nvSpPr>
        <p:spPr bwMode="gray">
          <a:xfrm>
            <a:off x="12700" y="12700"/>
            <a:ext cx="870999" cy="88092"/>
          </a:xfrm>
          <a:prstGeom prst="rect">
            <a:avLst/>
          </a:prstGeom>
          <a:noFill/>
        </p:spPr>
        <p:txBody>
          <a:bodyPr vert="horz" wrap="none" lIns="36000" tIns="36000" rIns="36000" bIns="36000" rtlCol="0">
            <a:spAutoFit/>
          </a:bodyPr>
          <a:lstStyle/>
          <a:p>
            <a:pPr marL="0" indent="0">
              <a:buNone/>
            </a:pPr>
            <a:r>
              <a:rPr lang="en-US" sz="100" dirty="0">
                <a:solidFill>
                  <a:srgbClr val="FFFFFF">
                    <a:alpha val="0"/>
                  </a:srgbClr>
                </a:solidFill>
              </a:rPr>
              <a:t>overall_1_131781183010298994 columns_1_131781183010298994 6_1_131781183040053233 7_0_131781189026269691 42_1_131781191853699213 </a:t>
            </a:r>
          </a:p>
        </p:txBody>
      </p:sp>
      <p:graphicFrame>
        <p:nvGraphicFramePr>
          <p:cNvPr id="7" name="btfpTable669202"/>
          <p:cNvGraphicFramePr>
            <a:graphicFrameLocks noGrp="1"/>
          </p:cNvGraphicFramePr>
          <p:nvPr>
            <p:custDataLst>
              <p:tags r:id="rId3"/>
            </p:custDataLst>
            <p:extLst>
              <p:ext uri="{D42A27DB-BD31-4B8C-83A1-F6EECF244321}">
                <p14:modId xmlns:p14="http://schemas.microsoft.com/office/powerpoint/2010/main" val="3289478017"/>
              </p:ext>
            </p:extLst>
          </p:nvPr>
        </p:nvGraphicFramePr>
        <p:xfrm>
          <a:off x="330200" y="1416148"/>
          <a:ext cx="11531597" cy="4693920"/>
        </p:xfrm>
        <a:graphic>
          <a:graphicData uri="http://schemas.openxmlformats.org/drawingml/2006/table">
            <a:tbl>
              <a:tblPr>
                <a:tableStyleId>{9D7B26C5-4107-4FEC-AEDC-1716B250A1EF}</a:tableStyleId>
              </a:tblPr>
              <a:tblGrid>
                <a:gridCol w="1048327">
                  <a:extLst>
                    <a:ext uri="{9D8B030D-6E8A-4147-A177-3AD203B41FA5}">
                      <a16:colId xmlns:a16="http://schemas.microsoft.com/office/drawing/2014/main" val="4281863888"/>
                    </a:ext>
                  </a:extLst>
                </a:gridCol>
                <a:gridCol w="1155123">
                  <a:extLst>
                    <a:ext uri="{9D8B030D-6E8A-4147-A177-3AD203B41FA5}">
                      <a16:colId xmlns:a16="http://schemas.microsoft.com/office/drawing/2014/main" val="210436726"/>
                    </a:ext>
                  </a:extLst>
                </a:gridCol>
                <a:gridCol w="941531">
                  <a:extLst>
                    <a:ext uri="{9D8B030D-6E8A-4147-A177-3AD203B41FA5}">
                      <a16:colId xmlns:a16="http://schemas.microsoft.com/office/drawing/2014/main" val="3637728336"/>
                    </a:ext>
                  </a:extLst>
                </a:gridCol>
                <a:gridCol w="2096654">
                  <a:extLst>
                    <a:ext uri="{9D8B030D-6E8A-4147-A177-3AD203B41FA5}">
                      <a16:colId xmlns:a16="http://schemas.microsoft.com/office/drawing/2014/main" val="1589239696"/>
                    </a:ext>
                  </a:extLst>
                </a:gridCol>
                <a:gridCol w="1048327">
                  <a:extLst>
                    <a:ext uri="{9D8B030D-6E8A-4147-A177-3AD203B41FA5}">
                      <a16:colId xmlns:a16="http://schemas.microsoft.com/office/drawing/2014/main" val="4089786433"/>
                    </a:ext>
                  </a:extLst>
                </a:gridCol>
                <a:gridCol w="1048327">
                  <a:extLst>
                    <a:ext uri="{9D8B030D-6E8A-4147-A177-3AD203B41FA5}">
                      <a16:colId xmlns:a16="http://schemas.microsoft.com/office/drawing/2014/main" val="3764644859"/>
                    </a:ext>
                  </a:extLst>
                </a:gridCol>
                <a:gridCol w="2096654">
                  <a:extLst>
                    <a:ext uri="{9D8B030D-6E8A-4147-A177-3AD203B41FA5}">
                      <a16:colId xmlns:a16="http://schemas.microsoft.com/office/drawing/2014/main" val="3478757518"/>
                    </a:ext>
                  </a:extLst>
                </a:gridCol>
                <a:gridCol w="1048327">
                  <a:extLst>
                    <a:ext uri="{9D8B030D-6E8A-4147-A177-3AD203B41FA5}">
                      <a16:colId xmlns:a16="http://schemas.microsoft.com/office/drawing/2014/main" val="3904442300"/>
                    </a:ext>
                  </a:extLst>
                </a:gridCol>
                <a:gridCol w="1048327">
                  <a:extLst>
                    <a:ext uri="{9D8B030D-6E8A-4147-A177-3AD203B41FA5}">
                      <a16:colId xmlns:a16="http://schemas.microsoft.com/office/drawing/2014/main" val="278933102"/>
                    </a:ext>
                  </a:extLst>
                </a:gridCol>
              </a:tblGrid>
              <a:tr h="0">
                <a:tc rowSpan="12">
                  <a:txBody>
                    <a:bodyPr/>
                    <a:lstStyle/>
                    <a:p>
                      <a:pPr marL="0" indent="0">
                        <a:spcBef>
                          <a:spcPts val="0"/>
                        </a:spcBef>
                        <a:buFontTx/>
                        <a:buNone/>
                      </a:pPr>
                      <a:r>
                        <a:rPr lang="en-US" b="1" dirty="0"/>
                        <a:t>Product focus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indent="0">
                        <a:spcBef>
                          <a:spcPts val="0"/>
                        </a:spcBef>
                        <a:buFontTx/>
                        <a:buNone/>
                      </a:pPr>
                      <a:r>
                        <a:rPr lang="en-US" b="0" dirty="0" err="1"/>
                        <a:t>Medtech</a:t>
                      </a:r>
                      <a:r>
                        <a:rPr lang="en-US" b="0" dirty="0"/>
                        <a:t> focused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6" gridSpan="3">
                  <a:txBody>
                    <a:bodyPr/>
                    <a:lstStyle/>
                    <a:p>
                      <a:pPr marL="0" indent="0">
                        <a:spcBef>
                          <a:spcPts val="0"/>
                        </a:spcBef>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hMerge="1">
                  <a:txBody>
                    <a:bodyPr/>
                    <a:lstStyle/>
                    <a:p>
                      <a:pPr marL="0" indent="0">
                        <a:spcBef>
                          <a:spcPts val="0"/>
                        </a:spcBef>
                        <a:buFontTx/>
                        <a:buNone/>
                      </a:pPr>
                      <a:endParaRPr lang="en-US"/>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hMerge="1">
                  <a:txBody>
                    <a:bodyPr/>
                    <a:lstStyle/>
                    <a:p>
                      <a:pPr marL="0" indent="0">
                        <a:spcBef>
                          <a:spcPts val="0"/>
                        </a:spcBef>
                        <a:buFontTx/>
                        <a:buNone/>
                      </a:pPr>
                      <a:endParaRPr lang="en-US"/>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gridSpan="3">
                  <a:txBody>
                    <a:bodyPr/>
                    <a:lstStyle/>
                    <a:p>
                      <a:pPr marL="0" indent="0">
                        <a:spcBef>
                          <a:spcPts val="0"/>
                        </a:spcBef>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hMerge="1">
                  <a:txBody>
                    <a:bodyPr/>
                    <a:lstStyle/>
                    <a:p>
                      <a:pPr marL="0" indent="0">
                        <a:spcBef>
                          <a:spcPts val="0"/>
                        </a:spcBef>
                        <a:buFontTx/>
                        <a:buNone/>
                      </a:pPr>
                      <a:endParaRPr lang="en-US"/>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hMerge="1">
                  <a:txBody>
                    <a:bodyPr/>
                    <a:lstStyle/>
                    <a:p>
                      <a:pPr marL="0" indent="0">
                        <a:spcBef>
                          <a:spcPts val="0"/>
                        </a:spcBef>
                        <a:buFontTx/>
                        <a:buNone/>
                      </a:pPr>
                      <a:endParaRPr lang="en-US"/>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spcBef>
                          <a:spcPts val="0"/>
                        </a:spcBef>
                        <a:buFontTx/>
                        <a:buNone/>
                      </a:pPr>
                      <a:endParaRPr lang="en-US" b="0" dirty="0"/>
                    </a:p>
                  </a:txBody>
                  <a:tcPr anchor="b">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2255133"/>
                  </a:ext>
                </a:extLst>
              </a:tr>
              <a:tr h="0">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2806628"/>
                  </a:ext>
                </a:extLst>
              </a:tr>
              <a:tr h="0">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6256434"/>
                  </a:ext>
                </a:extLst>
              </a:tr>
              <a:tr h="0">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0792117"/>
                  </a:ext>
                </a:extLst>
              </a:tr>
              <a:tr h="0">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5035306"/>
                  </a:ext>
                </a:extLst>
              </a:tr>
              <a:tr h="0">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4597770"/>
                  </a:ext>
                </a:extLst>
              </a:tr>
              <a:tr h="0">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a:txBody>
                    <a:bodyPr/>
                    <a:lstStyle/>
                    <a:p>
                      <a:pPr marL="0" indent="0">
                        <a:buFontTx/>
                        <a:buNone/>
                      </a:pPr>
                      <a:r>
                        <a:rPr lang="en-US" b="0" dirty="0"/>
                        <a:t>Diversified</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rowSpan="6" gridSpan="3">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h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h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gridSpan="3">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h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6" h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2638836"/>
                  </a:ext>
                </a:extLst>
              </a:tr>
              <a:tr h="0">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77605955"/>
                  </a:ext>
                </a:extLst>
              </a:tr>
              <a:tr h="0">
                <a:tc vMerge="1">
                  <a:txBody>
                    <a:bodyPr/>
                    <a:lstStyle/>
                    <a:p>
                      <a:endParaRPr lang="en-US"/>
                    </a:p>
                  </a:txBody>
                  <a:tcPr/>
                </a:tc>
                <a:tc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gridSpan="3" vMerge="1">
                  <a:txBody>
                    <a:bodyPr/>
                    <a:lstStyle/>
                    <a:p>
                      <a:endParaRPr lang="en-US"/>
                    </a:p>
                  </a:txBody>
                  <a:tcPr/>
                </a:tc>
                <a:tc hMerge="1" vMerge="1">
                  <a:txBody>
                    <a:bodyPr/>
                    <a:lstStyle/>
                    <a:p>
                      <a:endParaRPr lang="en-US"/>
                    </a:p>
                  </a:txBody>
                  <a:tcPr/>
                </a:tc>
                <a:tc hMerge="1" vMerge="1">
                  <a:txBody>
                    <a:bodyPr/>
                    <a:lstStyle/>
                    <a:p>
                      <a:endParaRPr lang="en-US"/>
                    </a:p>
                  </a:txBody>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6322625"/>
                  </a:ext>
                </a:extLst>
              </a:tr>
              <a:tr h="0">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0551328"/>
                  </a:ext>
                </a:extLst>
              </a:tr>
              <a:tr h="0">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4425477"/>
                  </a:ext>
                </a:extLst>
              </a:tr>
              <a:tr h="0">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v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buFontTx/>
                        <a:buNone/>
                      </a:pPr>
                      <a:endParaRPr lang="en-US" b="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6612220"/>
                  </a:ext>
                </a:extLst>
              </a:tr>
              <a:tr h="0">
                <a:tc>
                  <a:txBody>
                    <a:bodyPr/>
                    <a:lstStyle/>
                    <a:p>
                      <a:pPr marL="0" indent="0" algn="ctr">
                        <a:buFontTx/>
                        <a:buNone/>
                      </a:pPr>
                      <a:endParaRPr lang="en-US"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indent="0" algn="ctr">
                        <a:buFontTx/>
                        <a:buNone/>
                      </a:pPr>
                      <a:endParaRPr lang="en-US"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Tx/>
                        <a:buNone/>
                      </a:pPr>
                      <a:endParaRPr lang="en-US"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indent="0" algn="ctr">
                        <a:buFontTx/>
                        <a:buNone/>
                      </a:pPr>
                      <a:endParaRPr lang="en-US"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ctr">
                        <a:buFontTx/>
                        <a:buNone/>
                      </a:pPr>
                      <a:endParaRPr lang="en-US"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indent="0" algn="ctr">
                        <a:buFontTx/>
                        <a:buNone/>
                      </a:pPr>
                      <a:endParaRPr lang="en-US"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indent="0">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1728300"/>
                  </a:ext>
                </a:extLst>
              </a:tr>
              <a:tr h="0">
                <a:tc>
                  <a:txBody>
                    <a:bodyPr/>
                    <a:lstStyle/>
                    <a:p>
                      <a:pPr marL="0" indent="0" algn="ctr">
                        <a:buFontTx/>
                        <a:buNone/>
                      </a:pPr>
                      <a:endParaRPr lang="en-US" b="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8">
                  <a:txBody>
                    <a:bodyPr/>
                    <a:lstStyle/>
                    <a:p>
                      <a:pPr marL="0" indent="0" algn="ctr">
                        <a:buFontTx/>
                        <a:buNone/>
                      </a:pPr>
                      <a:r>
                        <a:rPr lang="en-US" b="1" baseline="0" dirty="0"/>
                        <a:t>Revenue (USD M)</a:t>
                      </a:r>
                      <a:endParaRPr lang="en-US" b="1"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pPr marL="0" indent="0" algn="ctr">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indent="0" algn="ctr">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indent="0" algn="ctr">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indent="0" algn="ctr">
                        <a:buFontTx/>
                        <a:buNone/>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24347212"/>
                  </a:ext>
                </a:extLst>
              </a:tr>
            </a:tbl>
          </a:graphicData>
        </a:graphic>
      </p:graphicFrame>
      <p:sp>
        <p:nvSpPr>
          <p:cNvPr id="42" name="btfpNotesBox617599"/>
          <p:cNvSpPr txBox="1"/>
          <p:nvPr>
            <p:custDataLst>
              <p:tags r:id="rId4"/>
            </p:custDataLst>
          </p:nvPr>
        </p:nvSpPr>
        <p:spPr bwMode="gray">
          <a:xfrm>
            <a:off x="330200" y="6441115"/>
            <a:ext cx="11531600"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Source: Bain experience</a:t>
            </a:r>
          </a:p>
        </p:txBody>
      </p:sp>
      <p:grpSp>
        <p:nvGrpSpPr>
          <p:cNvPr id="37" name="btfpRunningAgenda2Level405414">
            <a:extLst>
              <a:ext uri="{FF2B5EF4-FFF2-40B4-BE49-F238E27FC236}">
                <a16:creationId xmlns:a16="http://schemas.microsoft.com/office/drawing/2014/main" id="{8BB49D2F-E222-518D-2BD9-848F50B50DE7}"/>
              </a:ext>
            </a:extLst>
          </p:cNvPr>
          <p:cNvGrpSpPr/>
          <p:nvPr>
            <p:custDataLst>
              <p:tags r:id="rId5"/>
            </p:custDataLst>
          </p:nvPr>
        </p:nvGrpSpPr>
        <p:grpSpPr>
          <a:xfrm>
            <a:off x="0" y="944429"/>
            <a:ext cx="7686237" cy="257442"/>
            <a:chOff x="0" y="876300"/>
            <a:chExt cx="7686237" cy="257442"/>
          </a:xfrm>
        </p:grpSpPr>
        <p:sp>
          <p:nvSpPr>
            <p:cNvPr id="38" name="btfpRunningAgenda2LevelBarLeft405414">
              <a:extLst>
                <a:ext uri="{FF2B5EF4-FFF2-40B4-BE49-F238E27FC236}">
                  <a16:creationId xmlns:a16="http://schemas.microsoft.com/office/drawing/2014/main" id="{9D6CE9B1-1387-E32B-FC10-32289F00E81C}"/>
                </a:ext>
              </a:extLst>
            </p:cNvPr>
            <p:cNvSpPr/>
            <p:nvPr/>
          </p:nvSpPr>
          <p:spPr bwMode="gray">
            <a:xfrm>
              <a:off x="0" y="876300"/>
              <a:ext cx="3844222" cy="257442"/>
            </a:xfrm>
            <a:custGeom>
              <a:avLst/>
              <a:gdLst>
                <a:gd name="connsiteX0" fmla="*/ 2731737 w 4038185"/>
                <a:gd name="connsiteY0" fmla="*/ 0 h 257442"/>
                <a:gd name="connsiteX1" fmla="*/ 4038185 w 4038185"/>
                <a:gd name="connsiteY1" fmla="*/ 0 h 257442"/>
                <a:gd name="connsiteX2" fmla="*/ 3983464 w 4038185"/>
                <a:gd name="connsiteY2" fmla="*/ 257442 h 257442"/>
                <a:gd name="connsiteX3" fmla="*/ 0 w 4038185"/>
                <a:gd name="connsiteY3" fmla="*/ 257442 h 257442"/>
                <a:gd name="connsiteX0" fmla="*/ 2731737 w 3983464"/>
                <a:gd name="connsiteY0" fmla="*/ 0 h 257442"/>
                <a:gd name="connsiteX1" fmla="*/ 2677017 w 3983464"/>
                <a:gd name="connsiteY1" fmla="*/ 257442 h 257442"/>
                <a:gd name="connsiteX2" fmla="*/ 3983464 w 3983464"/>
                <a:gd name="connsiteY2" fmla="*/ 257442 h 257442"/>
                <a:gd name="connsiteX3" fmla="*/ 0 w 3983464"/>
                <a:gd name="connsiteY3" fmla="*/ 257442 h 257442"/>
                <a:gd name="connsiteX0" fmla="*/ 2731737 w 2731737"/>
                <a:gd name="connsiteY0" fmla="*/ 0 h 257442"/>
                <a:gd name="connsiteX1" fmla="*/ 2677017 w 2731737"/>
                <a:gd name="connsiteY1" fmla="*/ 257442 h 257442"/>
                <a:gd name="connsiteX2" fmla="*/ 1 w 2731737"/>
                <a:gd name="connsiteY2" fmla="*/ 257442 h 257442"/>
                <a:gd name="connsiteX3" fmla="*/ 0 w 2731737"/>
                <a:gd name="connsiteY3" fmla="*/ 257442 h 257442"/>
                <a:gd name="connsiteX0" fmla="*/ 2731736 w 2731736"/>
                <a:gd name="connsiteY0" fmla="*/ 0 h 257442"/>
                <a:gd name="connsiteX1" fmla="*/ 2677016 w 2731736"/>
                <a:gd name="connsiteY1" fmla="*/ 257442 h 257442"/>
                <a:gd name="connsiteX2" fmla="*/ 0 w 2731736"/>
                <a:gd name="connsiteY2" fmla="*/ 257442 h 257442"/>
                <a:gd name="connsiteX3" fmla="*/ 1 w 2731736"/>
                <a:gd name="connsiteY3" fmla="*/ 0 h 257442"/>
                <a:gd name="connsiteX0" fmla="*/ 2892037 w 2892037"/>
                <a:gd name="connsiteY0" fmla="*/ 0 h 257442"/>
                <a:gd name="connsiteX1" fmla="*/ 2677016 w 2892037"/>
                <a:gd name="connsiteY1" fmla="*/ 257442 h 257442"/>
                <a:gd name="connsiteX2" fmla="*/ 0 w 2892037"/>
                <a:gd name="connsiteY2" fmla="*/ 257442 h 257442"/>
                <a:gd name="connsiteX3" fmla="*/ 1 w 2892037"/>
                <a:gd name="connsiteY3" fmla="*/ 0 h 257442"/>
                <a:gd name="connsiteX0" fmla="*/ 2892037 w 2892037"/>
                <a:gd name="connsiteY0" fmla="*/ 0 h 257442"/>
                <a:gd name="connsiteX1" fmla="*/ 2837316 w 2892037"/>
                <a:gd name="connsiteY1" fmla="*/ 257442 h 257442"/>
                <a:gd name="connsiteX2" fmla="*/ 0 w 2892037"/>
                <a:gd name="connsiteY2" fmla="*/ 257442 h 257442"/>
                <a:gd name="connsiteX3" fmla="*/ 1 w 2892037"/>
                <a:gd name="connsiteY3" fmla="*/ 0 h 257442"/>
                <a:gd name="connsiteX0" fmla="*/ 2892037 w 2892037"/>
                <a:gd name="connsiteY0" fmla="*/ 0 h 257442"/>
                <a:gd name="connsiteX1" fmla="*/ 2837316 w 2892037"/>
                <a:gd name="connsiteY1" fmla="*/ 257442 h 257442"/>
                <a:gd name="connsiteX2" fmla="*/ 0 w 2892037"/>
                <a:gd name="connsiteY2" fmla="*/ 257442 h 257442"/>
                <a:gd name="connsiteX3" fmla="*/ 1 w 2892037"/>
                <a:gd name="connsiteY3" fmla="*/ 0 h 257442"/>
                <a:gd name="connsiteX0" fmla="*/ 2892037 w 2892037"/>
                <a:gd name="connsiteY0" fmla="*/ 0 h 257442"/>
                <a:gd name="connsiteX1" fmla="*/ 2837316 w 2892037"/>
                <a:gd name="connsiteY1" fmla="*/ 257442 h 257442"/>
                <a:gd name="connsiteX2" fmla="*/ 0 w 2892037"/>
                <a:gd name="connsiteY2" fmla="*/ 257442 h 257442"/>
                <a:gd name="connsiteX3" fmla="*/ 0 w 2892037"/>
                <a:gd name="connsiteY3" fmla="*/ 0 h 257442"/>
                <a:gd name="connsiteX0" fmla="*/ 3060353 w 3060353"/>
                <a:gd name="connsiteY0" fmla="*/ 0 h 257442"/>
                <a:gd name="connsiteX1" fmla="*/ 2837316 w 3060353"/>
                <a:gd name="connsiteY1" fmla="*/ 257442 h 257442"/>
                <a:gd name="connsiteX2" fmla="*/ 0 w 3060353"/>
                <a:gd name="connsiteY2" fmla="*/ 257442 h 257442"/>
                <a:gd name="connsiteX3" fmla="*/ 0 w 3060353"/>
                <a:gd name="connsiteY3" fmla="*/ 0 h 257442"/>
                <a:gd name="connsiteX0" fmla="*/ 3060353 w 3060353"/>
                <a:gd name="connsiteY0" fmla="*/ 0 h 257442"/>
                <a:gd name="connsiteX1" fmla="*/ 3005632 w 3060353"/>
                <a:gd name="connsiteY1" fmla="*/ 257442 h 257442"/>
                <a:gd name="connsiteX2" fmla="*/ 0 w 3060353"/>
                <a:gd name="connsiteY2" fmla="*/ 257442 h 257442"/>
                <a:gd name="connsiteX3" fmla="*/ 0 w 3060353"/>
                <a:gd name="connsiteY3" fmla="*/ 0 h 257442"/>
                <a:gd name="connsiteX0" fmla="*/ 3060353 w 3060353"/>
                <a:gd name="connsiteY0" fmla="*/ 0 h 257442"/>
                <a:gd name="connsiteX1" fmla="*/ 3005632 w 3060353"/>
                <a:gd name="connsiteY1" fmla="*/ 257442 h 257442"/>
                <a:gd name="connsiteX2" fmla="*/ 0 w 3060353"/>
                <a:gd name="connsiteY2" fmla="*/ 257442 h 257442"/>
                <a:gd name="connsiteX3" fmla="*/ 0 w 3060353"/>
                <a:gd name="connsiteY3" fmla="*/ 0 h 257442"/>
                <a:gd name="connsiteX0" fmla="*/ 3060353 w 3060353"/>
                <a:gd name="connsiteY0" fmla="*/ 0 h 257442"/>
                <a:gd name="connsiteX1" fmla="*/ 3005632 w 3060353"/>
                <a:gd name="connsiteY1" fmla="*/ 257442 h 257442"/>
                <a:gd name="connsiteX2" fmla="*/ 0 w 3060353"/>
                <a:gd name="connsiteY2" fmla="*/ 257442 h 257442"/>
                <a:gd name="connsiteX3" fmla="*/ 0 w 3060353"/>
                <a:gd name="connsiteY3" fmla="*/ 0 h 257442"/>
                <a:gd name="connsiteX0" fmla="*/ 3228668 w 3228668"/>
                <a:gd name="connsiteY0" fmla="*/ 0 h 257442"/>
                <a:gd name="connsiteX1" fmla="*/ 3005632 w 3228668"/>
                <a:gd name="connsiteY1" fmla="*/ 257442 h 257442"/>
                <a:gd name="connsiteX2" fmla="*/ 0 w 3228668"/>
                <a:gd name="connsiteY2" fmla="*/ 257442 h 257442"/>
                <a:gd name="connsiteX3" fmla="*/ 0 w 3228668"/>
                <a:gd name="connsiteY3" fmla="*/ 0 h 257442"/>
                <a:gd name="connsiteX0" fmla="*/ 3228668 w 3228668"/>
                <a:gd name="connsiteY0" fmla="*/ 0 h 257442"/>
                <a:gd name="connsiteX1" fmla="*/ 3173946 w 3228668"/>
                <a:gd name="connsiteY1" fmla="*/ 257442 h 257442"/>
                <a:gd name="connsiteX2" fmla="*/ 0 w 3228668"/>
                <a:gd name="connsiteY2" fmla="*/ 257442 h 257442"/>
                <a:gd name="connsiteX3" fmla="*/ 0 w 3228668"/>
                <a:gd name="connsiteY3" fmla="*/ 0 h 257442"/>
                <a:gd name="connsiteX0" fmla="*/ 3228669 w 3228669"/>
                <a:gd name="connsiteY0" fmla="*/ 0 h 257442"/>
                <a:gd name="connsiteX1" fmla="*/ 3173947 w 3228669"/>
                <a:gd name="connsiteY1" fmla="*/ 257442 h 257442"/>
                <a:gd name="connsiteX2" fmla="*/ 0 w 3228669"/>
                <a:gd name="connsiteY2" fmla="*/ 257442 h 257442"/>
                <a:gd name="connsiteX3" fmla="*/ 1 w 3228669"/>
                <a:gd name="connsiteY3" fmla="*/ 0 h 257442"/>
                <a:gd name="connsiteX0" fmla="*/ 3228669 w 3228669"/>
                <a:gd name="connsiteY0" fmla="*/ 0 h 257442"/>
                <a:gd name="connsiteX1" fmla="*/ 3173947 w 3228669"/>
                <a:gd name="connsiteY1" fmla="*/ 257442 h 257442"/>
                <a:gd name="connsiteX2" fmla="*/ 0 w 3228669"/>
                <a:gd name="connsiteY2" fmla="*/ 257442 h 257442"/>
                <a:gd name="connsiteX3" fmla="*/ 1 w 3228669"/>
                <a:gd name="connsiteY3" fmla="*/ 0 h 257442"/>
                <a:gd name="connsiteX0" fmla="*/ 3414617 w 3414617"/>
                <a:gd name="connsiteY0" fmla="*/ 0 h 257442"/>
                <a:gd name="connsiteX1" fmla="*/ 3173947 w 3414617"/>
                <a:gd name="connsiteY1" fmla="*/ 257442 h 257442"/>
                <a:gd name="connsiteX2" fmla="*/ 0 w 3414617"/>
                <a:gd name="connsiteY2" fmla="*/ 257442 h 257442"/>
                <a:gd name="connsiteX3" fmla="*/ 1 w 3414617"/>
                <a:gd name="connsiteY3" fmla="*/ 0 h 257442"/>
                <a:gd name="connsiteX0" fmla="*/ 3414617 w 3414617"/>
                <a:gd name="connsiteY0" fmla="*/ 0 h 257442"/>
                <a:gd name="connsiteX1" fmla="*/ 3359896 w 3414617"/>
                <a:gd name="connsiteY1" fmla="*/ 257442 h 257442"/>
                <a:gd name="connsiteX2" fmla="*/ 0 w 3414617"/>
                <a:gd name="connsiteY2" fmla="*/ 257442 h 257442"/>
                <a:gd name="connsiteX3" fmla="*/ 1 w 3414617"/>
                <a:gd name="connsiteY3" fmla="*/ 0 h 257442"/>
                <a:gd name="connsiteX0" fmla="*/ 3414616 w 3414616"/>
                <a:gd name="connsiteY0" fmla="*/ 0 h 257442"/>
                <a:gd name="connsiteX1" fmla="*/ 3359895 w 3414616"/>
                <a:gd name="connsiteY1" fmla="*/ 257442 h 257442"/>
                <a:gd name="connsiteX2" fmla="*/ 0 w 3414616"/>
                <a:gd name="connsiteY2" fmla="*/ 257442 h 257442"/>
                <a:gd name="connsiteX3" fmla="*/ 0 w 3414616"/>
                <a:gd name="connsiteY3" fmla="*/ 0 h 257442"/>
                <a:gd name="connsiteX0" fmla="*/ 3414617 w 3414617"/>
                <a:gd name="connsiteY0" fmla="*/ 0 h 257442"/>
                <a:gd name="connsiteX1" fmla="*/ 3359896 w 3414617"/>
                <a:gd name="connsiteY1" fmla="*/ 257442 h 257442"/>
                <a:gd name="connsiteX2" fmla="*/ 1 w 3414617"/>
                <a:gd name="connsiteY2" fmla="*/ 257442 h 257442"/>
                <a:gd name="connsiteX3" fmla="*/ 0 w 3414617"/>
                <a:gd name="connsiteY3" fmla="*/ 0 h 257442"/>
                <a:gd name="connsiteX0" fmla="*/ 3515607 w 3515607"/>
                <a:gd name="connsiteY0" fmla="*/ 0 h 257442"/>
                <a:gd name="connsiteX1" fmla="*/ 3359896 w 3515607"/>
                <a:gd name="connsiteY1" fmla="*/ 257442 h 257442"/>
                <a:gd name="connsiteX2" fmla="*/ 1 w 3515607"/>
                <a:gd name="connsiteY2" fmla="*/ 257442 h 257442"/>
                <a:gd name="connsiteX3" fmla="*/ 0 w 3515607"/>
                <a:gd name="connsiteY3" fmla="*/ 0 h 257442"/>
                <a:gd name="connsiteX0" fmla="*/ 3515607 w 3515607"/>
                <a:gd name="connsiteY0" fmla="*/ 0 h 257442"/>
                <a:gd name="connsiteX1" fmla="*/ 3460886 w 3515607"/>
                <a:gd name="connsiteY1" fmla="*/ 257442 h 257442"/>
                <a:gd name="connsiteX2" fmla="*/ 1 w 3515607"/>
                <a:gd name="connsiteY2" fmla="*/ 257442 h 257442"/>
                <a:gd name="connsiteX3" fmla="*/ 0 w 3515607"/>
                <a:gd name="connsiteY3" fmla="*/ 0 h 257442"/>
                <a:gd name="connsiteX0" fmla="*/ 3515607 w 3515607"/>
                <a:gd name="connsiteY0" fmla="*/ 0 h 257442"/>
                <a:gd name="connsiteX1" fmla="*/ 3460886 w 3515607"/>
                <a:gd name="connsiteY1" fmla="*/ 257442 h 257442"/>
                <a:gd name="connsiteX2" fmla="*/ 1 w 3515607"/>
                <a:gd name="connsiteY2" fmla="*/ 257442 h 257442"/>
                <a:gd name="connsiteX3" fmla="*/ 0 w 3515607"/>
                <a:gd name="connsiteY3" fmla="*/ 0 h 257442"/>
                <a:gd name="connsiteX0" fmla="*/ 3515606 w 3515606"/>
                <a:gd name="connsiteY0" fmla="*/ 0 h 257442"/>
                <a:gd name="connsiteX1" fmla="*/ 3460885 w 3515606"/>
                <a:gd name="connsiteY1" fmla="*/ 257442 h 257442"/>
                <a:gd name="connsiteX2" fmla="*/ 0 w 3515606"/>
                <a:gd name="connsiteY2" fmla="*/ 257442 h 257442"/>
                <a:gd name="connsiteX3" fmla="*/ 0 w 3515606"/>
                <a:gd name="connsiteY3" fmla="*/ 0 h 257442"/>
                <a:gd name="connsiteX0" fmla="*/ 3683920 w 3683920"/>
                <a:gd name="connsiteY0" fmla="*/ 0 h 257442"/>
                <a:gd name="connsiteX1" fmla="*/ 3460885 w 3683920"/>
                <a:gd name="connsiteY1" fmla="*/ 257442 h 257442"/>
                <a:gd name="connsiteX2" fmla="*/ 0 w 3683920"/>
                <a:gd name="connsiteY2" fmla="*/ 257442 h 257442"/>
                <a:gd name="connsiteX3" fmla="*/ 0 w 3683920"/>
                <a:gd name="connsiteY3" fmla="*/ 0 h 257442"/>
                <a:gd name="connsiteX0" fmla="*/ 3683920 w 3683920"/>
                <a:gd name="connsiteY0" fmla="*/ 0 h 257442"/>
                <a:gd name="connsiteX1" fmla="*/ 3629199 w 3683920"/>
                <a:gd name="connsiteY1" fmla="*/ 257442 h 257442"/>
                <a:gd name="connsiteX2" fmla="*/ 0 w 3683920"/>
                <a:gd name="connsiteY2" fmla="*/ 257442 h 257442"/>
                <a:gd name="connsiteX3" fmla="*/ 0 w 3683920"/>
                <a:gd name="connsiteY3" fmla="*/ 0 h 257442"/>
                <a:gd name="connsiteX0" fmla="*/ 3683921 w 3683921"/>
                <a:gd name="connsiteY0" fmla="*/ 0 h 257442"/>
                <a:gd name="connsiteX1" fmla="*/ 3629200 w 3683921"/>
                <a:gd name="connsiteY1" fmla="*/ 257442 h 257442"/>
                <a:gd name="connsiteX2" fmla="*/ 0 w 3683921"/>
                <a:gd name="connsiteY2" fmla="*/ 257442 h 257442"/>
                <a:gd name="connsiteX3" fmla="*/ 1 w 3683921"/>
                <a:gd name="connsiteY3" fmla="*/ 0 h 257442"/>
                <a:gd name="connsiteX0" fmla="*/ 3683921 w 3683921"/>
                <a:gd name="connsiteY0" fmla="*/ 0 h 257442"/>
                <a:gd name="connsiteX1" fmla="*/ 3629200 w 3683921"/>
                <a:gd name="connsiteY1" fmla="*/ 257442 h 257442"/>
                <a:gd name="connsiteX2" fmla="*/ 0 w 3683921"/>
                <a:gd name="connsiteY2" fmla="*/ 257442 h 257442"/>
                <a:gd name="connsiteX3" fmla="*/ 1 w 3683921"/>
                <a:gd name="connsiteY3" fmla="*/ 0 h 257442"/>
                <a:gd name="connsiteX0" fmla="*/ 3844222 w 3844222"/>
                <a:gd name="connsiteY0" fmla="*/ 0 h 257442"/>
                <a:gd name="connsiteX1" fmla="*/ 3629200 w 3844222"/>
                <a:gd name="connsiteY1" fmla="*/ 257442 h 257442"/>
                <a:gd name="connsiteX2" fmla="*/ 0 w 3844222"/>
                <a:gd name="connsiteY2" fmla="*/ 257442 h 257442"/>
                <a:gd name="connsiteX3" fmla="*/ 1 w 3844222"/>
                <a:gd name="connsiteY3" fmla="*/ 0 h 257442"/>
                <a:gd name="connsiteX0" fmla="*/ 3844222 w 3844222"/>
                <a:gd name="connsiteY0" fmla="*/ 0 h 257442"/>
                <a:gd name="connsiteX1" fmla="*/ 3789500 w 3844222"/>
                <a:gd name="connsiteY1" fmla="*/ 257442 h 257442"/>
                <a:gd name="connsiteX2" fmla="*/ 0 w 3844222"/>
                <a:gd name="connsiteY2" fmla="*/ 257442 h 257442"/>
                <a:gd name="connsiteX3" fmla="*/ 1 w 3844222"/>
                <a:gd name="connsiteY3" fmla="*/ 0 h 257442"/>
                <a:gd name="connsiteX0" fmla="*/ 3844222 w 3844222"/>
                <a:gd name="connsiteY0" fmla="*/ 0 h 257442"/>
                <a:gd name="connsiteX1" fmla="*/ 3789500 w 3844222"/>
                <a:gd name="connsiteY1" fmla="*/ 257442 h 257442"/>
                <a:gd name="connsiteX2" fmla="*/ 0 w 3844222"/>
                <a:gd name="connsiteY2" fmla="*/ 257442 h 257442"/>
                <a:gd name="connsiteX3" fmla="*/ 1 w 3844222"/>
                <a:gd name="connsiteY3" fmla="*/ 0 h 257442"/>
                <a:gd name="connsiteX0" fmla="*/ 3844222 w 3844222"/>
                <a:gd name="connsiteY0" fmla="*/ 0 h 257442"/>
                <a:gd name="connsiteX1" fmla="*/ 3789500 w 3844222"/>
                <a:gd name="connsiteY1" fmla="*/ 257442 h 257442"/>
                <a:gd name="connsiteX2" fmla="*/ 0 w 3844222"/>
                <a:gd name="connsiteY2" fmla="*/ 257442 h 257442"/>
                <a:gd name="connsiteX3" fmla="*/ 0 w 3844222"/>
                <a:gd name="connsiteY3" fmla="*/ 0 h 257442"/>
              </a:gdLst>
              <a:ahLst/>
              <a:cxnLst>
                <a:cxn ang="0">
                  <a:pos x="connsiteX0" y="connsiteY0"/>
                </a:cxn>
                <a:cxn ang="0">
                  <a:pos x="connsiteX1" y="connsiteY1"/>
                </a:cxn>
                <a:cxn ang="0">
                  <a:pos x="connsiteX2" y="connsiteY2"/>
                </a:cxn>
                <a:cxn ang="0">
                  <a:pos x="connsiteX3" y="connsiteY3"/>
                </a:cxn>
              </a:cxnLst>
              <a:rect l="l" t="t" r="r" b="b"/>
              <a:pathLst>
                <a:path w="3844222" h="257442">
                  <a:moveTo>
                    <a:pt x="3844222" y="0"/>
                  </a:moveTo>
                  <a:lnTo>
                    <a:pt x="3789500"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40" name="btfpRunningAgenda2LevelTextLeft405414">
              <a:extLst>
                <a:ext uri="{FF2B5EF4-FFF2-40B4-BE49-F238E27FC236}">
                  <a16:creationId xmlns:a16="http://schemas.microsoft.com/office/drawing/2014/main" id="{81DAE4AB-BF54-F53B-B4BE-5EFB5AA7C24A}"/>
                </a:ext>
              </a:extLst>
            </p:cNvPr>
            <p:cNvSpPr txBox="1"/>
            <p:nvPr/>
          </p:nvSpPr>
          <p:spPr bwMode="gray">
            <a:xfrm>
              <a:off x="0" y="876300"/>
              <a:ext cx="3789500" cy="257442"/>
            </a:xfrm>
            <a:prstGeom prst="rect">
              <a:avLst/>
            </a:prstGeom>
            <a:noFill/>
          </p:spPr>
          <p:txBody>
            <a:bodyPr vert="horz" wrap="none" lIns="360363" tIns="36036" rIns="360363" bIns="36036" rtlCol="0" anchor="t">
              <a:spAutoFit/>
            </a:bodyPr>
            <a:lstStyle/>
            <a:p>
              <a:pPr marL="0" indent="0">
                <a:spcBef>
                  <a:spcPts val="0"/>
                </a:spcBef>
                <a:buNone/>
              </a:pPr>
              <a:r>
                <a:rPr lang="en-GB" sz="1200" b="1" cap="all" spc="450">
                  <a:solidFill>
                    <a:srgbClr val="FFFFFF"/>
                  </a:solidFill>
                </a:rPr>
                <a:t>Competitive Dynamics</a:t>
              </a:r>
            </a:p>
          </p:txBody>
        </p:sp>
        <p:sp>
          <p:nvSpPr>
            <p:cNvPr id="47" name="btfpRunningAgenda2LevelBarRight405414">
              <a:extLst>
                <a:ext uri="{FF2B5EF4-FFF2-40B4-BE49-F238E27FC236}">
                  <a16:creationId xmlns:a16="http://schemas.microsoft.com/office/drawing/2014/main" id="{A64EE53D-B203-B0C6-8149-086A65F062F3}"/>
                </a:ext>
              </a:extLst>
            </p:cNvPr>
            <p:cNvSpPr/>
            <p:nvPr/>
          </p:nvSpPr>
          <p:spPr bwMode="gray">
            <a:xfrm>
              <a:off x="3709377" y="876300"/>
              <a:ext cx="3922577" cy="257442"/>
            </a:xfrm>
            <a:custGeom>
              <a:avLst/>
              <a:gdLst>
                <a:gd name="connsiteX0" fmla="*/ 950801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50801 w 2313135"/>
                <a:gd name="connsiteY0" fmla="*/ 0 h 257442"/>
                <a:gd name="connsiteX1" fmla="*/ 896080 w 2313135"/>
                <a:gd name="connsiteY1" fmla="*/ 257442 h 257442"/>
                <a:gd name="connsiteX2" fmla="*/ 2313135 w 2313135"/>
                <a:gd name="connsiteY2" fmla="*/ 257442 h 257442"/>
                <a:gd name="connsiteX3" fmla="*/ 0 w 2313135"/>
                <a:gd name="connsiteY3" fmla="*/ 257442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257442 h 257442"/>
                <a:gd name="connsiteX0" fmla="*/ 950800 w 950800"/>
                <a:gd name="connsiteY0" fmla="*/ 0 h 257442"/>
                <a:gd name="connsiteX1" fmla="*/ 896079 w 950800"/>
                <a:gd name="connsiteY1" fmla="*/ 257442 h 257442"/>
                <a:gd name="connsiteX2" fmla="*/ 0 w 950800"/>
                <a:gd name="connsiteY2" fmla="*/ 257442 h 257442"/>
                <a:gd name="connsiteX3" fmla="*/ 54721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54721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1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54722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54722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1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0 w 1271402"/>
                <a:gd name="connsiteY3" fmla="*/ 0 h 257442"/>
                <a:gd name="connsiteX0" fmla="*/ 1111100 w 1216681"/>
                <a:gd name="connsiteY0" fmla="*/ 0 h 257442"/>
                <a:gd name="connsiteX1" fmla="*/ 1216681 w 1216681"/>
                <a:gd name="connsiteY1" fmla="*/ 257442 h 257442"/>
                <a:gd name="connsiteX2" fmla="*/ 0 w 1216681"/>
                <a:gd name="connsiteY2" fmla="*/ 257442 h 257442"/>
                <a:gd name="connsiteX3" fmla="*/ 54720 w 1216681"/>
                <a:gd name="connsiteY3" fmla="*/ 0 h 257442"/>
                <a:gd name="connsiteX0" fmla="*/ 1111100 w 1111100"/>
                <a:gd name="connsiteY0" fmla="*/ 0 h 257442"/>
                <a:gd name="connsiteX1" fmla="*/ 1056380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80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80 w 1111100"/>
                <a:gd name="connsiteY1" fmla="*/ 257442 h 257442"/>
                <a:gd name="connsiteX2" fmla="*/ 0 w 1111100"/>
                <a:gd name="connsiteY2" fmla="*/ 257442 h 257442"/>
                <a:gd name="connsiteX3" fmla="*/ 54721 w 1111100"/>
                <a:gd name="connsiteY3" fmla="*/ 0 h 257442"/>
                <a:gd name="connsiteX0" fmla="*/ 1279416 w 1279416"/>
                <a:gd name="connsiteY0" fmla="*/ 0 h 257442"/>
                <a:gd name="connsiteX1" fmla="*/ 1056380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1279416 w 1279416"/>
                <a:gd name="connsiteY0" fmla="*/ 0 h 257442"/>
                <a:gd name="connsiteX1" fmla="*/ 1224695 w 1279416"/>
                <a:gd name="connsiteY1" fmla="*/ 257442 h 257442"/>
                <a:gd name="connsiteX2" fmla="*/ 0 w 1279416"/>
                <a:gd name="connsiteY2" fmla="*/ 257442 h 257442"/>
                <a:gd name="connsiteX3" fmla="*/ 54721 w 1279416"/>
                <a:gd name="connsiteY3" fmla="*/ 0 h 257442"/>
                <a:gd name="connsiteX0" fmla="*/ 950801 w 1224695"/>
                <a:gd name="connsiteY0" fmla="*/ 0 h 257442"/>
                <a:gd name="connsiteX1" fmla="*/ 1224695 w 1224695"/>
                <a:gd name="connsiteY1" fmla="*/ 257442 h 257442"/>
                <a:gd name="connsiteX2" fmla="*/ 0 w 1224695"/>
                <a:gd name="connsiteY2" fmla="*/ 257442 h 257442"/>
                <a:gd name="connsiteX3" fmla="*/ 54721 w 1224695"/>
                <a:gd name="connsiteY3" fmla="*/ 0 h 257442"/>
                <a:gd name="connsiteX0" fmla="*/ 950801 w 950801"/>
                <a:gd name="connsiteY0" fmla="*/ 0 h 257442"/>
                <a:gd name="connsiteX1" fmla="*/ 896081 w 950801"/>
                <a:gd name="connsiteY1" fmla="*/ 257442 h 257442"/>
                <a:gd name="connsiteX2" fmla="*/ 0 w 950801"/>
                <a:gd name="connsiteY2" fmla="*/ 257442 h 257442"/>
                <a:gd name="connsiteX3" fmla="*/ 54721 w 950801"/>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1119115 w 1119115"/>
                <a:gd name="connsiteY0" fmla="*/ 0 h 257442"/>
                <a:gd name="connsiteX1" fmla="*/ 896080 w 1119115"/>
                <a:gd name="connsiteY1" fmla="*/ 257442 h 257442"/>
                <a:gd name="connsiteX2" fmla="*/ 0 w 1119115"/>
                <a:gd name="connsiteY2" fmla="*/ 257442 h 257442"/>
                <a:gd name="connsiteX3" fmla="*/ 54720 w 1119115"/>
                <a:gd name="connsiteY3" fmla="*/ 0 h 257442"/>
                <a:gd name="connsiteX0" fmla="*/ 1119115 w 1119115"/>
                <a:gd name="connsiteY0" fmla="*/ 0 h 257442"/>
                <a:gd name="connsiteX1" fmla="*/ 1064394 w 1119115"/>
                <a:gd name="connsiteY1" fmla="*/ 257442 h 257442"/>
                <a:gd name="connsiteX2" fmla="*/ 0 w 1119115"/>
                <a:gd name="connsiteY2" fmla="*/ 257442 h 257442"/>
                <a:gd name="connsiteX3" fmla="*/ 54720 w 1119115"/>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119116 w 1119116"/>
                <a:gd name="connsiteY0" fmla="*/ 0 h 257442"/>
                <a:gd name="connsiteX1" fmla="*/ 1064395 w 1119116"/>
                <a:gd name="connsiteY1" fmla="*/ 257442 h 257442"/>
                <a:gd name="connsiteX2" fmla="*/ 0 w 1119116"/>
                <a:gd name="connsiteY2" fmla="*/ 257442 h 257442"/>
                <a:gd name="connsiteX3" fmla="*/ 54721 w 1119116"/>
                <a:gd name="connsiteY3" fmla="*/ 0 h 257442"/>
                <a:gd name="connsiteX0" fmla="*/ 1380406 w 1380406"/>
                <a:gd name="connsiteY0" fmla="*/ 0 h 257442"/>
                <a:gd name="connsiteX1" fmla="*/ 1064395 w 1380406"/>
                <a:gd name="connsiteY1" fmla="*/ 257442 h 257442"/>
                <a:gd name="connsiteX2" fmla="*/ 0 w 1380406"/>
                <a:gd name="connsiteY2" fmla="*/ 257442 h 257442"/>
                <a:gd name="connsiteX3" fmla="*/ 54721 w 1380406"/>
                <a:gd name="connsiteY3" fmla="*/ 0 h 257442"/>
                <a:gd name="connsiteX0" fmla="*/ 1380406 w 1380406"/>
                <a:gd name="connsiteY0" fmla="*/ 0 h 257442"/>
                <a:gd name="connsiteX1" fmla="*/ 1325685 w 1380406"/>
                <a:gd name="connsiteY1" fmla="*/ 257442 h 257442"/>
                <a:gd name="connsiteX2" fmla="*/ 0 w 1380406"/>
                <a:gd name="connsiteY2" fmla="*/ 257442 h 257442"/>
                <a:gd name="connsiteX3" fmla="*/ 54721 w 1380406"/>
                <a:gd name="connsiteY3" fmla="*/ 0 h 257442"/>
                <a:gd name="connsiteX0" fmla="*/ 1380406 w 1380406"/>
                <a:gd name="connsiteY0" fmla="*/ 0 h 257442"/>
                <a:gd name="connsiteX1" fmla="*/ 1325685 w 1380406"/>
                <a:gd name="connsiteY1" fmla="*/ 257442 h 257442"/>
                <a:gd name="connsiteX2" fmla="*/ 0 w 1380406"/>
                <a:gd name="connsiteY2" fmla="*/ 257442 h 257442"/>
                <a:gd name="connsiteX3" fmla="*/ 54721 w 1380406"/>
                <a:gd name="connsiteY3" fmla="*/ 0 h 257442"/>
                <a:gd name="connsiteX0" fmla="*/ 1380406 w 1380406"/>
                <a:gd name="connsiteY0" fmla="*/ 0 h 257442"/>
                <a:gd name="connsiteX1" fmla="*/ 1325685 w 1380406"/>
                <a:gd name="connsiteY1" fmla="*/ 257442 h 257442"/>
                <a:gd name="connsiteX2" fmla="*/ 0 w 1380406"/>
                <a:gd name="connsiteY2" fmla="*/ 257442 h 257442"/>
                <a:gd name="connsiteX3" fmla="*/ 54721 w 1380406"/>
                <a:gd name="connsiteY3" fmla="*/ 0 h 257442"/>
                <a:gd name="connsiteX0" fmla="*/ 1540706 w 1540706"/>
                <a:gd name="connsiteY0" fmla="*/ 0 h 257442"/>
                <a:gd name="connsiteX1" fmla="*/ 13256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540706 w 1540706"/>
                <a:gd name="connsiteY0" fmla="*/ 0 h 257442"/>
                <a:gd name="connsiteX1" fmla="*/ 1485985 w 1540706"/>
                <a:gd name="connsiteY1" fmla="*/ 257442 h 257442"/>
                <a:gd name="connsiteX2" fmla="*/ 0 w 1540706"/>
                <a:gd name="connsiteY2" fmla="*/ 257442 h 257442"/>
                <a:gd name="connsiteX3" fmla="*/ 54721 w 1540706"/>
                <a:gd name="connsiteY3" fmla="*/ 0 h 257442"/>
                <a:gd name="connsiteX0" fmla="*/ 1709021 w 1709021"/>
                <a:gd name="connsiteY0" fmla="*/ 0 h 257442"/>
                <a:gd name="connsiteX1" fmla="*/ 1485985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709021 w 1709021"/>
                <a:gd name="connsiteY0" fmla="*/ 0 h 257442"/>
                <a:gd name="connsiteX1" fmla="*/ 1654300 w 1709021"/>
                <a:gd name="connsiteY1" fmla="*/ 257442 h 257442"/>
                <a:gd name="connsiteX2" fmla="*/ 0 w 1709021"/>
                <a:gd name="connsiteY2" fmla="*/ 257442 h 257442"/>
                <a:gd name="connsiteX3" fmla="*/ 54721 w 1709021"/>
                <a:gd name="connsiteY3" fmla="*/ 0 h 257442"/>
                <a:gd name="connsiteX0" fmla="*/ 1869321 w 1869321"/>
                <a:gd name="connsiteY0" fmla="*/ 0 h 257442"/>
                <a:gd name="connsiteX1" fmla="*/ 16543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1869321 w 1869321"/>
                <a:gd name="connsiteY0" fmla="*/ 0 h 257442"/>
                <a:gd name="connsiteX1" fmla="*/ 1814600 w 1869321"/>
                <a:gd name="connsiteY1" fmla="*/ 257442 h 257442"/>
                <a:gd name="connsiteX2" fmla="*/ 0 w 1869321"/>
                <a:gd name="connsiteY2" fmla="*/ 257442 h 257442"/>
                <a:gd name="connsiteX3" fmla="*/ 54721 w 1869321"/>
                <a:gd name="connsiteY3" fmla="*/ 0 h 257442"/>
                <a:gd name="connsiteX0" fmla="*/ 934771 w 1814600"/>
                <a:gd name="connsiteY0" fmla="*/ 0 h 257442"/>
                <a:gd name="connsiteX1" fmla="*/ 1814600 w 1814600"/>
                <a:gd name="connsiteY1" fmla="*/ 257442 h 257442"/>
                <a:gd name="connsiteX2" fmla="*/ 0 w 1814600"/>
                <a:gd name="connsiteY2" fmla="*/ 257442 h 257442"/>
                <a:gd name="connsiteX3" fmla="*/ 54721 w 1814600"/>
                <a:gd name="connsiteY3" fmla="*/ 0 h 257442"/>
                <a:gd name="connsiteX0" fmla="*/ 934771 w 934771"/>
                <a:gd name="connsiteY0" fmla="*/ 0 h 257442"/>
                <a:gd name="connsiteX1" fmla="*/ 880050 w 934771"/>
                <a:gd name="connsiteY1" fmla="*/ 257442 h 257442"/>
                <a:gd name="connsiteX2" fmla="*/ 0 w 934771"/>
                <a:gd name="connsiteY2" fmla="*/ 257442 h 257442"/>
                <a:gd name="connsiteX3" fmla="*/ 54721 w 934771"/>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934770 w 934770"/>
                <a:gd name="connsiteY0" fmla="*/ 0 h 257442"/>
                <a:gd name="connsiteX1" fmla="*/ 880049 w 934770"/>
                <a:gd name="connsiteY1" fmla="*/ 257442 h 257442"/>
                <a:gd name="connsiteX2" fmla="*/ 0 w 934770"/>
                <a:gd name="connsiteY2" fmla="*/ 257442 h 257442"/>
                <a:gd name="connsiteX3" fmla="*/ 54720 w 934770"/>
                <a:gd name="connsiteY3" fmla="*/ 0 h 257442"/>
                <a:gd name="connsiteX0" fmla="*/ 1103085 w 1103085"/>
                <a:gd name="connsiteY0" fmla="*/ 0 h 257442"/>
                <a:gd name="connsiteX1" fmla="*/ 880049 w 1103085"/>
                <a:gd name="connsiteY1" fmla="*/ 257442 h 257442"/>
                <a:gd name="connsiteX2" fmla="*/ 0 w 1103085"/>
                <a:gd name="connsiteY2" fmla="*/ 257442 h 257442"/>
                <a:gd name="connsiteX3" fmla="*/ 54720 w 1103085"/>
                <a:gd name="connsiteY3" fmla="*/ 0 h 257442"/>
                <a:gd name="connsiteX0" fmla="*/ 1103085 w 1103085"/>
                <a:gd name="connsiteY0" fmla="*/ 0 h 257442"/>
                <a:gd name="connsiteX1" fmla="*/ 1048364 w 1103085"/>
                <a:gd name="connsiteY1" fmla="*/ 257442 h 257442"/>
                <a:gd name="connsiteX2" fmla="*/ 0 w 1103085"/>
                <a:gd name="connsiteY2" fmla="*/ 257442 h 257442"/>
                <a:gd name="connsiteX3" fmla="*/ 54720 w 1103085"/>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103086 w 1103086"/>
                <a:gd name="connsiteY0" fmla="*/ 0 h 257442"/>
                <a:gd name="connsiteX1" fmla="*/ 1048365 w 1103086"/>
                <a:gd name="connsiteY1" fmla="*/ 257442 h 257442"/>
                <a:gd name="connsiteX2" fmla="*/ 0 w 1103086"/>
                <a:gd name="connsiteY2" fmla="*/ 257442 h 257442"/>
                <a:gd name="connsiteX3" fmla="*/ 54721 w 1103086"/>
                <a:gd name="connsiteY3" fmla="*/ 0 h 257442"/>
                <a:gd name="connsiteX0" fmla="*/ 1271402 w 1271402"/>
                <a:gd name="connsiteY0" fmla="*/ 0 h 257442"/>
                <a:gd name="connsiteX1" fmla="*/ 1048365 w 1271402"/>
                <a:gd name="connsiteY1" fmla="*/ 257442 h 257442"/>
                <a:gd name="connsiteX2" fmla="*/ 0 w 1271402"/>
                <a:gd name="connsiteY2" fmla="*/ 257442 h 257442"/>
                <a:gd name="connsiteX3" fmla="*/ 54721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1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1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1 w 1271402"/>
                <a:gd name="connsiteY3" fmla="*/ 0 h 257442"/>
                <a:gd name="connsiteX0" fmla="*/ 1439717 w 1439717"/>
                <a:gd name="connsiteY0" fmla="*/ 0 h 257442"/>
                <a:gd name="connsiteX1" fmla="*/ 1216681 w 1439717"/>
                <a:gd name="connsiteY1" fmla="*/ 257442 h 257442"/>
                <a:gd name="connsiteX2" fmla="*/ 0 w 1439717"/>
                <a:gd name="connsiteY2" fmla="*/ 257442 h 257442"/>
                <a:gd name="connsiteX3" fmla="*/ 54721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54721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54721 w 1439717"/>
                <a:gd name="connsiteY3" fmla="*/ 0 h 257442"/>
                <a:gd name="connsiteX0" fmla="*/ 1439717 w 1439717"/>
                <a:gd name="connsiteY0" fmla="*/ 0 h 257442"/>
                <a:gd name="connsiteX1" fmla="*/ 1384996 w 1439717"/>
                <a:gd name="connsiteY1" fmla="*/ 257442 h 257442"/>
                <a:gd name="connsiteX2" fmla="*/ 0 w 1439717"/>
                <a:gd name="connsiteY2" fmla="*/ 257442 h 257442"/>
                <a:gd name="connsiteX3" fmla="*/ 54721 w 1439717"/>
                <a:gd name="connsiteY3" fmla="*/ 0 h 257442"/>
                <a:gd name="connsiteX0" fmla="*/ 1600017 w 1600017"/>
                <a:gd name="connsiteY0" fmla="*/ 0 h 257442"/>
                <a:gd name="connsiteX1" fmla="*/ 1384996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600017 w 1600017"/>
                <a:gd name="connsiteY0" fmla="*/ 0 h 257442"/>
                <a:gd name="connsiteX1" fmla="*/ 1545296 w 1600017"/>
                <a:gd name="connsiteY1" fmla="*/ 257442 h 257442"/>
                <a:gd name="connsiteX2" fmla="*/ 0 w 1600017"/>
                <a:gd name="connsiteY2" fmla="*/ 257442 h 257442"/>
                <a:gd name="connsiteX3" fmla="*/ 54721 w 1600017"/>
                <a:gd name="connsiteY3" fmla="*/ 0 h 257442"/>
                <a:gd name="connsiteX0" fmla="*/ 1768333 w 1768333"/>
                <a:gd name="connsiteY0" fmla="*/ 0 h 257442"/>
                <a:gd name="connsiteX1" fmla="*/ 1545296 w 1768333"/>
                <a:gd name="connsiteY1" fmla="*/ 257442 h 257442"/>
                <a:gd name="connsiteX2" fmla="*/ 0 w 1768333"/>
                <a:gd name="connsiteY2" fmla="*/ 257442 h 257442"/>
                <a:gd name="connsiteX3" fmla="*/ 54721 w 1768333"/>
                <a:gd name="connsiteY3" fmla="*/ 0 h 257442"/>
                <a:gd name="connsiteX0" fmla="*/ 1768333 w 1768333"/>
                <a:gd name="connsiteY0" fmla="*/ 0 h 257442"/>
                <a:gd name="connsiteX1" fmla="*/ 1713612 w 1768333"/>
                <a:gd name="connsiteY1" fmla="*/ 257442 h 257442"/>
                <a:gd name="connsiteX2" fmla="*/ 0 w 1768333"/>
                <a:gd name="connsiteY2" fmla="*/ 257442 h 257442"/>
                <a:gd name="connsiteX3" fmla="*/ 54721 w 1768333"/>
                <a:gd name="connsiteY3" fmla="*/ 0 h 257442"/>
                <a:gd name="connsiteX0" fmla="*/ 1768333 w 1768333"/>
                <a:gd name="connsiteY0" fmla="*/ 0 h 257442"/>
                <a:gd name="connsiteX1" fmla="*/ 1713612 w 1768333"/>
                <a:gd name="connsiteY1" fmla="*/ 257442 h 257442"/>
                <a:gd name="connsiteX2" fmla="*/ 0 w 1768333"/>
                <a:gd name="connsiteY2" fmla="*/ 257442 h 257442"/>
                <a:gd name="connsiteX3" fmla="*/ 54721 w 1768333"/>
                <a:gd name="connsiteY3" fmla="*/ 0 h 257442"/>
                <a:gd name="connsiteX0" fmla="*/ 1768333 w 1768333"/>
                <a:gd name="connsiteY0" fmla="*/ 0 h 257442"/>
                <a:gd name="connsiteX1" fmla="*/ 1713612 w 1768333"/>
                <a:gd name="connsiteY1" fmla="*/ 257442 h 257442"/>
                <a:gd name="connsiteX2" fmla="*/ 0 w 1768333"/>
                <a:gd name="connsiteY2" fmla="*/ 257442 h 257442"/>
                <a:gd name="connsiteX3" fmla="*/ 54721 w 1768333"/>
                <a:gd name="connsiteY3" fmla="*/ 0 h 257442"/>
                <a:gd name="connsiteX0" fmla="*/ 1936647 w 1936647"/>
                <a:gd name="connsiteY0" fmla="*/ 0 h 257442"/>
                <a:gd name="connsiteX1" fmla="*/ 1713612 w 1936647"/>
                <a:gd name="connsiteY1" fmla="*/ 257442 h 257442"/>
                <a:gd name="connsiteX2" fmla="*/ 0 w 1936647"/>
                <a:gd name="connsiteY2" fmla="*/ 257442 h 257442"/>
                <a:gd name="connsiteX3" fmla="*/ 54721 w 1936647"/>
                <a:gd name="connsiteY3" fmla="*/ 0 h 257442"/>
                <a:gd name="connsiteX0" fmla="*/ 1936647 w 1936647"/>
                <a:gd name="connsiteY0" fmla="*/ 0 h 257442"/>
                <a:gd name="connsiteX1" fmla="*/ 1881926 w 1936647"/>
                <a:gd name="connsiteY1" fmla="*/ 257442 h 257442"/>
                <a:gd name="connsiteX2" fmla="*/ 0 w 1936647"/>
                <a:gd name="connsiteY2" fmla="*/ 257442 h 257442"/>
                <a:gd name="connsiteX3" fmla="*/ 54721 w 1936647"/>
                <a:gd name="connsiteY3" fmla="*/ 0 h 257442"/>
                <a:gd name="connsiteX0" fmla="*/ 1936647 w 1936647"/>
                <a:gd name="connsiteY0" fmla="*/ 0 h 257442"/>
                <a:gd name="connsiteX1" fmla="*/ 1881926 w 1936647"/>
                <a:gd name="connsiteY1" fmla="*/ 257442 h 257442"/>
                <a:gd name="connsiteX2" fmla="*/ 0 w 1936647"/>
                <a:gd name="connsiteY2" fmla="*/ 257442 h 257442"/>
                <a:gd name="connsiteX3" fmla="*/ 54721 w 1936647"/>
                <a:gd name="connsiteY3" fmla="*/ 0 h 257442"/>
                <a:gd name="connsiteX0" fmla="*/ 1936647 w 1936647"/>
                <a:gd name="connsiteY0" fmla="*/ 0 h 257442"/>
                <a:gd name="connsiteX1" fmla="*/ 1881926 w 1936647"/>
                <a:gd name="connsiteY1" fmla="*/ 257442 h 257442"/>
                <a:gd name="connsiteX2" fmla="*/ 0 w 1936647"/>
                <a:gd name="connsiteY2" fmla="*/ 257442 h 257442"/>
                <a:gd name="connsiteX3" fmla="*/ 54721 w 1936647"/>
                <a:gd name="connsiteY3" fmla="*/ 0 h 257442"/>
                <a:gd name="connsiteX0" fmla="*/ 2096948 w 2096948"/>
                <a:gd name="connsiteY0" fmla="*/ 0 h 257442"/>
                <a:gd name="connsiteX1" fmla="*/ 1881926 w 2096948"/>
                <a:gd name="connsiteY1" fmla="*/ 257442 h 257442"/>
                <a:gd name="connsiteX2" fmla="*/ 0 w 2096948"/>
                <a:gd name="connsiteY2" fmla="*/ 257442 h 257442"/>
                <a:gd name="connsiteX3" fmla="*/ 54721 w 2096948"/>
                <a:gd name="connsiteY3" fmla="*/ 0 h 257442"/>
                <a:gd name="connsiteX0" fmla="*/ 2096948 w 2096948"/>
                <a:gd name="connsiteY0" fmla="*/ 0 h 257442"/>
                <a:gd name="connsiteX1" fmla="*/ 2042226 w 2096948"/>
                <a:gd name="connsiteY1" fmla="*/ 257442 h 257442"/>
                <a:gd name="connsiteX2" fmla="*/ 0 w 2096948"/>
                <a:gd name="connsiteY2" fmla="*/ 257442 h 257442"/>
                <a:gd name="connsiteX3" fmla="*/ 54721 w 2096948"/>
                <a:gd name="connsiteY3" fmla="*/ 0 h 257442"/>
                <a:gd name="connsiteX0" fmla="*/ 2096949 w 2096949"/>
                <a:gd name="connsiteY0" fmla="*/ 0 h 257442"/>
                <a:gd name="connsiteX1" fmla="*/ 2042227 w 2096949"/>
                <a:gd name="connsiteY1" fmla="*/ 257442 h 257442"/>
                <a:gd name="connsiteX2" fmla="*/ 0 w 2096949"/>
                <a:gd name="connsiteY2" fmla="*/ 257442 h 257442"/>
                <a:gd name="connsiteX3" fmla="*/ 54722 w 2096949"/>
                <a:gd name="connsiteY3" fmla="*/ 0 h 257442"/>
                <a:gd name="connsiteX0" fmla="*/ 2096949 w 2096949"/>
                <a:gd name="connsiteY0" fmla="*/ 0 h 257442"/>
                <a:gd name="connsiteX1" fmla="*/ 2042227 w 2096949"/>
                <a:gd name="connsiteY1" fmla="*/ 257442 h 257442"/>
                <a:gd name="connsiteX2" fmla="*/ 0 w 2096949"/>
                <a:gd name="connsiteY2" fmla="*/ 257442 h 257442"/>
                <a:gd name="connsiteX3" fmla="*/ 54722 w 2096949"/>
                <a:gd name="connsiteY3" fmla="*/ 0 h 257442"/>
                <a:gd name="connsiteX0" fmla="*/ 2257249 w 2257249"/>
                <a:gd name="connsiteY0" fmla="*/ 0 h 257442"/>
                <a:gd name="connsiteX1" fmla="*/ 2042227 w 2257249"/>
                <a:gd name="connsiteY1" fmla="*/ 257442 h 257442"/>
                <a:gd name="connsiteX2" fmla="*/ 0 w 2257249"/>
                <a:gd name="connsiteY2" fmla="*/ 257442 h 257442"/>
                <a:gd name="connsiteX3" fmla="*/ 54722 w 2257249"/>
                <a:gd name="connsiteY3" fmla="*/ 0 h 257442"/>
                <a:gd name="connsiteX0" fmla="*/ 2257249 w 2257249"/>
                <a:gd name="connsiteY0" fmla="*/ 0 h 257442"/>
                <a:gd name="connsiteX1" fmla="*/ 2202528 w 2257249"/>
                <a:gd name="connsiteY1" fmla="*/ 257442 h 257442"/>
                <a:gd name="connsiteX2" fmla="*/ 0 w 2257249"/>
                <a:gd name="connsiteY2" fmla="*/ 257442 h 257442"/>
                <a:gd name="connsiteX3" fmla="*/ 54722 w 2257249"/>
                <a:gd name="connsiteY3" fmla="*/ 0 h 257442"/>
                <a:gd name="connsiteX0" fmla="*/ 2257248 w 2257248"/>
                <a:gd name="connsiteY0" fmla="*/ 0 h 257442"/>
                <a:gd name="connsiteX1" fmla="*/ 2202527 w 2257248"/>
                <a:gd name="connsiteY1" fmla="*/ 257442 h 257442"/>
                <a:gd name="connsiteX2" fmla="*/ 0 w 2257248"/>
                <a:gd name="connsiteY2" fmla="*/ 257442 h 257442"/>
                <a:gd name="connsiteX3" fmla="*/ 54721 w 2257248"/>
                <a:gd name="connsiteY3" fmla="*/ 0 h 257442"/>
                <a:gd name="connsiteX0" fmla="*/ 2257248 w 2257248"/>
                <a:gd name="connsiteY0" fmla="*/ 0 h 257442"/>
                <a:gd name="connsiteX1" fmla="*/ 2202527 w 2257248"/>
                <a:gd name="connsiteY1" fmla="*/ 257442 h 257442"/>
                <a:gd name="connsiteX2" fmla="*/ 0 w 2257248"/>
                <a:gd name="connsiteY2" fmla="*/ 257442 h 257442"/>
                <a:gd name="connsiteX3" fmla="*/ 54720 w 2257248"/>
                <a:gd name="connsiteY3" fmla="*/ 0 h 257442"/>
                <a:gd name="connsiteX0" fmla="*/ 2425563 w 2425563"/>
                <a:gd name="connsiteY0" fmla="*/ 0 h 257442"/>
                <a:gd name="connsiteX1" fmla="*/ 2202527 w 2425563"/>
                <a:gd name="connsiteY1" fmla="*/ 257442 h 257442"/>
                <a:gd name="connsiteX2" fmla="*/ 0 w 2425563"/>
                <a:gd name="connsiteY2" fmla="*/ 257442 h 257442"/>
                <a:gd name="connsiteX3" fmla="*/ 54720 w 2425563"/>
                <a:gd name="connsiteY3" fmla="*/ 0 h 257442"/>
                <a:gd name="connsiteX0" fmla="*/ 2425563 w 2425563"/>
                <a:gd name="connsiteY0" fmla="*/ 0 h 257442"/>
                <a:gd name="connsiteX1" fmla="*/ 2370842 w 2425563"/>
                <a:gd name="connsiteY1" fmla="*/ 257442 h 257442"/>
                <a:gd name="connsiteX2" fmla="*/ 0 w 2425563"/>
                <a:gd name="connsiteY2" fmla="*/ 257442 h 257442"/>
                <a:gd name="connsiteX3" fmla="*/ 54720 w 2425563"/>
                <a:gd name="connsiteY3" fmla="*/ 0 h 257442"/>
                <a:gd name="connsiteX0" fmla="*/ 2425564 w 2425564"/>
                <a:gd name="connsiteY0" fmla="*/ 0 h 257442"/>
                <a:gd name="connsiteX1" fmla="*/ 2370843 w 2425564"/>
                <a:gd name="connsiteY1" fmla="*/ 257442 h 257442"/>
                <a:gd name="connsiteX2" fmla="*/ 0 w 2425564"/>
                <a:gd name="connsiteY2" fmla="*/ 257442 h 257442"/>
                <a:gd name="connsiteX3" fmla="*/ 54721 w 2425564"/>
                <a:gd name="connsiteY3" fmla="*/ 0 h 257442"/>
                <a:gd name="connsiteX0" fmla="*/ 2425564 w 2425564"/>
                <a:gd name="connsiteY0" fmla="*/ 0 h 257442"/>
                <a:gd name="connsiteX1" fmla="*/ 2370843 w 2425564"/>
                <a:gd name="connsiteY1" fmla="*/ 257442 h 257442"/>
                <a:gd name="connsiteX2" fmla="*/ 0 w 2425564"/>
                <a:gd name="connsiteY2" fmla="*/ 257442 h 257442"/>
                <a:gd name="connsiteX3" fmla="*/ 54721 w 2425564"/>
                <a:gd name="connsiteY3" fmla="*/ 0 h 257442"/>
                <a:gd name="connsiteX0" fmla="*/ 2585864 w 2585864"/>
                <a:gd name="connsiteY0" fmla="*/ 0 h 257442"/>
                <a:gd name="connsiteX1" fmla="*/ 2370843 w 2585864"/>
                <a:gd name="connsiteY1" fmla="*/ 257442 h 257442"/>
                <a:gd name="connsiteX2" fmla="*/ 0 w 2585864"/>
                <a:gd name="connsiteY2" fmla="*/ 257442 h 257442"/>
                <a:gd name="connsiteX3" fmla="*/ 54721 w 2585864"/>
                <a:gd name="connsiteY3" fmla="*/ 0 h 257442"/>
                <a:gd name="connsiteX0" fmla="*/ 2585864 w 2585864"/>
                <a:gd name="connsiteY0" fmla="*/ 0 h 257442"/>
                <a:gd name="connsiteX1" fmla="*/ 2531143 w 2585864"/>
                <a:gd name="connsiteY1" fmla="*/ 257442 h 257442"/>
                <a:gd name="connsiteX2" fmla="*/ 0 w 2585864"/>
                <a:gd name="connsiteY2" fmla="*/ 257442 h 257442"/>
                <a:gd name="connsiteX3" fmla="*/ 54721 w 2585864"/>
                <a:gd name="connsiteY3" fmla="*/ 0 h 257442"/>
                <a:gd name="connsiteX0" fmla="*/ 2585864 w 2585864"/>
                <a:gd name="connsiteY0" fmla="*/ 0 h 257442"/>
                <a:gd name="connsiteX1" fmla="*/ 2531143 w 2585864"/>
                <a:gd name="connsiteY1" fmla="*/ 257442 h 257442"/>
                <a:gd name="connsiteX2" fmla="*/ 0 w 2585864"/>
                <a:gd name="connsiteY2" fmla="*/ 257442 h 257442"/>
                <a:gd name="connsiteX3" fmla="*/ 54721 w 2585864"/>
                <a:gd name="connsiteY3" fmla="*/ 0 h 257442"/>
                <a:gd name="connsiteX0" fmla="*/ 2585864 w 2585864"/>
                <a:gd name="connsiteY0" fmla="*/ 0 h 257442"/>
                <a:gd name="connsiteX1" fmla="*/ 2531143 w 2585864"/>
                <a:gd name="connsiteY1" fmla="*/ 257442 h 257442"/>
                <a:gd name="connsiteX2" fmla="*/ 0 w 2585864"/>
                <a:gd name="connsiteY2" fmla="*/ 257442 h 257442"/>
                <a:gd name="connsiteX3" fmla="*/ 54721 w 2585864"/>
                <a:gd name="connsiteY3" fmla="*/ 0 h 257442"/>
                <a:gd name="connsiteX0" fmla="*/ 2911081 w 2911081"/>
                <a:gd name="connsiteY0" fmla="*/ 0 h 257442"/>
                <a:gd name="connsiteX1" fmla="*/ 2531143 w 2911081"/>
                <a:gd name="connsiteY1" fmla="*/ 257442 h 257442"/>
                <a:gd name="connsiteX2" fmla="*/ 0 w 2911081"/>
                <a:gd name="connsiteY2" fmla="*/ 257442 h 257442"/>
                <a:gd name="connsiteX3" fmla="*/ 54721 w 2911081"/>
                <a:gd name="connsiteY3" fmla="*/ 0 h 257442"/>
                <a:gd name="connsiteX0" fmla="*/ 2911081 w 2911081"/>
                <a:gd name="connsiteY0" fmla="*/ 0 h 257442"/>
                <a:gd name="connsiteX1" fmla="*/ 2856360 w 2911081"/>
                <a:gd name="connsiteY1" fmla="*/ 257442 h 257442"/>
                <a:gd name="connsiteX2" fmla="*/ 0 w 2911081"/>
                <a:gd name="connsiteY2" fmla="*/ 257442 h 257442"/>
                <a:gd name="connsiteX3" fmla="*/ 54721 w 2911081"/>
                <a:gd name="connsiteY3" fmla="*/ 0 h 257442"/>
                <a:gd name="connsiteX0" fmla="*/ 2911081 w 2911081"/>
                <a:gd name="connsiteY0" fmla="*/ 0 h 257442"/>
                <a:gd name="connsiteX1" fmla="*/ 2856360 w 2911081"/>
                <a:gd name="connsiteY1" fmla="*/ 257442 h 257442"/>
                <a:gd name="connsiteX2" fmla="*/ 0 w 2911081"/>
                <a:gd name="connsiteY2" fmla="*/ 257442 h 257442"/>
                <a:gd name="connsiteX3" fmla="*/ 54721 w 2911081"/>
                <a:gd name="connsiteY3" fmla="*/ 0 h 257442"/>
                <a:gd name="connsiteX0" fmla="*/ 2911081 w 2911081"/>
                <a:gd name="connsiteY0" fmla="*/ 0 h 257442"/>
                <a:gd name="connsiteX1" fmla="*/ 2856360 w 2911081"/>
                <a:gd name="connsiteY1" fmla="*/ 257442 h 257442"/>
                <a:gd name="connsiteX2" fmla="*/ 0 w 2911081"/>
                <a:gd name="connsiteY2" fmla="*/ 257442 h 257442"/>
                <a:gd name="connsiteX3" fmla="*/ 54721 w 2911081"/>
                <a:gd name="connsiteY3" fmla="*/ 0 h 257442"/>
                <a:gd name="connsiteX0" fmla="*/ 3180386 w 3180386"/>
                <a:gd name="connsiteY0" fmla="*/ 0 h 257442"/>
                <a:gd name="connsiteX1" fmla="*/ 2856360 w 3180386"/>
                <a:gd name="connsiteY1" fmla="*/ 257442 h 257442"/>
                <a:gd name="connsiteX2" fmla="*/ 0 w 3180386"/>
                <a:gd name="connsiteY2" fmla="*/ 257442 h 257442"/>
                <a:gd name="connsiteX3" fmla="*/ 54721 w 3180386"/>
                <a:gd name="connsiteY3" fmla="*/ 0 h 257442"/>
                <a:gd name="connsiteX0" fmla="*/ 3180386 w 3180386"/>
                <a:gd name="connsiteY0" fmla="*/ 0 h 257442"/>
                <a:gd name="connsiteX1" fmla="*/ 3125664 w 3180386"/>
                <a:gd name="connsiteY1" fmla="*/ 257442 h 257442"/>
                <a:gd name="connsiteX2" fmla="*/ 0 w 3180386"/>
                <a:gd name="connsiteY2" fmla="*/ 257442 h 257442"/>
                <a:gd name="connsiteX3" fmla="*/ 54721 w 3180386"/>
                <a:gd name="connsiteY3" fmla="*/ 0 h 257442"/>
                <a:gd name="connsiteX0" fmla="*/ 3180387 w 3180387"/>
                <a:gd name="connsiteY0" fmla="*/ 0 h 257442"/>
                <a:gd name="connsiteX1" fmla="*/ 3125665 w 3180387"/>
                <a:gd name="connsiteY1" fmla="*/ 257442 h 257442"/>
                <a:gd name="connsiteX2" fmla="*/ 0 w 3180387"/>
                <a:gd name="connsiteY2" fmla="*/ 257442 h 257442"/>
                <a:gd name="connsiteX3" fmla="*/ 54722 w 3180387"/>
                <a:gd name="connsiteY3" fmla="*/ 0 h 257442"/>
                <a:gd name="connsiteX0" fmla="*/ 3180387 w 3180387"/>
                <a:gd name="connsiteY0" fmla="*/ 0 h 257442"/>
                <a:gd name="connsiteX1" fmla="*/ 3125665 w 3180387"/>
                <a:gd name="connsiteY1" fmla="*/ 257442 h 257442"/>
                <a:gd name="connsiteX2" fmla="*/ 0 w 3180387"/>
                <a:gd name="connsiteY2" fmla="*/ 257442 h 257442"/>
                <a:gd name="connsiteX3" fmla="*/ 54722 w 3180387"/>
                <a:gd name="connsiteY3" fmla="*/ 0 h 257442"/>
                <a:gd name="connsiteX0" fmla="*/ 3348701 w 3348701"/>
                <a:gd name="connsiteY0" fmla="*/ 0 h 257442"/>
                <a:gd name="connsiteX1" fmla="*/ 3125665 w 3348701"/>
                <a:gd name="connsiteY1" fmla="*/ 257442 h 257442"/>
                <a:gd name="connsiteX2" fmla="*/ 0 w 3348701"/>
                <a:gd name="connsiteY2" fmla="*/ 257442 h 257442"/>
                <a:gd name="connsiteX3" fmla="*/ 54722 w 3348701"/>
                <a:gd name="connsiteY3" fmla="*/ 0 h 257442"/>
                <a:gd name="connsiteX0" fmla="*/ 3348701 w 3348701"/>
                <a:gd name="connsiteY0" fmla="*/ 0 h 257442"/>
                <a:gd name="connsiteX1" fmla="*/ 3293981 w 3348701"/>
                <a:gd name="connsiteY1" fmla="*/ 257442 h 257442"/>
                <a:gd name="connsiteX2" fmla="*/ 0 w 3348701"/>
                <a:gd name="connsiteY2" fmla="*/ 257442 h 257442"/>
                <a:gd name="connsiteX3" fmla="*/ 54722 w 3348701"/>
                <a:gd name="connsiteY3" fmla="*/ 0 h 257442"/>
                <a:gd name="connsiteX0" fmla="*/ 3348700 w 3348700"/>
                <a:gd name="connsiteY0" fmla="*/ 0 h 257442"/>
                <a:gd name="connsiteX1" fmla="*/ 3293980 w 3348700"/>
                <a:gd name="connsiteY1" fmla="*/ 257442 h 257442"/>
                <a:gd name="connsiteX2" fmla="*/ 0 w 3348700"/>
                <a:gd name="connsiteY2" fmla="*/ 257442 h 257442"/>
                <a:gd name="connsiteX3" fmla="*/ 54721 w 3348700"/>
                <a:gd name="connsiteY3" fmla="*/ 0 h 257442"/>
                <a:gd name="connsiteX0" fmla="*/ 3348700 w 3348700"/>
                <a:gd name="connsiteY0" fmla="*/ 0 h 257442"/>
                <a:gd name="connsiteX1" fmla="*/ 3293980 w 3348700"/>
                <a:gd name="connsiteY1" fmla="*/ 257442 h 257442"/>
                <a:gd name="connsiteX2" fmla="*/ 0 w 3348700"/>
                <a:gd name="connsiteY2" fmla="*/ 257442 h 257442"/>
                <a:gd name="connsiteX3" fmla="*/ 54720 w 3348700"/>
                <a:gd name="connsiteY3" fmla="*/ 0 h 257442"/>
                <a:gd name="connsiteX0" fmla="*/ 3534647 w 3534647"/>
                <a:gd name="connsiteY0" fmla="*/ 0 h 257442"/>
                <a:gd name="connsiteX1" fmla="*/ 3293980 w 3534647"/>
                <a:gd name="connsiteY1" fmla="*/ 257442 h 257442"/>
                <a:gd name="connsiteX2" fmla="*/ 0 w 3534647"/>
                <a:gd name="connsiteY2" fmla="*/ 257442 h 257442"/>
                <a:gd name="connsiteX3" fmla="*/ 54720 w 3534647"/>
                <a:gd name="connsiteY3" fmla="*/ 0 h 257442"/>
                <a:gd name="connsiteX0" fmla="*/ 3534647 w 3534647"/>
                <a:gd name="connsiteY0" fmla="*/ 0 h 257442"/>
                <a:gd name="connsiteX1" fmla="*/ 3479926 w 3534647"/>
                <a:gd name="connsiteY1" fmla="*/ 257442 h 257442"/>
                <a:gd name="connsiteX2" fmla="*/ 0 w 3534647"/>
                <a:gd name="connsiteY2" fmla="*/ 257442 h 257442"/>
                <a:gd name="connsiteX3" fmla="*/ 54720 w 3534647"/>
                <a:gd name="connsiteY3" fmla="*/ 0 h 257442"/>
                <a:gd name="connsiteX0" fmla="*/ 3534648 w 3534648"/>
                <a:gd name="connsiteY0" fmla="*/ 0 h 257442"/>
                <a:gd name="connsiteX1" fmla="*/ 3479927 w 3534648"/>
                <a:gd name="connsiteY1" fmla="*/ 257442 h 257442"/>
                <a:gd name="connsiteX2" fmla="*/ 0 w 3534648"/>
                <a:gd name="connsiteY2" fmla="*/ 257442 h 257442"/>
                <a:gd name="connsiteX3" fmla="*/ 54721 w 3534648"/>
                <a:gd name="connsiteY3" fmla="*/ 0 h 257442"/>
                <a:gd name="connsiteX0" fmla="*/ 3534648 w 3534648"/>
                <a:gd name="connsiteY0" fmla="*/ 0 h 257442"/>
                <a:gd name="connsiteX1" fmla="*/ 3479927 w 3534648"/>
                <a:gd name="connsiteY1" fmla="*/ 257442 h 257442"/>
                <a:gd name="connsiteX2" fmla="*/ 0 w 3534648"/>
                <a:gd name="connsiteY2" fmla="*/ 257442 h 257442"/>
                <a:gd name="connsiteX3" fmla="*/ 54721 w 3534648"/>
                <a:gd name="connsiteY3" fmla="*/ 0 h 257442"/>
                <a:gd name="connsiteX0" fmla="*/ 3712583 w 3712583"/>
                <a:gd name="connsiteY0" fmla="*/ 0 h 257442"/>
                <a:gd name="connsiteX1" fmla="*/ 3479927 w 3712583"/>
                <a:gd name="connsiteY1" fmla="*/ 257442 h 257442"/>
                <a:gd name="connsiteX2" fmla="*/ 0 w 3712583"/>
                <a:gd name="connsiteY2" fmla="*/ 257442 h 257442"/>
                <a:gd name="connsiteX3" fmla="*/ 54721 w 3712583"/>
                <a:gd name="connsiteY3" fmla="*/ 0 h 257442"/>
                <a:gd name="connsiteX0" fmla="*/ 3712583 w 3712583"/>
                <a:gd name="connsiteY0" fmla="*/ 0 h 257442"/>
                <a:gd name="connsiteX1" fmla="*/ 3657862 w 3712583"/>
                <a:gd name="connsiteY1" fmla="*/ 257442 h 257442"/>
                <a:gd name="connsiteX2" fmla="*/ 0 w 3712583"/>
                <a:gd name="connsiteY2" fmla="*/ 257442 h 257442"/>
                <a:gd name="connsiteX3" fmla="*/ 54721 w 3712583"/>
                <a:gd name="connsiteY3" fmla="*/ 0 h 257442"/>
                <a:gd name="connsiteX0" fmla="*/ 3712583 w 3712583"/>
                <a:gd name="connsiteY0" fmla="*/ 0 h 257442"/>
                <a:gd name="connsiteX1" fmla="*/ 3657862 w 3712583"/>
                <a:gd name="connsiteY1" fmla="*/ 257442 h 257442"/>
                <a:gd name="connsiteX2" fmla="*/ 0 w 3712583"/>
                <a:gd name="connsiteY2" fmla="*/ 257442 h 257442"/>
                <a:gd name="connsiteX3" fmla="*/ 54721 w 3712583"/>
                <a:gd name="connsiteY3" fmla="*/ 0 h 257442"/>
                <a:gd name="connsiteX0" fmla="*/ 3712583 w 3712583"/>
                <a:gd name="connsiteY0" fmla="*/ 0 h 257442"/>
                <a:gd name="connsiteX1" fmla="*/ 3657862 w 3712583"/>
                <a:gd name="connsiteY1" fmla="*/ 257442 h 257442"/>
                <a:gd name="connsiteX2" fmla="*/ 0 w 3712583"/>
                <a:gd name="connsiteY2" fmla="*/ 257442 h 257442"/>
                <a:gd name="connsiteX3" fmla="*/ 54721 w 3712583"/>
                <a:gd name="connsiteY3" fmla="*/ 0 h 257442"/>
                <a:gd name="connsiteX0" fmla="*/ 3922576 w 3922576"/>
                <a:gd name="connsiteY0" fmla="*/ 0 h 257442"/>
                <a:gd name="connsiteX1" fmla="*/ 3657862 w 3922576"/>
                <a:gd name="connsiteY1" fmla="*/ 257442 h 257442"/>
                <a:gd name="connsiteX2" fmla="*/ 0 w 3922576"/>
                <a:gd name="connsiteY2" fmla="*/ 257442 h 257442"/>
                <a:gd name="connsiteX3" fmla="*/ 54721 w 3922576"/>
                <a:gd name="connsiteY3" fmla="*/ 0 h 257442"/>
                <a:gd name="connsiteX0" fmla="*/ 3922576 w 3922576"/>
                <a:gd name="connsiteY0" fmla="*/ 0 h 257442"/>
                <a:gd name="connsiteX1" fmla="*/ 3867854 w 3922576"/>
                <a:gd name="connsiteY1" fmla="*/ 257442 h 257442"/>
                <a:gd name="connsiteX2" fmla="*/ 0 w 3922576"/>
                <a:gd name="connsiteY2" fmla="*/ 257442 h 257442"/>
                <a:gd name="connsiteX3" fmla="*/ 54721 w 3922576"/>
                <a:gd name="connsiteY3" fmla="*/ 0 h 257442"/>
                <a:gd name="connsiteX0" fmla="*/ 3922577 w 3922577"/>
                <a:gd name="connsiteY0" fmla="*/ 0 h 257442"/>
                <a:gd name="connsiteX1" fmla="*/ 3867855 w 3922577"/>
                <a:gd name="connsiteY1" fmla="*/ 257442 h 257442"/>
                <a:gd name="connsiteX2" fmla="*/ 0 w 3922577"/>
                <a:gd name="connsiteY2" fmla="*/ 257442 h 257442"/>
                <a:gd name="connsiteX3" fmla="*/ 54722 w 3922577"/>
                <a:gd name="connsiteY3" fmla="*/ 0 h 257442"/>
                <a:gd name="connsiteX0" fmla="*/ 3922577 w 3922577"/>
                <a:gd name="connsiteY0" fmla="*/ 0 h 257442"/>
                <a:gd name="connsiteX1" fmla="*/ 3867855 w 3922577"/>
                <a:gd name="connsiteY1" fmla="*/ 257442 h 257442"/>
                <a:gd name="connsiteX2" fmla="*/ 0 w 3922577"/>
                <a:gd name="connsiteY2" fmla="*/ 257442 h 257442"/>
                <a:gd name="connsiteX3" fmla="*/ 54722 w 3922577"/>
                <a:gd name="connsiteY3" fmla="*/ 0 h 257442"/>
              </a:gdLst>
              <a:ahLst/>
              <a:cxnLst>
                <a:cxn ang="0">
                  <a:pos x="connsiteX0" y="connsiteY0"/>
                </a:cxn>
                <a:cxn ang="0">
                  <a:pos x="connsiteX1" y="connsiteY1"/>
                </a:cxn>
                <a:cxn ang="0">
                  <a:pos x="connsiteX2" y="connsiteY2"/>
                </a:cxn>
                <a:cxn ang="0">
                  <a:pos x="connsiteX3" y="connsiteY3"/>
                </a:cxn>
              </a:cxnLst>
              <a:rect l="l" t="t" r="r" b="b"/>
              <a:pathLst>
                <a:path w="3922577" h="257442">
                  <a:moveTo>
                    <a:pt x="3922577" y="0"/>
                  </a:moveTo>
                  <a:lnTo>
                    <a:pt x="3867855" y="257442"/>
                  </a:lnTo>
                  <a:lnTo>
                    <a:pt x="0" y="257442"/>
                  </a:lnTo>
                  <a:lnTo>
                    <a:pt x="54722"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err="1">
                <a:solidFill>
                  <a:schemeClr val="tx1"/>
                </a:solidFill>
              </a:endParaRPr>
            </a:p>
          </p:txBody>
        </p:sp>
        <p:sp>
          <p:nvSpPr>
            <p:cNvPr id="52" name="btfpRunningAgenda2LevelTextRight405414">
              <a:extLst>
                <a:ext uri="{FF2B5EF4-FFF2-40B4-BE49-F238E27FC236}">
                  <a16:creationId xmlns:a16="http://schemas.microsoft.com/office/drawing/2014/main" id="{C96C84A1-A9DA-F5BA-1585-768D1E5BB835}"/>
                </a:ext>
              </a:extLst>
            </p:cNvPr>
            <p:cNvSpPr txBox="1"/>
            <p:nvPr/>
          </p:nvSpPr>
          <p:spPr bwMode="gray">
            <a:xfrm>
              <a:off x="3709378" y="876300"/>
              <a:ext cx="3976859" cy="257442"/>
            </a:xfrm>
            <a:prstGeom prst="rect">
              <a:avLst/>
            </a:prstGeom>
            <a:noFill/>
          </p:spPr>
          <p:txBody>
            <a:bodyPr vert="horz" wrap="none" lIns="360363" tIns="36036" rIns="360363" bIns="36036" rtlCol="0" anchor="t">
              <a:spAutoFit/>
            </a:bodyPr>
            <a:lstStyle/>
            <a:p>
              <a:pPr marL="0" indent="0">
                <a:spcBef>
                  <a:spcPts val="0"/>
                </a:spcBef>
                <a:buNone/>
              </a:pPr>
              <a:r>
                <a:rPr lang="en-GB" sz="1200" b="1" cap="all" spc="450" dirty="0" err="1">
                  <a:solidFill>
                    <a:srgbClr val="FFFFFF"/>
                  </a:solidFill>
                </a:rPr>
                <a:t>Apac</a:t>
              </a:r>
              <a:r>
                <a:rPr lang="en-GB" sz="1200" b="1" cap="all" spc="450" dirty="0">
                  <a:solidFill>
                    <a:srgbClr val="FFFFFF"/>
                  </a:solidFill>
                </a:rPr>
                <a:t> c(d)</a:t>
              </a:r>
              <a:r>
                <a:rPr lang="en-GB" sz="1200" b="1" cap="all" spc="450" dirty="0" err="1">
                  <a:solidFill>
                    <a:srgbClr val="FFFFFF"/>
                  </a:solidFill>
                </a:rPr>
                <a:t>mo</a:t>
              </a:r>
              <a:r>
                <a:rPr lang="en-GB" sz="1200" b="1" cap="all" spc="450" dirty="0">
                  <a:solidFill>
                    <a:srgbClr val="FFFFFF"/>
                  </a:solidFill>
                </a:rPr>
                <a:t> landscape</a:t>
              </a:r>
            </a:p>
          </p:txBody>
        </p:sp>
      </p:grpSp>
      <p:grpSp>
        <p:nvGrpSpPr>
          <p:cNvPr id="92" name="btfpStatusSticker640045">
            <a:extLst>
              <a:ext uri="{FF2B5EF4-FFF2-40B4-BE49-F238E27FC236}">
                <a16:creationId xmlns:a16="http://schemas.microsoft.com/office/drawing/2014/main" id="{7CC87454-28FC-18B6-3666-1841D3CB9290}"/>
              </a:ext>
            </a:extLst>
          </p:cNvPr>
          <p:cNvGrpSpPr/>
          <p:nvPr>
            <p:custDataLst>
              <p:tags r:id="rId6"/>
            </p:custDataLst>
          </p:nvPr>
        </p:nvGrpSpPr>
        <p:grpSpPr>
          <a:xfrm>
            <a:off x="10102664" y="955344"/>
            <a:ext cx="1759136" cy="235611"/>
            <a:chOff x="-2422139" y="876300"/>
            <a:chExt cx="1759136" cy="235611"/>
          </a:xfrm>
        </p:grpSpPr>
        <p:sp>
          <p:nvSpPr>
            <p:cNvPr id="90" name="btfpStatusStickerText640045">
              <a:extLst>
                <a:ext uri="{FF2B5EF4-FFF2-40B4-BE49-F238E27FC236}">
                  <a16:creationId xmlns:a16="http://schemas.microsoft.com/office/drawing/2014/main" id="{336617CF-DAF7-5ED6-0F6D-AFE4C228458E}"/>
                </a:ext>
              </a:extLst>
            </p:cNvPr>
            <p:cNvSpPr txBox="1"/>
            <p:nvPr/>
          </p:nvSpPr>
          <p:spPr bwMode="gray">
            <a:xfrm>
              <a:off x="-2422139" y="876300"/>
              <a:ext cx="1759136"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Directional</a:t>
              </a:r>
            </a:p>
          </p:txBody>
        </p:sp>
        <p:cxnSp>
          <p:nvCxnSpPr>
            <p:cNvPr id="91" name="btfpStatusStickerLine640045">
              <a:extLst>
                <a:ext uri="{FF2B5EF4-FFF2-40B4-BE49-F238E27FC236}">
                  <a16:creationId xmlns:a16="http://schemas.microsoft.com/office/drawing/2014/main" id="{DC0CF7F3-FB22-68EC-BD87-0BA5968523BB}"/>
                </a:ext>
              </a:extLst>
            </p:cNvPr>
            <p:cNvCxnSpPr>
              <a:cxnSpLocks/>
            </p:cNvCxnSpPr>
            <p:nvPr/>
          </p:nvCxnSpPr>
          <p:spPr bwMode="gray">
            <a:xfrm rot="720000">
              <a:off x="-242213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D97C1305-9A9A-D96E-C1BB-B4CCF7F239B0}"/>
              </a:ext>
            </a:extLst>
          </p:cNvPr>
          <p:cNvSpPr txBox="1"/>
          <p:nvPr/>
        </p:nvSpPr>
        <p:spPr bwMode="gray">
          <a:xfrm>
            <a:off x="4168615" y="1623916"/>
            <a:ext cx="704258" cy="288147"/>
          </a:xfrm>
          <a:prstGeom prst="rect">
            <a:avLst/>
          </a:prstGeom>
          <a:noFill/>
        </p:spPr>
        <p:txBody>
          <a:bodyPr wrap="square" lIns="36000" tIns="36000" rIns="36000" bIns="36000" rtlCol="0">
            <a:spAutoFit/>
          </a:bodyPr>
          <a:lstStyle/>
          <a:p>
            <a:pPr marL="0" indent="0">
              <a:buNone/>
            </a:pPr>
            <a:r>
              <a:rPr lang="en-US" sz="1400" dirty="0"/>
              <a:t>Peer 2</a:t>
            </a:r>
          </a:p>
        </p:txBody>
      </p:sp>
      <p:sp>
        <p:nvSpPr>
          <p:cNvPr id="9" name="TextBox 8">
            <a:extLst>
              <a:ext uri="{FF2B5EF4-FFF2-40B4-BE49-F238E27FC236}">
                <a16:creationId xmlns:a16="http://schemas.microsoft.com/office/drawing/2014/main" id="{2859B6F1-F458-B177-FFF3-91531117D822}"/>
              </a:ext>
            </a:extLst>
          </p:cNvPr>
          <p:cNvSpPr txBox="1"/>
          <p:nvPr/>
        </p:nvSpPr>
        <p:spPr bwMode="gray">
          <a:xfrm>
            <a:off x="3357248" y="2168818"/>
            <a:ext cx="704258" cy="288147"/>
          </a:xfrm>
          <a:prstGeom prst="rect">
            <a:avLst/>
          </a:prstGeom>
          <a:noFill/>
        </p:spPr>
        <p:txBody>
          <a:bodyPr wrap="square" lIns="36000" tIns="36000" rIns="36000" bIns="36000" rtlCol="0">
            <a:spAutoFit/>
          </a:bodyPr>
          <a:lstStyle/>
          <a:p>
            <a:pPr marL="0" indent="0">
              <a:buNone/>
            </a:pPr>
            <a:r>
              <a:rPr lang="en-US" sz="1400" dirty="0"/>
              <a:t>Peer 4</a:t>
            </a:r>
          </a:p>
        </p:txBody>
      </p:sp>
      <p:sp>
        <p:nvSpPr>
          <p:cNvPr id="10" name="TextBox 9">
            <a:extLst>
              <a:ext uri="{FF2B5EF4-FFF2-40B4-BE49-F238E27FC236}">
                <a16:creationId xmlns:a16="http://schemas.microsoft.com/office/drawing/2014/main" id="{0328E2A6-0BC2-F8B9-01BA-F87ACE5D61B0}"/>
              </a:ext>
            </a:extLst>
          </p:cNvPr>
          <p:cNvSpPr txBox="1"/>
          <p:nvPr/>
        </p:nvSpPr>
        <p:spPr bwMode="gray">
          <a:xfrm>
            <a:off x="4966407" y="2168818"/>
            <a:ext cx="704258" cy="288147"/>
          </a:xfrm>
          <a:prstGeom prst="rect">
            <a:avLst/>
          </a:prstGeom>
          <a:noFill/>
        </p:spPr>
        <p:txBody>
          <a:bodyPr wrap="square" lIns="36000" tIns="36000" rIns="36000" bIns="36000" rtlCol="0">
            <a:spAutoFit/>
          </a:bodyPr>
          <a:lstStyle/>
          <a:p>
            <a:pPr marL="0" indent="0">
              <a:buNone/>
            </a:pPr>
            <a:r>
              <a:rPr lang="en-US" sz="1400" dirty="0"/>
              <a:t>Peer 1</a:t>
            </a:r>
          </a:p>
        </p:txBody>
      </p:sp>
      <p:sp>
        <p:nvSpPr>
          <p:cNvPr id="11" name="TextBox 10">
            <a:extLst>
              <a:ext uri="{FF2B5EF4-FFF2-40B4-BE49-F238E27FC236}">
                <a16:creationId xmlns:a16="http://schemas.microsoft.com/office/drawing/2014/main" id="{91880665-A6B6-26AB-0AA2-AF975BB16B66}"/>
              </a:ext>
            </a:extLst>
          </p:cNvPr>
          <p:cNvSpPr txBox="1"/>
          <p:nvPr/>
        </p:nvSpPr>
        <p:spPr bwMode="gray">
          <a:xfrm>
            <a:off x="4168615" y="2825659"/>
            <a:ext cx="704258" cy="288147"/>
          </a:xfrm>
          <a:prstGeom prst="rect">
            <a:avLst/>
          </a:prstGeom>
          <a:noFill/>
        </p:spPr>
        <p:txBody>
          <a:bodyPr wrap="square" lIns="36000" tIns="36000" rIns="36000" bIns="36000" rtlCol="0">
            <a:spAutoFit/>
          </a:bodyPr>
          <a:lstStyle/>
          <a:p>
            <a:pPr marL="0" indent="0">
              <a:buNone/>
            </a:pPr>
            <a:r>
              <a:rPr lang="en-US" sz="1400" dirty="0"/>
              <a:t>Peer 3</a:t>
            </a:r>
          </a:p>
        </p:txBody>
      </p:sp>
      <p:sp>
        <p:nvSpPr>
          <p:cNvPr id="12" name="TextBox 11">
            <a:extLst>
              <a:ext uri="{FF2B5EF4-FFF2-40B4-BE49-F238E27FC236}">
                <a16:creationId xmlns:a16="http://schemas.microsoft.com/office/drawing/2014/main" id="{9343C47E-4F63-9DB7-142F-788BE2D97928}"/>
              </a:ext>
            </a:extLst>
          </p:cNvPr>
          <p:cNvSpPr txBox="1"/>
          <p:nvPr/>
        </p:nvSpPr>
        <p:spPr bwMode="gray">
          <a:xfrm>
            <a:off x="7406075" y="3850137"/>
            <a:ext cx="704258" cy="288147"/>
          </a:xfrm>
          <a:prstGeom prst="rect">
            <a:avLst/>
          </a:prstGeom>
          <a:noFill/>
        </p:spPr>
        <p:txBody>
          <a:bodyPr wrap="square" lIns="36000" tIns="36000" rIns="36000" bIns="36000" rtlCol="0">
            <a:spAutoFit/>
          </a:bodyPr>
          <a:lstStyle/>
          <a:p>
            <a:pPr marL="0" indent="0">
              <a:buNone/>
            </a:pPr>
            <a:r>
              <a:rPr lang="en-US" sz="1400" dirty="0"/>
              <a:t>Peer 5</a:t>
            </a:r>
          </a:p>
        </p:txBody>
      </p:sp>
      <p:sp>
        <p:nvSpPr>
          <p:cNvPr id="13" name="TextBox 12">
            <a:extLst>
              <a:ext uri="{FF2B5EF4-FFF2-40B4-BE49-F238E27FC236}">
                <a16:creationId xmlns:a16="http://schemas.microsoft.com/office/drawing/2014/main" id="{AFD70D86-8DE8-5818-7761-F3B0C0964737}"/>
              </a:ext>
            </a:extLst>
          </p:cNvPr>
          <p:cNvSpPr txBox="1"/>
          <p:nvPr/>
        </p:nvSpPr>
        <p:spPr bwMode="gray">
          <a:xfrm>
            <a:off x="7406075" y="4683470"/>
            <a:ext cx="704258" cy="288147"/>
          </a:xfrm>
          <a:prstGeom prst="rect">
            <a:avLst/>
          </a:prstGeom>
          <a:noFill/>
        </p:spPr>
        <p:txBody>
          <a:bodyPr wrap="square" lIns="36000" tIns="36000" rIns="36000" bIns="36000" rtlCol="0">
            <a:spAutoFit/>
          </a:bodyPr>
          <a:lstStyle/>
          <a:p>
            <a:pPr marL="0" indent="0">
              <a:buNone/>
            </a:pPr>
            <a:r>
              <a:rPr lang="en-US" sz="1400" dirty="0"/>
              <a:t>Peer 8</a:t>
            </a:r>
          </a:p>
        </p:txBody>
      </p:sp>
      <p:sp>
        <p:nvSpPr>
          <p:cNvPr id="14" name="TextBox 13">
            <a:extLst>
              <a:ext uri="{FF2B5EF4-FFF2-40B4-BE49-F238E27FC236}">
                <a16:creationId xmlns:a16="http://schemas.microsoft.com/office/drawing/2014/main" id="{A15D7B36-3DC3-DC5B-E418-796981B9C09E}"/>
              </a:ext>
            </a:extLst>
          </p:cNvPr>
          <p:cNvSpPr txBox="1"/>
          <p:nvPr/>
        </p:nvSpPr>
        <p:spPr bwMode="gray">
          <a:xfrm>
            <a:off x="9281807" y="3850137"/>
            <a:ext cx="704258" cy="288147"/>
          </a:xfrm>
          <a:prstGeom prst="rect">
            <a:avLst/>
          </a:prstGeom>
          <a:noFill/>
        </p:spPr>
        <p:txBody>
          <a:bodyPr wrap="square" lIns="36000" tIns="36000" rIns="36000" bIns="36000" rtlCol="0">
            <a:spAutoFit/>
          </a:bodyPr>
          <a:lstStyle/>
          <a:p>
            <a:pPr marL="0" indent="0">
              <a:buNone/>
            </a:pPr>
            <a:r>
              <a:rPr lang="en-US" sz="1400" dirty="0"/>
              <a:t>Peer 6</a:t>
            </a:r>
          </a:p>
        </p:txBody>
      </p:sp>
      <p:sp>
        <p:nvSpPr>
          <p:cNvPr id="15" name="TextBox 14">
            <a:extLst>
              <a:ext uri="{FF2B5EF4-FFF2-40B4-BE49-F238E27FC236}">
                <a16:creationId xmlns:a16="http://schemas.microsoft.com/office/drawing/2014/main" id="{10CB8777-6F0B-533E-2143-598F508DF732}"/>
              </a:ext>
            </a:extLst>
          </p:cNvPr>
          <p:cNvSpPr txBox="1"/>
          <p:nvPr/>
        </p:nvSpPr>
        <p:spPr bwMode="gray">
          <a:xfrm>
            <a:off x="9281807" y="4677744"/>
            <a:ext cx="704258" cy="288147"/>
          </a:xfrm>
          <a:prstGeom prst="rect">
            <a:avLst/>
          </a:prstGeom>
          <a:noFill/>
        </p:spPr>
        <p:txBody>
          <a:bodyPr wrap="square" lIns="36000" tIns="36000" rIns="36000" bIns="36000" rtlCol="0">
            <a:spAutoFit/>
          </a:bodyPr>
          <a:lstStyle/>
          <a:p>
            <a:pPr marL="0" indent="0">
              <a:buNone/>
            </a:pPr>
            <a:r>
              <a:rPr lang="en-US" sz="1400" dirty="0"/>
              <a:t>Peer 7</a:t>
            </a:r>
          </a:p>
        </p:txBody>
      </p:sp>
      <p:sp>
        <p:nvSpPr>
          <p:cNvPr id="16" name="TextBox 15">
            <a:extLst>
              <a:ext uri="{FF2B5EF4-FFF2-40B4-BE49-F238E27FC236}">
                <a16:creationId xmlns:a16="http://schemas.microsoft.com/office/drawing/2014/main" id="{D1A7FA83-545D-2B9C-F2D1-1A6658E45C38}"/>
              </a:ext>
            </a:extLst>
          </p:cNvPr>
          <p:cNvSpPr txBox="1"/>
          <p:nvPr/>
        </p:nvSpPr>
        <p:spPr bwMode="gray">
          <a:xfrm>
            <a:off x="6377137" y="3113806"/>
            <a:ext cx="704258" cy="288147"/>
          </a:xfrm>
          <a:prstGeom prst="rect">
            <a:avLst/>
          </a:prstGeom>
          <a:noFill/>
        </p:spPr>
        <p:txBody>
          <a:bodyPr wrap="square" lIns="36000" tIns="36000" rIns="36000" bIns="36000" rtlCol="0">
            <a:spAutoFit/>
          </a:bodyPr>
          <a:lstStyle/>
          <a:p>
            <a:pPr marL="0" indent="0">
              <a:buNone/>
            </a:pPr>
            <a:r>
              <a:rPr lang="en-US" sz="1400" b="1" dirty="0">
                <a:solidFill>
                  <a:schemeClr val="accent3"/>
                </a:solidFill>
              </a:rPr>
              <a:t>Target</a:t>
            </a:r>
          </a:p>
        </p:txBody>
      </p:sp>
    </p:spTree>
    <p:custDataLst>
      <p:tags r:id="rId1"/>
    </p:custDataLst>
    <p:extLst>
      <p:ext uri="{BB962C8B-B14F-4D97-AF65-F5344CB8AC3E}">
        <p14:creationId xmlns:p14="http://schemas.microsoft.com/office/powerpoint/2010/main" val="1321587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btfpColumnIndicatorGroup2">
            <a:extLst>
              <a:ext uri="{FF2B5EF4-FFF2-40B4-BE49-F238E27FC236}">
                <a16:creationId xmlns:a16="http://schemas.microsoft.com/office/drawing/2014/main" id="{56984CC2-625E-D899-DF6E-2E57AAF429FB}"/>
              </a:ext>
            </a:extLst>
          </p:cNvPr>
          <p:cNvGrpSpPr/>
          <p:nvPr/>
        </p:nvGrpSpPr>
        <p:grpSpPr>
          <a:xfrm>
            <a:off x="0" y="6926580"/>
            <a:ext cx="12192000" cy="137160"/>
            <a:chOff x="0" y="6926580"/>
            <a:chExt cx="12192000" cy="137160"/>
          </a:xfrm>
        </p:grpSpPr>
        <p:sp>
          <p:nvSpPr>
            <p:cNvPr id="42" name="btfpColumnGapBlocker487716">
              <a:extLst>
                <a:ext uri="{FF2B5EF4-FFF2-40B4-BE49-F238E27FC236}">
                  <a16:creationId xmlns:a16="http://schemas.microsoft.com/office/drawing/2014/main" id="{779DDFF3-BBC1-FCB7-509B-65903E8DAD7F}"/>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6" name="btfpColumnGapBlocker205826">
              <a:extLst>
                <a:ext uri="{FF2B5EF4-FFF2-40B4-BE49-F238E27FC236}">
                  <a16:creationId xmlns:a16="http://schemas.microsoft.com/office/drawing/2014/main" id="{C2550E71-3D33-FBB6-4932-F8A54837D88B}"/>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1" name="btfpColumnIndicator334222">
              <a:extLst>
                <a:ext uri="{FF2B5EF4-FFF2-40B4-BE49-F238E27FC236}">
                  <a16:creationId xmlns:a16="http://schemas.microsoft.com/office/drawing/2014/main" id="{79ED50BB-7F96-B380-B864-03ED6BE90DD0}"/>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9" name="btfpColumnIndicator445037">
              <a:extLst>
                <a:ext uri="{FF2B5EF4-FFF2-40B4-BE49-F238E27FC236}">
                  <a16:creationId xmlns:a16="http://schemas.microsoft.com/office/drawing/2014/main" id="{1CFAEDA1-27AB-9D5A-D29D-214255F19606}"/>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4" name="btfpColumnIndicatorGroup1">
            <a:extLst>
              <a:ext uri="{FF2B5EF4-FFF2-40B4-BE49-F238E27FC236}">
                <a16:creationId xmlns:a16="http://schemas.microsoft.com/office/drawing/2014/main" id="{A838F7BD-7C8A-AB78-C652-D1214DA64B3D}"/>
              </a:ext>
            </a:extLst>
          </p:cNvPr>
          <p:cNvGrpSpPr/>
          <p:nvPr/>
        </p:nvGrpSpPr>
        <p:grpSpPr>
          <a:xfrm>
            <a:off x="0" y="-205740"/>
            <a:ext cx="12192000" cy="137160"/>
            <a:chOff x="0" y="-205740"/>
            <a:chExt cx="12192000" cy="137160"/>
          </a:xfrm>
        </p:grpSpPr>
        <p:sp>
          <p:nvSpPr>
            <p:cNvPr id="37" name="btfpColumnGapBlocker678384">
              <a:extLst>
                <a:ext uri="{FF2B5EF4-FFF2-40B4-BE49-F238E27FC236}">
                  <a16:creationId xmlns:a16="http://schemas.microsoft.com/office/drawing/2014/main" id="{75CB4EF9-6691-C3B9-3B78-BE5E0DAE95E8}"/>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5" name="btfpColumnGapBlocker464247">
              <a:extLst>
                <a:ext uri="{FF2B5EF4-FFF2-40B4-BE49-F238E27FC236}">
                  <a16:creationId xmlns:a16="http://schemas.microsoft.com/office/drawing/2014/main" id="{45D1F207-81A3-C3C2-839E-872A042F0794}"/>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0" name="btfpColumnIndicator807934">
              <a:extLst>
                <a:ext uri="{FF2B5EF4-FFF2-40B4-BE49-F238E27FC236}">
                  <a16:creationId xmlns:a16="http://schemas.microsoft.com/office/drawing/2014/main" id="{B8934B45-BA7A-B61F-8782-96D851D847C3}"/>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833222">
              <a:extLst>
                <a:ext uri="{FF2B5EF4-FFF2-40B4-BE49-F238E27FC236}">
                  <a16:creationId xmlns:a16="http://schemas.microsoft.com/office/drawing/2014/main" id="{73E364E2-E468-F80D-CCE1-F3CCA087AF61}"/>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68" name="think-cell data - do not delete" hidden="1">
            <a:extLst>
              <a:ext uri="{FF2B5EF4-FFF2-40B4-BE49-F238E27FC236}">
                <a16:creationId xmlns:a16="http://schemas.microsoft.com/office/drawing/2014/main" id="{74E6BBA1-35D1-94C2-5A2C-74BB62443B2D}"/>
              </a:ext>
            </a:extLst>
          </p:cNvPr>
          <p:cNvGraphicFramePr>
            <a:graphicFrameLocks noChangeAspect="1"/>
          </p:cNvGraphicFramePr>
          <p:nvPr>
            <p:custDataLst>
              <p:tags r:id="rId2"/>
            </p:custDataLst>
            <p:extLst>
              <p:ext uri="{D42A27DB-BD31-4B8C-83A1-F6EECF244321}">
                <p14:modId xmlns:p14="http://schemas.microsoft.com/office/powerpoint/2010/main" val="29025173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95" imgH="396" progId="TCLayout.ActiveDocument.1">
                  <p:embed/>
                </p:oleObj>
              </mc:Choice>
              <mc:Fallback>
                <p:oleObj name="think-cell Slide" r:id="rId9" imgW="395" imgH="396" progId="TCLayout.ActiveDocument.1">
                  <p:embed/>
                  <p:pic>
                    <p:nvPicPr>
                      <p:cNvPr id="68" name="think-cell data - do not delete" hidden="1">
                        <a:extLst>
                          <a:ext uri="{FF2B5EF4-FFF2-40B4-BE49-F238E27FC236}">
                            <a16:creationId xmlns:a16="http://schemas.microsoft.com/office/drawing/2014/main" id="{74E6BBA1-35D1-94C2-5A2C-74BB62443B2D}"/>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aphicFrame>
        <p:nvGraphicFramePr>
          <p:cNvPr id="53" name="btfpTable791081">
            <a:extLst>
              <a:ext uri="{FF2B5EF4-FFF2-40B4-BE49-F238E27FC236}">
                <a16:creationId xmlns:a16="http://schemas.microsoft.com/office/drawing/2014/main" id="{5EB50E56-2216-4F69-B771-F5559CCD4882}"/>
              </a:ext>
            </a:extLst>
          </p:cNvPr>
          <p:cNvGraphicFramePr>
            <a:graphicFrameLocks noGrp="1"/>
          </p:cNvGraphicFramePr>
          <p:nvPr>
            <p:custDataLst>
              <p:tags r:id="rId3"/>
            </p:custDataLst>
            <p:extLst>
              <p:ext uri="{D42A27DB-BD31-4B8C-83A1-F6EECF244321}">
                <p14:modId xmlns:p14="http://schemas.microsoft.com/office/powerpoint/2010/main" val="2596958511"/>
              </p:ext>
            </p:extLst>
          </p:nvPr>
        </p:nvGraphicFramePr>
        <p:xfrm>
          <a:off x="334963" y="1346808"/>
          <a:ext cx="11522075" cy="5026122"/>
        </p:xfrm>
        <a:graphic>
          <a:graphicData uri="http://schemas.openxmlformats.org/drawingml/2006/table">
            <a:tbl>
              <a:tblPr firstRow="1" firstCol="1">
                <a:tableStyleId>{9D7B26C5-4107-4FEC-AEDC-1716B250A1EF}</a:tableStyleId>
              </a:tblPr>
              <a:tblGrid>
                <a:gridCol w="1642254">
                  <a:extLst>
                    <a:ext uri="{9D8B030D-6E8A-4147-A177-3AD203B41FA5}">
                      <a16:colId xmlns:a16="http://schemas.microsoft.com/office/drawing/2014/main" val="3306980494"/>
                    </a:ext>
                  </a:extLst>
                </a:gridCol>
                <a:gridCol w="1998017">
                  <a:extLst>
                    <a:ext uri="{9D8B030D-6E8A-4147-A177-3AD203B41FA5}">
                      <a16:colId xmlns:a16="http://schemas.microsoft.com/office/drawing/2014/main" val="4140112434"/>
                    </a:ext>
                  </a:extLst>
                </a:gridCol>
                <a:gridCol w="2069431">
                  <a:extLst>
                    <a:ext uri="{9D8B030D-6E8A-4147-A177-3AD203B41FA5}">
                      <a16:colId xmlns:a16="http://schemas.microsoft.com/office/drawing/2014/main" val="3478539957"/>
                    </a:ext>
                  </a:extLst>
                </a:gridCol>
                <a:gridCol w="1992430">
                  <a:extLst>
                    <a:ext uri="{9D8B030D-6E8A-4147-A177-3AD203B41FA5}">
                      <a16:colId xmlns:a16="http://schemas.microsoft.com/office/drawing/2014/main" val="3745327285"/>
                    </a:ext>
                  </a:extLst>
                </a:gridCol>
                <a:gridCol w="1963553">
                  <a:extLst>
                    <a:ext uri="{9D8B030D-6E8A-4147-A177-3AD203B41FA5}">
                      <a16:colId xmlns:a16="http://schemas.microsoft.com/office/drawing/2014/main" val="56899984"/>
                    </a:ext>
                  </a:extLst>
                </a:gridCol>
                <a:gridCol w="1856390">
                  <a:extLst>
                    <a:ext uri="{9D8B030D-6E8A-4147-A177-3AD203B41FA5}">
                      <a16:colId xmlns:a16="http://schemas.microsoft.com/office/drawing/2014/main" val="727374720"/>
                    </a:ext>
                  </a:extLst>
                </a:gridCol>
              </a:tblGrid>
              <a:tr h="233611">
                <a:tc>
                  <a:txBody>
                    <a:bodyPr/>
                    <a:lstStyle/>
                    <a:p>
                      <a:pPr marL="0" indent="0">
                        <a:spcBef>
                          <a:spcPts val="0"/>
                        </a:spcBef>
                        <a:buNone/>
                      </a:pPr>
                      <a:endParaRPr lang="en-US" sz="900" i="0" dirty="0"/>
                    </a:p>
                  </a:txBody>
                  <a:tcPr marL="91441" marR="91441" marT="45721" marB="45721" anchor="b"/>
                </a:tc>
                <a:tc>
                  <a:txBody>
                    <a:bodyPr/>
                    <a:lstStyle/>
                    <a:p>
                      <a:pPr marL="0" indent="0" algn="ctr">
                        <a:spcBef>
                          <a:spcPts val="0"/>
                        </a:spcBef>
                        <a:buNone/>
                      </a:pPr>
                      <a:r>
                        <a:rPr lang="en-US" sz="1000" i="0" dirty="0"/>
                        <a:t>Target</a:t>
                      </a:r>
                    </a:p>
                  </a:txBody>
                  <a:tcPr marL="91441" marR="91441" marT="45721" marB="45721" anchor="b">
                    <a:noFill/>
                  </a:tcPr>
                </a:tc>
                <a:tc>
                  <a:txBody>
                    <a:bodyPr/>
                    <a:lstStyle/>
                    <a:p>
                      <a:pPr marL="0" marR="0" lvl="0" indent="0" algn="ctr" defTabSz="711200" rtl="0" eaLnBrk="1" fontAlgn="auto" latinLnBrk="0" hangingPunct="1">
                        <a:lnSpc>
                          <a:spcPct val="100000"/>
                        </a:lnSpc>
                        <a:spcBef>
                          <a:spcPts val="0"/>
                        </a:spcBef>
                        <a:spcAft>
                          <a:spcPts val="0"/>
                        </a:spcAft>
                        <a:buClrTx/>
                        <a:buSzTx/>
                        <a:buNone/>
                        <a:tabLst/>
                        <a:defRPr/>
                      </a:pPr>
                      <a:r>
                        <a:rPr lang="en-US" sz="1000" i="0" dirty="0">
                          <a:solidFill>
                            <a:schemeClr val="tx1"/>
                          </a:solidFill>
                        </a:rPr>
                        <a:t>Peer 1</a:t>
                      </a:r>
                    </a:p>
                  </a:txBody>
                  <a:tcPr marL="91441" marR="91441" marT="45721" marB="45721" anchor="b"/>
                </a:tc>
                <a:tc>
                  <a:txBody>
                    <a:bodyPr/>
                    <a:lstStyle/>
                    <a:p>
                      <a:pPr marL="0" indent="0" algn="ctr">
                        <a:spcBef>
                          <a:spcPts val="0"/>
                        </a:spcBef>
                        <a:buNone/>
                      </a:pPr>
                      <a:r>
                        <a:rPr lang="en-US" sz="1000" i="0" dirty="0">
                          <a:solidFill>
                            <a:schemeClr val="tx1"/>
                          </a:solidFill>
                        </a:rPr>
                        <a:t>Peer 2</a:t>
                      </a:r>
                    </a:p>
                  </a:txBody>
                  <a:tcPr marL="91441" marR="91441" marT="45721" marB="45721" anchor="b"/>
                </a:tc>
                <a:tc>
                  <a:txBody>
                    <a:bodyPr/>
                    <a:lstStyle/>
                    <a:p>
                      <a:pPr marL="0" indent="0" algn="ctr">
                        <a:spcBef>
                          <a:spcPts val="0"/>
                        </a:spcBef>
                        <a:buNone/>
                      </a:pPr>
                      <a:r>
                        <a:rPr lang="en-US" sz="1000" i="0" dirty="0">
                          <a:solidFill>
                            <a:schemeClr val="tx1"/>
                          </a:solidFill>
                        </a:rPr>
                        <a:t>Peer 3</a:t>
                      </a:r>
                    </a:p>
                  </a:txBody>
                  <a:tcPr marL="91441" marR="91441" marT="45721" marB="45721" anchor="b"/>
                </a:tc>
                <a:tc>
                  <a:txBody>
                    <a:bodyPr/>
                    <a:lstStyle/>
                    <a:p>
                      <a:pPr marL="0" indent="0" algn="ctr">
                        <a:spcBef>
                          <a:spcPts val="0"/>
                        </a:spcBef>
                        <a:buNone/>
                      </a:pPr>
                      <a:r>
                        <a:rPr lang="en-US" sz="1000" i="0" dirty="0">
                          <a:solidFill>
                            <a:schemeClr val="tx1"/>
                          </a:solidFill>
                        </a:rPr>
                        <a:t>Peer 4</a:t>
                      </a:r>
                    </a:p>
                  </a:txBody>
                  <a:tcPr marL="91441" marR="91441" marT="45721" marB="45721" anchor="b"/>
                </a:tc>
                <a:extLst>
                  <a:ext uri="{0D108BD9-81ED-4DB2-BD59-A6C34878D82A}">
                    <a16:rowId xmlns:a16="http://schemas.microsoft.com/office/drawing/2014/main" val="85319137"/>
                  </a:ext>
                </a:extLst>
              </a:tr>
              <a:tr h="233611">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900" i="0" dirty="0"/>
                        <a:t>Headquarters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buNone/>
                      </a:pPr>
                      <a:endParaRPr lang="en-US" sz="900" b="0" i="0" dirty="0"/>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a:buNone/>
                      </a:pPr>
                      <a:endParaRPr lang="en-US" sz="900" b="0" i="0" dirty="0"/>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endParaRPr lang="en-US" sz="900" b="0" i="0" dirty="0"/>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endParaRPr lang="en-US" sz="900" b="0" i="0" dirty="0"/>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endParaRPr lang="en-US" sz="900" b="0" i="0" dirty="0"/>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52017655"/>
                  </a:ext>
                </a:extLst>
              </a:tr>
              <a:tr h="233611">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900" i="0" dirty="0"/>
                        <a:t>Founded</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spcBef>
                          <a:spcPts val="600"/>
                        </a:spcBef>
                        <a:buNone/>
                      </a:pPr>
                      <a:r>
                        <a:rPr lang="en-US" sz="850" b="0" i="0" dirty="0"/>
                        <a:t>1987</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a:spcBef>
                          <a:spcPts val="600"/>
                        </a:spcBef>
                        <a:buNone/>
                      </a:pPr>
                      <a:r>
                        <a:rPr lang="en-US" sz="850" b="0" i="0" dirty="0"/>
                        <a:t>1982</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dirty="0"/>
                        <a:t>1988</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dirty="0"/>
                        <a:t>1986</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kern="1200" dirty="0">
                          <a:solidFill>
                            <a:schemeClr val="dk1"/>
                          </a:solidFill>
                          <a:effectLst/>
                          <a:latin typeface="+mn-lt"/>
                          <a:ea typeface="+mn-ea"/>
                          <a:cs typeface="+mn-cs"/>
                        </a:rPr>
                        <a:t>1997</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963230641"/>
                  </a:ext>
                </a:extLst>
              </a:tr>
              <a:tr h="755336">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900" i="0" dirty="0"/>
                        <a:t>Business description</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spcBef>
                          <a:spcPts val="600"/>
                        </a:spcBef>
                        <a:buNone/>
                      </a:pPr>
                      <a:r>
                        <a:rPr lang="en-US" sz="850" b="0" i="0" dirty="0"/>
                        <a:t>EMS provider offering design, development, contract manufacturing, and full product assembly to medical, energy, and consumer product industries </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a:spcBef>
                          <a:spcPts val="600"/>
                        </a:spcBef>
                        <a:buNone/>
                      </a:pPr>
                      <a:r>
                        <a:rPr lang="en-US" sz="850" b="0" i="0" dirty="0"/>
                        <a:t>Precision engineering company engaged in the design, manufacture and repair of products for the medical industry</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dirty="0"/>
                        <a:t>Offers turnkey manufacturing solutions for the medical device industry; specializing in end-to-end production of minimally invasive medical devices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dirty="0"/>
                        <a:t>Specializes in R&amp;D, production, component supply, and marketing of respiratory therapy products in emergency and respiratory therapy</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kern="1200" dirty="0">
                          <a:solidFill>
                            <a:schemeClr val="dk1"/>
                          </a:solidFill>
                          <a:effectLst/>
                          <a:latin typeface="+mn-lt"/>
                          <a:ea typeface="+mn-ea"/>
                          <a:cs typeface="+mn-cs"/>
                        </a:rPr>
                        <a:t>Medical devices manufacturer specializing in respiratory therapy, imaging disposable products, and orthopedic and rehabilitation products</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876509261"/>
                  </a:ext>
                </a:extLst>
              </a:tr>
              <a:tr h="490579">
                <a:tc>
                  <a:txBody>
                    <a:bodyPr/>
                    <a:lstStyle/>
                    <a:p>
                      <a:pPr marL="0" marR="0" lvl="0" indent="0" algn="l" defTabSz="711200" rtl="0" eaLnBrk="1" fontAlgn="auto" latinLnBrk="0" hangingPunct="1">
                        <a:lnSpc>
                          <a:spcPct val="100000"/>
                        </a:lnSpc>
                        <a:spcBef>
                          <a:spcPts val="0"/>
                        </a:spcBef>
                        <a:spcAft>
                          <a:spcPts val="0"/>
                        </a:spcAft>
                        <a:buClrTx/>
                        <a:buSzTx/>
                        <a:buNone/>
                        <a:tabLst/>
                        <a:defRPr/>
                      </a:pPr>
                      <a:r>
                        <a:rPr lang="en-US" sz="900" b="1" i="0" dirty="0"/>
                        <a:t>Ownership</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b="1" i="0" dirty="0"/>
                        <a:t>Private - </a:t>
                      </a:r>
                      <a:r>
                        <a:rPr lang="en-US" sz="850" i="0" dirty="0"/>
                        <a:t>Owned by Holding Company 1; PE owner: Dymon Asia Capital</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b="1" i="0" dirty="0"/>
                        <a:t>Private - </a:t>
                      </a:r>
                      <a:r>
                        <a:rPr lang="en-US" sz="850" i="0" dirty="0"/>
                        <a:t>Owned by FSP Holdings</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b" latinLnBrk="0" hangingPunct="1">
                        <a:lnSpc>
                          <a:spcPct val="100000"/>
                        </a:lnSpc>
                        <a:spcBef>
                          <a:spcPts val="600"/>
                        </a:spcBef>
                        <a:spcAft>
                          <a:spcPts val="0"/>
                        </a:spcAft>
                        <a:buClrTx/>
                        <a:buSzTx/>
                        <a:buFontTx/>
                        <a:buNone/>
                        <a:tabLst/>
                        <a:defRPr/>
                      </a:pPr>
                      <a:r>
                        <a:rPr lang="en-US" sz="850" b="1" i="0" u="none" strike="noStrike" dirty="0">
                          <a:solidFill>
                            <a:srgbClr val="000000"/>
                          </a:solidFill>
                          <a:effectLst/>
                          <a:latin typeface="+mn-lt"/>
                        </a:rPr>
                        <a:t>Private - </a:t>
                      </a:r>
                      <a:r>
                        <a:rPr lang="en-US" sz="850" i="0" dirty="0"/>
                        <a:t>Owned by Boyu Capital</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b="1" i="0" dirty="0"/>
                        <a:t>Private - </a:t>
                      </a:r>
                      <a:r>
                        <a:rPr lang="en-US" sz="850" i="0" dirty="0"/>
                        <a:t>Owned by Nexus Point Capital</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b="1" i="0" dirty="0"/>
                        <a:t>Public - </a:t>
                      </a:r>
                      <a:r>
                        <a:rPr lang="en-US" sz="850" i="0" dirty="0"/>
                        <a:t>58.5% owned by Vincent Raya International</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219218338"/>
                  </a:ext>
                </a:extLst>
              </a:tr>
              <a:tr h="233611">
                <a:tc>
                  <a:txBody>
                    <a:bodyPr/>
                    <a:lstStyle/>
                    <a:p>
                      <a:pPr marL="0" indent="0">
                        <a:buNone/>
                      </a:pPr>
                      <a:r>
                        <a:rPr lang="en-US" sz="900" i="0" dirty="0"/>
                        <a:t># of employees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buNone/>
                      </a:pPr>
                      <a:r>
                        <a:rPr lang="en-US" sz="850" i="0" dirty="0">
                          <a:solidFill>
                            <a:schemeClr val="tx1"/>
                          </a:solidFill>
                        </a:rPr>
                        <a:t>3,600+</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marR="0" lvl="0" indent="0" algn="ctr" defTabSz="711200" rtl="0" eaLnBrk="1" fontAlgn="auto" latinLnBrk="0" hangingPunct="1">
                        <a:lnSpc>
                          <a:spcPct val="100000"/>
                        </a:lnSpc>
                        <a:spcBef>
                          <a:spcPts val="1200"/>
                        </a:spcBef>
                        <a:spcAft>
                          <a:spcPts val="0"/>
                        </a:spcAft>
                        <a:buClrTx/>
                        <a:buSzTx/>
                        <a:buFontTx/>
                        <a:buNone/>
                        <a:tabLst/>
                        <a:defRPr/>
                      </a:pPr>
                      <a:r>
                        <a:rPr lang="en-US" sz="850" i="0" baseline="0" dirty="0">
                          <a:solidFill>
                            <a:schemeClr val="tx1"/>
                          </a:solidFill>
                        </a:rPr>
                        <a:t>Limited info</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pattFill prst="ltDnDiag">
                      <a:fgClr>
                        <a:schemeClr val="bg1">
                          <a:lumMod val="75000"/>
                        </a:schemeClr>
                      </a:fgClr>
                      <a:bgClr>
                        <a:srgbClr val="FFFFFF"/>
                      </a:bgClr>
                    </a:pattFill>
                  </a:tcPr>
                </a:tc>
                <a:tc>
                  <a:txBody>
                    <a:bodyPr/>
                    <a:lstStyle/>
                    <a:p>
                      <a:pPr marL="0" indent="0" algn="ctr">
                        <a:buNone/>
                      </a:pPr>
                      <a:r>
                        <a:rPr lang="en-US" sz="850" i="0" dirty="0">
                          <a:solidFill>
                            <a:schemeClr val="tx1"/>
                          </a:solidFill>
                        </a:rPr>
                        <a:t>3,600+</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None/>
                      </a:pPr>
                      <a:r>
                        <a:rPr lang="en-US" sz="850" i="0" dirty="0">
                          <a:solidFill>
                            <a:schemeClr val="tx1"/>
                          </a:solidFill>
                        </a:rPr>
                        <a:t>650+</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a:buNone/>
                      </a:pPr>
                      <a:r>
                        <a:rPr lang="en-US" sz="850" i="0" dirty="0">
                          <a:solidFill>
                            <a:schemeClr val="tx1"/>
                          </a:solidFill>
                        </a:rPr>
                        <a:t>1200+</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616296685"/>
                  </a:ext>
                </a:extLst>
              </a:tr>
              <a:tr h="490579">
                <a:tc>
                  <a:txBody>
                    <a:bodyPr/>
                    <a:lstStyle/>
                    <a:p>
                      <a:pPr marL="0" indent="0">
                        <a:buNone/>
                      </a:pPr>
                      <a:r>
                        <a:rPr lang="en-US" sz="900" i="0" dirty="0"/>
                        <a:t>M&amp;A Activity </a:t>
                      </a:r>
                      <a:r>
                        <a:rPr lang="en-US" sz="900" b="0" i="0" dirty="0"/>
                        <a:t>(Since 2021)</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a:spcBef>
                          <a:spcPts val="600"/>
                        </a:spcBef>
                        <a:buNone/>
                      </a:pPr>
                      <a:r>
                        <a:rPr lang="en-US" sz="850" i="0" dirty="0"/>
                        <a:t>Limited info</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pattFill prst="ltDnDiag">
                      <a:fgClr>
                        <a:schemeClr val="bg1">
                          <a:lumMod val="75000"/>
                        </a:schemeClr>
                      </a:fgClr>
                      <a:bgClr>
                        <a:srgbClr val="FFFFFF"/>
                      </a:bgClr>
                    </a:patt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Limited info</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pattFill prst="ltDnDiag">
                      <a:fgClr>
                        <a:schemeClr val="bg1">
                          <a:lumMod val="75000"/>
                        </a:schemeClr>
                      </a:fgClr>
                      <a:bgClr>
                        <a:srgbClr val="FFFFFF"/>
                      </a:bgClr>
                    </a:pattFill>
                  </a:tcPr>
                </a:tc>
                <a:tc>
                  <a:txBody>
                    <a:bodyPr/>
                    <a:lstStyle/>
                    <a:p>
                      <a:pPr marL="0" indent="0" algn="ctr" defTabSz="711200" rtl="0" eaLnBrk="1" fontAlgn="ctr" latinLnBrk="0" hangingPunct="1">
                        <a:spcBef>
                          <a:spcPts val="1200"/>
                        </a:spcBef>
                        <a:buSzPct val="180000"/>
                        <a:buNone/>
                      </a:pPr>
                      <a:r>
                        <a:rPr lang="en-US" sz="850" b="0" i="0" baseline="0" dirty="0"/>
                        <a:t>Acquired Creganna operation in SG from TE in 2021 and balloon catheter segment from Ridgeback in 2024</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pattFill prst="ltDnDiag">
                      <a:fgClr>
                        <a:srgbClr val="FFFFFF"/>
                      </a:fgClr>
                      <a:bgClr>
                        <a:srgbClr val="FFFFFF"/>
                      </a:bgClr>
                    </a:pattFill>
                  </a:tcPr>
                </a:tc>
                <a:tc>
                  <a:txBody>
                    <a:bodyPr/>
                    <a:lstStyle/>
                    <a:p>
                      <a:pPr marL="0" lvl="0" indent="0" algn="ctr">
                        <a:spcBef>
                          <a:spcPts val="600"/>
                        </a:spcBef>
                        <a:buNone/>
                      </a:pPr>
                      <a:r>
                        <a:rPr lang="en-US" sz="850" i="0" dirty="0"/>
                        <a:t>Limited info</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pattFill prst="ltDnDiag">
                      <a:fgClr>
                        <a:schemeClr val="bg1">
                          <a:lumMod val="75000"/>
                        </a:schemeClr>
                      </a:fgClr>
                      <a:bgClr>
                        <a:srgbClr val="FFFFFF"/>
                      </a:bgClr>
                    </a:patt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Limited info</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pattFill prst="ltDnDiag">
                      <a:fgClr>
                        <a:schemeClr val="bg1">
                          <a:lumMod val="75000"/>
                        </a:schemeClr>
                      </a:fgClr>
                      <a:bgClr>
                        <a:srgbClr val="FFFFFF"/>
                      </a:bgClr>
                    </a:pattFill>
                  </a:tcPr>
                </a:tc>
                <a:extLst>
                  <a:ext uri="{0D108BD9-81ED-4DB2-BD59-A6C34878D82A}">
                    <a16:rowId xmlns:a16="http://schemas.microsoft.com/office/drawing/2014/main" val="222217920"/>
                  </a:ext>
                </a:extLst>
              </a:tr>
              <a:tr h="391066">
                <a:tc>
                  <a:txBody>
                    <a:bodyPr/>
                    <a:lstStyle/>
                    <a:p>
                      <a:pPr marL="0" indent="0">
                        <a:buNone/>
                      </a:pPr>
                      <a:r>
                        <a:rPr lang="en-US" sz="900" b="1" i="0" dirty="0"/>
                        <a:t>Industries served</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a:spcBef>
                          <a:spcPts val="600"/>
                        </a:spcBef>
                        <a:buNone/>
                      </a:pPr>
                      <a:r>
                        <a:rPr lang="en-US" sz="850" i="0" dirty="0"/>
                        <a:t>Consumer Products, Medical, Clean Tech, Automotive, Energy Services,</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Medical/surgical equipment, critical care, orthopaedics, precision machining</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indent="0" algn="ctr" defTabSz="711200" rtl="0" eaLnBrk="1" fontAlgn="ctr" latinLnBrk="0" hangingPunct="1">
                        <a:spcBef>
                          <a:spcPts val="1200"/>
                        </a:spcBef>
                        <a:buSzPct val="180000"/>
                        <a:buNone/>
                      </a:pPr>
                      <a:r>
                        <a:rPr lang="en-US" sz="850" b="0" i="0" baseline="0" dirty="0"/>
                        <a:t>Medical devices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indent="0" algn="ctr" defTabSz="711200" rtl="0" eaLnBrk="1" fontAlgn="ctr" latinLnBrk="0" hangingPunct="1">
                        <a:spcBef>
                          <a:spcPts val="1200"/>
                        </a:spcBef>
                        <a:buSzPct val="180000"/>
                        <a:buNone/>
                      </a:pPr>
                      <a:r>
                        <a:rPr lang="en-US" sz="850" b="0" i="0" baseline="0" dirty="0"/>
                        <a:t>Medical devices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indent="0" algn="ctr">
                        <a:buNone/>
                      </a:pPr>
                      <a:r>
                        <a:rPr lang="en-US" sz="850" i="0" dirty="0">
                          <a:solidFill>
                            <a:schemeClr val="tx1"/>
                          </a:solidFill>
                        </a:rPr>
                        <a:t>Medical devices</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2168041902"/>
                  </a:ext>
                </a:extLst>
              </a:tr>
              <a:tr h="233611">
                <a:tc>
                  <a:txBody>
                    <a:bodyPr/>
                    <a:lstStyle/>
                    <a:p>
                      <a:pPr marL="0" indent="0">
                        <a:buNone/>
                      </a:pPr>
                      <a:r>
                        <a:rPr lang="en-US" sz="900" b="1" i="0" dirty="0"/>
                        <a:t>MedTech focus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defTabSz="711200" rtl="0" eaLnBrk="1" fontAlgn="ctr" latinLnBrk="0" hangingPunct="1">
                        <a:spcBef>
                          <a:spcPts val="600"/>
                        </a:spcBef>
                        <a:buSzPct val="180000"/>
                        <a:buFont typeface="Arial" panose="020B0604020202020204" pitchFamily="34" charset="0"/>
                        <a:buBlip>
                          <a:blip r:embed="rId11"/>
                        </a:buBlip>
                      </a:pPr>
                      <a:r>
                        <a:rPr lang="en-US" sz="850" i="0" baseline="0" dirty="0"/>
                        <a:t> </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850" i="0" baseline="0" dirty="0">
                          <a:solidFill>
                            <a:schemeClr val="tx1"/>
                          </a:solidFill>
                        </a:rPr>
                        <a:t> </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850" i="0" baseline="0" dirty="0">
                          <a:solidFill>
                            <a:schemeClr val="tx1"/>
                          </a:solidFill>
                        </a:rPr>
                        <a:t>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2"/>
                        </a:buBlip>
                        <a:tabLst/>
                        <a:defRPr/>
                      </a:pPr>
                      <a:r>
                        <a:rPr lang="en-US" sz="850" i="0" baseline="0" dirty="0">
                          <a:solidFill>
                            <a:schemeClr val="tx1"/>
                          </a:solidFill>
                        </a:rPr>
                        <a:t>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 typeface="Arial" panose="020B0604020202020204" pitchFamily="34" charset="0"/>
                        <a:buBlip>
                          <a:blip r:embed="rId12"/>
                        </a:buBlip>
                        <a:tabLst/>
                        <a:defRPr/>
                      </a:pPr>
                      <a:r>
                        <a:rPr lang="en-US" sz="850" i="0" baseline="0" dirty="0">
                          <a:solidFill>
                            <a:schemeClr val="tx1"/>
                          </a:solidFill>
                        </a:rPr>
                        <a:t> </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2520717272"/>
                  </a:ext>
                </a:extLst>
              </a:tr>
              <a:tr h="373776">
                <a:tc>
                  <a:txBody>
                    <a:bodyPr/>
                    <a:lstStyle/>
                    <a:p>
                      <a:pPr marL="0" indent="0">
                        <a:buNone/>
                      </a:pPr>
                      <a:r>
                        <a:rPr lang="en-US" sz="900" b="1" i="0" dirty="0"/>
                        <a:t>Precision engineering capability </a:t>
                      </a:r>
                      <a:r>
                        <a:rPr lang="en-US" sz="900" b="1" i="1" dirty="0"/>
                        <a:t>(estimated)</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defTabSz="711200" rtl="0" eaLnBrk="1" fontAlgn="ctr" latinLnBrk="0" hangingPunct="1">
                        <a:spcBef>
                          <a:spcPts val="600"/>
                        </a:spcBef>
                        <a:buSzPct val="180000"/>
                        <a:buFont typeface="Arial" panose="020B0604020202020204" pitchFamily="34" charset="0"/>
                        <a:buBlip>
                          <a:blip r:embed="rId13"/>
                        </a:buBlip>
                      </a:pPr>
                      <a:r>
                        <a:rPr lang="en-US" sz="850" i="0" baseline="0" dirty="0">
                          <a:solidFill>
                            <a:schemeClr val="accent4"/>
                          </a:solidFill>
                        </a:rPr>
                        <a:t> </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4"/>
                        </a:buBlip>
                      </a:pPr>
                      <a:r>
                        <a:rPr lang="en-US" sz="850" i="0" baseline="0" dirty="0">
                          <a:solidFill>
                            <a:schemeClr val="tx1"/>
                          </a:solidFill>
                        </a:rPr>
                        <a:t> </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4"/>
                        </a:buBlip>
                      </a:pPr>
                      <a:r>
                        <a:rPr lang="en-US" sz="850" i="0" baseline="0" dirty="0">
                          <a:solidFill>
                            <a:schemeClr val="tx1"/>
                          </a:solidFill>
                        </a:rPr>
                        <a:t>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4"/>
                        </a:buBlip>
                      </a:pPr>
                      <a:r>
                        <a:rPr lang="en-US" sz="850" b="0" i="0" baseline="0" dirty="0"/>
                        <a:t>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5"/>
                        </a:buBlip>
                      </a:pPr>
                      <a:r>
                        <a:rPr lang="en-US" sz="850" b="0" i="0" baseline="0" dirty="0"/>
                        <a:t> </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106680243"/>
                  </a:ext>
                </a:extLst>
              </a:tr>
              <a:tr h="497721">
                <a:tc>
                  <a:txBody>
                    <a:bodyPr/>
                    <a:lstStyle/>
                    <a:p>
                      <a:pPr marL="0" indent="0">
                        <a:buNone/>
                      </a:pPr>
                      <a:r>
                        <a:rPr lang="en-US" sz="900" b="1" i="0" dirty="0"/>
                        <a:t>Medical products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a:spcBef>
                          <a:spcPts val="600"/>
                        </a:spcBef>
                        <a:buNone/>
                      </a:pPr>
                      <a:r>
                        <a:rPr lang="en-US" sz="850" i="0" dirty="0"/>
                        <a:t>Devices for Heart Valve Therapy, Sleep Disorder, Laboratory Instruments, Syringe Systems, Blood Collection</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Tx/>
                        <a:buNone/>
                        <a:tabLst/>
                        <a:defRPr/>
                      </a:pPr>
                      <a:r>
                        <a:rPr lang="en-US" sz="850" i="0" dirty="0"/>
                        <a:t>Endoscopy couplers, disposable pressure transducers, robotic surgery systems</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None/>
                      </a:pPr>
                      <a:r>
                        <a:rPr lang="en-US" sz="850" b="0" i="0" baseline="0" dirty="0"/>
                        <a:t>Medical balloons and catheters, micro-sensors for minimally invasive medical devices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Tx/>
                        <a:buNone/>
                        <a:tabLst/>
                        <a:defRPr/>
                      </a:pPr>
                      <a:r>
                        <a:rPr lang="en-US" sz="850" i="0" dirty="0"/>
                        <a:t>Breathing trainers, laryngoscopes, resuscitation devices, spacers, anesthesia &amp; NIV masks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None/>
                        <a:tabLst/>
                        <a:defRPr/>
                      </a:pPr>
                      <a:r>
                        <a:rPr lang="en-US" sz="850" i="0" dirty="0"/>
                        <a:t>High-flow oxygen therapy devices, respiratory humidification systems, rehabilitation devices</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1224273676"/>
                  </a:ext>
                </a:extLst>
              </a:tr>
              <a:tr h="358200">
                <a:tc>
                  <a:txBody>
                    <a:bodyPr/>
                    <a:lstStyle/>
                    <a:p>
                      <a:pPr marL="0" indent="0">
                        <a:buNone/>
                      </a:pPr>
                      <a:r>
                        <a:rPr lang="en-US" sz="900" b="1" i="0" dirty="0"/>
                        <a:t>Capacity</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a:spcBef>
                          <a:spcPts val="600"/>
                        </a:spcBef>
                        <a:buNone/>
                      </a:pPr>
                      <a:r>
                        <a:rPr lang="en-US" sz="850" i="0" dirty="0"/>
                        <a:t>16 production sites across SG, MY, CH; 104k sq. m. across 4 key sites</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Tx/>
                        <a:buNone/>
                        <a:tabLst/>
                        <a:defRPr/>
                      </a:pPr>
                      <a:r>
                        <a:rPr lang="en-US" sz="850" i="0" dirty="0"/>
                        <a:t>Limited info</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pattFill prst="ltDnDiag">
                      <a:fgClr>
                        <a:schemeClr val="bg1">
                          <a:lumMod val="75000"/>
                        </a:schemeClr>
                      </a:fgClr>
                      <a:bgClr>
                        <a:srgbClr val="FFFFFF"/>
                      </a:bgClr>
                    </a:pattFill>
                  </a:tcPr>
                </a:tc>
                <a:tc>
                  <a:txBody>
                    <a:bodyPr/>
                    <a:lstStyle/>
                    <a:p>
                      <a:pPr marL="0" indent="0" algn="ctr" defTabSz="711200" rtl="0" eaLnBrk="1" fontAlgn="ctr" latinLnBrk="0" hangingPunct="1">
                        <a:spcBef>
                          <a:spcPts val="1200"/>
                        </a:spcBef>
                        <a:buSzPct val="180000"/>
                        <a:buNone/>
                      </a:pPr>
                      <a:r>
                        <a:rPr lang="en-US" sz="850" b="0" i="0" baseline="0" dirty="0"/>
                        <a:t> 10 global facilities; Production space - 700k sq. ft.</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Tx/>
                        <a:buNone/>
                        <a:tabLst/>
                        <a:defRPr/>
                      </a:pPr>
                      <a:r>
                        <a:rPr lang="en-US" sz="850" i="0" dirty="0"/>
                        <a:t>Limited info</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pattFill prst="ltDnDiag">
                      <a:fgClr>
                        <a:schemeClr val="bg1">
                          <a:lumMod val="75000"/>
                        </a:schemeClr>
                      </a:fgClr>
                      <a:bgClr>
                        <a:srgbClr val="FFFFFF"/>
                      </a:bgClr>
                    </a:pattFill>
                  </a:tcPr>
                </a:tc>
                <a:tc>
                  <a:txBody>
                    <a:bodyPr/>
                    <a:lstStyle/>
                    <a:p>
                      <a:pPr marL="0" marR="0" lvl="0" indent="0" algn="ctr" defTabSz="711200" rtl="0" eaLnBrk="1" fontAlgn="ctr" latinLnBrk="0" hangingPunct="1">
                        <a:lnSpc>
                          <a:spcPct val="100000"/>
                        </a:lnSpc>
                        <a:spcBef>
                          <a:spcPts val="1200"/>
                        </a:spcBef>
                        <a:spcAft>
                          <a:spcPts val="0"/>
                        </a:spcAft>
                        <a:buClrTx/>
                        <a:buSzPct val="180000"/>
                        <a:buNone/>
                        <a:tabLst/>
                        <a:defRPr/>
                      </a:pPr>
                      <a:r>
                        <a:rPr lang="en-US" sz="850" i="0" dirty="0"/>
                        <a:t>2 production facilities; 764K+ sq.ft manufacturing site</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3375975492"/>
                  </a:ext>
                </a:extLst>
              </a:tr>
              <a:tr h="490579">
                <a:tc>
                  <a:txBody>
                    <a:bodyPr/>
                    <a:lstStyle/>
                    <a:p>
                      <a:pPr marL="0" indent="0">
                        <a:buNone/>
                      </a:pPr>
                      <a:r>
                        <a:rPr lang="en-US" sz="900" b="1" i="0" dirty="0"/>
                        <a:t>ISO certification</a:t>
                      </a:r>
                    </a:p>
                  </a:txBody>
                  <a:tcPr marL="91441" marR="91441" marT="45721" marB="45721" anchor="ctr">
                    <a:lnR w="12700" cap="flat" cmpd="sng" algn="ctr">
                      <a:solidFill>
                        <a:srgbClr val="C0000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a:spcBef>
                          <a:spcPts val="600"/>
                        </a:spcBef>
                        <a:buNone/>
                      </a:pPr>
                      <a:r>
                        <a:rPr lang="en-US" sz="850" i="0" dirty="0"/>
                        <a:t>ISO 13485:2016*, ISO 27001:2022, ISO 9001:2015, ISO 14001:2015, ISO 22301:2019</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ISO 13485:2016*, ISO 14001, ISO 9002</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711200" rtl="0" eaLnBrk="1" fontAlgn="ctr" latinLnBrk="0" hangingPunct="1">
                        <a:spcBef>
                          <a:spcPts val="1200"/>
                        </a:spcBef>
                        <a:buSzPct val="180000"/>
                        <a:buNone/>
                      </a:pPr>
                      <a:r>
                        <a:rPr lang="en-US" sz="850" b="0" i="0" baseline="0" dirty="0"/>
                        <a:t>ISO 13485:2016*</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FontTx/>
                        <a:buNone/>
                        <a:tabLst/>
                        <a:defRPr/>
                      </a:pPr>
                      <a:r>
                        <a:rPr lang="en-US" sz="850" b="0" i="0" kern="1200" baseline="0" dirty="0">
                          <a:solidFill>
                            <a:schemeClr val="dk1"/>
                          </a:solidFill>
                          <a:latin typeface="+mn-lt"/>
                          <a:ea typeface="+mn-ea"/>
                          <a:cs typeface="+mn-cs"/>
                        </a:rPr>
                        <a:t>ISO 13485: 2016*, ISO 14001:2015, ISO 9001: 2015</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None/>
                        <a:tabLst/>
                        <a:defRPr/>
                      </a:pPr>
                      <a:r>
                        <a:rPr lang="pt-BR" sz="850" i="0" dirty="0"/>
                        <a:t>ISO 13485:2016*, ISO 9001</a:t>
                      </a:r>
                      <a:endParaRPr lang="en-US" sz="850" i="0" dirty="0"/>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9438041"/>
                  </a:ext>
                </a:extLst>
              </a:tr>
            </a:tbl>
          </a:graphicData>
        </a:graphic>
      </p:graphicFrame>
      <p:sp>
        <p:nvSpPr>
          <p:cNvPr id="2" name="Title 1">
            <a:extLst>
              <a:ext uri="{FF2B5EF4-FFF2-40B4-BE49-F238E27FC236}">
                <a16:creationId xmlns:a16="http://schemas.microsoft.com/office/drawing/2014/main" id="{7D545F88-451A-48A8-877D-D98BBC848ADE}"/>
              </a:ext>
            </a:extLst>
          </p:cNvPr>
          <p:cNvSpPr>
            <a:spLocks noGrp="1"/>
          </p:cNvSpPr>
          <p:nvPr>
            <p:ph type="title"/>
          </p:nvPr>
        </p:nvSpPr>
        <p:spPr/>
        <p:txBody>
          <a:bodyPr vert="horz"/>
          <a:lstStyle/>
          <a:p>
            <a:r>
              <a:rPr lang="en-US" b="1" dirty="0"/>
              <a:t>Benchmarking | Target Vs. Mid-sized medical specialists </a:t>
            </a:r>
            <a:r>
              <a:rPr lang="en-US" dirty="0"/>
              <a:t>(1/2)</a:t>
            </a:r>
          </a:p>
        </p:txBody>
      </p:sp>
      <p:grpSp>
        <p:nvGrpSpPr>
          <p:cNvPr id="56" name="btfpStatusSticker406587">
            <a:extLst>
              <a:ext uri="{FF2B5EF4-FFF2-40B4-BE49-F238E27FC236}">
                <a16:creationId xmlns:a16="http://schemas.microsoft.com/office/drawing/2014/main" id="{DC4E856F-52F8-4D11-B9EB-D3C305664E66}"/>
              </a:ext>
            </a:extLst>
          </p:cNvPr>
          <p:cNvGrpSpPr/>
          <p:nvPr>
            <p:custDataLst>
              <p:tags r:id="rId4"/>
            </p:custDataLst>
          </p:nvPr>
        </p:nvGrpSpPr>
        <p:grpSpPr>
          <a:xfrm>
            <a:off x="9472515" y="955344"/>
            <a:ext cx="2256067" cy="235611"/>
            <a:chOff x="-2766784" y="876300"/>
            <a:chExt cx="2256067" cy="235611"/>
          </a:xfrm>
        </p:grpSpPr>
        <p:sp>
          <p:nvSpPr>
            <p:cNvPr id="57" name="btfpStatusStickerText406587">
              <a:extLst>
                <a:ext uri="{FF2B5EF4-FFF2-40B4-BE49-F238E27FC236}">
                  <a16:creationId xmlns:a16="http://schemas.microsoft.com/office/drawing/2014/main" id="{C5EDA406-052D-4180-B958-758A41C8830C}"/>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dirty="0">
                  <a:solidFill>
                    <a:srgbClr val="000000"/>
                  </a:solidFill>
                </a:rPr>
                <a:t>Non-exhaustive</a:t>
              </a:r>
            </a:p>
          </p:txBody>
        </p:sp>
        <p:cxnSp>
          <p:nvCxnSpPr>
            <p:cNvPr id="58" name="btfpStatusStickerLine406587">
              <a:extLst>
                <a:ext uri="{FF2B5EF4-FFF2-40B4-BE49-F238E27FC236}">
                  <a16:creationId xmlns:a16="http://schemas.microsoft.com/office/drawing/2014/main" id="{BECCC7BE-32DB-4EEE-8FB6-1B64C07AEE89}"/>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pic>
        <p:nvPicPr>
          <p:cNvPr id="62" name="Picture 61">
            <a:extLst>
              <a:ext uri="{FF2B5EF4-FFF2-40B4-BE49-F238E27FC236}">
                <a16:creationId xmlns:a16="http://schemas.microsoft.com/office/drawing/2014/main" id="{E185E50B-B3E1-456E-BD6A-28E7F168261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871510" y="1609784"/>
            <a:ext cx="182365" cy="182880"/>
          </a:xfrm>
          <a:prstGeom prst="rect">
            <a:avLst/>
          </a:prstGeom>
        </p:spPr>
      </p:pic>
      <p:sp>
        <p:nvSpPr>
          <p:cNvPr id="27" name="btfpNotesBox465730">
            <a:extLst>
              <a:ext uri="{FF2B5EF4-FFF2-40B4-BE49-F238E27FC236}">
                <a16:creationId xmlns:a16="http://schemas.microsoft.com/office/drawing/2014/main" id="{13167D7E-F6A5-4489-9C18-B86FD0AC63E0}"/>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GB" sz="800" dirty="0">
                <a:solidFill>
                  <a:srgbClr val="000000"/>
                </a:solidFill>
              </a:rPr>
              <a:t>Source: Lit. search; Company and competitor websites</a:t>
            </a:r>
          </a:p>
        </p:txBody>
      </p:sp>
      <p:pic>
        <p:nvPicPr>
          <p:cNvPr id="71" name="Picture 70">
            <a:extLst>
              <a:ext uri="{FF2B5EF4-FFF2-40B4-BE49-F238E27FC236}">
                <a16:creationId xmlns:a16="http://schemas.microsoft.com/office/drawing/2014/main" id="{D540B1C0-C895-4B88-9A00-6E540B65A0F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928101" y="1608052"/>
            <a:ext cx="182365" cy="182880"/>
          </a:xfrm>
          <a:prstGeom prst="rect">
            <a:avLst/>
          </a:prstGeom>
        </p:spPr>
      </p:pic>
      <p:pic>
        <p:nvPicPr>
          <p:cNvPr id="75" name="Picture 74">
            <a:extLst>
              <a:ext uri="{FF2B5EF4-FFF2-40B4-BE49-F238E27FC236}">
                <a16:creationId xmlns:a16="http://schemas.microsoft.com/office/drawing/2014/main" id="{30AF8B15-FED1-47AB-B49B-65BA7951F29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221733" y="1606446"/>
            <a:ext cx="182365" cy="182880"/>
          </a:xfrm>
          <a:prstGeom prst="rect">
            <a:avLst/>
          </a:prstGeom>
        </p:spPr>
      </p:pic>
      <p:grpSp>
        <p:nvGrpSpPr>
          <p:cNvPr id="34" name="btfpRunningAgenda2Level827836">
            <a:extLst>
              <a:ext uri="{FF2B5EF4-FFF2-40B4-BE49-F238E27FC236}">
                <a16:creationId xmlns:a16="http://schemas.microsoft.com/office/drawing/2014/main" id="{92D6B464-71A2-5ABE-E6A6-C25A68B57D20}"/>
              </a:ext>
            </a:extLst>
          </p:cNvPr>
          <p:cNvGrpSpPr/>
          <p:nvPr>
            <p:custDataLst>
              <p:tags r:id="rId6"/>
            </p:custDataLst>
          </p:nvPr>
        </p:nvGrpSpPr>
        <p:grpSpPr>
          <a:xfrm>
            <a:off x="0" y="944429"/>
            <a:ext cx="6901177" cy="257443"/>
            <a:chOff x="0" y="876300"/>
            <a:chExt cx="6901177" cy="257443"/>
          </a:xfrm>
        </p:grpSpPr>
        <p:sp>
          <p:nvSpPr>
            <p:cNvPr id="22" name="btfpRunningAgenda2LevelBarLeft827836">
              <a:extLst>
                <a:ext uri="{FF2B5EF4-FFF2-40B4-BE49-F238E27FC236}">
                  <a16:creationId xmlns:a16="http://schemas.microsoft.com/office/drawing/2014/main" id="{0F37D29D-2CB8-28F9-A4C3-6E550E00A76D}"/>
                </a:ext>
              </a:extLst>
            </p:cNvPr>
            <p:cNvSpPr/>
            <p:nvPr/>
          </p:nvSpPr>
          <p:spPr bwMode="gray">
            <a:xfrm>
              <a:off x="0" y="876300"/>
              <a:ext cx="2754180" cy="257443"/>
            </a:xfrm>
            <a:custGeom>
              <a:avLst/>
              <a:gdLst/>
              <a:ahLst/>
              <a:cxnLst/>
              <a:rect l="0" t="0" r="0" b="0"/>
              <a:pathLst>
                <a:path w="2754180" h="257443">
                  <a:moveTo>
                    <a:pt x="0" y="0"/>
                  </a:moveTo>
                  <a:lnTo>
                    <a:pt x="2754179" y="0"/>
                  </a:lnTo>
                  <a:lnTo>
                    <a:pt x="2699458" y="257442"/>
                  </a:lnTo>
                  <a:lnTo>
                    <a:pt x="0" y="257442"/>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1" name="btfpRunningAgenda2LevelTextLeft827836">
              <a:extLst>
                <a:ext uri="{FF2B5EF4-FFF2-40B4-BE49-F238E27FC236}">
                  <a16:creationId xmlns:a16="http://schemas.microsoft.com/office/drawing/2014/main" id="{220974D9-E2A1-8215-C2E2-DA31CAFAF350}"/>
                </a:ext>
              </a:extLst>
            </p:cNvPr>
            <p:cNvSpPr txBox="1"/>
            <p:nvPr/>
          </p:nvSpPr>
          <p:spPr bwMode="gray">
            <a:xfrm>
              <a:off x="0" y="876300"/>
              <a:ext cx="269945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Benchmarking</a:t>
              </a:r>
            </a:p>
          </p:txBody>
        </p:sp>
        <p:sp>
          <p:nvSpPr>
            <p:cNvPr id="33" name="btfpRunningAgenda2LevelBarRight827836">
              <a:extLst>
                <a:ext uri="{FF2B5EF4-FFF2-40B4-BE49-F238E27FC236}">
                  <a16:creationId xmlns:a16="http://schemas.microsoft.com/office/drawing/2014/main" id="{F19F5BBA-6EE5-E4EF-5278-2F4A2EF0B793}"/>
                </a:ext>
              </a:extLst>
            </p:cNvPr>
            <p:cNvSpPr/>
            <p:nvPr/>
          </p:nvSpPr>
          <p:spPr bwMode="gray">
            <a:xfrm>
              <a:off x="2619336" y="876300"/>
              <a:ext cx="4281841" cy="257442"/>
            </a:xfrm>
            <a:custGeom>
              <a:avLst/>
              <a:gdLst>
                <a:gd name="connsiteX0" fmla="*/ 968434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68434 w 2313135"/>
                <a:gd name="connsiteY0" fmla="*/ 0 h 257442"/>
                <a:gd name="connsiteX1" fmla="*/ 913713 w 2313135"/>
                <a:gd name="connsiteY1" fmla="*/ 257442 h 257442"/>
                <a:gd name="connsiteX2" fmla="*/ 2313135 w 2313135"/>
                <a:gd name="connsiteY2" fmla="*/ 257442 h 257442"/>
                <a:gd name="connsiteX3" fmla="*/ 0 w 2313135"/>
                <a:gd name="connsiteY3" fmla="*/ 257442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2 w 968433"/>
                <a:gd name="connsiteY1" fmla="*/ 257442 h 257442"/>
                <a:gd name="connsiteX2" fmla="*/ 0 w 968433"/>
                <a:gd name="connsiteY2" fmla="*/ 257442 h 257442"/>
                <a:gd name="connsiteX3" fmla="*/ 54721 w 968433"/>
                <a:gd name="connsiteY3" fmla="*/ 0 h 257442"/>
                <a:gd name="connsiteX0" fmla="*/ 1237738 w 1237738"/>
                <a:gd name="connsiteY0" fmla="*/ 0 h 257442"/>
                <a:gd name="connsiteX1" fmla="*/ 913712 w 1237738"/>
                <a:gd name="connsiteY1" fmla="*/ 257442 h 257442"/>
                <a:gd name="connsiteX2" fmla="*/ 0 w 1237738"/>
                <a:gd name="connsiteY2" fmla="*/ 257442 h 257442"/>
                <a:gd name="connsiteX3" fmla="*/ 54721 w 1237738"/>
                <a:gd name="connsiteY3" fmla="*/ 0 h 257442"/>
                <a:gd name="connsiteX0" fmla="*/ 1237738 w 1237738"/>
                <a:gd name="connsiteY0" fmla="*/ 0 h 257442"/>
                <a:gd name="connsiteX1" fmla="*/ 1183016 w 1237738"/>
                <a:gd name="connsiteY1" fmla="*/ 257442 h 257442"/>
                <a:gd name="connsiteX2" fmla="*/ 0 w 1237738"/>
                <a:gd name="connsiteY2" fmla="*/ 257442 h 257442"/>
                <a:gd name="connsiteX3" fmla="*/ 54721 w 1237738"/>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54722 w 1237739"/>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54722 w 1237739"/>
                <a:gd name="connsiteY3" fmla="*/ 0 h 257442"/>
                <a:gd name="connsiteX0" fmla="*/ 1507044 w 1507044"/>
                <a:gd name="connsiteY0" fmla="*/ 0 h 257442"/>
                <a:gd name="connsiteX1" fmla="*/ 1183017 w 1507044"/>
                <a:gd name="connsiteY1" fmla="*/ 257442 h 257442"/>
                <a:gd name="connsiteX2" fmla="*/ 0 w 1507044"/>
                <a:gd name="connsiteY2" fmla="*/ 257442 h 257442"/>
                <a:gd name="connsiteX3" fmla="*/ 54722 w 1507044"/>
                <a:gd name="connsiteY3" fmla="*/ 0 h 257442"/>
                <a:gd name="connsiteX0" fmla="*/ 1507044 w 1507044"/>
                <a:gd name="connsiteY0" fmla="*/ 0 h 257442"/>
                <a:gd name="connsiteX1" fmla="*/ 1452322 w 1507044"/>
                <a:gd name="connsiteY1" fmla="*/ 257442 h 257442"/>
                <a:gd name="connsiteX2" fmla="*/ 0 w 1507044"/>
                <a:gd name="connsiteY2" fmla="*/ 257442 h 257442"/>
                <a:gd name="connsiteX3" fmla="*/ 54722 w 1507044"/>
                <a:gd name="connsiteY3" fmla="*/ 0 h 257442"/>
                <a:gd name="connsiteX0" fmla="*/ 1507044 w 1507044"/>
                <a:gd name="connsiteY0" fmla="*/ 0 h 257442"/>
                <a:gd name="connsiteX1" fmla="*/ 1452322 w 1507044"/>
                <a:gd name="connsiteY1" fmla="*/ 257442 h 257442"/>
                <a:gd name="connsiteX2" fmla="*/ 0 w 1507044"/>
                <a:gd name="connsiteY2" fmla="*/ 257442 h 257442"/>
                <a:gd name="connsiteX3" fmla="*/ 54722 w 1507044"/>
                <a:gd name="connsiteY3" fmla="*/ 0 h 257442"/>
                <a:gd name="connsiteX0" fmla="*/ 1507044 w 1507044"/>
                <a:gd name="connsiteY0" fmla="*/ 0 h 257442"/>
                <a:gd name="connsiteX1" fmla="*/ 1452322 w 1507044"/>
                <a:gd name="connsiteY1" fmla="*/ 257442 h 257442"/>
                <a:gd name="connsiteX2" fmla="*/ 0 w 1507044"/>
                <a:gd name="connsiteY2" fmla="*/ 257442 h 257442"/>
                <a:gd name="connsiteX3" fmla="*/ 54721 w 1507044"/>
                <a:gd name="connsiteY3" fmla="*/ 0 h 257442"/>
                <a:gd name="connsiteX0" fmla="*/ 1760317 w 1760317"/>
                <a:gd name="connsiteY0" fmla="*/ 0 h 257442"/>
                <a:gd name="connsiteX1" fmla="*/ 1452322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920617 w 1920617"/>
                <a:gd name="connsiteY0" fmla="*/ 0 h 257442"/>
                <a:gd name="connsiteX1" fmla="*/ 17055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760317 w 1865896"/>
                <a:gd name="connsiteY0" fmla="*/ 0 h 257442"/>
                <a:gd name="connsiteX1" fmla="*/ 1865896 w 1865896"/>
                <a:gd name="connsiteY1" fmla="*/ 257442 h 257442"/>
                <a:gd name="connsiteX2" fmla="*/ 0 w 1865896"/>
                <a:gd name="connsiteY2" fmla="*/ 257442 h 257442"/>
                <a:gd name="connsiteX3" fmla="*/ 54721 w 1865896"/>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6 w 1760316"/>
                <a:gd name="connsiteY0" fmla="*/ 0 h 257442"/>
                <a:gd name="connsiteX1" fmla="*/ 1705595 w 1760316"/>
                <a:gd name="connsiteY1" fmla="*/ 257442 h 257442"/>
                <a:gd name="connsiteX2" fmla="*/ 0 w 1760316"/>
                <a:gd name="connsiteY2" fmla="*/ 257442 h 257442"/>
                <a:gd name="connsiteX3" fmla="*/ 54720 w 1760316"/>
                <a:gd name="connsiteY3" fmla="*/ 0 h 257442"/>
                <a:gd name="connsiteX0" fmla="*/ 1760316 w 1760316"/>
                <a:gd name="connsiteY0" fmla="*/ 0 h 257442"/>
                <a:gd name="connsiteX1" fmla="*/ 1705595 w 1760316"/>
                <a:gd name="connsiteY1" fmla="*/ 257442 h 257442"/>
                <a:gd name="connsiteX2" fmla="*/ 0 w 1760316"/>
                <a:gd name="connsiteY2" fmla="*/ 257442 h 257442"/>
                <a:gd name="connsiteX3" fmla="*/ 54720 w 1760316"/>
                <a:gd name="connsiteY3" fmla="*/ 0 h 257442"/>
                <a:gd name="connsiteX0" fmla="*/ 1920616 w 1920616"/>
                <a:gd name="connsiteY0" fmla="*/ 0 h 257442"/>
                <a:gd name="connsiteX1" fmla="*/ 1705595 w 1920616"/>
                <a:gd name="connsiteY1" fmla="*/ 257442 h 257442"/>
                <a:gd name="connsiteX2" fmla="*/ 0 w 1920616"/>
                <a:gd name="connsiteY2" fmla="*/ 257442 h 257442"/>
                <a:gd name="connsiteX3" fmla="*/ 54720 w 1920616"/>
                <a:gd name="connsiteY3" fmla="*/ 0 h 257442"/>
                <a:gd name="connsiteX0" fmla="*/ 1920616 w 1920616"/>
                <a:gd name="connsiteY0" fmla="*/ 0 h 257442"/>
                <a:gd name="connsiteX1" fmla="*/ 1865895 w 1920616"/>
                <a:gd name="connsiteY1" fmla="*/ 257442 h 257442"/>
                <a:gd name="connsiteX2" fmla="*/ 0 w 1920616"/>
                <a:gd name="connsiteY2" fmla="*/ 257442 h 257442"/>
                <a:gd name="connsiteX3" fmla="*/ 54720 w 1920616"/>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2 w 1920617"/>
                <a:gd name="connsiteY3" fmla="*/ 0 h 257442"/>
                <a:gd name="connsiteX0" fmla="*/ 2207556 w 2207556"/>
                <a:gd name="connsiteY0" fmla="*/ 0 h 257442"/>
                <a:gd name="connsiteX1" fmla="*/ 1865896 w 2207556"/>
                <a:gd name="connsiteY1" fmla="*/ 257442 h 257442"/>
                <a:gd name="connsiteX2" fmla="*/ 0 w 2207556"/>
                <a:gd name="connsiteY2" fmla="*/ 257442 h 257442"/>
                <a:gd name="connsiteX3" fmla="*/ 54722 w 2207556"/>
                <a:gd name="connsiteY3" fmla="*/ 0 h 257442"/>
                <a:gd name="connsiteX0" fmla="*/ 2207556 w 2207556"/>
                <a:gd name="connsiteY0" fmla="*/ 0 h 257442"/>
                <a:gd name="connsiteX1" fmla="*/ 2152834 w 2207556"/>
                <a:gd name="connsiteY1" fmla="*/ 257442 h 257442"/>
                <a:gd name="connsiteX2" fmla="*/ 0 w 2207556"/>
                <a:gd name="connsiteY2" fmla="*/ 257442 h 257442"/>
                <a:gd name="connsiteX3" fmla="*/ 54722 w 2207556"/>
                <a:gd name="connsiteY3" fmla="*/ 0 h 257442"/>
                <a:gd name="connsiteX0" fmla="*/ 2207556 w 2207556"/>
                <a:gd name="connsiteY0" fmla="*/ 0 h 257442"/>
                <a:gd name="connsiteX1" fmla="*/ 2152834 w 2207556"/>
                <a:gd name="connsiteY1" fmla="*/ 257442 h 257442"/>
                <a:gd name="connsiteX2" fmla="*/ 0 w 2207556"/>
                <a:gd name="connsiteY2" fmla="*/ 257442 h 257442"/>
                <a:gd name="connsiteX3" fmla="*/ 54722 w 2207556"/>
                <a:gd name="connsiteY3" fmla="*/ 0 h 257442"/>
                <a:gd name="connsiteX0" fmla="*/ 2207556 w 2207556"/>
                <a:gd name="connsiteY0" fmla="*/ 0 h 257442"/>
                <a:gd name="connsiteX1" fmla="*/ 2152834 w 2207556"/>
                <a:gd name="connsiteY1" fmla="*/ 257442 h 257442"/>
                <a:gd name="connsiteX2" fmla="*/ 0 w 2207556"/>
                <a:gd name="connsiteY2" fmla="*/ 257442 h 257442"/>
                <a:gd name="connsiteX3" fmla="*/ 54721 w 2207556"/>
                <a:gd name="connsiteY3" fmla="*/ 0 h 257442"/>
                <a:gd name="connsiteX0" fmla="*/ 2367856 w 2367856"/>
                <a:gd name="connsiteY0" fmla="*/ 0 h 257442"/>
                <a:gd name="connsiteX1" fmla="*/ 2152834 w 2367856"/>
                <a:gd name="connsiteY1" fmla="*/ 257442 h 257442"/>
                <a:gd name="connsiteX2" fmla="*/ 0 w 2367856"/>
                <a:gd name="connsiteY2" fmla="*/ 257442 h 257442"/>
                <a:gd name="connsiteX3" fmla="*/ 54721 w 2367856"/>
                <a:gd name="connsiteY3" fmla="*/ 0 h 257442"/>
                <a:gd name="connsiteX0" fmla="*/ 2367856 w 2367856"/>
                <a:gd name="connsiteY0" fmla="*/ 0 h 257442"/>
                <a:gd name="connsiteX1" fmla="*/ 2313135 w 2367856"/>
                <a:gd name="connsiteY1" fmla="*/ 257442 h 257442"/>
                <a:gd name="connsiteX2" fmla="*/ 0 w 2367856"/>
                <a:gd name="connsiteY2" fmla="*/ 257442 h 257442"/>
                <a:gd name="connsiteX3" fmla="*/ 54721 w 2367856"/>
                <a:gd name="connsiteY3" fmla="*/ 0 h 257442"/>
                <a:gd name="connsiteX0" fmla="*/ 2367856 w 2367856"/>
                <a:gd name="connsiteY0" fmla="*/ 0 h 257442"/>
                <a:gd name="connsiteX1" fmla="*/ 2313135 w 2367856"/>
                <a:gd name="connsiteY1" fmla="*/ 257442 h 257442"/>
                <a:gd name="connsiteX2" fmla="*/ 0 w 2367856"/>
                <a:gd name="connsiteY2" fmla="*/ 257442 h 257442"/>
                <a:gd name="connsiteX3" fmla="*/ 54721 w 2367856"/>
                <a:gd name="connsiteY3" fmla="*/ 0 h 257442"/>
                <a:gd name="connsiteX0" fmla="*/ 2367856 w 2367856"/>
                <a:gd name="connsiteY0" fmla="*/ 0 h 257442"/>
                <a:gd name="connsiteX1" fmla="*/ 2313135 w 2367856"/>
                <a:gd name="connsiteY1" fmla="*/ 257442 h 257442"/>
                <a:gd name="connsiteX2" fmla="*/ 0 w 2367856"/>
                <a:gd name="connsiteY2" fmla="*/ 257442 h 257442"/>
                <a:gd name="connsiteX3" fmla="*/ 54721 w 2367856"/>
                <a:gd name="connsiteY3" fmla="*/ 0 h 257442"/>
                <a:gd name="connsiteX0" fmla="*/ 2536171 w 2536171"/>
                <a:gd name="connsiteY0" fmla="*/ 0 h 257442"/>
                <a:gd name="connsiteX1" fmla="*/ 2313135 w 2536171"/>
                <a:gd name="connsiteY1" fmla="*/ 257442 h 257442"/>
                <a:gd name="connsiteX2" fmla="*/ 0 w 2536171"/>
                <a:gd name="connsiteY2" fmla="*/ 257442 h 257442"/>
                <a:gd name="connsiteX3" fmla="*/ 54721 w 2536171"/>
                <a:gd name="connsiteY3" fmla="*/ 0 h 257442"/>
                <a:gd name="connsiteX0" fmla="*/ 2536171 w 2536171"/>
                <a:gd name="connsiteY0" fmla="*/ 0 h 257442"/>
                <a:gd name="connsiteX1" fmla="*/ 2481450 w 2536171"/>
                <a:gd name="connsiteY1" fmla="*/ 257442 h 257442"/>
                <a:gd name="connsiteX2" fmla="*/ 0 w 2536171"/>
                <a:gd name="connsiteY2" fmla="*/ 257442 h 257442"/>
                <a:gd name="connsiteX3" fmla="*/ 54721 w 2536171"/>
                <a:gd name="connsiteY3" fmla="*/ 0 h 257442"/>
                <a:gd name="connsiteX0" fmla="*/ 2536171 w 2536171"/>
                <a:gd name="connsiteY0" fmla="*/ 0 h 257442"/>
                <a:gd name="connsiteX1" fmla="*/ 2481450 w 2536171"/>
                <a:gd name="connsiteY1" fmla="*/ 257442 h 257442"/>
                <a:gd name="connsiteX2" fmla="*/ 0 w 2536171"/>
                <a:gd name="connsiteY2" fmla="*/ 257442 h 257442"/>
                <a:gd name="connsiteX3" fmla="*/ 54721 w 2536171"/>
                <a:gd name="connsiteY3" fmla="*/ 0 h 257442"/>
                <a:gd name="connsiteX0" fmla="*/ 2536171 w 2536171"/>
                <a:gd name="connsiteY0" fmla="*/ 0 h 257442"/>
                <a:gd name="connsiteX1" fmla="*/ 2481450 w 2536171"/>
                <a:gd name="connsiteY1" fmla="*/ 257442 h 257442"/>
                <a:gd name="connsiteX2" fmla="*/ 0 w 2536171"/>
                <a:gd name="connsiteY2" fmla="*/ 257442 h 257442"/>
                <a:gd name="connsiteX3" fmla="*/ 54721 w 2536171"/>
                <a:gd name="connsiteY3" fmla="*/ 0 h 257442"/>
                <a:gd name="connsiteX0" fmla="*/ 2797461 w 2797461"/>
                <a:gd name="connsiteY0" fmla="*/ 0 h 257442"/>
                <a:gd name="connsiteX1" fmla="*/ 2481450 w 2797461"/>
                <a:gd name="connsiteY1" fmla="*/ 257442 h 257442"/>
                <a:gd name="connsiteX2" fmla="*/ 0 w 2797461"/>
                <a:gd name="connsiteY2" fmla="*/ 257442 h 257442"/>
                <a:gd name="connsiteX3" fmla="*/ 54721 w 2797461"/>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957761 w 2957761"/>
                <a:gd name="connsiteY0" fmla="*/ 0 h 257442"/>
                <a:gd name="connsiteX1" fmla="*/ 2742740 w 2957761"/>
                <a:gd name="connsiteY1" fmla="*/ 257442 h 257442"/>
                <a:gd name="connsiteX2" fmla="*/ 0 w 2957761"/>
                <a:gd name="connsiteY2" fmla="*/ 257442 h 257442"/>
                <a:gd name="connsiteX3" fmla="*/ 54721 w 2957761"/>
                <a:gd name="connsiteY3" fmla="*/ 0 h 257442"/>
                <a:gd name="connsiteX0" fmla="*/ 2957761 w 2957761"/>
                <a:gd name="connsiteY0" fmla="*/ 0 h 257442"/>
                <a:gd name="connsiteX1" fmla="*/ 2903040 w 2957761"/>
                <a:gd name="connsiteY1" fmla="*/ 257442 h 257442"/>
                <a:gd name="connsiteX2" fmla="*/ 0 w 2957761"/>
                <a:gd name="connsiteY2" fmla="*/ 257442 h 257442"/>
                <a:gd name="connsiteX3" fmla="*/ 54721 w 2957761"/>
                <a:gd name="connsiteY3" fmla="*/ 0 h 257442"/>
                <a:gd name="connsiteX0" fmla="*/ 2957761 w 2957761"/>
                <a:gd name="connsiteY0" fmla="*/ 0 h 257442"/>
                <a:gd name="connsiteX1" fmla="*/ 2903040 w 2957761"/>
                <a:gd name="connsiteY1" fmla="*/ 257442 h 257442"/>
                <a:gd name="connsiteX2" fmla="*/ 0 w 2957761"/>
                <a:gd name="connsiteY2" fmla="*/ 257442 h 257442"/>
                <a:gd name="connsiteX3" fmla="*/ 54721 w 2957761"/>
                <a:gd name="connsiteY3" fmla="*/ 0 h 257442"/>
                <a:gd name="connsiteX0" fmla="*/ 2957761 w 2957761"/>
                <a:gd name="connsiteY0" fmla="*/ 0 h 257442"/>
                <a:gd name="connsiteX1" fmla="*/ 2903040 w 2957761"/>
                <a:gd name="connsiteY1" fmla="*/ 257442 h 257442"/>
                <a:gd name="connsiteX2" fmla="*/ 0 w 2957761"/>
                <a:gd name="connsiteY2" fmla="*/ 257442 h 257442"/>
                <a:gd name="connsiteX3" fmla="*/ 54721 w 2957761"/>
                <a:gd name="connsiteY3" fmla="*/ 0 h 257442"/>
                <a:gd name="connsiteX0" fmla="*/ 3118061 w 3118061"/>
                <a:gd name="connsiteY0" fmla="*/ 0 h 257442"/>
                <a:gd name="connsiteX1" fmla="*/ 2903040 w 3118061"/>
                <a:gd name="connsiteY1" fmla="*/ 257442 h 257442"/>
                <a:gd name="connsiteX2" fmla="*/ 0 w 3118061"/>
                <a:gd name="connsiteY2" fmla="*/ 257442 h 257442"/>
                <a:gd name="connsiteX3" fmla="*/ 54721 w 3118061"/>
                <a:gd name="connsiteY3" fmla="*/ 0 h 257442"/>
                <a:gd name="connsiteX0" fmla="*/ 3118061 w 3118061"/>
                <a:gd name="connsiteY0" fmla="*/ 0 h 257442"/>
                <a:gd name="connsiteX1" fmla="*/ 3063340 w 3118061"/>
                <a:gd name="connsiteY1" fmla="*/ 257442 h 257442"/>
                <a:gd name="connsiteX2" fmla="*/ 0 w 3118061"/>
                <a:gd name="connsiteY2" fmla="*/ 257442 h 257442"/>
                <a:gd name="connsiteX3" fmla="*/ 54721 w 3118061"/>
                <a:gd name="connsiteY3" fmla="*/ 0 h 257442"/>
                <a:gd name="connsiteX0" fmla="*/ 3118061 w 3118061"/>
                <a:gd name="connsiteY0" fmla="*/ 0 h 257442"/>
                <a:gd name="connsiteX1" fmla="*/ 3063340 w 3118061"/>
                <a:gd name="connsiteY1" fmla="*/ 257442 h 257442"/>
                <a:gd name="connsiteX2" fmla="*/ 0 w 3118061"/>
                <a:gd name="connsiteY2" fmla="*/ 257442 h 257442"/>
                <a:gd name="connsiteX3" fmla="*/ 54721 w 3118061"/>
                <a:gd name="connsiteY3" fmla="*/ 0 h 257442"/>
                <a:gd name="connsiteX0" fmla="*/ 3118061 w 3118061"/>
                <a:gd name="connsiteY0" fmla="*/ 0 h 257442"/>
                <a:gd name="connsiteX1" fmla="*/ 3063340 w 3118061"/>
                <a:gd name="connsiteY1" fmla="*/ 257442 h 257442"/>
                <a:gd name="connsiteX2" fmla="*/ 0 w 3118061"/>
                <a:gd name="connsiteY2" fmla="*/ 257442 h 257442"/>
                <a:gd name="connsiteX3" fmla="*/ 54721 w 3118061"/>
                <a:gd name="connsiteY3" fmla="*/ 0 h 257442"/>
                <a:gd name="connsiteX0" fmla="*/ 3286376 w 3286376"/>
                <a:gd name="connsiteY0" fmla="*/ 0 h 257442"/>
                <a:gd name="connsiteX1" fmla="*/ 3063340 w 3286376"/>
                <a:gd name="connsiteY1" fmla="*/ 257442 h 257442"/>
                <a:gd name="connsiteX2" fmla="*/ 0 w 3286376"/>
                <a:gd name="connsiteY2" fmla="*/ 257442 h 257442"/>
                <a:gd name="connsiteX3" fmla="*/ 54721 w 3286376"/>
                <a:gd name="connsiteY3" fmla="*/ 0 h 257442"/>
                <a:gd name="connsiteX0" fmla="*/ 3286376 w 3286376"/>
                <a:gd name="connsiteY0" fmla="*/ 0 h 257442"/>
                <a:gd name="connsiteX1" fmla="*/ 3231654 w 3286376"/>
                <a:gd name="connsiteY1" fmla="*/ 257442 h 257442"/>
                <a:gd name="connsiteX2" fmla="*/ 0 w 3286376"/>
                <a:gd name="connsiteY2" fmla="*/ 257442 h 257442"/>
                <a:gd name="connsiteX3" fmla="*/ 54721 w 3286376"/>
                <a:gd name="connsiteY3" fmla="*/ 0 h 257442"/>
                <a:gd name="connsiteX0" fmla="*/ 3286377 w 3286377"/>
                <a:gd name="connsiteY0" fmla="*/ 0 h 257442"/>
                <a:gd name="connsiteX1" fmla="*/ 3231655 w 3286377"/>
                <a:gd name="connsiteY1" fmla="*/ 257442 h 257442"/>
                <a:gd name="connsiteX2" fmla="*/ 0 w 3286377"/>
                <a:gd name="connsiteY2" fmla="*/ 257442 h 257442"/>
                <a:gd name="connsiteX3" fmla="*/ 54722 w 3286377"/>
                <a:gd name="connsiteY3" fmla="*/ 0 h 257442"/>
                <a:gd name="connsiteX0" fmla="*/ 3286377 w 3286377"/>
                <a:gd name="connsiteY0" fmla="*/ 0 h 257442"/>
                <a:gd name="connsiteX1" fmla="*/ 3231655 w 3286377"/>
                <a:gd name="connsiteY1" fmla="*/ 257442 h 257442"/>
                <a:gd name="connsiteX2" fmla="*/ 0 w 3286377"/>
                <a:gd name="connsiteY2" fmla="*/ 257442 h 257442"/>
                <a:gd name="connsiteX3" fmla="*/ 54722 w 3286377"/>
                <a:gd name="connsiteY3" fmla="*/ 0 h 257442"/>
                <a:gd name="connsiteX0" fmla="*/ 3539651 w 3539651"/>
                <a:gd name="connsiteY0" fmla="*/ 0 h 257442"/>
                <a:gd name="connsiteX1" fmla="*/ 3231655 w 3539651"/>
                <a:gd name="connsiteY1" fmla="*/ 257442 h 257442"/>
                <a:gd name="connsiteX2" fmla="*/ 0 w 3539651"/>
                <a:gd name="connsiteY2" fmla="*/ 257442 h 257442"/>
                <a:gd name="connsiteX3" fmla="*/ 54722 w 3539651"/>
                <a:gd name="connsiteY3" fmla="*/ 0 h 257442"/>
                <a:gd name="connsiteX0" fmla="*/ 3539651 w 3539651"/>
                <a:gd name="connsiteY0" fmla="*/ 0 h 257442"/>
                <a:gd name="connsiteX1" fmla="*/ 3484930 w 3539651"/>
                <a:gd name="connsiteY1" fmla="*/ 257442 h 257442"/>
                <a:gd name="connsiteX2" fmla="*/ 0 w 3539651"/>
                <a:gd name="connsiteY2" fmla="*/ 257442 h 257442"/>
                <a:gd name="connsiteX3" fmla="*/ 54722 w 3539651"/>
                <a:gd name="connsiteY3" fmla="*/ 0 h 257442"/>
                <a:gd name="connsiteX0" fmla="*/ 3539650 w 3539650"/>
                <a:gd name="connsiteY0" fmla="*/ 0 h 257442"/>
                <a:gd name="connsiteX1" fmla="*/ 3484929 w 3539650"/>
                <a:gd name="connsiteY1" fmla="*/ 257442 h 257442"/>
                <a:gd name="connsiteX2" fmla="*/ 0 w 3539650"/>
                <a:gd name="connsiteY2" fmla="*/ 257442 h 257442"/>
                <a:gd name="connsiteX3" fmla="*/ 54721 w 3539650"/>
                <a:gd name="connsiteY3" fmla="*/ 0 h 257442"/>
                <a:gd name="connsiteX0" fmla="*/ 3539650 w 3539650"/>
                <a:gd name="connsiteY0" fmla="*/ 0 h 257442"/>
                <a:gd name="connsiteX1" fmla="*/ 3484929 w 3539650"/>
                <a:gd name="connsiteY1" fmla="*/ 257442 h 257442"/>
                <a:gd name="connsiteX2" fmla="*/ 0 w 3539650"/>
                <a:gd name="connsiteY2" fmla="*/ 257442 h 257442"/>
                <a:gd name="connsiteX3" fmla="*/ 54720 w 3539650"/>
                <a:gd name="connsiteY3" fmla="*/ 0 h 257442"/>
                <a:gd name="connsiteX0" fmla="*/ 3707965 w 3707965"/>
                <a:gd name="connsiteY0" fmla="*/ 0 h 257442"/>
                <a:gd name="connsiteX1" fmla="*/ 3484929 w 3707965"/>
                <a:gd name="connsiteY1" fmla="*/ 257442 h 257442"/>
                <a:gd name="connsiteX2" fmla="*/ 0 w 3707965"/>
                <a:gd name="connsiteY2" fmla="*/ 257442 h 257442"/>
                <a:gd name="connsiteX3" fmla="*/ 54720 w 3707965"/>
                <a:gd name="connsiteY3" fmla="*/ 0 h 257442"/>
                <a:gd name="connsiteX0" fmla="*/ 3707965 w 3707965"/>
                <a:gd name="connsiteY0" fmla="*/ 0 h 257442"/>
                <a:gd name="connsiteX1" fmla="*/ 3653244 w 3707965"/>
                <a:gd name="connsiteY1" fmla="*/ 257442 h 257442"/>
                <a:gd name="connsiteX2" fmla="*/ 0 w 3707965"/>
                <a:gd name="connsiteY2" fmla="*/ 257442 h 257442"/>
                <a:gd name="connsiteX3" fmla="*/ 54720 w 3707965"/>
                <a:gd name="connsiteY3" fmla="*/ 0 h 257442"/>
                <a:gd name="connsiteX0" fmla="*/ 3707966 w 3707966"/>
                <a:gd name="connsiteY0" fmla="*/ 0 h 257442"/>
                <a:gd name="connsiteX1" fmla="*/ 3653245 w 3707966"/>
                <a:gd name="connsiteY1" fmla="*/ 257442 h 257442"/>
                <a:gd name="connsiteX2" fmla="*/ 0 w 3707966"/>
                <a:gd name="connsiteY2" fmla="*/ 257442 h 257442"/>
                <a:gd name="connsiteX3" fmla="*/ 54721 w 3707966"/>
                <a:gd name="connsiteY3" fmla="*/ 0 h 257442"/>
                <a:gd name="connsiteX0" fmla="*/ 3707966 w 3707966"/>
                <a:gd name="connsiteY0" fmla="*/ 0 h 257442"/>
                <a:gd name="connsiteX1" fmla="*/ 3653245 w 3707966"/>
                <a:gd name="connsiteY1" fmla="*/ 257442 h 257442"/>
                <a:gd name="connsiteX2" fmla="*/ 0 w 3707966"/>
                <a:gd name="connsiteY2" fmla="*/ 257442 h 257442"/>
                <a:gd name="connsiteX3" fmla="*/ 54721 w 3707966"/>
                <a:gd name="connsiteY3" fmla="*/ 0 h 257442"/>
                <a:gd name="connsiteX0" fmla="*/ 3969255 w 3969255"/>
                <a:gd name="connsiteY0" fmla="*/ 0 h 257442"/>
                <a:gd name="connsiteX1" fmla="*/ 3653245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4281840 w 4281840"/>
                <a:gd name="connsiteY0" fmla="*/ 0 h 257442"/>
                <a:gd name="connsiteX1" fmla="*/ 3914534 w 4281840"/>
                <a:gd name="connsiteY1" fmla="*/ 257442 h 257442"/>
                <a:gd name="connsiteX2" fmla="*/ 0 w 4281840"/>
                <a:gd name="connsiteY2" fmla="*/ 257442 h 257442"/>
                <a:gd name="connsiteX3" fmla="*/ 54721 w 4281840"/>
                <a:gd name="connsiteY3" fmla="*/ 0 h 257442"/>
                <a:gd name="connsiteX0" fmla="*/ 4281840 w 4281840"/>
                <a:gd name="connsiteY0" fmla="*/ 0 h 257442"/>
                <a:gd name="connsiteX1" fmla="*/ 4227119 w 4281840"/>
                <a:gd name="connsiteY1" fmla="*/ 257442 h 257442"/>
                <a:gd name="connsiteX2" fmla="*/ 0 w 4281840"/>
                <a:gd name="connsiteY2" fmla="*/ 257442 h 257442"/>
                <a:gd name="connsiteX3" fmla="*/ 54721 w 4281840"/>
                <a:gd name="connsiteY3" fmla="*/ 0 h 257442"/>
                <a:gd name="connsiteX0" fmla="*/ 4281841 w 4281841"/>
                <a:gd name="connsiteY0" fmla="*/ 0 h 257442"/>
                <a:gd name="connsiteX1" fmla="*/ 4227120 w 4281841"/>
                <a:gd name="connsiteY1" fmla="*/ 257442 h 257442"/>
                <a:gd name="connsiteX2" fmla="*/ 0 w 4281841"/>
                <a:gd name="connsiteY2" fmla="*/ 257442 h 257442"/>
                <a:gd name="connsiteX3" fmla="*/ 54722 w 4281841"/>
                <a:gd name="connsiteY3" fmla="*/ 0 h 257442"/>
                <a:gd name="connsiteX0" fmla="*/ 4281841 w 4281841"/>
                <a:gd name="connsiteY0" fmla="*/ 0 h 257442"/>
                <a:gd name="connsiteX1" fmla="*/ 4227120 w 4281841"/>
                <a:gd name="connsiteY1" fmla="*/ 257442 h 257442"/>
                <a:gd name="connsiteX2" fmla="*/ 0 w 4281841"/>
                <a:gd name="connsiteY2" fmla="*/ 257442 h 257442"/>
                <a:gd name="connsiteX3" fmla="*/ 54722 w 4281841"/>
                <a:gd name="connsiteY3" fmla="*/ 0 h 257442"/>
                <a:gd name="connsiteX0" fmla="*/ 3969256 w 4227120"/>
                <a:gd name="connsiteY0" fmla="*/ 0 h 257442"/>
                <a:gd name="connsiteX1" fmla="*/ 4227120 w 4227120"/>
                <a:gd name="connsiteY1" fmla="*/ 257442 h 257442"/>
                <a:gd name="connsiteX2" fmla="*/ 0 w 4227120"/>
                <a:gd name="connsiteY2" fmla="*/ 257442 h 257442"/>
                <a:gd name="connsiteX3" fmla="*/ 54722 w 4227120"/>
                <a:gd name="connsiteY3" fmla="*/ 0 h 257442"/>
                <a:gd name="connsiteX0" fmla="*/ 3969256 w 3969256"/>
                <a:gd name="connsiteY0" fmla="*/ 0 h 257442"/>
                <a:gd name="connsiteX1" fmla="*/ 3914535 w 3969256"/>
                <a:gd name="connsiteY1" fmla="*/ 257442 h 257442"/>
                <a:gd name="connsiteX2" fmla="*/ 0 w 3969256"/>
                <a:gd name="connsiteY2" fmla="*/ 257442 h 257442"/>
                <a:gd name="connsiteX3" fmla="*/ 54722 w 3969256"/>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808955 w 3914534"/>
                <a:gd name="connsiteY0" fmla="*/ 0 h 257442"/>
                <a:gd name="connsiteX1" fmla="*/ 3914534 w 3914534"/>
                <a:gd name="connsiteY1" fmla="*/ 257442 h 257442"/>
                <a:gd name="connsiteX2" fmla="*/ 0 w 3914534"/>
                <a:gd name="connsiteY2" fmla="*/ 257442 h 257442"/>
                <a:gd name="connsiteX3" fmla="*/ 54721 w 3914534"/>
                <a:gd name="connsiteY3" fmla="*/ 0 h 257442"/>
                <a:gd name="connsiteX0" fmla="*/ 3808955 w 3808955"/>
                <a:gd name="connsiteY0" fmla="*/ 0 h 257442"/>
                <a:gd name="connsiteX1" fmla="*/ 3754234 w 3808955"/>
                <a:gd name="connsiteY1" fmla="*/ 257442 h 257442"/>
                <a:gd name="connsiteX2" fmla="*/ 0 w 3808955"/>
                <a:gd name="connsiteY2" fmla="*/ 257442 h 257442"/>
                <a:gd name="connsiteX3" fmla="*/ 54721 w 3808955"/>
                <a:gd name="connsiteY3" fmla="*/ 0 h 257442"/>
                <a:gd name="connsiteX0" fmla="*/ 3808954 w 3808954"/>
                <a:gd name="connsiteY0" fmla="*/ 0 h 257442"/>
                <a:gd name="connsiteX1" fmla="*/ 3754233 w 3808954"/>
                <a:gd name="connsiteY1" fmla="*/ 257442 h 257442"/>
                <a:gd name="connsiteX2" fmla="*/ 0 w 3808954"/>
                <a:gd name="connsiteY2" fmla="*/ 257442 h 257442"/>
                <a:gd name="connsiteX3" fmla="*/ 54720 w 3808954"/>
                <a:gd name="connsiteY3" fmla="*/ 0 h 257442"/>
                <a:gd name="connsiteX0" fmla="*/ 3808954 w 3808954"/>
                <a:gd name="connsiteY0" fmla="*/ 0 h 257442"/>
                <a:gd name="connsiteX1" fmla="*/ 3754233 w 3808954"/>
                <a:gd name="connsiteY1" fmla="*/ 257442 h 257442"/>
                <a:gd name="connsiteX2" fmla="*/ 0 w 3808954"/>
                <a:gd name="connsiteY2" fmla="*/ 257442 h 257442"/>
                <a:gd name="connsiteX3" fmla="*/ 54720 w 3808954"/>
                <a:gd name="connsiteY3" fmla="*/ 0 h 257442"/>
                <a:gd name="connsiteX0" fmla="*/ 3539649 w 3754233"/>
                <a:gd name="connsiteY0" fmla="*/ 0 h 257442"/>
                <a:gd name="connsiteX1" fmla="*/ 3754233 w 3754233"/>
                <a:gd name="connsiteY1" fmla="*/ 257442 h 257442"/>
                <a:gd name="connsiteX2" fmla="*/ 0 w 3754233"/>
                <a:gd name="connsiteY2" fmla="*/ 257442 h 257442"/>
                <a:gd name="connsiteX3" fmla="*/ 54720 w 3754233"/>
                <a:gd name="connsiteY3" fmla="*/ 0 h 257442"/>
                <a:gd name="connsiteX0" fmla="*/ 3539649 w 3539649"/>
                <a:gd name="connsiteY0" fmla="*/ 0 h 257442"/>
                <a:gd name="connsiteX1" fmla="*/ 3484929 w 3539649"/>
                <a:gd name="connsiteY1" fmla="*/ 257442 h 257442"/>
                <a:gd name="connsiteX2" fmla="*/ 0 w 3539649"/>
                <a:gd name="connsiteY2" fmla="*/ 257442 h 257442"/>
                <a:gd name="connsiteX3" fmla="*/ 54720 w 3539649"/>
                <a:gd name="connsiteY3" fmla="*/ 0 h 257442"/>
                <a:gd name="connsiteX0" fmla="*/ 3539649 w 3539649"/>
                <a:gd name="connsiteY0" fmla="*/ 0 h 257442"/>
                <a:gd name="connsiteX1" fmla="*/ 3484929 w 3539649"/>
                <a:gd name="connsiteY1" fmla="*/ 257442 h 257442"/>
                <a:gd name="connsiteX2" fmla="*/ 0 w 3539649"/>
                <a:gd name="connsiteY2" fmla="*/ 257442 h 257442"/>
                <a:gd name="connsiteX3" fmla="*/ 54720 w 3539649"/>
                <a:gd name="connsiteY3" fmla="*/ 0 h 257442"/>
                <a:gd name="connsiteX0" fmla="*/ 3539649 w 3539649"/>
                <a:gd name="connsiteY0" fmla="*/ 0 h 257442"/>
                <a:gd name="connsiteX1" fmla="*/ 3484929 w 3539649"/>
                <a:gd name="connsiteY1" fmla="*/ 257442 h 257442"/>
                <a:gd name="connsiteX2" fmla="*/ 0 w 3539649"/>
                <a:gd name="connsiteY2" fmla="*/ 257442 h 257442"/>
                <a:gd name="connsiteX3" fmla="*/ 54721 w 3539649"/>
                <a:gd name="connsiteY3" fmla="*/ 0 h 257442"/>
                <a:gd name="connsiteX0" fmla="*/ 3387366 w 3484929"/>
                <a:gd name="connsiteY0" fmla="*/ 0 h 257442"/>
                <a:gd name="connsiteX1" fmla="*/ 3484929 w 3484929"/>
                <a:gd name="connsiteY1" fmla="*/ 257442 h 257442"/>
                <a:gd name="connsiteX2" fmla="*/ 0 w 3484929"/>
                <a:gd name="connsiteY2" fmla="*/ 257442 h 257442"/>
                <a:gd name="connsiteX3" fmla="*/ 54721 w 3484929"/>
                <a:gd name="connsiteY3" fmla="*/ 0 h 257442"/>
                <a:gd name="connsiteX0" fmla="*/ 3387366 w 3387366"/>
                <a:gd name="connsiteY0" fmla="*/ 0 h 257442"/>
                <a:gd name="connsiteX1" fmla="*/ 3332645 w 3387366"/>
                <a:gd name="connsiteY1" fmla="*/ 257442 h 257442"/>
                <a:gd name="connsiteX2" fmla="*/ 0 w 3387366"/>
                <a:gd name="connsiteY2" fmla="*/ 257442 h 257442"/>
                <a:gd name="connsiteX3" fmla="*/ 54721 w 3387366"/>
                <a:gd name="connsiteY3" fmla="*/ 0 h 257442"/>
                <a:gd name="connsiteX0" fmla="*/ 3387366 w 3387366"/>
                <a:gd name="connsiteY0" fmla="*/ 0 h 257442"/>
                <a:gd name="connsiteX1" fmla="*/ 3332645 w 3387366"/>
                <a:gd name="connsiteY1" fmla="*/ 257442 h 257442"/>
                <a:gd name="connsiteX2" fmla="*/ 0 w 3387366"/>
                <a:gd name="connsiteY2" fmla="*/ 257442 h 257442"/>
                <a:gd name="connsiteX3" fmla="*/ 54721 w 3387366"/>
                <a:gd name="connsiteY3" fmla="*/ 0 h 257442"/>
                <a:gd name="connsiteX0" fmla="*/ 3387366 w 3387366"/>
                <a:gd name="connsiteY0" fmla="*/ 0 h 257442"/>
                <a:gd name="connsiteX1" fmla="*/ 3332645 w 3387366"/>
                <a:gd name="connsiteY1" fmla="*/ 257442 h 257442"/>
                <a:gd name="connsiteX2" fmla="*/ 0 w 3387366"/>
                <a:gd name="connsiteY2" fmla="*/ 257442 h 257442"/>
                <a:gd name="connsiteX3" fmla="*/ 54721 w 3387366"/>
                <a:gd name="connsiteY3" fmla="*/ 0 h 257442"/>
                <a:gd name="connsiteX0" fmla="*/ 3555680 w 3555680"/>
                <a:gd name="connsiteY0" fmla="*/ 0 h 257442"/>
                <a:gd name="connsiteX1" fmla="*/ 3332645 w 3555680"/>
                <a:gd name="connsiteY1" fmla="*/ 257442 h 257442"/>
                <a:gd name="connsiteX2" fmla="*/ 0 w 3555680"/>
                <a:gd name="connsiteY2" fmla="*/ 257442 h 257442"/>
                <a:gd name="connsiteX3" fmla="*/ 54721 w 3555680"/>
                <a:gd name="connsiteY3" fmla="*/ 0 h 257442"/>
                <a:gd name="connsiteX0" fmla="*/ 3555680 w 3555680"/>
                <a:gd name="connsiteY0" fmla="*/ 0 h 257442"/>
                <a:gd name="connsiteX1" fmla="*/ 3500959 w 3555680"/>
                <a:gd name="connsiteY1" fmla="*/ 257442 h 257442"/>
                <a:gd name="connsiteX2" fmla="*/ 0 w 3555680"/>
                <a:gd name="connsiteY2" fmla="*/ 257442 h 257442"/>
                <a:gd name="connsiteX3" fmla="*/ 54721 w 3555680"/>
                <a:gd name="connsiteY3" fmla="*/ 0 h 257442"/>
                <a:gd name="connsiteX0" fmla="*/ 3555680 w 3555680"/>
                <a:gd name="connsiteY0" fmla="*/ 0 h 257442"/>
                <a:gd name="connsiteX1" fmla="*/ 3500959 w 3555680"/>
                <a:gd name="connsiteY1" fmla="*/ 257442 h 257442"/>
                <a:gd name="connsiteX2" fmla="*/ 0 w 3555680"/>
                <a:gd name="connsiteY2" fmla="*/ 257442 h 257442"/>
                <a:gd name="connsiteX3" fmla="*/ 54721 w 3555680"/>
                <a:gd name="connsiteY3" fmla="*/ 0 h 257442"/>
                <a:gd name="connsiteX0" fmla="*/ 3555680 w 3555680"/>
                <a:gd name="connsiteY0" fmla="*/ 0 h 257442"/>
                <a:gd name="connsiteX1" fmla="*/ 3500959 w 3555680"/>
                <a:gd name="connsiteY1" fmla="*/ 257442 h 257442"/>
                <a:gd name="connsiteX2" fmla="*/ 0 w 3555680"/>
                <a:gd name="connsiteY2" fmla="*/ 257442 h 257442"/>
                <a:gd name="connsiteX3" fmla="*/ 54721 w 3555680"/>
                <a:gd name="connsiteY3" fmla="*/ 0 h 257442"/>
                <a:gd name="connsiteX0" fmla="*/ 3808955 w 3808955"/>
                <a:gd name="connsiteY0" fmla="*/ 0 h 257442"/>
                <a:gd name="connsiteX1" fmla="*/ 3500959 w 3808955"/>
                <a:gd name="connsiteY1" fmla="*/ 257442 h 257442"/>
                <a:gd name="connsiteX2" fmla="*/ 0 w 3808955"/>
                <a:gd name="connsiteY2" fmla="*/ 257442 h 257442"/>
                <a:gd name="connsiteX3" fmla="*/ 54721 w 3808955"/>
                <a:gd name="connsiteY3" fmla="*/ 0 h 257442"/>
                <a:gd name="connsiteX0" fmla="*/ 3808955 w 3808955"/>
                <a:gd name="connsiteY0" fmla="*/ 0 h 257442"/>
                <a:gd name="connsiteX1" fmla="*/ 3754234 w 3808955"/>
                <a:gd name="connsiteY1" fmla="*/ 257442 h 257442"/>
                <a:gd name="connsiteX2" fmla="*/ 0 w 3808955"/>
                <a:gd name="connsiteY2" fmla="*/ 257442 h 257442"/>
                <a:gd name="connsiteX3" fmla="*/ 54721 w 3808955"/>
                <a:gd name="connsiteY3" fmla="*/ 0 h 257442"/>
                <a:gd name="connsiteX0" fmla="*/ 3808955 w 3808955"/>
                <a:gd name="connsiteY0" fmla="*/ 0 h 257442"/>
                <a:gd name="connsiteX1" fmla="*/ 3754234 w 3808955"/>
                <a:gd name="connsiteY1" fmla="*/ 257442 h 257442"/>
                <a:gd name="connsiteX2" fmla="*/ 0 w 3808955"/>
                <a:gd name="connsiteY2" fmla="*/ 257442 h 257442"/>
                <a:gd name="connsiteX3" fmla="*/ 54721 w 3808955"/>
                <a:gd name="connsiteY3" fmla="*/ 0 h 257442"/>
                <a:gd name="connsiteX0" fmla="*/ 3808955 w 3808955"/>
                <a:gd name="connsiteY0" fmla="*/ 0 h 257442"/>
                <a:gd name="connsiteX1" fmla="*/ 3754234 w 3808955"/>
                <a:gd name="connsiteY1" fmla="*/ 257442 h 257442"/>
                <a:gd name="connsiteX2" fmla="*/ 0 w 3808955"/>
                <a:gd name="connsiteY2" fmla="*/ 257442 h 257442"/>
                <a:gd name="connsiteX3" fmla="*/ 54721 w 3808955"/>
                <a:gd name="connsiteY3" fmla="*/ 0 h 257442"/>
                <a:gd name="connsiteX0" fmla="*/ 3969255 w 3969255"/>
                <a:gd name="connsiteY0" fmla="*/ 0 h 257442"/>
                <a:gd name="connsiteX1" fmla="*/ 37542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4281840 w 4281840"/>
                <a:gd name="connsiteY0" fmla="*/ 0 h 257442"/>
                <a:gd name="connsiteX1" fmla="*/ 3914534 w 4281840"/>
                <a:gd name="connsiteY1" fmla="*/ 257442 h 257442"/>
                <a:gd name="connsiteX2" fmla="*/ 0 w 4281840"/>
                <a:gd name="connsiteY2" fmla="*/ 257442 h 257442"/>
                <a:gd name="connsiteX3" fmla="*/ 54721 w 4281840"/>
                <a:gd name="connsiteY3" fmla="*/ 0 h 257442"/>
                <a:gd name="connsiteX0" fmla="*/ 4281840 w 4281840"/>
                <a:gd name="connsiteY0" fmla="*/ 0 h 257442"/>
                <a:gd name="connsiteX1" fmla="*/ 4227119 w 4281840"/>
                <a:gd name="connsiteY1" fmla="*/ 257442 h 257442"/>
                <a:gd name="connsiteX2" fmla="*/ 0 w 4281840"/>
                <a:gd name="connsiteY2" fmla="*/ 257442 h 257442"/>
                <a:gd name="connsiteX3" fmla="*/ 54721 w 4281840"/>
                <a:gd name="connsiteY3" fmla="*/ 0 h 257442"/>
                <a:gd name="connsiteX0" fmla="*/ 4281841 w 4281841"/>
                <a:gd name="connsiteY0" fmla="*/ 0 h 257442"/>
                <a:gd name="connsiteX1" fmla="*/ 4227120 w 4281841"/>
                <a:gd name="connsiteY1" fmla="*/ 257442 h 257442"/>
                <a:gd name="connsiteX2" fmla="*/ 0 w 4281841"/>
                <a:gd name="connsiteY2" fmla="*/ 257442 h 257442"/>
                <a:gd name="connsiteX3" fmla="*/ 54722 w 4281841"/>
                <a:gd name="connsiteY3" fmla="*/ 0 h 257442"/>
                <a:gd name="connsiteX0" fmla="*/ 4281841 w 4281841"/>
                <a:gd name="connsiteY0" fmla="*/ 0 h 257442"/>
                <a:gd name="connsiteX1" fmla="*/ 4227120 w 4281841"/>
                <a:gd name="connsiteY1" fmla="*/ 257442 h 257442"/>
                <a:gd name="connsiteX2" fmla="*/ 0 w 4281841"/>
                <a:gd name="connsiteY2" fmla="*/ 257442 h 257442"/>
                <a:gd name="connsiteX3" fmla="*/ 54722 w 4281841"/>
                <a:gd name="connsiteY3" fmla="*/ 0 h 257442"/>
              </a:gdLst>
              <a:ahLst/>
              <a:cxnLst>
                <a:cxn ang="0">
                  <a:pos x="connsiteX0" y="connsiteY0"/>
                </a:cxn>
                <a:cxn ang="0">
                  <a:pos x="connsiteX1" y="connsiteY1"/>
                </a:cxn>
                <a:cxn ang="0">
                  <a:pos x="connsiteX2" y="connsiteY2"/>
                </a:cxn>
                <a:cxn ang="0">
                  <a:pos x="connsiteX3" y="connsiteY3"/>
                </a:cxn>
              </a:cxnLst>
              <a:rect l="l" t="t" r="r" b="b"/>
              <a:pathLst>
                <a:path w="4281841" h="257442">
                  <a:moveTo>
                    <a:pt x="4281841" y="0"/>
                  </a:moveTo>
                  <a:lnTo>
                    <a:pt x="4227120" y="257442"/>
                  </a:lnTo>
                  <a:lnTo>
                    <a:pt x="0" y="257442"/>
                  </a:lnTo>
                  <a:lnTo>
                    <a:pt x="54722"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2" name="btfpRunningAgenda2LevelTextRight827836">
              <a:extLst>
                <a:ext uri="{FF2B5EF4-FFF2-40B4-BE49-F238E27FC236}">
                  <a16:creationId xmlns:a16="http://schemas.microsoft.com/office/drawing/2014/main" id="{FE3C24F5-8D56-0A05-F93C-25751DB12A97}"/>
                </a:ext>
              </a:extLst>
            </p:cNvPr>
            <p:cNvSpPr txBox="1"/>
            <p:nvPr/>
          </p:nvSpPr>
          <p:spPr bwMode="gray">
            <a:xfrm>
              <a:off x="2619337" y="876300"/>
              <a:ext cx="4227120"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mid-size med specialists</a:t>
              </a:r>
            </a:p>
          </p:txBody>
        </p:sp>
      </p:grpSp>
      <p:pic>
        <p:nvPicPr>
          <p:cNvPr id="43" name="Picture 42">
            <a:extLst>
              <a:ext uri="{FF2B5EF4-FFF2-40B4-BE49-F238E27FC236}">
                <a16:creationId xmlns:a16="http://schemas.microsoft.com/office/drawing/2014/main" id="{806E6BF4-6F9C-0512-724D-2F7ADD320810}"/>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660562" y="1597661"/>
            <a:ext cx="192295" cy="192295"/>
          </a:xfrm>
          <a:prstGeom prst="rect">
            <a:avLst/>
          </a:prstGeom>
        </p:spPr>
      </p:pic>
      <p:pic>
        <p:nvPicPr>
          <p:cNvPr id="52" name="Picture 51">
            <a:extLst>
              <a:ext uri="{FF2B5EF4-FFF2-40B4-BE49-F238E27FC236}">
                <a16:creationId xmlns:a16="http://schemas.microsoft.com/office/drawing/2014/main" id="{97929495-A3C9-BDEC-2CAD-AF099679877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837358" y="1598989"/>
            <a:ext cx="192295" cy="192295"/>
          </a:xfrm>
          <a:prstGeom prst="rect">
            <a:avLst/>
          </a:prstGeom>
        </p:spPr>
      </p:pic>
      <p:pic>
        <p:nvPicPr>
          <p:cNvPr id="1026" name="Picture 2" descr="Taiwan - Free flags icons">
            <a:extLst>
              <a:ext uri="{FF2B5EF4-FFF2-40B4-BE49-F238E27FC236}">
                <a16:creationId xmlns:a16="http://schemas.microsoft.com/office/drawing/2014/main" id="{FDD620A3-69C2-B090-BB6E-37065A884EE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8936770" y="1592260"/>
            <a:ext cx="185995" cy="185995"/>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59944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btfpColumnIndicatorGroup2">
            <a:extLst>
              <a:ext uri="{FF2B5EF4-FFF2-40B4-BE49-F238E27FC236}">
                <a16:creationId xmlns:a16="http://schemas.microsoft.com/office/drawing/2014/main" id="{809BED94-784A-A48B-C83A-B7478A2B5C8B}"/>
              </a:ext>
            </a:extLst>
          </p:cNvPr>
          <p:cNvGrpSpPr/>
          <p:nvPr/>
        </p:nvGrpSpPr>
        <p:grpSpPr>
          <a:xfrm>
            <a:off x="0" y="6926580"/>
            <a:ext cx="12192000" cy="137160"/>
            <a:chOff x="0" y="6926580"/>
            <a:chExt cx="12192000" cy="137160"/>
          </a:xfrm>
        </p:grpSpPr>
        <p:sp>
          <p:nvSpPr>
            <p:cNvPr id="45" name="btfpColumnGapBlocker675844">
              <a:extLst>
                <a:ext uri="{FF2B5EF4-FFF2-40B4-BE49-F238E27FC236}">
                  <a16:creationId xmlns:a16="http://schemas.microsoft.com/office/drawing/2014/main" id="{87C1F93F-ADBC-1716-3C9E-BB3D0DC300CA}"/>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43" name="btfpColumnGapBlocker318906">
              <a:extLst>
                <a:ext uri="{FF2B5EF4-FFF2-40B4-BE49-F238E27FC236}">
                  <a16:creationId xmlns:a16="http://schemas.microsoft.com/office/drawing/2014/main" id="{CAAA048D-3368-06E9-9AF8-75D4BAFE0E1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41" name="btfpColumnIndicator342774">
              <a:extLst>
                <a:ext uri="{FF2B5EF4-FFF2-40B4-BE49-F238E27FC236}">
                  <a16:creationId xmlns:a16="http://schemas.microsoft.com/office/drawing/2014/main" id="{4D0DCD65-9F72-1B7B-122C-F6F839FBB3E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9" name="btfpColumnIndicator640466">
              <a:extLst>
                <a:ext uri="{FF2B5EF4-FFF2-40B4-BE49-F238E27FC236}">
                  <a16:creationId xmlns:a16="http://schemas.microsoft.com/office/drawing/2014/main" id="{430E7975-194E-44BC-8372-DD5A808BEF8A}"/>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6" name="btfpColumnIndicatorGroup1">
            <a:extLst>
              <a:ext uri="{FF2B5EF4-FFF2-40B4-BE49-F238E27FC236}">
                <a16:creationId xmlns:a16="http://schemas.microsoft.com/office/drawing/2014/main" id="{8AAF5A30-EE9D-9046-2512-B14323905B7A}"/>
              </a:ext>
            </a:extLst>
          </p:cNvPr>
          <p:cNvGrpSpPr/>
          <p:nvPr/>
        </p:nvGrpSpPr>
        <p:grpSpPr>
          <a:xfrm>
            <a:off x="0" y="-205740"/>
            <a:ext cx="12192000" cy="137160"/>
            <a:chOff x="0" y="-205740"/>
            <a:chExt cx="12192000" cy="137160"/>
          </a:xfrm>
        </p:grpSpPr>
        <p:sp>
          <p:nvSpPr>
            <p:cNvPr id="44" name="btfpColumnGapBlocker879426">
              <a:extLst>
                <a:ext uri="{FF2B5EF4-FFF2-40B4-BE49-F238E27FC236}">
                  <a16:creationId xmlns:a16="http://schemas.microsoft.com/office/drawing/2014/main" id="{40FA8192-E353-CDC2-ED03-3149C8661795}"/>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42" name="btfpColumnGapBlocker910137">
              <a:extLst>
                <a:ext uri="{FF2B5EF4-FFF2-40B4-BE49-F238E27FC236}">
                  <a16:creationId xmlns:a16="http://schemas.microsoft.com/office/drawing/2014/main" id="{255AF660-F921-4342-6474-66A8DB45A1B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40" name="btfpColumnIndicator817212">
              <a:extLst>
                <a:ext uri="{FF2B5EF4-FFF2-40B4-BE49-F238E27FC236}">
                  <a16:creationId xmlns:a16="http://schemas.microsoft.com/office/drawing/2014/main" id="{0DC641CF-4651-E7C3-9989-0C5913C81C89}"/>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8" name="btfpColumnIndicator695754">
              <a:extLst>
                <a:ext uri="{FF2B5EF4-FFF2-40B4-BE49-F238E27FC236}">
                  <a16:creationId xmlns:a16="http://schemas.microsoft.com/office/drawing/2014/main" id="{CADF1777-63F5-67A0-84E6-DB3D49E7823C}"/>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37" name="think-cell data - do not delete" hidden="1">
            <a:extLst>
              <a:ext uri="{FF2B5EF4-FFF2-40B4-BE49-F238E27FC236}">
                <a16:creationId xmlns:a16="http://schemas.microsoft.com/office/drawing/2014/main" id="{77089448-24C6-F361-DD6E-4F9F39CDA5C7}"/>
              </a:ext>
            </a:extLst>
          </p:cNvPr>
          <p:cNvGraphicFramePr>
            <a:graphicFrameLocks noChangeAspect="1"/>
          </p:cNvGraphicFramePr>
          <p:nvPr>
            <p:custDataLst>
              <p:tags r:id="rId2"/>
            </p:custDataLst>
            <p:extLst>
              <p:ext uri="{D42A27DB-BD31-4B8C-83A1-F6EECF244321}">
                <p14:modId xmlns:p14="http://schemas.microsoft.com/office/powerpoint/2010/main" val="22188732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395" imgH="396" progId="TCLayout.ActiveDocument.1">
                  <p:embed/>
                </p:oleObj>
              </mc:Choice>
              <mc:Fallback>
                <p:oleObj name="think-cell Slide" r:id="rId9" imgW="395" imgH="396" progId="TCLayout.ActiveDocument.1">
                  <p:embed/>
                  <p:pic>
                    <p:nvPicPr>
                      <p:cNvPr id="37" name="think-cell data - do not delete" hidden="1">
                        <a:extLst>
                          <a:ext uri="{FF2B5EF4-FFF2-40B4-BE49-F238E27FC236}">
                            <a16:creationId xmlns:a16="http://schemas.microsoft.com/office/drawing/2014/main" id="{77089448-24C6-F361-DD6E-4F9F39CDA5C7}"/>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aphicFrame>
        <p:nvGraphicFramePr>
          <p:cNvPr id="53" name="btfpTable791081">
            <a:extLst>
              <a:ext uri="{FF2B5EF4-FFF2-40B4-BE49-F238E27FC236}">
                <a16:creationId xmlns:a16="http://schemas.microsoft.com/office/drawing/2014/main" id="{5EB50E56-2216-4F69-B771-F5559CCD4882}"/>
              </a:ext>
            </a:extLst>
          </p:cNvPr>
          <p:cNvGraphicFramePr>
            <a:graphicFrameLocks noGrp="1"/>
          </p:cNvGraphicFramePr>
          <p:nvPr>
            <p:custDataLst>
              <p:tags r:id="rId3"/>
            </p:custDataLst>
            <p:extLst>
              <p:ext uri="{D42A27DB-BD31-4B8C-83A1-F6EECF244321}">
                <p14:modId xmlns:p14="http://schemas.microsoft.com/office/powerpoint/2010/main" val="2779008128"/>
              </p:ext>
            </p:extLst>
          </p:nvPr>
        </p:nvGraphicFramePr>
        <p:xfrm>
          <a:off x="334963" y="1346807"/>
          <a:ext cx="11522075" cy="5021594"/>
        </p:xfrm>
        <a:graphic>
          <a:graphicData uri="http://schemas.openxmlformats.org/drawingml/2006/table">
            <a:tbl>
              <a:tblPr firstRow="1" firstCol="1">
                <a:tableStyleId>{9D7B26C5-4107-4FEC-AEDC-1716B250A1EF}</a:tableStyleId>
              </a:tblPr>
              <a:tblGrid>
                <a:gridCol w="1642254">
                  <a:extLst>
                    <a:ext uri="{9D8B030D-6E8A-4147-A177-3AD203B41FA5}">
                      <a16:colId xmlns:a16="http://schemas.microsoft.com/office/drawing/2014/main" val="3306980494"/>
                    </a:ext>
                  </a:extLst>
                </a:gridCol>
                <a:gridCol w="1998017">
                  <a:extLst>
                    <a:ext uri="{9D8B030D-6E8A-4147-A177-3AD203B41FA5}">
                      <a16:colId xmlns:a16="http://schemas.microsoft.com/office/drawing/2014/main" val="4140112434"/>
                    </a:ext>
                  </a:extLst>
                </a:gridCol>
                <a:gridCol w="2069431">
                  <a:extLst>
                    <a:ext uri="{9D8B030D-6E8A-4147-A177-3AD203B41FA5}">
                      <a16:colId xmlns:a16="http://schemas.microsoft.com/office/drawing/2014/main" val="3478539957"/>
                    </a:ext>
                  </a:extLst>
                </a:gridCol>
                <a:gridCol w="1992430">
                  <a:extLst>
                    <a:ext uri="{9D8B030D-6E8A-4147-A177-3AD203B41FA5}">
                      <a16:colId xmlns:a16="http://schemas.microsoft.com/office/drawing/2014/main" val="3745327285"/>
                    </a:ext>
                  </a:extLst>
                </a:gridCol>
                <a:gridCol w="1963553">
                  <a:extLst>
                    <a:ext uri="{9D8B030D-6E8A-4147-A177-3AD203B41FA5}">
                      <a16:colId xmlns:a16="http://schemas.microsoft.com/office/drawing/2014/main" val="56899984"/>
                    </a:ext>
                  </a:extLst>
                </a:gridCol>
                <a:gridCol w="1856390">
                  <a:extLst>
                    <a:ext uri="{9D8B030D-6E8A-4147-A177-3AD203B41FA5}">
                      <a16:colId xmlns:a16="http://schemas.microsoft.com/office/drawing/2014/main" val="727374720"/>
                    </a:ext>
                  </a:extLst>
                </a:gridCol>
              </a:tblGrid>
              <a:tr h="222117">
                <a:tc>
                  <a:txBody>
                    <a:bodyPr/>
                    <a:lstStyle/>
                    <a:p>
                      <a:pPr marL="0" indent="0">
                        <a:spcBef>
                          <a:spcPts val="0"/>
                        </a:spcBef>
                        <a:buNone/>
                      </a:pPr>
                      <a:endParaRPr lang="en-US" sz="900" i="0" dirty="0"/>
                    </a:p>
                  </a:txBody>
                  <a:tcPr marL="91441" marR="91441" marT="45721" marB="45721" anchor="b"/>
                </a:tc>
                <a:tc>
                  <a:txBody>
                    <a:bodyPr/>
                    <a:lstStyle/>
                    <a:p>
                      <a:pPr marL="0" indent="0" algn="ctr">
                        <a:spcBef>
                          <a:spcPts val="0"/>
                        </a:spcBef>
                        <a:buNone/>
                      </a:pPr>
                      <a:r>
                        <a:rPr lang="en-US" sz="1000" i="0" dirty="0"/>
                        <a:t>Target</a:t>
                      </a:r>
                    </a:p>
                  </a:txBody>
                  <a:tcPr marL="91441" marR="91441" marT="45721" marB="45721" anchor="b">
                    <a:noFill/>
                  </a:tcPr>
                </a:tc>
                <a:tc>
                  <a:txBody>
                    <a:bodyPr/>
                    <a:lstStyle/>
                    <a:p>
                      <a:pPr marL="0" marR="0" lvl="0" indent="0" algn="ctr" defTabSz="711200" rtl="0" eaLnBrk="1" fontAlgn="auto" latinLnBrk="0" hangingPunct="1">
                        <a:lnSpc>
                          <a:spcPct val="100000"/>
                        </a:lnSpc>
                        <a:spcBef>
                          <a:spcPts val="0"/>
                        </a:spcBef>
                        <a:spcAft>
                          <a:spcPts val="0"/>
                        </a:spcAft>
                        <a:buClrTx/>
                        <a:buSzTx/>
                        <a:buNone/>
                        <a:tabLst/>
                        <a:defRPr/>
                      </a:pPr>
                      <a:r>
                        <a:rPr lang="en-US" sz="1000" i="0" dirty="0">
                          <a:solidFill>
                            <a:schemeClr val="tx1"/>
                          </a:solidFill>
                        </a:rPr>
                        <a:t>Peer 5</a:t>
                      </a:r>
                    </a:p>
                  </a:txBody>
                  <a:tcPr marL="91441" marR="91441" marT="45721" marB="45721" anchor="b"/>
                </a:tc>
                <a:tc>
                  <a:txBody>
                    <a:bodyPr/>
                    <a:lstStyle/>
                    <a:p>
                      <a:pPr marL="0" indent="0" algn="ctr">
                        <a:spcBef>
                          <a:spcPts val="0"/>
                        </a:spcBef>
                        <a:buNone/>
                      </a:pPr>
                      <a:r>
                        <a:rPr lang="en-US" sz="1000" i="0" dirty="0">
                          <a:solidFill>
                            <a:schemeClr val="tx1"/>
                          </a:solidFill>
                        </a:rPr>
                        <a:t>Peer 6</a:t>
                      </a:r>
                    </a:p>
                  </a:txBody>
                  <a:tcPr marL="91441" marR="91441" marT="45721" marB="45721" anchor="b"/>
                </a:tc>
                <a:tc>
                  <a:txBody>
                    <a:bodyPr/>
                    <a:lstStyle/>
                    <a:p>
                      <a:pPr marL="0" indent="0" algn="ctr">
                        <a:spcBef>
                          <a:spcPts val="0"/>
                        </a:spcBef>
                        <a:buNone/>
                      </a:pPr>
                      <a:r>
                        <a:rPr lang="en-US" sz="1000" i="0" dirty="0">
                          <a:solidFill>
                            <a:schemeClr val="tx1"/>
                          </a:solidFill>
                        </a:rPr>
                        <a:t>Peer 7</a:t>
                      </a:r>
                    </a:p>
                  </a:txBody>
                  <a:tcPr marL="91441" marR="91441" marT="45721" marB="45721" anchor="b"/>
                </a:tc>
                <a:tc>
                  <a:txBody>
                    <a:bodyPr/>
                    <a:lstStyle/>
                    <a:p>
                      <a:pPr marL="0" indent="0" algn="ctr">
                        <a:spcBef>
                          <a:spcPts val="0"/>
                        </a:spcBef>
                        <a:buNone/>
                      </a:pPr>
                      <a:r>
                        <a:rPr lang="en-US" sz="1000" i="0" dirty="0">
                          <a:solidFill>
                            <a:schemeClr val="tx1"/>
                          </a:solidFill>
                        </a:rPr>
                        <a:t>Peer 8</a:t>
                      </a:r>
                    </a:p>
                  </a:txBody>
                  <a:tcPr marL="91441" marR="91441" marT="45721" marB="45721" anchor="b"/>
                </a:tc>
                <a:extLst>
                  <a:ext uri="{0D108BD9-81ED-4DB2-BD59-A6C34878D82A}">
                    <a16:rowId xmlns:a16="http://schemas.microsoft.com/office/drawing/2014/main" val="85319137"/>
                  </a:ext>
                </a:extLst>
              </a:tr>
              <a:tr h="222117">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900" i="0" dirty="0"/>
                        <a:t>Headquarters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buNone/>
                      </a:pPr>
                      <a:endParaRPr lang="en-US" sz="900" b="0" i="0" dirty="0"/>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a:buNone/>
                      </a:pPr>
                      <a:endParaRPr lang="en-US" sz="900" b="0" i="0" dirty="0"/>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endParaRPr lang="en-US" sz="900" b="0" i="0" dirty="0"/>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endParaRPr lang="en-US" sz="900" b="0" i="0" dirty="0"/>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1200"/>
                        </a:spcBef>
                        <a:spcAft>
                          <a:spcPts val="0"/>
                        </a:spcAft>
                        <a:buClrTx/>
                        <a:buSzTx/>
                        <a:buNone/>
                        <a:tabLst/>
                        <a:defRPr/>
                      </a:pPr>
                      <a:endParaRPr lang="en-US" sz="900" b="0" i="0" dirty="0"/>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452017655"/>
                  </a:ext>
                </a:extLst>
              </a:tr>
              <a:tr h="222117">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900" i="0" dirty="0"/>
                        <a:t>Founded</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spcBef>
                          <a:spcPts val="600"/>
                        </a:spcBef>
                        <a:buNone/>
                      </a:pPr>
                      <a:r>
                        <a:rPr lang="en-US" sz="850" b="0" i="0" dirty="0"/>
                        <a:t>1987</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a:spcBef>
                          <a:spcPts val="600"/>
                        </a:spcBef>
                        <a:buNone/>
                      </a:pPr>
                      <a:r>
                        <a:rPr lang="en-US" sz="850" b="0" i="0" dirty="0"/>
                        <a:t>1980</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dirty="0"/>
                        <a:t>1958</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dirty="0"/>
                        <a:t>1995</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kern="1200" dirty="0">
                          <a:solidFill>
                            <a:schemeClr val="dk1"/>
                          </a:solidFill>
                          <a:effectLst/>
                          <a:latin typeface="+mn-lt"/>
                          <a:ea typeface="+mn-ea"/>
                          <a:cs typeface="+mn-cs"/>
                        </a:rPr>
                        <a:t>2017</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963230641"/>
                  </a:ext>
                </a:extLst>
              </a:tr>
              <a:tr h="844038">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900" i="0" dirty="0"/>
                        <a:t>Business description</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spcBef>
                          <a:spcPts val="600"/>
                        </a:spcBef>
                        <a:buNone/>
                      </a:pPr>
                      <a:r>
                        <a:rPr lang="en-US" sz="850" b="0" i="0" dirty="0"/>
                        <a:t>EMS provider offering design, development, contract manufacturing, and full product assembly to medical, energy, and consumer product industries </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a:spcBef>
                          <a:spcPts val="600"/>
                        </a:spcBef>
                        <a:buNone/>
                      </a:pPr>
                      <a:r>
                        <a:rPr lang="en-US" sz="850" b="0" i="0" dirty="0"/>
                        <a:t>Integrated contract manufacturer specializing in precision tooling, plastic molding, metal stamping, and full product assembly for mobile, lifestyle, computing, medical, and industrial devices</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dirty="0"/>
                        <a:t>Designs and manufactures high-precision interconnect and mechanical products for markets such as Medical, Mobility, and Information &amp; Communications Technology</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dirty="0"/>
                        <a:t>Manufactures precision plastic components and offers product and mold design, fabrication, injection molding, precision assembly of complete products in automotive, consumer, IT, healthcare industries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None/>
                        <a:tabLst/>
                        <a:defRPr/>
                      </a:pPr>
                      <a:r>
                        <a:rPr lang="en-US" sz="850" b="0" i="0" kern="1200" dirty="0">
                          <a:solidFill>
                            <a:schemeClr val="dk1"/>
                          </a:solidFill>
                          <a:effectLst/>
                          <a:latin typeface="+mn-lt"/>
                          <a:ea typeface="+mn-ea"/>
                          <a:cs typeface="+mn-cs"/>
                        </a:rPr>
                        <a:t>Specializes in high-precision tools and injection-molded components for electronics, automotive, healthcare, and industrial markets; services include tooling, molding, metal stamping</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3876509261"/>
                  </a:ext>
                </a:extLst>
              </a:tr>
              <a:tr h="466442">
                <a:tc>
                  <a:txBody>
                    <a:bodyPr/>
                    <a:lstStyle/>
                    <a:p>
                      <a:pPr marL="0" marR="0" lvl="0" indent="0" algn="l" defTabSz="711200" rtl="0" eaLnBrk="1" fontAlgn="auto" latinLnBrk="0" hangingPunct="1">
                        <a:lnSpc>
                          <a:spcPct val="100000"/>
                        </a:lnSpc>
                        <a:spcBef>
                          <a:spcPts val="0"/>
                        </a:spcBef>
                        <a:spcAft>
                          <a:spcPts val="0"/>
                        </a:spcAft>
                        <a:buClrTx/>
                        <a:buSzTx/>
                        <a:buNone/>
                        <a:tabLst/>
                        <a:defRPr/>
                      </a:pPr>
                      <a:r>
                        <a:rPr lang="en-US" sz="900" b="1" i="0" dirty="0"/>
                        <a:t>Ownership</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b="1" i="0" dirty="0"/>
                        <a:t>Private - </a:t>
                      </a:r>
                      <a:r>
                        <a:rPr lang="en-US" sz="850" i="0" dirty="0"/>
                        <a:t>Owned by Holding Company 1; PE owner: Dymon Asia Capital)</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b="1" i="0" dirty="0"/>
                        <a:t>Private - </a:t>
                      </a:r>
                      <a:r>
                        <a:rPr lang="en-US" sz="850" i="0" dirty="0"/>
                        <a:t>65 Equity Partners invested $74.15M in Hi-P International in 2024</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b" latinLnBrk="0" hangingPunct="1">
                        <a:lnSpc>
                          <a:spcPct val="100000"/>
                        </a:lnSpc>
                        <a:spcBef>
                          <a:spcPts val="600"/>
                        </a:spcBef>
                        <a:spcAft>
                          <a:spcPts val="0"/>
                        </a:spcAft>
                        <a:buClrTx/>
                        <a:buSzTx/>
                        <a:buFontTx/>
                        <a:buNone/>
                        <a:tabLst/>
                        <a:defRPr/>
                      </a:pPr>
                      <a:r>
                        <a:rPr lang="en-US" sz="850" b="1" i="0" u="none" strike="noStrike" dirty="0">
                          <a:solidFill>
                            <a:srgbClr val="000000"/>
                          </a:solidFill>
                          <a:effectLst/>
                          <a:latin typeface="+mn-lt"/>
                        </a:rPr>
                        <a:t>Private - </a:t>
                      </a:r>
                      <a:r>
                        <a:rPr lang="en-US" sz="850" i="0" dirty="0"/>
                        <a:t>Owned by Blackstone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b="1" i="0" dirty="0"/>
                        <a:t>Private - </a:t>
                      </a:r>
                      <a:r>
                        <a:rPr lang="en-US" sz="850" i="0" dirty="0"/>
                        <a:t>Backed by Novo Tellus Capital Partners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b="1" i="0" dirty="0"/>
                        <a:t>Private - </a:t>
                      </a:r>
                      <a:r>
                        <a:rPr lang="en-US" sz="850" i="0" dirty="0"/>
                        <a:t>Ying Shing and Fischer Tech entered a strategic merger (2017); Backed by Platinum Equity</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tcPr>
                </a:tc>
                <a:extLst>
                  <a:ext uri="{0D108BD9-81ED-4DB2-BD59-A6C34878D82A}">
                    <a16:rowId xmlns:a16="http://schemas.microsoft.com/office/drawing/2014/main" val="2219218338"/>
                  </a:ext>
                </a:extLst>
              </a:tr>
              <a:tr h="222117">
                <a:tc>
                  <a:txBody>
                    <a:bodyPr/>
                    <a:lstStyle/>
                    <a:p>
                      <a:pPr marL="0" indent="0">
                        <a:buNone/>
                      </a:pPr>
                      <a:r>
                        <a:rPr lang="en-US" sz="900" i="0" dirty="0"/>
                        <a:t># of employees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indent="0" algn="ctr">
                        <a:buNone/>
                      </a:pPr>
                      <a:r>
                        <a:rPr lang="en-US" sz="850" i="0" dirty="0">
                          <a:solidFill>
                            <a:schemeClr val="tx1"/>
                          </a:solidFill>
                        </a:rPr>
                        <a:t>3,600+</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a:buNone/>
                      </a:pPr>
                      <a:r>
                        <a:rPr lang="en-US" sz="850" i="0" dirty="0">
                          <a:solidFill>
                            <a:schemeClr val="tx1"/>
                          </a:solidFill>
                        </a:rPr>
                        <a:t>15000+</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a:buNone/>
                      </a:pPr>
                      <a:r>
                        <a:rPr lang="en-US" sz="850" i="0" dirty="0">
                          <a:solidFill>
                            <a:schemeClr val="tx1"/>
                          </a:solidFill>
                        </a:rPr>
                        <a:t>11,000+</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a:buNone/>
                      </a:pPr>
                      <a:r>
                        <a:rPr lang="en-US" sz="850" i="0" dirty="0">
                          <a:solidFill>
                            <a:schemeClr val="tx1"/>
                          </a:solidFill>
                        </a:rPr>
                        <a:t>9000+</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a:buNone/>
                      </a:pPr>
                      <a:r>
                        <a:rPr lang="en-US" sz="850" i="0" dirty="0">
                          <a:solidFill>
                            <a:schemeClr val="tx1"/>
                          </a:solidFill>
                        </a:rPr>
                        <a:t>5,000+</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616296685"/>
                  </a:ext>
                </a:extLst>
              </a:tr>
              <a:tr h="222117">
                <a:tc>
                  <a:txBody>
                    <a:bodyPr/>
                    <a:lstStyle/>
                    <a:p>
                      <a:pPr marL="0" indent="0">
                        <a:buNone/>
                      </a:pPr>
                      <a:r>
                        <a:rPr lang="en-US" sz="900" i="0" dirty="0"/>
                        <a:t>M&amp;A Activity </a:t>
                      </a:r>
                      <a:r>
                        <a:rPr lang="en-US" sz="900" b="0" i="0" dirty="0"/>
                        <a:t>(Since 2021)</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a:spcBef>
                          <a:spcPts val="600"/>
                        </a:spcBef>
                        <a:buNone/>
                      </a:pPr>
                      <a:r>
                        <a:rPr lang="en-US" sz="850" i="0" dirty="0"/>
                        <a:t>Limited info</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pattFill prst="ltDnDiag">
                      <a:fgClr>
                        <a:schemeClr val="bg1">
                          <a:lumMod val="75000"/>
                        </a:schemeClr>
                      </a:fgClr>
                      <a:bgClr>
                        <a:srgbClr val="FFFFFF"/>
                      </a:bgClr>
                    </a:patt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Limited info</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pattFill prst="ltDnDiag">
                      <a:fgClr>
                        <a:schemeClr val="bg1">
                          <a:lumMod val="75000"/>
                        </a:schemeClr>
                      </a:fgClr>
                      <a:bgClr>
                        <a:srgbClr val="FFFFFF"/>
                      </a:bgClr>
                    </a:pattFill>
                  </a:tcPr>
                </a:tc>
                <a:tc>
                  <a:txBody>
                    <a:bodyPr/>
                    <a:lstStyle/>
                    <a:p>
                      <a:pPr marL="0" indent="0" algn="ctr" defTabSz="711200" rtl="0" eaLnBrk="1" fontAlgn="ctr" latinLnBrk="0" hangingPunct="1">
                        <a:spcBef>
                          <a:spcPts val="1200"/>
                        </a:spcBef>
                        <a:buSzPct val="180000"/>
                        <a:buNone/>
                      </a:pPr>
                      <a:r>
                        <a:rPr lang="en-US" sz="850" b="0" i="0" baseline="0" dirty="0"/>
                        <a:t>Acquired US-based OCP Group (2021)</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lvl="0" indent="0" algn="ctr">
                        <a:spcBef>
                          <a:spcPts val="600"/>
                        </a:spcBef>
                        <a:buNone/>
                      </a:pPr>
                      <a:r>
                        <a:rPr lang="en-US" sz="850" i="0" dirty="0"/>
                        <a:t>Acquired Proactive Plastics in 2024</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Limited info</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pattFill prst="ltDnDiag">
                      <a:fgClr>
                        <a:schemeClr val="bg1">
                          <a:lumMod val="75000"/>
                        </a:schemeClr>
                      </a:fgClr>
                      <a:bgClr>
                        <a:srgbClr val="FFFFFF"/>
                      </a:bgClr>
                    </a:pattFill>
                  </a:tcPr>
                </a:tc>
                <a:extLst>
                  <a:ext uri="{0D108BD9-81ED-4DB2-BD59-A6C34878D82A}">
                    <a16:rowId xmlns:a16="http://schemas.microsoft.com/office/drawing/2014/main" val="222217920"/>
                  </a:ext>
                </a:extLst>
              </a:tr>
              <a:tr h="340577">
                <a:tc>
                  <a:txBody>
                    <a:bodyPr/>
                    <a:lstStyle/>
                    <a:p>
                      <a:pPr marL="0" indent="0">
                        <a:buNone/>
                      </a:pPr>
                      <a:r>
                        <a:rPr lang="en-US" sz="900" b="1" i="0" dirty="0"/>
                        <a:t>Industries served</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a:spcBef>
                          <a:spcPts val="600"/>
                        </a:spcBef>
                        <a:buNone/>
                      </a:pPr>
                      <a:r>
                        <a:rPr lang="en-US" sz="850" i="0" dirty="0"/>
                        <a:t>Consumer Products, Medical, Clean Tech, Automotive, Energy Services,</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Mobile Device, Lifestyle, Computing &amp; Peripherals, Medical, Industrial</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None/>
                      </a:pPr>
                      <a:r>
                        <a:rPr lang="en-US" sz="850" b="0" i="0" baseline="0" dirty="0"/>
                        <a:t>Medical, mobility, information and communications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None/>
                      </a:pPr>
                      <a:r>
                        <a:rPr lang="en-US" sz="850" b="0" i="0" kern="1200" baseline="0" dirty="0">
                          <a:solidFill>
                            <a:schemeClr val="dk1"/>
                          </a:solidFill>
                          <a:latin typeface="+mn-lt"/>
                          <a:ea typeface="+mn-ea"/>
                          <a:cs typeface="+mn-cs"/>
                        </a:rPr>
                        <a:t>Automotive, Aerospace, Consumer, IT, Healthcare, Personal Protective</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a:buNone/>
                      </a:pPr>
                      <a:r>
                        <a:rPr lang="en-US" sz="850" i="0" dirty="0">
                          <a:solidFill>
                            <a:schemeClr val="tx1"/>
                          </a:solidFill>
                        </a:rPr>
                        <a:t>Electronics, automotive, medical, and industrial markets</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2168041902"/>
                  </a:ext>
                </a:extLst>
              </a:tr>
              <a:tr h="222117">
                <a:tc>
                  <a:txBody>
                    <a:bodyPr/>
                    <a:lstStyle/>
                    <a:p>
                      <a:pPr marL="0" indent="0">
                        <a:buNone/>
                      </a:pPr>
                      <a:r>
                        <a:rPr lang="en-US" sz="900" b="1" i="0" dirty="0"/>
                        <a:t>MedTech focus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defTabSz="711200" rtl="0" eaLnBrk="1" fontAlgn="ctr" latinLnBrk="0" hangingPunct="1">
                        <a:spcBef>
                          <a:spcPts val="600"/>
                        </a:spcBef>
                        <a:buSzPct val="180000"/>
                        <a:buFont typeface="Arial" panose="020B0604020202020204" pitchFamily="34" charset="0"/>
                        <a:buBlip>
                          <a:blip r:embed="rId11"/>
                        </a:buBlip>
                      </a:pPr>
                      <a:r>
                        <a:rPr lang="en-US" sz="850" i="0" baseline="0" dirty="0"/>
                        <a:t> </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850" i="0" baseline="0" dirty="0">
                          <a:solidFill>
                            <a:schemeClr val="tx1"/>
                          </a:solidFill>
                        </a:rPr>
                        <a:t> </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850" i="0" baseline="0" dirty="0">
                          <a:solidFill>
                            <a:schemeClr val="tx1"/>
                          </a:solidFill>
                        </a:rPr>
                        <a:t>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850" b="0" i="0" kern="1200" baseline="0" dirty="0">
                          <a:solidFill>
                            <a:schemeClr val="dk1"/>
                          </a:solidFill>
                          <a:latin typeface="+mn-lt"/>
                          <a:ea typeface="+mn-ea"/>
                          <a:cs typeface="+mn-cs"/>
                        </a:rPr>
                        <a:t>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2"/>
                        </a:buBlip>
                      </a:pPr>
                      <a:r>
                        <a:rPr lang="en-US" sz="850" i="0" baseline="0" dirty="0">
                          <a:solidFill>
                            <a:schemeClr val="tx1"/>
                          </a:solidFill>
                        </a:rPr>
                        <a:t> </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2981825720"/>
                  </a:ext>
                </a:extLst>
              </a:tr>
              <a:tr h="355386">
                <a:tc>
                  <a:txBody>
                    <a:bodyPr/>
                    <a:lstStyle/>
                    <a:p>
                      <a:pPr marL="0" indent="0">
                        <a:buNone/>
                      </a:pPr>
                      <a:r>
                        <a:rPr lang="en-US" sz="900" b="1" i="0" dirty="0"/>
                        <a:t>Precision engineering capability </a:t>
                      </a:r>
                      <a:r>
                        <a:rPr lang="en-US" sz="900" b="1" i="1" dirty="0"/>
                        <a:t>(estimated)</a:t>
                      </a:r>
                      <a:endParaRPr lang="en-US" sz="900" b="1" i="0" dirty="0"/>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lvl="0" indent="0" algn="ctr" defTabSz="711200" rtl="0" eaLnBrk="1" fontAlgn="ctr" latinLnBrk="0" hangingPunct="1">
                        <a:spcBef>
                          <a:spcPts val="600"/>
                        </a:spcBef>
                        <a:buSzPct val="180000"/>
                        <a:buFont typeface="Arial" panose="020B0604020202020204" pitchFamily="34" charset="0"/>
                        <a:buBlip>
                          <a:blip r:embed="rId13"/>
                        </a:buBlip>
                      </a:pPr>
                      <a:r>
                        <a:rPr lang="en-US" sz="850" i="0" baseline="0" dirty="0"/>
                        <a:t> </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4"/>
                        </a:buBlip>
                      </a:pPr>
                      <a:r>
                        <a:rPr lang="en-US" sz="850" i="0" baseline="0" dirty="0">
                          <a:solidFill>
                            <a:schemeClr val="tx1"/>
                          </a:solidFill>
                        </a:rPr>
                        <a:t> </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5"/>
                        </a:buBlip>
                      </a:pPr>
                      <a:r>
                        <a:rPr lang="en-US" sz="850" i="0" baseline="0" dirty="0">
                          <a:solidFill>
                            <a:schemeClr val="tx1"/>
                          </a:solidFill>
                        </a:rPr>
                        <a:t>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5"/>
                        </a:buBlip>
                      </a:pPr>
                      <a:r>
                        <a:rPr lang="en-US" sz="850" b="0" i="0" kern="1200" baseline="0" dirty="0">
                          <a:solidFill>
                            <a:schemeClr val="dk1"/>
                          </a:solidFill>
                          <a:latin typeface="+mn-lt"/>
                          <a:ea typeface="+mn-ea"/>
                          <a:cs typeface="+mn-cs"/>
                        </a:rPr>
                        <a:t>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Font typeface="Arial" panose="020B0604020202020204" pitchFamily="34" charset="0"/>
                        <a:buBlip>
                          <a:blip r:embed="rId15"/>
                        </a:buBlip>
                      </a:pPr>
                      <a:r>
                        <a:rPr lang="en-US" sz="850" i="0" baseline="0" dirty="0">
                          <a:solidFill>
                            <a:schemeClr val="tx1"/>
                          </a:solidFill>
                        </a:rPr>
                        <a:t> </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solidFill>
                      <a:schemeClr val="bg1"/>
                    </a:solidFill>
                  </a:tcPr>
                </a:tc>
                <a:extLst>
                  <a:ext uri="{0D108BD9-81ED-4DB2-BD59-A6C34878D82A}">
                    <a16:rowId xmlns:a16="http://schemas.microsoft.com/office/drawing/2014/main" val="3895877170"/>
                  </a:ext>
                </a:extLst>
              </a:tr>
              <a:tr h="466442">
                <a:tc>
                  <a:txBody>
                    <a:bodyPr/>
                    <a:lstStyle/>
                    <a:p>
                      <a:pPr marL="0" indent="0">
                        <a:buNone/>
                      </a:pPr>
                      <a:r>
                        <a:rPr lang="en-US" sz="900" b="1" i="0" dirty="0"/>
                        <a:t>Medical products</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i="0" dirty="0"/>
                        <a:t>Devices for Heart Valve Therapy, Sleep Disorder, Laboratory Instruments, Syringe Systems, Blood Collection</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Medical diagnostic products</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defTabSz="711200" rtl="0" eaLnBrk="1" fontAlgn="ctr" latinLnBrk="0" hangingPunct="1">
                        <a:spcBef>
                          <a:spcPts val="1200"/>
                        </a:spcBef>
                        <a:buSzPct val="180000"/>
                        <a:buNone/>
                      </a:pPr>
                      <a:r>
                        <a:rPr lang="en-US" sz="850" b="0" i="0" baseline="0" dirty="0"/>
                        <a:t>Medical interconnects, injection molded components, cable assemblies, harnesses and finished devices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defTabSz="711200" rtl="0" eaLnBrk="1" fontAlgn="ctr" latinLnBrk="0" hangingPunct="1">
                        <a:spcBef>
                          <a:spcPts val="1200"/>
                        </a:spcBef>
                        <a:buSzPct val="180000"/>
                        <a:buNone/>
                      </a:pPr>
                      <a:r>
                        <a:rPr lang="en-US" sz="850" b="0" i="0" kern="1200" baseline="0" dirty="0">
                          <a:solidFill>
                            <a:schemeClr val="dk1"/>
                          </a:solidFill>
                          <a:latin typeface="+mn-lt"/>
                          <a:ea typeface="+mn-ea"/>
                          <a:cs typeface="+mn-cs"/>
                        </a:rPr>
                        <a:t>Medical disposables, heard aids, airway management, orthopedic, optometric devices and components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None/>
                        <a:tabLst/>
                        <a:defRPr/>
                      </a:pPr>
                      <a:r>
                        <a:rPr lang="en-US" sz="850" i="0" dirty="0"/>
                        <a:t>Diagnostic &amp; patient monitoring devices, drug dispensing &amp; delivery systems, imaging equipment</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4193070943"/>
                  </a:ext>
                </a:extLst>
              </a:tr>
              <a:tr h="340577">
                <a:tc>
                  <a:txBody>
                    <a:bodyPr/>
                    <a:lstStyle/>
                    <a:p>
                      <a:pPr marL="0" indent="0">
                        <a:buNone/>
                      </a:pPr>
                      <a:r>
                        <a:rPr lang="en-US" sz="900" b="1" i="0" dirty="0"/>
                        <a:t>Capacity</a:t>
                      </a:r>
                    </a:p>
                  </a:txBody>
                  <a:tcPr marL="91441" marR="91441" marT="45721" marB="45721" anchor="ctr">
                    <a:lnR w="12700" cap="flat" cmpd="sng" algn="ctr">
                      <a:solidFill>
                        <a:srgbClr val="C00000"/>
                      </a:solidFill>
                      <a:prstDash val="solid"/>
                      <a:round/>
                      <a:headEnd type="none" w="med" len="med"/>
                      <a:tailEnd type="none" w="med" len="med"/>
                    </a:lnR>
                    <a:solidFill>
                      <a:schemeClr val="bg1">
                        <a:lumMod val="95000"/>
                      </a:schemeClr>
                    </a:solidFill>
                  </a:tcPr>
                </a:tc>
                <a:tc>
                  <a:txBody>
                    <a:bodyPr/>
                    <a:lstStyle/>
                    <a:p>
                      <a:pPr marL="0" marR="0" lvl="0" indent="0" algn="ctr" defTabSz="711200" rtl="0" eaLnBrk="1" fontAlgn="auto" latinLnBrk="0" hangingPunct="1">
                        <a:lnSpc>
                          <a:spcPct val="100000"/>
                        </a:lnSpc>
                        <a:spcBef>
                          <a:spcPts val="600"/>
                        </a:spcBef>
                        <a:spcAft>
                          <a:spcPts val="0"/>
                        </a:spcAft>
                        <a:buClrTx/>
                        <a:buSzTx/>
                        <a:buFontTx/>
                        <a:buNone/>
                        <a:tabLst/>
                        <a:defRPr/>
                      </a:pPr>
                      <a:r>
                        <a:rPr lang="en-US" sz="850" i="0" dirty="0"/>
                        <a:t>16 production sites across SG, MY, CH; 104k sq. m. across 4 key sites</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solidFill>
                      <a:schemeClr val="bg1"/>
                    </a:solid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9 manufacturing sites across China and Thailand</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defTabSz="711200" rtl="0" eaLnBrk="1" fontAlgn="ctr" latinLnBrk="0" hangingPunct="1">
                        <a:spcBef>
                          <a:spcPts val="1200"/>
                        </a:spcBef>
                        <a:buSzPct val="180000"/>
                        <a:buNone/>
                      </a:pPr>
                      <a:r>
                        <a:rPr lang="en-US" sz="850" b="0" i="0" baseline="0" dirty="0"/>
                        <a:t>33 manufacturing sites, 6 design centers, 9 R&amp;D sites</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indent="0" algn="ctr" defTabSz="711200" rtl="0" eaLnBrk="1" fontAlgn="ctr" latinLnBrk="0" hangingPunct="1">
                        <a:spcBef>
                          <a:spcPts val="1200"/>
                        </a:spcBef>
                        <a:buSzPct val="180000"/>
                        <a:buNone/>
                      </a:pPr>
                      <a:r>
                        <a:rPr lang="en-US" sz="850" b="0" i="0" kern="1200" baseline="0" dirty="0">
                          <a:solidFill>
                            <a:schemeClr val="dk1"/>
                          </a:solidFill>
                          <a:latin typeface="+mn-lt"/>
                          <a:ea typeface="+mn-ea"/>
                          <a:cs typeface="+mn-cs"/>
                        </a:rPr>
                        <a:t>18 manufacturing facilities across 9 countries; factory space 4 million sq. ft. </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noFill/>
                  </a:tcPr>
                </a:tc>
                <a:tc>
                  <a:txBody>
                    <a:bodyPr/>
                    <a:lstStyle/>
                    <a:p>
                      <a:pPr marL="0" marR="0" lvl="0" indent="0" algn="ctr" defTabSz="711200" rtl="0" eaLnBrk="1" fontAlgn="ctr" latinLnBrk="0" hangingPunct="1">
                        <a:lnSpc>
                          <a:spcPct val="100000"/>
                        </a:lnSpc>
                        <a:spcBef>
                          <a:spcPts val="1200"/>
                        </a:spcBef>
                        <a:spcAft>
                          <a:spcPts val="0"/>
                        </a:spcAft>
                        <a:buClrTx/>
                        <a:buSzPct val="180000"/>
                        <a:buNone/>
                        <a:tabLst/>
                        <a:defRPr/>
                      </a:pPr>
                      <a:r>
                        <a:rPr lang="en-US" sz="850" i="0" dirty="0"/>
                        <a:t>3 facilities; Manufacturing space – 1.2 million sq. ft.</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noFill/>
                  </a:tcPr>
                </a:tc>
                <a:extLst>
                  <a:ext uri="{0D108BD9-81ED-4DB2-BD59-A6C34878D82A}">
                    <a16:rowId xmlns:a16="http://schemas.microsoft.com/office/drawing/2014/main" val="3375975492"/>
                  </a:ext>
                </a:extLst>
              </a:tr>
              <a:tr h="718173">
                <a:tc>
                  <a:txBody>
                    <a:bodyPr/>
                    <a:lstStyle/>
                    <a:p>
                      <a:pPr marL="0" indent="0">
                        <a:buNone/>
                      </a:pPr>
                      <a:r>
                        <a:rPr lang="en-US" sz="900" b="1" i="0" dirty="0"/>
                        <a:t>ISO certification</a:t>
                      </a:r>
                    </a:p>
                  </a:txBody>
                  <a:tcPr marL="91441" marR="91441" marT="45721" marB="45721" anchor="ctr">
                    <a:lnR w="12700" cap="flat" cmpd="sng" algn="ctr">
                      <a:solidFill>
                        <a:srgbClr val="C0000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lvl="0" indent="0" algn="ctr">
                        <a:spcBef>
                          <a:spcPts val="600"/>
                        </a:spcBef>
                        <a:buNone/>
                      </a:pPr>
                      <a:r>
                        <a:rPr lang="en-US" sz="850" i="0" dirty="0"/>
                        <a:t>ISO 13485:2016*, ISO 27001:2022, ISO 9001:2015, ISO 14001:2015, ISO 22301:2019</a:t>
                      </a:r>
                    </a:p>
                  </a:txBody>
                  <a:tcPr marL="45720" marR="45720" anchor="ctr">
                    <a:lnL w="12700" cap="flat" cmpd="sng" algn="ctr">
                      <a:solidFill>
                        <a:srgbClr val="C00000"/>
                      </a:solidFill>
                      <a:prstDash val="solid"/>
                      <a:round/>
                      <a:headEnd type="none" w="med" len="med"/>
                      <a:tailEnd type="none" w="med" len="med"/>
                    </a:lnL>
                    <a:lnR w="12700" cap="flat" cmpd="sng" algn="ctr">
                      <a:solidFill>
                        <a:srgbClr val="C00000"/>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tc>
                  <a:txBody>
                    <a:bodyPr/>
                    <a:lstStyle/>
                    <a:p>
                      <a:pPr marL="0" indent="0" algn="ctr" defTabSz="711200" rtl="0" eaLnBrk="1" fontAlgn="ctr" latinLnBrk="0" hangingPunct="1">
                        <a:spcBef>
                          <a:spcPts val="1200"/>
                        </a:spcBef>
                        <a:buSzPct val="180000"/>
                        <a:buNone/>
                      </a:pPr>
                      <a:r>
                        <a:rPr lang="en-US" sz="850" i="0" baseline="0" dirty="0">
                          <a:solidFill>
                            <a:schemeClr val="tx1"/>
                          </a:solidFill>
                        </a:rPr>
                        <a:t>ISO 9001, ISO 14001, ISO 13485*</a:t>
                      </a:r>
                    </a:p>
                  </a:txBody>
                  <a:tcPr marL="45720" marR="45720" anchor="ctr">
                    <a:lnL w="12700" cap="flat" cmpd="sng" algn="ctr">
                      <a:solidFill>
                        <a:srgbClr val="C00000"/>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711200" rtl="0" eaLnBrk="1" fontAlgn="ctr" latinLnBrk="0" hangingPunct="1">
                        <a:spcBef>
                          <a:spcPts val="1200"/>
                        </a:spcBef>
                        <a:buSzPct val="180000"/>
                        <a:buNone/>
                      </a:pPr>
                      <a:r>
                        <a:rPr lang="pt-BR" sz="850" b="0" i="0" baseline="0" dirty="0"/>
                        <a:t>ISO 9001:2015, ISO 13485:2016*, ISO 14001:2015, ISO 45001:2018, ISO/IEC 17025:2017 , AS 9100:2016 IATF 16949:2016 , ISO 14554-1:2013 , ISO 3834-2:2005, ISO 27000:2013 </a:t>
                      </a:r>
                      <a:endParaRPr lang="en-US" sz="850" b="0" i="0" baseline="0" dirty="0"/>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a:txBody>
                    <a:bodyPr/>
                    <a:lstStyle/>
                    <a:p>
                      <a:pPr marL="0" indent="0" algn="ctr" defTabSz="711200" rtl="0" eaLnBrk="1" fontAlgn="ctr" latinLnBrk="0" hangingPunct="1">
                        <a:spcBef>
                          <a:spcPts val="1200"/>
                        </a:spcBef>
                        <a:buSzPct val="180000"/>
                        <a:buNone/>
                      </a:pPr>
                      <a:r>
                        <a:rPr lang="en-US" sz="850" b="0" i="0" kern="1200" baseline="0" dirty="0">
                          <a:solidFill>
                            <a:schemeClr val="dk1"/>
                          </a:solidFill>
                          <a:latin typeface="+mn-lt"/>
                          <a:ea typeface="+mn-ea"/>
                          <a:cs typeface="+mn-cs"/>
                        </a:rPr>
                        <a:t>ISO 9001, ISO 13485*, ISO 14001, ISO 45001</a:t>
                      </a:r>
                    </a:p>
                  </a:txBody>
                  <a:tcPr marL="45720" marR="45720"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rgbClr val="FFFFFF"/>
                    </a:solidFill>
                  </a:tcPr>
                </a:tc>
                <a:tc>
                  <a:txBody>
                    <a:bodyPr/>
                    <a:lstStyle/>
                    <a:p>
                      <a:pPr marL="0" marR="0" lvl="0" indent="0" algn="ctr" defTabSz="711200" rtl="0" eaLnBrk="1" fontAlgn="ctr" latinLnBrk="0" hangingPunct="1">
                        <a:lnSpc>
                          <a:spcPct val="100000"/>
                        </a:lnSpc>
                        <a:spcBef>
                          <a:spcPts val="1200"/>
                        </a:spcBef>
                        <a:spcAft>
                          <a:spcPts val="0"/>
                        </a:spcAft>
                        <a:buClrTx/>
                        <a:buSzPct val="180000"/>
                        <a:buNone/>
                        <a:tabLst/>
                        <a:defRPr/>
                      </a:pPr>
                      <a:r>
                        <a:rPr lang="en-US" sz="850" b="0" i="0" kern="1200" baseline="0" dirty="0">
                          <a:solidFill>
                            <a:schemeClr val="dk1"/>
                          </a:solidFill>
                          <a:latin typeface="+mn-lt"/>
                          <a:ea typeface="+mn-ea"/>
                          <a:cs typeface="+mn-cs"/>
                        </a:rPr>
                        <a:t>ISO 13485*,ISO 14001, ISO 9001:2000, ISO 22301, ISO TS 16949</a:t>
                      </a:r>
                    </a:p>
                  </a:txBody>
                  <a:tcPr marL="45720" marR="45720"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9438041"/>
                  </a:ext>
                </a:extLst>
              </a:tr>
            </a:tbl>
          </a:graphicData>
        </a:graphic>
      </p:graphicFrame>
      <p:sp>
        <p:nvSpPr>
          <p:cNvPr id="2" name="Title 1">
            <a:extLst>
              <a:ext uri="{FF2B5EF4-FFF2-40B4-BE49-F238E27FC236}">
                <a16:creationId xmlns:a16="http://schemas.microsoft.com/office/drawing/2014/main" id="{7D545F88-451A-48A8-877D-D98BBC848ADE}"/>
              </a:ext>
            </a:extLst>
          </p:cNvPr>
          <p:cNvSpPr>
            <a:spLocks noGrp="1"/>
          </p:cNvSpPr>
          <p:nvPr>
            <p:ph type="title"/>
          </p:nvPr>
        </p:nvSpPr>
        <p:spPr/>
        <p:txBody>
          <a:bodyPr vert="horz"/>
          <a:lstStyle/>
          <a:p>
            <a:r>
              <a:rPr lang="en-US" b="1" dirty="0"/>
              <a:t>Benchmarking | Target Vs. Large Asian Manufacturing Groups </a:t>
            </a:r>
            <a:r>
              <a:rPr lang="en-US" dirty="0"/>
              <a:t>(2/2)</a:t>
            </a:r>
          </a:p>
        </p:txBody>
      </p:sp>
      <p:grpSp>
        <p:nvGrpSpPr>
          <p:cNvPr id="56" name="btfpStatusSticker406587">
            <a:extLst>
              <a:ext uri="{FF2B5EF4-FFF2-40B4-BE49-F238E27FC236}">
                <a16:creationId xmlns:a16="http://schemas.microsoft.com/office/drawing/2014/main" id="{DC4E856F-52F8-4D11-B9EB-D3C305664E66}"/>
              </a:ext>
            </a:extLst>
          </p:cNvPr>
          <p:cNvGrpSpPr/>
          <p:nvPr>
            <p:custDataLst>
              <p:tags r:id="rId4"/>
            </p:custDataLst>
          </p:nvPr>
        </p:nvGrpSpPr>
        <p:grpSpPr>
          <a:xfrm>
            <a:off x="9472515" y="955344"/>
            <a:ext cx="2256067" cy="235611"/>
            <a:chOff x="-2766784" y="876300"/>
            <a:chExt cx="2256067" cy="235611"/>
          </a:xfrm>
        </p:grpSpPr>
        <p:sp>
          <p:nvSpPr>
            <p:cNvPr id="57" name="btfpStatusStickerText406587">
              <a:extLst>
                <a:ext uri="{FF2B5EF4-FFF2-40B4-BE49-F238E27FC236}">
                  <a16:creationId xmlns:a16="http://schemas.microsoft.com/office/drawing/2014/main" id="{C5EDA406-052D-4180-B958-758A41C8830C}"/>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indent="0" algn="r">
                <a:spcBef>
                  <a:spcPts val="0"/>
                </a:spcBef>
                <a:buNone/>
              </a:pPr>
              <a:r>
                <a:rPr lang="en-GB" sz="1200" b="1" cap="all" spc="450" dirty="0">
                  <a:solidFill>
                    <a:srgbClr val="000000"/>
                  </a:solidFill>
                </a:rPr>
                <a:t>Non-exhaustive</a:t>
              </a:r>
            </a:p>
          </p:txBody>
        </p:sp>
        <p:cxnSp>
          <p:nvCxnSpPr>
            <p:cNvPr id="58" name="btfpStatusStickerLine406587">
              <a:extLst>
                <a:ext uri="{FF2B5EF4-FFF2-40B4-BE49-F238E27FC236}">
                  <a16:creationId xmlns:a16="http://schemas.microsoft.com/office/drawing/2014/main" id="{BECCC7BE-32DB-4EEE-8FB6-1B64C07AEE89}"/>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27" name="btfpNotesBox465730">
            <a:extLst>
              <a:ext uri="{FF2B5EF4-FFF2-40B4-BE49-F238E27FC236}">
                <a16:creationId xmlns:a16="http://schemas.microsoft.com/office/drawing/2014/main" id="{13167D7E-F6A5-4489-9C18-B86FD0AC63E0}"/>
              </a:ext>
            </a:extLst>
          </p:cNvPr>
          <p:cNvSpPr txBox="1"/>
          <p:nvPr>
            <p:custDataLst>
              <p:tags r:id="rId5"/>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GB" sz="800" dirty="0">
                <a:solidFill>
                  <a:srgbClr val="000000"/>
                </a:solidFill>
              </a:rPr>
              <a:t>Source: Lit. search; Company and competitor websites</a:t>
            </a:r>
          </a:p>
        </p:txBody>
      </p:sp>
      <p:grpSp>
        <p:nvGrpSpPr>
          <p:cNvPr id="20" name="btfpRunningAgenda2Level827836">
            <a:extLst>
              <a:ext uri="{FF2B5EF4-FFF2-40B4-BE49-F238E27FC236}">
                <a16:creationId xmlns:a16="http://schemas.microsoft.com/office/drawing/2014/main" id="{C5AA9A1E-3E07-568E-C726-79624CC24A74}"/>
              </a:ext>
            </a:extLst>
          </p:cNvPr>
          <p:cNvGrpSpPr/>
          <p:nvPr>
            <p:custDataLst>
              <p:tags r:id="rId6"/>
            </p:custDataLst>
          </p:nvPr>
        </p:nvGrpSpPr>
        <p:grpSpPr>
          <a:xfrm>
            <a:off x="0" y="944429"/>
            <a:ext cx="6006484" cy="257443"/>
            <a:chOff x="0" y="876300"/>
            <a:chExt cx="6006484" cy="257443"/>
          </a:xfrm>
        </p:grpSpPr>
        <p:sp>
          <p:nvSpPr>
            <p:cNvPr id="21" name="btfpRunningAgenda2LevelBarLeft827836">
              <a:extLst>
                <a:ext uri="{FF2B5EF4-FFF2-40B4-BE49-F238E27FC236}">
                  <a16:creationId xmlns:a16="http://schemas.microsoft.com/office/drawing/2014/main" id="{DBF40162-7A1C-64FC-F2DB-864CE61DD938}"/>
                </a:ext>
              </a:extLst>
            </p:cNvPr>
            <p:cNvSpPr/>
            <p:nvPr/>
          </p:nvSpPr>
          <p:spPr bwMode="gray">
            <a:xfrm>
              <a:off x="0" y="876300"/>
              <a:ext cx="2754180" cy="257443"/>
            </a:xfrm>
            <a:custGeom>
              <a:avLst/>
              <a:gdLst/>
              <a:ahLst/>
              <a:cxnLst/>
              <a:rect l="0" t="0" r="0" b="0"/>
              <a:pathLst>
                <a:path w="2754180" h="257443">
                  <a:moveTo>
                    <a:pt x="0" y="0"/>
                  </a:moveTo>
                  <a:lnTo>
                    <a:pt x="2754179" y="0"/>
                  </a:lnTo>
                  <a:lnTo>
                    <a:pt x="2699458" y="257442"/>
                  </a:lnTo>
                  <a:lnTo>
                    <a:pt x="0" y="257442"/>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2" name="btfpRunningAgenda2LevelTextLeft827836">
              <a:extLst>
                <a:ext uri="{FF2B5EF4-FFF2-40B4-BE49-F238E27FC236}">
                  <a16:creationId xmlns:a16="http://schemas.microsoft.com/office/drawing/2014/main" id="{04DD8B65-FB9F-A45C-EA1C-FFD72FD963F6}"/>
                </a:ext>
              </a:extLst>
            </p:cNvPr>
            <p:cNvSpPr txBox="1"/>
            <p:nvPr/>
          </p:nvSpPr>
          <p:spPr bwMode="gray">
            <a:xfrm>
              <a:off x="0" y="876300"/>
              <a:ext cx="269945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Benchmarking</a:t>
              </a:r>
            </a:p>
          </p:txBody>
        </p:sp>
        <p:sp>
          <p:nvSpPr>
            <p:cNvPr id="24" name="btfpRunningAgenda2LevelBarRight827836">
              <a:extLst>
                <a:ext uri="{FF2B5EF4-FFF2-40B4-BE49-F238E27FC236}">
                  <a16:creationId xmlns:a16="http://schemas.microsoft.com/office/drawing/2014/main" id="{EC24214D-DD7B-DA7B-95B6-2E95896C95D4}"/>
                </a:ext>
              </a:extLst>
            </p:cNvPr>
            <p:cNvSpPr/>
            <p:nvPr/>
          </p:nvSpPr>
          <p:spPr bwMode="gray">
            <a:xfrm>
              <a:off x="2619336" y="876300"/>
              <a:ext cx="3340879" cy="257442"/>
            </a:xfrm>
            <a:custGeom>
              <a:avLst/>
              <a:gdLst>
                <a:gd name="connsiteX0" fmla="*/ 968434 w 2367856"/>
                <a:gd name="connsiteY0" fmla="*/ 0 h 257442"/>
                <a:gd name="connsiteX1" fmla="*/ 2367856 w 2367856"/>
                <a:gd name="connsiteY1" fmla="*/ 0 h 257442"/>
                <a:gd name="connsiteX2" fmla="*/ 2313135 w 2367856"/>
                <a:gd name="connsiteY2" fmla="*/ 257442 h 257442"/>
                <a:gd name="connsiteX3" fmla="*/ 0 w 2367856"/>
                <a:gd name="connsiteY3" fmla="*/ 257442 h 257442"/>
                <a:gd name="connsiteX0" fmla="*/ 968434 w 2313135"/>
                <a:gd name="connsiteY0" fmla="*/ 0 h 257442"/>
                <a:gd name="connsiteX1" fmla="*/ 913713 w 2313135"/>
                <a:gd name="connsiteY1" fmla="*/ 257442 h 257442"/>
                <a:gd name="connsiteX2" fmla="*/ 2313135 w 2313135"/>
                <a:gd name="connsiteY2" fmla="*/ 257442 h 257442"/>
                <a:gd name="connsiteX3" fmla="*/ 0 w 2313135"/>
                <a:gd name="connsiteY3" fmla="*/ 257442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257442 h 257442"/>
                <a:gd name="connsiteX0" fmla="*/ 968433 w 968433"/>
                <a:gd name="connsiteY0" fmla="*/ 0 h 257442"/>
                <a:gd name="connsiteX1" fmla="*/ 913712 w 968433"/>
                <a:gd name="connsiteY1" fmla="*/ 257442 h 257442"/>
                <a:gd name="connsiteX2" fmla="*/ 0 w 968433"/>
                <a:gd name="connsiteY2" fmla="*/ 257442 h 257442"/>
                <a:gd name="connsiteX3" fmla="*/ 54721 w 968433"/>
                <a:gd name="connsiteY3" fmla="*/ 0 h 257442"/>
                <a:gd name="connsiteX0" fmla="*/ 1237738 w 1237738"/>
                <a:gd name="connsiteY0" fmla="*/ 0 h 257442"/>
                <a:gd name="connsiteX1" fmla="*/ 913712 w 1237738"/>
                <a:gd name="connsiteY1" fmla="*/ 257442 h 257442"/>
                <a:gd name="connsiteX2" fmla="*/ 0 w 1237738"/>
                <a:gd name="connsiteY2" fmla="*/ 257442 h 257442"/>
                <a:gd name="connsiteX3" fmla="*/ 54721 w 1237738"/>
                <a:gd name="connsiteY3" fmla="*/ 0 h 257442"/>
                <a:gd name="connsiteX0" fmla="*/ 1237738 w 1237738"/>
                <a:gd name="connsiteY0" fmla="*/ 0 h 257442"/>
                <a:gd name="connsiteX1" fmla="*/ 1183016 w 1237738"/>
                <a:gd name="connsiteY1" fmla="*/ 257442 h 257442"/>
                <a:gd name="connsiteX2" fmla="*/ 0 w 1237738"/>
                <a:gd name="connsiteY2" fmla="*/ 257442 h 257442"/>
                <a:gd name="connsiteX3" fmla="*/ 54721 w 1237738"/>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54722 w 1237739"/>
                <a:gd name="connsiteY3" fmla="*/ 0 h 257442"/>
                <a:gd name="connsiteX0" fmla="*/ 1237739 w 1237739"/>
                <a:gd name="connsiteY0" fmla="*/ 0 h 257442"/>
                <a:gd name="connsiteX1" fmla="*/ 1183017 w 1237739"/>
                <a:gd name="connsiteY1" fmla="*/ 257442 h 257442"/>
                <a:gd name="connsiteX2" fmla="*/ 0 w 1237739"/>
                <a:gd name="connsiteY2" fmla="*/ 257442 h 257442"/>
                <a:gd name="connsiteX3" fmla="*/ 54722 w 1237739"/>
                <a:gd name="connsiteY3" fmla="*/ 0 h 257442"/>
                <a:gd name="connsiteX0" fmla="*/ 1507044 w 1507044"/>
                <a:gd name="connsiteY0" fmla="*/ 0 h 257442"/>
                <a:gd name="connsiteX1" fmla="*/ 1183017 w 1507044"/>
                <a:gd name="connsiteY1" fmla="*/ 257442 h 257442"/>
                <a:gd name="connsiteX2" fmla="*/ 0 w 1507044"/>
                <a:gd name="connsiteY2" fmla="*/ 257442 h 257442"/>
                <a:gd name="connsiteX3" fmla="*/ 54722 w 1507044"/>
                <a:gd name="connsiteY3" fmla="*/ 0 h 257442"/>
                <a:gd name="connsiteX0" fmla="*/ 1507044 w 1507044"/>
                <a:gd name="connsiteY0" fmla="*/ 0 h 257442"/>
                <a:gd name="connsiteX1" fmla="*/ 1452322 w 1507044"/>
                <a:gd name="connsiteY1" fmla="*/ 257442 h 257442"/>
                <a:gd name="connsiteX2" fmla="*/ 0 w 1507044"/>
                <a:gd name="connsiteY2" fmla="*/ 257442 h 257442"/>
                <a:gd name="connsiteX3" fmla="*/ 54722 w 1507044"/>
                <a:gd name="connsiteY3" fmla="*/ 0 h 257442"/>
                <a:gd name="connsiteX0" fmla="*/ 1507044 w 1507044"/>
                <a:gd name="connsiteY0" fmla="*/ 0 h 257442"/>
                <a:gd name="connsiteX1" fmla="*/ 1452322 w 1507044"/>
                <a:gd name="connsiteY1" fmla="*/ 257442 h 257442"/>
                <a:gd name="connsiteX2" fmla="*/ 0 w 1507044"/>
                <a:gd name="connsiteY2" fmla="*/ 257442 h 257442"/>
                <a:gd name="connsiteX3" fmla="*/ 54722 w 1507044"/>
                <a:gd name="connsiteY3" fmla="*/ 0 h 257442"/>
                <a:gd name="connsiteX0" fmla="*/ 1507044 w 1507044"/>
                <a:gd name="connsiteY0" fmla="*/ 0 h 257442"/>
                <a:gd name="connsiteX1" fmla="*/ 1452322 w 1507044"/>
                <a:gd name="connsiteY1" fmla="*/ 257442 h 257442"/>
                <a:gd name="connsiteX2" fmla="*/ 0 w 1507044"/>
                <a:gd name="connsiteY2" fmla="*/ 257442 h 257442"/>
                <a:gd name="connsiteX3" fmla="*/ 54721 w 1507044"/>
                <a:gd name="connsiteY3" fmla="*/ 0 h 257442"/>
                <a:gd name="connsiteX0" fmla="*/ 1760317 w 1760317"/>
                <a:gd name="connsiteY0" fmla="*/ 0 h 257442"/>
                <a:gd name="connsiteX1" fmla="*/ 1452322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920617 w 1920617"/>
                <a:gd name="connsiteY0" fmla="*/ 0 h 257442"/>
                <a:gd name="connsiteX1" fmla="*/ 17055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760317 w 1865896"/>
                <a:gd name="connsiteY0" fmla="*/ 0 h 257442"/>
                <a:gd name="connsiteX1" fmla="*/ 1865896 w 1865896"/>
                <a:gd name="connsiteY1" fmla="*/ 257442 h 257442"/>
                <a:gd name="connsiteX2" fmla="*/ 0 w 1865896"/>
                <a:gd name="connsiteY2" fmla="*/ 257442 h 257442"/>
                <a:gd name="connsiteX3" fmla="*/ 54721 w 1865896"/>
                <a:gd name="connsiteY3" fmla="*/ 0 h 257442"/>
                <a:gd name="connsiteX0" fmla="*/ 1760317 w 1760317"/>
                <a:gd name="connsiteY0" fmla="*/ 0 h 257442"/>
                <a:gd name="connsiteX1" fmla="*/ 1705596 w 1760317"/>
                <a:gd name="connsiteY1" fmla="*/ 257442 h 257442"/>
                <a:gd name="connsiteX2" fmla="*/ 0 w 1760317"/>
                <a:gd name="connsiteY2" fmla="*/ 257442 h 257442"/>
                <a:gd name="connsiteX3" fmla="*/ 54721 w 1760317"/>
                <a:gd name="connsiteY3" fmla="*/ 0 h 257442"/>
                <a:gd name="connsiteX0" fmla="*/ 1760316 w 1760316"/>
                <a:gd name="connsiteY0" fmla="*/ 0 h 257442"/>
                <a:gd name="connsiteX1" fmla="*/ 1705595 w 1760316"/>
                <a:gd name="connsiteY1" fmla="*/ 257442 h 257442"/>
                <a:gd name="connsiteX2" fmla="*/ 0 w 1760316"/>
                <a:gd name="connsiteY2" fmla="*/ 257442 h 257442"/>
                <a:gd name="connsiteX3" fmla="*/ 54720 w 1760316"/>
                <a:gd name="connsiteY3" fmla="*/ 0 h 257442"/>
                <a:gd name="connsiteX0" fmla="*/ 1760316 w 1760316"/>
                <a:gd name="connsiteY0" fmla="*/ 0 h 257442"/>
                <a:gd name="connsiteX1" fmla="*/ 1705595 w 1760316"/>
                <a:gd name="connsiteY1" fmla="*/ 257442 h 257442"/>
                <a:gd name="connsiteX2" fmla="*/ 0 w 1760316"/>
                <a:gd name="connsiteY2" fmla="*/ 257442 h 257442"/>
                <a:gd name="connsiteX3" fmla="*/ 54720 w 1760316"/>
                <a:gd name="connsiteY3" fmla="*/ 0 h 257442"/>
                <a:gd name="connsiteX0" fmla="*/ 1920616 w 1920616"/>
                <a:gd name="connsiteY0" fmla="*/ 0 h 257442"/>
                <a:gd name="connsiteX1" fmla="*/ 1705595 w 1920616"/>
                <a:gd name="connsiteY1" fmla="*/ 257442 h 257442"/>
                <a:gd name="connsiteX2" fmla="*/ 0 w 1920616"/>
                <a:gd name="connsiteY2" fmla="*/ 257442 h 257442"/>
                <a:gd name="connsiteX3" fmla="*/ 54720 w 1920616"/>
                <a:gd name="connsiteY3" fmla="*/ 0 h 257442"/>
                <a:gd name="connsiteX0" fmla="*/ 1920616 w 1920616"/>
                <a:gd name="connsiteY0" fmla="*/ 0 h 257442"/>
                <a:gd name="connsiteX1" fmla="*/ 1865895 w 1920616"/>
                <a:gd name="connsiteY1" fmla="*/ 257442 h 257442"/>
                <a:gd name="connsiteX2" fmla="*/ 0 w 1920616"/>
                <a:gd name="connsiteY2" fmla="*/ 257442 h 257442"/>
                <a:gd name="connsiteX3" fmla="*/ 54720 w 1920616"/>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1 w 1920617"/>
                <a:gd name="connsiteY3" fmla="*/ 0 h 257442"/>
                <a:gd name="connsiteX0" fmla="*/ 1920617 w 1920617"/>
                <a:gd name="connsiteY0" fmla="*/ 0 h 257442"/>
                <a:gd name="connsiteX1" fmla="*/ 1865896 w 1920617"/>
                <a:gd name="connsiteY1" fmla="*/ 257442 h 257442"/>
                <a:gd name="connsiteX2" fmla="*/ 0 w 1920617"/>
                <a:gd name="connsiteY2" fmla="*/ 257442 h 257442"/>
                <a:gd name="connsiteX3" fmla="*/ 54722 w 1920617"/>
                <a:gd name="connsiteY3" fmla="*/ 0 h 257442"/>
                <a:gd name="connsiteX0" fmla="*/ 2207556 w 2207556"/>
                <a:gd name="connsiteY0" fmla="*/ 0 h 257442"/>
                <a:gd name="connsiteX1" fmla="*/ 1865896 w 2207556"/>
                <a:gd name="connsiteY1" fmla="*/ 257442 h 257442"/>
                <a:gd name="connsiteX2" fmla="*/ 0 w 2207556"/>
                <a:gd name="connsiteY2" fmla="*/ 257442 h 257442"/>
                <a:gd name="connsiteX3" fmla="*/ 54722 w 2207556"/>
                <a:gd name="connsiteY3" fmla="*/ 0 h 257442"/>
                <a:gd name="connsiteX0" fmla="*/ 2207556 w 2207556"/>
                <a:gd name="connsiteY0" fmla="*/ 0 h 257442"/>
                <a:gd name="connsiteX1" fmla="*/ 2152834 w 2207556"/>
                <a:gd name="connsiteY1" fmla="*/ 257442 h 257442"/>
                <a:gd name="connsiteX2" fmla="*/ 0 w 2207556"/>
                <a:gd name="connsiteY2" fmla="*/ 257442 h 257442"/>
                <a:gd name="connsiteX3" fmla="*/ 54722 w 2207556"/>
                <a:gd name="connsiteY3" fmla="*/ 0 h 257442"/>
                <a:gd name="connsiteX0" fmla="*/ 2207556 w 2207556"/>
                <a:gd name="connsiteY0" fmla="*/ 0 h 257442"/>
                <a:gd name="connsiteX1" fmla="*/ 2152834 w 2207556"/>
                <a:gd name="connsiteY1" fmla="*/ 257442 h 257442"/>
                <a:gd name="connsiteX2" fmla="*/ 0 w 2207556"/>
                <a:gd name="connsiteY2" fmla="*/ 257442 h 257442"/>
                <a:gd name="connsiteX3" fmla="*/ 54722 w 2207556"/>
                <a:gd name="connsiteY3" fmla="*/ 0 h 257442"/>
                <a:gd name="connsiteX0" fmla="*/ 2207556 w 2207556"/>
                <a:gd name="connsiteY0" fmla="*/ 0 h 257442"/>
                <a:gd name="connsiteX1" fmla="*/ 2152834 w 2207556"/>
                <a:gd name="connsiteY1" fmla="*/ 257442 h 257442"/>
                <a:gd name="connsiteX2" fmla="*/ 0 w 2207556"/>
                <a:gd name="connsiteY2" fmla="*/ 257442 h 257442"/>
                <a:gd name="connsiteX3" fmla="*/ 54721 w 2207556"/>
                <a:gd name="connsiteY3" fmla="*/ 0 h 257442"/>
                <a:gd name="connsiteX0" fmla="*/ 2367856 w 2367856"/>
                <a:gd name="connsiteY0" fmla="*/ 0 h 257442"/>
                <a:gd name="connsiteX1" fmla="*/ 2152834 w 2367856"/>
                <a:gd name="connsiteY1" fmla="*/ 257442 h 257442"/>
                <a:gd name="connsiteX2" fmla="*/ 0 w 2367856"/>
                <a:gd name="connsiteY2" fmla="*/ 257442 h 257442"/>
                <a:gd name="connsiteX3" fmla="*/ 54721 w 2367856"/>
                <a:gd name="connsiteY3" fmla="*/ 0 h 257442"/>
                <a:gd name="connsiteX0" fmla="*/ 2367856 w 2367856"/>
                <a:gd name="connsiteY0" fmla="*/ 0 h 257442"/>
                <a:gd name="connsiteX1" fmla="*/ 2313135 w 2367856"/>
                <a:gd name="connsiteY1" fmla="*/ 257442 h 257442"/>
                <a:gd name="connsiteX2" fmla="*/ 0 w 2367856"/>
                <a:gd name="connsiteY2" fmla="*/ 257442 h 257442"/>
                <a:gd name="connsiteX3" fmla="*/ 54721 w 2367856"/>
                <a:gd name="connsiteY3" fmla="*/ 0 h 257442"/>
                <a:gd name="connsiteX0" fmla="*/ 2367856 w 2367856"/>
                <a:gd name="connsiteY0" fmla="*/ 0 h 257442"/>
                <a:gd name="connsiteX1" fmla="*/ 2313135 w 2367856"/>
                <a:gd name="connsiteY1" fmla="*/ 257442 h 257442"/>
                <a:gd name="connsiteX2" fmla="*/ 0 w 2367856"/>
                <a:gd name="connsiteY2" fmla="*/ 257442 h 257442"/>
                <a:gd name="connsiteX3" fmla="*/ 54721 w 2367856"/>
                <a:gd name="connsiteY3" fmla="*/ 0 h 257442"/>
                <a:gd name="connsiteX0" fmla="*/ 2367856 w 2367856"/>
                <a:gd name="connsiteY0" fmla="*/ 0 h 257442"/>
                <a:gd name="connsiteX1" fmla="*/ 2313135 w 2367856"/>
                <a:gd name="connsiteY1" fmla="*/ 257442 h 257442"/>
                <a:gd name="connsiteX2" fmla="*/ 0 w 2367856"/>
                <a:gd name="connsiteY2" fmla="*/ 257442 h 257442"/>
                <a:gd name="connsiteX3" fmla="*/ 54721 w 2367856"/>
                <a:gd name="connsiteY3" fmla="*/ 0 h 257442"/>
                <a:gd name="connsiteX0" fmla="*/ 2536171 w 2536171"/>
                <a:gd name="connsiteY0" fmla="*/ 0 h 257442"/>
                <a:gd name="connsiteX1" fmla="*/ 2313135 w 2536171"/>
                <a:gd name="connsiteY1" fmla="*/ 257442 h 257442"/>
                <a:gd name="connsiteX2" fmla="*/ 0 w 2536171"/>
                <a:gd name="connsiteY2" fmla="*/ 257442 h 257442"/>
                <a:gd name="connsiteX3" fmla="*/ 54721 w 2536171"/>
                <a:gd name="connsiteY3" fmla="*/ 0 h 257442"/>
                <a:gd name="connsiteX0" fmla="*/ 2536171 w 2536171"/>
                <a:gd name="connsiteY0" fmla="*/ 0 h 257442"/>
                <a:gd name="connsiteX1" fmla="*/ 2481450 w 2536171"/>
                <a:gd name="connsiteY1" fmla="*/ 257442 h 257442"/>
                <a:gd name="connsiteX2" fmla="*/ 0 w 2536171"/>
                <a:gd name="connsiteY2" fmla="*/ 257442 h 257442"/>
                <a:gd name="connsiteX3" fmla="*/ 54721 w 2536171"/>
                <a:gd name="connsiteY3" fmla="*/ 0 h 257442"/>
                <a:gd name="connsiteX0" fmla="*/ 2536171 w 2536171"/>
                <a:gd name="connsiteY0" fmla="*/ 0 h 257442"/>
                <a:gd name="connsiteX1" fmla="*/ 2481450 w 2536171"/>
                <a:gd name="connsiteY1" fmla="*/ 257442 h 257442"/>
                <a:gd name="connsiteX2" fmla="*/ 0 w 2536171"/>
                <a:gd name="connsiteY2" fmla="*/ 257442 h 257442"/>
                <a:gd name="connsiteX3" fmla="*/ 54721 w 2536171"/>
                <a:gd name="connsiteY3" fmla="*/ 0 h 257442"/>
                <a:gd name="connsiteX0" fmla="*/ 2536171 w 2536171"/>
                <a:gd name="connsiteY0" fmla="*/ 0 h 257442"/>
                <a:gd name="connsiteX1" fmla="*/ 2481450 w 2536171"/>
                <a:gd name="connsiteY1" fmla="*/ 257442 h 257442"/>
                <a:gd name="connsiteX2" fmla="*/ 0 w 2536171"/>
                <a:gd name="connsiteY2" fmla="*/ 257442 h 257442"/>
                <a:gd name="connsiteX3" fmla="*/ 54721 w 2536171"/>
                <a:gd name="connsiteY3" fmla="*/ 0 h 257442"/>
                <a:gd name="connsiteX0" fmla="*/ 2797461 w 2797461"/>
                <a:gd name="connsiteY0" fmla="*/ 0 h 257442"/>
                <a:gd name="connsiteX1" fmla="*/ 2481450 w 2797461"/>
                <a:gd name="connsiteY1" fmla="*/ 257442 h 257442"/>
                <a:gd name="connsiteX2" fmla="*/ 0 w 2797461"/>
                <a:gd name="connsiteY2" fmla="*/ 257442 h 257442"/>
                <a:gd name="connsiteX3" fmla="*/ 54721 w 2797461"/>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957761 w 2957761"/>
                <a:gd name="connsiteY0" fmla="*/ 0 h 257442"/>
                <a:gd name="connsiteX1" fmla="*/ 2742740 w 2957761"/>
                <a:gd name="connsiteY1" fmla="*/ 257442 h 257442"/>
                <a:gd name="connsiteX2" fmla="*/ 0 w 2957761"/>
                <a:gd name="connsiteY2" fmla="*/ 257442 h 257442"/>
                <a:gd name="connsiteX3" fmla="*/ 54721 w 2957761"/>
                <a:gd name="connsiteY3" fmla="*/ 0 h 257442"/>
                <a:gd name="connsiteX0" fmla="*/ 2957761 w 2957761"/>
                <a:gd name="connsiteY0" fmla="*/ 0 h 257442"/>
                <a:gd name="connsiteX1" fmla="*/ 2903040 w 2957761"/>
                <a:gd name="connsiteY1" fmla="*/ 257442 h 257442"/>
                <a:gd name="connsiteX2" fmla="*/ 0 w 2957761"/>
                <a:gd name="connsiteY2" fmla="*/ 257442 h 257442"/>
                <a:gd name="connsiteX3" fmla="*/ 54721 w 2957761"/>
                <a:gd name="connsiteY3" fmla="*/ 0 h 257442"/>
                <a:gd name="connsiteX0" fmla="*/ 2957761 w 2957761"/>
                <a:gd name="connsiteY0" fmla="*/ 0 h 257442"/>
                <a:gd name="connsiteX1" fmla="*/ 2903040 w 2957761"/>
                <a:gd name="connsiteY1" fmla="*/ 257442 h 257442"/>
                <a:gd name="connsiteX2" fmla="*/ 0 w 2957761"/>
                <a:gd name="connsiteY2" fmla="*/ 257442 h 257442"/>
                <a:gd name="connsiteX3" fmla="*/ 54721 w 2957761"/>
                <a:gd name="connsiteY3" fmla="*/ 0 h 257442"/>
                <a:gd name="connsiteX0" fmla="*/ 2957761 w 2957761"/>
                <a:gd name="connsiteY0" fmla="*/ 0 h 257442"/>
                <a:gd name="connsiteX1" fmla="*/ 2903040 w 2957761"/>
                <a:gd name="connsiteY1" fmla="*/ 257442 h 257442"/>
                <a:gd name="connsiteX2" fmla="*/ 0 w 2957761"/>
                <a:gd name="connsiteY2" fmla="*/ 257442 h 257442"/>
                <a:gd name="connsiteX3" fmla="*/ 54721 w 2957761"/>
                <a:gd name="connsiteY3" fmla="*/ 0 h 257442"/>
                <a:gd name="connsiteX0" fmla="*/ 3118061 w 3118061"/>
                <a:gd name="connsiteY0" fmla="*/ 0 h 257442"/>
                <a:gd name="connsiteX1" fmla="*/ 2903040 w 3118061"/>
                <a:gd name="connsiteY1" fmla="*/ 257442 h 257442"/>
                <a:gd name="connsiteX2" fmla="*/ 0 w 3118061"/>
                <a:gd name="connsiteY2" fmla="*/ 257442 h 257442"/>
                <a:gd name="connsiteX3" fmla="*/ 54721 w 3118061"/>
                <a:gd name="connsiteY3" fmla="*/ 0 h 257442"/>
                <a:gd name="connsiteX0" fmla="*/ 3118061 w 3118061"/>
                <a:gd name="connsiteY0" fmla="*/ 0 h 257442"/>
                <a:gd name="connsiteX1" fmla="*/ 3063340 w 3118061"/>
                <a:gd name="connsiteY1" fmla="*/ 257442 h 257442"/>
                <a:gd name="connsiteX2" fmla="*/ 0 w 3118061"/>
                <a:gd name="connsiteY2" fmla="*/ 257442 h 257442"/>
                <a:gd name="connsiteX3" fmla="*/ 54721 w 3118061"/>
                <a:gd name="connsiteY3" fmla="*/ 0 h 257442"/>
                <a:gd name="connsiteX0" fmla="*/ 3118061 w 3118061"/>
                <a:gd name="connsiteY0" fmla="*/ 0 h 257442"/>
                <a:gd name="connsiteX1" fmla="*/ 3063340 w 3118061"/>
                <a:gd name="connsiteY1" fmla="*/ 257442 h 257442"/>
                <a:gd name="connsiteX2" fmla="*/ 0 w 3118061"/>
                <a:gd name="connsiteY2" fmla="*/ 257442 h 257442"/>
                <a:gd name="connsiteX3" fmla="*/ 54721 w 3118061"/>
                <a:gd name="connsiteY3" fmla="*/ 0 h 257442"/>
                <a:gd name="connsiteX0" fmla="*/ 3118061 w 3118061"/>
                <a:gd name="connsiteY0" fmla="*/ 0 h 257442"/>
                <a:gd name="connsiteX1" fmla="*/ 3063340 w 3118061"/>
                <a:gd name="connsiteY1" fmla="*/ 257442 h 257442"/>
                <a:gd name="connsiteX2" fmla="*/ 0 w 3118061"/>
                <a:gd name="connsiteY2" fmla="*/ 257442 h 257442"/>
                <a:gd name="connsiteX3" fmla="*/ 54721 w 3118061"/>
                <a:gd name="connsiteY3" fmla="*/ 0 h 257442"/>
                <a:gd name="connsiteX0" fmla="*/ 3286376 w 3286376"/>
                <a:gd name="connsiteY0" fmla="*/ 0 h 257442"/>
                <a:gd name="connsiteX1" fmla="*/ 3063340 w 3286376"/>
                <a:gd name="connsiteY1" fmla="*/ 257442 h 257442"/>
                <a:gd name="connsiteX2" fmla="*/ 0 w 3286376"/>
                <a:gd name="connsiteY2" fmla="*/ 257442 h 257442"/>
                <a:gd name="connsiteX3" fmla="*/ 54721 w 3286376"/>
                <a:gd name="connsiteY3" fmla="*/ 0 h 257442"/>
                <a:gd name="connsiteX0" fmla="*/ 3286376 w 3286376"/>
                <a:gd name="connsiteY0" fmla="*/ 0 h 257442"/>
                <a:gd name="connsiteX1" fmla="*/ 3231654 w 3286376"/>
                <a:gd name="connsiteY1" fmla="*/ 257442 h 257442"/>
                <a:gd name="connsiteX2" fmla="*/ 0 w 3286376"/>
                <a:gd name="connsiteY2" fmla="*/ 257442 h 257442"/>
                <a:gd name="connsiteX3" fmla="*/ 54721 w 3286376"/>
                <a:gd name="connsiteY3" fmla="*/ 0 h 257442"/>
                <a:gd name="connsiteX0" fmla="*/ 3286377 w 3286377"/>
                <a:gd name="connsiteY0" fmla="*/ 0 h 257442"/>
                <a:gd name="connsiteX1" fmla="*/ 3231655 w 3286377"/>
                <a:gd name="connsiteY1" fmla="*/ 257442 h 257442"/>
                <a:gd name="connsiteX2" fmla="*/ 0 w 3286377"/>
                <a:gd name="connsiteY2" fmla="*/ 257442 h 257442"/>
                <a:gd name="connsiteX3" fmla="*/ 54722 w 3286377"/>
                <a:gd name="connsiteY3" fmla="*/ 0 h 257442"/>
                <a:gd name="connsiteX0" fmla="*/ 3286377 w 3286377"/>
                <a:gd name="connsiteY0" fmla="*/ 0 h 257442"/>
                <a:gd name="connsiteX1" fmla="*/ 3231655 w 3286377"/>
                <a:gd name="connsiteY1" fmla="*/ 257442 h 257442"/>
                <a:gd name="connsiteX2" fmla="*/ 0 w 3286377"/>
                <a:gd name="connsiteY2" fmla="*/ 257442 h 257442"/>
                <a:gd name="connsiteX3" fmla="*/ 54722 w 3286377"/>
                <a:gd name="connsiteY3" fmla="*/ 0 h 257442"/>
                <a:gd name="connsiteX0" fmla="*/ 3539651 w 3539651"/>
                <a:gd name="connsiteY0" fmla="*/ 0 h 257442"/>
                <a:gd name="connsiteX1" fmla="*/ 3231655 w 3539651"/>
                <a:gd name="connsiteY1" fmla="*/ 257442 h 257442"/>
                <a:gd name="connsiteX2" fmla="*/ 0 w 3539651"/>
                <a:gd name="connsiteY2" fmla="*/ 257442 h 257442"/>
                <a:gd name="connsiteX3" fmla="*/ 54722 w 3539651"/>
                <a:gd name="connsiteY3" fmla="*/ 0 h 257442"/>
                <a:gd name="connsiteX0" fmla="*/ 3539651 w 3539651"/>
                <a:gd name="connsiteY0" fmla="*/ 0 h 257442"/>
                <a:gd name="connsiteX1" fmla="*/ 3484930 w 3539651"/>
                <a:gd name="connsiteY1" fmla="*/ 257442 h 257442"/>
                <a:gd name="connsiteX2" fmla="*/ 0 w 3539651"/>
                <a:gd name="connsiteY2" fmla="*/ 257442 h 257442"/>
                <a:gd name="connsiteX3" fmla="*/ 54722 w 3539651"/>
                <a:gd name="connsiteY3" fmla="*/ 0 h 257442"/>
                <a:gd name="connsiteX0" fmla="*/ 3539650 w 3539650"/>
                <a:gd name="connsiteY0" fmla="*/ 0 h 257442"/>
                <a:gd name="connsiteX1" fmla="*/ 3484929 w 3539650"/>
                <a:gd name="connsiteY1" fmla="*/ 257442 h 257442"/>
                <a:gd name="connsiteX2" fmla="*/ 0 w 3539650"/>
                <a:gd name="connsiteY2" fmla="*/ 257442 h 257442"/>
                <a:gd name="connsiteX3" fmla="*/ 54721 w 3539650"/>
                <a:gd name="connsiteY3" fmla="*/ 0 h 257442"/>
                <a:gd name="connsiteX0" fmla="*/ 3539650 w 3539650"/>
                <a:gd name="connsiteY0" fmla="*/ 0 h 257442"/>
                <a:gd name="connsiteX1" fmla="*/ 3484929 w 3539650"/>
                <a:gd name="connsiteY1" fmla="*/ 257442 h 257442"/>
                <a:gd name="connsiteX2" fmla="*/ 0 w 3539650"/>
                <a:gd name="connsiteY2" fmla="*/ 257442 h 257442"/>
                <a:gd name="connsiteX3" fmla="*/ 54720 w 3539650"/>
                <a:gd name="connsiteY3" fmla="*/ 0 h 257442"/>
                <a:gd name="connsiteX0" fmla="*/ 3707965 w 3707965"/>
                <a:gd name="connsiteY0" fmla="*/ 0 h 257442"/>
                <a:gd name="connsiteX1" fmla="*/ 3484929 w 3707965"/>
                <a:gd name="connsiteY1" fmla="*/ 257442 h 257442"/>
                <a:gd name="connsiteX2" fmla="*/ 0 w 3707965"/>
                <a:gd name="connsiteY2" fmla="*/ 257442 h 257442"/>
                <a:gd name="connsiteX3" fmla="*/ 54720 w 3707965"/>
                <a:gd name="connsiteY3" fmla="*/ 0 h 257442"/>
                <a:gd name="connsiteX0" fmla="*/ 3707965 w 3707965"/>
                <a:gd name="connsiteY0" fmla="*/ 0 h 257442"/>
                <a:gd name="connsiteX1" fmla="*/ 3653244 w 3707965"/>
                <a:gd name="connsiteY1" fmla="*/ 257442 h 257442"/>
                <a:gd name="connsiteX2" fmla="*/ 0 w 3707965"/>
                <a:gd name="connsiteY2" fmla="*/ 257442 h 257442"/>
                <a:gd name="connsiteX3" fmla="*/ 54720 w 3707965"/>
                <a:gd name="connsiteY3" fmla="*/ 0 h 257442"/>
                <a:gd name="connsiteX0" fmla="*/ 3707966 w 3707966"/>
                <a:gd name="connsiteY0" fmla="*/ 0 h 257442"/>
                <a:gd name="connsiteX1" fmla="*/ 3653245 w 3707966"/>
                <a:gd name="connsiteY1" fmla="*/ 257442 h 257442"/>
                <a:gd name="connsiteX2" fmla="*/ 0 w 3707966"/>
                <a:gd name="connsiteY2" fmla="*/ 257442 h 257442"/>
                <a:gd name="connsiteX3" fmla="*/ 54721 w 3707966"/>
                <a:gd name="connsiteY3" fmla="*/ 0 h 257442"/>
                <a:gd name="connsiteX0" fmla="*/ 3707966 w 3707966"/>
                <a:gd name="connsiteY0" fmla="*/ 0 h 257442"/>
                <a:gd name="connsiteX1" fmla="*/ 3653245 w 3707966"/>
                <a:gd name="connsiteY1" fmla="*/ 257442 h 257442"/>
                <a:gd name="connsiteX2" fmla="*/ 0 w 3707966"/>
                <a:gd name="connsiteY2" fmla="*/ 257442 h 257442"/>
                <a:gd name="connsiteX3" fmla="*/ 54721 w 3707966"/>
                <a:gd name="connsiteY3" fmla="*/ 0 h 257442"/>
                <a:gd name="connsiteX0" fmla="*/ 3969255 w 3969255"/>
                <a:gd name="connsiteY0" fmla="*/ 0 h 257442"/>
                <a:gd name="connsiteX1" fmla="*/ 3653245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4281840 w 4281840"/>
                <a:gd name="connsiteY0" fmla="*/ 0 h 257442"/>
                <a:gd name="connsiteX1" fmla="*/ 3914534 w 4281840"/>
                <a:gd name="connsiteY1" fmla="*/ 257442 h 257442"/>
                <a:gd name="connsiteX2" fmla="*/ 0 w 4281840"/>
                <a:gd name="connsiteY2" fmla="*/ 257442 h 257442"/>
                <a:gd name="connsiteX3" fmla="*/ 54721 w 4281840"/>
                <a:gd name="connsiteY3" fmla="*/ 0 h 257442"/>
                <a:gd name="connsiteX0" fmla="*/ 4281840 w 4281840"/>
                <a:gd name="connsiteY0" fmla="*/ 0 h 257442"/>
                <a:gd name="connsiteX1" fmla="*/ 4227119 w 4281840"/>
                <a:gd name="connsiteY1" fmla="*/ 257442 h 257442"/>
                <a:gd name="connsiteX2" fmla="*/ 0 w 4281840"/>
                <a:gd name="connsiteY2" fmla="*/ 257442 h 257442"/>
                <a:gd name="connsiteX3" fmla="*/ 54721 w 4281840"/>
                <a:gd name="connsiteY3" fmla="*/ 0 h 257442"/>
                <a:gd name="connsiteX0" fmla="*/ 4281841 w 4281841"/>
                <a:gd name="connsiteY0" fmla="*/ 0 h 257442"/>
                <a:gd name="connsiteX1" fmla="*/ 4227120 w 4281841"/>
                <a:gd name="connsiteY1" fmla="*/ 257442 h 257442"/>
                <a:gd name="connsiteX2" fmla="*/ 0 w 4281841"/>
                <a:gd name="connsiteY2" fmla="*/ 257442 h 257442"/>
                <a:gd name="connsiteX3" fmla="*/ 54722 w 4281841"/>
                <a:gd name="connsiteY3" fmla="*/ 0 h 257442"/>
                <a:gd name="connsiteX0" fmla="*/ 4281841 w 4281841"/>
                <a:gd name="connsiteY0" fmla="*/ 0 h 257442"/>
                <a:gd name="connsiteX1" fmla="*/ 4227120 w 4281841"/>
                <a:gd name="connsiteY1" fmla="*/ 257442 h 257442"/>
                <a:gd name="connsiteX2" fmla="*/ 0 w 4281841"/>
                <a:gd name="connsiteY2" fmla="*/ 257442 h 257442"/>
                <a:gd name="connsiteX3" fmla="*/ 54722 w 4281841"/>
                <a:gd name="connsiteY3" fmla="*/ 0 h 257442"/>
                <a:gd name="connsiteX0" fmla="*/ 3969256 w 4227120"/>
                <a:gd name="connsiteY0" fmla="*/ 0 h 257442"/>
                <a:gd name="connsiteX1" fmla="*/ 4227120 w 4227120"/>
                <a:gd name="connsiteY1" fmla="*/ 257442 h 257442"/>
                <a:gd name="connsiteX2" fmla="*/ 0 w 4227120"/>
                <a:gd name="connsiteY2" fmla="*/ 257442 h 257442"/>
                <a:gd name="connsiteX3" fmla="*/ 54722 w 4227120"/>
                <a:gd name="connsiteY3" fmla="*/ 0 h 257442"/>
                <a:gd name="connsiteX0" fmla="*/ 3969256 w 3969256"/>
                <a:gd name="connsiteY0" fmla="*/ 0 h 257442"/>
                <a:gd name="connsiteX1" fmla="*/ 3914535 w 3969256"/>
                <a:gd name="connsiteY1" fmla="*/ 257442 h 257442"/>
                <a:gd name="connsiteX2" fmla="*/ 0 w 3969256"/>
                <a:gd name="connsiteY2" fmla="*/ 257442 h 257442"/>
                <a:gd name="connsiteX3" fmla="*/ 54722 w 3969256"/>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808955 w 3914534"/>
                <a:gd name="connsiteY0" fmla="*/ 0 h 257442"/>
                <a:gd name="connsiteX1" fmla="*/ 3914534 w 3914534"/>
                <a:gd name="connsiteY1" fmla="*/ 257442 h 257442"/>
                <a:gd name="connsiteX2" fmla="*/ 0 w 3914534"/>
                <a:gd name="connsiteY2" fmla="*/ 257442 h 257442"/>
                <a:gd name="connsiteX3" fmla="*/ 54721 w 3914534"/>
                <a:gd name="connsiteY3" fmla="*/ 0 h 257442"/>
                <a:gd name="connsiteX0" fmla="*/ 3808955 w 3808955"/>
                <a:gd name="connsiteY0" fmla="*/ 0 h 257442"/>
                <a:gd name="connsiteX1" fmla="*/ 3754234 w 3808955"/>
                <a:gd name="connsiteY1" fmla="*/ 257442 h 257442"/>
                <a:gd name="connsiteX2" fmla="*/ 0 w 3808955"/>
                <a:gd name="connsiteY2" fmla="*/ 257442 h 257442"/>
                <a:gd name="connsiteX3" fmla="*/ 54721 w 3808955"/>
                <a:gd name="connsiteY3" fmla="*/ 0 h 257442"/>
                <a:gd name="connsiteX0" fmla="*/ 3808954 w 3808954"/>
                <a:gd name="connsiteY0" fmla="*/ 0 h 257442"/>
                <a:gd name="connsiteX1" fmla="*/ 3754233 w 3808954"/>
                <a:gd name="connsiteY1" fmla="*/ 257442 h 257442"/>
                <a:gd name="connsiteX2" fmla="*/ 0 w 3808954"/>
                <a:gd name="connsiteY2" fmla="*/ 257442 h 257442"/>
                <a:gd name="connsiteX3" fmla="*/ 54720 w 3808954"/>
                <a:gd name="connsiteY3" fmla="*/ 0 h 257442"/>
                <a:gd name="connsiteX0" fmla="*/ 3808954 w 3808954"/>
                <a:gd name="connsiteY0" fmla="*/ 0 h 257442"/>
                <a:gd name="connsiteX1" fmla="*/ 3754233 w 3808954"/>
                <a:gd name="connsiteY1" fmla="*/ 257442 h 257442"/>
                <a:gd name="connsiteX2" fmla="*/ 0 w 3808954"/>
                <a:gd name="connsiteY2" fmla="*/ 257442 h 257442"/>
                <a:gd name="connsiteX3" fmla="*/ 54720 w 3808954"/>
                <a:gd name="connsiteY3" fmla="*/ 0 h 257442"/>
                <a:gd name="connsiteX0" fmla="*/ 3539649 w 3754233"/>
                <a:gd name="connsiteY0" fmla="*/ 0 h 257442"/>
                <a:gd name="connsiteX1" fmla="*/ 3754233 w 3754233"/>
                <a:gd name="connsiteY1" fmla="*/ 257442 h 257442"/>
                <a:gd name="connsiteX2" fmla="*/ 0 w 3754233"/>
                <a:gd name="connsiteY2" fmla="*/ 257442 h 257442"/>
                <a:gd name="connsiteX3" fmla="*/ 54720 w 3754233"/>
                <a:gd name="connsiteY3" fmla="*/ 0 h 257442"/>
                <a:gd name="connsiteX0" fmla="*/ 3539649 w 3539649"/>
                <a:gd name="connsiteY0" fmla="*/ 0 h 257442"/>
                <a:gd name="connsiteX1" fmla="*/ 3484929 w 3539649"/>
                <a:gd name="connsiteY1" fmla="*/ 257442 h 257442"/>
                <a:gd name="connsiteX2" fmla="*/ 0 w 3539649"/>
                <a:gd name="connsiteY2" fmla="*/ 257442 h 257442"/>
                <a:gd name="connsiteX3" fmla="*/ 54720 w 3539649"/>
                <a:gd name="connsiteY3" fmla="*/ 0 h 257442"/>
                <a:gd name="connsiteX0" fmla="*/ 3539649 w 3539649"/>
                <a:gd name="connsiteY0" fmla="*/ 0 h 257442"/>
                <a:gd name="connsiteX1" fmla="*/ 3484929 w 3539649"/>
                <a:gd name="connsiteY1" fmla="*/ 257442 h 257442"/>
                <a:gd name="connsiteX2" fmla="*/ 0 w 3539649"/>
                <a:gd name="connsiteY2" fmla="*/ 257442 h 257442"/>
                <a:gd name="connsiteX3" fmla="*/ 54720 w 3539649"/>
                <a:gd name="connsiteY3" fmla="*/ 0 h 257442"/>
                <a:gd name="connsiteX0" fmla="*/ 3539649 w 3539649"/>
                <a:gd name="connsiteY0" fmla="*/ 0 h 257442"/>
                <a:gd name="connsiteX1" fmla="*/ 3484929 w 3539649"/>
                <a:gd name="connsiteY1" fmla="*/ 257442 h 257442"/>
                <a:gd name="connsiteX2" fmla="*/ 0 w 3539649"/>
                <a:gd name="connsiteY2" fmla="*/ 257442 h 257442"/>
                <a:gd name="connsiteX3" fmla="*/ 54721 w 3539649"/>
                <a:gd name="connsiteY3" fmla="*/ 0 h 257442"/>
                <a:gd name="connsiteX0" fmla="*/ 3387366 w 3484929"/>
                <a:gd name="connsiteY0" fmla="*/ 0 h 257442"/>
                <a:gd name="connsiteX1" fmla="*/ 3484929 w 3484929"/>
                <a:gd name="connsiteY1" fmla="*/ 257442 h 257442"/>
                <a:gd name="connsiteX2" fmla="*/ 0 w 3484929"/>
                <a:gd name="connsiteY2" fmla="*/ 257442 h 257442"/>
                <a:gd name="connsiteX3" fmla="*/ 54721 w 3484929"/>
                <a:gd name="connsiteY3" fmla="*/ 0 h 257442"/>
                <a:gd name="connsiteX0" fmla="*/ 3387366 w 3387366"/>
                <a:gd name="connsiteY0" fmla="*/ 0 h 257442"/>
                <a:gd name="connsiteX1" fmla="*/ 3332645 w 3387366"/>
                <a:gd name="connsiteY1" fmla="*/ 257442 h 257442"/>
                <a:gd name="connsiteX2" fmla="*/ 0 w 3387366"/>
                <a:gd name="connsiteY2" fmla="*/ 257442 h 257442"/>
                <a:gd name="connsiteX3" fmla="*/ 54721 w 3387366"/>
                <a:gd name="connsiteY3" fmla="*/ 0 h 257442"/>
                <a:gd name="connsiteX0" fmla="*/ 3387366 w 3387366"/>
                <a:gd name="connsiteY0" fmla="*/ 0 h 257442"/>
                <a:gd name="connsiteX1" fmla="*/ 3332645 w 3387366"/>
                <a:gd name="connsiteY1" fmla="*/ 257442 h 257442"/>
                <a:gd name="connsiteX2" fmla="*/ 0 w 3387366"/>
                <a:gd name="connsiteY2" fmla="*/ 257442 h 257442"/>
                <a:gd name="connsiteX3" fmla="*/ 54721 w 3387366"/>
                <a:gd name="connsiteY3" fmla="*/ 0 h 257442"/>
                <a:gd name="connsiteX0" fmla="*/ 3387366 w 3387366"/>
                <a:gd name="connsiteY0" fmla="*/ 0 h 257442"/>
                <a:gd name="connsiteX1" fmla="*/ 3332645 w 3387366"/>
                <a:gd name="connsiteY1" fmla="*/ 257442 h 257442"/>
                <a:gd name="connsiteX2" fmla="*/ 0 w 3387366"/>
                <a:gd name="connsiteY2" fmla="*/ 257442 h 257442"/>
                <a:gd name="connsiteX3" fmla="*/ 54721 w 3387366"/>
                <a:gd name="connsiteY3" fmla="*/ 0 h 257442"/>
                <a:gd name="connsiteX0" fmla="*/ 3555680 w 3555680"/>
                <a:gd name="connsiteY0" fmla="*/ 0 h 257442"/>
                <a:gd name="connsiteX1" fmla="*/ 3332645 w 3555680"/>
                <a:gd name="connsiteY1" fmla="*/ 257442 h 257442"/>
                <a:gd name="connsiteX2" fmla="*/ 0 w 3555680"/>
                <a:gd name="connsiteY2" fmla="*/ 257442 h 257442"/>
                <a:gd name="connsiteX3" fmla="*/ 54721 w 3555680"/>
                <a:gd name="connsiteY3" fmla="*/ 0 h 257442"/>
                <a:gd name="connsiteX0" fmla="*/ 3555680 w 3555680"/>
                <a:gd name="connsiteY0" fmla="*/ 0 h 257442"/>
                <a:gd name="connsiteX1" fmla="*/ 3500959 w 3555680"/>
                <a:gd name="connsiteY1" fmla="*/ 257442 h 257442"/>
                <a:gd name="connsiteX2" fmla="*/ 0 w 3555680"/>
                <a:gd name="connsiteY2" fmla="*/ 257442 h 257442"/>
                <a:gd name="connsiteX3" fmla="*/ 54721 w 3555680"/>
                <a:gd name="connsiteY3" fmla="*/ 0 h 257442"/>
                <a:gd name="connsiteX0" fmla="*/ 3555680 w 3555680"/>
                <a:gd name="connsiteY0" fmla="*/ 0 h 257442"/>
                <a:gd name="connsiteX1" fmla="*/ 3500959 w 3555680"/>
                <a:gd name="connsiteY1" fmla="*/ 257442 h 257442"/>
                <a:gd name="connsiteX2" fmla="*/ 0 w 3555680"/>
                <a:gd name="connsiteY2" fmla="*/ 257442 h 257442"/>
                <a:gd name="connsiteX3" fmla="*/ 54721 w 3555680"/>
                <a:gd name="connsiteY3" fmla="*/ 0 h 257442"/>
                <a:gd name="connsiteX0" fmla="*/ 3555680 w 3555680"/>
                <a:gd name="connsiteY0" fmla="*/ 0 h 257442"/>
                <a:gd name="connsiteX1" fmla="*/ 3500959 w 3555680"/>
                <a:gd name="connsiteY1" fmla="*/ 257442 h 257442"/>
                <a:gd name="connsiteX2" fmla="*/ 0 w 3555680"/>
                <a:gd name="connsiteY2" fmla="*/ 257442 h 257442"/>
                <a:gd name="connsiteX3" fmla="*/ 54721 w 3555680"/>
                <a:gd name="connsiteY3" fmla="*/ 0 h 257442"/>
                <a:gd name="connsiteX0" fmla="*/ 3808955 w 3808955"/>
                <a:gd name="connsiteY0" fmla="*/ 0 h 257442"/>
                <a:gd name="connsiteX1" fmla="*/ 3500959 w 3808955"/>
                <a:gd name="connsiteY1" fmla="*/ 257442 h 257442"/>
                <a:gd name="connsiteX2" fmla="*/ 0 w 3808955"/>
                <a:gd name="connsiteY2" fmla="*/ 257442 h 257442"/>
                <a:gd name="connsiteX3" fmla="*/ 54721 w 3808955"/>
                <a:gd name="connsiteY3" fmla="*/ 0 h 257442"/>
                <a:gd name="connsiteX0" fmla="*/ 3808955 w 3808955"/>
                <a:gd name="connsiteY0" fmla="*/ 0 h 257442"/>
                <a:gd name="connsiteX1" fmla="*/ 3754234 w 3808955"/>
                <a:gd name="connsiteY1" fmla="*/ 257442 h 257442"/>
                <a:gd name="connsiteX2" fmla="*/ 0 w 3808955"/>
                <a:gd name="connsiteY2" fmla="*/ 257442 h 257442"/>
                <a:gd name="connsiteX3" fmla="*/ 54721 w 3808955"/>
                <a:gd name="connsiteY3" fmla="*/ 0 h 257442"/>
                <a:gd name="connsiteX0" fmla="*/ 3808955 w 3808955"/>
                <a:gd name="connsiteY0" fmla="*/ 0 h 257442"/>
                <a:gd name="connsiteX1" fmla="*/ 3754234 w 3808955"/>
                <a:gd name="connsiteY1" fmla="*/ 257442 h 257442"/>
                <a:gd name="connsiteX2" fmla="*/ 0 w 3808955"/>
                <a:gd name="connsiteY2" fmla="*/ 257442 h 257442"/>
                <a:gd name="connsiteX3" fmla="*/ 54721 w 3808955"/>
                <a:gd name="connsiteY3" fmla="*/ 0 h 257442"/>
                <a:gd name="connsiteX0" fmla="*/ 3808955 w 3808955"/>
                <a:gd name="connsiteY0" fmla="*/ 0 h 257442"/>
                <a:gd name="connsiteX1" fmla="*/ 3754234 w 3808955"/>
                <a:gd name="connsiteY1" fmla="*/ 257442 h 257442"/>
                <a:gd name="connsiteX2" fmla="*/ 0 w 3808955"/>
                <a:gd name="connsiteY2" fmla="*/ 257442 h 257442"/>
                <a:gd name="connsiteX3" fmla="*/ 54721 w 3808955"/>
                <a:gd name="connsiteY3" fmla="*/ 0 h 257442"/>
                <a:gd name="connsiteX0" fmla="*/ 3969255 w 3969255"/>
                <a:gd name="connsiteY0" fmla="*/ 0 h 257442"/>
                <a:gd name="connsiteX1" fmla="*/ 37542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3969255 w 3969255"/>
                <a:gd name="connsiteY0" fmla="*/ 0 h 257442"/>
                <a:gd name="connsiteX1" fmla="*/ 3914534 w 3969255"/>
                <a:gd name="connsiteY1" fmla="*/ 257442 h 257442"/>
                <a:gd name="connsiteX2" fmla="*/ 0 w 3969255"/>
                <a:gd name="connsiteY2" fmla="*/ 257442 h 257442"/>
                <a:gd name="connsiteX3" fmla="*/ 54721 w 3969255"/>
                <a:gd name="connsiteY3" fmla="*/ 0 h 257442"/>
                <a:gd name="connsiteX0" fmla="*/ 4281840 w 4281840"/>
                <a:gd name="connsiteY0" fmla="*/ 0 h 257442"/>
                <a:gd name="connsiteX1" fmla="*/ 3914534 w 4281840"/>
                <a:gd name="connsiteY1" fmla="*/ 257442 h 257442"/>
                <a:gd name="connsiteX2" fmla="*/ 0 w 4281840"/>
                <a:gd name="connsiteY2" fmla="*/ 257442 h 257442"/>
                <a:gd name="connsiteX3" fmla="*/ 54721 w 4281840"/>
                <a:gd name="connsiteY3" fmla="*/ 0 h 257442"/>
                <a:gd name="connsiteX0" fmla="*/ 4281840 w 4281840"/>
                <a:gd name="connsiteY0" fmla="*/ 0 h 257442"/>
                <a:gd name="connsiteX1" fmla="*/ 4227119 w 4281840"/>
                <a:gd name="connsiteY1" fmla="*/ 257442 h 257442"/>
                <a:gd name="connsiteX2" fmla="*/ 0 w 4281840"/>
                <a:gd name="connsiteY2" fmla="*/ 257442 h 257442"/>
                <a:gd name="connsiteX3" fmla="*/ 54721 w 4281840"/>
                <a:gd name="connsiteY3" fmla="*/ 0 h 257442"/>
                <a:gd name="connsiteX0" fmla="*/ 4281841 w 4281841"/>
                <a:gd name="connsiteY0" fmla="*/ 0 h 257442"/>
                <a:gd name="connsiteX1" fmla="*/ 4227120 w 4281841"/>
                <a:gd name="connsiteY1" fmla="*/ 257442 h 257442"/>
                <a:gd name="connsiteX2" fmla="*/ 0 w 4281841"/>
                <a:gd name="connsiteY2" fmla="*/ 257442 h 257442"/>
                <a:gd name="connsiteX3" fmla="*/ 54722 w 4281841"/>
                <a:gd name="connsiteY3" fmla="*/ 0 h 257442"/>
                <a:gd name="connsiteX0" fmla="*/ 4281841 w 4281841"/>
                <a:gd name="connsiteY0" fmla="*/ 0 h 257442"/>
                <a:gd name="connsiteX1" fmla="*/ 4227120 w 4281841"/>
                <a:gd name="connsiteY1" fmla="*/ 257442 h 257442"/>
                <a:gd name="connsiteX2" fmla="*/ 0 w 4281841"/>
                <a:gd name="connsiteY2" fmla="*/ 257442 h 257442"/>
                <a:gd name="connsiteX3" fmla="*/ 54722 w 4281841"/>
                <a:gd name="connsiteY3" fmla="*/ 0 h 257442"/>
                <a:gd name="connsiteX0" fmla="*/ 2579453 w 4227120"/>
                <a:gd name="connsiteY0" fmla="*/ 0 h 257442"/>
                <a:gd name="connsiteX1" fmla="*/ 4227120 w 4227120"/>
                <a:gd name="connsiteY1" fmla="*/ 257442 h 257442"/>
                <a:gd name="connsiteX2" fmla="*/ 0 w 4227120"/>
                <a:gd name="connsiteY2" fmla="*/ 257442 h 257442"/>
                <a:gd name="connsiteX3" fmla="*/ 54722 w 4227120"/>
                <a:gd name="connsiteY3" fmla="*/ 0 h 257442"/>
                <a:gd name="connsiteX0" fmla="*/ 2579453 w 2579453"/>
                <a:gd name="connsiteY0" fmla="*/ 0 h 257442"/>
                <a:gd name="connsiteX1" fmla="*/ 2524732 w 2579453"/>
                <a:gd name="connsiteY1" fmla="*/ 257442 h 257442"/>
                <a:gd name="connsiteX2" fmla="*/ 0 w 2579453"/>
                <a:gd name="connsiteY2" fmla="*/ 257442 h 257442"/>
                <a:gd name="connsiteX3" fmla="*/ 54722 w 2579453"/>
                <a:gd name="connsiteY3" fmla="*/ 0 h 257442"/>
                <a:gd name="connsiteX0" fmla="*/ 2579451 w 2579451"/>
                <a:gd name="connsiteY0" fmla="*/ 0 h 257442"/>
                <a:gd name="connsiteX1" fmla="*/ 2524730 w 2579451"/>
                <a:gd name="connsiteY1" fmla="*/ 257442 h 257442"/>
                <a:gd name="connsiteX2" fmla="*/ 0 w 2579451"/>
                <a:gd name="connsiteY2" fmla="*/ 257442 h 257442"/>
                <a:gd name="connsiteX3" fmla="*/ 54720 w 2579451"/>
                <a:gd name="connsiteY3" fmla="*/ 0 h 257442"/>
                <a:gd name="connsiteX0" fmla="*/ 2579451 w 2579451"/>
                <a:gd name="connsiteY0" fmla="*/ 0 h 257442"/>
                <a:gd name="connsiteX1" fmla="*/ 2524730 w 2579451"/>
                <a:gd name="connsiteY1" fmla="*/ 257442 h 257442"/>
                <a:gd name="connsiteX2" fmla="*/ 0 w 2579451"/>
                <a:gd name="connsiteY2" fmla="*/ 257442 h 257442"/>
                <a:gd name="connsiteX3" fmla="*/ 54721 w 2579451"/>
                <a:gd name="connsiteY3" fmla="*/ 0 h 257442"/>
                <a:gd name="connsiteX0" fmla="*/ 2747767 w 2747767"/>
                <a:gd name="connsiteY0" fmla="*/ 0 h 257442"/>
                <a:gd name="connsiteX1" fmla="*/ 2524730 w 2747767"/>
                <a:gd name="connsiteY1" fmla="*/ 257442 h 257442"/>
                <a:gd name="connsiteX2" fmla="*/ 0 w 2747767"/>
                <a:gd name="connsiteY2" fmla="*/ 257442 h 257442"/>
                <a:gd name="connsiteX3" fmla="*/ 54721 w 2747767"/>
                <a:gd name="connsiteY3" fmla="*/ 0 h 257442"/>
                <a:gd name="connsiteX0" fmla="*/ 2747767 w 2747767"/>
                <a:gd name="connsiteY0" fmla="*/ 0 h 257442"/>
                <a:gd name="connsiteX1" fmla="*/ 2693046 w 2747767"/>
                <a:gd name="connsiteY1" fmla="*/ 257442 h 257442"/>
                <a:gd name="connsiteX2" fmla="*/ 0 w 2747767"/>
                <a:gd name="connsiteY2" fmla="*/ 257442 h 257442"/>
                <a:gd name="connsiteX3" fmla="*/ 54721 w 2747767"/>
                <a:gd name="connsiteY3" fmla="*/ 0 h 257442"/>
                <a:gd name="connsiteX0" fmla="*/ 2747767 w 2747767"/>
                <a:gd name="connsiteY0" fmla="*/ 0 h 257442"/>
                <a:gd name="connsiteX1" fmla="*/ 2693046 w 2747767"/>
                <a:gd name="connsiteY1" fmla="*/ 257442 h 257442"/>
                <a:gd name="connsiteX2" fmla="*/ 0 w 2747767"/>
                <a:gd name="connsiteY2" fmla="*/ 257442 h 257442"/>
                <a:gd name="connsiteX3" fmla="*/ 54721 w 2747767"/>
                <a:gd name="connsiteY3" fmla="*/ 0 h 257442"/>
                <a:gd name="connsiteX0" fmla="*/ 2747767 w 2747767"/>
                <a:gd name="connsiteY0" fmla="*/ 0 h 257442"/>
                <a:gd name="connsiteX1" fmla="*/ 2693046 w 2747767"/>
                <a:gd name="connsiteY1" fmla="*/ 257442 h 257442"/>
                <a:gd name="connsiteX2" fmla="*/ 0 w 2747767"/>
                <a:gd name="connsiteY2" fmla="*/ 257442 h 257442"/>
                <a:gd name="connsiteX3" fmla="*/ 54721 w 2747767"/>
                <a:gd name="connsiteY3" fmla="*/ 0 h 257442"/>
                <a:gd name="connsiteX0" fmla="*/ 2916083 w 2916083"/>
                <a:gd name="connsiteY0" fmla="*/ 0 h 257442"/>
                <a:gd name="connsiteX1" fmla="*/ 2693046 w 2916083"/>
                <a:gd name="connsiteY1" fmla="*/ 257442 h 257442"/>
                <a:gd name="connsiteX2" fmla="*/ 0 w 2916083"/>
                <a:gd name="connsiteY2" fmla="*/ 257442 h 257442"/>
                <a:gd name="connsiteX3" fmla="*/ 54721 w 2916083"/>
                <a:gd name="connsiteY3" fmla="*/ 0 h 257442"/>
                <a:gd name="connsiteX0" fmla="*/ 2916083 w 2916083"/>
                <a:gd name="connsiteY0" fmla="*/ 0 h 257442"/>
                <a:gd name="connsiteX1" fmla="*/ 2861362 w 2916083"/>
                <a:gd name="connsiteY1" fmla="*/ 257442 h 257442"/>
                <a:gd name="connsiteX2" fmla="*/ 0 w 2916083"/>
                <a:gd name="connsiteY2" fmla="*/ 257442 h 257442"/>
                <a:gd name="connsiteX3" fmla="*/ 54721 w 2916083"/>
                <a:gd name="connsiteY3" fmla="*/ 0 h 257442"/>
                <a:gd name="connsiteX0" fmla="*/ 2916083 w 2916083"/>
                <a:gd name="connsiteY0" fmla="*/ 0 h 257442"/>
                <a:gd name="connsiteX1" fmla="*/ 2861362 w 2916083"/>
                <a:gd name="connsiteY1" fmla="*/ 257442 h 257442"/>
                <a:gd name="connsiteX2" fmla="*/ 0 w 2916083"/>
                <a:gd name="connsiteY2" fmla="*/ 257442 h 257442"/>
                <a:gd name="connsiteX3" fmla="*/ 54721 w 2916083"/>
                <a:gd name="connsiteY3" fmla="*/ 0 h 257442"/>
                <a:gd name="connsiteX0" fmla="*/ 2916083 w 2916083"/>
                <a:gd name="connsiteY0" fmla="*/ 0 h 257442"/>
                <a:gd name="connsiteX1" fmla="*/ 2861362 w 2916083"/>
                <a:gd name="connsiteY1" fmla="*/ 257442 h 257442"/>
                <a:gd name="connsiteX2" fmla="*/ 0 w 2916083"/>
                <a:gd name="connsiteY2" fmla="*/ 257442 h 257442"/>
                <a:gd name="connsiteX3" fmla="*/ 54721 w 2916083"/>
                <a:gd name="connsiteY3" fmla="*/ 0 h 257442"/>
                <a:gd name="connsiteX0" fmla="*/ 3094016 w 3094016"/>
                <a:gd name="connsiteY0" fmla="*/ 0 h 257442"/>
                <a:gd name="connsiteX1" fmla="*/ 2861362 w 3094016"/>
                <a:gd name="connsiteY1" fmla="*/ 257442 h 257442"/>
                <a:gd name="connsiteX2" fmla="*/ 0 w 3094016"/>
                <a:gd name="connsiteY2" fmla="*/ 257442 h 257442"/>
                <a:gd name="connsiteX3" fmla="*/ 54721 w 3094016"/>
                <a:gd name="connsiteY3" fmla="*/ 0 h 257442"/>
                <a:gd name="connsiteX0" fmla="*/ 3094016 w 3094016"/>
                <a:gd name="connsiteY0" fmla="*/ 0 h 257442"/>
                <a:gd name="connsiteX1" fmla="*/ 3039294 w 3094016"/>
                <a:gd name="connsiteY1" fmla="*/ 257442 h 257442"/>
                <a:gd name="connsiteX2" fmla="*/ 0 w 3094016"/>
                <a:gd name="connsiteY2" fmla="*/ 257442 h 257442"/>
                <a:gd name="connsiteX3" fmla="*/ 54721 w 3094016"/>
                <a:gd name="connsiteY3" fmla="*/ 0 h 257442"/>
                <a:gd name="connsiteX0" fmla="*/ 3094017 w 3094017"/>
                <a:gd name="connsiteY0" fmla="*/ 0 h 257442"/>
                <a:gd name="connsiteX1" fmla="*/ 3039295 w 3094017"/>
                <a:gd name="connsiteY1" fmla="*/ 257442 h 257442"/>
                <a:gd name="connsiteX2" fmla="*/ 0 w 3094017"/>
                <a:gd name="connsiteY2" fmla="*/ 257442 h 257442"/>
                <a:gd name="connsiteX3" fmla="*/ 54722 w 3094017"/>
                <a:gd name="connsiteY3" fmla="*/ 0 h 257442"/>
                <a:gd name="connsiteX0" fmla="*/ 3094017 w 3094017"/>
                <a:gd name="connsiteY0" fmla="*/ 0 h 257442"/>
                <a:gd name="connsiteX1" fmla="*/ 3039295 w 3094017"/>
                <a:gd name="connsiteY1" fmla="*/ 257442 h 257442"/>
                <a:gd name="connsiteX2" fmla="*/ 0 w 3094017"/>
                <a:gd name="connsiteY2" fmla="*/ 257442 h 257442"/>
                <a:gd name="connsiteX3" fmla="*/ 54722 w 3094017"/>
                <a:gd name="connsiteY3" fmla="*/ 0 h 257442"/>
                <a:gd name="connsiteX0" fmla="*/ 3254317 w 3254317"/>
                <a:gd name="connsiteY0" fmla="*/ 0 h 257442"/>
                <a:gd name="connsiteX1" fmla="*/ 3039295 w 3254317"/>
                <a:gd name="connsiteY1" fmla="*/ 257442 h 257442"/>
                <a:gd name="connsiteX2" fmla="*/ 0 w 3254317"/>
                <a:gd name="connsiteY2" fmla="*/ 257442 h 257442"/>
                <a:gd name="connsiteX3" fmla="*/ 54722 w 3254317"/>
                <a:gd name="connsiteY3" fmla="*/ 0 h 257442"/>
                <a:gd name="connsiteX0" fmla="*/ 3254317 w 3254317"/>
                <a:gd name="connsiteY0" fmla="*/ 0 h 257442"/>
                <a:gd name="connsiteX1" fmla="*/ 3199596 w 3254317"/>
                <a:gd name="connsiteY1" fmla="*/ 257442 h 257442"/>
                <a:gd name="connsiteX2" fmla="*/ 0 w 3254317"/>
                <a:gd name="connsiteY2" fmla="*/ 257442 h 257442"/>
                <a:gd name="connsiteX3" fmla="*/ 54722 w 3254317"/>
                <a:gd name="connsiteY3" fmla="*/ 0 h 257442"/>
                <a:gd name="connsiteX0" fmla="*/ 3254316 w 3254316"/>
                <a:gd name="connsiteY0" fmla="*/ 0 h 257442"/>
                <a:gd name="connsiteX1" fmla="*/ 3199595 w 3254316"/>
                <a:gd name="connsiteY1" fmla="*/ 257442 h 257442"/>
                <a:gd name="connsiteX2" fmla="*/ 0 w 3254316"/>
                <a:gd name="connsiteY2" fmla="*/ 257442 h 257442"/>
                <a:gd name="connsiteX3" fmla="*/ 54721 w 3254316"/>
                <a:gd name="connsiteY3" fmla="*/ 0 h 257442"/>
                <a:gd name="connsiteX0" fmla="*/ 3254316 w 3254316"/>
                <a:gd name="connsiteY0" fmla="*/ 0 h 257442"/>
                <a:gd name="connsiteX1" fmla="*/ 3199595 w 3254316"/>
                <a:gd name="connsiteY1" fmla="*/ 257442 h 257442"/>
                <a:gd name="connsiteX2" fmla="*/ 0 w 3254316"/>
                <a:gd name="connsiteY2" fmla="*/ 257442 h 257442"/>
                <a:gd name="connsiteX3" fmla="*/ 54720 w 3254316"/>
                <a:gd name="connsiteY3" fmla="*/ 0 h 257442"/>
                <a:gd name="connsiteX0" fmla="*/ 3541253 w 3541253"/>
                <a:gd name="connsiteY0" fmla="*/ 0 h 257442"/>
                <a:gd name="connsiteX1" fmla="*/ 3199595 w 3541253"/>
                <a:gd name="connsiteY1" fmla="*/ 257442 h 257442"/>
                <a:gd name="connsiteX2" fmla="*/ 0 w 3541253"/>
                <a:gd name="connsiteY2" fmla="*/ 257442 h 257442"/>
                <a:gd name="connsiteX3" fmla="*/ 54720 w 3541253"/>
                <a:gd name="connsiteY3" fmla="*/ 0 h 257442"/>
                <a:gd name="connsiteX0" fmla="*/ 3541253 w 3541253"/>
                <a:gd name="connsiteY0" fmla="*/ 0 h 257442"/>
                <a:gd name="connsiteX1" fmla="*/ 3486532 w 3541253"/>
                <a:gd name="connsiteY1" fmla="*/ 257442 h 257442"/>
                <a:gd name="connsiteX2" fmla="*/ 0 w 3541253"/>
                <a:gd name="connsiteY2" fmla="*/ 257442 h 257442"/>
                <a:gd name="connsiteX3" fmla="*/ 54720 w 3541253"/>
                <a:gd name="connsiteY3" fmla="*/ 0 h 257442"/>
                <a:gd name="connsiteX0" fmla="*/ 3541254 w 3541254"/>
                <a:gd name="connsiteY0" fmla="*/ 0 h 257442"/>
                <a:gd name="connsiteX1" fmla="*/ 3486533 w 3541254"/>
                <a:gd name="connsiteY1" fmla="*/ 257442 h 257442"/>
                <a:gd name="connsiteX2" fmla="*/ 0 w 3541254"/>
                <a:gd name="connsiteY2" fmla="*/ 257442 h 257442"/>
                <a:gd name="connsiteX3" fmla="*/ 54721 w 3541254"/>
                <a:gd name="connsiteY3" fmla="*/ 0 h 257442"/>
                <a:gd name="connsiteX0" fmla="*/ 3541254 w 3541254"/>
                <a:gd name="connsiteY0" fmla="*/ 0 h 257442"/>
                <a:gd name="connsiteX1" fmla="*/ 3486533 w 3541254"/>
                <a:gd name="connsiteY1" fmla="*/ 257442 h 257442"/>
                <a:gd name="connsiteX2" fmla="*/ 0 w 3541254"/>
                <a:gd name="connsiteY2" fmla="*/ 257442 h 257442"/>
                <a:gd name="connsiteX3" fmla="*/ 54721 w 3541254"/>
                <a:gd name="connsiteY3" fmla="*/ 0 h 257442"/>
                <a:gd name="connsiteX0" fmla="*/ 3861854 w 3861854"/>
                <a:gd name="connsiteY0" fmla="*/ 0 h 257442"/>
                <a:gd name="connsiteX1" fmla="*/ 3486533 w 3861854"/>
                <a:gd name="connsiteY1" fmla="*/ 257442 h 257442"/>
                <a:gd name="connsiteX2" fmla="*/ 0 w 3861854"/>
                <a:gd name="connsiteY2" fmla="*/ 257442 h 257442"/>
                <a:gd name="connsiteX3" fmla="*/ 54721 w 3861854"/>
                <a:gd name="connsiteY3" fmla="*/ 0 h 257442"/>
                <a:gd name="connsiteX0" fmla="*/ 3861854 w 3861854"/>
                <a:gd name="connsiteY0" fmla="*/ 0 h 257442"/>
                <a:gd name="connsiteX1" fmla="*/ 3807133 w 3861854"/>
                <a:gd name="connsiteY1" fmla="*/ 257442 h 257442"/>
                <a:gd name="connsiteX2" fmla="*/ 0 w 3861854"/>
                <a:gd name="connsiteY2" fmla="*/ 257442 h 257442"/>
                <a:gd name="connsiteX3" fmla="*/ 54721 w 3861854"/>
                <a:gd name="connsiteY3" fmla="*/ 0 h 257442"/>
                <a:gd name="connsiteX0" fmla="*/ 3861854 w 3861854"/>
                <a:gd name="connsiteY0" fmla="*/ 0 h 257442"/>
                <a:gd name="connsiteX1" fmla="*/ 3807133 w 3861854"/>
                <a:gd name="connsiteY1" fmla="*/ 257442 h 257442"/>
                <a:gd name="connsiteX2" fmla="*/ 0 w 3861854"/>
                <a:gd name="connsiteY2" fmla="*/ 257442 h 257442"/>
                <a:gd name="connsiteX3" fmla="*/ 54721 w 3861854"/>
                <a:gd name="connsiteY3" fmla="*/ 0 h 257442"/>
                <a:gd name="connsiteX0" fmla="*/ 3861854 w 3861854"/>
                <a:gd name="connsiteY0" fmla="*/ 0 h 257442"/>
                <a:gd name="connsiteX1" fmla="*/ 3807133 w 3861854"/>
                <a:gd name="connsiteY1" fmla="*/ 257442 h 257442"/>
                <a:gd name="connsiteX2" fmla="*/ 0 w 3861854"/>
                <a:gd name="connsiteY2" fmla="*/ 257442 h 257442"/>
                <a:gd name="connsiteX3" fmla="*/ 54721 w 3861854"/>
                <a:gd name="connsiteY3" fmla="*/ 0 h 257442"/>
                <a:gd name="connsiteX0" fmla="*/ 3693539 w 3807133"/>
                <a:gd name="connsiteY0" fmla="*/ 0 h 257442"/>
                <a:gd name="connsiteX1" fmla="*/ 3807133 w 3807133"/>
                <a:gd name="connsiteY1" fmla="*/ 257442 h 257442"/>
                <a:gd name="connsiteX2" fmla="*/ 0 w 3807133"/>
                <a:gd name="connsiteY2" fmla="*/ 257442 h 257442"/>
                <a:gd name="connsiteX3" fmla="*/ 54721 w 3807133"/>
                <a:gd name="connsiteY3" fmla="*/ 0 h 257442"/>
                <a:gd name="connsiteX0" fmla="*/ 3693539 w 3693539"/>
                <a:gd name="connsiteY0" fmla="*/ 0 h 257442"/>
                <a:gd name="connsiteX1" fmla="*/ 3638819 w 3693539"/>
                <a:gd name="connsiteY1" fmla="*/ 257442 h 257442"/>
                <a:gd name="connsiteX2" fmla="*/ 0 w 3693539"/>
                <a:gd name="connsiteY2" fmla="*/ 257442 h 257442"/>
                <a:gd name="connsiteX3" fmla="*/ 54721 w 3693539"/>
                <a:gd name="connsiteY3" fmla="*/ 0 h 257442"/>
                <a:gd name="connsiteX0" fmla="*/ 3693538 w 3693538"/>
                <a:gd name="connsiteY0" fmla="*/ 0 h 257442"/>
                <a:gd name="connsiteX1" fmla="*/ 3638818 w 3693538"/>
                <a:gd name="connsiteY1" fmla="*/ 257442 h 257442"/>
                <a:gd name="connsiteX2" fmla="*/ 0 w 3693538"/>
                <a:gd name="connsiteY2" fmla="*/ 257442 h 257442"/>
                <a:gd name="connsiteX3" fmla="*/ 54720 w 3693538"/>
                <a:gd name="connsiteY3" fmla="*/ 0 h 257442"/>
                <a:gd name="connsiteX0" fmla="*/ 3693538 w 3693538"/>
                <a:gd name="connsiteY0" fmla="*/ 0 h 257442"/>
                <a:gd name="connsiteX1" fmla="*/ 3638818 w 3693538"/>
                <a:gd name="connsiteY1" fmla="*/ 257442 h 257442"/>
                <a:gd name="connsiteX2" fmla="*/ 0 w 3693538"/>
                <a:gd name="connsiteY2" fmla="*/ 257442 h 257442"/>
                <a:gd name="connsiteX3" fmla="*/ 54720 w 3693538"/>
                <a:gd name="connsiteY3" fmla="*/ 0 h 257442"/>
                <a:gd name="connsiteX0" fmla="*/ 3871471 w 3871471"/>
                <a:gd name="connsiteY0" fmla="*/ 0 h 257442"/>
                <a:gd name="connsiteX1" fmla="*/ 3638818 w 3871471"/>
                <a:gd name="connsiteY1" fmla="*/ 257442 h 257442"/>
                <a:gd name="connsiteX2" fmla="*/ 0 w 3871471"/>
                <a:gd name="connsiteY2" fmla="*/ 257442 h 257442"/>
                <a:gd name="connsiteX3" fmla="*/ 54720 w 3871471"/>
                <a:gd name="connsiteY3" fmla="*/ 0 h 257442"/>
                <a:gd name="connsiteX0" fmla="*/ 3871471 w 3871471"/>
                <a:gd name="connsiteY0" fmla="*/ 0 h 257442"/>
                <a:gd name="connsiteX1" fmla="*/ 3816750 w 3871471"/>
                <a:gd name="connsiteY1" fmla="*/ 257442 h 257442"/>
                <a:gd name="connsiteX2" fmla="*/ 0 w 3871471"/>
                <a:gd name="connsiteY2" fmla="*/ 257442 h 257442"/>
                <a:gd name="connsiteX3" fmla="*/ 54720 w 3871471"/>
                <a:gd name="connsiteY3" fmla="*/ 0 h 257442"/>
                <a:gd name="connsiteX0" fmla="*/ 3871472 w 3871472"/>
                <a:gd name="connsiteY0" fmla="*/ 0 h 257442"/>
                <a:gd name="connsiteX1" fmla="*/ 3816751 w 3871472"/>
                <a:gd name="connsiteY1" fmla="*/ 257442 h 257442"/>
                <a:gd name="connsiteX2" fmla="*/ 0 w 3871472"/>
                <a:gd name="connsiteY2" fmla="*/ 257442 h 257442"/>
                <a:gd name="connsiteX3" fmla="*/ 54721 w 3871472"/>
                <a:gd name="connsiteY3" fmla="*/ 0 h 257442"/>
                <a:gd name="connsiteX0" fmla="*/ 3871472 w 3871472"/>
                <a:gd name="connsiteY0" fmla="*/ 0 h 257442"/>
                <a:gd name="connsiteX1" fmla="*/ 3816751 w 3871472"/>
                <a:gd name="connsiteY1" fmla="*/ 257442 h 257442"/>
                <a:gd name="connsiteX2" fmla="*/ 0 w 3871472"/>
                <a:gd name="connsiteY2" fmla="*/ 257442 h 257442"/>
                <a:gd name="connsiteX3" fmla="*/ 54721 w 3871472"/>
                <a:gd name="connsiteY3" fmla="*/ 0 h 257442"/>
                <a:gd name="connsiteX0" fmla="*/ 4150395 w 4150395"/>
                <a:gd name="connsiteY0" fmla="*/ 0 h 257442"/>
                <a:gd name="connsiteX1" fmla="*/ 3816751 w 4150395"/>
                <a:gd name="connsiteY1" fmla="*/ 257442 h 257442"/>
                <a:gd name="connsiteX2" fmla="*/ 0 w 4150395"/>
                <a:gd name="connsiteY2" fmla="*/ 257442 h 257442"/>
                <a:gd name="connsiteX3" fmla="*/ 54721 w 4150395"/>
                <a:gd name="connsiteY3" fmla="*/ 0 h 257442"/>
                <a:gd name="connsiteX0" fmla="*/ 4150395 w 4150395"/>
                <a:gd name="connsiteY0" fmla="*/ 0 h 257442"/>
                <a:gd name="connsiteX1" fmla="*/ 4095674 w 4150395"/>
                <a:gd name="connsiteY1" fmla="*/ 257442 h 257442"/>
                <a:gd name="connsiteX2" fmla="*/ 0 w 4150395"/>
                <a:gd name="connsiteY2" fmla="*/ 257442 h 257442"/>
                <a:gd name="connsiteX3" fmla="*/ 54721 w 4150395"/>
                <a:gd name="connsiteY3" fmla="*/ 0 h 257442"/>
                <a:gd name="connsiteX0" fmla="*/ 4150395 w 4150395"/>
                <a:gd name="connsiteY0" fmla="*/ 0 h 257442"/>
                <a:gd name="connsiteX1" fmla="*/ 4095674 w 4150395"/>
                <a:gd name="connsiteY1" fmla="*/ 257442 h 257442"/>
                <a:gd name="connsiteX2" fmla="*/ 0 w 4150395"/>
                <a:gd name="connsiteY2" fmla="*/ 257442 h 257442"/>
                <a:gd name="connsiteX3" fmla="*/ 54721 w 4150395"/>
                <a:gd name="connsiteY3" fmla="*/ 0 h 257442"/>
                <a:gd name="connsiteX0" fmla="*/ 4150395 w 4150395"/>
                <a:gd name="connsiteY0" fmla="*/ 0 h 257442"/>
                <a:gd name="connsiteX1" fmla="*/ 4095674 w 4150395"/>
                <a:gd name="connsiteY1" fmla="*/ 257442 h 257442"/>
                <a:gd name="connsiteX2" fmla="*/ 0 w 4150395"/>
                <a:gd name="connsiteY2" fmla="*/ 257442 h 257442"/>
                <a:gd name="connsiteX3" fmla="*/ 54721 w 4150395"/>
                <a:gd name="connsiteY3" fmla="*/ 0 h 257442"/>
                <a:gd name="connsiteX0" fmla="*/ 4318709 w 4318709"/>
                <a:gd name="connsiteY0" fmla="*/ 0 h 257442"/>
                <a:gd name="connsiteX1" fmla="*/ 4095674 w 4318709"/>
                <a:gd name="connsiteY1" fmla="*/ 257442 h 257442"/>
                <a:gd name="connsiteX2" fmla="*/ 0 w 4318709"/>
                <a:gd name="connsiteY2" fmla="*/ 257442 h 257442"/>
                <a:gd name="connsiteX3" fmla="*/ 54721 w 4318709"/>
                <a:gd name="connsiteY3" fmla="*/ 0 h 257442"/>
                <a:gd name="connsiteX0" fmla="*/ 4318709 w 4318709"/>
                <a:gd name="connsiteY0" fmla="*/ 0 h 257442"/>
                <a:gd name="connsiteX1" fmla="*/ 4263989 w 4318709"/>
                <a:gd name="connsiteY1" fmla="*/ 257442 h 257442"/>
                <a:gd name="connsiteX2" fmla="*/ 0 w 4318709"/>
                <a:gd name="connsiteY2" fmla="*/ 257442 h 257442"/>
                <a:gd name="connsiteX3" fmla="*/ 54721 w 4318709"/>
                <a:gd name="connsiteY3" fmla="*/ 0 h 257442"/>
                <a:gd name="connsiteX0" fmla="*/ 4318709 w 4318709"/>
                <a:gd name="connsiteY0" fmla="*/ 0 h 257442"/>
                <a:gd name="connsiteX1" fmla="*/ 4263989 w 4318709"/>
                <a:gd name="connsiteY1" fmla="*/ 257442 h 257442"/>
                <a:gd name="connsiteX2" fmla="*/ 0 w 4318709"/>
                <a:gd name="connsiteY2" fmla="*/ 257442 h 257442"/>
                <a:gd name="connsiteX3" fmla="*/ 54721 w 4318709"/>
                <a:gd name="connsiteY3" fmla="*/ 0 h 257442"/>
                <a:gd name="connsiteX0" fmla="*/ 4318709 w 4318709"/>
                <a:gd name="connsiteY0" fmla="*/ 0 h 257442"/>
                <a:gd name="connsiteX1" fmla="*/ 4263989 w 4318709"/>
                <a:gd name="connsiteY1" fmla="*/ 257442 h 257442"/>
                <a:gd name="connsiteX2" fmla="*/ 0 w 4318709"/>
                <a:gd name="connsiteY2" fmla="*/ 257442 h 257442"/>
                <a:gd name="connsiteX3" fmla="*/ 54721 w 4318709"/>
                <a:gd name="connsiteY3" fmla="*/ 0 h 257442"/>
                <a:gd name="connsiteX0" fmla="*/ 4496644 w 4496644"/>
                <a:gd name="connsiteY0" fmla="*/ 0 h 257442"/>
                <a:gd name="connsiteX1" fmla="*/ 4263989 w 4496644"/>
                <a:gd name="connsiteY1" fmla="*/ 257442 h 257442"/>
                <a:gd name="connsiteX2" fmla="*/ 0 w 4496644"/>
                <a:gd name="connsiteY2" fmla="*/ 257442 h 257442"/>
                <a:gd name="connsiteX3" fmla="*/ 54721 w 4496644"/>
                <a:gd name="connsiteY3" fmla="*/ 0 h 257442"/>
                <a:gd name="connsiteX0" fmla="*/ 4496644 w 4496644"/>
                <a:gd name="connsiteY0" fmla="*/ 0 h 257442"/>
                <a:gd name="connsiteX1" fmla="*/ 4441922 w 4496644"/>
                <a:gd name="connsiteY1" fmla="*/ 257442 h 257442"/>
                <a:gd name="connsiteX2" fmla="*/ 0 w 4496644"/>
                <a:gd name="connsiteY2" fmla="*/ 257442 h 257442"/>
                <a:gd name="connsiteX3" fmla="*/ 54721 w 4496644"/>
                <a:gd name="connsiteY3" fmla="*/ 0 h 257442"/>
                <a:gd name="connsiteX0" fmla="*/ 4496645 w 4496645"/>
                <a:gd name="connsiteY0" fmla="*/ 0 h 257442"/>
                <a:gd name="connsiteX1" fmla="*/ 4441923 w 4496645"/>
                <a:gd name="connsiteY1" fmla="*/ 257442 h 257442"/>
                <a:gd name="connsiteX2" fmla="*/ 0 w 4496645"/>
                <a:gd name="connsiteY2" fmla="*/ 257442 h 257442"/>
                <a:gd name="connsiteX3" fmla="*/ 54722 w 4496645"/>
                <a:gd name="connsiteY3" fmla="*/ 0 h 257442"/>
                <a:gd name="connsiteX0" fmla="*/ 4496645 w 4496645"/>
                <a:gd name="connsiteY0" fmla="*/ 0 h 257442"/>
                <a:gd name="connsiteX1" fmla="*/ 4441923 w 4496645"/>
                <a:gd name="connsiteY1" fmla="*/ 257442 h 257442"/>
                <a:gd name="connsiteX2" fmla="*/ 0 w 4496645"/>
                <a:gd name="connsiteY2" fmla="*/ 257442 h 257442"/>
                <a:gd name="connsiteX3" fmla="*/ 54722 w 4496645"/>
                <a:gd name="connsiteY3" fmla="*/ 0 h 257442"/>
                <a:gd name="connsiteX0" fmla="*/ 4664959 w 4664959"/>
                <a:gd name="connsiteY0" fmla="*/ 0 h 257442"/>
                <a:gd name="connsiteX1" fmla="*/ 4441923 w 4664959"/>
                <a:gd name="connsiteY1" fmla="*/ 257442 h 257442"/>
                <a:gd name="connsiteX2" fmla="*/ 0 w 4664959"/>
                <a:gd name="connsiteY2" fmla="*/ 257442 h 257442"/>
                <a:gd name="connsiteX3" fmla="*/ 54722 w 4664959"/>
                <a:gd name="connsiteY3" fmla="*/ 0 h 257442"/>
                <a:gd name="connsiteX0" fmla="*/ 4664959 w 4664959"/>
                <a:gd name="connsiteY0" fmla="*/ 0 h 257442"/>
                <a:gd name="connsiteX1" fmla="*/ 4610238 w 4664959"/>
                <a:gd name="connsiteY1" fmla="*/ 257442 h 257442"/>
                <a:gd name="connsiteX2" fmla="*/ 0 w 4664959"/>
                <a:gd name="connsiteY2" fmla="*/ 257442 h 257442"/>
                <a:gd name="connsiteX3" fmla="*/ 54722 w 4664959"/>
                <a:gd name="connsiteY3" fmla="*/ 0 h 257442"/>
                <a:gd name="connsiteX0" fmla="*/ 4664958 w 4664958"/>
                <a:gd name="connsiteY0" fmla="*/ 0 h 257442"/>
                <a:gd name="connsiteX1" fmla="*/ 4610237 w 4664958"/>
                <a:gd name="connsiteY1" fmla="*/ 257442 h 257442"/>
                <a:gd name="connsiteX2" fmla="*/ 0 w 4664958"/>
                <a:gd name="connsiteY2" fmla="*/ 257442 h 257442"/>
                <a:gd name="connsiteX3" fmla="*/ 54721 w 4664958"/>
                <a:gd name="connsiteY3" fmla="*/ 0 h 257442"/>
                <a:gd name="connsiteX0" fmla="*/ 4664958 w 4664958"/>
                <a:gd name="connsiteY0" fmla="*/ 0 h 257442"/>
                <a:gd name="connsiteX1" fmla="*/ 4610237 w 4664958"/>
                <a:gd name="connsiteY1" fmla="*/ 257442 h 257442"/>
                <a:gd name="connsiteX2" fmla="*/ 0 w 4664958"/>
                <a:gd name="connsiteY2" fmla="*/ 257442 h 257442"/>
                <a:gd name="connsiteX3" fmla="*/ 54720 w 4664958"/>
                <a:gd name="connsiteY3" fmla="*/ 0 h 257442"/>
                <a:gd name="connsiteX0" fmla="*/ 4825257 w 4825257"/>
                <a:gd name="connsiteY0" fmla="*/ 0 h 257442"/>
                <a:gd name="connsiteX1" fmla="*/ 4610237 w 4825257"/>
                <a:gd name="connsiteY1" fmla="*/ 257442 h 257442"/>
                <a:gd name="connsiteX2" fmla="*/ 0 w 4825257"/>
                <a:gd name="connsiteY2" fmla="*/ 257442 h 257442"/>
                <a:gd name="connsiteX3" fmla="*/ 54720 w 4825257"/>
                <a:gd name="connsiteY3" fmla="*/ 0 h 257442"/>
                <a:gd name="connsiteX0" fmla="*/ 4825257 w 4825257"/>
                <a:gd name="connsiteY0" fmla="*/ 0 h 257442"/>
                <a:gd name="connsiteX1" fmla="*/ 4770537 w 4825257"/>
                <a:gd name="connsiteY1" fmla="*/ 257442 h 257442"/>
                <a:gd name="connsiteX2" fmla="*/ 0 w 4825257"/>
                <a:gd name="connsiteY2" fmla="*/ 257442 h 257442"/>
                <a:gd name="connsiteX3" fmla="*/ 54720 w 4825257"/>
                <a:gd name="connsiteY3" fmla="*/ 0 h 257442"/>
                <a:gd name="connsiteX0" fmla="*/ 4825258 w 4825258"/>
                <a:gd name="connsiteY0" fmla="*/ 0 h 257442"/>
                <a:gd name="connsiteX1" fmla="*/ 4770538 w 4825258"/>
                <a:gd name="connsiteY1" fmla="*/ 257442 h 257442"/>
                <a:gd name="connsiteX2" fmla="*/ 0 w 4825258"/>
                <a:gd name="connsiteY2" fmla="*/ 257442 h 257442"/>
                <a:gd name="connsiteX3" fmla="*/ 54721 w 4825258"/>
                <a:gd name="connsiteY3" fmla="*/ 0 h 257442"/>
                <a:gd name="connsiteX0" fmla="*/ 4825258 w 4825258"/>
                <a:gd name="connsiteY0" fmla="*/ 0 h 257442"/>
                <a:gd name="connsiteX1" fmla="*/ 4770538 w 4825258"/>
                <a:gd name="connsiteY1" fmla="*/ 257442 h 257442"/>
                <a:gd name="connsiteX2" fmla="*/ 0 w 4825258"/>
                <a:gd name="connsiteY2" fmla="*/ 257442 h 257442"/>
                <a:gd name="connsiteX3" fmla="*/ 54721 w 4825258"/>
                <a:gd name="connsiteY3" fmla="*/ 0 h 257442"/>
                <a:gd name="connsiteX0" fmla="*/ 4985558 w 4985558"/>
                <a:gd name="connsiteY0" fmla="*/ 0 h 257442"/>
                <a:gd name="connsiteX1" fmla="*/ 4770538 w 4985558"/>
                <a:gd name="connsiteY1" fmla="*/ 257442 h 257442"/>
                <a:gd name="connsiteX2" fmla="*/ 0 w 4985558"/>
                <a:gd name="connsiteY2" fmla="*/ 257442 h 257442"/>
                <a:gd name="connsiteX3" fmla="*/ 54721 w 4985558"/>
                <a:gd name="connsiteY3" fmla="*/ 0 h 257442"/>
                <a:gd name="connsiteX0" fmla="*/ 4985558 w 4985558"/>
                <a:gd name="connsiteY0" fmla="*/ 0 h 257442"/>
                <a:gd name="connsiteX1" fmla="*/ 4930838 w 4985558"/>
                <a:gd name="connsiteY1" fmla="*/ 257442 h 257442"/>
                <a:gd name="connsiteX2" fmla="*/ 0 w 4985558"/>
                <a:gd name="connsiteY2" fmla="*/ 257442 h 257442"/>
                <a:gd name="connsiteX3" fmla="*/ 54721 w 4985558"/>
                <a:gd name="connsiteY3" fmla="*/ 0 h 257442"/>
                <a:gd name="connsiteX0" fmla="*/ 4985558 w 4985558"/>
                <a:gd name="connsiteY0" fmla="*/ 0 h 257442"/>
                <a:gd name="connsiteX1" fmla="*/ 4930838 w 4985558"/>
                <a:gd name="connsiteY1" fmla="*/ 257442 h 257442"/>
                <a:gd name="connsiteX2" fmla="*/ 0 w 4985558"/>
                <a:gd name="connsiteY2" fmla="*/ 257442 h 257442"/>
                <a:gd name="connsiteX3" fmla="*/ 54721 w 4985558"/>
                <a:gd name="connsiteY3" fmla="*/ 0 h 257442"/>
                <a:gd name="connsiteX0" fmla="*/ 4985558 w 4985558"/>
                <a:gd name="connsiteY0" fmla="*/ 0 h 257442"/>
                <a:gd name="connsiteX1" fmla="*/ 4930838 w 4985558"/>
                <a:gd name="connsiteY1" fmla="*/ 257442 h 257442"/>
                <a:gd name="connsiteX2" fmla="*/ 0 w 4985558"/>
                <a:gd name="connsiteY2" fmla="*/ 257442 h 257442"/>
                <a:gd name="connsiteX3" fmla="*/ 54721 w 4985558"/>
                <a:gd name="connsiteY3" fmla="*/ 0 h 257442"/>
                <a:gd name="connsiteX0" fmla="*/ 4067039 w 4930838"/>
                <a:gd name="connsiteY0" fmla="*/ 0 h 257442"/>
                <a:gd name="connsiteX1" fmla="*/ 4930838 w 4930838"/>
                <a:gd name="connsiteY1" fmla="*/ 257442 h 257442"/>
                <a:gd name="connsiteX2" fmla="*/ 0 w 4930838"/>
                <a:gd name="connsiteY2" fmla="*/ 257442 h 257442"/>
                <a:gd name="connsiteX3" fmla="*/ 54721 w 4930838"/>
                <a:gd name="connsiteY3" fmla="*/ 0 h 257442"/>
                <a:gd name="connsiteX0" fmla="*/ 4067039 w 4067039"/>
                <a:gd name="connsiteY0" fmla="*/ 0 h 257442"/>
                <a:gd name="connsiteX1" fmla="*/ 4012318 w 4067039"/>
                <a:gd name="connsiteY1" fmla="*/ 257442 h 257442"/>
                <a:gd name="connsiteX2" fmla="*/ 0 w 4067039"/>
                <a:gd name="connsiteY2" fmla="*/ 257442 h 257442"/>
                <a:gd name="connsiteX3" fmla="*/ 54721 w 4067039"/>
                <a:gd name="connsiteY3" fmla="*/ 0 h 257442"/>
                <a:gd name="connsiteX0" fmla="*/ 4067038 w 4067038"/>
                <a:gd name="connsiteY0" fmla="*/ 0 h 257442"/>
                <a:gd name="connsiteX1" fmla="*/ 4012317 w 4067038"/>
                <a:gd name="connsiteY1" fmla="*/ 257442 h 257442"/>
                <a:gd name="connsiteX2" fmla="*/ 0 w 4067038"/>
                <a:gd name="connsiteY2" fmla="*/ 257442 h 257442"/>
                <a:gd name="connsiteX3" fmla="*/ 54720 w 4067038"/>
                <a:gd name="connsiteY3" fmla="*/ 0 h 257442"/>
                <a:gd name="connsiteX0" fmla="*/ 4067038 w 4067038"/>
                <a:gd name="connsiteY0" fmla="*/ 0 h 257442"/>
                <a:gd name="connsiteX1" fmla="*/ 4012317 w 4067038"/>
                <a:gd name="connsiteY1" fmla="*/ 257442 h 257442"/>
                <a:gd name="connsiteX2" fmla="*/ 0 w 4067038"/>
                <a:gd name="connsiteY2" fmla="*/ 257442 h 257442"/>
                <a:gd name="connsiteX3" fmla="*/ 54720 w 4067038"/>
                <a:gd name="connsiteY3" fmla="*/ 0 h 257442"/>
                <a:gd name="connsiteX0" fmla="*/ 2505713 w 4012317"/>
                <a:gd name="connsiteY0" fmla="*/ 0 h 257442"/>
                <a:gd name="connsiteX1" fmla="*/ 4012317 w 4012317"/>
                <a:gd name="connsiteY1" fmla="*/ 257442 h 257442"/>
                <a:gd name="connsiteX2" fmla="*/ 0 w 4012317"/>
                <a:gd name="connsiteY2" fmla="*/ 257442 h 257442"/>
                <a:gd name="connsiteX3" fmla="*/ 54720 w 4012317"/>
                <a:gd name="connsiteY3" fmla="*/ 0 h 257442"/>
                <a:gd name="connsiteX0" fmla="*/ 2505713 w 2505713"/>
                <a:gd name="connsiteY0" fmla="*/ 0 h 257442"/>
                <a:gd name="connsiteX1" fmla="*/ 2450993 w 2505713"/>
                <a:gd name="connsiteY1" fmla="*/ 257442 h 257442"/>
                <a:gd name="connsiteX2" fmla="*/ 0 w 2505713"/>
                <a:gd name="connsiteY2" fmla="*/ 257442 h 257442"/>
                <a:gd name="connsiteX3" fmla="*/ 54720 w 2505713"/>
                <a:gd name="connsiteY3" fmla="*/ 0 h 257442"/>
                <a:gd name="connsiteX0" fmla="*/ 2505713 w 2505713"/>
                <a:gd name="connsiteY0" fmla="*/ 0 h 257442"/>
                <a:gd name="connsiteX1" fmla="*/ 2450993 w 2505713"/>
                <a:gd name="connsiteY1" fmla="*/ 257442 h 257442"/>
                <a:gd name="connsiteX2" fmla="*/ 0 w 2505713"/>
                <a:gd name="connsiteY2" fmla="*/ 257442 h 257442"/>
                <a:gd name="connsiteX3" fmla="*/ 54720 w 2505713"/>
                <a:gd name="connsiteY3" fmla="*/ 0 h 257442"/>
                <a:gd name="connsiteX0" fmla="*/ 2505713 w 2505713"/>
                <a:gd name="connsiteY0" fmla="*/ 0 h 257442"/>
                <a:gd name="connsiteX1" fmla="*/ 2450993 w 2505713"/>
                <a:gd name="connsiteY1" fmla="*/ 257442 h 257442"/>
                <a:gd name="connsiteX2" fmla="*/ 0 w 2505713"/>
                <a:gd name="connsiteY2" fmla="*/ 257442 h 257442"/>
                <a:gd name="connsiteX3" fmla="*/ 54721 w 2505713"/>
                <a:gd name="connsiteY3" fmla="*/ 0 h 257442"/>
                <a:gd name="connsiteX0" fmla="*/ 2674029 w 2674029"/>
                <a:gd name="connsiteY0" fmla="*/ 0 h 257442"/>
                <a:gd name="connsiteX1" fmla="*/ 2450993 w 2674029"/>
                <a:gd name="connsiteY1" fmla="*/ 257442 h 257442"/>
                <a:gd name="connsiteX2" fmla="*/ 0 w 2674029"/>
                <a:gd name="connsiteY2" fmla="*/ 257442 h 257442"/>
                <a:gd name="connsiteX3" fmla="*/ 54721 w 2674029"/>
                <a:gd name="connsiteY3" fmla="*/ 0 h 257442"/>
                <a:gd name="connsiteX0" fmla="*/ 2674029 w 2674029"/>
                <a:gd name="connsiteY0" fmla="*/ 0 h 257442"/>
                <a:gd name="connsiteX1" fmla="*/ 2619308 w 2674029"/>
                <a:gd name="connsiteY1" fmla="*/ 257442 h 257442"/>
                <a:gd name="connsiteX2" fmla="*/ 0 w 2674029"/>
                <a:gd name="connsiteY2" fmla="*/ 257442 h 257442"/>
                <a:gd name="connsiteX3" fmla="*/ 54721 w 2674029"/>
                <a:gd name="connsiteY3" fmla="*/ 0 h 257442"/>
                <a:gd name="connsiteX0" fmla="*/ 2674029 w 2674029"/>
                <a:gd name="connsiteY0" fmla="*/ 0 h 257442"/>
                <a:gd name="connsiteX1" fmla="*/ 2619308 w 2674029"/>
                <a:gd name="connsiteY1" fmla="*/ 257442 h 257442"/>
                <a:gd name="connsiteX2" fmla="*/ 0 w 2674029"/>
                <a:gd name="connsiteY2" fmla="*/ 257442 h 257442"/>
                <a:gd name="connsiteX3" fmla="*/ 54721 w 2674029"/>
                <a:gd name="connsiteY3" fmla="*/ 0 h 257442"/>
                <a:gd name="connsiteX0" fmla="*/ 2674029 w 2674029"/>
                <a:gd name="connsiteY0" fmla="*/ 0 h 257442"/>
                <a:gd name="connsiteX1" fmla="*/ 2619308 w 2674029"/>
                <a:gd name="connsiteY1" fmla="*/ 257442 h 257442"/>
                <a:gd name="connsiteX2" fmla="*/ 0 w 2674029"/>
                <a:gd name="connsiteY2" fmla="*/ 257442 h 257442"/>
                <a:gd name="connsiteX3" fmla="*/ 54721 w 2674029"/>
                <a:gd name="connsiteY3" fmla="*/ 0 h 257442"/>
                <a:gd name="connsiteX0" fmla="*/ 2851963 w 2851963"/>
                <a:gd name="connsiteY0" fmla="*/ 0 h 257442"/>
                <a:gd name="connsiteX1" fmla="*/ 2619308 w 2851963"/>
                <a:gd name="connsiteY1" fmla="*/ 257442 h 257442"/>
                <a:gd name="connsiteX2" fmla="*/ 0 w 2851963"/>
                <a:gd name="connsiteY2" fmla="*/ 257442 h 257442"/>
                <a:gd name="connsiteX3" fmla="*/ 54721 w 2851963"/>
                <a:gd name="connsiteY3" fmla="*/ 0 h 257442"/>
                <a:gd name="connsiteX0" fmla="*/ 2851963 w 2851963"/>
                <a:gd name="connsiteY0" fmla="*/ 0 h 257442"/>
                <a:gd name="connsiteX1" fmla="*/ 2797242 w 2851963"/>
                <a:gd name="connsiteY1" fmla="*/ 257442 h 257442"/>
                <a:gd name="connsiteX2" fmla="*/ 0 w 2851963"/>
                <a:gd name="connsiteY2" fmla="*/ 257442 h 257442"/>
                <a:gd name="connsiteX3" fmla="*/ 54721 w 2851963"/>
                <a:gd name="connsiteY3" fmla="*/ 0 h 257442"/>
                <a:gd name="connsiteX0" fmla="*/ 2851963 w 2851963"/>
                <a:gd name="connsiteY0" fmla="*/ 0 h 257442"/>
                <a:gd name="connsiteX1" fmla="*/ 2797242 w 2851963"/>
                <a:gd name="connsiteY1" fmla="*/ 257442 h 257442"/>
                <a:gd name="connsiteX2" fmla="*/ 0 w 2851963"/>
                <a:gd name="connsiteY2" fmla="*/ 257442 h 257442"/>
                <a:gd name="connsiteX3" fmla="*/ 54721 w 2851963"/>
                <a:gd name="connsiteY3" fmla="*/ 0 h 257442"/>
                <a:gd name="connsiteX0" fmla="*/ 2851963 w 2851963"/>
                <a:gd name="connsiteY0" fmla="*/ 0 h 257442"/>
                <a:gd name="connsiteX1" fmla="*/ 2797242 w 2851963"/>
                <a:gd name="connsiteY1" fmla="*/ 257442 h 257442"/>
                <a:gd name="connsiteX2" fmla="*/ 0 w 2851963"/>
                <a:gd name="connsiteY2" fmla="*/ 257442 h 257442"/>
                <a:gd name="connsiteX3" fmla="*/ 54721 w 2851963"/>
                <a:gd name="connsiteY3" fmla="*/ 0 h 257442"/>
                <a:gd name="connsiteX0" fmla="*/ 3020277 w 3020277"/>
                <a:gd name="connsiteY0" fmla="*/ 0 h 257442"/>
                <a:gd name="connsiteX1" fmla="*/ 2797242 w 3020277"/>
                <a:gd name="connsiteY1" fmla="*/ 257442 h 257442"/>
                <a:gd name="connsiteX2" fmla="*/ 0 w 3020277"/>
                <a:gd name="connsiteY2" fmla="*/ 257442 h 257442"/>
                <a:gd name="connsiteX3" fmla="*/ 54721 w 3020277"/>
                <a:gd name="connsiteY3" fmla="*/ 0 h 257442"/>
                <a:gd name="connsiteX0" fmla="*/ 3020277 w 3020277"/>
                <a:gd name="connsiteY0" fmla="*/ 0 h 257442"/>
                <a:gd name="connsiteX1" fmla="*/ 2965556 w 3020277"/>
                <a:gd name="connsiteY1" fmla="*/ 257442 h 257442"/>
                <a:gd name="connsiteX2" fmla="*/ 0 w 3020277"/>
                <a:gd name="connsiteY2" fmla="*/ 257442 h 257442"/>
                <a:gd name="connsiteX3" fmla="*/ 54721 w 3020277"/>
                <a:gd name="connsiteY3" fmla="*/ 0 h 257442"/>
                <a:gd name="connsiteX0" fmla="*/ 3020277 w 3020277"/>
                <a:gd name="connsiteY0" fmla="*/ 0 h 257442"/>
                <a:gd name="connsiteX1" fmla="*/ 2965556 w 3020277"/>
                <a:gd name="connsiteY1" fmla="*/ 257442 h 257442"/>
                <a:gd name="connsiteX2" fmla="*/ 0 w 3020277"/>
                <a:gd name="connsiteY2" fmla="*/ 257442 h 257442"/>
                <a:gd name="connsiteX3" fmla="*/ 54721 w 3020277"/>
                <a:gd name="connsiteY3" fmla="*/ 0 h 257442"/>
                <a:gd name="connsiteX0" fmla="*/ 3020277 w 3020277"/>
                <a:gd name="connsiteY0" fmla="*/ 0 h 257442"/>
                <a:gd name="connsiteX1" fmla="*/ 2965556 w 3020277"/>
                <a:gd name="connsiteY1" fmla="*/ 257442 h 257442"/>
                <a:gd name="connsiteX2" fmla="*/ 0 w 3020277"/>
                <a:gd name="connsiteY2" fmla="*/ 257442 h 257442"/>
                <a:gd name="connsiteX3" fmla="*/ 54721 w 3020277"/>
                <a:gd name="connsiteY3" fmla="*/ 0 h 257442"/>
                <a:gd name="connsiteX0" fmla="*/ 3180578 w 3180578"/>
                <a:gd name="connsiteY0" fmla="*/ 0 h 257442"/>
                <a:gd name="connsiteX1" fmla="*/ 2965556 w 3180578"/>
                <a:gd name="connsiteY1" fmla="*/ 257442 h 257442"/>
                <a:gd name="connsiteX2" fmla="*/ 0 w 3180578"/>
                <a:gd name="connsiteY2" fmla="*/ 257442 h 257442"/>
                <a:gd name="connsiteX3" fmla="*/ 54721 w 3180578"/>
                <a:gd name="connsiteY3" fmla="*/ 0 h 257442"/>
                <a:gd name="connsiteX0" fmla="*/ 3180578 w 3180578"/>
                <a:gd name="connsiteY0" fmla="*/ 0 h 257442"/>
                <a:gd name="connsiteX1" fmla="*/ 3125856 w 3180578"/>
                <a:gd name="connsiteY1" fmla="*/ 257442 h 257442"/>
                <a:gd name="connsiteX2" fmla="*/ 0 w 3180578"/>
                <a:gd name="connsiteY2" fmla="*/ 257442 h 257442"/>
                <a:gd name="connsiteX3" fmla="*/ 54721 w 3180578"/>
                <a:gd name="connsiteY3" fmla="*/ 0 h 257442"/>
                <a:gd name="connsiteX0" fmla="*/ 3180579 w 3180579"/>
                <a:gd name="connsiteY0" fmla="*/ 0 h 257442"/>
                <a:gd name="connsiteX1" fmla="*/ 3125857 w 3180579"/>
                <a:gd name="connsiteY1" fmla="*/ 257442 h 257442"/>
                <a:gd name="connsiteX2" fmla="*/ 0 w 3180579"/>
                <a:gd name="connsiteY2" fmla="*/ 257442 h 257442"/>
                <a:gd name="connsiteX3" fmla="*/ 54722 w 3180579"/>
                <a:gd name="connsiteY3" fmla="*/ 0 h 257442"/>
                <a:gd name="connsiteX0" fmla="*/ 3180579 w 3180579"/>
                <a:gd name="connsiteY0" fmla="*/ 0 h 257442"/>
                <a:gd name="connsiteX1" fmla="*/ 3125857 w 3180579"/>
                <a:gd name="connsiteY1" fmla="*/ 257442 h 257442"/>
                <a:gd name="connsiteX2" fmla="*/ 0 w 3180579"/>
                <a:gd name="connsiteY2" fmla="*/ 257442 h 257442"/>
                <a:gd name="connsiteX3" fmla="*/ 54722 w 3180579"/>
                <a:gd name="connsiteY3" fmla="*/ 0 h 257442"/>
                <a:gd name="connsiteX0" fmla="*/ 3340879 w 3340879"/>
                <a:gd name="connsiteY0" fmla="*/ 0 h 257442"/>
                <a:gd name="connsiteX1" fmla="*/ 3125857 w 3340879"/>
                <a:gd name="connsiteY1" fmla="*/ 257442 h 257442"/>
                <a:gd name="connsiteX2" fmla="*/ 0 w 3340879"/>
                <a:gd name="connsiteY2" fmla="*/ 257442 h 257442"/>
                <a:gd name="connsiteX3" fmla="*/ 54722 w 3340879"/>
                <a:gd name="connsiteY3" fmla="*/ 0 h 257442"/>
                <a:gd name="connsiteX0" fmla="*/ 3340879 w 3340879"/>
                <a:gd name="connsiteY0" fmla="*/ 0 h 257442"/>
                <a:gd name="connsiteX1" fmla="*/ 3286158 w 3340879"/>
                <a:gd name="connsiteY1" fmla="*/ 257442 h 257442"/>
                <a:gd name="connsiteX2" fmla="*/ 0 w 3340879"/>
                <a:gd name="connsiteY2" fmla="*/ 257442 h 257442"/>
                <a:gd name="connsiteX3" fmla="*/ 54722 w 3340879"/>
                <a:gd name="connsiteY3" fmla="*/ 0 h 257442"/>
                <a:gd name="connsiteX0" fmla="*/ 3340878 w 3340878"/>
                <a:gd name="connsiteY0" fmla="*/ 0 h 257442"/>
                <a:gd name="connsiteX1" fmla="*/ 3286157 w 3340878"/>
                <a:gd name="connsiteY1" fmla="*/ 257442 h 257442"/>
                <a:gd name="connsiteX2" fmla="*/ 0 w 3340878"/>
                <a:gd name="connsiteY2" fmla="*/ 257442 h 257442"/>
                <a:gd name="connsiteX3" fmla="*/ 54721 w 3340878"/>
                <a:gd name="connsiteY3" fmla="*/ 0 h 257442"/>
                <a:gd name="connsiteX0" fmla="*/ 3340878 w 3340878"/>
                <a:gd name="connsiteY0" fmla="*/ 0 h 257442"/>
                <a:gd name="connsiteX1" fmla="*/ 3286157 w 3340878"/>
                <a:gd name="connsiteY1" fmla="*/ 257442 h 257442"/>
                <a:gd name="connsiteX2" fmla="*/ 0 w 3340878"/>
                <a:gd name="connsiteY2" fmla="*/ 257442 h 257442"/>
                <a:gd name="connsiteX3" fmla="*/ 54720 w 3340878"/>
                <a:gd name="connsiteY3" fmla="*/ 0 h 257442"/>
                <a:gd name="connsiteX0" fmla="*/ 3180577 w 3286157"/>
                <a:gd name="connsiteY0" fmla="*/ 0 h 257442"/>
                <a:gd name="connsiteX1" fmla="*/ 3286157 w 3286157"/>
                <a:gd name="connsiteY1" fmla="*/ 257442 h 257442"/>
                <a:gd name="connsiteX2" fmla="*/ 0 w 3286157"/>
                <a:gd name="connsiteY2" fmla="*/ 257442 h 257442"/>
                <a:gd name="connsiteX3" fmla="*/ 54720 w 3286157"/>
                <a:gd name="connsiteY3" fmla="*/ 0 h 257442"/>
                <a:gd name="connsiteX0" fmla="*/ 3180577 w 3180577"/>
                <a:gd name="connsiteY0" fmla="*/ 0 h 257442"/>
                <a:gd name="connsiteX1" fmla="*/ 3125857 w 3180577"/>
                <a:gd name="connsiteY1" fmla="*/ 257442 h 257442"/>
                <a:gd name="connsiteX2" fmla="*/ 0 w 3180577"/>
                <a:gd name="connsiteY2" fmla="*/ 257442 h 257442"/>
                <a:gd name="connsiteX3" fmla="*/ 54720 w 3180577"/>
                <a:gd name="connsiteY3" fmla="*/ 0 h 257442"/>
                <a:gd name="connsiteX0" fmla="*/ 3180577 w 3180577"/>
                <a:gd name="connsiteY0" fmla="*/ 0 h 257442"/>
                <a:gd name="connsiteX1" fmla="*/ 3125857 w 3180577"/>
                <a:gd name="connsiteY1" fmla="*/ 257442 h 257442"/>
                <a:gd name="connsiteX2" fmla="*/ 0 w 3180577"/>
                <a:gd name="connsiteY2" fmla="*/ 257442 h 257442"/>
                <a:gd name="connsiteX3" fmla="*/ 54720 w 3180577"/>
                <a:gd name="connsiteY3" fmla="*/ 0 h 257442"/>
                <a:gd name="connsiteX0" fmla="*/ 3180577 w 3180577"/>
                <a:gd name="connsiteY0" fmla="*/ 0 h 257442"/>
                <a:gd name="connsiteX1" fmla="*/ 3125857 w 3180577"/>
                <a:gd name="connsiteY1" fmla="*/ 257442 h 257442"/>
                <a:gd name="connsiteX2" fmla="*/ 0 w 3180577"/>
                <a:gd name="connsiteY2" fmla="*/ 257442 h 257442"/>
                <a:gd name="connsiteX3" fmla="*/ 54721 w 3180577"/>
                <a:gd name="connsiteY3" fmla="*/ 0 h 257442"/>
                <a:gd name="connsiteX0" fmla="*/ 3340878 w 3340878"/>
                <a:gd name="connsiteY0" fmla="*/ 0 h 257442"/>
                <a:gd name="connsiteX1" fmla="*/ 3125857 w 3340878"/>
                <a:gd name="connsiteY1" fmla="*/ 257442 h 257442"/>
                <a:gd name="connsiteX2" fmla="*/ 0 w 3340878"/>
                <a:gd name="connsiteY2" fmla="*/ 257442 h 257442"/>
                <a:gd name="connsiteX3" fmla="*/ 54721 w 3340878"/>
                <a:gd name="connsiteY3" fmla="*/ 0 h 257442"/>
                <a:gd name="connsiteX0" fmla="*/ 3340878 w 3340878"/>
                <a:gd name="connsiteY0" fmla="*/ 0 h 257442"/>
                <a:gd name="connsiteX1" fmla="*/ 3286156 w 3340878"/>
                <a:gd name="connsiteY1" fmla="*/ 257442 h 257442"/>
                <a:gd name="connsiteX2" fmla="*/ 0 w 3340878"/>
                <a:gd name="connsiteY2" fmla="*/ 257442 h 257442"/>
                <a:gd name="connsiteX3" fmla="*/ 54721 w 3340878"/>
                <a:gd name="connsiteY3" fmla="*/ 0 h 257442"/>
                <a:gd name="connsiteX0" fmla="*/ 3340879 w 3340879"/>
                <a:gd name="connsiteY0" fmla="*/ 0 h 257442"/>
                <a:gd name="connsiteX1" fmla="*/ 3286157 w 3340879"/>
                <a:gd name="connsiteY1" fmla="*/ 257442 h 257442"/>
                <a:gd name="connsiteX2" fmla="*/ 0 w 3340879"/>
                <a:gd name="connsiteY2" fmla="*/ 257442 h 257442"/>
                <a:gd name="connsiteX3" fmla="*/ 54722 w 3340879"/>
                <a:gd name="connsiteY3" fmla="*/ 0 h 257442"/>
                <a:gd name="connsiteX0" fmla="*/ 3340879 w 3340879"/>
                <a:gd name="connsiteY0" fmla="*/ 0 h 257442"/>
                <a:gd name="connsiteX1" fmla="*/ 3286157 w 3340879"/>
                <a:gd name="connsiteY1" fmla="*/ 257442 h 257442"/>
                <a:gd name="connsiteX2" fmla="*/ 0 w 3340879"/>
                <a:gd name="connsiteY2" fmla="*/ 257442 h 257442"/>
                <a:gd name="connsiteX3" fmla="*/ 54722 w 3340879"/>
                <a:gd name="connsiteY3" fmla="*/ 0 h 257442"/>
              </a:gdLst>
              <a:ahLst/>
              <a:cxnLst>
                <a:cxn ang="0">
                  <a:pos x="connsiteX0" y="connsiteY0"/>
                </a:cxn>
                <a:cxn ang="0">
                  <a:pos x="connsiteX1" y="connsiteY1"/>
                </a:cxn>
                <a:cxn ang="0">
                  <a:pos x="connsiteX2" y="connsiteY2"/>
                </a:cxn>
                <a:cxn ang="0">
                  <a:pos x="connsiteX3" y="connsiteY3"/>
                </a:cxn>
              </a:cxnLst>
              <a:rect l="l" t="t" r="r" b="b"/>
              <a:pathLst>
                <a:path w="3340879" h="257442">
                  <a:moveTo>
                    <a:pt x="3340879" y="0"/>
                  </a:moveTo>
                  <a:lnTo>
                    <a:pt x="3286157" y="257442"/>
                  </a:lnTo>
                  <a:lnTo>
                    <a:pt x="0" y="257442"/>
                  </a:lnTo>
                  <a:lnTo>
                    <a:pt x="54722" y="0"/>
                  </a:lnTo>
                  <a:close/>
                </a:path>
              </a:pathLst>
            </a:custGeom>
            <a:solidFill>
              <a:srgbClr val="B4B4B4"/>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5" name="btfpRunningAgenda2LevelTextRight827836">
              <a:extLst>
                <a:ext uri="{FF2B5EF4-FFF2-40B4-BE49-F238E27FC236}">
                  <a16:creationId xmlns:a16="http://schemas.microsoft.com/office/drawing/2014/main" id="{64A491A6-4F55-B674-9F72-B9AC14C739D1}"/>
                </a:ext>
              </a:extLst>
            </p:cNvPr>
            <p:cNvSpPr txBox="1"/>
            <p:nvPr/>
          </p:nvSpPr>
          <p:spPr bwMode="gray">
            <a:xfrm>
              <a:off x="2619337" y="876300"/>
              <a:ext cx="3387147"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large mfg. groups</a:t>
              </a:r>
            </a:p>
          </p:txBody>
        </p:sp>
      </p:grpSp>
      <p:pic>
        <p:nvPicPr>
          <p:cNvPr id="11" name="Picture 10">
            <a:extLst>
              <a:ext uri="{FF2B5EF4-FFF2-40B4-BE49-F238E27FC236}">
                <a16:creationId xmlns:a16="http://schemas.microsoft.com/office/drawing/2014/main" id="{39250896-2952-1064-CCC5-A1C92722F4D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917224" y="1608052"/>
            <a:ext cx="182365" cy="182880"/>
          </a:xfrm>
          <a:prstGeom prst="rect">
            <a:avLst/>
          </a:prstGeom>
        </p:spPr>
      </p:pic>
      <p:pic>
        <p:nvPicPr>
          <p:cNvPr id="12" name="Picture 11">
            <a:extLst>
              <a:ext uri="{FF2B5EF4-FFF2-40B4-BE49-F238E27FC236}">
                <a16:creationId xmlns:a16="http://schemas.microsoft.com/office/drawing/2014/main" id="{A50FDBD7-3C9D-2E72-6B01-509068531D7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1098370" y="1606446"/>
            <a:ext cx="182365" cy="182880"/>
          </a:xfrm>
          <a:prstGeom prst="rect">
            <a:avLst/>
          </a:prstGeom>
        </p:spPr>
      </p:pic>
      <p:pic>
        <p:nvPicPr>
          <p:cNvPr id="26" name="Picture 25">
            <a:extLst>
              <a:ext uri="{FF2B5EF4-FFF2-40B4-BE49-F238E27FC236}">
                <a16:creationId xmlns:a16="http://schemas.microsoft.com/office/drawing/2014/main" id="{F54B14A0-3A3A-BA54-DF5A-D3E7E6F7A1B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0537199" y="1597661"/>
            <a:ext cx="192295" cy="192295"/>
          </a:xfrm>
          <a:prstGeom prst="rect">
            <a:avLst/>
          </a:prstGeom>
        </p:spPr>
      </p:pic>
      <p:pic>
        <p:nvPicPr>
          <p:cNvPr id="32" name="Picture 31">
            <a:extLst>
              <a:ext uri="{FF2B5EF4-FFF2-40B4-BE49-F238E27FC236}">
                <a16:creationId xmlns:a16="http://schemas.microsoft.com/office/drawing/2014/main" id="{F750517D-D1F2-FAD5-2DB5-FA83D22BE2D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6946521" y="1600965"/>
            <a:ext cx="182365" cy="182880"/>
          </a:xfrm>
          <a:prstGeom prst="rect">
            <a:avLst/>
          </a:prstGeom>
        </p:spPr>
      </p:pic>
      <p:pic>
        <p:nvPicPr>
          <p:cNvPr id="34" name="Picture 33">
            <a:extLst>
              <a:ext uri="{FF2B5EF4-FFF2-40B4-BE49-F238E27FC236}">
                <a16:creationId xmlns:a16="http://schemas.microsoft.com/office/drawing/2014/main" id="{53CF8677-91B0-56B1-900B-744C07FDC222}"/>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926382" y="1604509"/>
            <a:ext cx="182365" cy="182880"/>
          </a:xfrm>
          <a:prstGeom prst="rect">
            <a:avLst/>
          </a:prstGeom>
        </p:spPr>
      </p:pic>
      <p:pic>
        <p:nvPicPr>
          <p:cNvPr id="65" name="Picture 64">
            <a:extLst>
              <a:ext uri="{FF2B5EF4-FFF2-40B4-BE49-F238E27FC236}">
                <a16:creationId xmlns:a16="http://schemas.microsoft.com/office/drawing/2014/main" id="{2444A71A-4B7B-A4BE-DDA8-78464FB63F06}"/>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885798" y="1609784"/>
            <a:ext cx="182365" cy="182880"/>
          </a:xfrm>
          <a:prstGeom prst="rect">
            <a:avLst/>
          </a:prstGeom>
        </p:spPr>
      </p:pic>
    </p:spTree>
    <p:custDataLst>
      <p:tags r:id="rId1"/>
    </p:custDataLst>
    <p:extLst>
      <p:ext uri="{BB962C8B-B14F-4D97-AF65-F5344CB8AC3E}">
        <p14:creationId xmlns:p14="http://schemas.microsoft.com/office/powerpoint/2010/main" val="189556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7A21DDD-7554-85C0-D296-C9B024D2E3D6}"/>
              </a:ext>
            </a:extLst>
          </p:cNvPr>
          <p:cNvGraphicFramePr>
            <a:graphicFrameLocks noChangeAspect="1"/>
          </p:cNvGraphicFramePr>
          <p:nvPr>
            <p:custDataLst>
              <p:tags r:id="rId2"/>
            </p:custDataLst>
            <p:extLst>
              <p:ext uri="{D42A27DB-BD31-4B8C-83A1-F6EECF244321}">
                <p14:modId xmlns:p14="http://schemas.microsoft.com/office/powerpoint/2010/main" val="11872888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06" imgH="608" progId="TCLayout.ActiveDocument.1">
                  <p:embed/>
                </p:oleObj>
              </mc:Choice>
              <mc:Fallback>
                <p:oleObj name="think-cell Slide" r:id="rId6" imgW="606" imgH="608" progId="TCLayout.ActiveDocument.1">
                  <p:embed/>
                  <p:pic>
                    <p:nvPicPr>
                      <p:cNvPr id="4" name="think-cell data - do not delete" hidden="1">
                        <a:extLst>
                          <a:ext uri="{FF2B5EF4-FFF2-40B4-BE49-F238E27FC236}">
                            <a16:creationId xmlns:a16="http://schemas.microsoft.com/office/drawing/2014/main" id="{F7A21DDD-7554-85C0-D296-C9B024D2E3D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38" name="btfpColumnIndicatorGroup2">
            <a:extLst>
              <a:ext uri="{FF2B5EF4-FFF2-40B4-BE49-F238E27FC236}">
                <a16:creationId xmlns:a16="http://schemas.microsoft.com/office/drawing/2014/main" id="{F616D923-B3FF-D67B-7782-EFC6D6E5149A}"/>
              </a:ext>
            </a:extLst>
          </p:cNvPr>
          <p:cNvGrpSpPr/>
          <p:nvPr/>
        </p:nvGrpSpPr>
        <p:grpSpPr>
          <a:xfrm>
            <a:off x="0" y="6926580"/>
            <a:ext cx="12192000" cy="137160"/>
            <a:chOff x="0" y="6926580"/>
            <a:chExt cx="12192000" cy="137160"/>
          </a:xfrm>
        </p:grpSpPr>
        <p:sp>
          <p:nvSpPr>
            <p:cNvPr id="36" name="btfpColumnGapBlocker820421">
              <a:extLst>
                <a:ext uri="{FF2B5EF4-FFF2-40B4-BE49-F238E27FC236}">
                  <a16:creationId xmlns:a16="http://schemas.microsoft.com/office/drawing/2014/main" id="{2FEA187C-D5C3-1313-17B4-B63C21F34ED7}"/>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4" name="btfpColumnGapBlocker470971">
              <a:extLst>
                <a:ext uri="{FF2B5EF4-FFF2-40B4-BE49-F238E27FC236}">
                  <a16:creationId xmlns:a16="http://schemas.microsoft.com/office/drawing/2014/main" id="{C75CD77B-60B5-5B6A-4F15-25830ECDB98C}"/>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1" name="btfpColumnIndicator493735">
              <a:extLst>
                <a:ext uri="{FF2B5EF4-FFF2-40B4-BE49-F238E27FC236}">
                  <a16:creationId xmlns:a16="http://schemas.microsoft.com/office/drawing/2014/main" id="{A8699C70-E39A-ECDE-F776-B2648D77B37E}"/>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8" name="btfpColumnIndicator991345">
              <a:extLst>
                <a:ext uri="{FF2B5EF4-FFF2-40B4-BE49-F238E27FC236}">
                  <a16:creationId xmlns:a16="http://schemas.microsoft.com/office/drawing/2014/main" id="{901838FB-03BC-5611-BC05-15EAE8798103}"/>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7" name="btfpColumnIndicatorGroup1">
            <a:extLst>
              <a:ext uri="{FF2B5EF4-FFF2-40B4-BE49-F238E27FC236}">
                <a16:creationId xmlns:a16="http://schemas.microsoft.com/office/drawing/2014/main" id="{359D8532-FBF5-DF75-3759-41DC1FC03903}"/>
              </a:ext>
            </a:extLst>
          </p:cNvPr>
          <p:cNvGrpSpPr/>
          <p:nvPr/>
        </p:nvGrpSpPr>
        <p:grpSpPr>
          <a:xfrm>
            <a:off x="0" y="-205740"/>
            <a:ext cx="12192000" cy="137160"/>
            <a:chOff x="0" y="-205740"/>
            <a:chExt cx="12192000" cy="137160"/>
          </a:xfrm>
        </p:grpSpPr>
        <p:sp>
          <p:nvSpPr>
            <p:cNvPr id="35" name="btfpColumnGapBlocker429324">
              <a:extLst>
                <a:ext uri="{FF2B5EF4-FFF2-40B4-BE49-F238E27FC236}">
                  <a16:creationId xmlns:a16="http://schemas.microsoft.com/office/drawing/2014/main" id="{89652692-760B-4298-61E5-FA4DC966049F}"/>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3" name="btfpColumnGapBlocker944211">
              <a:extLst>
                <a:ext uri="{FF2B5EF4-FFF2-40B4-BE49-F238E27FC236}">
                  <a16:creationId xmlns:a16="http://schemas.microsoft.com/office/drawing/2014/main" id="{22B84172-414C-2F61-17E6-D7A5B301EDA6}"/>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0" name="btfpColumnIndicator780058">
              <a:extLst>
                <a:ext uri="{FF2B5EF4-FFF2-40B4-BE49-F238E27FC236}">
                  <a16:creationId xmlns:a16="http://schemas.microsoft.com/office/drawing/2014/main" id="{0A138809-8FE2-75E4-D747-AA2048266C94}"/>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663933">
              <a:extLst>
                <a:ext uri="{FF2B5EF4-FFF2-40B4-BE49-F238E27FC236}">
                  <a16:creationId xmlns:a16="http://schemas.microsoft.com/office/drawing/2014/main" id="{0619B437-1732-C238-8DC9-A7B090C081D9}"/>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17CE09E8-C97D-4278-891F-B4C4B97180BD}"/>
              </a:ext>
            </a:extLst>
          </p:cNvPr>
          <p:cNvSpPr>
            <a:spLocks noGrp="1"/>
          </p:cNvSpPr>
          <p:nvPr>
            <p:ph type="title"/>
          </p:nvPr>
        </p:nvSpPr>
        <p:spPr/>
        <p:txBody>
          <a:bodyPr vert="horz"/>
          <a:lstStyle/>
          <a:p>
            <a:r>
              <a:rPr lang="en-US" b="1" dirty="0"/>
              <a:t>Potential roll-up play: </a:t>
            </a:r>
            <a:r>
              <a:rPr lang="en-US" dirty="0"/>
              <a:t>Sample asset list for SEA Medtech/CMO players (1/2)</a:t>
            </a:r>
          </a:p>
        </p:txBody>
      </p:sp>
      <p:graphicFrame>
        <p:nvGraphicFramePr>
          <p:cNvPr id="13" name="btfpTable811946">
            <a:extLst>
              <a:ext uri="{FF2B5EF4-FFF2-40B4-BE49-F238E27FC236}">
                <a16:creationId xmlns:a16="http://schemas.microsoft.com/office/drawing/2014/main" id="{96624C5A-3AE3-4AFE-BF2F-D3E8B28C4CCC}"/>
              </a:ext>
            </a:extLst>
          </p:cNvPr>
          <p:cNvGraphicFramePr>
            <a:graphicFrameLocks noGrp="1"/>
          </p:cNvGraphicFramePr>
          <p:nvPr>
            <p:custDataLst>
              <p:tags r:id="rId3"/>
            </p:custDataLst>
            <p:extLst>
              <p:ext uri="{D42A27DB-BD31-4B8C-83A1-F6EECF244321}">
                <p14:modId xmlns:p14="http://schemas.microsoft.com/office/powerpoint/2010/main" val="3876721191"/>
              </p:ext>
            </p:extLst>
          </p:nvPr>
        </p:nvGraphicFramePr>
        <p:xfrm>
          <a:off x="330199" y="1029617"/>
          <a:ext cx="11531604" cy="5237480"/>
        </p:xfrm>
        <a:graphic>
          <a:graphicData uri="http://schemas.openxmlformats.org/drawingml/2006/table">
            <a:tbl>
              <a:tblPr firstRow="1" firstCol="1">
                <a:tableStyleId>{9D7B26C5-4107-4FEC-AEDC-1716B250A1EF}</a:tableStyleId>
              </a:tblPr>
              <a:tblGrid>
                <a:gridCol w="347359">
                  <a:extLst>
                    <a:ext uri="{9D8B030D-6E8A-4147-A177-3AD203B41FA5}">
                      <a16:colId xmlns:a16="http://schemas.microsoft.com/office/drawing/2014/main" val="900583776"/>
                    </a:ext>
                  </a:extLst>
                </a:gridCol>
                <a:gridCol w="972603">
                  <a:extLst>
                    <a:ext uri="{9D8B030D-6E8A-4147-A177-3AD203B41FA5}">
                      <a16:colId xmlns:a16="http://schemas.microsoft.com/office/drawing/2014/main" val="551027225"/>
                    </a:ext>
                  </a:extLst>
                </a:gridCol>
                <a:gridCol w="901763">
                  <a:extLst>
                    <a:ext uri="{9D8B030D-6E8A-4147-A177-3AD203B41FA5}">
                      <a16:colId xmlns:a16="http://schemas.microsoft.com/office/drawing/2014/main" val="2689951161"/>
                    </a:ext>
                  </a:extLst>
                </a:gridCol>
                <a:gridCol w="1018223">
                  <a:extLst>
                    <a:ext uri="{9D8B030D-6E8A-4147-A177-3AD203B41FA5}">
                      <a16:colId xmlns:a16="http://schemas.microsoft.com/office/drawing/2014/main" val="3924183018"/>
                    </a:ext>
                  </a:extLst>
                </a:gridCol>
                <a:gridCol w="1018223">
                  <a:extLst>
                    <a:ext uri="{9D8B030D-6E8A-4147-A177-3AD203B41FA5}">
                      <a16:colId xmlns:a16="http://schemas.microsoft.com/office/drawing/2014/main" val="4161832067"/>
                    </a:ext>
                  </a:extLst>
                </a:gridCol>
                <a:gridCol w="850733">
                  <a:extLst>
                    <a:ext uri="{9D8B030D-6E8A-4147-A177-3AD203B41FA5}">
                      <a16:colId xmlns:a16="http://schemas.microsoft.com/office/drawing/2014/main" val="2176884521"/>
                    </a:ext>
                  </a:extLst>
                </a:gridCol>
                <a:gridCol w="1314450">
                  <a:extLst>
                    <a:ext uri="{9D8B030D-6E8A-4147-A177-3AD203B41FA5}">
                      <a16:colId xmlns:a16="http://schemas.microsoft.com/office/drawing/2014/main" val="2559056640"/>
                    </a:ext>
                  </a:extLst>
                </a:gridCol>
                <a:gridCol w="1314450">
                  <a:extLst>
                    <a:ext uri="{9D8B030D-6E8A-4147-A177-3AD203B41FA5}">
                      <a16:colId xmlns:a16="http://schemas.microsoft.com/office/drawing/2014/main" val="3866810212"/>
                    </a:ext>
                  </a:extLst>
                </a:gridCol>
                <a:gridCol w="1314450">
                  <a:extLst>
                    <a:ext uri="{9D8B030D-6E8A-4147-A177-3AD203B41FA5}">
                      <a16:colId xmlns:a16="http://schemas.microsoft.com/office/drawing/2014/main" val="1683427232"/>
                    </a:ext>
                  </a:extLst>
                </a:gridCol>
                <a:gridCol w="1314450">
                  <a:extLst>
                    <a:ext uri="{9D8B030D-6E8A-4147-A177-3AD203B41FA5}">
                      <a16:colId xmlns:a16="http://schemas.microsoft.com/office/drawing/2014/main" val="3650561495"/>
                    </a:ext>
                  </a:extLst>
                </a:gridCol>
                <a:gridCol w="1164900">
                  <a:extLst>
                    <a:ext uri="{9D8B030D-6E8A-4147-A177-3AD203B41FA5}">
                      <a16:colId xmlns:a16="http://schemas.microsoft.com/office/drawing/2014/main" val="2409547850"/>
                    </a:ext>
                  </a:extLst>
                </a:gridCol>
              </a:tblGrid>
              <a:tr h="254000">
                <a:tc>
                  <a:txBody>
                    <a:bodyPr/>
                    <a:lstStyle/>
                    <a:p>
                      <a:pPr marL="0" indent="0">
                        <a:spcBef>
                          <a:spcPts val="0"/>
                        </a:spcBef>
                        <a:buFontTx/>
                        <a:buNone/>
                      </a:pPr>
                      <a:endParaRPr lang="en-US" sz="900" b="1" i="1" dirty="0">
                        <a:solidFill>
                          <a:schemeClr val="tx1"/>
                        </a:solidFill>
                      </a:endParaRPr>
                    </a:p>
                  </a:txBody>
                  <a:tcPr anchor="b">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gridSpan="4">
                  <a:txBody>
                    <a:bodyPr/>
                    <a:lstStyle/>
                    <a:p>
                      <a:pPr marL="0" indent="0">
                        <a:spcBef>
                          <a:spcPts val="0"/>
                        </a:spcBef>
                        <a:buFontTx/>
                        <a:buNone/>
                      </a:pPr>
                      <a:r>
                        <a:rPr lang="en-US" sz="900" b="1" i="1" dirty="0">
                          <a:solidFill>
                            <a:schemeClr val="bg1"/>
                          </a:solidFill>
                        </a:rPr>
                        <a:t>Overview</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hMerge="1">
                  <a:txBody>
                    <a:bodyPr/>
                    <a:lstStyle/>
                    <a:p>
                      <a:pPr marL="0" indent="0">
                        <a:spcBef>
                          <a:spcPts val="0"/>
                        </a:spcBef>
                        <a:buFontTx/>
                        <a:buNone/>
                      </a:pPr>
                      <a:endParaRPr lang="en-US" sz="900" b="1" i="1">
                        <a:solidFill>
                          <a:schemeClr val="bg1"/>
                        </a:solidFill>
                      </a:endParaRPr>
                    </a:p>
                  </a:txBody>
                  <a:tcPr anchor="b">
                    <a:lnL w="31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50000"/>
                        <a:lumOff val="50000"/>
                      </a:schemeClr>
                    </a:solidFill>
                  </a:tcPr>
                </a:tc>
                <a:tc gridSpan="2">
                  <a:txBody>
                    <a:bodyPr/>
                    <a:lstStyle/>
                    <a:p>
                      <a:pPr marL="0" indent="0">
                        <a:spcBef>
                          <a:spcPts val="0"/>
                        </a:spcBef>
                        <a:buFontTx/>
                        <a:buNone/>
                      </a:pPr>
                      <a:r>
                        <a:rPr lang="en-US" sz="900" b="1" i="1" dirty="0">
                          <a:solidFill>
                            <a:schemeClr val="bg1"/>
                          </a:solidFill>
                        </a:rPr>
                        <a:t>Industry focus</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solidFill>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gridSpan="3">
                  <a:txBody>
                    <a:bodyPr/>
                    <a:lstStyle/>
                    <a:p>
                      <a:pPr marL="0" indent="0">
                        <a:spcBef>
                          <a:spcPts val="0"/>
                        </a:spcBef>
                        <a:buFontTx/>
                        <a:buNone/>
                      </a:pPr>
                      <a:r>
                        <a:rPr lang="en-US" sz="900" b="1" i="1" dirty="0">
                          <a:solidFill>
                            <a:schemeClr val="bg1"/>
                          </a:solidFill>
                        </a:rPr>
                        <a:t>Medtech contract manufacturing focus</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solidFill>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indent="0">
                        <a:spcBef>
                          <a:spcPts val="0"/>
                        </a:spcBef>
                        <a:buFontTx/>
                        <a:buNone/>
                      </a:pPr>
                      <a:r>
                        <a:rPr lang="en-US" sz="900" b="1" i="1" dirty="0">
                          <a:solidFill>
                            <a:schemeClr val="bg1"/>
                          </a:solidFill>
                        </a:rPr>
                        <a:t>Others</a:t>
                      </a:r>
                    </a:p>
                  </a:txBody>
                  <a:tcPr anchor="b">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911741536"/>
                  </a:ext>
                </a:extLst>
              </a:tr>
              <a:tr h="254000">
                <a:tc>
                  <a:txBody>
                    <a:bodyPr/>
                    <a:lstStyle/>
                    <a:p>
                      <a:pPr marL="0" indent="0">
                        <a:spcBef>
                          <a:spcPts val="0"/>
                        </a:spcBef>
                        <a:buFontTx/>
                        <a:buNone/>
                      </a:pPr>
                      <a:endParaRPr lang="en-US" sz="900" b="1" dirty="0">
                        <a:solidFill>
                          <a:schemeClr val="tx1"/>
                        </a:solidFill>
                      </a:endParaRP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indent="0">
                        <a:spcBef>
                          <a:spcPts val="0"/>
                        </a:spcBef>
                        <a:buFontTx/>
                        <a:buNone/>
                      </a:pPr>
                      <a:r>
                        <a:rPr lang="en-US" sz="900" b="1" dirty="0">
                          <a:solidFill>
                            <a:schemeClr val="bg1"/>
                          </a:solidFill>
                        </a:rPr>
                        <a:t>Company Name</a:t>
                      </a: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tx1">
                        <a:lumMod val="50000"/>
                        <a:lumOff val="50000"/>
                      </a:schemeClr>
                    </a:solidFill>
                  </a:tcPr>
                </a:tc>
                <a:tc>
                  <a:txBody>
                    <a:bodyPr/>
                    <a:lstStyle/>
                    <a:p>
                      <a:pPr marL="0" indent="0">
                        <a:spcBef>
                          <a:spcPts val="0"/>
                        </a:spcBef>
                        <a:buFontTx/>
                        <a:buNone/>
                      </a:pPr>
                      <a:r>
                        <a:rPr lang="en-US" sz="900" b="1" dirty="0">
                          <a:solidFill>
                            <a:schemeClr val="bg1"/>
                          </a:solidFill>
                        </a:rPr>
                        <a:t>Head-quarters</a:t>
                      </a: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tx1">
                        <a:lumMod val="50000"/>
                        <a:lumOff val="50000"/>
                      </a:schemeClr>
                    </a:solidFill>
                  </a:tcPr>
                </a:tc>
                <a:tc>
                  <a:txBody>
                    <a:bodyPr/>
                    <a:lstStyle/>
                    <a:p>
                      <a:pPr marL="0" indent="0">
                        <a:spcBef>
                          <a:spcPts val="0"/>
                        </a:spcBef>
                        <a:buFontTx/>
                        <a:buNone/>
                      </a:pPr>
                      <a:r>
                        <a:rPr lang="en-US" sz="900" b="1" dirty="0">
                          <a:solidFill>
                            <a:schemeClr val="bg1"/>
                          </a:solidFill>
                        </a:rPr>
                        <a:t>Revenue </a:t>
                      </a:r>
                      <a:br>
                        <a:rPr lang="en-US" sz="900" b="1" dirty="0">
                          <a:solidFill>
                            <a:schemeClr val="bg1"/>
                          </a:solidFill>
                        </a:rPr>
                      </a:br>
                      <a:r>
                        <a:rPr lang="en-US" sz="900" b="1" dirty="0">
                          <a:solidFill>
                            <a:schemeClr val="bg1"/>
                          </a:solidFill>
                        </a:rPr>
                        <a:t>(US$M, Year)</a:t>
                      </a:r>
                    </a:p>
                  </a:txBody>
                  <a:tcPr anchor="b">
                    <a:lnL w="635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tx1">
                        <a:lumMod val="50000"/>
                        <a:lumOff val="50000"/>
                      </a:schemeClr>
                    </a:solidFill>
                  </a:tcPr>
                </a:tc>
                <a:tc>
                  <a:txBody>
                    <a:bodyPr/>
                    <a:lstStyle/>
                    <a:p>
                      <a:pPr marL="0" indent="0">
                        <a:spcBef>
                          <a:spcPts val="0"/>
                        </a:spcBef>
                        <a:buFontTx/>
                        <a:buNone/>
                      </a:pPr>
                      <a:r>
                        <a:rPr lang="en-US" sz="900" b="1" dirty="0">
                          <a:solidFill>
                            <a:schemeClr val="bg1"/>
                          </a:solidFill>
                        </a:rPr>
                        <a:t>EBITDA (US$M, Year)</a:t>
                      </a:r>
                    </a:p>
                  </a:txBody>
                  <a:tcPr anchor="b">
                    <a:lnL w="31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tx1">
                        <a:lumMod val="50000"/>
                        <a:lumOff val="50000"/>
                      </a:schemeClr>
                    </a:solidFill>
                  </a:tcPr>
                </a:tc>
                <a:tc>
                  <a:txBody>
                    <a:bodyPr/>
                    <a:lstStyle/>
                    <a:p>
                      <a:pPr marL="0" indent="0">
                        <a:spcBef>
                          <a:spcPts val="0"/>
                        </a:spcBef>
                        <a:buFontTx/>
                        <a:buNone/>
                      </a:pPr>
                      <a:r>
                        <a:rPr lang="en-US" sz="900" b="1" dirty="0">
                          <a:solidFill>
                            <a:schemeClr val="bg1"/>
                          </a:solidFill>
                        </a:rPr>
                        <a:t>Only medtech contract mfg (Y/N)</a:t>
                      </a:r>
                    </a:p>
                  </a:txBody>
                  <a:tcPr anchor="b">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pPr marL="0" indent="0">
                        <a:spcBef>
                          <a:spcPts val="0"/>
                        </a:spcBef>
                        <a:buFontTx/>
                        <a:buNone/>
                      </a:pPr>
                      <a:r>
                        <a:rPr lang="en-US" sz="900" b="1" dirty="0">
                          <a:solidFill>
                            <a:schemeClr val="bg1"/>
                          </a:solidFill>
                        </a:rPr>
                        <a:t>Other industries</a:t>
                      </a:r>
                    </a:p>
                  </a:txBody>
                  <a:tcPr anchor="b">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pPr marL="0" indent="0">
                        <a:spcBef>
                          <a:spcPts val="0"/>
                        </a:spcBef>
                        <a:buFontTx/>
                        <a:buNone/>
                      </a:pPr>
                      <a:r>
                        <a:rPr lang="en-US" sz="900" b="1" dirty="0">
                          <a:solidFill>
                            <a:schemeClr val="bg1"/>
                          </a:solidFill>
                        </a:rPr>
                        <a:t>Medtech sub-segments</a:t>
                      </a:r>
                    </a:p>
                  </a:txBody>
                  <a:tcPr anchor="b">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4"/>
                    </a:solidFill>
                  </a:tcPr>
                </a:tc>
                <a:tc>
                  <a:txBody>
                    <a:bodyPr/>
                    <a:lstStyle/>
                    <a:p>
                      <a:pPr marL="0" indent="0">
                        <a:spcBef>
                          <a:spcPts val="0"/>
                        </a:spcBef>
                        <a:buFontTx/>
                        <a:buNone/>
                      </a:pPr>
                      <a:r>
                        <a:rPr lang="en-US" sz="900" b="1" dirty="0">
                          <a:solidFill>
                            <a:schemeClr val="bg1"/>
                          </a:solidFill>
                        </a:rPr>
                        <a:t>Product examples</a:t>
                      </a: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4"/>
                    </a:solidFill>
                  </a:tcPr>
                </a:tc>
                <a:tc>
                  <a:txBody>
                    <a:bodyPr/>
                    <a:lstStyle/>
                    <a:p>
                      <a:pPr marL="0" indent="0">
                        <a:spcBef>
                          <a:spcPts val="0"/>
                        </a:spcBef>
                        <a:buFontTx/>
                        <a:buNone/>
                      </a:pPr>
                      <a:r>
                        <a:rPr lang="en-US" sz="900" b="1" dirty="0">
                          <a:solidFill>
                            <a:schemeClr val="bg1"/>
                          </a:solidFill>
                        </a:rPr>
                        <a:t>Location of contract mfg sites</a:t>
                      </a:r>
                    </a:p>
                  </a:txBody>
                  <a:tcPr anchor="b">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4"/>
                    </a:solidFill>
                  </a:tcPr>
                </a:tc>
                <a:tc>
                  <a:txBody>
                    <a:bodyPr/>
                    <a:lstStyle/>
                    <a:p>
                      <a:pPr marL="0" indent="0">
                        <a:spcBef>
                          <a:spcPts val="0"/>
                        </a:spcBef>
                        <a:buFontTx/>
                        <a:buNone/>
                      </a:pPr>
                      <a:r>
                        <a:rPr lang="en-US" sz="900" b="1" dirty="0">
                          <a:solidFill>
                            <a:schemeClr val="bg1"/>
                          </a:solidFill>
                        </a:rPr>
                        <a:t>Other remarks </a:t>
                      </a:r>
                      <a:r>
                        <a:rPr lang="en-US" sz="900" b="0" i="1" dirty="0">
                          <a:solidFill>
                            <a:schemeClr val="bg1"/>
                          </a:solidFill>
                        </a:rPr>
                        <a:t>(e.g., M&amp;A, carveout)</a:t>
                      </a:r>
                    </a:p>
                  </a:txBody>
                  <a:tcPr anchor="b">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453458022"/>
                  </a:ext>
                </a:extLst>
              </a:tr>
              <a:tr h="254000">
                <a:tc>
                  <a:txBody>
                    <a:bodyPr/>
                    <a:lstStyle/>
                    <a:p>
                      <a:pPr marL="0" indent="0">
                        <a:spcBef>
                          <a:spcPts val="0"/>
                        </a:spcBef>
                        <a:buFontTx/>
                        <a:buNone/>
                      </a:pPr>
                      <a:r>
                        <a:rPr lang="en-US" sz="900" dirty="0">
                          <a:solidFill>
                            <a:schemeClr val="tx1"/>
                          </a:solidFill>
                        </a:rPr>
                        <a:t>1</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kern="1200" dirty="0">
                          <a:solidFill>
                            <a:schemeClr val="dk1"/>
                          </a:solidFill>
                          <a:effectLst/>
                          <a:latin typeface="+mn-lt"/>
                          <a:ea typeface="+mn-ea"/>
                          <a:cs typeface="+mn-cs"/>
                        </a:rPr>
                        <a:t>Target Corporation</a:t>
                      </a: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No</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b="1" dirty="0">
                          <a:solidFill>
                            <a:schemeClr val="tx1"/>
                          </a:solidFill>
                        </a:rPr>
                        <a:t>Services:</a:t>
                      </a:r>
                      <a:r>
                        <a:rPr lang="en-US" sz="900" dirty="0">
                          <a:solidFill>
                            <a:schemeClr val="tx1"/>
                          </a:solidFill>
                        </a:rPr>
                        <a:t> Design &amp; Engineering, Software </a:t>
                      </a:r>
                    </a:p>
                    <a:p>
                      <a:pPr marL="0" indent="0">
                        <a:spcBef>
                          <a:spcPts val="0"/>
                        </a:spcBef>
                        <a:buFontTx/>
                        <a:buNone/>
                      </a:pPr>
                      <a:r>
                        <a:rPr lang="en-US" sz="900" b="1" dirty="0">
                          <a:solidFill>
                            <a:schemeClr val="tx1"/>
                          </a:solidFill>
                        </a:rPr>
                        <a:t>Mfg industries: </a:t>
                      </a:r>
                      <a:r>
                        <a:rPr lang="en-US" sz="900" b="0" dirty="0">
                          <a:solidFill>
                            <a:schemeClr val="tx1"/>
                          </a:solidFill>
                        </a:rPr>
                        <a:t>CP, Automotive</a:t>
                      </a:r>
                      <a:endParaRPr lang="en-US" sz="900" dirty="0">
                        <a:solidFill>
                          <a:schemeClr val="tx1"/>
                        </a:solidFill>
                      </a:endParaRP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Heart valve therapy, sleep apnea, hospital supplies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Heart valve therapy devices, sleep disorder devices, syringes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 China, Malaysia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243867649"/>
                  </a:ext>
                </a:extLst>
              </a:tr>
              <a:tr h="254000">
                <a:tc>
                  <a:txBody>
                    <a:bodyPr/>
                    <a:lstStyle/>
                    <a:p>
                      <a:pPr marL="0" indent="0">
                        <a:spcBef>
                          <a:spcPts val="0"/>
                        </a:spcBef>
                        <a:buFontTx/>
                        <a:buNone/>
                      </a:pPr>
                      <a:r>
                        <a:rPr lang="en-US" sz="900" dirty="0">
                          <a:solidFill>
                            <a:schemeClr val="tx1"/>
                          </a:solidFill>
                        </a:rPr>
                        <a:t>2</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1</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$49M (2021)</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No</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b="1" dirty="0">
                          <a:solidFill>
                            <a:schemeClr val="tx1"/>
                          </a:solidFill>
                        </a:rPr>
                        <a:t>Services: </a:t>
                      </a:r>
                      <a:r>
                        <a:rPr lang="en-US" sz="900" b="0" dirty="0">
                          <a:solidFill>
                            <a:schemeClr val="tx1"/>
                          </a:solidFill>
                        </a:rPr>
                        <a:t>Product applications and development</a:t>
                      </a:r>
                      <a:endParaRPr lang="en-US" sz="900" b="1" dirty="0">
                        <a:solidFill>
                          <a:schemeClr val="tx1"/>
                        </a:solidFill>
                      </a:endParaRP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Diagnostic imaging, drug delivery, hospital supplies, respiratory devices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Diagnostic devices, respiratory airways, drug delivery systems, feeding catheters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 China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Independent subsidiary of VicPlas International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26710286"/>
                  </a:ext>
                </a:extLst>
              </a:tr>
              <a:tr h="254000">
                <a:tc>
                  <a:txBody>
                    <a:bodyPr/>
                    <a:lstStyle/>
                    <a:p>
                      <a:pPr marL="0" indent="0">
                        <a:spcBef>
                          <a:spcPts val="0"/>
                        </a:spcBef>
                        <a:buFontTx/>
                        <a:buNone/>
                      </a:pPr>
                      <a:r>
                        <a:rPr lang="en-US" sz="900" dirty="0">
                          <a:solidFill>
                            <a:schemeClr val="tx1"/>
                          </a:solidFill>
                        </a:rPr>
                        <a:t>3</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2</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Malaysia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$41M* (Year 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Yes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Hip and knee reconstruction</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Fragment plates and screws, wires, external fixators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Malaysia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693533824"/>
                  </a:ext>
                </a:extLst>
              </a:tr>
              <a:tr h="254000">
                <a:tc>
                  <a:txBody>
                    <a:bodyPr/>
                    <a:lstStyle/>
                    <a:p>
                      <a:pPr marL="0" indent="0">
                        <a:spcBef>
                          <a:spcPts val="0"/>
                        </a:spcBef>
                        <a:buFontTx/>
                        <a:buNone/>
                      </a:pPr>
                      <a:r>
                        <a:rPr lang="en-US" sz="900" dirty="0">
                          <a:solidFill>
                            <a:schemeClr val="tx1"/>
                          </a:solidFill>
                        </a:rPr>
                        <a:t>4</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3</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Malaysia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$32M (2020)</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4M (2020)</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Yes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Hip and knee reconstruction; spinal surgery</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Bone screws, nails, knee components for implants, sutures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3 sites in Penang, Malaysia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32618460"/>
                  </a:ext>
                </a:extLst>
              </a:tr>
              <a:tr h="254000">
                <a:tc>
                  <a:txBody>
                    <a:bodyPr/>
                    <a:lstStyle/>
                    <a:p>
                      <a:pPr marL="0" indent="0">
                        <a:spcBef>
                          <a:spcPts val="0"/>
                        </a:spcBef>
                        <a:buFontTx/>
                        <a:buNone/>
                      </a:pPr>
                      <a:r>
                        <a:rPr lang="en-US" sz="900" dirty="0">
                          <a:solidFill>
                            <a:schemeClr val="tx1"/>
                          </a:solidFill>
                        </a:rPr>
                        <a:t>5</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4</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Thailand</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$31M (2020)</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$8M (2020)</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No</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b="1" dirty="0">
                          <a:solidFill>
                            <a:schemeClr val="tx1"/>
                          </a:solidFill>
                        </a:rPr>
                        <a:t>Services:</a:t>
                      </a:r>
                      <a:r>
                        <a:rPr lang="en-US" sz="900" dirty="0">
                          <a:solidFill>
                            <a:schemeClr val="tx1"/>
                          </a:solidFill>
                        </a:rPr>
                        <a:t> Product development, logistics</a:t>
                      </a:r>
                    </a:p>
                    <a:p>
                      <a:pPr marL="0" indent="0">
                        <a:spcBef>
                          <a:spcPts val="0"/>
                        </a:spcBef>
                        <a:buFontTx/>
                        <a:buNone/>
                      </a:pPr>
                      <a:r>
                        <a:rPr lang="en-US" sz="900" b="1" dirty="0">
                          <a:solidFill>
                            <a:schemeClr val="tx1"/>
                          </a:solidFill>
                        </a:rPr>
                        <a:t>Mfg industries: </a:t>
                      </a:r>
                      <a:r>
                        <a:rPr lang="en-US" sz="900" b="0" dirty="0">
                          <a:solidFill>
                            <a:schemeClr val="tx1"/>
                          </a:solidFill>
                        </a:rPr>
                        <a:t>Pharma</a:t>
                      </a:r>
                      <a:endParaRPr lang="en-US" sz="900" dirty="0">
                        <a:solidFill>
                          <a:schemeClr val="tx1"/>
                        </a:solidFill>
                      </a:endParaRP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Hospital supplies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Sterile liquids, aerosol sprays, emulsions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Thailand</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918458995"/>
                  </a:ext>
                </a:extLst>
              </a:tr>
              <a:tr h="254000">
                <a:tc>
                  <a:txBody>
                    <a:bodyPr/>
                    <a:lstStyle/>
                    <a:p>
                      <a:pPr marL="0" indent="0">
                        <a:spcBef>
                          <a:spcPts val="0"/>
                        </a:spcBef>
                        <a:buFontTx/>
                        <a:buNone/>
                      </a:pPr>
                      <a:r>
                        <a:rPr lang="en-US" sz="900" dirty="0">
                          <a:solidFill>
                            <a:schemeClr val="tx1"/>
                          </a:solidFill>
                        </a:rPr>
                        <a:t>6</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5</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Ireland </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$10M (2021)</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$0.7M (2021)</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No</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b="1" dirty="0">
                          <a:solidFill>
                            <a:schemeClr val="tx1"/>
                          </a:solidFill>
                        </a:rPr>
                        <a:t>Mfg industries: </a:t>
                      </a:r>
                      <a:r>
                        <a:rPr lang="en-US" sz="900" dirty="0">
                          <a:solidFill>
                            <a:schemeClr val="tx1"/>
                          </a:solidFill>
                        </a:rPr>
                        <a:t>Pharma manufacturing</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Orthopaedic implants, dental implants, vascular medical devices, laproscopy, wound care</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Bone implants, injection molding, gluing connectors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Malaysia, USA (3), Poland</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7051040"/>
                  </a:ext>
                </a:extLst>
              </a:tr>
              <a:tr h="254000">
                <a:tc>
                  <a:txBody>
                    <a:bodyPr/>
                    <a:lstStyle/>
                    <a:p>
                      <a:pPr marL="0" indent="0">
                        <a:spcBef>
                          <a:spcPts val="0"/>
                        </a:spcBef>
                        <a:buFontTx/>
                        <a:buNone/>
                      </a:pPr>
                      <a:r>
                        <a:rPr lang="en-US" sz="900" dirty="0">
                          <a:solidFill>
                            <a:schemeClr val="tx1"/>
                          </a:solidFill>
                        </a:rPr>
                        <a:t>7</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6</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$15K (2012)</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Yes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Medical cables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Medical cables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 China, Germany, US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Acquired by Carlisle Interconnect Tech</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901580167"/>
                  </a:ext>
                </a:extLst>
              </a:tr>
            </a:tbl>
          </a:graphicData>
        </a:graphic>
      </p:graphicFrame>
      <p:sp>
        <p:nvSpPr>
          <p:cNvPr id="29" name="btfpNotesBox414310">
            <a:extLst>
              <a:ext uri="{FF2B5EF4-FFF2-40B4-BE49-F238E27FC236}">
                <a16:creationId xmlns:a16="http://schemas.microsoft.com/office/drawing/2014/main" id="{CC58AB2A-73AD-4177-8C23-AC92F29BAC6D}"/>
              </a:ext>
            </a:extLst>
          </p:cNvPr>
          <p:cNvSpPr txBox="1"/>
          <p:nvPr>
            <p:custDataLst>
              <p:tags r:id="rId4"/>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Note: * From ZoomInfo</a:t>
            </a:r>
          </a:p>
          <a:p>
            <a:pPr marL="0" indent="0">
              <a:spcBef>
                <a:spcPts val="0"/>
              </a:spcBef>
              <a:buNone/>
            </a:pPr>
            <a:r>
              <a:rPr lang="en-US" sz="800" dirty="0">
                <a:solidFill>
                  <a:srgbClr val="000000"/>
                </a:solidFill>
              </a:rPr>
              <a:t>Source: EMIS; Literature Search</a:t>
            </a:r>
          </a:p>
        </p:txBody>
      </p:sp>
      <p:sp>
        <p:nvSpPr>
          <p:cNvPr id="32" name="btfpCallout358626">
            <a:extLst>
              <a:ext uri="{FF2B5EF4-FFF2-40B4-BE49-F238E27FC236}">
                <a16:creationId xmlns:a16="http://schemas.microsoft.com/office/drawing/2014/main" id="{F0667574-5E46-47FB-9B72-AEA713AE145F}"/>
              </a:ext>
            </a:extLst>
          </p:cNvPr>
          <p:cNvSpPr/>
          <p:nvPr/>
        </p:nvSpPr>
        <p:spPr bwMode="gray">
          <a:xfrm>
            <a:off x="2136513" y="5333902"/>
            <a:ext cx="1568221" cy="349250"/>
          </a:xfrm>
          <a:prstGeom prst="wedgeRectCallout">
            <a:avLst>
              <a:gd name="adj1" fmla="val -15583"/>
              <a:gd name="adj2" fmla="val -79318"/>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900" dirty="0">
                <a:solidFill>
                  <a:srgbClr val="5C5C5C"/>
                </a:solidFill>
              </a:rPr>
              <a:t>Revenue only for Malaysian subsidiary of </a:t>
            </a:r>
            <a:r>
              <a:rPr lang="en-US" sz="900" dirty="0" err="1">
                <a:solidFill>
                  <a:srgbClr val="5C5C5C"/>
                </a:solidFill>
              </a:rPr>
              <a:t>Medtech</a:t>
            </a:r>
            <a:r>
              <a:rPr lang="en-US" sz="900" dirty="0">
                <a:solidFill>
                  <a:srgbClr val="5C5C5C"/>
                </a:solidFill>
              </a:rPr>
              <a:t> 5</a:t>
            </a:r>
          </a:p>
        </p:txBody>
      </p:sp>
    </p:spTree>
    <p:custDataLst>
      <p:tags r:id="rId1"/>
    </p:custDataLst>
    <p:extLst>
      <p:ext uri="{BB962C8B-B14F-4D97-AF65-F5344CB8AC3E}">
        <p14:creationId xmlns:p14="http://schemas.microsoft.com/office/powerpoint/2010/main" val="3400731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0395D9FD-DB2D-47D5-94E7-C7F10EF85C00}"/>
              </a:ext>
            </a:extLst>
          </p:cNvPr>
          <p:cNvGrpSpPr/>
          <p:nvPr/>
        </p:nvGrpSpPr>
        <p:grpSpPr>
          <a:xfrm>
            <a:off x="0" y="6926580"/>
            <a:ext cx="12192000" cy="137160"/>
            <a:chOff x="0" y="6926580"/>
            <a:chExt cx="12192000" cy="137160"/>
          </a:xfrm>
        </p:grpSpPr>
        <p:sp>
          <p:nvSpPr>
            <p:cNvPr id="17" name="btfpColumnGapBlocker335773">
              <a:extLst>
                <a:ext uri="{FF2B5EF4-FFF2-40B4-BE49-F238E27FC236}">
                  <a16:creationId xmlns:a16="http://schemas.microsoft.com/office/drawing/2014/main" id="{875B64F6-DCC1-4168-BB67-99FBE04EF733}"/>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5" name="btfpColumnGapBlocker100564">
              <a:extLst>
                <a:ext uri="{FF2B5EF4-FFF2-40B4-BE49-F238E27FC236}">
                  <a16:creationId xmlns:a16="http://schemas.microsoft.com/office/drawing/2014/main" id="{A46620CF-12C3-4C35-BAF7-42F96AB47EB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3" name="btfpColumnIndicator921842">
              <a:extLst>
                <a:ext uri="{FF2B5EF4-FFF2-40B4-BE49-F238E27FC236}">
                  <a16:creationId xmlns:a16="http://schemas.microsoft.com/office/drawing/2014/main" id="{CA2B6BFE-8277-4C66-A255-35C0937D999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4746">
              <a:extLst>
                <a:ext uri="{FF2B5EF4-FFF2-40B4-BE49-F238E27FC236}">
                  <a16:creationId xmlns:a16="http://schemas.microsoft.com/office/drawing/2014/main" id="{E19377DC-B1D9-4EF1-A61A-48891616FA8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79FF6459-92AE-4FC4-922C-5153DDB0E111}"/>
              </a:ext>
            </a:extLst>
          </p:cNvPr>
          <p:cNvGrpSpPr/>
          <p:nvPr/>
        </p:nvGrpSpPr>
        <p:grpSpPr>
          <a:xfrm>
            <a:off x="0" y="-205740"/>
            <a:ext cx="12192000" cy="137160"/>
            <a:chOff x="0" y="-205740"/>
            <a:chExt cx="12192000" cy="137160"/>
          </a:xfrm>
        </p:grpSpPr>
        <p:sp>
          <p:nvSpPr>
            <p:cNvPr id="16" name="btfpColumnGapBlocker190270">
              <a:extLst>
                <a:ext uri="{FF2B5EF4-FFF2-40B4-BE49-F238E27FC236}">
                  <a16:creationId xmlns:a16="http://schemas.microsoft.com/office/drawing/2014/main" id="{2DE75F3D-17A6-4E37-B2A7-C1B75BEDE373}"/>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4" name="btfpColumnGapBlocker715457">
              <a:extLst>
                <a:ext uri="{FF2B5EF4-FFF2-40B4-BE49-F238E27FC236}">
                  <a16:creationId xmlns:a16="http://schemas.microsoft.com/office/drawing/2014/main" id="{138150B8-3D6F-4FC1-8564-F589CE22F64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2" name="btfpColumnIndicator679506">
              <a:extLst>
                <a:ext uri="{FF2B5EF4-FFF2-40B4-BE49-F238E27FC236}">
                  <a16:creationId xmlns:a16="http://schemas.microsoft.com/office/drawing/2014/main" id="{BEA9DB99-A210-49B0-9887-F81E19C1242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91995">
              <a:extLst>
                <a:ext uri="{FF2B5EF4-FFF2-40B4-BE49-F238E27FC236}">
                  <a16:creationId xmlns:a16="http://schemas.microsoft.com/office/drawing/2014/main" id="{8E1157BC-4126-4589-B82A-50A31DE0C0F4}"/>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4" name="AgendaLine">
            <a:extLst>
              <a:ext uri="{FF2B5EF4-FFF2-40B4-BE49-F238E27FC236}">
                <a16:creationId xmlns:a16="http://schemas.microsoft.com/office/drawing/2014/main" id="{11D87AFD-7F9F-4A98-B738-3A3B44F10B1D}"/>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8" name="AgendaTitle">
            <a:extLst>
              <a:ext uri="{FF2B5EF4-FFF2-40B4-BE49-F238E27FC236}">
                <a16:creationId xmlns:a16="http://schemas.microsoft.com/office/drawing/2014/main" id="{8934D09F-DC85-D202-D69D-FB063951E143}"/>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en-US" sz="1200" b="1" cap="all" spc="450" dirty="0"/>
              <a:t>Agenda</a:t>
            </a:r>
          </a:p>
        </p:txBody>
      </p:sp>
      <p:sp>
        <p:nvSpPr>
          <p:cNvPr id="9" name="AgendaEmphasisBar">
            <a:extLst>
              <a:ext uri="{FF2B5EF4-FFF2-40B4-BE49-F238E27FC236}">
                <a16:creationId xmlns:a16="http://schemas.microsoft.com/office/drawing/2014/main" id="{CB07A034-88EB-6BBE-B813-7110B74521CE}"/>
              </a:ext>
            </a:extLst>
          </p:cNvPr>
          <p:cNvSpPr/>
          <p:nvPr/>
        </p:nvSpPr>
        <p:spPr bwMode="gray">
          <a:xfrm>
            <a:off x="1616981" y="1077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grpSp>
        <p:nvGrpSpPr>
          <p:cNvPr id="20" name="Agenda">
            <a:extLst>
              <a:ext uri="{FF2B5EF4-FFF2-40B4-BE49-F238E27FC236}">
                <a16:creationId xmlns:a16="http://schemas.microsoft.com/office/drawing/2014/main" id="{BA57EBB9-AF97-AC5C-5619-AFCE22CE63B2}"/>
              </a:ext>
            </a:extLst>
          </p:cNvPr>
          <p:cNvGrpSpPr/>
          <p:nvPr/>
        </p:nvGrpSpPr>
        <p:grpSpPr>
          <a:xfrm>
            <a:off x="1970752" y="1270000"/>
            <a:ext cx="9891047" cy="5295900"/>
            <a:chOff x="1970752" y="1270000"/>
            <a:chExt cx="9891047" cy="5295900"/>
          </a:xfrm>
        </p:grpSpPr>
        <p:sp>
          <p:nvSpPr>
            <p:cNvPr id="21" name="AgendaTextBox">
              <a:extLst>
                <a:ext uri="{FF2B5EF4-FFF2-40B4-BE49-F238E27FC236}">
                  <a16:creationId xmlns:a16="http://schemas.microsoft.com/office/drawing/2014/main" id="{176FD6EC-5CA4-583B-7665-16655D043FE5}"/>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b="1" dirty="0">
                  <a:solidFill>
                    <a:srgbClr val="CC0000"/>
                  </a:solidFill>
                </a:rPr>
                <a:t>Initial perspectives and thesis</a:t>
              </a:r>
            </a:p>
            <a:p>
              <a:pPr marL="0" indent="0">
                <a:spcBef>
                  <a:spcPts val="3600"/>
                </a:spcBef>
                <a:buNone/>
              </a:pPr>
              <a:r>
                <a:rPr lang="en-US" sz="2000" dirty="0"/>
                <a:t>Asset overview</a:t>
              </a:r>
            </a:p>
            <a:p>
              <a:pPr marL="0" indent="0">
                <a:spcBef>
                  <a:spcPts val="3600"/>
                </a:spcBef>
                <a:buNone/>
              </a:pPr>
              <a:r>
                <a:rPr lang="en-US" sz="2000" dirty="0"/>
                <a:t>Market and competitive positioning</a:t>
              </a:r>
            </a:p>
            <a:p>
              <a:pPr marL="0" indent="0">
                <a:spcBef>
                  <a:spcPts val="3600"/>
                </a:spcBef>
                <a:buNone/>
              </a:pPr>
              <a:r>
                <a:rPr lang="en-US" sz="2000" dirty="0"/>
                <a:t>Potential scope and approach</a:t>
              </a:r>
            </a:p>
            <a:p>
              <a:pPr marL="0" indent="0">
                <a:spcBef>
                  <a:spcPts val="3600"/>
                </a:spcBef>
                <a:buNone/>
              </a:pPr>
              <a:endParaRPr lang="en-US" sz="2000" dirty="0"/>
            </a:p>
          </p:txBody>
        </p:sp>
        <p:cxnSp>
          <p:nvCxnSpPr>
            <p:cNvPr id="22" name="AgendaSeparator1">
              <a:extLst>
                <a:ext uri="{FF2B5EF4-FFF2-40B4-BE49-F238E27FC236}">
                  <a16:creationId xmlns:a16="http://schemas.microsoft.com/office/drawing/2014/main" id="{DE23B084-FA91-F15D-16D4-0BD93751DCDB}"/>
                </a:ext>
              </a:extLst>
            </p:cNvPr>
            <p:cNvCxnSpPr/>
            <p:nvPr/>
          </p:nvCxnSpPr>
          <p:spPr bwMode="gray">
            <a:xfrm>
              <a:off x="1970752" y="1839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3" name="AgendaSeparator2">
              <a:extLst>
                <a:ext uri="{FF2B5EF4-FFF2-40B4-BE49-F238E27FC236}">
                  <a16:creationId xmlns:a16="http://schemas.microsoft.com/office/drawing/2014/main" id="{CB95C992-9B51-4C5C-142D-5C58A82FE7C9}"/>
                </a:ext>
              </a:extLst>
            </p:cNvPr>
            <p:cNvCxnSpPr/>
            <p:nvPr/>
          </p:nvCxnSpPr>
          <p:spPr bwMode="gray">
            <a:xfrm>
              <a:off x="1970752" y="2601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4" name="AgendaSeparator3">
              <a:extLst>
                <a:ext uri="{FF2B5EF4-FFF2-40B4-BE49-F238E27FC236}">
                  <a16:creationId xmlns:a16="http://schemas.microsoft.com/office/drawing/2014/main" id="{21D1A9B2-5A29-D4C8-31EF-5FEA5FD204D3}"/>
                </a:ext>
              </a:extLst>
            </p:cNvPr>
            <p:cNvCxnSpPr/>
            <p:nvPr/>
          </p:nvCxnSpPr>
          <p:spPr bwMode="gray">
            <a:xfrm>
              <a:off x="1970752" y="3363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5" name="AgendaSeparator4">
              <a:extLst>
                <a:ext uri="{FF2B5EF4-FFF2-40B4-BE49-F238E27FC236}">
                  <a16:creationId xmlns:a16="http://schemas.microsoft.com/office/drawing/2014/main" id="{2DBF4D6A-390A-F779-6C1C-DDE5D83EE2AF}"/>
                </a:ext>
              </a:extLst>
            </p:cNvPr>
            <p:cNvCxnSpPr/>
            <p:nvPr/>
          </p:nvCxnSpPr>
          <p:spPr bwMode="gray">
            <a:xfrm>
              <a:off x="1970752" y="4125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27873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btfpColumnIndicatorGroup2">
            <a:extLst>
              <a:ext uri="{FF2B5EF4-FFF2-40B4-BE49-F238E27FC236}">
                <a16:creationId xmlns:a16="http://schemas.microsoft.com/office/drawing/2014/main" id="{78080F2A-ABBF-76C5-695A-D829880F716D}"/>
              </a:ext>
            </a:extLst>
          </p:cNvPr>
          <p:cNvGrpSpPr/>
          <p:nvPr/>
        </p:nvGrpSpPr>
        <p:grpSpPr>
          <a:xfrm>
            <a:off x="0" y="6926580"/>
            <a:ext cx="12192000" cy="137160"/>
            <a:chOff x="0" y="6926580"/>
            <a:chExt cx="12192000" cy="137160"/>
          </a:xfrm>
        </p:grpSpPr>
        <p:sp>
          <p:nvSpPr>
            <p:cNvPr id="36" name="btfpColumnGapBlocker856443">
              <a:extLst>
                <a:ext uri="{FF2B5EF4-FFF2-40B4-BE49-F238E27FC236}">
                  <a16:creationId xmlns:a16="http://schemas.microsoft.com/office/drawing/2014/main" id="{A0B8F5B4-88BB-F539-3587-66CA3E2854BC}"/>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0" name="btfpColumnGapBlocker362062">
              <a:extLst>
                <a:ext uri="{FF2B5EF4-FFF2-40B4-BE49-F238E27FC236}">
                  <a16:creationId xmlns:a16="http://schemas.microsoft.com/office/drawing/2014/main" id="{0ECC4715-9E57-0BD9-5B0C-DA16BE52688E}"/>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8" name="btfpColumnIndicator676857">
              <a:extLst>
                <a:ext uri="{FF2B5EF4-FFF2-40B4-BE49-F238E27FC236}">
                  <a16:creationId xmlns:a16="http://schemas.microsoft.com/office/drawing/2014/main" id="{071EEA74-81AD-DD4B-CAD0-BB0C0C0F7E99}"/>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6" name="btfpColumnIndicator937635">
              <a:extLst>
                <a:ext uri="{FF2B5EF4-FFF2-40B4-BE49-F238E27FC236}">
                  <a16:creationId xmlns:a16="http://schemas.microsoft.com/office/drawing/2014/main" id="{4FB060D0-5164-0D82-282D-E3123F5B96FC}"/>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7" name="btfpColumnIndicatorGroup1">
            <a:extLst>
              <a:ext uri="{FF2B5EF4-FFF2-40B4-BE49-F238E27FC236}">
                <a16:creationId xmlns:a16="http://schemas.microsoft.com/office/drawing/2014/main" id="{CC36DA63-0916-0B4C-925D-FD1FF42CA009}"/>
              </a:ext>
            </a:extLst>
          </p:cNvPr>
          <p:cNvGrpSpPr/>
          <p:nvPr/>
        </p:nvGrpSpPr>
        <p:grpSpPr>
          <a:xfrm>
            <a:off x="0" y="-205740"/>
            <a:ext cx="12192000" cy="137160"/>
            <a:chOff x="0" y="-205740"/>
            <a:chExt cx="12192000" cy="137160"/>
          </a:xfrm>
        </p:grpSpPr>
        <p:sp>
          <p:nvSpPr>
            <p:cNvPr id="31" name="btfpColumnGapBlocker254648">
              <a:extLst>
                <a:ext uri="{FF2B5EF4-FFF2-40B4-BE49-F238E27FC236}">
                  <a16:creationId xmlns:a16="http://schemas.microsoft.com/office/drawing/2014/main" id="{5D368C18-EBA8-A347-2EF8-DF0E12978C8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9" name="btfpColumnGapBlocker970685">
              <a:extLst>
                <a:ext uri="{FF2B5EF4-FFF2-40B4-BE49-F238E27FC236}">
                  <a16:creationId xmlns:a16="http://schemas.microsoft.com/office/drawing/2014/main" id="{229F1B3C-DBF2-4F37-6994-E0E98302A8B7}"/>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7" name="btfpColumnIndicator512932">
              <a:extLst>
                <a:ext uri="{FF2B5EF4-FFF2-40B4-BE49-F238E27FC236}">
                  <a16:creationId xmlns:a16="http://schemas.microsoft.com/office/drawing/2014/main" id="{42989746-B93C-10C1-3DA9-7170E71C77E9}"/>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432710">
              <a:extLst>
                <a:ext uri="{FF2B5EF4-FFF2-40B4-BE49-F238E27FC236}">
                  <a16:creationId xmlns:a16="http://schemas.microsoft.com/office/drawing/2014/main" id="{87CA5DDE-A225-7A6E-444F-69C04AE6243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4" name="think-cell data - do not delete" hidden="1">
            <a:extLst>
              <a:ext uri="{FF2B5EF4-FFF2-40B4-BE49-F238E27FC236}">
                <a16:creationId xmlns:a16="http://schemas.microsoft.com/office/drawing/2014/main" id="{AF85AFFD-88C5-C673-450B-13C062C54284}"/>
              </a:ext>
            </a:extLst>
          </p:cNvPr>
          <p:cNvGraphicFramePr>
            <a:graphicFrameLocks noChangeAspect="1"/>
          </p:cNvGraphicFramePr>
          <p:nvPr>
            <p:custDataLst>
              <p:tags r:id="rId2"/>
            </p:custDataLst>
            <p:extLst>
              <p:ext uri="{D42A27DB-BD31-4B8C-83A1-F6EECF244321}">
                <p14:modId xmlns:p14="http://schemas.microsoft.com/office/powerpoint/2010/main" val="36397864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4" name="think-cell data - do not delete" hidden="1">
                        <a:extLst>
                          <a:ext uri="{FF2B5EF4-FFF2-40B4-BE49-F238E27FC236}">
                            <a16:creationId xmlns:a16="http://schemas.microsoft.com/office/drawing/2014/main" id="{AF85AFFD-88C5-C673-450B-13C062C5428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17CE09E8-C97D-4278-891F-B4C4B97180BD}"/>
              </a:ext>
            </a:extLst>
          </p:cNvPr>
          <p:cNvSpPr>
            <a:spLocks noGrp="1"/>
          </p:cNvSpPr>
          <p:nvPr>
            <p:ph type="title"/>
          </p:nvPr>
        </p:nvSpPr>
        <p:spPr>
          <a:xfrm>
            <a:off x="330198" y="1"/>
            <a:ext cx="11522075" cy="876687"/>
          </a:xfrm>
        </p:spPr>
        <p:txBody>
          <a:bodyPr vert="horz"/>
          <a:lstStyle/>
          <a:p>
            <a:r>
              <a:rPr lang="en-US" b="1" dirty="0"/>
              <a:t>Potential roll-up play: </a:t>
            </a:r>
            <a:r>
              <a:rPr lang="en-US" dirty="0"/>
              <a:t>Sample asset list for SEA </a:t>
            </a:r>
            <a:r>
              <a:rPr lang="en-US" dirty="0" err="1"/>
              <a:t>Medtech</a:t>
            </a:r>
            <a:r>
              <a:rPr lang="en-US" dirty="0"/>
              <a:t>/CMO players (2/2)</a:t>
            </a:r>
          </a:p>
        </p:txBody>
      </p:sp>
      <p:graphicFrame>
        <p:nvGraphicFramePr>
          <p:cNvPr id="13" name="btfpTable811946">
            <a:extLst>
              <a:ext uri="{FF2B5EF4-FFF2-40B4-BE49-F238E27FC236}">
                <a16:creationId xmlns:a16="http://schemas.microsoft.com/office/drawing/2014/main" id="{96624C5A-3AE3-4AFE-BF2F-D3E8B28C4CCC}"/>
              </a:ext>
            </a:extLst>
          </p:cNvPr>
          <p:cNvGraphicFramePr>
            <a:graphicFrameLocks noGrp="1"/>
          </p:cNvGraphicFramePr>
          <p:nvPr>
            <p:custDataLst>
              <p:tags r:id="rId3"/>
            </p:custDataLst>
            <p:extLst>
              <p:ext uri="{D42A27DB-BD31-4B8C-83A1-F6EECF244321}">
                <p14:modId xmlns:p14="http://schemas.microsoft.com/office/powerpoint/2010/main" val="4148403120"/>
              </p:ext>
            </p:extLst>
          </p:nvPr>
        </p:nvGraphicFramePr>
        <p:xfrm>
          <a:off x="325433" y="972418"/>
          <a:ext cx="11531604" cy="5511800"/>
        </p:xfrm>
        <a:graphic>
          <a:graphicData uri="http://schemas.openxmlformats.org/drawingml/2006/table">
            <a:tbl>
              <a:tblPr firstRow="1" firstCol="1">
                <a:tableStyleId>{9D7B26C5-4107-4FEC-AEDC-1716B250A1EF}</a:tableStyleId>
              </a:tblPr>
              <a:tblGrid>
                <a:gridCol w="347359">
                  <a:extLst>
                    <a:ext uri="{9D8B030D-6E8A-4147-A177-3AD203B41FA5}">
                      <a16:colId xmlns:a16="http://schemas.microsoft.com/office/drawing/2014/main" val="900583776"/>
                    </a:ext>
                  </a:extLst>
                </a:gridCol>
                <a:gridCol w="972603">
                  <a:extLst>
                    <a:ext uri="{9D8B030D-6E8A-4147-A177-3AD203B41FA5}">
                      <a16:colId xmlns:a16="http://schemas.microsoft.com/office/drawing/2014/main" val="551027225"/>
                    </a:ext>
                  </a:extLst>
                </a:gridCol>
                <a:gridCol w="901763">
                  <a:extLst>
                    <a:ext uri="{9D8B030D-6E8A-4147-A177-3AD203B41FA5}">
                      <a16:colId xmlns:a16="http://schemas.microsoft.com/office/drawing/2014/main" val="2689951161"/>
                    </a:ext>
                  </a:extLst>
                </a:gridCol>
                <a:gridCol w="1018223">
                  <a:extLst>
                    <a:ext uri="{9D8B030D-6E8A-4147-A177-3AD203B41FA5}">
                      <a16:colId xmlns:a16="http://schemas.microsoft.com/office/drawing/2014/main" val="3924183018"/>
                    </a:ext>
                  </a:extLst>
                </a:gridCol>
                <a:gridCol w="1018223">
                  <a:extLst>
                    <a:ext uri="{9D8B030D-6E8A-4147-A177-3AD203B41FA5}">
                      <a16:colId xmlns:a16="http://schemas.microsoft.com/office/drawing/2014/main" val="4161832067"/>
                    </a:ext>
                  </a:extLst>
                </a:gridCol>
                <a:gridCol w="850733">
                  <a:extLst>
                    <a:ext uri="{9D8B030D-6E8A-4147-A177-3AD203B41FA5}">
                      <a16:colId xmlns:a16="http://schemas.microsoft.com/office/drawing/2014/main" val="2176884521"/>
                    </a:ext>
                  </a:extLst>
                </a:gridCol>
                <a:gridCol w="1314450">
                  <a:extLst>
                    <a:ext uri="{9D8B030D-6E8A-4147-A177-3AD203B41FA5}">
                      <a16:colId xmlns:a16="http://schemas.microsoft.com/office/drawing/2014/main" val="2559056640"/>
                    </a:ext>
                  </a:extLst>
                </a:gridCol>
                <a:gridCol w="1314450">
                  <a:extLst>
                    <a:ext uri="{9D8B030D-6E8A-4147-A177-3AD203B41FA5}">
                      <a16:colId xmlns:a16="http://schemas.microsoft.com/office/drawing/2014/main" val="3866810212"/>
                    </a:ext>
                  </a:extLst>
                </a:gridCol>
                <a:gridCol w="1314450">
                  <a:extLst>
                    <a:ext uri="{9D8B030D-6E8A-4147-A177-3AD203B41FA5}">
                      <a16:colId xmlns:a16="http://schemas.microsoft.com/office/drawing/2014/main" val="1683427232"/>
                    </a:ext>
                  </a:extLst>
                </a:gridCol>
                <a:gridCol w="1314450">
                  <a:extLst>
                    <a:ext uri="{9D8B030D-6E8A-4147-A177-3AD203B41FA5}">
                      <a16:colId xmlns:a16="http://schemas.microsoft.com/office/drawing/2014/main" val="3650561495"/>
                    </a:ext>
                  </a:extLst>
                </a:gridCol>
                <a:gridCol w="1164900">
                  <a:extLst>
                    <a:ext uri="{9D8B030D-6E8A-4147-A177-3AD203B41FA5}">
                      <a16:colId xmlns:a16="http://schemas.microsoft.com/office/drawing/2014/main" val="2409547850"/>
                    </a:ext>
                  </a:extLst>
                </a:gridCol>
              </a:tblGrid>
              <a:tr h="254000">
                <a:tc>
                  <a:txBody>
                    <a:bodyPr/>
                    <a:lstStyle/>
                    <a:p>
                      <a:pPr marL="0" indent="0">
                        <a:spcBef>
                          <a:spcPts val="0"/>
                        </a:spcBef>
                        <a:buFontTx/>
                        <a:buNone/>
                      </a:pPr>
                      <a:endParaRPr lang="en-US" sz="900" b="1" i="1" dirty="0">
                        <a:solidFill>
                          <a:schemeClr val="tx1"/>
                        </a:solidFill>
                      </a:endParaRPr>
                    </a:p>
                  </a:txBody>
                  <a:tcPr anchor="b">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gridSpan="4">
                  <a:txBody>
                    <a:bodyPr/>
                    <a:lstStyle/>
                    <a:p>
                      <a:pPr marL="0" indent="0">
                        <a:spcBef>
                          <a:spcPts val="0"/>
                        </a:spcBef>
                        <a:buFontTx/>
                        <a:buNone/>
                      </a:pPr>
                      <a:r>
                        <a:rPr lang="en-US" sz="900" b="1" i="1" dirty="0">
                          <a:solidFill>
                            <a:schemeClr val="bg1"/>
                          </a:solidFill>
                        </a:rPr>
                        <a:t>Overview</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50000"/>
                        <a:lumOff val="50000"/>
                      </a:schemeClr>
                    </a:solidFill>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hMerge="1">
                  <a:txBody>
                    <a:bodyPr/>
                    <a:lstStyle/>
                    <a:p>
                      <a:pPr marL="0" indent="0">
                        <a:spcBef>
                          <a:spcPts val="0"/>
                        </a:spcBef>
                        <a:buFontTx/>
                        <a:buNone/>
                      </a:pPr>
                      <a:endParaRPr lang="en-US" sz="900" b="1" i="1">
                        <a:solidFill>
                          <a:schemeClr val="bg1"/>
                        </a:solidFill>
                      </a:endParaRPr>
                    </a:p>
                  </a:txBody>
                  <a:tcPr anchor="b">
                    <a:lnL w="31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tx1">
                        <a:lumMod val="50000"/>
                        <a:lumOff val="50000"/>
                      </a:schemeClr>
                    </a:solidFill>
                  </a:tcPr>
                </a:tc>
                <a:tc gridSpan="2">
                  <a:txBody>
                    <a:bodyPr/>
                    <a:lstStyle/>
                    <a:p>
                      <a:pPr marL="0" indent="0">
                        <a:spcBef>
                          <a:spcPts val="0"/>
                        </a:spcBef>
                        <a:buFontTx/>
                        <a:buNone/>
                      </a:pPr>
                      <a:r>
                        <a:rPr lang="en-US" sz="900" b="1" i="1" dirty="0">
                          <a:solidFill>
                            <a:schemeClr val="bg1"/>
                          </a:solidFill>
                        </a:rPr>
                        <a:t>Industry focus</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5"/>
                    </a:solidFill>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gridSpan="3">
                  <a:txBody>
                    <a:bodyPr/>
                    <a:lstStyle/>
                    <a:p>
                      <a:pPr marL="0" indent="0">
                        <a:spcBef>
                          <a:spcPts val="0"/>
                        </a:spcBef>
                        <a:buFontTx/>
                        <a:buNone/>
                      </a:pPr>
                      <a:r>
                        <a:rPr lang="en-US" sz="900" b="1" i="1" dirty="0">
                          <a:solidFill>
                            <a:schemeClr val="bg1"/>
                          </a:solidFill>
                        </a:rPr>
                        <a:t>Medtech contract manufacturing focus</a:t>
                      </a:r>
                    </a:p>
                  </a:txBody>
                  <a:tcPr anchor="b">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4"/>
                    </a:solidFill>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hMerge="1">
                  <a:txBody>
                    <a:bodyPr/>
                    <a:lstStyle/>
                    <a:p>
                      <a:pPr marL="0" indent="0">
                        <a:spcBef>
                          <a:spcPts val="0"/>
                        </a:spcBef>
                        <a:buFontTx/>
                        <a:buNone/>
                      </a:pPr>
                      <a:endParaRPr lang="en-US" sz="1000">
                        <a:solidFill>
                          <a:schemeClr val="tx1"/>
                        </a:solidFill>
                      </a:endParaRPr>
                    </a:p>
                  </a:txBody>
                  <a:tcPr anchor="b">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pPr marL="0" indent="0">
                        <a:spcBef>
                          <a:spcPts val="0"/>
                        </a:spcBef>
                        <a:buFontTx/>
                        <a:buNone/>
                      </a:pPr>
                      <a:r>
                        <a:rPr lang="en-US" sz="900" b="1" i="1" dirty="0">
                          <a:solidFill>
                            <a:schemeClr val="bg1"/>
                          </a:solidFill>
                        </a:rPr>
                        <a:t>Others</a:t>
                      </a:r>
                    </a:p>
                  </a:txBody>
                  <a:tcPr anchor="b">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911741536"/>
                  </a:ext>
                </a:extLst>
              </a:tr>
              <a:tr h="254000">
                <a:tc>
                  <a:txBody>
                    <a:bodyPr/>
                    <a:lstStyle/>
                    <a:p>
                      <a:pPr marL="0" indent="0">
                        <a:spcBef>
                          <a:spcPts val="0"/>
                        </a:spcBef>
                        <a:buFontTx/>
                        <a:buNone/>
                      </a:pPr>
                      <a:endParaRPr lang="en-US" sz="900" b="1" dirty="0">
                        <a:solidFill>
                          <a:schemeClr val="tx1"/>
                        </a:solidFill>
                      </a:endParaRP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indent="0">
                        <a:spcBef>
                          <a:spcPts val="0"/>
                        </a:spcBef>
                        <a:buFontTx/>
                        <a:buNone/>
                      </a:pPr>
                      <a:r>
                        <a:rPr lang="en-US" sz="900" b="1" dirty="0">
                          <a:solidFill>
                            <a:schemeClr val="bg1"/>
                          </a:solidFill>
                        </a:rPr>
                        <a:t>Company Name</a:t>
                      </a: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tx1">
                        <a:lumMod val="50000"/>
                        <a:lumOff val="50000"/>
                      </a:schemeClr>
                    </a:solidFill>
                  </a:tcPr>
                </a:tc>
                <a:tc>
                  <a:txBody>
                    <a:bodyPr/>
                    <a:lstStyle/>
                    <a:p>
                      <a:pPr marL="0" indent="0">
                        <a:spcBef>
                          <a:spcPts val="0"/>
                        </a:spcBef>
                        <a:buFontTx/>
                        <a:buNone/>
                      </a:pPr>
                      <a:r>
                        <a:rPr lang="en-US" sz="900" b="1" dirty="0">
                          <a:solidFill>
                            <a:schemeClr val="bg1"/>
                          </a:solidFill>
                        </a:rPr>
                        <a:t>Head-quarters (Offices)</a:t>
                      </a: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tx1">
                        <a:lumMod val="50000"/>
                        <a:lumOff val="50000"/>
                      </a:schemeClr>
                    </a:solidFill>
                  </a:tcPr>
                </a:tc>
                <a:tc>
                  <a:txBody>
                    <a:bodyPr/>
                    <a:lstStyle/>
                    <a:p>
                      <a:pPr marL="0" indent="0">
                        <a:spcBef>
                          <a:spcPts val="0"/>
                        </a:spcBef>
                        <a:buFontTx/>
                        <a:buNone/>
                      </a:pPr>
                      <a:r>
                        <a:rPr lang="en-US" sz="900" b="1" dirty="0">
                          <a:solidFill>
                            <a:schemeClr val="bg1"/>
                          </a:solidFill>
                        </a:rPr>
                        <a:t>Revenue </a:t>
                      </a:r>
                      <a:br>
                        <a:rPr lang="en-US" sz="900" b="1" dirty="0">
                          <a:solidFill>
                            <a:schemeClr val="bg1"/>
                          </a:solidFill>
                        </a:rPr>
                      </a:br>
                      <a:r>
                        <a:rPr lang="en-US" sz="900" b="1" dirty="0">
                          <a:solidFill>
                            <a:schemeClr val="bg1"/>
                          </a:solidFill>
                        </a:rPr>
                        <a:t>(US$M, Year)</a:t>
                      </a:r>
                    </a:p>
                  </a:txBody>
                  <a:tcPr anchor="b">
                    <a:lnL w="6350"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tx1">
                        <a:lumMod val="50000"/>
                        <a:lumOff val="50000"/>
                      </a:schemeClr>
                    </a:solidFill>
                  </a:tcPr>
                </a:tc>
                <a:tc>
                  <a:txBody>
                    <a:bodyPr/>
                    <a:lstStyle/>
                    <a:p>
                      <a:pPr marL="0" indent="0">
                        <a:spcBef>
                          <a:spcPts val="0"/>
                        </a:spcBef>
                        <a:buFontTx/>
                        <a:buNone/>
                      </a:pPr>
                      <a:r>
                        <a:rPr lang="en-US" sz="900" b="1" dirty="0">
                          <a:solidFill>
                            <a:schemeClr val="bg1"/>
                          </a:solidFill>
                        </a:rPr>
                        <a:t>EBITDA (US$M, Year)</a:t>
                      </a:r>
                    </a:p>
                  </a:txBody>
                  <a:tcPr anchor="b">
                    <a:lnL w="3175"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tx1">
                        <a:lumMod val="50000"/>
                        <a:lumOff val="50000"/>
                      </a:schemeClr>
                    </a:solidFill>
                  </a:tcPr>
                </a:tc>
                <a:tc>
                  <a:txBody>
                    <a:bodyPr/>
                    <a:lstStyle/>
                    <a:p>
                      <a:pPr marL="0" indent="0">
                        <a:spcBef>
                          <a:spcPts val="0"/>
                        </a:spcBef>
                        <a:buFontTx/>
                        <a:buNone/>
                      </a:pPr>
                      <a:r>
                        <a:rPr lang="en-US" sz="900" b="1" dirty="0">
                          <a:solidFill>
                            <a:schemeClr val="bg1"/>
                          </a:solidFill>
                        </a:rPr>
                        <a:t>Only medtech contract mfg (Y/N)</a:t>
                      </a:r>
                    </a:p>
                  </a:txBody>
                  <a:tcPr anchor="b">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pPr marL="0" indent="0">
                        <a:spcBef>
                          <a:spcPts val="0"/>
                        </a:spcBef>
                        <a:buFontTx/>
                        <a:buNone/>
                      </a:pPr>
                      <a:r>
                        <a:rPr lang="en-US" sz="900" b="1" dirty="0">
                          <a:solidFill>
                            <a:schemeClr val="bg1"/>
                          </a:solidFill>
                        </a:rPr>
                        <a:t>Other industries</a:t>
                      </a:r>
                    </a:p>
                  </a:txBody>
                  <a:tcPr anchor="b">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pPr marL="0" indent="0">
                        <a:spcBef>
                          <a:spcPts val="0"/>
                        </a:spcBef>
                        <a:buFontTx/>
                        <a:buNone/>
                      </a:pPr>
                      <a:r>
                        <a:rPr lang="en-US" sz="900" b="1" dirty="0">
                          <a:solidFill>
                            <a:schemeClr val="bg1"/>
                          </a:solidFill>
                        </a:rPr>
                        <a:t>Medtech sub-segments</a:t>
                      </a:r>
                    </a:p>
                  </a:txBody>
                  <a:tcPr anchor="b">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4"/>
                    </a:solidFill>
                  </a:tcPr>
                </a:tc>
                <a:tc>
                  <a:txBody>
                    <a:bodyPr/>
                    <a:lstStyle/>
                    <a:p>
                      <a:pPr marL="0" indent="0">
                        <a:spcBef>
                          <a:spcPts val="0"/>
                        </a:spcBef>
                        <a:buFontTx/>
                        <a:buNone/>
                      </a:pPr>
                      <a:r>
                        <a:rPr lang="en-US" sz="900" b="1" dirty="0">
                          <a:solidFill>
                            <a:schemeClr val="bg1"/>
                          </a:solidFill>
                        </a:rPr>
                        <a:t>Product examples</a:t>
                      </a: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4"/>
                    </a:solidFill>
                  </a:tcPr>
                </a:tc>
                <a:tc>
                  <a:txBody>
                    <a:bodyPr/>
                    <a:lstStyle/>
                    <a:p>
                      <a:pPr marL="0" indent="0">
                        <a:spcBef>
                          <a:spcPts val="0"/>
                        </a:spcBef>
                        <a:buFontTx/>
                        <a:buNone/>
                      </a:pPr>
                      <a:r>
                        <a:rPr lang="en-US" sz="900" b="1" dirty="0">
                          <a:solidFill>
                            <a:schemeClr val="bg1"/>
                          </a:solidFill>
                        </a:rPr>
                        <a:t>Location of contract mfg sites</a:t>
                      </a:r>
                    </a:p>
                  </a:txBody>
                  <a:tcPr anchor="b">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4"/>
                    </a:solidFill>
                  </a:tcPr>
                </a:tc>
                <a:tc>
                  <a:txBody>
                    <a:bodyPr/>
                    <a:lstStyle/>
                    <a:p>
                      <a:pPr marL="0" indent="0">
                        <a:spcBef>
                          <a:spcPts val="0"/>
                        </a:spcBef>
                        <a:buFontTx/>
                        <a:buNone/>
                      </a:pPr>
                      <a:r>
                        <a:rPr lang="en-US" sz="900" b="1" dirty="0">
                          <a:solidFill>
                            <a:schemeClr val="bg1"/>
                          </a:solidFill>
                        </a:rPr>
                        <a:t>Other remarks </a:t>
                      </a:r>
                      <a:r>
                        <a:rPr lang="en-US" sz="900" b="0" i="1" dirty="0">
                          <a:solidFill>
                            <a:schemeClr val="bg1"/>
                          </a:solidFill>
                        </a:rPr>
                        <a:t>(e.g., M&amp;A, carveout)</a:t>
                      </a:r>
                    </a:p>
                  </a:txBody>
                  <a:tcPr anchor="b">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6350" cap="flat" cmpd="sng" algn="ctr">
                      <a:no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453458022"/>
                  </a:ext>
                </a:extLst>
              </a:tr>
              <a:tr h="254000">
                <a:tc>
                  <a:txBody>
                    <a:bodyPr/>
                    <a:lstStyle/>
                    <a:p>
                      <a:pPr marL="0" indent="0">
                        <a:spcBef>
                          <a:spcPts val="0"/>
                        </a:spcBef>
                        <a:buFontTx/>
                        <a:buNone/>
                      </a:pPr>
                      <a:r>
                        <a:rPr lang="en-US" sz="900" dirty="0">
                          <a:solidFill>
                            <a:schemeClr val="tx1"/>
                          </a:solidFill>
                        </a:rPr>
                        <a:t>8</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7</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USA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Yes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Hip, knee, spine surgeries, trauma fixation</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Joint implants, modular racks, femoral broach holders, plate benders, disc prep elevators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Malaysia, USA, France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Part of co. acquired by Montagu PE firm in 2021</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32618460"/>
                  </a:ext>
                </a:extLst>
              </a:tr>
              <a:tr h="254000">
                <a:tc>
                  <a:txBody>
                    <a:bodyPr/>
                    <a:lstStyle/>
                    <a:p>
                      <a:pPr marL="0" indent="0">
                        <a:spcBef>
                          <a:spcPts val="0"/>
                        </a:spcBef>
                        <a:buFontTx/>
                        <a:buNone/>
                      </a:pPr>
                      <a:r>
                        <a:rPr lang="en-US" sz="900" dirty="0">
                          <a:solidFill>
                            <a:schemeClr val="tx1"/>
                          </a:solidFill>
                        </a:rPr>
                        <a:t>9</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8</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Malaysia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Yes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Orthopedic instruments and implants (MY)</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Spinal implants, interlocking nails, external fixators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Malaysia, India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17051040"/>
                  </a:ext>
                </a:extLst>
              </a:tr>
              <a:tr h="254000">
                <a:tc>
                  <a:txBody>
                    <a:bodyPr/>
                    <a:lstStyle/>
                    <a:p>
                      <a:pPr marL="0" indent="0">
                        <a:spcBef>
                          <a:spcPts val="0"/>
                        </a:spcBef>
                        <a:buFontTx/>
                        <a:buNone/>
                      </a:pPr>
                      <a:r>
                        <a:rPr lang="en-US" sz="900" dirty="0">
                          <a:solidFill>
                            <a:schemeClr val="tx1"/>
                          </a:solidFill>
                        </a:rPr>
                        <a:t>10</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9</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Malaysia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No</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lang="en-US" sz="900" b="1" dirty="0">
                          <a:solidFill>
                            <a:schemeClr val="tx1"/>
                          </a:solidFill>
                        </a:rPr>
                        <a:t>Services: </a:t>
                      </a:r>
                      <a:r>
                        <a:rPr lang="en-US" sz="900" b="0" dirty="0">
                          <a:solidFill>
                            <a:schemeClr val="tx1"/>
                          </a:solidFill>
                        </a:rPr>
                        <a:t>Product Design &amp; Development</a:t>
                      </a:r>
                      <a:endParaRPr lang="en-US" sz="900" b="1" dirty="0">
                        <a:solidFill>
                          <a:schemeClr val="tx1"/>
                        </a:solidFill>
                      </a:endParaRP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Orthopedic instruments and implants (MY)</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Trauma implants, spinal surgical instruments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Malaysia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377355597"/>
                  </a:ext>
                </a:extLst>
              </a:tr>
              <a:tr h="0">
                <a:tc>
                  <a:txBody>
                    <a:bodyPr/>
                    <a:lstStyle/>
                    <a:p>
                      <a:pPr marL="0" indent="0">
                        <a:spcBef>
                          <a:spcPts val="0"/>
                        </a:spcBef>
                        <a:buFontTx/>
                        <a:buNone/>
                      </a:pPr>
                      <a:r>
                        <a:rPr lang="en-US" sz="900" dirty="0">
                          <a:solidFill>
                            <a:schemeClr val="tx1"/>
                          </a:solidFill>
                        </a:rPr>
                        <a:t>11</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10</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rial"/>
                          <a:ea typeface="+mn-ea"/>
                          <a:cs typeface="+mn-cs"/>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No</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b="1" dirty="0">
                          <a:solidFill>
                            <a:schemeClr val="tx1"/>
                          </a:solidFill>
                        </a:rPr>
                        <a:t>Services:</a:t>
                      </a:r>
                      <a:r>
                        <a:rPr lang="en-US" sz="900" dirty="0">
                          <a:solidFill>
                            <a:schemeClr val="tx1"/>
                          </a:solidFill>
                        </a:rPr>
                        <a:t> Product Design &amp; Development</a:t>
                      </a:r>
                    </a:p>
                    <a:p>
                      <a:pPr marL="0" indent="0">
                        <a:spcBef>
                          <a:spcPts val="0"/>
                        </a:spcBef>
                        <a:buFontTx/>
                        <a:buNone/>
                      </a:pPr>
                      <a:r>
                        <a:rPr lang="en-US" sz="900" b="1" dirty="0">
                          <a:solidFill>
                            <a:schemeClr val="tx1"/>
                          </a:solidFill>
                        </a:rPr>
                        <a:t>Mfg industries: </a:t>
                      </a:r>
                      <a:r>
                        <a:rPr lang="en-US" sz="900" b="0" dirty="0">
                          <a:solidFill>
                            <a:schemeClr val="tx1"/>
                          </a:solidFill>
                        </a:rPr>
                        <a:t>Life Sciences, Bioprocessing Tools</a:t>
                      </a:r>
                      <a:endParaRPr lang="en-US" sz="900" dirty="0">
                        <a:solidFill>
                          <a:schemeClr val="tx1"/>
                        </a:solidFill>
                      </a:endParaRP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IVF equipment</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Multiroom incubator, timelapse incubator</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US, UK, Indonesia, Singapore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994836750"/>
                  </a:ext>
                </a:extLst>
              </a:tr>
              <a:tr h="254000">
                <a:tc>
                  <a:txBody>
                    <a:bodyPr/>
                    <a:lstStyle/>
                    <a:p>
                      <a:pPr marL="0" indent="0">
                        <a:spcBef>
                          <a:spcPts val="0"/>
                        </a:spcBef>
                        <a:buFontTx/>
                        <a:buNone/>
                      </a:pPr>
                      <a:r>
                        <a:rPr lang="en-US" sz="900" dirty="0">
                          <a:solidFill>
                            <a:schemeClr val="tx1"/>
                          </a:solidFill>
                        </a:rPr>
                        <a:t>12</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11</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No</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b="1" dirty="0">
                          <a:solidFill>
                            <a:schemeClr val="tx1"/>
                          </a:solidFill>
                        </a:rPr>
                        <a:t>Mfg industries: </a:t>
                      </a:r>
                      <a:r>
                        <a:rPr lang="en-US" sz="900" b="0" dirty="0">
                          <a:solidFill>
                            <a:schemeClr val="tx1"/>
                          </a:solidFill>
                        </a:rPr>
                        <a:t>Cell line creation, clinical trial materials</a:t>
                      </a:r>
                      <a:r>
                        <a:rPr lang="en-US" sz="900" dirty="0">
                          <a:solidFill>
                            <a:schemeClr val="tx1"/>
                          </a:solidFill>
                        </a:rPr>
                        <a:t> </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IVD, hospital supplies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lang="en-US" sz="900" dirty="0">
                          <a:solidFill>
                            <a:schemeClr val="tx1"/>
                          </a:solidFill>
                        </a:rPr>
                        <a:t>Covid-19 isolation booths, immunoassay reagents, PCR enzymes</a:t>
                      </a:r>
                    </a:p>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 USA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Subsidiary of </a:t>
                      </a:r>
                      <a:r>
                        <a:rPr lang="en-US" sz="900" dirty="0" err="1">
                          <a:solidFill>
                            <a:schemeClr val="tx1"/>
                          </a:solidFill>
                        </a:rPr>
                        <a:t>Medtech</a:t>
                      </a:r>
                      <a:r>
                        <a:rPr lang="en-US" sz="900" dirty="0">
                          <a:solidFill>
                            <a:schemeClr val="tx1"/>
                          </a:solidFill>
                        </a:rPr>
                        <a:t> 11 Lifesciences Group</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510307698"/>
                  </a:ext>
                </a:extLst>
              </a:tr>
              <a:tr h="254000">
                <a:tc>
                  <a:txBody>
                    <a:bodyPr/>
                    <a:lstStyle/>
                    <a:p>
                      <a:pPr marL="0" indent="0">
                        <a:spcBef>
                          <a:spcPts val="0"/>
                        </a:spcBef>
                        <a:buFontTx/>
                        <a:buNone/>
                      </a:pPr>
                      <a:r>
                        <a:rPr lang="en-US" sz="900" dirty="0">
                          <a:solidFill>
                            <a:schemeClr val="tx1"/>
                          </a:solidFill>
                        </a:rPr>
                        <a:t>13</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12</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No</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b="1" dirty="0">
                          <a:solidFill>
                            <a:schemeClr val="tx1"/>
                          </a:solidFill>
                        </a:rPr>
                        <a:t>Mfg industries: </a:t>
                      </a:r>
                      <a:r>
                        <a:rPr lang="en-US" sz="900" b="0" dirty="0">
                          <a:solidFill>
                            <a:schemeClr val="tx1"/>
                          </a:solidFill>
                        </a:rPr>
                        <a:t>Automotive, industrial, electronics</a:t>
                      </a:r>
                      <a:endParaRPr lang="en-US" sz="900" b="1" dirty="0">
                        <a:solidFill>
                          <a:schemeClr val="tx1"/>
                        </a:solidFill>
                      </a:endParaRP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IVD, hospital supplies, ENT, general surgery</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IVD solutions, hearing aids, robotic surgical systems</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 China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51409144"/>
                  </a:ext>
                </a:extLst>
              </a:tr>
              <a:tr h="254000">
                <a:tc>
                  <a:txBody>
                    <a:bodyPr/>
                    <a:lstStyle/>
                    <a:p>
                      <a:pPr marL="0" indent="0">
                        <a:spcBef>
                          <a:spcPts val="0"/>
                        </a:spcBef>
                        <a:buFontTx/>
                        <a:buNone/>
                      </a:pPr>
                      <a:r>
                        <a:rPr lang="en-US" sz="900" dirty="0">
                          <a:solidFill>
                            <a:schemeClr val="tx1"/>
                          </a:solidFill>
                        </a:rPr>
                        <a:t>14</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indent="0">
                        <a:spcBef>
                          <a:spcPts val="0"/>
                        </a:spcBef>
                        <a:buFontTx/>
                        <a:buNone/>
                      </a:pPr>
                      <a:r>
                        <a:rPr lang="en-US" sz="900" dirty="0" err="1">
                          <a:solidFill>
                            <a:schemeClr val="tx1"/>
                          </a:solidFill>
                        </a:rPr>
                        <a:t>Medtech</a:t>
                      </a:r>
                      <a:r>
                        <a:rPr lang="en-US" sz="900" dirty="0">
                          <a:solidFill>
                            <a:schemeClr val="tx1"/>
                          </a:solidFill>
                        </a:rPr>
                        <a:t> 13</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Singapore</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Yes</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N/A</a:t>
                      </a:r>
                    </a:p>
                  </a:txBody>
                  <a:tcPr>
                    <a:lnL w="6350" cap="flat" cmpd="sng" algn="ctr">
                      <a:noFill/>
                      <a:prstDash val="solid"/>
                      <a:round/>
                      <a:headEnd type="none" w="med" len="med"/>
                      <a:tailEnd type="none" w="med" len="med"/>
                    </a:lnL>
                    <a:lnR w="38100" cap="flat" cmpd="sng" algn="ctr">
                      <a:solidFill>
                        <a:schemeClr val="bg1"/>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General surgery, drug delivery</a:t>
                      </a:r>
                    </a:p>
                  </a:txBody>
                  <a:tcPr>
                    <a:lnL w="38100" cap="flat" cmpd="sng" algn="ctr">
                      <a:solidFill>
                        <a:schemeClr val="bg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Balloon tubing, IV catheter tubing, guide catheter</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r>
                        <a:rPr lang="en-US" sz="900" dirty="0">
                          <a:solidFill>
                            <a:schemeClr val="tx1"/>
                          </a:solidFill>
                        </a:rPr>
                        <a:t>China</a:t>
                      </a: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0" indent="0">
                        <a:spcBef>
                          <a:spcPts val="0"/>
                        </a:spcBef>
                        <a:buFontTx/>
                        <a:buNone/>
                      </a:pPr>
                      <a:endParaRPr lang="en-US" sz="900" dirty="0">
                        <a:solidFill>
                          <a:schemeClr val="tx1"/>
                        </a:solidFill>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901580167"/>
                  </a:ext>
                </a:extLst>
              </a:tr>
            </a:tbl>
          </a:graphicData>
        </a:graphic>
      </p:graphicFrame>
      <p:sp>
        <p:nvSpPr>
          <p:cNvPr id="32" name="btfpNotesBox414310">
            <a:extLst>
              <a:ext uri="{FF2B5EF4-FFF2-40B4-BE49-F238E27FC236}">
                <a16:creationId xmlns:a16="http://schemas.microsoft.com/office/drawing/2014/main" id="{C09F383E-46C6-4733-80C4-03A3BD01E301}"/>
              </a:ext>
            </a:extLst>
          </p:cNvPr>
          <p:cNvSpPr txBox="1"/>
          <p:nvPr>
            <p:custDataLst>
              <p:tags r:id="rId4"/>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Source: EMIS; Literature Search</a:t>
            </a:r>
          </a:p>
        </p:txBody>
      </p:sp>
    </p:spTree>
    <p:custDataLst>
      <p:tags r:id="rId1"/>
    </p:custDataLst>
    <p:extLst>
      <p:ext uri="{BB962C8B-B14F-4D97-AF65-F5344CB8AC3E}">
        <p14:creationId xmlns:p14="http://schemas.microsoft.com/office/powerpoint/2010/main" val="424160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btfpColumnIndicatorGroup2">
            <a:extLst>
              <a:ext uri="{FF2B5EF4-FFF2-40B4-BE49-F238E27FC236}">
                <a16:creationId xmlns:a16="http://schemas.microsoft.com/office/drawing/2014/main" id="{6CA8723A-3939-C159-4C8D-83E4B73A9C88}"/>
              </a:ext>
            </a:extLst>
          </p:cNvPr>
          <p:cNvGrpSpPr/>
          <p:nvPr/>
        </p:nvGrpSpPr>
        <p:grpSpPr>
          <a:xfrm>
            <a:off x="0" y="6926580"/>
            <a:ext cx="12192000" cy="137160"/>
            <a:chOff x="0" y="6926580"/>
            <a:chExt cx="12192000" cy="137160"/>
          </a:xfrm>
        </p:grpSpPr>
        <p:sp>
          <p:nvSpPr>
            <p:cNvPr id="27" name="btfpColumnGapBlocker491903">
              <a:extLst>
                <a:ext uri="{FF2B5EF4-FFF2-40B4-BE49-F238E27FC236}">
                  <a16:creationId xmlns:a16="http://schemas.microsoft.com/office/drawing/2014/main" id="{A8445BB0-9109-F545-5170-E54E1AE7C457}"/>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AU" sz="1600" dirty="0">
                <a:solidFill>
                  <a:schemeClr val="tx1"/>
                </a:solidFill>
              </a:endParaRPr>
            </a:p>
          </p:txBody>
        </p:sp>
        <p:sp>
          <p:nvSpPr>
            <p:cNvPr id="10" name="btfpColumnGapBlocker126028">
              <a:extLst>
                <a:ext uri="{FF2B5EF4-FFF2-40B4-BE49-F238E27FC236}">
                  <a16:creationId xmlns:a16="http://schemas.microsoft.com/office/drawing/2014/main" id="{36747045-5B04-0AE7-23F2-3ED02822BE1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AU" sz="1600" dirty="0">
                <a:solidFill>
                  <a:schemeClr val="tx1"/>
                </a:solidFill>
              </a:endParaRPr>
            </a:p>
          </p:txBody>
        </p:sp>
        <p:cxnSp>
          <p:nvCxnSpPr>
            <p:cNvPr id="8" name="btfpColumnIndicator274968">
              <a:extLst>
                <a:ext uri="{FF2B5EF4-FFF2-40B4-BE49-F238E27FC236}">
                  <a16:creationId xmlns:a16="http://schemas.microsoft.com/office/drawing/2014/main" id="{E02A1A04-C702-887E-A9D7-C9E0A013CE7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769182">
              <a:extLst>
                <a:ext uri="{FF2B5EF4-FFF2-40B4-BE49-F238E27FC236}">
                  <a16:creationId xmlns:a16="http://schemas.microsoft.com/office/drawing/2014/main" id="{46F364CB-341A-0AE3-A4DE-66641EDB088E}"/>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8" name="btfpColumnIndicatorGroup1">
            <a:extLst>
              <a:ext uri="{FF2B5EF4-FFF2-40B4-BE49-F238E27FC236}">
                <a16:creationId xmlns:a16="http://schemas.microsoft.com/office/drawing/2014/main" id="{E30B35C7-DB6D-8DBD-E180-D4F8E6E35D6B}"/>
              </a:ext>
            </a:extLst>
          </p:cNvPr>
          <p:cNvGrpSpPr/>
          <p:nvPr/>
        </p:nvGrpSpPr>
        <p:grpSpPr>
          <a:xfrm>
            <a:off x="0" y="-205740"/>
            <a:ext cx="12192000" cy="137160"/>
            <a:chOff x="0" y="-205740"/>
            <a:chExt cx="12192000" cy="137160"/>
          </a:xfrm>
        </p:grpSpPr>
        <p:sp>
          <p:nvSpPr>
            <p:cNvPr id="11" name="btfpColumnGapBlocker469705">
              <a:extLst>
                <a:ext uri="{FF2B5EF4-FFF2-40B4-BE49-F238E27FC236}">
                  <a16:creationId xmlns:a16="http://schemas.microsoft.com/office/drawing/2014/main" id="{C5D3A0B5-ED5B-1810-6456-C280D7C913E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AU" sz="1600" dirty="0">
                <a:solidFill>
                  <a:schemeClr val="tx1"/>
                </a:solidFill>
              </a:endParaRPr>
            </a:p>
          </p:txBody>
        </p:sp>
        <p:sp>
          <p:nvSpPr>
            <p:cNvPr id="9" name="btfpColumnGapBlocker491936">
              <a:extLst>
                <a:ext uri="{FF2B5EF4-FFF2-40B4-BE49-F238E27FC236}">
                  <a16:creationId xmlns:a16="http://schemas.microsoft.com/office/drawing/2014/main" id="{FD3EF798-EB37-5BA1-6311-304E5047F0CD}"/>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AU" sz="1600" dirty="0">
                <a:solidFill>
                  <a:schemeClr val="tx1"/>
                </a:solidFill>
              </a:endParaRPr>
            </a:p>
          </p:txBody>
        </p:sp>
        <p:cxnSp>
          <p:nvCxnSpPr>
            <p:cNvPr id="7" name="btfpColumnIndicator986098">
              <a:extLst>
                <a:ext uri="{FF2B5EF4-FFF2-40B4-BE49-F238E27FC236}">
                  <a16:creationId xmlns:a16="http://schemas.microsoft.com/office/drawing/2014/main" id="{F2114A8A-A819-3F3E-77DD-7B049C9DB88D}"/>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639364">
              <a:extLst>
                <a:ext uri="{FF2B5EF4-FFF2-40B4-BE49-F238E27FC236}">
                  <a16:creationId xmlns:a16="http://schemas.microsoft.com/office/drawing/2014/main" id="{132D553C-A1E5-D0C2-318B-6E245CAB5817}"/>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2" name="think-cell data - do not delete" hidden="1">
            <a:extLst>
              <a:ext uri="{FF2B5EF4-FFF2-40B4-BE49-F238E27FC236}">
                <a16:creationId xmlns:a16="http://schemas.microsoft.com/office/drawing/2014/main" id="{0320A8DC-47EF-705D-A197-79FAF3D86DD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404" imgH="405" progId="TCLayout.ActiveDocument.1">
                  <p:embed/>
                </p:oleObj>
              </mc:Choice>
              <mc:Fallback>
                <p:oleObj name="think-cell Slide" r:id="rId12" imgW="404" imgH="405" progId="TCLayout.ActiveDocument.1">
                  <p:embed/>
                  <p:pic>
                    <p:nvPicPr>
                      <p:cNvPr id="12" name="think-cell data - do not delete" hidden="1">
                        <a:extLst>
                          <a:ext uri="{FF2B5EF4-FFF2-40B4-BE49-F238E27FC236}">
                            <a16:creationId xmlns:a16="http://schemas.microsoft.com/office/drawing/2014/main" id="{0320A8DC-47EF-705D-A197-79FAF3D86DDA}"/>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a:t>Key risks and their potential impact on MedTech CDMOs</a:t>
            </a:r>
            <a:r>
              <a:rPr lang="en-US" dirty="0">
                <a:highlight>
                  <a:srgbClr val="FFFF00"/>
                </a:highlight>
              </a:rPr>
              <a:t> </a:t>
            </a:r>
          </a:p>
        </p:txBody>
      </p:sp>
      <p:sp>
        <p:nvSpPr>
          <p:cNvPr id="3" name="btfpLayoutConfig" hidden="1"/>
          <p:cNvSpPr txBox="1"/>
          <p:nvPr/>
        </p:nvSpPr>
        <p:spPr bwMode="gray">
          <a:xfrm>
            <a:off x="12700" y="12700"/>
            <a:ext cx="2980550" cy="88092"/>
          </a:xfrm>
          <a:prstGeom prst="rect">
            <a:avLst/>
          </a:prstGeom>
          <a:noFill/>
        </p:spPr>
        <p:txBody>
          <a:bodyPr vert="horz" wrap="none" lIns="36000" tIns="36000" rIns="36000" bIns="36000" rtlCol="0">
            <a:spAutoFit/>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kumimoji="0" lang="en-US" sz="100" b="0" i="0" u="none" strike="noStrike" kern="1200" cap="none" spc="0" normalizeH="0" baseline="0" noProof="0" dirty="0">
                <a:ln>
                  <a:noFill/>
                </a:ln>
                <a:solidFill>
                  <a:srgbClr val="FFFFFF">
                    <a:alpha val="0"/>
                  </a:srgbClr>
                </a:solidFill>
                <a:effectLst/>
                <a:uLnTx/>
                <a:uFillTx/>
                <a:latin typeface="Arial"/>
                <a:ea typeface="+mn-ea"/>
                <a:cs typeface="+mn-cs"/>
              </a:rPr>
              <a:t>overall_0_132290434636440683 columns_1_132290332707602388 5_1_132290420719687667 9_1_132290426437844210 15_1_132291191542429935 45_1_132291854265053290 49_1_132291854315661000 53_1_132291854359229401 57_1_132291854462112551 61_1_132291854523528906 65_1_132291854555309958 69_1_132291854628693293 73_1_132291854658987905 11_1_132291888088058686 30_1_132291888130607823 33_1_132291888131205982 36_1_132291888131782753 40_1_132291888134513054 82_1_132291902712902161 </a:t>
            </a:r>
          </a:p>
        </p:txBody>
      </p:sp>
      <p:graphicFrame>
        <p:nvGraphicFramePr>
          <p:cNvPr id="5" name="btfpTable481123"/>
          <p:cNvGraphicFramePr>
            <a:graphicFrameLocks noGrp="1"/>
          </p:cNvGraphicFramePr>
          <p:nvPr>
            <p:custDataLst>
              <p:tags r:id="rId3"/>
            </p:custDataLst>
            <p:extLst>
              <p:ext uri="{D42A27DB-BD31-4B8C-83A1-F6EECF244321}">
                <p14:modId xmlns:p14="http://schemas.microsoft.com/office/powerpoint/2010/main" val="4020736159"/>
              </p:ext>
            </p:extLst>
          </p:nvPr>
        </p:nvGraphicFramePr>
        <p:xfrm>
          <a:off x="330200" y="1270003"/>
          <a:ext cx="11531600" cy="5495054"/>
        </p:xfrm>
        <a:graphic>
          <a:graphicData uri="http://schemas.openxmlformats.org/drawingml/2006/table">
            <a:tbl>
              <a:tblPr firstRow="1" firstCol="1">
                <a:tableStyleId>{9D7B26C5-4107-4FEC-AEDC-1716B250A1EF}</a:tableStyleId>
              </a:tblPr>
              <a:tblGrid>
                <a:gridCol w="1918050">
                  <a:extLst>
                    <a:ext uri="{9D8B030D-6E8A-4147-A177-3AD203B41FA5}">
                      <a16:colId xmlns:a16="http://schemas.microsoft.com/office/drawing/2014/main" val="3403650168"/>
                    </a:ext>
                  </a:extLst>
                </a:gridCol>
                <a:gridCol w="2046913">
                  <a:extLst>
                    <a:ext uri="{9D8B030D-6E8A-4147-A177-3AD203B41FA5}">
                      <a16:colId xmlns:a16="http://schemas.microsoft.com/office/drawing/2014/main" val="1027967962"/>
                    </a:ext>
                  </a:extLst>
                </a:gridCol>
                <a:gridCol w="3103927">
                  <a:extLst>
                    <a:ext uri="{9D8B030D-6E8A-4147-A177-3AD203B41FA5}">
                      <a16:colId xmlns:a16="http://schemas.microsoft.com/office/drawing/2014/main" val="1586841627"/>
                    </a:ext>
                  </a:extLst>
                </a:gridCol>
                <a:gridCol w="4462710">
                  <a:extLst>
                    <a:ext uri="{9D8B030D-6E8A-4147-A177-3AD203B41FA5}">
                      <a16:colId xmlns:a16="http://schemas.microsoft.com/office/drawing/2014/main" val="925988718"/>
                    </a:ext>
                  </a:extLst>
                </a:gridCol>
              </a:tblGrid>
              <a:tr h="291042">
                <a:tc>
                  <a:txBody>
                    <a:bodyPr/>
                    <a:lstStyle/>
                    <a:p>
                      <a:pPr marL="0" indent="0" algn="ctr">
                        <a:spcBef>
                          <a:spcPts val="0"/>
                        </a:spcBef>
                        <a:buFontTx/>
                        <a:buNone/>
                      </a:pPr>
                      <a:r>
                        <a:rPr lang="en-US" sz="1200" dirty="0"/>
                        <a:t>Key risks</a:t>
                      </a:r>
                    </a:p>
                  </a:txBody>
                  <a:tcPr anchor="b"/>
                </a:tc>
                <a:tc>
                  <a:txBody>
                    <a:bodyPr/>
                    <a:lstStyle/>
                    <a:p>
                      <a:pPr marL="0" indent="0" algn="ctr">
                        <a:spcBef>
                          <a:spcPts val="0"/>
                        </a:spcBef>
                        <a:buFontTx/>
                        <a:buNone/>
                      </a:pPr>
                      <a:r>
                        <a:rPr lang="en-US" sz="1200" dirty="0"/>
                        <a:t>Description</a:t>
                      </a:r>
                    </a:p>
                  </a:txBody>
                  <a:tcPr anchor="b"/>
                </a:tc>
                <a:tc>
                  <a:txBody>
                    <a:bodyPr/>
                    <a:lstStyle/>
                    <a:p>
                      <a:pPr marL="0" indent="0" algn="ctr">
                        <a:spcBef>
                          <a:spcPts val="0"/>
                        </a:spcBef>
                        <a:buFontTx/>
                        <a:buNone/>
                      </a:pPr>
                      <a:r>
                        <a:rPr lang="en-US" sz="1200" dirty="0"/>
                        <a:t>CDMO implication</a:t>
                      </a:r>
                    </a:p>
                  </a:txBody>
                  <a:tcPr anchor="b"/>
                </a:tc>
                <a:tc>
                  <a:txBody>
                    <a:bodyPr/>
                    <a:lstStyle/>
                    <a:p>
                      <a:pPr marL="0" indent="0" algn="ctr">
                        <a:spcBef>
                          <a:spcPts val="0"/>
                        </a:spcBef>
                        <a:buFontTx/>
                        <a:buNone/>
                      </a:pPr>
                      <a:r>
                        <a:rPr lang="en-US" sz="1200" dirty="0"/>
                        <a:t>Reference points</a:t>
                      </a:r>
                    </a:p>
                  </a:txBody>
                  <a:tcPr anchor="b"/>
                </a:tc>
                <a:extLst>
                  <a:ext uri="{0D108BD9-81ED-4DB2-BD59-A6C34878D82A}">
                    <a16:rowId xmlns:a16="http://schemas.microsoft.com/office/drawing/2014/main" val="774903127"/>
                  </a:ext>
                </a:extLst>
              </a:tr>
              <a:tr h="1228847">
                <a:tc>
                  <a:txBody>
                    <a:bodyPr/>
                    <a:lstStyle/>
                    <a:p>
                      <a:pPr marL="0" indent="0" algn="ctr">
                        <a:buNone/>
                      </a:pPr>
                      <a:r>
                        <a:rPr lang="en-US" sz="1200" dirty="0"/>
                        <a:t>Regulatory &amp; compliance Changes</a:t>
                      </a:r>
                    </a:p>
                  </a:txBody>
                  <a:tcPr/>
                </a:tc>
                <a:tc>
                  <a:txBody>
                    <a:bodyPr/>
                    <a:lstStyle/>
                    <a:p>
                      <a:pPr marL="0" indent="0">
                        <a:buNone/>
                      </a:pPr>
                      <a:r>
                        <a:rPr lang="en-US" sz="1200" dirty="0"/>
                        <a:t>Stricter FDA and EU MDR rules increase the complexity of medical device approvals</a:t>
                      </a:r>
                    </a:p>
                  </a:txBody>
                  <a:tcPr/>
                </a:tc>
                <a:tc>
                  <a:txBody>
                    <a:bodyPr/>
                    <a:lstStyle/>
                    <a:p>
                      <a:pPr marL="177800" indent="-177800"/>
                      <a:r>
                        <a:rPr lang="en-US" sz="1200" dirty="0"/>
                        <a:t>Need for ongoing investment in compliance systems and risk of delays in certification</a:t>
                      </a:r>
                    </a:p>
                    <a:p>
                      <a:pPr marL="177800" indent="-177800"/>
                      <a:r>
                        <a:rPr lang="en-US" sz="1200" dirty="0"/>
                        <a:t>Increased operational costs for regulatory updates</a:t>
                      </a:r>
                    </a:p>
                  </a:txBody>
                  <a:tcPr/>
                </a:tc>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1200" i="0" dirty="0"/>
                        <a:t>The </a:t>
                      </a:r>
                      <a:r>
                        <a:rPr lang="en-US" sz="1200" b="1" i="0" dirty="0"/>
                        <a:t>EU MDR </a:t>
                      </a:r>
                      <a:r>
                        <a:rPr lang="en-US" sz="1200" i="0" dirty="0"/>
                        <a:t>(effective 2021) introduced </a:t>
                      </a:r>
                      <a:r>
                        <a:rPr lang="en-US" sz="1200" b="1" i="0" dirty="0"/>
                        <a:t>tougher certification requirements</a:t>
                      </a:r>
                      <a:r>
                        <a:rPr lang="en-US" sz="1200" i="0" dirty="0"/>
                        <a:t>; as of mid-2022, </a:t>
                      </a:r>
                      <a:r>
                        <a:rPr lang="en-US" sz="1200" b="1" i="0" dirty="0"/>
                        <a:t>&gt;85% of devices had not yet been certified </a:t>
                      </a:r>
                      <a:r>
                        <a:rPr lang="en-US" sz="1200" i="0" dirty="0"/>
                        <a:t>under the new rules, creating a backlog</a:t>
                      </a:r>
                    </a:p>
                  </a:txBody>
                  <a:tcPr/>
                </a:tc>
                <a:extLst>
                  <a:ext uri="{0D108BD9-81ED-4DB2-BD59-A6C34878D82A}">
                    <a16:rowId xmlns:a16="http://schemas.microsoft.com/office/drawing/2014/main" val="146845815"/>
                  </a:ext>
                </a:extLst>
              </a:tr>
              <a:tr h="1252798">
                <a:tc>
                  <a:txBody>
                    <a:bodyPr/>
                    <a:lstStyle/>
                    <a:p>
                      <a:pPr marL="0" indent="0" algn="ctr">
                        <a:buFontTx/>
                        <a:buNone/>
                      </a:pPr>
                      <a:r>
                        <a:rPr lang="en-US" sz="1200" dirty="0"/>
                        <a:t>Supply chain disruptions</a:t>
                      </a:r>
                    </a:p>
                  </a:txBody>
                  <a:tcPr/>
                </a:tc>
                <a:tc>
                  <a:txBody>
                    <a:bodyPr/>
                    <a:lstStyle/>
                    <a:p>
                      <a:pPr marL="0" indent="0">
                        <a:buNone/>
                      </a:pPr>
                      <a:r>
                        <a:rPr lang="en-US" sz="1200" dirty="0"/>
                        <a:t>Global supply chain shifts lead to shortages of materials and logistics delays</a:t>
                      </a:r>
                    </a:p>
                  </a:txBody>
                  <a:tcPr/>
                </a:tc>
                <a:tc>
                  <a:txBody>
                    <a:bodyPr/>
                    <a:lstStyle/>
                    <a:p>
                      <a:pPr marL="177800" indent="-177800"/>
                      <a:r>
                        <a:rPr lang="en-US" sz="1200" baseline="0" dirty="0"/>
                        <a:t>Production delays due to material shortages</a:t>
                      </a:r>
                    </a:p>
                    <a:p>
                      <a:pPr marL="177800" indent="-177800"/>
                      <a:r>
                        <a:rPr lang="en-US" sz="1200" baseline="0" dirty="0"/>
                        <a:t>Increased logistics, sourcing costs and supply chain flexibility</a:t>
                      </a:r>
                    </a:p>
                  </a:txBody>
                  <a:tcPr/>
                </a:tc>
                <a:tc>
                  <a:txBody>
                    <a:bodyPr/>
                    <a:lstStyle/>
                    <a:p>
                      <a:pPr marL="0" indent="0">
                        <a:spcBef>
                          <a:spcPts val="600"/>
                        </a:spcBef>
                        <a:buNone/>
                      </a:pPr>
                      <a:r>
                        <a:rPr lang="en-US" sz="1200" b="0" i="0" kern="1200" dirty="0">
                          <a:solidFill>
                            <a:schemeClr val="dk1"/>
                          </a:solidFill>
                          <a:effectLst/>
                          <a:latin typeface="+mn-lt"/>
                          <a:ea typeface="+mn-ea"/>
                          <a:cs typeface="+mn-cs"/>
                        </a:rPr>
                        <a:t>“</a:t>
                      </a:r>
                      <a:r>
                        <a:rPr lang="en-US" sz="1200" b="0" i="1" kern="1200" dirty="0">
                          <a:solidFill>
                            <a:schemeClr val="dk1"/>
                          </a:solidFill>
                          <a:effectLst/>
                          <a:latin typeface="+mn-lt"/>
                          <a:ea typeface="+mn-ea"/>
                          <a:cs typeface="+mn-cs"/>
                        </a:rPr>
                        <a:t>Commercial slowdown in China, a key player in the production of plastics, electronic components, etc. has exposed medical device manufacturers to </a:t>
                      </a:r>
                      <a:r>
                        <a:rPr lang="en-US" sz="1200" b="1" i="1" kern="1200" dirty="0">
                          <a:solidFill>
                            <a:schemeClr val="dk1"/>
                          </a:solidFill>
                          <a:effectLst/>
                          <a:latin typeface="+mn-lt"/>
                          <a:ea typeface="+mn-ea"/>
                          <a:cs typeface="+mn-cs"/>
                        </a:rPr>
                        <a:t>surges in material and transportation costs</a:t>
                      </a:r>
                      <a:r>
                        <a:rPr lang="en-US" sz="1200" b="0" i="1" kern="1200" dirty="0">
                          <a:solidFill>
                            <a:schemeClr val="dk1"/>
                          </a:solidFill>
                          <a:effectLst/>
                          <a:latin typeface="+mn-lt"/>
                          <a:ea typeface="+mn-ea"/>
                          <a:cs typeface="+mn-cs"/>
                        </a:rPr>
                        <a:t>, as well as unpredictable </a:t>
                      </a:r>
                      <a:r>
                        <a:rPr lang="en-US" sz="1200" b="1" i="1" kern="1200" dirty="0">
                          <a:solidFill>
                            <a:schemeClr val="dk1"/>
                          </a:solidFill>
                          <a:effectLst/>
                          <a:latin typeface="+mn-lt"/>
                          <a:ea typeface="+mn-ea"/>
                          <a:cs typeface="+mn-cs"/>
                        </a:rPr>
                        <a:t>procurement delays</a:t>
                      </a:r>
                      <a:r>
                        <a:rPr lang="en-US" sz="1200" b="1" i="0" kern="1200" dirty="0">
                          <a:solidFill>
                            <a:schemeClr val="dk1"/>
                          </a:solidFill>
                          <a:effectLst/>
                          <a:latin typeface="+mn-lt"/>
                          <a:ea typeface="+mn-ea"/>
                          <a:cs typeface="+mn-cs"/>
                        </a:rPr>
                        <a:t>” </a:t>
                      </a:r>
                      <a:r>
                        <a:rPr lang="en-US" sz="1200" b="0" i="1" kern="1200" dirty="0">
                          <a:solidFill>
                            <a:schemeClr val="dk1"/>
                          </a:solidFill>
                          <a:effectLst/>
                          <a:latin typeface="+mn-lt"/>
                          <a:ea typeface="+mn-ea"/>
                          <a:cs typeface="+mn-cs"/>
                        </a:rPr>
                        <a:t>– Market expert</a:t>
                      </a:r>
                      <a:endParaRPr lang="en-US" sz="1200" b="1" i="1" dirty="0"/>
                    </a:p>
                  </a:txBody>
                  <a:tcPr/>
                </a:tc>
                <a:extLst>
                  <a:ext uri="{0D108BD9-81ED-4DB2-BD59-A6C34878D82A}">
                    <a16:rowId xmlns:a16="http://schemas.microsoft.com/office/drawing/2014/main" val="2515411243"/>
                  </a:ext>
                </a:extLst>
              </a:tr>
              <a:tr h="1228847">
                <a:tc>
                  <a:txBody>
                    <a:bodyPr/>
                    <a:lstStyle/>
                    <a:p>
                      <a:pPr marL="0" indent="0" algn="ctr">
                        <a:buFontTx/>
                        <a:buNone/>
                      </a:pPr>
                      <a:r>
                        <a:rPr lang="en-US" sz="1200" dirty="0"/>
                        <a:t>Geopolitical &amp; market access barriers</a:t>
                      </a:r>
                    </a:p>
                  </a:txBody>
                  <a:tcPr/>
                </a:tc>
                <a:tc>
                  <a:txBody>
                    <a:bodyPr/>
                    <a:lstStyle/>
                    <a:p>
                      <a:pPr marL="0" indent="0">
                        <a:buNone/>
                      </a:pPr>
                      <a:r>
                        <a:rPr lang="en-US" sz="1200" dirty="0"/>
                        <a:t>Trade wars, tariffs, and export controls disrupt global supply chains and access to markets</a:t>
                      </a:r>
                    </a:p>
                  </a:txBody>
                  <a:tcPr/>
                </a:tc>
                <a:tc>
                  <a:txBody>
                    <a:bodyPr/>
                    <a:lstStyle/>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200" dirty="0"/>
                        <a:t>Need to adjust manufacturing strategies for tariffs and increased risk of market access</a:t>
                      </a:r>
                    </a:p>
                    <a:p>
                      <a:pPr marL="177800" marR="0" lvl="0" indent="-177800" algn="l" defTabSz="711200" rtl="0" eaLnBrk="1" fontAlgn="auto" latinLnBrk="0" hangingPunct="1">
                        <a:lnSpc>
                          <a:spcPct val="100000"/>
                        </a:lnSpc>
                        <a:spcBef>
                          <a:spcPts val="1200"/>
                        </a:spcBef>
                        <a:spcAft>
                          <a:spcPts val="0"/>
                        </a:spcAft>
                        <a:buClrTx/>
                        <a:buSzTx/>
                        <a:buFontTx/>
                        <a:buChar char="•"/>
                        <a:tabLst/>
                        <a:defRPr/>
                      </a:pPr>
                      <a:r>
                        <a:rPr lang="en-US" sz="1200" dirty="0"/>
                        <a:t>Diversified operations become key for resilience</a:t>
                      </a:r>
                    </a:p>
                  </a:txBody>
                  <a:tcPr/>
                </a:tc>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1200" i="0" dirty="0"/>
                        <a:t>New wave of </a:t>
                      </a:r>
                      <a:r>
                        <a:rPr lang="en-US" sz="1200" b="1" i="0" dirty="0"/>
                        <a:t>import tariffs</a:t>
                      </a:r>
                      <a:r>
                        <a:rPr lang="en-US" sz="1200" i="0" dirty="0"/>
                        <a:t> introduced by U.S in 2025 on </a:t>
                      </a:r>
                      <a:r>
                        <a:rPr lang="en-US" sz="1200" b="0" i="0" kern="1200" dirty="0">
                          <a:solidFill>
                            <a:schemeClr val="dk1"/>
                          </a:solidFill>
                          <a:effectLst/>
                          <a:latin typeface="+mn-lt"/>
                          <a:ea typeface="+mn-ea"/>
                          <a:cs typeface="+mn-cs"/>
                        </a:rPr>
                        <a:t>medical device components, semiconductors, and precision manufacturing equipment coming from China, Mexico and Canada will lead to i</a:t>
                      </a:r>
                      <a:r>
                        <a:rPr lang="en-US" sz="1200" b="1" i="0" kern="1200" dirty="0">
                          <a:solidFill>
                            <a:schemeClr val="dk1"/>
                          </a:solidFill>
                          <a:effectLst/>
                          <a:latin typeface="+mn-lt"/>
                          <a:ea typeface="+mn-ea"/>
                          <a:cs typeface="+mn-cs"/>
                        </a:rPr>
                        <a:t>ncreased production costs </a:t>
                      </a:r>
                      <a:r>
                        <a:rPr lang="en-US" sz="1200" b="0" i="0" kern="1200" dirty="0">
                          <a:solidFill>
                            <a:schemeClr val="dk1"/>
                          </a:solidFill>
                          <a:effectLst/>
                          <a:latin typeface="+mn-lt"/>
                          <a:ea typeface="+mn-ea"/>
                          <a:cs typeface="+mn-cs"/>
                        </a:rPr>
                        <a:t>for U.S based manufacturers relying on imported parts</a:t>
                      </a:r>
                      <a:endParaRPr lang="en-US" sz="1200" i="0" dirty="0"/>
                    </a:p>
                  </a:txBody>
                  <a:tcPr/>
                </a:tc>
                <a:extLst>
                  <a:ext uri="{0D108BD9-81ED-4DB2-BD59-A6C34878D82A}">
                    <a16:rowId xmlns:a16="http://schemas.microsoft.com/office/drawing/2014/main" val="1231220827"/>
                  </a:ext>
                </a:extLst>
              </a:tr>
              <a:tr h="1171252">
                <a:tc>
                  <a:txBody>
                    <a:bodyPr/>
                    <a:lstStyle/>
                    <a:p>
                      <a:pPr marL="0" indent="0" algn="ctr">
                        <a:buFontTx/>
                        <a:buNone/>
                      </a:pPr>
                      <a:r>
                        <a:rPr lang="en-US" sz="1200" dirty="0"/>
                        <a:t>Margin pressures</a:t>
                      </a:r>
                    </a:p>
                  </a:txBody>
                  <a:tcPr/>
                </a:tc>
                <a:tc>
                  <a:txBody>
                    <a:bodyPr/>
                    <a:lstStyle/>
                    <a:p>
                      <a:pPr marL="0" indent="0">
                        <a:buNone/>
                      </a:pPr>
                      <a:r>
                        <a:rPr lang="en-US" sz="1200" dirty="0"/>
                        <a:t>Rising margin pressures doubled with challenges to pass through cost inflation to powerful customers</a:t>
                      </a:r>
                    </a:p>
                  </a:txBody>
                  <a:tcPr/>
                </a:tc>
                <a:tc>
                  <a:txBody>
                    <a:bodyPr/>
                    <a:lstStyle/>
                    <a:p>
                      <a:pPr marL="177800" indent="-177800"/>
                      <a:r>
                        <a:rPr lang="en-US" sz="1200" dirty="0"/>
                        <a:t>Stronger focus on operational efficiencies, cost-cutting measures, and lean manufacturing practices</a:t>
                      </a:r>
                    </a:p>
                    <a:p>
                      <a:pPr marL="177800" indent="-177800"/>
                      <a:r>
                        <a:rPr lang="en-US" sz="1200" dirty="0"/>
                        <a:t>Strategic investments in automation and process optimization</a:t>
                      </a:r>
                    </a:p>
                    <a:p>
                      <a:pPr marL="177800" indent="-177800"/>
                      <a:endParaRPr lang="en-US" sz="1200" dirty="0"/>
                    </a:p>
                  </a:txBody>
                  <a:tcPr/>
                </a:tc>
                <a:tc>
                  <a:txBody>
                    <a:bodyPr/>
                    <a:lstStyle/>
                    <a:p>
                      <a:pPr marL="0" marR="0" lvl="0" indent="0" algn="l" defTabSz="711200" rtl="0" eaLnBrk="1" fontAlgn="auto" latinLnBrk="0" hangingPunct="1">
                        <a:lnSpc>
                          <a:spcPct val="100000"/>
                        </a:lnSpc>
                        <a:spcBef>
                          <a:spcPts val="1200"/>
                        </a:spcBef>
                        <a:spcAft>
                          <a:spcPts val="0"/>
                        </a:spcAft>
                        <a:buClrTx/>
                        <a:buSzTx/>
                        <a:buNone/>
                        <a:tabLst/>
                        <a:defRPr/>
                      </a:pPr>
                      <a:r>
                        <a:rPr lang="en-US" sz="1200" dirty="0"/>
                        <a:t>Contract manufacturing is competitive (global EMS margins ~5–8%), and companies must continuously manage costs (labor, resin) and pricing</a:t>
                      </a:r>
                      <a:endParaRPr lang="en-US" sz="1200" i="1" dirty="0"/>
                    </a:p>
                  </a:txBody>
                  <a:tcPr/>
                </a:tc>
                <a:extLst>
                  <a:ext uri="{0D108BD9-81ED-4DB2-BD59-A6C34878D82A}">
                    <a16:rowId xmlns:a16="http://schemas.microsoft.com/office/drawing/2014/main" val="660049577"/>
                  </a:ext>
                </a:extLst>
              </a:tr>
            </a:tbl>
          </a:graphicData>
        </a:graphic>
      </p:graphicFrame>
      <p:sp>
        <p:nvSpPr>
          <p:cNvPr id="15" name="btfpNotesBox923741"/>
          <p:cNvSpPr txBox="1"/>
          <p:nvPr>
            <p:custDataLst>
              <p:tags r:id="rId4"/>
            </p:custDataLst>
          </p:nvPr>
        </p:nvSpPr>
        <p:spPr bwMode="gray">
          <a:xfrm>
            <a:off x="330199" y="6442789"/>
            <a:ext cx="11531600" cy="123111"/>
          </a:xfrm>
          <a:prstGeom prst="rect">
            <a:avLst/>
          </a:prstGeom>
          <a:noFill/>
        </p:spPr>
        <p:txBody>
          <a:bodyPr vert="horz" wrap="square" lIns="0" tIns="0" rIns="0" bIns="0" rtlCol="0" anchor="b">
            <a:spAutoFit/>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kumimoji="0" lang="en-AU" sz="800" b="0" i="0" u="none" strike="noStrike" kern="1200" cap="none" spc="0" normalizeH="0" baseline="0" noProof="0" dirty="0">
                <a:ln>
                  <a:noFill/>
                </a:ln>
                <a:solidFill>
                  <a:srgbClr val="000000"/>
                </a:solidFill>
                <a:effectLst/>
                <a:uLnTx/>
                <a:uFillTx/>
                <a:latin typeface="Arial"/>
                <a:ea typeface="+mn-ea"/>
                <a:cs typeface="+mn-cs"/>
              </a:rPr>
              <a:t>Source: </a:t>
            </a:r>
            <a:r>
              <a:rPr lang="en-AU" sz="800" dirty="0">
                <a:solidFill>
                  <a:srgbClr val="000000"/>
                </a:solidFill>
                <a:latin typeface="Arial"/>
              </a:rPr>
              <a:t>Lit. search</a:t>
            </a:r>
            <a:r>
              <a:rPr kumimoji="0" lang="en-AU" sz="800" b="0" i="0" u="none" strike="noStrike" kern="1200" cap="none" spc="0" normalizeH="0" baseline="0" noProof="0" dirty="0">
                <a:ln>
                  <a:noFill/>
                </a:ln>
                <a:solidFill>
                  <a:srgbClr val="000000"/>
                </a:solidFill>
                <a:effectLst/>
                <a:uLnTx/>
                <a:uFillTx/>
                <a:latin typeface="Arial"/>
                <a:ea typeface="+mn-ea"/>
                <a:cs typeface="+mn-cs"/>
              </a:rPr>
              <a:t>, Bain experience </a:t>
            </a:r>
          </a:p>
        </p:txBody>
      </p:sp>
      <p:grpSp>
        <p:nvGrpSpPr>
          <p:cNvPr id="29" name="btfpRunningAgenda2Level112456">
            <a:extLst>
              <a:ext uri="{FF2B5EF4-FFF2-40B4-BE49-F238E27FC236}">
                <a16:creationId xmlns:a16="http://schemas.microsoft.com/office/drawing/2014/main" id="{3CCF86B8-A430-4AFA-B901-4F4D5B6A1B5E}"/>
              </a:ext>
            </a:extLst>
          </p:cNvPr>
          <p:cNvGrpSpPr/>
          <p:nvPr>
            <p:custDataLst>
              <p:tags r:id="rId5"/>
            </p:custDataLst>
          </p:nvPr>
        </p:nvGrpSpPr>
        <p:grpSpPr>
          <a:xfrm>
            <a:off x="0" y="944429"/>
            <a:ext cx="2342208" cy="257442"/>
            <a:chOff x="0" y="876300"/>
            <a:chExt cx="2342208" cy="257442"/>
          </a:xfrm>
        </p:grpSpPr>
        <p:sp>
          <p:nvSpPr>
            <p:cNvPr id="26" name="btfpRunningAgenda2LevelBarLeft112456">
              <a:extLst>
                <a:ext uri="{FF2B5EF4-FFF2-40B4-BE49-F238E27FC236}">
                  <a16:creationId xmlns:a16="http://schemas.microsoft.com/office/drawing/2014/main" id="{56E64CD8-AC84-4BCE-9FD1-45EBCE463DD7}"/>
                </a:ext>
              </a:extLst>
            </p:cNvPr>
            <p:cNvSpPr/>
            <p:nvPr/>
          </p:nvSpPr>
          <p:spPr bwMode="gray">
            <a:xfrm>
              <a:off x="0" y="876300"/>
              <a:ext cx="2342208" cy="257442"/>
            </a:xfrm>
            <a:custGeom>
              <a:avLst/>
              <a:gdLst>
                <a:gd name="connsiteX0" fmla="*/ 1583987 w 1583987"/>
                <a:gd name="connsiteY0" fmla="*/ 0 h 257442"/>
                <a:gd name="connsiteX1" fmla="*/ 1482998 w 1583987"/>
                <a:gd name="connsiteY1" fmla="*/ 0 h 257442"/>
                <a:gd name="connsiteX2" fmla="*/ 1428277 w 1583987"/>
                <a:gd name="connsiteY2" fmla="*/ 257442 h 257442"/>
                <a:gd name="connsiteX3" fmla="*/ 0 w 1583987"/>
                <a:gd name="connsiteY3" fmla="*/ 257442 h 257442"/>
                <a:gd name="connsiteX0" fmla="*/ 1583987 w 1583987"/>
                <a:gd name="connsiteY0" fmla="*/ 0 h 257442"/>
                <a:gd name="connsiteX1" fmla="*/ 1529266 w 1583987"/>
                <a:gd name="connsiteY1" fmla="*/ 257442 h 257442"/>
                <a:gd name="connsiteX2" fmla="*/ 1428277 w 1583987"/>
                <a:gd name="connsiteY2" fmla="*/ 257442 h 257442"/>
                <a:gd name="connsiteX3" fmla="*/ 0 w 1583987"/>
                <a:gd name="connsiteY3" fmla="*/ 257442 h 257442"/>
                <a:gd name="connsiteX0" fmla="*/ 1583987 w 1583987"/>
                <a:gd name="connsiteY0" fmla="*/ 0 h 257442"/>
                <a:gd name="connsiteX1" fmla="*/ 1529266 w 1583987"/>
                <a:gd name="connsiteY1" fmla="*/ 257442 h 257442"/>
                <a:gd name="connsiteX2" fmla="*/ 0 w 1583987"/>
                <a:gd name="connsiteY2" fmla="*/ 257442 h 257442"/>
                <a:gd name="connsiteX3" fmla="*/ 0 w 1583987"/>
                <a:gd name="connsiteY3" fmla="*/ 257442 h 257442"/>
                <a:gd name="connsiteX0" fmla="*/ 1583987 w 1583987"/>
                <a:gd name="connsiteY0" fmla="*/ 0 h 257442"/>
                <a:gd name="connsiteX1" fmla="*/ 1529266 w 1583987"/>
                <a:gd name="connsiteY1" fmla="*/ 257442 h 257442"/>
                <a:gd name="connsiteX2" fmla="*/ 0 w 1583987"/>
                <a:gd name="connsiteY2" fmla="*/ 257442 h 257442"/>
                <a:gd name="connsiteX3" fmla="*/ 0 w 1583987"/>
                <a:gd name="connsiteY3" fmla="*/ 0 h 257442"/>
                <a:gd name="connsiteX0" fmla="*/ 1752303 w 1752303"/>
                <a:gd name="connsiteY0" fmla="*/ 0 h 257442"/>
                <a:gd name="connsiteX1" fmla="*/ 1529266 w 1752303"/>
                <a:gd name="connsiteY1" fmla="*/ 257442 h 257442"/>
                <a:gd name="connsiteX2" fmla="*/ 0 w 1752303"/>
                <a:gd name="connsiteY2" fmla="*/ 257442 h 257442"/>
                <a:gd name="connsiteX3" fmla="*/ 0 w 1752303"/>
                <a:gd name="connsiteY3" fmla="*/ 0 h 257442"/>
                <a:gd name="connsiteX0" fmla="*/ 1752303 w 1752303"/>
                <a:gd name="connsiteY0" fmla="*/ 0 h 257442"/>
                <a:gd name="connsiteX1" fmla="*/ 1697582 w 1752303"/>
                <a:gd name="connsiteY1" fmla="*/ 257442 h 257442"/>
                <a:gd name="connsiteX2" fmla="*/ 0 w 1752303"/>
                <a:gd name="connsiteY2" fmla="*/ 257442 h 257442"/>
                <a:gd name="connsiteX3" fmla="*/ 0 w 1752303"/>
                <a:gd name="connsiteY3" fmla="*/ 0 h 257442"/>
                <a:gd name="connsiteX0" fmla="*/ 1752303 w 1752303"/>
                <a:gd name="connsiteY0" fmla="*/ 0 h 257442"/>
                <a:gd name="connsiteX1" fmla="*/ 1697582 w 1752303"/>
                <a:gd name="connsiteY1" fmla="*/ 257442 h 257442"/>
                <a:gd name="connsiteX2" fmla="*/ 0 w 1752303"/>
                <a:gd name="connsiteY2" fmla="*/ 257442 h 257442"/>
                <a:gd name="connsiteX3" fmla="*/ 0 w 1752303"/>
                <a:gd name="connsiteY3" fmla="*/ 0 h 257442"/>
                <a:gd name="connsiteX0" fmla="*/ 1752303 w 1752303"/>
                <a:gd name="connsiteY0" fmla="*/ 0 h 257442"/>
                <a:gd name="connsiteX1" fmla="*/ 1697582 w 1752303"/>
                <a:gd name="connsiteY1" fmla="*/ 257442 h 257442"/>
                <a:gd name="connsiteX2" fmla="*/ 0 w 1752303"/>
                <a:gd name="connsiteY2" fmla="*/ 257442 h 257442"/>
                <a:gd name="connsiteX3" fmla="*/ 0 w 1752303"/>
                <a:gd name="connsiteY3" fmla="*/ 0 h 257442"/>
                <a:gd name="connsiteX0" fmla="*/ 1853291 w 1853291"/>
                <a:gd name="connsiteY0" fmla="*/ 0 h 257442"/>
                <a:gd name="connsiteX1" fmla="*/ 1697582 w 1853291"/>
                <a:gd name="connsiteY1" fmla="*/ 257442 h 257442"/>
                <a:gd name="connsiteX2" fmla="*/ 0 w 1853291"/>
                <a:gd name="connsiteY2" fmla="*/ 257442 h 257442"/>
                <a:gd name="connsiteX3" fmla="*/ 0 w 1853291"/>
                <a:gd name="connsiteY3" fmla="*/ 0 h 257442"/>
                <a:gd name="connsiteX0" fmla="*/ 1853291 w 1853291"/>
                <a:gd name="connsiteY0" fmla="*/ 0 h 257442"/>
                <a:gd name="connsiteX1" fmla="*/ 1798570 w 1853291"/>
                <a:gd name="connsiteY1" fmla="*/ 257442 h 257442"/>
                <a:gd name="connsiteX2" fmla="*/ 0 w 1853291"/>
                <a:gd name="connsiteY2" fmla="*/ 257442 h 257442"/>
                <a:gd name="connsiteX3" fmla="*/ 0 w 1853291"/>
                <a:gd name="connsiteY3" fmla="*/ 0 h 257442"/>
                <a:gd name="connsiteX0" fmla="*/ 1853291 w 1853291"/>
                <a:gd name="connsiteY0" fmla="*/ 0 h 257442"/>
                <a:gd name="connsiteX1" fmla="*/ 1798570 w 1853291"/>
                <a:gd name="connsiteY1" fmla="*/ 257442 h 257442"/>
                <a:gd name="connsiteX2" fmla="*/ 0 w 1853291"/>
                <a:gd name="connsiteY2" fmla="*/ 257442 h 257442"/>
                <a:gd name="connsiteX3" fmla="*/ 0 w 1853291"/>
                <a:gd name="connsiteY3" fmla="*/ 0 h 257442"/>
                <a:gd name="connsiteX0" fmla="*/ 1853291 w 1853291"/>
                <a:gd name="connsiteY0" fmla="*/ 0 h 257442"/>
                <a:gd name="connsiteX1" fmla="*/ 1798570 w 1853291"/>
                <a:gd name="connsiteY1" fmla="*/ 257442 h 257442"/>
                <a:gd name="connsiteX2" fmla="*/ 0 w 1853291"/>
                <a:gd name="connsiteY2" fmla="*/ 257442 h 257442"/>
                <a:gd name="connsiteX3" fmla="*/ 0 w 1853291"/>
                <a:gd name="connsiteY3" fmla="*/ 0 h 257442"/>
                <a:gd name="connsiteX0" fmla="*/ 2013592 w 2013592"/>
                <a:gd name="connsiteY0" fmla="*/ 0 h 257442"/>
                <a:gd name="connsiteX1" fmla="*/ 1798570 w 2013592"/>
                <a:gd name="connsiteY1" fmla="*/ 257442 h 257442"/>
                <a:gd name="connsiteX2" fmla="*/ 0 w 2013592"/>
                <a:gd name="connsiteY2" fmla="*/ 257442 h 257442"/>
                <a:gd name="connsiteX3" fmla="*/ 0 w 2013592"/>
                <a:gd name="connsiteY3" fmla="*/ 0 h 257442"/>
                <a:gd name="connsiteX0" fmla="*/ 2013592 w 2013592"/>
                <a:gd name="connsiteY0" fmla="*/ 0 h 257442"/>
                <a:gd name="connsiteX1" fmla="*/ 1958870 w 2013592"/>
                <a:gd name="connsiteY1" fmla="*/ 257442 h 257442"/>
                <a:gd name="connsiteX2" fmla="*/ 0 w 2013592"/>
                <a:gd name="connsiteY2" fmla="*/ 257442 h 257442"/>
                <a:gd name="connsiteX3" fmla="*/ 0 w 2013592"/>
                <a:gd name="connsiteY3" fmla="*/ 0 h 257442"/>
                <a:gd name="connsiteX0" fmla="*/ 2013593 w 2013593"/>
                <a:gd name="connsiteY0" fmla="*/ 0 h 257442"/>
                <a:gd name="connsiteX1" fmla="*/ 1958871 w 2013593"/>
                <a:gd name="connsiteY1" fmla="*/ 257442 h 257442"/>
                <a:gd name="connsiteX2" fmla="*/ 0 w 2013593"/>
                <a:gd name="connsiteY2" fmla="*/ 257442 h 257442"/>
                <a:gd name="connsiteX3" fmla="*/ 1 w 2013593"/>
                <a:gd name="connsiteY3" fmla="*/ 0 h 257442"/>
                <a:gd name="connsiteX0" fmla="*/ 2013593 w 2013593"/>
                <a:gd name="connsiteY0" fmla="*/ 0 h 257442"/>
                <a:gd name="connsiteX1" fmla="*/ 1958871 w 2013593"/>
                <a:gd name="connsiteY1" fmla="*/ 257442 h 257442"/>
                <a:gd name="connsiteX2" fmla="*/ 0 w 2013593"/>
                <a:gd name="connsiteY2" fmla="*/ 257442 h 257442"/>
                <a:gd name="connsiteX3" fmla="*/ 1 w 2013593"/>
                <a:gd name="connsiteY3" fmla="*/ 0 h 257442"/>
                <a:gd name="connsiteX0" fmla="*/ 2181908 w 2181908"/>
                <a:gd name="connsiteY0" fmla="*/ 0 h 257442"/>
                <a:gd name="connsiteX1" fmla="*/ 1958871 w 2181908"/>
                <a:gd name="connsiteY1" fmla="*/ 257442 h 257442"/>
                <a:gd name="connsiteX2" fmla="*/ 0 w 2181908"/>
                <a:gd name="connsiteY2" fmla="*/ 257442 h 257442"/>
                <a:gd name="connsiteX3" fmla="*/ 1 w 2181908"/>
                <a:gd name="connsiteY3" fmla="*/ 0 h 257442"/>
                <a:gd name="connsiteX0" fmla="*/ 2181908 w 2181908"/>
                <a:gd name="connsiteY0" fmla="*/ 0 h 257442"/>
                <a:gd name="connsiteX1" fmla="*/ 2127186 w 2181908"/>
                <a:gd name="connsiteY1" fmla="*/ 257442 h 257442"/>
                <a:gd name="connsiteX2" fmla="*/ 0 w 2181908"/>
                <a:gd name="connsiteY2" fmla="*/ 257442 h 257442"/>
                <a:gd name="connsiteX3" fmla="*/ 1 w 2181908"/>
                <a:gd name="connsiteY3" fmla="*/ 0 h 257442"/>
                <a:gd name="connsiteX0" fmla="*/ 2181908 w 2181908"/>
                <a:gd name="connsiteY0" fmla="*/ 0 h 257442"/>
                <a:gd name="connsiteX1" fmla="*/ 2127186 w 2181908"/>
                <a:gd name="connsiteY1" fmla="*/ 257442 h 257442"/>
                <a:gd name="connsiteX2" fmla="*/ 0 w 2181908"/>
                <a:gd name="connsiteY2" fmla="*/ 257442 h 257442"/>
                <a:gd name="connsiteX3" fmla="*/ 1 w 2181908"/>
                <a:gd name="connsiteY3" fmla="*/ 0 h 257442"/>
                <a:gd name="connsiteX0" fmla="*/ 2181908 w 2181908"/>
                <a:gd name="connsiteY0" fmla="*/ 0 h 257442"/>
                <a:gd name="connsiteX1" fmla="*/ 2127186 w 2181908"/>
                <a:gd name="connsiteY1" fmla="*/ 257442 h 257442"/>
                <a:gd name="connsiteX2" fmla="*/ 0 w 2181908"/>
                <a:gd name="connsiteY2" fmla="*/ 257442 h 257442"/>
                <a:gd name="connsiteX3" fmla="*/ 0 w 2181908"/>
                <a:gd name="connsiteY3" fmla="*/ 0 h 257442"/>
                <a:gd name="connsiteX0" fmla="*/ 2342208 w 2342208"/>
                <a:gd name="connsiteY0" fmla="*/ 0 h 257442"/>
                <a:gd name="connsiteX1" fmla="*/ 2127186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 name="connsiteX0" fmla="*/ 2342208 w 2342208"/>
                <a:gd name="connsiteY0" fmla="*/ 0 h 257442"/>
                <a:gd name="connsiteX1" fmla="*/ 2287487 w 2342208"/>
                <a:gd name="connsiteY1" fmla="*/ 257442 h 257442"/>
                <a:gd name="connsiteX2" fmla="*/ 0 w 2342208"/>
                <a:gd name="connsiteY2" fmla="*/ 257442 h 257442"/>
                <a:gd name="connsiteX3" fmla="*/ 0 w 2342208"/>
                <a:gd name="connsiteY3" fmla="*/ 0 h 257442"/>
              </a:gdLst>
              <a:ahLst/>
              <a:cxnLst>
                <a:cxn ang="0">
                  <a:pos x="connsiteX0" y="connsiteY0"/>
                </a:cxn>
                <a:cxn ang="0">
                  <a:pos x="connsiteX1" y="connsiteY1"/>
                </a:cxn>
                <a:cxn ang="0">
                  <a:pos x="connsiteX2" y="connsiteY2"/>
                </a:cxn>
                <a:cxn ang="0">
                  <a:pos x="connsiteX3" y="connsiteY3"/>
                </a:cxn>
              </a:cxnLst>
              <a:rect l="l" t="t" r="r" b="b"/>
              <a:pathLst>
                <a:path w="2342208" h="257442">
                  <a:moveTo>
                    <a:pt x="2342208" y="0"/>
                  </a:moveTo>
                  <a:lnTo>
                    <a:pt x="2287487"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dirty="0">
                <a:solidFill>
                  <a:schemeClr val="tx1"/>
                </a:solidFill>
              </a:endParaRPr>
            </a:p>
          </p:txBody>
        </p:sp>
        <p:sp>
          <p:nvSpPr>
            <p:cNvPr id="25" name="btfpRunningAgenda2LevelTextLeft112456">
              <a:extLst>
                <a:ext uri="{FF2B5EF4-FFF2-40B4-BE49-F238E27FC236}">
                  <a16:creationId xmlns:a16="http://schemas.microsoft.com/office/drawing/2014/main" id="{88A960F4-74DC-4E27-B942-39CE5C7212CA}"/>
                </a:ext>
              </a:extLst>
            </p:cNvPr>
            <p:cNvSpPr txBox="1"/>
            <p:nvPr/>
          </p:nvSpPr>
          <p:spPr bwMode="gray">
            <a:xfrm>
              <a:off x="0" y="876300"/>
              <a:ext cx="2287487" cy="257442"/>
            </a:xfrm>
            <a:prstGeom prst="rect">
              <a:avLst/>
            </a:prstGeom>
            <a:noFill/>
          </p:spPr>
          <p:txBody>
            <a:bodyPr vert="horz" wrap="none" lIns="360363" tIns="36036" rIns="360363" bIns="36036" rtlCol="0" anchor="t">
              <a:spAutoFit/>
            </a:bodyPr>
            <a:lstStyle/>
            <a:p>
              <a:pPr marL="0" indent="0">
                <a:spcBef>
                  <a:spcPts val="0"/>
                </a:spcBef>
                <a:buNone/>
              </a:pPr>
              <a:r>
                <a:rPr lang="en-GB" sz="1200" b="1" cap="all" spc="450" dirty="0">
                  <a:solidFill>
                    <a:srgbClr val="FFFFFF"/>
                  </a:solidFill>
                </a:rPr>
                <a:t>CDMO risks</a:t>
              </a:r>
            </a:p>
          </p:txBody>
        </p:sp>
      </p:grpSp>
      <p:grpSp>
        <p:nvGrpSpPr>
          <p:cNvPr id="13" name="btfpIcon152143">
            <a:extLst>
              <a:ext uri="{FF2B5EF4-FFF2-40B4-BE49-F238E27FC236}">
                <a16:creationId xmlns:a16="http://schemas.microsoft.com/office/drawing/2014/main" id="{9B1B9F64-44B1-0EAB-E0BF-53CBE69ECB65}"/>
              </a:ext>
            </a:extLst>
          </p:cNvPr>
          <p:cNvGrpSpPr>
            <a:grpSpLocks noChangeAspect="1"/>
          </p:cNvGrpSpPr>
          <p:nvPr>
            <p:custDataLst>
              <p:tags r:id="rId6"/>
            </p:custDataLst>
          </p:nvPr>
        </p:nvGrpSpPr>
        <p:grpSpPr>
          <a:xfrm>
            <a:off x="945036" y="1998903"/>
            <a:ext cx="650068" cy="650068"/>
            <a:chOff x="3960198" y="5086480"/>
            <a:chExt cx="1005840" cy="1005840"/>
          </a:xfrm>
        </p:grpSpPr>
        <p:sp>
          <p:nvSpPr>
            <p:cNvPr id="14" name="btfpIconCircle152143">
              <a:extLst>
                <a:ext uri="{FF2B5EF4-FFF2-40B4-BE49-F238E27FC236}">
                  <a16:creationId xmlns:a16="http://schemas.microsoft.com/office/drawing/2014/main" id="{8F289211-0906-43ED-B18B-402872712124}"/>
                </a:ext>
              </a:extLst>
            </p:cNvPr>
            <p:cNvSpPr>
              <a:spLocks/>
            </p:cNvSpPr>
            <p:nvPr/>
          </p:nvSpPr>
          <p:spPr bwMode="gray">
            <a:xfrm>
              <a:off x="3960198" y="5086480"/>
              <a:ext cx="1005840" cy="1005840"/>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AU" sz="1600" dirty="0">
                <a:solidFill>
                  <a:schemeClr val="tx1"/>
                </a:solidFill>
              </a:endParaRPr>
            </a:p>
          </p:txBody>
        </p:sp>
        <p:pic>
          <p:nvPicPr>
            <p:cNvPr id="16" name="btfpIconLines152143">
              <a:extLst>
                <a:ext uri="{FF2B5EF4-FFF2-40B4-BE49-F238E27FC236}">
                  <a16:creationId xmlns:a16="http://schemas.microsoft.com/office/drawing/2014/main" id="{F37EED87-4312-3F38-3DA1-17EBB4EA71AB}"/>
                </a:ext>
              </a:extLst>
            </p:cNvPr>
            <p:cNvPicPr>
              <a:picLocks/>
            </p:cNvPicPr>
            <p:nvPr/>
          </p:nvPicPr>
          <p:blipFill>
            <a:blip r:embed="rId14"/>
            <a:stretch>
              <a:fillRect/>
            </a:stretch>
          </p:blipFill>
          <p:spPr>
            <a:xfrm>
              <a:off x="3960198" y="5086480"/>
              <a:ext cx="1005840" cy="1005840"/>
            </a:xfrm>
            <a:prstGeom prst="rect">
              <a:avLst/>
            </a:prstGeom>
          </p:spPr>
        </p:pic>
      </p:grpSp>
      <p:grpSp>
        <p:nvGrpSpPr>
          <p:cNvPr id="20" name="btfpIcon466864">
            <a:extLst>
              <a:ext uri="{FF2B5EF4-FFF2-40B4-BE49-F238E27FC236}">
                <a16:creationId xmlns:a16="http://schemas.microsoft.com/office/drawing/2014/main" id="{E3898D22-4A79-C6FB-4B53-3721F051D812}"/>
              </a:ext>
            </a:extLst>
          </p:cNvPr>
          <p:cNvGrpSpPr>
            <a:grpSpLocks noChangeAspect="1"/>
          </p:cNvGrpSpPr>
          <p:nvPr>
            <p:custDataLst>
              <p:tags r:id="rId7"/>
            </p:custDataLst>
          </p:nvPr>
        </p:nvGrpSpPr>
        <p:grpSpPr>
          <a:xfrm>
            <a:off x="945458" y="3159384"/>
            <a:ext cx="649225" cy="649224"/>
            <a:chOff x="7068407" y="1372296"/>
            <a:chExt cx="1081089" cy="1081088"/>
          </a:xfrm>
        </p:grpSpPr>
        <p:sp>
          <p:nvSpPr>
            <p:cNvPr id="21" name="btfpIconCircle466864">
              <a:extLst>
                <a:ext uri="{FF2B5EF4-FFF2-40B4-BE49-F238E27FC236}">
                  <a16:creationId xmlns:a16="http://schemas.microsoft.com/office/drawing/2014/main" id="{2EC21D80-350D-ECEC-192D-22629A7545E9}"/>
                </a:ext>
              </a:extLst>
            </p:cNvPr>
            <p:cNvSpPr>
              <a:spLocks/>
            </p:cNvSpPr>
            <p:nvPr/>
          </p:nvSpPr>
          <p:spPr bwMode="gray">
            <a:xfrm>
              <a:off x="7068407" y="1372296"/>
              <a:ext cx="1081089"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AU" sz="1600" dirty="0">
                <a:solidFill>
                  <a:schemeClr val="tx1"/>
                </a:solidFill>
              </a:endParaRPr>
            </a:p>
          </p:txBody>
        </p:sp>
        <p:pic>
          <p:nvPicPr>
            <p:cNvPr id="37" name="btfpIconLines466864">
              <a:extLst>
                <a:ext uri="{FF2B5EF4-FFF2-40B4-BE49-F238E27FC236}">
                  <a16:creationId xmlns:a16="http://schemas.microsoft.com/office/drawing/2014/main" id="{39FF0A55-2056-ECF9-25A9-10130D34E31E}"/>
                </a:ext>
              </a:extLst>
            </p:cNvPr>
            <p:cNvPicPr>
              <a:picLocks/>
            </p:cNvPicPr>
            <p:nvPr/>
          </p:nvPicPr>
          <p:blipFill>
            <a:blip r:embed="rId15"/>
            <a:stretch>
              <a:fillRect/>
            </a:stretch>
          </p:blipFill>
          <p:spPr>
            <a:xfrm>
              <a:off x="7068407" y="1372296"/>
              <a:ext cx="1081088" cy="1081088"/>
            </a:xfrm>
            <a:prstGeom prst="rect">
              <a:avLst/>
            </a:prstGeom>
          </p:spPr>
        </p:pic>
      </p:grpSp>
      <p:grpSp>
        <p:nvGrpSpPr>
          <p:cNvPr id="45" name="btfpIcon794991">
            <a:extLst>
              <a:ext uri="{FF2B5EF4-FFF2-40B4-BE49-F238E27FC236}">
                <a16:creationId xmlns:a16="http://schemas.microsoft.com/office/drawing/2014/main" id="{2DC70D65-BA9A-3A9C-B288-F6CB27854F9C}"/>
              </a:ext>
            </a:extLst>
          </p:cNvPr>
          <p:cNvGrpSpPr>
            <a:grpSpLocks noChangeAspect="1"/>
          </p:cNvGrpSpPr>
          <p:nvPr>
            <p:custDataLst>
              <p:tags r:id="rId8"/>
            </p:custDataLst>
          </p:nvPr>
        </p:nvGrpSpPr>
        <p:grpSpPr>
          <a:xfrm>
            <a:off x="945458" y="4512735"/>
            <a:ext cx="649224" cy="649224"/>
            <a:chOff x="330200" y="1270000"/>
            <a:chExt cx="1081088" cy="1081088"/>
          </a:xfrm>
        </p:grpSpPr>
        <p:sp>
          <p:nvSpPr>
            <p:cNvPr id="44" name="btfpIconCircle794991">
              <a:extLst>
                <a:ext uri="{FF2B5EF4-FFF2-40B4-BE49-F238E27FC236}">
                  <a16:creationId xmlns:a16="http://schemas.microsoft.com/office/drawing/2014/main" id="{ACEC1BF3-C1EB-113A-138B-64A069601303}"/>
                </a:ext>
              </a:extLst>
            </p:cNvPr>
            <p:cNvSpPr>
              <a:spLocks/>
            </p:cNvSpPr>
            <p:nvPr/>
          </p:nvSpPr>
          <p:spPr bwMode="gray">
            <a:xfrm>
              <a:off x="330200" y="1270000"/>
              <a:ext cx="1081088" cy="1081088"/>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pic>
          <p:nvPicPr>
            <p:cNvPr id="43" name="btfpIconLines794991">
              <a:extLst>
                <a:ext uri="{FF2B5EF4-FFF2-40B4-BE49-F238E27FC236}">
                  <a16:creationId xmlns:a16="http://schemas.microsoft.com/office/drawing/2014/main" id="{15555439-0539-FCBD-6988-338B0D1FF43C}"/>
                </a:ext>
              </a:extLst>
            </p:cNvPr>
            <p:cNvPicPr>
              <a:picLocks/>
            </p:cNvPicPr>
            <p:nvPr/>
          </p:nvPicPr>
          <p:blipFill>
            <a:blip r:embed="rId16"/>
            <a:stretch>
              <a:fillRect/>
            </a:stretch>
          </p:blipFill>
          <p:spPr>
            <a:xfrm>
              <a:off x="330200" y="1270000"/>
              <a:ext cx="1081088" cy="1081088"/>
            </a:xfrm>
            <a:prstGeom prst="rect">
              <a:avLst/>
            </a:prstGeom>
          </p:spPr>
        </p:pic>
      </p:grpSp>
      <p:grpSp>
        <p:nvGrpSpPr>
          <p:cNvPr id="31" name="btfpIcon527511">
            <a:extLst>
              <a:ext uri="{FF2B5EF4-FFF2-40B4-BE49-F238E27FC236}">
                <a16:creationId xmlns:a16="http://schemas.microsoft.com/office/drawing/2014/main" id="{0BB32D83-9ED6-7F33-86EF-C8A723D36EA5}"/>
              </a:ext>
            </a:extLst>
          </p:cNvPr>
          <p:cNvGrpSpPr>
            <a:grpSpLocks noChangeAspect="1"/>
          </p:cNvGrpSpPr>
          <p:nvPr>
            <p:custDataLst>
              <p:tags r:id="rId9"/>
            </p:custDataLst>
          </p:nvPr>
        </p:nvGrpSpPr>
        <p:grpSpPr>
          <a:xfrm>
            <a:off x="945036" y="5555274"/>
            <a:ext cx="649224" cy="649224"/>
            <a:chOff x="876408" y="5598189"/>
            <a:chExt cx="649224" cy="649224"/>
          </a:xfrm>
        </p:grpSpPr>
        <p:sp>
          <p:nvSpPr>
            <p:cNvPr id="30" name="btfpIconCircle527511">
              <a:extLst>
                <a:ext uri="{FF2B5EF4-FFF2-40B4-BE49-F238E27FC236}">
                  <a16:creationId xmlns:a16="http://schemas.microsoft.com/office/drawing/2014/main" id="{662C0E67-0673-F7A8-0FB0-A444B3528AF0}"/>
                </a:ext>
              </a:extLst>
            </p:cNvPr>
            <p:cNvSpPr>
              <a:spLocks/>
            </p:cNvSpPr>
            <p:nvPr/>
          </p:nvSpPr>
          <p:spPr bwMode="gray">
            <a:xfrm>
              <a:off x="876408" y="5598189"/>
              <a:ext cx="649224" cy="649224"/>
            </a:xfrm>
            <a:prstGeom prst="ellipse">
              <a:avLst/>
            </a:prstGeom>
            <a:noFill/>
            <a:ln w="9525" cap="flat" cmpd="sng" algn="ctr">
              <a:noFill/>
              <a:prstDash val="solid"/>
              <a:miter lim="800000"/>
            </a:ln>
            <a:effectLst/>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pic>
          <p:nvPicPr>
            <p:cNvPr id="24" name="btfpIconLines527511">
              <a:extLst>
                <a:ext uri="{FF2B5EF4-FFF2-40B4-BE49-F238E27FC236}">
                  <a16:creationId xmlns:a16="http://schemas.microsoft.com/office/drawing/2014/main" id="{1761A388-3B16-1FCC-E736-C4F196C0B801}"/>
                </a:ext>
              </a:extLst>
            </p:cNvPr>
            <p:cNvPicPr>
              <a:picLocks/>
            </p:cNvPicPr>
            <p:nvPr/>
          </p:nvPicPr>
          <p:blipFill>
            <a:blip r:embed="rId17">
              <a:extLst>
                <a:ext uri="{28A0092B-C50C-407E-A947-70E740481C1C}">
                  <a14:useLocalDpi xmlns:a14="http://schemas.microsoft.com/office/drawing/2010/main" val="0"/>
                </a:ext>
              </a:extLst>
            </a:blip>
            <a:stretch>
              <a:fillRect/>
            </a:stretch>
          </p:blipFill>
          <p:spPr>
            <a:xfrm>
              <a:off x="876408" y="5598189"/>
              <a:ext cx="649224" cy="649224"/>
            </a:xfrm>
            <a:prstGeom prst="rect">
              <a:avLst/>
            </a:prstGeom>
          </p:spPr>
        </p:pic>
      </p:grpSp>
    </p:spTree>
    <p:custDataLst>
      <p:tags r:id="rId1"/>
    </p:custDataLst>
    <p:extLst>
      <p:ext uri="{BB962C8B-B14F-4D97-AF65-F5344CB8AC3E}">
        <p14:creationId xmlns:p14="http://schemas.microsoft.com/office/powerpoint/2010/main" val="3019238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0395D9FD-DB2D-47D5-94E7-C7F10EF85C00}"/>
              </a:ext>
            </a:extLst>
          </p:cNvPr>
          <p:cNvGrpSpPr/>
          <p:nvPr/>
        </p:nvGrpSpPr>
        <p:grpSpPr>
          <a:xfrm>
            <a:off x="0" y="6926580"/>
            <a:ext cx="12192000" cy="137160"/>
            <a:chOff x="0" y="6926580"/>
            <a:chExt cx="12192000" cy="137160"/>
          </a:xfrm>
        </p:grpSpPr>
        <p:sp>
          <p:nvSpPr>
            <p:cNvPr id="17" name="btfpColumnGapBlocker335773">
              <a:extLst>
                <a:ext uri="{FF2B5EF4-FFF2-40B4-BE49-F238E27FC236}">
                  <a16:creationId xmlns:a16="http://schemas.microsoft.com/office/drawing/2014/main" id="{875B64F6-DCC1-4168-BB67-99FBE04EF733}"/>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5" name="btfpColumnGapBlocker100564">
              <a:extLst>
                <a:ext uri="{FF2B5EF4-FFF2-40B4-BE49-F238E27FC236}">
                  <a16:creationId xmlns:a16="http://schemas.microsoft.com/office/drawing/2014/main" id="{A46620CF-12C3-4C35-BAF7-42F96AB47EB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3" name="btfpColumnIndicator921842">
              <a:extLst>
                <a:ext uri="{FF2B5EF4-FFF2-40B4-BE49-F238E27FC236}">
                  <a16:creationId xmlns:a16="http://schemas.microsoft.com/office/drawing/2014/main" id="{CA2B6BFE-8277-4C66-A255-35C0937D999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4746">
              <a:extLst>
                <a:ext uri="{FF2B5EF4-FFF2-40B4-BE49-F238E27FC236}">
                  <a16:creationId xmlns:a16="http://schemas.microsoft.com/office/drawing/2014/main" id="{E19377DC-B1D9-4EF1-A61A-48891616FA8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79FF6459-92AE-4FC4-922C-5153DDB0E111}"/>
              </a:ext>
            </a:extLst>
          </p:cNvPr>
          <p:cNvGrpSpPr/>
          <p:nvPr/>
        </p:nvGrpSpPr>
        <p:grpSpPr>
          <a:xfrm>
            <a:off x="0" y="-205740"/>
            <a:ext cx="12192000" cy="137160"/>
            <a:chOff x="0" y="-205740"/>
            <a:chExt cx="12192000" cy="137160"/>
          </a:xfrm>
        </p:grpSpPr>
        <p:sp>
          <p:nvSpPr>
            <p:cNvPr id="16" name="btfpColumnGapBlocker190270">
              <a:extLst>
                <a:ext uri="{FF2B5EF4-FFF2-40B4-BE49-F238E27FC236}">
                  <a16:creationId xmlns:a16="http://schemas.microsoft.com/office/drawing/2014/main" id="{2DE75F3D-17A6-4E37-B2A7-C1B75BEDE373}"/>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4" name="btfpColumnGapBlocker715457">
              <a:extLst>
                <a:ext uri="{FF2B5EF4-FFF2-40B4-BE49-F238E27FC236}">
                  <a16:creationId xmlns:a16="http://schemas.microsoft.com/office/drawing/2014/main" id="{138150B8-3D6F-4FC1-8564-F589CE22F64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2" name="btfpColumnIndicator679506">
              <a:extLst>
                <a:ext uri="{FF2B5EF4-FFF2-40B4-BE49-F238E27FC236}">
                  <a16:creationId xmlns:a16="http://schemas.microsoft.com/office/drawing/2014/main" id="{BEA9DB99-A210-49B0-9887-F81E19C1242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91995">
              <a:extLst>
                <a:ext uri="{FF2B5EF4-FFF2-40B4-BE49-F238E27FC236}">
                  <a16:creationId xmlns:a16="http://schemas.microsoft.com/office/drawing/2014/main" id="{8E1157BC-4126-4589-B82A-50A31DE0C0F4}"/>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4" name="AgendaLine">
            <a:extLst>
              <a:ext uri="{FF2B5EF4-FFF2-40B4-BE49-F238E27FC236}">
                <a16:creationId xmlns:a16="http://schemas.microsoft.com/office/drawing/2014/main" id="{11D87AFD-7F9F-4A98-B738-3A3B44F10B1D}"/>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AgendaTitle">
            <a:extLst>
              <a:ext uri="{FF2B5EF4-FFF2-40B4-BE49-F238E27FC236}">
                <a16:creationId xmlns:a16="http://schemas.microsoft.com/office/drawing/2014/main" id="{B6C6CC19-C3C5-BE6A-47DB-D47A76D69FFE}"/>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en-US" sz="1200" b="1" cap="all" spc="450" dirty="0"/>
              <a:t>Agenda</a:t>
            </a:r>
          </a:p>
        </p:txBody>
      </p:sp>
      <p:sp>
        <p:nvSpPr>
          <p:cNvPr id="3" name="AgendaEmphasisBar">
            <a:extLst>
              <a:ext uri="{FF2B5EF4-FFF2-40B4-BE49-F238E27FC236}">
                <a16:creationId xmlns:a16="http://schemas.microsoft.com/office/drawing/2014/main" id="{964FDEBA-FFC7-9EA1-507D-AEC3BA1CE417}"/>
              </a:ext>
            </a:extLst>
          </p:cNvPr>
          <p:cNvSpPr/>
          <p:nvPr/>
        </p:nvSpPr>
        <p:spPr bwMode="gray">
          <a:xfrm>
            <a:off x="1616981" y="3363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grpSp>
        <p:nvGrpSpPr>
          <p:cNvPr id="5" name="Agenda">
            <a:extLst>
              <a:ext uri="{FF2B5EF4-FFF2-40B4-BE49-F238E27FC236}">
                <a16:creationId xmlns:a16="http://schemas.microsoft.com/office/drawing/2014/main" id="{125A523E-4978-050E-86FA-28F6A832E18A}"/>
              </a:ext>
            </a:extLst>
          </p:cNvPr>
          <p:cNvGrpSpPr/>
          <p:nvPr/>
        </p:nvGrpSpPr>
        <p:grpSpPr>
          <a:xfrm>
            <a:off x="1970752" y="1270000"/>
            <a:ext cx="9891047" cy="5295900"/>
            <a:chOff x="1970752" y="1270000"/>
            <a:chExt cx="9891047" cy="5295900"/>
          </a:xfrm>
        </p:grpSpPr>
        <p:sp>
          <p:nvSpPr>
            <p:cNvPr id="6" name="AgendaTextBox">
              <a:extLst>
                <a:ext uri="{FF2B5EF4-FFF2-40B4-BE49-F238E27FC236}">
                  <a16:creationId xmlns:a16="http://schemas.microsoft.com/office/drawing/2014/main" id="{607C3AD5-64F7-CFDF-8199-501438BF7FBA}"/>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dirty="0"/>
                <a:t>Initial perspectives and thesis</a:t>
              </a:r>
            </a:p>
            <a:p>
              <a:pPr marL="0" indent="0">
                <a:spcBef>
                  <a:spcPts val="3600"/>
                </a:spcBef>
                <a:buNone/>
              </a:pPr>
              <a:r>
                <a:rPr lang="en-US" sz="2000" dirty="0"/>
                <a:t>Asset overview</a:t>
              </a:r>
            </a:p>
            <a:p>
              <a:pPr marL="0" indent="0">
                <a:spcBef>
                  <a:spcPts val="3600"/>
                </a:spcBef>
                <a:buNone/>
              </a:pPr>
              <a:r>
                <a:rPr lang="en-US" sz="2000" dirty="0"/>
                <a:t>Market and competitive positioning</a:t>
              </a:r>
            </a:p>
            <a:p>
              <a:pPr marL="0" indent="0">
                <a:spcBef>
                  <a:spcPts val="3600"/>
                </a:spcBef>
                <a:buNone/>
              </a:pPr>
              <a:r>
                <a:rPr lang="en-US" sz="2000" b="1" dirty="0">
                  <a:solidFill>
                    <a:srgbClr val="CC0000"/>
                  </a:solidFill>
                </a:rPr>
                <a:t>Potential scope and approach</a:t>
              </a:r>
            </a:p>
            <a:p>
              <a:pPr marL="0" indent="0">
                <a:spcBef>
                  <a:spcPts val="3600"/>
                </a:spcBef>
                <a:buNone/>
              </a:pPr>
              <a:endParaRPr lang="en-US" sz="2000" dirty="0"/>
            </a:p>
          </p:txBody>
        </p:sp>
        <p:cxnSp>
          <p:nvCxnSpPr>
            <p:cNvPr id="7" name="AgendaSeparator1">
              <a:extLst>
                <a:ext uri="{FF2B5EF4-FFF2-40B4-BE49-F238E27FC236}">
                  <a16:creationId xmlns:a16="http://schemas.microsoft.com/office/drawing/2014/main" id="{5419CB06-BD95-F1C5-5D09-AC53A8416FA4}"/>
                </a:ext>
              </a:extLst>
            </p:cNvPr>
            <p:cNvCxnSpPr/>
            <p:nvPr/>
          </p:nvCxnSpPr>
          <p:spPr bwMode="gray">
            <a:xfrm>
              <a:off x="1970752" y="1839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8" name="AgendaSeparator2">
              <a:extLst>
                <a:ext uri="{FF2B5EF4-FFF2-40B4-BE49-F238E27FC236}">
                  <a16:creationId xmlns:a16="http://schemas.microsoft.com/office/drawing/2014/main" id="{676C75A2-8B26-504B-538C-4CB9566CBFAF}"/>
                </a:ext>
              </a:extLst>
            </p:cNvPr>
            <p:cNvCxnSpPr/>
            <p:nvPr/>
          </p:nvCxnSpPr>
          <p:spPr bwMode="gray">
            <a:xfrm>
              <a:off x="1970752" y="2601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9" name="AgendaSeparator3">
              <a:extLst>
                <a:ext uri="{FF2B5EF4-FFF2-40B4-BE49-F238E27FC236}">
                  <a16:creationId xmlns:a16="http://schemas.microsoft.com/office/drawing/2014/main" id="{87697783-7327-C03A-AA9F-131C7B4758AF}"/>
                </a:ext>
              </a:extLst>
            </p:cNvPr>
            <p:cNvCxnSpPr/>
            <p:nvPr/>
          </p:nvCxnSpPr>
          <p:spPr bwMode="gray">
            <a:xfrm>
              <a:off x="1970752" y="3363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0" name="AgendaSeparator4">
              <a:extLst>
                <a:ext uri="{FF2B5EF4-FFF2-40B4-BE49-F238E27FC236}">
                  <a16:creationId xmlns:a16="http://schemas.microsoft.com/office/drawing/2014/main" id="{C6618242-BFC9-2D8D-2647-F3BF4BE3D454}"/>
                </a:ext>
              </a:extLst>
            </p:cNvPr>
            <p:cNvCxnSpPr/>
            <p:nvPr/>
          </p:nvCxnSpPr>
          <p:spPr bwMode="gray">
            <a:xfrm>
              <a:off x="1970752" y="4125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762188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A7BA8FAB-7363-2E7F-F89C-7915E45215FB}"/>
              </a:ext>
            </a:extLst>
          </p:cNvPr>
          <p:cNvGraphicFramePr>
            <a:graphicFrameLocks noChangeAspect="1"/>
          </p:cNvGraphicFramePr>
          <p:nvPr>
            <p:custDataLst>
              <p:tags r:id="rId2"/>
            </p:custDataLst>
            <p:extLst>
              <p:ext uri="{D42A27DB-BD31-4B8C-83A1-F6EECF244321}">
                <p14:modId xmlns:p14="http://schemas.microsoft.com/office/powerpoint/2010/main" val="3332916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7" name="think-cell data - do not delete" hidden="1">
                        <a:extLst>
                          <a:ext uri="{FF2B5EF4-FFF2-40B4-BE49-F238E27FC236}">
                            <a16:creationId xmlns:a16="http://schemas.microsoft.com/office/drawing/2014/main" id="{A7BA8FAB-7363-2E7F-F89C-7915E45215F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31" name="btfpColumnIndicatorGroup2">
            <a:extLst>
              <a:ext uri="{FF2B5EF4-FFF2-40B4-BE49-F238E27FC236}">
                <a16:creationId xmlns:a16="http://schemas.microsoft.com/office/drawing/2014/main" id="{FC0E0769-7711-77DB-10D7-E0CB5D0C3B7C}"/>
              </a:ext>
            </a:extLst>
          </p:cNvPr>
          <p:cNvGrpSpPr/>
          <p:nvPr/>
        </p:nvGrpSpPr>
        <p:grpSpPr>
          <a:xfrm>
            <a:off x="0" y="6926580"/>
            <a:ext cx="12192000" cy="137160"/>
            <a:chOff x="0" y="6926580"/>
            <a:chExt cx="12192000" cy="137160"/>
          </a:xfrm>
        </p:grpSpPr>
        <p:sp>
          <p:nvSpPr>
            <p:cNvPr id="27" name="btfpColumnGapBlocker863947">
              <a:extLst>
                <a:ext uri="{FF2B5EF4-FFF2-40B4-BE49-F238E27FC236}">
                  <a16:creationId xmlns:a16="http://schemas.microsoft.com/office/drawing/2014/main" id="{94C4CDE8-1870-5FA0-5C0C-BC68C593C28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5" name="btfpColumnGapBlocker870285">
              <a:extLst>
                <a:ext uri="{FF2B5EF4-FFF2-40B4-BE49-F238E27FC236}">
                  <a16:creationId xmlns:a16="http://schemas.microsoft.com/office/drawing/2014/main" id="{775D2B78-2A73-A564-0196-67B4AD7B5D8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2" name="btfpColumnIndicator342330">
              <a:extLst>
                <a:ext uri="{FF2B5EF4-FFF2-40B4-BE49-F238E27FC236}">
                  <a16:creationId xmlns:a16="http://schemas.microsoft.com/office/drawing/2014/main" id="{E6D797EB-5EFF-2625-1E43-E8ACD1486517}"/>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668559">
              <a:extLst>
                <a:ext uri="{FF2B5EF4-FFF2-40B4-BE49-F238E27FC236}">
                  <a16:creationId xmlns:a16="http://schemas.microsoft.com/office/drawing/2014/main" id="{B93249E7-F114-F08D-8BCB-A5D716B813BC}"/>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0" name="btfpColumnIndicatorGroup1">
            <a:extLst>
              <a:ext uri="{FF2B5EF4-FFF2-40B4-BE49-F238E27FC236}">
                <a16:creationId xmlns:a16="http://schemas.microsoft.com/office/drawing/2014/main" id="{824F8E1A-9EC8-B531-24B3-74FD406FD84E}"/>
              </a:ext>
            </a:extLst>
          </p:cNvPr>
          <p:cNvGrpSpPr/>
          <p:nvPr/>
        </p:nvGrpSpPr>
        <p:grpSpPr>
          <a:xfrm>
            <a:off x="0" y="-205740"/>
            <a:ext cx="12192000" cy="137160"/>
            <a:chOff x="0" y="-205740"/>
            <a:chExt cx="12192000" cy="137160"/>
          </a:xfrm>
        </p:grpSpPr>
        <p:sp>
          <p:nvSpPr>
            <p:cNvPr id="26" name="btfpColumnGapBlocker892997">
              <a:extLst>
                <a:ext uri="{FF2B5EF4-FFF2-40B4-BE49-F238E27FC236}">
                  <a16:creationId xmlns:a16="http://schemas.microsoft.com/office/drawing/2014/main" id="{50CF0DD8-679D-16D7-F613-039301D55BC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4" name="btfpColumnGapBlocker852247">
              <a:extLst>
                <a:ext uri="{FF2B5EF4-FFF2-40B4-BE49-F238E27FC236}">
                  <a16:creationId xmlns:a16="http://schemas.microsoft.com/office/drawing/2014/main" id="{7FA146B1-EE10-2531-D773-F501721CFAAF}"/>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1" name="btfpColumnIndicator247328">
              <a:extLst>
                <a:ext uri="{FF2B5EF4-FFF2-40B4-BE49-F238E27FC236}">
                  <a16:creationId xmlns:a16="http://schemas.microsoft.com/office/drawing/2014/main" id="{41C2EB03-6902-2593-053E-0F0FB615FA9E}"/>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396498">
              <a:extLst>
                <a:ext uri="{FF2B5EF4-FFF2-40B4-BE49-F238E27FC236}">
                  <a16:creationId xmlns:a16="http://schemas.microsoft.com/office/drawing/2014/main" id="{ECBFCF7F-61D6-7EC6-00AB-20B3CC2A57DC}"/>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9D34D69-0D44-4D94-A4A5-E04BE2A1A5F7}"/>
              </a:ext>
            </a:extLst>
          </p:cNvPr>
          <p:cNvSpPr>
            <a:spLocks noGrp="1"/>
          </p:cNvSpPr>
          <p:nvPr>
            <p:ph type="title"/>
          </p:nvPr>
        </p:nvSpPr>
        <p:spPr/>
        <p:txBody>
          <a:bodyPr vert="horz"/>
          <a:lstStyle/>
          <a:p>
            <a:r>
              <a:rPr lang="en-US" dirty="0"/>
              <a:t>Scope questions for discussion – Commercial (1/4)</a:t>
            </a:r>
          </a:p>
        </p:txBody>
      </p:sp>
      <p:grpSp>
        <p:nvGrpSpPr>
          <p:cNvPr id="6" name="btfpStatusSticker801122">
            <a:extLst>
              <a:ext uri="{FF2B5EF4-FFF2-40B4-BE49-F238E27FC236}">
                <a16:creationId xmlns:a16="http://schemas.microsoft.com/office/drawing/2014/main" id="{18D82099-C316-4C97-B291-C32580D9B77C}"/>
              </a:ext>
            </a:extLst>
          </p:cNvPr>
          <p:cNvGrpSpPr/>
          <p:nvPr>
            <p:custDataLst>
              <p:tags r:id="rId3"/>
            </p:custDataLst>
          </p:nvPr>
        </p:nvGrpSpPr>
        <p:grpSpPr>
          <a:xfrm>
            <a:off x="9655426" y="955344"/>
            <a:ext cx="2206374" cy="235611"/>
            <a:chOff x="-2075889" y="876300"/>
            <a:chExt cx="2206374" cy="235611"/>
          </a:xfrm>
        </p:grpSpPr>
        <p:sp>
          <p:nvSpPr>
            <p:cNvPr id="4" name="btfpStatusStickerText801122">
              <a:extLst>
                <a:ext uri="{FF2B5EF4-FFF2-40B4-BE49-F238E27FC236}">
                  <a16:creationId xmlns:a16="http://schemas.microsoft.com/office/drawing/2014/main" id="{B38B9DF8-5231-43BA-A200-3458C6AD30E3}"/>
                </a:ext>
              </a:extLst>
            </p:cNvPr>
            <p:cNvSpPr txBox="1"/>
            <p:nvPr/>
          </p:nvSpPr>
          <p:spPr bwMode="gray">
            <a:xfrm>
              <a:off x="-2075889" y="876300"/>
              <a:ext cx="220637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For Discussion</a:t>
              </a:r>
            </a:p>
          </p:txBody>
        </p:sp>
        <p:cxnSp>
          <p:nvCxnSpPr>
            <p:cNvPr id="5" name="btfpStatusStickerLine801122">
              <a:extLst>
                <a:ext uri="{FF2B5EF4-FFF2-40B4-BE49-F238E27FC236}">
                  <a16:creationId xmlns:a16="http://schemas.microsoft.com/office/drawing/2014/main" id="{20A632C9-495E-413C-A34E-F59AEE03F804}"/>
                </a:ext>
              </a:extLst>
            </p:cNvPr>
            <p:cNvCxnSpPr>
              <a:cxnSpLocks/>
            </p:cNvCxnSpPr>
            <p:nvPr/>
          </p:nvCxnSpPr>
          <p:spPr bwMode="gray">
            <a:xfrm rot="720000">
              <a:off x="-207588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8" name="btfpTable547412">
            <a:extLst>
              <a:ext uri="{FF2B5EF4-FFF2-40B4-BE49-F238E27FC236}">
                <a16:creationId xmlns:a16="http://schemas.microsoft.com/office/drawing/2014/main" id="{135337B3-5F6D-4B42-B6BC-73A28914351F}"/>
              </a:ext>
            </a:extLst>
          </p:cNvPr>
          <p:cNvGraphicFramePr>
            <a:graphicFrameLocks noGrp="1"/>
          </p:cNvGraphicFramePr>
          <p:nvPr>
            <p:custDataLst>
              <p:tags r:id="rId4"/>
            </p:custDataLst>
            <p:extLst>
              <p:ext uri="{D42A27DB-BD31-4B8C-83A1-F6EECF244321}">
                <p14:modId xmlns:p14="http://schemas.microsoft.com/office/powerpoint/2010/main" val="3902135997"/>
              </p:ext>
            </p:extLst>
          </p:nvPr>
        </p:nvGraphicFramePr>
        <p:xfrm>
          <a:off x="330200" y="1269999"/>
          <a:ext cx="11531601" cy="5140326"/>
        </p:xfrm>
        <a:graphic>
          <a:graphicData uri="http://schemas.openxmlformats.org/drawingml/2006/table">
            <a:tbl>
              <a:tblPr firstRow="1" firstCol="1">
                <a:tableStyleId>{9D7B26C5-4107-4FEC-AEDC-1716B250A1EF}</a:tableStyleId>
              </a:tblPr>
              <a:tblGrid>
                <a:gridCol w="878840">
                  <a:extLst>
                    <a:ext uri="{9D8B030D-6E8A-4147-A177-3AD203B41FA5}">
                      <a16:colId xmlns:a16="http://schemas.microsoft.com/office/drawing/2014/main" val="2768568949"/>
                    </a:ext>
                  </a:extLst>
                </a:gridCol>
                <a:gridCol w="1730592">
                  <a:extLst>
                    <a:ext uri="{9D8B030D-6E8A-4147-A177-3AD203B41FA5}">
                      <a16:colId xmlns:a16="http://schemas.microsoft.com/office/drawing/2014/main" val="2873679963"/>
                    </a:ext>
                  </a:extLst>
                </a:gridCol>
                <a:gridCol w="6661568">
                  <a:extLst>
                    <a:ext uri="{9D8B030D-6E8A-4147-A177-3AD203B41FA5}">
                      <a16:colId xmlns:a16="http://schemas.microsoft.com/office/drawing/2014/main" val="1748610829"/>
                    </a:ext>
                  </a:extLst>
                </a:gridCol>
                <a:gridCol w="2260601">
                  <a:extLst>
                    <a:ext uri="{9D8B030D-6E8A-4147-A177-3AD203B41FA5}">
                      <a16:colId xmlns:a16="http://schemas.microsoft.com/office/drawing/2014/main" val="1361174851"/>
                    </a:ext>
                  </a:extLst>
                </a:gridCol>
              </a:tblGrid>
              <a:tr h="311092">
                <a:tc>
                  <a:txBody>
                    <a:bodyPr/>
                    <a:lstStyle/>
                    <a:p>
                      <a:pPr marL="0" indent="0">
                        <a:spcBef>
                          <a:spcPts val="500"/>
                        </a:spcBef>
                        <a:buFontTx/>
                        <a:buNone/>
                      </a:pPr>
                      <a:endParaRPr lang="en-US" sz="1100" dirty="0">
                        <a:latin typeface="+mn-lt"/>
                      </a:endParaRPr>
                    </a:p>
                  </a:txBody>
                  <a:tcPr anchor="b"/>
                </a:tc>
                <a:tc>
                  <a:txBody>
                    <a:bodyPr/>
                    <a:lstStyle/>
                    <a:p>
                      <a:pPr marL="0" indent="0">
                        <a:spcBef>
                          <a:spcPts val="500"/>
                        </a:spcBef>
                        <a:buFontTx/>
                        <a:buNone/>
                      </a:pPr>
                      <a:endParaRPr lang="en-US" sz="1100" dirty="0">
                        <a:latin typeface="+mn-lt"/>
                      </a:endParaRPr>
                    </a:p>
                  </a:txBody>
                  <a:tcPr anchor="b"/>
                </a:tc>
                <a:tc>
                  <a:txBody>
                    <a:bodyPr/>
                    <a:lstStyle/>
                    <a:p>
                      <a:pPr marL="0" indent="0">
                        <a:spcBef>
                          <a:spcPts val="500"/>
                        </a:spcBef>
                        <a:buFontTx/>
                        <a:buNone/>
                      </a:pPr>
                      <a:r>
                        <a:rPr lang="en-US" sz="1100" dirty="0">
                          <a:latin typeface="+mn-lt"/>
                        </a:rPr>
                        <a:t>Key topics / questions</a:t>
                      </a:r>
                    </a:p>
                  </a:txBody>
                  <a:tcPr anchor="b"/>
                </a:tc>
                <a:tc>
                  <a:txBody>
                    <a:bodyPr/>
                    <a:lstStyle/>
                    <a:p>
                      <a:pPr marL="0" indent="0">
                        <a:spcBef>
                          <a:spcPts val="500"/>
                        </a:spcBef>
                        <a:buFontTx/>
                        <a:buNone/>
                      </a:pPr>
                      <a:r>
                        <a:rPr lang="en-US" sz="1100" dirty="0">
                          <a:latin typeface="+mn-lt"/>
                        </a:rPr>
                        <a:t>Proposed approach / sources</a:t>
                      </a:r>
                    </a:p>
                  </a:txBody>
                  <a:tcPr anchor="b"/>
                </a:tc>
                <a:extLst>
                  <a:ext uri="{0D108BD9-81ED-4DB2-BD59-A6C34878D82A}">
                    <a16:rowId xmlns:a16="http://schemas.microsoft.com/office/drawing/2014/main" val="3860937279"/>
                  </a:ext>
                </a:extLst>
              </a:tr>
              <a:tr h="1424911">
                <a:tc rowSpan="4">
                  <a:txBody>
                    <a:bodyPr/>
                    <a:lstStyle/>
                    <a:p>
                      <a:pPr marL="0" indent="0">
                        <a:spcBef>
                          <a:spcPts val="500"/>
                        </a:spcBef>
                        <a:buFontTx/>
                        <a:buNone/>
                      </a:pPr>
                      <a:r>
                        <a:rPr lang="en-US" sz="1000" dirty="0">
                          <a:latin typeface="+mn-lt"/>
                        </a:rPr>
                        <a:t>Market</a:t>
                      </a:r>
                    </a:p>
                  </a:txBody>
                  <a:tcPr/>
                </a:tc>
                <a:tc>
                  <a:txBody>
                    <a:bodyPr/>
                    <a:lstStyle/>
                    <a:p>
                      <a:pPr marL="0" indent="0">
                        <a:spcBef>
                          <a:spcPts val="500"/>
                        </a:spcBef>
                        <a:buFontTx/>
                        <a:buNone/>
                      </a:pPr>
                      <a:r>
                        <a:rPr lang="en-US" sz="1000" b="1" dirty="0">
                          <a:latin typeface="+mn-lt"/>
                        </a:rPr>
                        <a:t>MedTech industry market size, trends and growth</a:t>
                      </a:r>
                    </a:p>
                  </a:txBody>
                  <a:tcPr/>
                </a:tc>
                <a:tc>
                  <a:txBody>
                    <a:bodyPr/>
                    <a:lstStyle/>
                    <a:p>
                      <a:pPr algn="l" fontAlgn="t">
                        <a:spcBef>
                          <a:spcPts val="500"/>
                        </a:spcBef>
                      </a:pPr>
                      <a:r>
                        <a:rPr lang="en-US" sz="1000" b="0" i="0" u="none" strike="noStrike" dirty="0">
                          <a:solidFill>
                            <a:srgbClr val="000000"/>
                          </a:solidFill>
                          <a:effectLst/>
                          <a:latin typeface="+mn-lt"/>
                        </a:rPr>
                        <a:t>What is the market size of the industry globally (2021A, 2024A, 2030F)? By region? By therapeutic area?</a:t>
                      </a:r>
                    </a:p>
                    <a:p>
                      <a:pPr algn="l" fontAlgn="t">
                        <a:spcBef>
                          <a:spcPts val="500"/>
                        </a:spcBef>
                      </a:pPr>
                      <a:r>
                        <a:rPr lang="en-US" sz="1000" b="0" i="0" u="none" strike="noStrike" dirty="0">
                          <a:solidFill>
                            <a:srgbClr val="000000"/>
                          </a:solidFill>
                          <a:effectLst/>
                          <a:latin typeface="+mn-lt"/>
                        </a:rPr>
                        <a:t>What is the growth drivers of the industry? Current industry trends?</a:t>
                      </a:r>
                    </a:p>
                    <a:p>
                      <a:pPr algn="l" fontAlgn="t">
                        <a:spcBef>
                          <a:spcPts val="500"/>
                        </a:spcBef>
                      </a:pPr>
                      <a:r>
                        <a:rPr lang="en-US" sz="1000" b="0" i="0" u="none" strike="noStrike" dirty="0">
                          <a:solidFill>
                            <a:srgbClr val="000000"/>
                          </a:solidFill>
                          <a:effectLst/>
                          <a:latin typeface="+mn-lt"/>
                        </a:rPr>
                        <a:t>Who are the key players? By region? By therapeutic area? </a:t>
                      </a:r>
                      <a:r>
                        <a:rPr lang="en-US" sz="1000" b="0" i="0" u="none" strike="noStrike" dirty="0">
                          <a:solidFill>
                            <a:srgbClr val="002060"/>
                          </a:solidFill>
                          <a:effectLst/>
                          <a:latin typeface="+mn-lt"/>
                        </a:rPr>
                        <a:t>[</a:t>
                      </a:r>
                      <a:r>
                        <a:rPr lang="en-US" sz="1000" b="0" i="0" u="none" strike="noStrike" kern="1200" dirty="0">
                          <a:solidFill>
                            <a:srgbClr val="000000"/>
                          </a:solidFill>
                          <a:effectLst/>
                          <a:latin typeface="+mn-lt"/>
                          <a:ea typeface="+mn-ea"/>
                          <a:cs typeface="+mn-cs"/>
                        </a:rPr>
                        <a:t>proposed to focus on key region and key therapeutic areas]</a:t>
                      </a:r>
                    </a:p>
                    <a:p>
                      <a:pPr algn="l" fontAlgn="t">
                        <a:spcBef>
                          <a:spcPts val="500"/>
                        </a:spcBef>
                      </a:pPr>
                      <a:r>
                        <a:rPr lang="en-US" sz="1000" b="0" i="0" u="none" strike="noStrike" dirty="0">
                          <a:solidFill>
                            <a:srgbClr val="000000"/>
                          </a:solidFill>
                          <a:effectLst/>
                          <a:latin typeface="+mn-lt"/>
                        </a:rPr>
                        <a:t>Trend of in-housing vs. outsource? % outsource overtime? Why?</a:t>
                      </a:r>
                    </a:p>
                    <a:p>
                      <a:pPr algn="l" fontAlgn="t">
                        <a:spcBef>
                          <a:spcPts val="500"/>
                        </a:spcBef>
                      </a:pPr>
                      <a:r>
                        <a:rPr lang="en-US" sz="1000" b="0" i="0" u="none" strike="noStrike" dirty="0">
                          <a:solidFill>
                            <a:srgbClr val="000000"/>
                          </a:solidFill>
                          <a:effectLst/>
                          <a:latin typeface="+mn-lt"/>
                        </a:rPr>
                        <a:t>Margin trend?</a:t>
                      </a:r>
                    </a:p>
                  </a:txBody>
                  <a:tcPr marL="9525" marR="9525" marT="9525" marB="0"/>
                </a:tc>
                <a:tc>
                  <a:txBody>
                    <a:bodyPr/>
                    <a:lstStyle/>
                    <a:p>
                      <a:pPr marL="0" indent="0">
                        <a:spcBef>
                          <a:spcPts val="500"/>
                        </a:spcBef>
                        <a:buFontTx/>
                        <a:buNone/>
                      </a:pPr>
                      <a:r>
                        <a:rPr lang="en-US" sz="1000" i="1" dirty="0">
                          <a:latin typeface="+mn-lt"/>
                        </a:rPr>
                        <a:t>Secondary reports, industry participants interviews, TAM modelling</a:t>
                      </a:r>
                    </a:p>
                  </a:txBody>
                  <a:tcPr/>
                </a:tc>
                <a:extLst>
                  <a:ext uri="{0D108BD9-81ED-4DB2-BD59-A6C34878D82A}">
                    <a16:rowId xmlns:a16="http://schemas.microsoft.com/office/drawing/2014/main" val="1429768732"/>
                  </a:ext>
                </a:extLst>
              </a:tr>
              <a:tr h="989706">
                <a:tc vMerge="1">
                  <a:txBody>
                    <a:bodyPr/>
                    <a:lstStyle/>
                    <a:p>
                      <a:pPr marL="0" indent="0">
                        <a:spcBef>
                          <a:spcPts val="600"/>
                        </a:spcBef>
                        <a:buFontTx/>
                        <a:buNone/>
                      </a:pPr>
                      <a:endParaRPr lang="en-US" sz="1000">
                        <a:latin typeface="+mj-lt"/>
                      </a:endParaRPr>
                    </a:p>
                  </a:txBody>
                  <a:tcPr/>
                </a:tc>
                <a:tc>
                  <a:txBody>
                    <a:bodyPr/>
                    <a:lstStyle/>
                    <a:p>
                      <a:pPr marL="0" indent="0">
                        <a:spcBef>
                          <a:spcPts val="500"/>
                        </a:spcBef>
                        <a:buFontTx/>
                        <a:buNone/>
                      </a:pPr>
                      <a:r>
                        <a:rPr lang="en-US" sz="1000" b="1" dirty="0">
                          <a:latin typeface="+mn-lt"/>
                        </a:rPr>
                        <a:t>MedTech CDMO industry market size, trends and growth</a:t>
                      </a:r>
                    </a:p>
                  </a:txBody>
                  <a:tcPr/>
                </a:tc>
                <a:tc>
                  <a:txBody>
                    <a:bodyPr/>
                    <a:lstStyle/>
                    <a:p>
                      <a:pPr algn="l" fontAlgn="t">
                        <a:spcBef>
                          <a:spcPts val="500"/>
                        </a:spcBef>
                      </a:pPr>
                      <a:r>
                        <a:rPr lang="en-US" sz="1000" b="0" i="0" u="none" strike="noStrike" dirty="0">
                          <a:solidFill>
                            <a:srgbClr val="000000"/>
                          </a:solidFill>
                          <a:effectLst/>
                          <a:latin typeface="+mn-lt"/>
                        </a:rPr>
                        <a:t>What is the market size of the industry globally (</a:t>
                      </a:r>
                      <a:r>
                        <a:rPr lang="en-US" sz="1000" b="0" i="0" u="none" strike="noStrike" kern="1200" dirty="0">
                          <a:solidFill>
                            <a:srgbClr val="000000"/>
                          </a:solidFill>
                          <a:effectLst/>
                          <a:latin typeface="+mn-lt"/>
                          <a:ea typeface="+mn-ea"/>
                          <a:cs typeface="+mn-cs"/>
                        </a:rPr>
                        <a:t>2021A, 2024A, 2030F</a:t>
                      </a:r>
                      <a:r>
                        <a:rPr lang="en-US" sz="1000" b="0" i="0" u="none" strike="noStrike" dirty="0">
                          <a:solidFill>
                            <a:srgbClr val="000000"/>
                          </a:solidFill>
                          <a:effectLst/>
                          <a:latin typeface="+mn-lt"/>
                        </a:rPr>
                        <a:t>)? By region? By therapeutic area?</a:t>
                      </a:r>
                    </a:p>
                    <a:p>
                      <a:pPr algn="l" fontAlgn="t">
                        <a:spcBef>
                          <a:spcPts val="500"/>
                        </a:spcBef>
                      </a:pPr>
                      <a:r>
                        <a:rPr lang="en-US" sz="1000" b="0" i="0" u="none" strike="noStrike" dirty="0">
                          <a:solidFill>
                            <a:srgbClr val="000000"/>
                          </a:solidFill>
                          <a:effectLst/>
                          <a:latin typeface="+mn-lt"/>
                        </a:rPr>
                        <a:t>What is the </a:t>
                      </a:r>
                      <a:r>
                        <a:rPr lang="en-US" sz="1000" b="0" i="0" u="none" strike="noStrike" kern="1200" dirty="0">
                          <a:solidFill>
                            <a:srgbClr val="000000"/>
                          </a:solidFill>
                          <a:effectLst/>
                          <a:latin typeface="+mn-lt"/>
                          <a:ea typeface="+mn-ea"/>
                          <a:cs typeface="+mn-cs"/>
                        </a:rPr>
                        <a:t>growth drivers of the industry? Current industry trends? E.g. Cost pressures</a:t>
                      </a:r>
                    </a:p>
                    <a:p>
                      <a:pPr algn="l" fontAlgn="t">
                        <a:spcBef>
                          <a:spcPts val="500"/>
                        </a:spcBef>
                      </a:pPr>
                      <a:r>
                        <a:rPr lang="en-US" sz="1000" b="0" i="0" u="none" strike="noStrike" kern="1200" dirty="0">
                          <a:solidFill>
                            <a:srgbClr val="000000"/>
                          </a:solidFill>
                          <a:effectLst/>
                          <a:latin typeface="+mn-lt"/>
                          <a:ea typeface="+mn-ea"/>
                          <a:cs typeface="+mn-cs"/>
                        </a:rPr>
                        <a:t>Who are the key players? By region? By therapeutic area? Target's market share?</a:t>
                      </a:r>
                    </a:p>
                    <a:p>
                      <a:pPr algn="l" fontAlgn="t">
                        <a:spcBef>
                          <a:spcPts val="500"/>
                        </a:spcBef>
                      </a:pPr>
                      <a:r>
                        <a:rPr lang="en-US" sz="1000" b="0" i="0" u="none" strike="noStrike" kern="1200" dirty="0">
                          <a:solidFill>
                            <a:srgbClr val="000000"/>
                          </a:solidFill>
                          <a:effectLst/>
                          <a:latin typeface="+mn-lt"/>
                          <a:ea typeface="+mn-ea"/>
                          <a:cs typeface="+mn-cs"/>
                        </a:rPr>
                        <a:t>Margin trend?</a:t>
                      </a:r>
                    </a:p>
                  </a:txBody>
                  <a:tcPr marL="9525" marR="9525" marT="9525" marB="0"/>
                </a:tc>
                <a:tc>
                  <a:txBody>
                    <a:bodyPr/>
                    <a:lstStyle/>
                    <a:p>
                      <a:pPr marL="0" marR="0" lvl="0" indent="0" algn="l" defTabSz="711200" rtl="0" eaLnBrk="1" fontAlgn="auto" latinLnBrk="0" hangingPunct="1">
                        <a:lnSpc>
                          <a:spcPct val="100000"/>
                        </a:lnSpc>
                        <a:spcBef>
                          <a:spcPts val="500"/>
                        </a:spcBef>
                        <a:spcAft>
                          <a:spcPts val="0"/>
                        </a:spcAft>
                        <a:buClrTx/>
                        <a:buSzTx/>
                        <a:buFontTx/>
                        <a:buNone/>
                        <a:tabLst/>
                        <a:defRPr/>
                      </a:pPr>
                      <a:r>
                        <a:rPr lang="en-US" sz="1000" i="1" kern="1200" dirty="0">
                          <a:solidFill>
                            <a:schemeClr val="dk1"/>
                          </a:solidFill>
                          <a:latin typeface="+mn-lt"/>
                          <a:ea typeface="+mn-ea"/>
                          <a:cs typeface="+mn-cs"/>
                        </a:rPr>
                        <a:t>Secondary reports, industry participants interviews, TAM modelling</a:t>
                      </a:r>
                    </a:p>
                    <a:p>
                      <a:pPr marL="0" indent="0">
                        <a:spcBef>
                          <a:spcPts val="500"/>
                        </a:spcBef>
                        <a:buFontTx/>
                        <a:buNone/>
                      </a:pPr>
                      <a:endParaRPr lang="en-US" sz="1000" dirty="0">
                        <a:latin typeface="+mn-lt"/>
                      </a:endParaRPr>
                    </a:p>
                  </a:txBody>
                  <a:tcPr/>
                </a:tc>
                <a:extLst>
                  <a:ext uri="{0D108BD9-81ED-4DB2-BD59-A6C34878D82A}">
                    <a16:rowId xmlns:a16="http://schemas.microsoft.com/office/drawing/2014/main" val="2050500170"/>
                  </a:ext>
                </a:extLst>
              </a:tr>
              <a:tr h="1424911">
                <a:tc vMerge="1">
                  <a:txBody>
                    <a:bodyPr/>
                    <a:lstStyle/>
                    <a:p>
                      <a:pPr marL="0" indent="0">
                        <a:spcBef>
                          <a:spcPts val="600"/>
                        </a:spcBef>
                        <a:buFontTx/>
                        <a:buNone/>
                      </a:pPr>
                      <a:endParaRPr lang="en-US" sz="1000">
                        <a:latin typeface="+mj-lt"/>
                      </a:endParaRPr>
                    </a:p>
                  </a:txBody>
                  <a:tcPr/>
                </a:tc>
                <a:tc>
                  <a:txBody>
                    <a:bodyPr/>
                    <a:lstStyle/>
                    <a:p>
                      <a:pPr marL="0" indent="0">
                        <a:spcBef>
                          <a:spcPts val="500"/>
                        </a:spcBef>
                        <a:buFontTx/>
                        <a:buNone/>
                      </a:pPr>
                      <a:r>
                        <a:rPr lang="en-US" sz="1000" b="1" dirty="0">
                          <a:latin typeface="+mn-lt"/>
                        </a:rPr>
                        <a:t>Consumer electronics industry market size, trends and growth</a:t>
                      </a:r>
                    </a:p>
                  </a:txBody>
                  <a:tcPr/>
                </a:tc>
                <a:tc>
                  <a:txBody>
                    <a:bodyPr/>
                    <a:lstStyle/>
                    <a:p>
                      <a:pPr marL="177800" indent="-177800" algn="l" defTabSz="711200" rtl="0" eaLnBrk="1" fontAlgn="t" latinLnBrk="0" hangingPunct="1">
                        <a:spcBef>
                          <a:spcPts val="500"/>
                        </a:spcBef>
                        <a:buChar char="•"/>
                      </a:pPr>
                      <a:r>
                        <a:rPr lang="en-US" sz="1000" b="0" i="0" u="none" strike="noStrike" dirty="0">
                          <a:solidFill>
                            <a:srgbClr val="000000"/>
                          </a:solidFill>
                          <a:effectLst/>
                          <a:latin typeface="+mn-lt"/>
                        </a:rPr>
                        <a:t>W</a:t>
                      </a:r>
                      <a:r>
                        <a:rPr lang="en-US" sz="1000" b="0" i="0" u="none" strike="noStrike" kern="1200" dirty="0">
                          <a:solidFill>
                            <a:srgbClr val="000000"/>
                          </a:solidFill>
                          <a:effectLst/>
                          <a:latin typeface="+mn-lt"/>
                          <a:ea typeface="+mn-ea"/>
                          <a:cs typeface="+mn-cs"/>
                        </a:rPr>
                        <a:t>hat is the market size of the industry globally (2021A, 2024A, 2030F)? By region? By type of product? What are the sub-segments under consumer electronics that are most attractive going forward?</a:t>
                      </a:r>
                    </a:p>
                    <a:p>
                      <a:pPr marL="177800" indent="-177800" algn="l" defTabSz="711200" rtl="0" eaLnBrk="1" fontAlgn="t" latinLnBrk="0" hangingPunct="1">
                        <a:spcBef>
                          <a:spcPts val="500"/>
                        </a:spcBef>
                        <a:buChar char="•"/>
                      </a:pPr>
                      <a:r>
                        <a:rPr lang="en-US" sz="1000" b="0" i="0" u="none" strike="noStrike" kern="1200" dirty="0">
                          <a:solidFill>
                            <a:srgbClr val="000000"/>
                          </a:solidFill>
                          <a:effectLst/>
                          <a:latin typeface="+mn-lt"/>
                          <a:ea typeface="+mn-ea"/>
                          <a:cs typeface="+mn-cs"/>
                        </a:rPr>
                        <a:t>What is the growth drivers of the industry? Any trend?</a:t>
                      </a:r>
                    </a:p>
                    <a:p>
                      <a:pPr marL="177800" indent="-177800" algn="l" defTabSz="711200" rtl="0" eaLnBrk="1" fontAlgn="t" latinLnBrk="0" hangingPunct="1">
                        <a:spcBef>
                          <a:spcPts val="500"/>
                        </a:spcBef>
                        <a:buChar char="•"/>
                      </a:pPr>
                      <a:r>
                        <a:rPr lang="en-US" sz="1000" b="0" i="0" u="none" strike="noStrike" kern="1200" dirty="0">
                          <a:solidFill>
                            <a:srgbClr val="000000"/>
                          </a:solidFill>
                          <a:effectLst/>
                          <a:latin typeface="+mn-lt"/>
                          <a:ea typeface="+mn-ea"/>
                          <a:cs typeface="+mn-cs"/>
                        </a:rPr>
                        <a:t>Who are the key players? By region? By type of product? [proposed to focus on key region and key sub-segments]</a:t>
                      </a:r>
                    </a:p>
                    <a:p>
                      <a:pPr marL="177800" indent="-177800" algn="l" defTabSz="711200" rtl="0" eaLnBrk="1" fontAlgn="t" latinLnBrk="0" hangingPunct="1">
                        <a:spcBef>
                          <a:spcPts val="500"/>
                        </a:spcBef>
                        <a:buChar char="•"/>
                      </a:pPr>
                      <a:r>
                        <a:rPr lang="en-US" sz="1000" b="0" i="0" u="none" strike="noStrike" kern="1200" dirty="0">
                          <a:solidFill>
                            <a:srgbClr val="000000"/>
                          </a:solidFill>
                          <a:effectLst/>
                          <a:latin typeface="+mn-lt"/>
                          <a:ea typeface="+mn-ea"/>
                          <a:cs typeface="+mn-cs"/>
                        </a:rPr>
                        <a:t>Trend of in-housing vs. outsource? % outsource overtime? Why?</a:t>
                      </a:r>
                    </a:p>
                    <a:p>
                      <a:pPr marL="177800" indent="-177800" algn="l" defTabSz="711200" rtl="0" eaLnBrk="1" fontAlgn="t" latinLnBrk="0" hangingPunct="1">
                        <a:spcBef>
                          <a:spcPts val="500"/>
                        </a:spcBef>
                        <a:buChar char="•"/>
                      </a:pPr>
                      <a:r>
                        <a:rPr lang="en-US" sz="1000" b="0" i="0" u="none" strike="noStrike" kern="1200" dirty="0">
                          <a:solidFill>
                            <a:srgbClr val="000000"/>
                          </a:solidFill>
                          <a:effectLst/>
                          <a:latin typeface="+mn-lt"/>
                          <a:ea typeface="+mn-ea"/>
                          <a:cs typeface="+mn-cs"/>
                        </a:rPr>
                        <a:t>Margin trend?</a:t>
                      </a:r>
                    </a:p>
                  </a:txBody>
                  <a:tcPr marL="9525" marR="9525" marT="9525" marB="0"/>
                </a:tc>
                <a:tc>
                  <a:txBody>
                    <a:bodyPr/>
                    <a:lstStyle/>
                    <a:p>
                      <a:pPr marL="0" marR="0" lvl="0" indent="0" algn="l" defTabSz="711200" rtl="0" eaLnBrk="1" fontAlgn="auto" latinLnBrk="0" hangingPunct="1">
                        <a:lnSpc>
                          <a:spcPct val="100000"/>
                        </a:lnSpc>
                        <a:spcBef>
                          <a:spcPts val="500"/>
                        </a:spcBef>
                        <a:spcAft>
                          <a:spcPts val="0"/>
                        </a:spcAft>
                        <a:buClrTx/>
                        <a:buSzTx/>
                        <a:buFontTx/>
                        <a:buNone/>
                        <a:tabLst/>
                        <a:defRPr/>
                      </a:pPr>
                      <a:r>
                        <a:rPr lang="en-US" sz="1000" i="1" kern="1200" dirty="0">
                          <a:solidFill>
                            <a:schemeClr val="dk1"/>
                          </a:solidFill>
                          <a:latin typeface="+mn-lt"/>
                          <a:ea typeface="+mn-ea"/>
                          <a:cs typeface="+mn-cs"/>
                        </a:rPr>
                        <a:t>Secondary reports, industry participants interviews, TAM modelling</a:t>
                      </a:r>
                    </a:p>
                    <a:p>
                      <a:pPr marL="0" indent="0">
                        <a:spcBef>
                          <a:spcPts val="500"/>
                        </a:spcBef>
                        <a:buFontTx/>
                        <a:buNone/>
                      </a:pPr>
                      <a:endParaRPr lang="en-US" sz="1000" dirty="0">
                        <a:latin typeface="+mn-lt"/>
                      </a:endParaRPr>
                    </a:p>
                  </a:txBody>
                  <a:tcPr/>
                </a:tc>
                <a:extLst>
                  <a:ext uri="{0D108BD9-81ED-4DB2-BD59-A6C34878D82A}">
                    <a16:rowId xmlns:a16="http://schemas.microsoft.com/office/drawing/2014/main" val="1415516789"/>
                  </a:ext>
                </a:extLst>
              </a:tr>
              <a:tr h="989706">
                <a:tc vMerge="1">
                  <a:txBody>
                    <a:bodyPr/>
                    <a:lstStyle/>
                    <a:p>
                      <a:pPr marL="0" indent="0">
                        <a:spcBef>
                          <a:spcPts val="600"/>
                        </a:spcBef>
                        <a:buFontTx/>
                        <a:buNone/>
                      </a:pPr>
                      <a:endParaRPr lang="en-US" sz="1000">
                        <a:latin typeface="+mj-lt"/>
                      </a:endParaRPr>
                    </a:p>
                  </a:txBody>
                  <a:tcPr/>
                </a:tc>
                <a:tc>
                  <a:txBody>
                    <a:bodyPr/>
                    <a:lstStyle/>
                    <a:p>
                      <a:pPr marL="0" indent="0">
                        <a:spcBef>
                          <a:spcPts val="500"/>
                        </a:spcBef>
                        <a:buFontTx/>
                        <a:buNone/>
                      </a:pPr>
                      <a:r>
                        <a:rPr lang="en-US" sz="1000" b="1" dirty="0">
                          <a:latin typeface="+mn-lt"/>
                        </a:rPr>
                        <a:t>Consumer electronics CDMO industry market size, trends and growth</a:t>
                      </a:r>
                    </a:p>
                  </a:txBody>
                  <a:tcPr/>
                </a:tc>
                <a:tc>
                  <a:txBody>
                    <a:bodyPr/>
                    <a:lstStyle/>
                    <a:p>
                      <a:pPr algn="l" fontAlgn="t">
                        <a:spcBef>
                          <a:spcPts val="500"/>
                        </a:spcBef>
                      </a:pPr>
                      <a:r>
                        <a:rPr lang="en-US" sz="1000" b="0" i="0" u="none" strike="noStrike" dirty="0">
                          <a:solidFill>
                            <a:srgbClr val="000000"/>
                          </a:solidFill>
                          <a:effectLst/>
                          <a:latin typeface="+mn-lt"/>
                        </a:rPr>
                        <a:t>What is the market size of the industry globally (</a:t>
                      </a:r>
                      <a:r>
                        <a:rPr lang="en-US" sz="1000" b="0" i="0" u="none" strike="noStrike" kern="1200" dirty="0">
                          <a:solidFill>
                            <a:srgbClr val="000000"/>
                          </a:solidFill>
                          <a:effectLst/>
                          <a:latin typeface="+mn-lt"/>
                          <a:ea typeface="+mn-ea"/>
                          <a:cs typeface="+mn-cs"/>
                        </a:rPr>
                        <a:t>2021A, 2024A, 2030F</a:t>
                      </a:r>
                      <a:r>
                        <a:rPr lang="en-US" sz="1000" b="0" i="0" u="none" strike="noStrike" dirty="0">
                          <a:solidFill>
                            <a:srgbClr val="000000"/>
                          </a:solidFill>
                          <a:effectLst/>
                          <a:latin typeface="+mn-lt"/>
                        </a:rPr>
                        <a:t>)? By region? By type of product?</a:t>
                      </a:r>
                    </a:p>
                    <a:p>
                      <a:pPr marL="177800" indent="-177800" algn="l" defTabSz="711200" rtl="0" eaLnBrk="1" fontAlgn="t" latinLnBrk="0" hangingPunct="1">
                        <a:spcBef>
                          <a:spcPts val="500"/>
                        </a:spcBef>
                        <a:buChar char="•"/>
                      </a:pPr>
                      <a:r>
                        <a:rPr lang="en-US" sz="1000" b="0" i="0" u="none" strike="noStrike" dirty="0">
                          <a:solidFill>
                            <a:srgbClr val="000000"/>
                          </a:solidFill>
                          <a:effectLst/>
                          <a:latin typeface="+mn-lt"/>
                        </a:rPr>
                        <a:t>What is the growth drivers of the </a:t>
                      </a:r>
                      <a:r>
                        <a:rPr lang="en-US" sz="1000" b="0" i="0" u="none" strike="noStrike" kern="1200" dirty="0">
                          <a:solidFill>
                            <a:srgbClr val="000000"/>
                          </a:solidFill>
                          <a:effectLst/>
                          <a:latin typeface="+mn-lt"/>
                          <a:ea typeface="+mn-ea"/>
                          <a:cs typeface="+mn-cs"/>
                        </a:rPr>
                        <a:t>industry? Any trend? E.g. global supply chain shifts</a:t>
                      </a:r>
                    </a:p>
                    <a:p>
                      <a:pPr marL="177800" indent="-177800" algn="l" defTabSz="711200" rtl="0" eaLnBrk="1" fontAlgn="t" latinLnBrk="0" hangingPunct="1">
                        <a:spcBef>
                          <a:spcPts val="500"/>
                        </a:spcBef>
                        <a:buChar char="•"/>
                      </a:pPr>
                      <a:r>
                        <a:rPr lang="en-US" sz="1000" b="0" i="0" u="none" strike="noStrike" kern="1200" dirty="0">
                          <a:solidFill>
                            <a:srgbClr val="000000"/>
                          </a:solidFill>
                          <a:effectLst/>
                          <a:latin typeface="+mn-lt"/>
                          <a:ea typeface="+mn-ea"/>
                          <a:cs typeface="+mn-cs"/>
                        </a:rPr>
                        <a:t>Who are the key players? By region? By type of product? Target's market share?</a:t>
                      </a:r>
                    </a:p>
                    <a:p>
                      <a:pPr marL="177800" indent="-177800" algn="l" defTabSz="711200" rtl="0" eaLnBrk="1" fontAlgn="t" latinLnBrk="0" hangingPunct="1">
                        <a:spcBef>
                          <a:spcPts val="500"/>
                        </a:spcBef>
                        <a:buChar char="•"/>
                      </a:pPr>
                      <a:r>
                        <a:rPr lang="en-US" sz="1000" b="0" i="0" u="none" strike="noStrike" kern="1200" dirty="0">
                          <a:solidFill>
                            <a:srgbClr val="000000"/>
                          </a:solidFill>
                          <a:effectLst/>
                          <a:latin typeface="+mn-lt"/>
                          <a:ea typeface="+mn-ea"/>
                          <a:cs typeface="+mn-cs"/>
                        </a:rPr>
                        <a:t>Margin trend?</a:t>
                      </a:r>
                    </a:p>
                  </a:txBody>
                  <a:tcPr marL="9525" marR="9525" marT="9525" marB="0"/>
                </a:tc>
                <a:tc>
                  <a:txBody>
                    <a:bodyPr/>
                    <a:lstStyle/>
                    <a:p>
                      <a:pPr marL="0" marR="0" lvl="0" indent="0" algn="l" defTabSz="711200" rtl="0" eaLnBrk="1" fontAlgn="auto" latinLnBrk="0" hangingPunct="1">
                        <a:lnSpc>
                          <a:spcPct val="100000"/>
                        </a:lnSpc>
                        <a:spcBef>
                          <a:spcPts val="500"/>
                        </a:spcBef>
                        <a:spcAft>
                          <a:spcPts val="0"/>
                        </a:spcAft>
                        <a:buClrTx/>
                        <a:buSzTx/>
                        <a:buFontTx/>
                        <a:buNone/>
                        <a:tabLst/>
                        <a:defRPr/>
                      </a:pPr>
                      <a:r>
                        <a:rPr lang="en-US" sz="1000" i="1" kern="1200" dirty="0">
                          <a:solidFill>
                            <a:schemeClr val="dk1"/>
                          </a:solidFill>
                          <a:latin typeface="+mn-lt"/>
                          <a:ea typeface="+mn-ea"/>
                          <a:cs typeface="+mn-cs"/>
                        </a:rPr>
                        <a:t>Secondary reports, industry participants interviews, TAM modelling</a:t>
                      </a:r>
                    </a:p>
                    <a:p>
                      <a:pPr marL="0" indent="0">
                        <a:spcBef>
                          <a:spcPts val="500"/>
                        </a:spcBef>
                        <a:buFontTx/>
                        <a:buNone/>
                      </a:pPr>
                      <a:endParaRPr lang="en-US" sz="1000" dirty="0">
                        <a:latin typeface="+mn-lt"/>
                      </a:endParaRPr>
                    </a:p>
                  </a:txBody>
                  <a:tcPr/>
                </a:tc>
                <a:extLst>
                  <a:ext uri="{0D108BD9-81ED-4DB2-BD59-A6C34878D82A}">
                    <a16:rowId xmlns:a16="http://schemas.microsoft.com/office/drawing/2014/main" val="1778167661"/>
                  </a:ext>
                </a:extLst>
              </a:tr>
            </a:tbl>
          </a:graphicData>
        </a:graphic>
      </p:graphicFrame>
      <p:sp>
        <p:nvSpPr>
          <p:cNvPr id="23" name="btfpNumberBubble181240">
            <a:extLst>
              <a:ext uri="{FF2B5EF4-FFF2-40B4-BE49-F238E27FC236}">
                <a16:creationId xmlns:a16="http://schemas.microsoft.com/office/drawing/2014/main" id="{27F09803-A775-4258-8964-CD4794A21388}"/>
              </a:ext>
            </a:extLst>
          </p:cNvPr>
          <p:cNvSpPr/>
          <p:nvPr/>
        </p:nvSpPr>
        <p:spPr bwMode="gray">
          <a:xfrm>
            <a:off x="55562" y="1518715"/>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A</a:t>
            </a:r>
          </a:p>
        </p:txBody>
      </p:sp>
    </p:spTree>
    <p:custDataLst>
      <p:tags r:id="rId1"/>
    </p:custDataLst>
    <p:extLst>
      <p:ext uri="{BB962C8B-B14F-4D97-AF65-F5344CB8AC3E}">
        <p14:creationId xmlns:p14="http://schemas.microsoft.com/office/powerpoint/2010/main" val="3483862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E47F9B2B-E0ED-38DB-E57E-4AE001E5699A}"/>
              </a:ext>
            </a:extLst>
          </p:cNvPr>
          <p:cNvGraphicFramePr>
            <a:graphicFrameLocks noChangeAspect="1"/>
          </p:cNvGraphicFramePr>
          <p:nvPr>
            <p:custDataLst>
              <p:tags r:id="rId2"/>
            </p:custDataLst>
            <p:extLst>
              <p:ext uri="{D42A27DB-BD31-4B8C-83A1-F6EECF244321}">
                <p14:modId xmlns:p14="http://schemas.microsoft.com/office/powerpoint/2010/main" val="19814439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7" imgH="348" progId="TCLayout.ActiveDocument.1">
                  <p:embed/>
                </p:oleObj>
              </mc:Choice>
              <mc:Fallback>
                <p:oleObj name="think-cell Slide" r:id="rId7" imgW="347" imgH="348" progId="TCLayout.ActiveDocument.1">
                  <p:embed/>
                  <p:pic>
                    <p:nvPicPr>
                      <p:cNvPr id="5" name="think-cell data - do not delete" hidden="1">
                        <a:extLst>
                          <a:ext uri="{FF2B5EF4-FFF2-40B4-BE49-F238E27FC236}">
                            <a16:creationId xmlns:a16="http://schemas.microsoft.com/office/drawing/2014/main" id="{E47F9B2B-E0ED-38DB-E57E-4AE001E5699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grpSp>
        <p:nvGrpSpPr>
          <p:cNvPr id="32" name="btfpColumnIndicatorGroup2">
            <a:extLst>
              <a:ext uri="{FF2B5EF4-FFF2-40B4-BE49-F238E27FC236}">
                <a16:creationId xmlns:a16="http://schemas.microsoft.com/office/drawing/2014/main" id="{00C97BFE-99DE-22E4-BE99-CB2A64A57B31}"/>
              </a:ext>
            </a:extLst>
          </p:cNvPr>
          <p:cNvGrpSpPr/>
          <p:nvPr/>
        </p:nvGrpSpPr>
        <p:grpSpPr>
          <a:xfrm>
            <a:off x="0" y="6926580"/>
            <a:ext cx="12192000" cy="137160"/>
            <a:chOff x="0" y="6926580"/>
            <a:chExt cx="12192000" cy="137160"/>
          </a:xfrm>
        </p:grpSpPr>
        <p:sp>
          <p:nvSpPr>
            <p:cNvPr id="30" name="btfpColumnGapBlocker621093">
              <a:extLst>
                <a:ext uri="{FF2B5EF4-FFF2-40B4-BE49-F238E27FC236}">
                  <a16:creationId xmlns:a16="http://schemas.microsoft.com/office/drawing/2014/main" id="{F7DA9079-DBBC-9A4E-0211-283B48037E2F}"/>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8" name="btfpColumnGapBlocker758648">
              <a:extLst>
                <a:ext uri="{FF2B5EF4-FFF2-40B4-BE49-F238E27FC236}">
                  <a16:creationId xmlns:a16="http://schemas.microsoft.com/office/drawing/2014/main" id="{FF542414-3BA9-7639-D59E-9539C5565DF6}"/>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1" name="btfpColumnIndicator140660">
              <a:extLst>
                <a:ext uri="{FF2B5EF4-FFF2-40B4-BE49-F238E27FC236}">
                  <a16:creationId xmlns:a16="http://schemas.microsoft.com/office/drawing/2014/main" id="{5EFD2168-3C6F-8FD6-56D2-36E7FFB9475E}"/>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310151">
              <a:extLst>
                <a:ext uri="{FF2B5EF4-FFF2-40B4-BE49-F238E27FC236}">
                  <a16:creationId xmlns:a16="http://schemas.microsoft.com/office/drawing/2014/main" id="{9E48DC72-AD91-BF81-648A-D38A1626923E}"/>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1" name="btfpColumnIndicatorGroup1">
            <a:extLst>
              <a:ext uri="{FF2B5EF4-FFF2-40B4-BE49-F238E27FC236}">
                <a16:creationId xmlns:a16="http://schemas.microsoft.com/office/drawing/2014/main" id="{217CA45E-F21E-3910-2FF3-3AFFA9A111C5}"/>
              </a:ext>
            </a:extLst>
          </p:cNvPr>
          <p:cNvGrpSpPr/>
          <p:nvPr/>
        </p:nvGrpSpPr>
        <p:grpSpPr>
          <a:xfrm>
            <a:off x="0" y="-205740"/>
            <a:ext cx="12192000" cy="137160"/>
            <a:chOff x="0" y="-205740"/>
            <a:chExt cx="12192000" cy="137160"/>
          </a:xfrm>
        </p:grpSpPr>
        <p:sp>
          <p:nvSpPr>
            <p:cNvPr id="29" name="btfpColumnGapBlocker656893">
              <a:extLst>
                <a:ext uri="{FF2B5EF4-FFF2-40B4-BE49-F238E27FC236}">
                  <a16:creationId xmlns:a16="http://schemas.microsoft.com/office/drawing/2014/main" id="{CD2E4121-C293-6A49-C76A-D30A2372AE08}"/>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2" name="btfpColumnGapBlocker110572">
              <a:extLst>
                <a:ext uri="{FF2B5EF4-FFF2-40B4-BE49-F238E27FC236}">
                  <a16:creationId xmlns:a16="http://schemas.microsoft.com/office/drawing/2014/main" id="{0C994698-3506-71FE-6E84-386195C37A9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0" name="btfpColumnIndicator515067">
              <a:extLst>
                <a:ext uri="{FF2B5EF4-FFF2-40B4-BE49-F238E27FC236}">
                  <a16:creationId xmlns:a16="http://schemas.microsoft.com/office/drawing/2014/main" id="{549C8402-32CF-D51E-75E7-5D63074D3EFC}"/>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7" name="btfpColumnIndicator763311">
              <a:extLst>
                <a:ext uri="{FF2B5EF4-FFF2-40B4-BE49-F238E27FC236}">
                  <a16:creationId xmlns:a16="http://schemas.microsoft.com/office/drawing/2014/main" id="{DF74C410-E8F4-75D4-CD30-F26939C06E40}"/>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9D34D69-0D44-4D94-A4A5-E04BE2A1A5F7}"/>
              </a:ext>
            </a:extLst>
          </p:cNvPr>
          <p:cNvSpPr>
            <a:spLocks noGrp="1"/>
          </p:cNvSpPr>
          <p:nvPr>
            <p:ph type="title"/>
          </p:nvPr>
        </p:nvSpPr>
        <p:spPr/>
        <p:txBody>
          <a:bodyPr vert="horz"/>
          <a:lstStyle/>
          <a:p>
            <a:r>
              <a:rPr lang="en-US" dirty="0"/>
              <a:t>Scope questions for discussion – Commercial (2/4)</a:t>
            </a:r>
          </a:p>
        </p:txBody>
      </p:sp>
      <p:graphicFrame>
        <p:nvGraphicFramePr>
          <p:cNvPr id="8" name="btfpTable547412">
            <a:extLst>
              <a:ext uri="{FF2B5EF4-FFF2-40B4-BE49-F238E27FC236}">
                <a16:creationId xmlns:a16="http://schemas.microsoft.com/office/drawing/2014/main" id="{135337B3-5F6D-4B42-B6BC-73A28914351F}"/>
              </a:ext>
            </a:extLst>
          </p:cNvPr>
          <p:cNvGraphicFramePr>
            <a:graphicFrameLocks noGrp="1"/>
          </p:cNvGraphicFramePr>
          <p:nvPr>
            <p:custDataLst>
              <p:tags r:id="rId3"/>
            </p:custDataLst>
            <p:extLst>
              <p:ext uri="{D42A27DB-BD31-4B8C-83A1-F6EECF244321}">
                <p14:modId xmlns:p14="http://schemas.microsoft.com/office/powerpoint/2010/main" val="656511850"/>
              </p:ext>
            </p:extLst>
          </p:nvPr>
        </p:nvGraphicFramePr>
        <p:xfrm>
          <a:off x="330200" y="1257115"/>
          <a:ext cx="11531600" cy="5497195"/>
        </p:xfrm>
        <a:graphic>
          <a:graphicData uri="http://schemas.openxmlformats.org/drawingml/2006/table">
            <a:tbl>
              <a:tblPr firstRow="1" firstCol="1">
                <a:tableStyleId>{9D7B26C5-4107-4FEC-AEDC-1716B250A1EF}</a:tableStyleId>
              </a:tblPr>
              <a:tblGrid>
                <a:gridCol w="843473">
                  <a:extLst>
                    <a:ext uri="{9D8B030D-6E8A-4147-A177-3AD203B41FA5}">
                      <a16:colId xmlns:a16="http://schemas.microsoft.com/office/drawing/2014/main" val="3437114541"/>
                    </a:ext>
                  </a:extLst>
                </a:gridCol>
                <a:gridCol w="980909">
                  <a:extLst>
                    <a:ext uri="{9D8B030D-6E8A-4147-A177-3AD203B41FA5}">
                      <a16:colId xmlns:a16="http://schemas.microsoft.com/office/drawing/2014/main" val="2873679963"/>
                    </a:ext>
                  </a:extLst>
                </a:gridCol>
                <a:gridCol w="8207567">
                  <a:extLst>
                    <a:ext uri="{9D8B030D-6E8A-4147-A177-3AD203B41FA5}">
                      <a16:colId xmlns:a16="http://schemas.microsoft.com/office/drawing/2014/main" val="1748610829"/>
                    </a:ext>
                  </a:extLst>
                </a:gridCol>
                <a:gridCol w="1499651">
                  <a:extLst>
                    <a:ext uri="{9D8B030D-6E8A-4147-A177-3AD203B41FA5}">
                      <a16:colId xmlns:a16="http://schemas.microsoft.com/office/drawing/2014/main" val="1361174851"/>
                    </a:ext>
                  </a:extLst>
                </a:gridCol>
              </a:tblGrid>
              <a:tr h="423465">
                <a:tc>
                  <a:txBody>
                    <a:bodyPr/>
                    <a:lstStyle/>
                    <a:p>
                      <a:pPr marL="0" indent="0">
                        <a:spcBef>
                          <a:spcPts val="500"/>
                        </a:spcBef>
                        <a:buFontTx/>
                        <a:buNone/>
                      </a:pPr>
                      <a:endParaRPr lang="en-US" sz="1100" dirty="0">
                        <a:latin typeface="+mn-lt"/>
                      </a:endParaRPr>
                    </a:p>
                  </a:txBody>
                  <a:tcPr anchor="b"/>
                </a:tc>
                <a:tc>
                  <a:txBody>
                    <a:bodyPr/>
                    <a:lstStyle/>
                    <a:p>
                      <a:pPr marL="0" indent="0">
                        <a:spcBef>
                          <a:spcPts val="500"/>
                        </a:spcBef>
                        <a:buFontTx/>
                        <a:buNone/>
                      </a:pPr>
                      <a:endParaRPr lang="en-US" sz="1100" dirty="0">
                        <a:latin typeface="+mn-lt"/>
                      </a:endParaRPr>
                    </a:p>
                  </a:txBody>
                  <a:tcPr anchor="b"/>
                </a:tc>
                <a:tc>
                  <a:txBody>
                    <a:bodyPr/>
                    <a:lstStyle/>
                    <a:p>
                      <a:pPr marL="0" indent="0">
                        <a:spcBef>
                          <a:spcPts val="500"/>
                        </a:spcBef>
                        <a:buFontTx/>
                        <a:buNone/>
                      </a:pPr>
                      <a:r>
                        <a:rPr lang="en-US" sz="1100" dirty="0">
                          <a:latin typeface="+mn-lt"/>
                        </a:rPr>
                        <a:t>Key topics / questions</a:t>
                      </a:r>
                    </a:p>
                  </a:txBody>
                  <a:tcPr anchor="b"/>
                </a:tc>
                <a:tc>
                  <a:txBody>
                    <a:bodyPr/>
                    <a:lstStyle/>
                    <a:p>
                      <a:pPr marL="0" indent="0">
                        <a:spcBef>
                          <a:spcPts val="500"/>
                        </a:spcBef>
                        <a:buFontTx/>
                        <a:buNone/>
                      </a:pPr>
                      <a:r>
                        <a:rPr lang="en-US" sz="1100" dirty="0">
                          <a:latin typeface="+mn-lt"/>
                        </a:rPr>
                        <a:t>Proposed approach / sources</a:t>
                      </a:r>
                    </a:p>
                  </a:txBody>
                  <a:tcPr anchor="b"/>
                </a:tc>
                <a:extLst>
                  <a:ext uri="{0D108BD9-81ED-4DB2-BD59-A6C34878D82A}">
                    <a16:rowId xmlns:a16="http://schemas.microsoft.com/office/drawing/2014/main" val="3860937279"/>
                  </a:ext>
                </a:extLst>
              </a:tr>
              <a:tr h="1231955">
                <a:tc rowSpan="3">
                  <a:txBody>
                    <a:bodyPr/>
                    <a:lstStyle/>
                    <a:p>
                      <a:pPr marL="0" indent="0">
                        <a:spcBef>
                          <a:spcPts val="500"/>
                        </a:spcBef>
                        <a:buFontTx/>
                        <a:buNone/>
                      </a:pPr>
                      <a:r>
                        <a:rPr lang="en-US" sz="1000" dirty="0">
                          <a:latin typeface="+mn-lt"/>
                        </a:rPr>
                        <a:t>Customers</a:t>
                      </a:r>
                    </a:p>
                  </a:txBody>
                  <a:tcPr marR="0"/>
                </a:tc>
                <a:tc>
                  <a:txBody>
                    <a:bodyPr/>
                    <a:lstStyle/>
                    <a:p>
                      <a:pPr marL="0" indent="0">
                        <a:spcBef>
                          <a:spcPts val="500"/>
                        </a:spcBef>
                        <a:buFontTx/>
                        <a:buNone/>
                      </a:pPr>
                      <a:r>
                        <a:rPr lang="en-US" sz="1000" b="1" dirty="0">
                          <a:latin typeface="+mn-lt"/>
                        </a:rPr>
                        <a:t>Stickiness of MedTech CDMO</a:t>
                      </a:r>
                    </a:p>
                  </a:txBody>
                  <a:tcPr/>
                </a:tc>
                <a:tc>
                  <a:txBody>
                    <a:bodyPr/>
                    <a:lstStyle/>
                    <a:p>
                      <a:pPr algn="l" fontAlgn="t">
                        <a:lnSpc>
                          <a:spcPct val="100000"/>
                        </a:lnSpc>
                        <a:spcBef>
                          <a:spcPts val="500"/>
                        </a:spcBef>
                        <a:spcAft>
                          <a:spcPts val="0"/>
                        </a:spcAft>
                      </a:pPr>
                      <a:r>
                        <a:rPr lang="en-US" sz="1000" b="0" i="0" u="none" strike="noStrike" dirty="0">
                          <a:solidFill>
                            <a:srgbClr val="000000"/>
                          </a:solidFill>
                          <a:effectLst/>
                          <a:latin typeface="+mn-lt"/>
                        </a:rPr>
                        <a:t>Barriers for OEM to switch CDMO supplier</a:t>
                      </a:r>
                    </a:p>
                    <a:p>
                      <a:pPr algn="l" fontAlgn="t">
                        <a:lnSpc>
                          <a:spcPct val="100000"/>
                        </a:lnSpc>
                        <a:spcBef>
                          <a:spcPts val="500"/>
                        </a:spcBef>
                        <a:spcAft>
                          <a:spcPts val="0"/>
                        </a:spcAft>
                      </a:pPr>
                      <a:r>
                        <a:rPr lang="en-US" sz="1000" b="0" i="0" u="none" strike="noStrike" dirty="0">
                          <a:solidFill>
                            <a:srgbClr val="000000"/>
                          </a:solidFill>
                          <a:effectLst/>
                          <a:latin typeface="+mn-lt"/>
                        </a:rPr>
                        <a:t>FDA approval (or other regulatory requirements) process and timeline for new CDMO supplier</a:t>
                      </a:r>
                    </a:p>
                    <a:p>
                      <a:pPr algn="l" fontAlgn="t">
                        <a:lnSpc>
                          <a:spcPct val="100000"/>
                        </a:lnSpc>
                        <a:spcBef>
                          <a:spcPts val="500"/>
                        </a:spcBef>
                        <a:spcAft>
                          <a:spcPts val="0"/>
                        </a:spcAft>
                      </a:pPr>
                      <a:r>
                        <a:rPr lang="en-US" sz="1000" b="0" i="0" u="none" strike="noStrike" dirty="0">
                          <a:solidFill>
                            <a:srgbClr val="000000"/>
                          </a:solidFill>
                          <a:effectLst/>
                          <a:latin typeface="+mn-lt"/>
                        </a:rPr>
                        <a:t>How many CDMO suppliers does an OEM usually work with? On the other hand, is a concentrated customer base normal for a CDMO?</a:t>
                      </a:r>
                    </a:p>
                    <a:p>
                      <a:pPr algn="l" fontAlgn="t">
                        <a:lnSpc>
                          <a:spcPct val="100000"/>
                        </a:lnSpc>
                        <a:spcBef>
                          <a:spcPts val="500"/>
                        </a:spcBef>
                        <a:spcAft>
                          <a:spcPts val="0"/>
                        </a:spcAft>
                      </a:pPr>
                      <a:r>
                        <a:rPr lang="en-US" sz="1000" b="0" i="0" u="none" strike="noStrike" dirty="0">
                          <a:solidFill>
                            <a:srgbClr val="000000"/>
                          </a:solidFill>
                          <a:effectLst/>
                          <a:latin typeface="+mn-lt"/>
                        </a:rPr>
                        <a:t>How difficult to win new customers? What is the process and timeline like?</a:t>
                      </a:r>
                    </a:p>
                    <a:p>
                      <a:pPr marL="177800" marR="0" lvl="0" indent="-177800" algn="l" defTabSz="711200" rtl="0" eaLnBrk="1" fontAlgn="t" latinLnBrk="0" hangingPunct="1">
                        <a:lnSpc>
                          <a:spcPct val="100000"/>
                        </a:lnSpc>
                        <a:spcBef>
                          <a:spcPts val="500"/>
                        </a:spcBef>
                        <a:spcAft>
                          <a:spcPts val="0"/>
                        </a:spcAft>
                        <a:buClrTx/>
                        <a:buSzTx/>
                        <a:buFontTx/>
                        <a:buChar char="•"/>
                        <a:tabLst/>
                        <a:defRPr/>
                      </a:pPr>
                      <a:r>
                        <a:rPr lang="en-US" sz="1000" b="0" i="0" u="none" strike="noStrike" dirty="0">
                          <a:solidFill>
                            <a:srgbClr val="000000"/>
                          </a:solidFill>
                          <a:effectLst/>
                          <a:latin typeface="+mn-lt"/>
                        </a:rPr>
                        <a:t>Difficulty or timeline required to bring in-house? </a:t>
                      </a:r>
                      <a:r>
                        <a:rPr lang="en-US" sz="1000" b="0" i="0" u="none" strike="noStrike" kern="1200" dirty="0">
                          <a:solidFill>
                            <a:srgbClr val="000000"/>
                          </a:solidFill>
                          <a:effectLst/>
                          <a:latin typeface="+mn-lt"/>
                          <a:ea typeface="+mn-ea"/>
                          <a:cs typeface="+mn-cs"/>
                        </a:rPr>
                        <a:t>Which therapeutic areas / medical devices are more difficult to produce in-house?</a:t>
                      </a:r>
                      <a:endParaRPr lang="en-US" sz="1000" b="0" i="0" u="none" strike="noStrike" dirty="0">
                        <a:solidFill>
                          <a:srgbClr val="000000"/>
                        </a:solidFill>
                        <a:effectLst/>
                        <a:latin typeface="+mn-lt"/>
                      </a:endParaRPr>
                    </a:p>
                    <a:p>
                      <a:pPr algn="l" fontAlgn="t">
                        <a:lnSpc>
                          <a:spcPct val="100000"/>
                        </a:lnSpc>
                        <a:spcBef>
                          <a:spcPts val="500"/>
                        </a:spcBef>
                        <a:spcAft>
                          <a:spcPts val="0"/>
                        </a:spcAft>
                      </a:pPr>
                      <a:r>
                        <a:rPr lang="en-US" sz="1000" b="0" i="0" u="none" strike="noStrike" dirty="0">
                          <a:solidFill>
                            <a:srgbClr val="000000"/>
                          </a:solidFill>
                          <a:effectLst/>
                          <a:latin typeface="+mn-lt"/>
                        </a:rPr>
                        <a:t>Any geographical production interest? How competitive are Singapore and Malaysia?</a:t>
                      </a:r>
                    </a:p>
                  </a:txBody>
                  <a:tcPr marL="9525" marR="9525" marT="9525" marB="0"/>
                </a:tc>
                <a:tc>
                  <a:txBody>
                    <a:bodyPr/>
                    <a:lstStyle/>
                    <a:p>
                      <a:pPr marL="0" indent="0">
                        <a:spcBef>
                          <a:spcPts val="500"/>
                        </a:spcBef>
                        <a:buFontTx/>
                        <a:buNone/>
                      </a:pPr>
                      <a:r>
                        <a:rPr lang="en-US" sz="1000" i="1" dirty="0">
                          <a:latin typeface="+mn-lt"/>
                        </a:rPr>
                        <a:t>Secondary reports (regulations), industry participants interviews – customer calls, Mgmt. Q&amp;A, internal data</a:t>
                      </a:r>
                    </a:p>
                  </a:txBody>
                  <a:tcPr/>
                </a:tc>
                <a:extLst>
                  <a:ext uri="{0D108BD9-81ED-4DB2-BD59-A6C34878D82A}">
                    <a16:rowId xmlns:a16="http://schemas.microsoft.com/office/drawing/2014/main" val="51581951"/>
                  </a:ext>
                </a:extLst>
              </a:tr>
              <a:tr h="1231955">
                <a:tc vMerge="1">
                  <a:txBody>
                    <a:bodyPr/>
                    <a:lstStyle/>
                    <a:p>
                      <a:pPr marL="0" indent="0">
                        <a:spcBef>
                          <a:spcPts val="600"/>
                        </a:spcBef>
                        <a:buFontTx/>
                        <a:buNone/>
                      </a:pPr>
                      <a:endParaRPr lang="en-US" sz="1000">
                        <a:latin typeface="+mj-lt"/>
                      </a:endParaRPr>
                    </a:p>
                  </a:txBody>
                  <a:tcPr/>
                </a:tc>
                <a:tc>
                  <a:txBody>
                    <a:bodyPr/>
                    <a:lstStyle/>
                    <a:p>
                      <a:pPr marL="0" indent="0">
                        <a:spcBef>
                          <a:spcPts val="500"/>
                        </a:spcBef>
                        <a:buFontTx/>
                        <a:buNone/>
                      </a:pPr>
                      <a:r>
                        <a:rPr lang="en-US" sz="1000" b="1" dirty="0">
                          <a:latin typeface="+mn-lt"/>
                        </a:rPr>
                        <a:t>Stickiness of consumer electronics CDMO</a:t>
                      </a:r>
                    </a:p>
                  </a:txBody>
                  <a:tcPr/>
                </a:tc>
                <a:tc>
                  <a:txBody>
                    <a:bodyPr/>
                    <a:lstStyle/>
                    <a:p>
                      <a:pPr algn="l" fontAlgn="t">
                        <a:lnSpc>
                          <a:spcPct val="100000"/>
                        </a:lnSpc>
                        <a:spcBef>
                          <a:spcPts val="500"/>
                        </a:spcBef>
                        <a:spcAft>
                          <a:spcPts val="0"/>
                        </a:spcAft>
                      </a:pPr>
                      <a:r>
                        <a:rPr lang="en-US" sz="1000" b="0" i="0" u="none" strike="noStrike" dirty="0">
                          <a:solidFill>
                            <a:srgbClr val="000000"/>
                          </a:solidFill>
                          <a:effectLst/>
                          <a:latin typeface="+mn-lt"/>
                        </a:rPr>
                        <a:t>Barriers for OEM to switch CDMO supplier</a:t>
                      </a:r>
                    </a:p>
                    <a:p>
                      <a:pPr algn="l" fontAlgn="t">
                        <a:lnSpc>
                          <a:spcPct val="100000"/>
                        </a:lnSpc>
                        <a:spcBef>
                          <a:spcPts val="500"/>
                        </a:spcBef>
                        <a:spcAft>
                          <a:spcPts val="0"/>
                        </a:spcAft>
                      </a:pPr>
                      <a:r>
                        <a:rPr lang="en-US" sz="1000" b="0" i="0" u="none" strike="noStrike" dirty="0">
                          <a:solidFill>
                            <a:srgbClr val="000000"/>
                          </a:solidFill>
                          <a:effectLst/>
                          <a:latin typeface="+mn-lt"/>
                        </a:rPr>
                        <a:t>Approval (or regulatory requirements) process and timeline for new CDMO supplier</a:t>
                      </a:r>
                    </a:p>
                    <a:p>
                      <a:pPr algn="l" fontAlgn="t">
                        <a:lnSpc>
                          <a:spcPct val="100000"/>
                        </a:lnSpc>
                        <a:spcBef>
                          <a:spcPts val="500"/>
                        </a:spcBef>
                        <a:spcAft>
                          <a:spcPts val="0"/>
                        </a:spcAft>
                      </a:pPr>
                      <a:r>
                        <a:rPr lang="en-US" sz="1000" b="0" i="0" u="none" strike="noStrike" dirty="0">
                          <a:solidFill>
                            <a:srgbClr val="000000"/>
                          </a:solidFill>
                          <a:effectLst/>
                          <a:latin typeface="+mn-lt"/>
                        </a:rPr>
                        <a:t>How many CDMO suppliers does an OEM usually work with? On the other hand, is a concentrated customer base normal for a CDMO?</a:t>
                      </a:r>
                    </a:p>
                    <a:p>
                      <a:pPr algn="l" fontAlgn="t">
                        <a:lnSpc>
                          <a:spcPct val="100000"/>
                        </a:lnSpc>
                        <a:spcBef>
                          <a:spcPts val="500"/>
                        </a:spcBef>
                        <a:spcAft>
                          <a:spcPts val="0"/>
                        </a:spcAft>
                      </a:pPr>
                      <a:r>
                        <a:rPr lang="en-US" sz="1000" b="0" i="0" u="none" strike="noStrike" dirty="0">
                          <a:solidFill>
                            <a:srgbClr val="000000"/>
                          </a:solidFill>
                          <a:effectLst/>
                          <a:latin typeface="+mn-lt"/>
                        </a:rPr>
                        <a:t>How difficult to win new customers? What is the process and timeline like?</a:t>
                      </a:r>
                    </a:p>
                    <a:p>
                      <a:pPr marL="177800" marR="0" lvl="0" indent="-177800" algn="l" defTabSz="711200" rtl="0" eaLnBrk="1" fontAlgn="t" latinLnBrk="0" hangingPunct="1">
                        <a:lnSpc>
                          <a:spcPct val="100000"/>
                        </a:lnSpc>
                        <a:spcBef>
                          <a:spcPts val="500"/>
                        </a:spcBef>
                        <a:spcAft>
                          <a:spcPts val="0"/>
                        </a:spcAft>
                        <a:buClrTx/>
                        <a:buSzTx/>
                        <a:buFontTx/>
                        <a:buChar char="•"/>
                        <a:tabLst/>
                        <a:defRPr/>
                      </a:pPr>
                      <a:r>
                        <a:rPr lang="en-US" sz="1000" b="0" i="0" u="none" strike="noStrike" dirty="0">
                          <a:solidFill>
                            <a:srgbClr val="000000"/>
                          </a:solidFill>
                          <a:effectLst/>
                          <a:latin typeface="+mn-lt"/>
                        </a:rPr>
                        <a:t>Difficulty or timeline required to bring in-house? </a:t>
                      </a:r>
                      <a:r>
                        <a:rPr lang="en-US" sz="1000" b="0" i="0" u="none" strike="noStrike" kern="1200" dirty="0">
                          <a:solidFill>
                            <a:srgbClr val="000000"/>
                          </a:solidFill>
                          <a:effectLst/>
                          <a:latin typeface="+mn-lt"/>
                          <a:ea typeface="+mn-ea"/>
                          <a:cs typeface="+mn-cs"/>
                        </a:rPr>
                        <a:t>Which electronics components / area are more difficult to produce in-house?</a:t>
                      </a:r>
                      <a:endParaRPr lang="en-US" sz="1000" b="0" i="0" u="none" strike="noStrike" dirty="0">
                        <a:solidFill>
                          <a:srgbClr val="000000"/>
                        </a:solidFill>
                        <a:effectLst/>
                        <a:latin typeface="+mn-lt"/>
                      </a:endParaRPr>
                    </a:p>
                    <a:p>
                      <a:pPr algn="l" fontAlgn="t">
                        <a:lnSpc>
                          <a:spcPct val="100000"/>
                        </a:lnSpc>
                        <a:spcBef>
                          <a:spcPts val="500"/>
                        </a:spcBef>
                        <a:spcAft>
                          <a:spcPts val="0"/>
                        </a:spcAft>
                      </a:pPr>
                      <a:r>
                        <a:rPr lang="en-US" sz="1000" b="0" i="0" u="none" strike="noStrike" dirty="0">
                          <a:solidFill>
                            <a:srgbClr val="000000"/>
                          </a:solidFill>
                          <a:effectLst/>
                          <a:latin typeface="+mn-lt"/>
                        </a:rPr>
                        <a:t>Any geographical production interest? How competitive are Singapore and Malaysia?</a:t>
                      </a:r>
                    </a:p>
                  </a:txBody>
                  <a:tcPr marL="9525" marR="9525" marT="9525" marB="0"/>
                </a:tc>
                <a:tc>
                  <a:txBody>
                    <a:bodyPr/>
                    <a:lstStyle/>
                    <a:p>
                      <a:pPr marL="0" marR="0" lvl="0" indent="0" algn="l" defTabSz="711200" rtl="0" eaLnBrk="1" fontAlgn="auto" latinLnBrk="0" hangingPunct="1">
                        <a:lnSpc>
                          <a:spcPct val="100000"/>
                        </a:lnSpc>
                        <a:spcBef>
                          <a:spcPts val="500"/>
                        </a:spcBef>
                        <a:spcAft>
                          <a:spcPts val="0"/>
                        </a:spcAft>
                        <a:buClrTx/>
                        <a:buSzTx/>
                        <a:buFontTx/>
                        <a:buNone/>
                        <a:tabLst/>
                        <a:defRPr/>
                      </a:pPr>
                      <a:r>
                        <a:rPr lang="en-US" sz="1000" i="1" kern="1200" dirty="0">
                          <a:solidFill>
                            <a:schemeClr val="dk1"/>
                          </a:solidFill>
                          <a:latin typeface="+mn-lt"/>
                          <a:ea typeface="+mn-ea"/>
                          <a:cs typeface="+mn-cs"/>
                        </a:rPr>
                        <a:t>Secondary reports (regulations), industry participants interviews – customer calls, Mgmt. Q&amp;A, internal data</a:t>
                      </a:r>
                    </a:p>
                    <a:p>
                      <a:pPr marL="0" indent="0">
                        <a:spcBef>
                          <a:spcPts val="500"/>
                        </a:spcBef>
                        <a:buFontTx/>
                        <a:buNone/>
                      </a:pPr>
                      <a:endParaRPr lang="en-US" sz="1000" dirty="0">
                        <a:latin typeface="+mn-lt"/>
                      </a:endParaRPr>
                    </a:p>
                  </a:txBody>
                  <a:tcPr/>
                </a:tc>
                <a:extLst>
                  <a:ext uri="{0D108BD9-81ED-4DB2-BD59-A6C34878D82A}">
                    <a16:rowId xmlns:a16="http://schemas.microsoft.com/office/drawing/2014/main" val="3445448595"/>
                  </a:ext>
                </a:extLst>
              </a:tr>
              <a:tr h="2416648">
                <a:tc vMerge="1">
                  <a:txBody>
                    <a:bodyPr/>
                    <a:lstStyle/>
                    <a:p>
                      <a:pPr marL="0" indent="0">
                        <a:spcBef>
                          <a:spcPts val="600"/>
                        </a:spcBef>
                        <a:buFontTx/>
                        <a:buNone/>
                      </a:pPr>
                      <a:endParaRPr lang="en-US" sz="1000">
                        <a:latin typeface="+mj-lt"/>
                      </a:endParaRPr>
                    </a:p>
                  </a:txBody>
                  <a:tcPr/>
                </a:tc>
                <a:tc>
                  <a:txBody>
                    <a:bodyPr/>
                    <a:lstStyle/>
                    <a:p>
                      <a:pPr marL="0" indent="0">
                        <a:spcBef>
                          <a:spcPts val="500"/>
                        </a:spcBef>
                        <a:buFontTx/>
                        <a:buNone/>
                      </a:pPr>
                      <a:r>
                        <a:rPr lang="en-US" sz="1000" b="1" dirty="0">
                          <a:latin typeface="+mn-lt"/>
                        </a:rPr>
                        <a:t>Customer 1 – growth, stickiness, position vs. peers</a:t>
                      </a:r>
                    </a:p>
                  </a:txBody>
                  <a:tcPr/>
                </a:tc>
                <a:tc>
                  <a:txBody>
                    <a:bodyPr/>
                    <a:lstStyle/>
                    <a:p>
                      <a:pPr algn="l" fontAlgn="t">
                        <a:lnSpc>
                          <a:spcPct val="100000"/>
                        </a:lnSpc>
                        <a:spcBef>
                          <a:spcPts val="500"/>
                        </a:spcBef>
                        <a:spcAft>
                          <a:spcPts val="0"/>
                        </a:spcAft>
                      </a:pPr>
                      <a:r>
                        <a:rPr lang="en-US" sz="1000" b="0" i="0" u="none" strike="noStrike" kern="1200" dirty="0">
                          <a:solidFill>
                            <a:srgbClr val="000000"/>
                          </a:solidFill>
                          <a:effectLst/>
                          <a:latin typeface="+mn-lt"/>
                          <a:ea typeface="+mn-ea"/>
                          <a:cs typeface="+mn-cs"/>
                        </a:rPr>
                        <a:t>What component does Target manufacture for Customer 1? Could we confirm if there is any sole-supplier arrangement between Target and Customer 1 (product wallet share structure – e.g. # of parts per supplier etc.)? Who are the key competitors for Customer 1 for their current products?</a:t>
                      </a:r>
                    </a:p>
                    <a:p>
                      <a:pPr algn="l" fontAlgn="t">
                        <a:lnSpc>
                          <a:spcPct val="100000"/>
                        </a:lnSpc>
                        <a:spcBef>
                          <a:spcPts val="500"/>
                        </a:spcBef>
                        <a:spcAft>
                          <a:spcPts val="0"/>
                        </a:spcAft>
                      </a:pPr>
                      <a:r>
                        <a:rPr lang="en-US" sz="1000" b="0" i="0" u="none" strike="noStrike" kern="1200" dirty="0">
                          <a:solidFill>
                            <a:srgbClr val="000000"/>
                          </a:solidFill>
                          <a:effectLst/>
                          <a:latin typeface="+mn-lt"/>
                          <a:ea typeface="+mn-ea"/>
                          <a:cs typeface="+mn-cs"/>
                        </a:rPr>
                        <a:t>Analysis of past and pipeline programs with Customer 1. Why Target won those contracts? What kind of revenue growth Target could achieve from Customer 1 (2025F-2030F)?</a:t>
                      </a:r>
                    </a:p>
                    <a:p>
                      <a:pPr algn="l" fontAlgn="t">
                        <a:lnSpc>
                          <a:spcPct val="100000"/>
                        </a:lnSpc>
                        <a:spcBef>
                          <a:spcPts val="500"/>
                        </a:spcBef>
                        <a:spcAft>
                          <a:spcPts val="0"/>
                        </a:spcAft>
                      </a:pPr>
                      <a:r>
                        <a:rPr lang="en-US" sz="1000" b="0" i="0" u="none" strike="noStrike" kern="1200" dirty="0">
                          <a:solidFill>
                            <a:srgbClr val="000000"/>
                          </a:solidFill>
                          <a:effectLst/>
                          <a:latin typeface="+mn-lt"/>
                          <a:ea typeface="+mn-ea"/>
                          <a:cs typeface="+mn-cs"/>
                        </a:rPr>
                        <a:t>How sticky is Customer 1 relationship? Would Customer 1 in-house / switch CDMO some of the current programs with Target?</a:t>
                      </a:r>
                    </a:p>
                    <a:p>
                      <a:pPr marL="177800" marR="0" lvl="0" indent="-177800" algn="l" defTabSz="711200" rtl="0" eaLnBrk="1" fontAlgn="t" latinLnBrk="0" hangingPunct="1">
                        <a:lnSpc>
                          <a:spcPct val="100000"/>
                        </a:lnSpc>
                        <a:spcBef>
                          <a:spcPts val="500"/>
                        </a:spcBef>
                        <a:spcAft>
                          <a:spcPts val="0"/>
                        </a:spcAft>
                        <a:buClrTx/>
                        <a:buSzTx/>
                        <a:buFontTx/>
                        <a:buChar char="•"/>
                        <a:tabLst/>
                        <a:defRPr/>
                      </a:pPr>
                      <a:r>
                        <a:rPr lang="en-US" sz="1000" b="0" i="0" u="none" strike="noStrike" kern="1200" dirty="0">
                          <a:solidFill>
                            <a:srgbClr val="000000"/>
                          </a:solidFill>
                          <a:effectLst/>
                          <a:latin typeface="+mn-lt"/>
                          <a:ea typeface="+mn-ea"/>
                          <a:cs typeface="+mn-cs"/>
                        </a:rPr>
                        <a:t>Reimbursement risk – how would changes around the affordable care act (“ACA”) impact Customer 1 and its suppliers?</a:t>
                      </a:r>
                    </a:p>
                    <a:p>
                      <a:pPr marL="177800" marR="0" lvl="0" indent="-177800" algn="l" defTabSz="711200" rtl="0" eaLnBrk="1" fontAlgn="t" latinLnBrk="0" hangingPunct="1">
                        <a:lnSpc>
                          <a:spcPct val="100000"/>
                        </a:lnSpc>
                        <a:spcBef>
                          <a:spcPts val="500"/>
                        </a:spcBef>
                        <a:spcAft>
                          <a:spcPts val="0"/>
                        </a:spcAft>
                        <a:buClrTx/>
                        <a:buSzTx/>
                        <a:buFontTx/>
                        <a:buChar char="•"/>
                        <a:tabLst/>
                        <a:defRPr/>
                      </a:pPr>
                      <a:r>
                        <a:rPr lang="en-US" sz="1000" b="0" i="0" u="none" strike="noStrike" kern="1200" dirty="0">
                          <a:solidFill>
                            <a:srgbClr val="000000"/>
                          </a:solidFill>
                          <a:effectLst/>
                          <a:latin typeface="+mn-lt"/>
                          <a:ea typeface="+mn-ea"/>
                          <a:cs typeface="+mn-cs"/>
                        </a:rPr>
                        <a:t>Sleep Apnea innovation – are there any superior alternatives on the horizon to CPAP treatment for OSA, surgical intervention, nerve stimulation devices or dental appliances that can treat OSA (that could render CPAP obsolete)?</a:t>
                      </a:r>
                    </a:p>
                    <a:p>
                      <a:pPr marL="177800" marR="0" lvl="0" indent="-177800" algn="l" defTabSz="711200" rtl="0" eaLnBrk="1" fontAlgn="t" latinLnBrk="0" hangingPunct="1">
                        <a:lnSpc>
                          <a:spcPct val="100000"/>
                        </a:lnSpc>
                        <a:spcBef>
                          <a:spcPts val="500"/>
                        </a:spcBef>
                        <a:spcAft>
                          <a:spcPts val="0"/>
                        </a:spcAft>
                        <a:buClrTx/>
                        <a:buSzTx/>
                        <a:buFontTx/>
                        <a:buChar char="•"/>
                        <a:tabLst/>
                        <a:defRPr/>
                      </a:pPr>
                      <a:r>
                        <a:rPr lang="en-US" sz="1000" b="0" i="0" u="none" strike="noStrike" kern="1200" dirty="0">
                          <a:solidFill>
                            <a:srgbClr val="000000"/>
                          </a:solidFill>
                          <a:effectLst/>
                          <a:latin typeface="+mn-lt"/>
                          <a:ea typeface="+mn-ea"/>
                          <a:cs typeface="+mn-cs"/>
                        </a:rPr>
                        <a:t>Physician advocacy for Customer 1 vs Philips - which one is more favored? [light touch / high level feedback on physician advocacy – no survey]</a:t>
                      </a:r>
                    </a:p>
                    <a:p>
                      <a:pPr marL="177800" marR="0" lvl="0" indent="-177800" algn="l" defTabSz="711200" rtl="0" eaLnBrk="1" fontAlgn="t" latinLnBrk="0" hangingPunct="1">
                        <a:lnSpc>
                          <a:spcPct val="100000"/>
                        </a:lnSpc>
                        <a:spcBef>
                          <a:spcPts val="500"/>
                        </a:spcBef>
                        <a:spcAft>
                          <a:spcPts val="0"/>
                        </a:spcAft>
                        <a:buClrTx/>
                        <a:buSzTx/>
                        <a:buFontTx/>
                        <a:buChar char="•"/>
                        <a:tabLst/>
                        <a:defRPr/>
                      </a:pPr>
                      <a:r>
                        <a:rPr lang="en-US" sz="1000" b="0" i="0" u="none" strike="noStrike" kern="1200" dirty="0">
                          <a:solidFill>
                            <a:srgbClr val="000000"/>
                          </a:solidFill>
                          <a:effectLst/>
                          <a:latin typeface="+mn-lt"/>
                          <a:ea typeface="+mn-ea"/>
                          <a:cs typeface="+mn-cs"/>
                        </a:rPr>
                        <a:t>Sleep Apnea device (i.e. CPAP machine) competitive landscape</a:t>
                      </a:r>
                    </a:p>
                    <a:p>
                      <a:pPr marL="177800" marR="0" lvl="0" indent="-177800" algn="l" defTabSz="711200" rtl="0" eaLnBrk="1" fontAlgn="t" latinLnBrk="0" hangingPunct="1">
                        <a:lnSpc>
                          <a:spcPct val="100000"/>
                        </a:lnSpc>
                        <a:spcBef>
                          <a:spcPts val="500"/>
                        </a:spcBef>
                        <a:spcAft>
                          <a:spcPts val="0"/>
                        </a:spcAft>
                        <a:buClrTx/>
                        <a:buSzTx/>
                        <a:buFontTx/>
                        <a:buChar char="•"/>
                        <a:tabLst/>
                        <a:defRPr/>
                      </a:pPr>
                      <a:r>
                        <a:rPr lang="en-US" sz="1000" b="0" i="0" u="none" strike="noStrike" kern="1200" dirty="0">
                          <a:solidFill>
                            <a:srgbClr val="000000"/>
                          </a:solidFill>
                          <a:effectLst/>
                          <a:latin typeface="+mn-lt"/>
                          <a:ea typeface="+mn-ea"/>
                          <a:cs typeface="+mn-cs"/>
                        </a:rPr>
                        <a:t>Does Customer 1 use any ester-based polyurethane substance (said to be carcinogenic) in the manufacturing of its CPAP machines? Any risk that Customer 1 machine may suffer a recall like in Philips' CPAP machines?</a:t>
                      </a:r>
                    </a:p>
                  </a:txBody>
                  <a:tcPr marL="9525" marR="9525" marT="9525" marB="0">
                    <a:solidFill>
                      <a:schemeClr val="bg1"/>
                    </a:solidFill>
                  </a:tcPr>
                </a:tc>
                <a:tc>
                  <a:txBody>
                    <a:bodyPr/>
                    <a:lstStyle/>
                    <a:p>
                      <a:pPr marL="0" indent="0">
                        <a:spcBef>
                          <a:spcPts val="500"/>
                        </a:spcBef>
                        <a:buFontTx/>
                        <a:buNone/>
                      </a:pPr>
                      <a:r>
                        <a:rPr lang="en-US" sz="1000" b="0" i="0" u="none" strike="noStrike" kern="1200" dirty="0">
                          <a:solidFill>
                            <a:srgbClr val="000000"/>
                          </a:solidFill>
                          <a:effectLst/>
                          <a:latin typeface="+mn-lt"/>
                          <a:ea typeface="+mn-ea"/>
                          <a:cs typeface="+mn-cs"/>
                        </a:rPr>
                        <a:t>Industry participants interviews – customer calls, warm leads, Industry participants interviews – physician calls, Mgmt. Q&amp;A, secondary reports, internal data</a:t>
                      </a:r>
                    </a:p>
                  </a:txBody>
                  <a:tcPr/>
                </a:tc>
                <a:extLst>
                  <a:ext uri="{0D108BD9-81ED-4DB2-BD59-A6C34878D82A}">
                    <a16:rowId xmlns:a16="http://schemas.microsoft.com/office/drawing/2014/main" val="3876752606"/>
                  </a:ext>
                </a:extLst>
              </a:tr>
            </a:tbl>
          </a:graphicData>
        </a:graphic>
      </p:graphicFrame>
      <p:sp>
        <p:nvSpPr>
          <p:cNvPr id="3" name="btfpNumberBubble181240">
            <a:extLst>
              <a:ext uri="{FF2B5EF4-FFF2-40B4-BE49-F238E27FC236}">
                <a16:creationId xmlns:a16="http://schemas.microsoft.com/office/drawing/2014/main" id="{30251474-D20E-9A3E-B3F0-3E960C24919B}"/>
              </a:ext>
            </a:extLst>
          </p:cNvPr>
          <p:cNvSpPr/>
          <p:nvPr/>
        </p:nvSpPr>
        <p:spPr bwMode="gray">
          <a:xfrm>
            <a:off x="55562" y="1518715"/>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B</a:t>
            </a:r>
          </a:p>
        </p:txBody>
      </p:sp>
      <p:grpSp>
        <p:nvGrpSpPr>
          <p:cNvPr id="13" name="btfpStatusSticker801122">
            <a:extLst>
              <a:ext uri="{FF2B5EF4-FFF2-40B4-BE49-F238E27FC236}">
                <a16:creationId xmlns:a16="http://schemas.microsoft.com/office/drawing/2014/main" id="{AC6A8CDF-E6C5-2167-2B77-1A586A6E5045}"/>
              </a:ext>
            </a:extLst>
          </p:cNvPr>
          <p:cNvGrpSpPr/>
          <p:nvPr>
            <p:custDataLst>
              <p:tags r:id="rId4"/>
            </p:custDataLst>
          </p:nvPr>
        </p:nvGrpSpPr>
        <p:grpSpPr>
          <a:xfrm>
            <a:off x="9655426" y="955344"/>
            <a:ext cx="2206374" cy="235611"/>
            <a:chOff x="-2075889" y="876300"/>
            <a:chExt cx="2206374" cy="235611"/>
          </a:xfrm>
        </p:grpSpPr>
        <p:sp>
          <p:nvSpPr>
            <p:cNvPr id="14" name="btfpStatusStickerText801122">
              <a:extLst>
                <a:ext uri="{FF2B5EF4-FFF2-40B4-BE49-F238E27FC236}">
                  <a16:creationId xmlns:a16="http://schemas.microsoft.com/office/drawing/2014/main" id="{3A60961B-14FF-CD70-947C-16897D96EFFF}"/>
                </a:ext>
              </a:extLst>
            </p:cNvPr>
            <p:cNvSpPr txBox="1"/>
            <p:nvPr/>
          </p:nvSpPr>
          <p:spPr bwMode="gray">
            <a:xfrm>
              <a:off x="-2075889" y="876300"/>
              <a:ext cx="220637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For Discussion</a:t>
              </a:r>
            </a:p>
          </p:txBody>
        </p:sp>
        <p:cxnSp>
          <p:nvCxnSpPr>
            <p:cNvPr id="15" name="btfpStatusStickerLine801122">
              <a:extLst>
                <a:ext uri="{FF2B5EF4-FFF2-40B4-BE49-F238E27FC236}">
                  <a16:creationId xmlns:a16="http://schemas.microsoft.com/office/drawing/2014/main" id="{26600B7B-1B07-C8AD-D6E2-B23F328906A2}"/>
                </a:ext>
              </a:extLst>
            </p:cNvPr>
            <p:cNvCxnSpPr>
              <a:cxnSpLocks/>
            </p:cNvCxnSpPr>
            <p:nvPr/>
          </p:nvCxnSpPr>
          <p:spPr bwMode="gray">
            <a:xfrm rot="720000">
              <a:off x="-207588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81408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EDF7DA01-A255-C688-F0DC-747C41340E03}"/>
              </a:ext>
            </a:extLst>
          </p:cNvPr>
          <p:cNvGraphicFramePr>
            <a:graphicFrameLocks noChangeAspect="1"/>
          </p:cNvGraphicFramePr>
          <p:nvPr>
            <p:custDataLst>
              <p:tags r:id="rId2"/>
            </p:custDataLst>
            <p:extLst>
              <p:ext uri="{D42A27DB-BD31-4B8C-83A1-F6EECF244321}">
                <p14:modId xmlns:p14="http://schemas.microsoft.com/office/powerpoint/2010/main" val="3516525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13" name="think-cell data - do not delete" hidden="1">
                        <a:extLst>
                          <a:ext uri="{FF2B5EF4-FFF2-40B4-BE49-F238E27FC236}">
                            <a16:creationId xmlns:a16="http://schemas.microsoft.com/office/drawing/2014/main" id="{EDF7DA01-A255-C688-F0DC-747C41340E0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28" name="btfpColumnIndicatorGroup2">
            <a:extLst>
              <a:ext uri="{FF2B5EF4-FFF2-40B4-BE49-F238E27FC236}">
                <a16:creationId xmlns:a16="http://schemas.microsoft.com/office/drawing/2014/main" id="{D86BFCC1-61B2-4DA2-992A-820E0BEFE0EB}"/>
              </a:ext>
            </a:extLst>
          </p:cNvPr>
          <p:cNvGrpSpPr/>
          <p:nvPr/>
        </p:nvGrpSpPr>
        <p:grpSpPr>
          <a:xfrm>
            <a:off x="0" y="6926580"/>
            <a:ext cx="12192000" cy="137160"/>
            <a:chOff x="0" y="6926580"/>
            <a:chExt cx="12192000" cy="137160"/>
          </a:xfrm>
        </p:grpSpPr>
        <p:sp>
          <p:nvSpPr>
            <p:cNvPr id="26" name="btfpColumnGapBlocker462092">
              <a:extLst>
                <a:ext uri="{FF2B5EF4-FFF2-40B4-BE49-F238E27FC236}">
                  <a16:creationId xmlns:a16="http://schemas.microsoft.com/office/drawing/2014/main" id="{5D9C3A8E-0388-2E9E-2944-12DE32958C7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4" name="btfpColumnGapBlocker938554">
              <a:extLst>
                <a:ext uri="{FF2B5EF4-FFF2-40B4-BE49-F238E27FC236}">
                  <a16:creationId xmlns:a16="http://schemas.microsoft.com/office/drawing/2014/main" id="{3DAF8DDE-5C80-B8A0-2DC7-FCFD81816538}"/>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1" name="btfpColumnIndicator240092">
              <a:extLst>
                <a:ext uri="{FF2B5EF4-FFF2-40B4-BE49-F238E27FC236}">
                  <a16:creationId xmlns:a16="http://schemas.microsoft.com/office/drawing/2014/main" id="{29874345-E416-469B-641D-6809A9EA68F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223578">
              <a:extLst>
                <a:ext uri="{FF2B5EF4-FFF2-40B4-BE49-F238E27FC236}">
                  <a16:creationId xmlns:a16="http://schemas.microsoft.com/office/drawing/2014/main" id="{F6799E55-2CD1-A3ED-B7D5-23BA56251541}"/>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7" name="btfpColumnIndicatorGroup1">
            <a:extLst>
              <a:ext uri="{FF2B5EF4-FFF2-40B4-BE49-F238E27FC236}">
                <a16:creationId xmlns:a16="http://schemas.microsoft.com/office/drawing/2014/main" id="{D6AD3CA7-C909-D909-CA33-760DAAC33746}"/>
              </a:ext>
            </a:extLst>
          </p:cNvPr>
          <p:cNvGrpSpPr/>
          <p:nvPr/>
        </p:nvGrpSpPr>
        <p:grpSpPr>
          <a:xfrm>
            <a:off x="0" y="-205740"/>
            <a:ext cx="12192000" cy="137160"/>
            <a:chOff x="0" y="-205740"/>
            <a:chExt cx="12192000" cy="137160"/>
          </a:xfrm>
        </p:grpSpPr>
        <p:sp>
          <p:nvSpPr>
            <p:cNvPr id="25" name="btfpColumnGapBlocker151938">
              <a:extLst>
                <a:ext uri="{FF2B5EF4-FFF2-40B4-BE49-F238E27FC236}">
                  <a16:creationId xmlns:a16="http://schemas.microsoft.com/office/drawing/2014/main" id="{B0DF79FF-8462-7F16-C2F2-20D61FBA6645}"/>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2" name="btfpColumnGapBlocker242145">
              <a:extLst>
                <a:ext uri="{FF2B5EF4-FFF2-40B4-BE49-F238E27FC236}">
                  <a16:creationId xmlns:a16="http://schemas.microsoft.com/office/drawing/2014/main" id="{55A775B4-BDB6-3354-F6AD-B3A82CA281A0}"/>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0" name="btfpColumnIndicator625290">
              <a:extLst>
                <a:ext uri="{FF2B5EF4-FFF2-40B4-BE49-F238E27FC236}">
                  <a16:creationId xmlns:a16="http://schemas.microsoft.com/office/drawing/2014/main" id="{FA15F954-A30F-D4CA-F65D-8B01D84DE1AD}"/>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854688">
              <a:extLst>
                <a:ext uri="{FF2B5EF4-FFF2-40B4-BE49-F238E27FC236}">
                  <a16:creationId xmlns:a16="http://schemas.microsoft.com/office/drawing/2014/main" id="{E6A78844-AEEF-D9D3-FE92-0899E91B577D}"/>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9D34D69-0D44-4D94-A4A5-E04BE2A1A5F7}"/>
              </a:ext>
            </a:extLst>
          </p:cNvPr>
          <p:cNvSpPr>
            <a:spLocks noGrp="1"/>
          </p:cNvSpPr>
          <p:nvPr>
            <p:ph type="title"/>
          </p:nvPr>
        </p:nvSpPr>
        <p:spPr/>
        <p:txBody>
          <a:bodyPr vert="horz"/>
          <a:lstStyle/>
          <a:p>
            <a:r>
              <a:rPr lang="en-US" dirty="0"/>
              <a:t>Scope questions for discussion – Commercial (3/4)</a:t>
            </a:r>
          </a:p>
        </p:txBody>
      </p:sp>
      <p:grpSp>
        <p:nvGrpSpPr>
          <p:cNvPr id="6" name="btfpStatusSticker801122">
            <a:extLst>
              <a:ext uri="{FF2B5EF4-FFF2-40B4-BE49-F238E27FC236}">
                <a16:creationId xmlns:a16="http://schemas.microsoft.com/office/drawing/2014/main" id="{18D82099-C316-4C97-B291-C32580D9B77C}"/>
              </a:ext>
            </a:extLst>
          </p:cNvPr>
          <p:cNvGrpSpPr/>
          <p:nvPr>
            <p:custDataLst>
              <p:tags r:id="rId3"/>
            </p:custDataLst>
          </p:nvPr>
        </p:nvGrpSpPr>
        <p:grpSpPr>
          <a:xfrm>
            <a:off x="9655426" y="955344"/>
            <a:ext cx="2206374" cy="235611"/>
            <a:chOff x="-2075889" y="876300"/>
            <a:chExt cx="2206374" cy="235611"/>
          </a:xfrm>
        </p:grpSpPr>
        <p:sp>
          <p:nvSpPr>
            <p:cNvPr id="4" name="btfpStatusStickerText801122">
              <a:extLst>
                <a:ext uri="{FF2B5EF4-FFF2-40B4-BE49-F238E27FC236}">
                  <a16:creationId xmlns:a16="http://schemas.microsoft.com/office/drawing/2014/main" id="{B38B9DF8-5231-43BA-A200-3458C6AD30E3}"/>
                </a:ext>
              </a:extLst>
            </p:cNvPr>
            <p:cNvSpPr txBox="1"/>
            <p:nvPr/>
          </p:nvSpPr>
          <p:spPr bwMode="gray">
            <a:xfrm>
              <a:off x="-2075889" y="876300"/>
              <a:ext cx="220637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For Discussion</a:t>
              </a:r>
            </a:p>
          </p:txBody>
        </p:sp>
        <p:cxnSp>
          <p:nvCxnSpPr>
            <p:cNvPr id="5" name="btfpStatusStickerLine801122">
              <a:extLst>
                <a:ext uri="{FF2B5EF4-FFF2-40B4-BE49-F238E27FC236}">
                  <a16:creationId xmlns:a16="http://schemas.microsoft.com/office/drawing/2014/main" id="{20A632C9-495E-413C-A34E-F59AEE03F804}"/>
                </a:ext>
              </a:extLst>
            </p:cNvPr>
            <p:cNvCxnSpPr>
              <a:cxnSpLocks/>
            </p:cNvCxnSpPr>
            <p:nvPr/>
          </p:nvCxnSpPr>
          <p:spPr bwMode="gray">
            <a:xfrm rot="720000">
              <a:off x="-207588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8" name="btfpTable547412">
            <a:extLst>
              <a:ext uri="{FF2B5EF4-FFF2-40B4-BE49-F238E27FC236}">
                <a16:creationId xmlns:a16="http://schemas.microsoft.com/office/drawing/2014/main" id="{135337B3-5F6D-4B42-B6BC-73A28914351F}"/>
              </a:ext>
            </a:extLst>
          </p:cNvPr>
          <p:cNvGraphicFramePr>
            <a:graphicFrameLocks noGrp="1"/>
          </p:cNvGraphicFramePr>
          <p:nvPr>
            <p:custDataLst>
              <p:tags r:id="rId4"/>
            </p:custDataLst>
            <p:extLst>
              <p:ext uri="{D42A27DB-BD31-4B8C-83A1-F6EECF244321}">
                <p14:modId xmlns:p14="http://schemas.microsoft.com/office/powerpoint/2010/main" val="1917776478"/>
              </p:ext>
            </p:extLst>
          </p:nvPr>
        </p:nvGraphicFramePr>
        <p:xfrm>
          <a:off x="330200" y="1270000"/>
          <a:ext cx="11531601" cy="3981105"/>
        </p:xfrm>
        <a:graphic>
          <a:graphicData uri="http://schemas.openxmlformats.org/drawingml/2006/table">
            <a:tbl>
              <a:tblPr firstRow="1" firstCol="1">
                <a:tableStyleId>{9D7B26C5-4107-4FEC-AEDC-1716B250A1EF}</a:tableStyleId>
              </a:tblPr>
              <a:tblGrid>
                <a:gridCol w="1242568">
                  <a:extLst>
                    <a:ext uri="{9D8B030D-6E8A-4147-A177-3AD203B41FA5}">
                      <a16:colId xmlns:a16="http://schemas.microsoft.com/office/drawing/2014/main" val="2768568949"/>
                    </a:ext>
                  </a:extLst>
                </a:gridCol>
                <a:gridCol w="1366864">
                  <a:extLst>
                    <a:ext uri="{9D8B030D-6E8A-4147-A177-3AD203B41FA5}">
                      <a16:colId xmlns:a16="http://schemas.microsoft.com/office/drawing/2014/main" val="2873679963"/>
                    </a:ext>
                  </a:extLst>
                </a:gridCol>
                <a:gridCol w="6661568">
                  <a:extLst>
                    <a:ext uri="{9D8B030D-6E8A-4147-A177-3AD203B41FA5}">
                      <a16:colId xmlns:a16="http://schemas.microsoft.com/office/drawing/2014/main" val="1748610829"/>
                    </a:ext>
                  </a:extLst>
                </a:gridCol>
                <a:gridCol w="2260601">
                  <a:extLst>
                    <a:ext uri="{9D8B030D-6E8A-4147-A177-3AD203B41FA5}">
                      <a16:colId xmlns:a16="http://schemas.microsoft.com/office/drawing/2014/main" val="1361174851"/>
                    </a:ext>
                  </a:extLst>
                </a:gridCol>
              </a:tblGrid>
              <a:tr h="268260">
                <a:tc>
                  <a:txBody>
                    <a:bodyPr/>
                    <a:lstStyle/>
                    <a:p>
                      <a:pPr marL="0" indent="0">
                        <a:spcBef>
                          <a:spcPts val="0"/>
                        </a:spcBef>
                        <a:buFontTx/>
                        <a:buNone/>
                      </a:pPr>
                      <a:endParaRPr lang="en-US" sz="1100" dirty="0">
                        <a:latin typeface="+mj-lt"/>
                      </a:endParaRPr>
                    </a:p>
                  </a:txBody>
                  <a:tcPr anchor="b"/>
                </a:tc>
                <a:tc>
                  <a:txBody>
                    <a:bodyPr/>
                    <a:lstStyle/>
                    <a:p>
                      <a:pPr marL="0" indent="0">
                        <a:spcBef>
                          <a:spcPts val="0"/>
                        </a:spcBef>
                        <a:buFontTx/>
                        <a:buNone/>
                      </a:pPr>
                      <a:endParaRPr lang="en-US" sz="1100" dirty="0">
                        <a:latin typeface="+mj-lt"/>
                      </a:endParaRPr>
                    </a:p>
                  </a:txBody>
                  <a:tcPr anchor="b"/>
                </a:tc>
                <a:tc>
                  <a:txBody>
                    <a:bodyPr/>
                    <a:lstStyle/>
                    <a:p>
                      <a:pPr marL="0" indent="0">
                        <a:spcBef>
                          <a:spcPts val="0"/>
                        </a:spcBef>
                        <a:buFontTx/>
                        <a:buNone/>
                      </a:pPr>
                      <a:r>
                        <a:rPr lang="en-US" sz="1100" dirty="0">
                          <a:latin typeface="+mj-lt"/>
                        </a:rPr>
                        <a:t>Key topics / questions</a:t>
                      </a:r>
                    </a:p>
                  </a:txBody>
                  <a:tcPr anchor="b"/>
                </a:tc>
                <a:tc>
                  <a:txBody>
                    <a:bodyPr/>
                    <a:lstStyle/>
                    <a:p>
                      <a:pPr marL="0" indent="0">
                        <a:spcBef>
                          <a:spcPts val="0"/>
                        </a:spcBef>
                        <a:buFontTx/>
                        <a:buNone/>
                      </a:pPr>
                      <a:r>
                        <a:rPr lang="en-US" sz="1100" dirty="0">
                          <a:latin typeface="+mj-lt"/>
                        </a:rPr>
                        <a:t>Proposed approach / sources</a:t>
                      </a:r>
                    </a:p>
                  </a:txBody>
                  <a:tcPr anchor="b"/>
                </a:tc>
                <a:extLst>
                  <a:ext uri="{0D108BD9-81ED-4DB2-BD59-A6C34878D82A}">
                    <a16:rowId xmlns:a16="http://schemas.microsoft.com/office/drawing/2014/main" val="3860937279"/>
                  </a:ext>
                </a:extLst>
              </a:tr>
              <a:tr h="676637">
                <a:tc rowSpan="4">
                  <a:txBody>
                    <a:bodyPr/>
                    <a:lstStyle/>
                    <a:p>
                      <a:pPr marL="0" indent="0">
                        <a:spcBef>
                          <a:spcPts val="600"/>
                        </a:spcBef>
                        <a:buFontTx/>
                        <a:buNone/>
                      </a:pPr>
                      <a:r>
                        <a:rPr lang="en-US" sz="1000" dirty="0">
                          <a:latin typeface="+mj-lt"/>
                        </a:rPr>
                        <a:t>Customer</a:t>
                      </a:r>
                    </a:p>
                  </a:txBody>
                  <a:tcPr/>
                </a:tc>
                <a:tc>
                  <a:txBody>
                    <a:bodyPr/>
                    <a:lstStyle/>
                    <a:p>
                      <a:pPr marL="0" marR="0" lvl="0" indent="0" algn="l" defTabSz="711200" rtl="0" eaLnBrk="1" fontAlgn="auto" latinLnBrk="0" hangingPunct="1">
                        <a:lnSpc>
                          <a:spcPct val="100000"/>
                        </a:lnSpc>
                        <a:spcBef>
                          <a:spcPts val="600"/>
                        </a:spcBef>
                        <a:spcAft>
                          <a:spcPts val="0"/>
                        </a:spcAft>
                        <a:buClrTx/>
                        <a:buSzTx/>
                        <a:buFontTx/>
                        <a:buNone/>
                        <a:tabLst/>
                        <a:defRPr/>
                      </a:pPr>
                      <a:r>
                        <a:rPr lang="en-US" sz="1000" b="1" kern="1200" dirty="0">
                          <a:solidFill>
                            <a:schemeClr val="dk1"/>
                          </a:solidFill>
                          <a:latin typeface="+mj-lt"/>
                          <a:ea typeface="+mn-ea"/>
                          <a:cs typeface="+mn-cs"/>
                        </a:rPr>
                        <a:t>Customer 2 – growth, stickiness</a:t>
                      </a:r>
                    </a:p>
                    <a:p>
                      <a:pPr marL="0" indent="0">
                        <a:spcBef>
                          <a:spcPts val="600"/>
                        </a:spcBef>
                        <a:buFontTx/>
                        <a:buNone/>
                      </a:pPr>
                      <a:endParaRPr lang="en-US" sz="1000" b="1" dirty="0">
                        <a:latin typeface="+mj-lt"/>
                      </a:endParaRPr>
                    </a:p>
                  </a:txBody>
                  <a:tcPr/>
                </a:tc>
                <a:tc>
                  <a:txBody>
                    <a:bodyPr/>
                    <a:lstStyle/>
                    <a:p>
                      <a:pPr algn="l" fontAlgn="t">
                        <a:spcBef>
                          <a:spcPts val="600"/>
                        </a:spcBef>
                      </a:pPr>
                      <a:r>
                        <a:rPr lang="en-US" sz="1000" b="0" i="0" u="none" strike="noStrike" dirty="0">
                          <a:solidFill>
                            <a:srgbClr val="000000"/>
                          </a:solidFill>
                          <a:effectLst/>
                          <a:latin typeface="+mj-lt"/>
                        </a:rPr>
                        <a:t>Could we confirm if there is any sole-supplier arrangement between Target and Customer 2?</a:t>
                      </a:r>
                    </a:p>
                    <a:p>
                      <a:pPr algn="l" fontAlgn="t">
                        <a:spcBef>
                          <a:spcPts val="600"/>
                        </a:spcBef>
                      </a:pPr>
                      <a:r>
                        <a:rPr lang="en-US" sz="1000" b="0" i="0" u="none" strike="noStrike" dirty="0">
                          <a:solidFill>
                            <a:srgbClr val="000000"/>
                          </a:solidFill>
                          <a:effectLst/>
                          <a:latin typeface="+mj-lt"/>
                        </a:rPr>
                        <a:t>Analysis of past and pipeline programs with Customer 2. Why Target won those contracts?</a:t>
                      </a:r>
                    </a:p>
                    <a:p>
                      <a:pPr algn="l" fontAlgn="t">
                        <a:spcBef>
                          <a:spcPts val="600"/>
                        </a:spcBef>
                      </a:pPr>
                      <a:r>
                        <a:rPr lang="en-US" sz="1000" b="0" i="0" u="none" strike="noStrike" dirty="0">
                          <a:solidFill>
                            <a:srgbClr val="000000"/>
                          </a:solidFill>
                          <a:effectLst/>
                          <a:latin typeface="+mj-lt"/>
                        </a:rPr>
                        <a:t>What kind of revenue growth Target could achieve from Customer 2 (2025F-2030F)?</a:t>
                      </a:r>
                    </a:p>
                    <a:p>
                      <a:pPr algn="l" fontAlgn="t">
                        <a:spcBef>
                          <a:spcPts val="600"/>
                        </a:spcBef>
                      </a:pPr>
                      <a:r>
                        <a:rPr lang="en-US" sz="1000" b="0" i="0" u="none" strike="noStrike" dirty="0">
                          <a:solidFill>
                            <a:srgbClr val="000000"/>
                          </a:solidFill>
                          <a:effectLst/>
                          <a:latin typeface="+mj-lt"/>
                        </a:rPr>
                        <a:t>How sticky is Customer 2 relationship? Would Customer 2 in-house / switch CDMO for some of the current programs with Target?</a:t>
                      </a:r>
                    </a:p>
                  </a:txBody>
                  <a:tcPr marL="9525" marR="9525" marT="9525" marB="0"/>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i="1" kern="1200" dirty="0">
                          <a:solidFill>
                            <a:schemeClr val="dk1"/>
                          </a:solidFill>
                          <a:latin typeface="+mj-lt"/>
                          <a:ea typeface="+mn-ea"/>
                          <a:cs typeface="+mn-cs"/>
                        </a:rPr>
                        <a:t>Industry participants interviews – customer calls, warm leads, Mgmt. Q&amp;A, secondary reports, internal data</a:t>
                      </a:r>
                    </a:p>
                    <a:p>
                      <a:pPr marL="0" indent="0">
                        <a:buFontTx/>
                        <a:buNone/>
                      </a:pPr>
                      <a:endParaRPr lang="en-US" sz="1000" i="1" dirty="0">
                        <a:latin typeface="+mj-lt"/>
                      </a:endParaRPr>
                    </a:p>
                  </a:txBody>
                  <a:tcPr/>
                </a:tc>
                <a:extLst>
                  <a:ext uri="{0D108BD9-81ED-4DB2-BD59-A6C34878D82A}">
                    <a16:rowId xmlns:a16="http://schemas.microsoft.com/office/drawing/2014/main" val="2771477049"/>
                  </a:ext>
                </a:extLst>
              </a:tr>
              <a:tr h="676637">
                <a:tc vMerge="1">
                  <a:txBody>
                    <a:bodyPr/>
                    <a:lstStyle/>
                    <a:p>
                      <a:pPr marL="0" indent="0">
                        <a:spcBef>
                          <a:spcPts val="600"/>
                        </a:spcBef>
                        <a:buFontTx/>
                        <a:buNone/>
                      </a:pPr>
                      <a:endParaRPr lang="en-US" sz="1000">
                        <a:latin typeface="+mj-lt"/>
                      </a:endParaRPr>
                    </a:p>
                  </a:txBody>
                  <a:tcPr/>
                </a:tc>
                <a:tc>
                  <a:txBody>
                    <a:bodyPr/>
                    <a:lstStyle/>
                    <a:p>
                      <a:pPr marL="0" indent="0">
                        <a:spcBef>
                          <a:spcPts val="600"/>
                        </a:spcBef>
                        <a:buFontTx/>
                        <a:buNone/>
                      </a:pPr>
                      <a:r>
                        <a:rPr lang="en-US" sz="1000" b="1" dirty="0">
                          <a:latin typeface="+mj-lt"/>
                        </a:rPr>
                        <a:t>Others (excluding MedRes and Customer 2)– growth, stickiness</a:t>
                      </a:r>
                    </a:p>
                    <a:p>
                      <a:pPr marL="0" indent="0" algn="l" defTabSz="711200" rtl="0" eaLnBrk="1" latinLnBrk="0" hangingPunct="1">
                        <a:spcBef>
                          <a:spcPts val="600"/>
                        </a:spcBef>
                        <a:buFontTx/>
                        <a:buNone/>
                      </a:pPr>
                      <a:r>
                        <a:rPr lang="en-US" sz="1000" b="1" kern="1200" dirty="0">
                          <a:solidFill>
                            <a:schemeClr val="dk1"/>
                          </a:solidFill>
                          <a:latin typeface="+mj-lt"/>
                          <a:ea typeface="+mn-ea"/>
                          <a:cs typeface="+mn-cs"/>
                        </a:rPr>
                        <a:t>Suggest light touch on this topic given less revenue and economics contribution</a:t>
                      </a:r>
                    </a:p>
                  </a:txBody>
                  <a:tcPr/>
                </a:tc>
                <a:tc>
                  <a:txBody>
                    <a:bodyPr/>
                    <a:lstStyle/>
                    <a:p>
                      <a:pPr algn="l" fontAlgn="t">
                        <a:spcBef>
                          <a:spcPts val="600"/>
                        </a:spcBef>
                      </a:pPr>
                      <a:r>
                        <a:rPr lang="en-US" sz="1000" b="0" i="0" u="none" strike="noStrike" dirty="0">
                          <a:solidFill>
                            <a:srgbClr val="000000"/>
                          </a:solidFill>
                          <a:effectLst/>
                          <a:latin typeface="+mj-lt"/>
                        </a:rPr>
                        <a:t>Analysis of past and pipeline programs for other customers. Why Target won those contracts?</a:t>
                      </a:r>
                    </a:p>
                    <a:p>
                      <a:pPr algn="l" fontAlgn="t">
                        <a:spcBef>
                          <a:spcPts val="600"/>
                        </a:spcBef>
                      </a:pPr>
                      <a:r>
                        <a:rPr lang="en-US" sz="1000" b="0" i="0" u="none" strike="noStrike" dirty="0">
                          <a:solidFill>
                            <a:srgbClr val="000000"/>
                          </a:solidFill>
                          <a:effectLst/>
                          <a:latin typeface="+mj-lt"/>
                        </a:rPr>
                        <a:t>What kind of revenue growth Target could achieve from other customers (2025F-2030F)?</a:t>
                      </a:r>
                    </a:p>
                    <a:p>
                      <a:pPr algn="l" fontAlgn="t">
                        <a:spcBef>
                          <a:spcPts val="600"/>
                        </a:spcBef>
                      </a:pPr>
                      <a:r>
                        <a:rPr lang="en-US" sz="1000" b="0" i="0" u="none" strike="noStrike" dirty="0">
                          <a:solidFill>
                            <a:srgbClr val="000000"/>
                          </a:solidFill>
                          <a:effectLst/>
                          <a:latin typeface="+mj-lt"/>
                        </a:rPr>
                        <a:t>How sticky is the relationship with other customers?</a:t>
                      </a:r>
                    </a:p>
                    <a:p>
                      <a:pPr marL="177800" indent="-177800" algn="l" defTabSz="711200" rtl="0" eaLnBrk="1" fontAlgn="t" latinLnBrk="0" hangingPunct="1">
                        <a:spcBef>
                          <a:spcPts val="600"/>
                        </a:spcBef>
                        <a:buChar char="•"/>
                      </a:pPr>
                      <a:r>
                        <a:rPr lang="en-US" sz="1000" b="0" i="0" u="none" strike="noStrike" kern="1200" dirty="0">
                          <a:solidFill>
                            <a:srgbClr val="000000"/>
                          </a:solidFill>
                          <a:effectLst/>
                          <a:latin typeface="+mj-lt"/>
                          <a:ea typeface="+mn-ea"/>
                          <a:cs typeface="+mn-cs"/>
                        </a:rPr>
                        <a:t>Suggest to be done at aggregate level for the above</a:t>
                      </a:r>
                    </a:p>
                  </a:txBody>
                  <a:tcPr marL="9525" marR="9525" marT="9525" marB="0"/>
                </a:tc>
                <a:tc>
                  <a:txBody>
                    <a:bodyPr/>
                    <a:lstStyle/>
                    <a:p>
                      <a:pPr marL="0" indent="0">
                        <a:buFontTx/>
                        <a:buNone/>
                      </a:pPr>
                      <a:r>
                        <a:rPr lang="en-US" sz="1000" i="1" dirty="0">
                          <a:latin typeface="+mj-lt"/>
                        </a:rPr>
                        <a:t>Mgmt. Q&amp;A, internal data</a:t>
                      </a:r>
                    </a:p>
                  </a:txBody>
                  <a:tcPr/>
                </a:tc>
                <a:extLst>
                  <a:ext uri="{0D108BD9-81ED-4DB2-BD59-A6C34878D82A}">
                    <a16:rowId xmlns:a16="http://schemas.microsoft.com/office/drawing/2014/main" val="3517991403"/>
                  </a:ext>
                </a:extLst>
              </a:tr>
              <a:tr h="803637">
                <a:tc vMerge="1">
                  <a:txBody>
                    <a:bodyPr/>
                    <a:lstStyle/>
                    <a:p>
                      <a:pPr marL="0" indent="0">
                        <a:spcBef>
                          <a:spcPts val="600"/>
                        </a:spcBef>
                        <a:buFontTx/>
                        <a:buNone/>
                      </a:pPr>
                      <a:endParaRPr lang="en-US" sz="1000">
                        <a:latin typeface="+mj-lt"/>
                      </a:endParaRPr>
                    </a:p>
                  </a:txBody>
                  <a:tcPr/>
                </a:tc>
                <a:tc>
                  <a:txBody>
                    <a:bodyPr/>
                    <a:lstStyle/>
                    <a:p>
                      <a:pPr marL="0" indent="0">
                        <a:spcBef>
                          <a:spcPts val="600"/>
                        </a:spcBef>
                        <a:buFontTx/>
                        <a:buNone/>
                      </a:pPr>
                      <a:r>
                        <a:rPr lang="en-US" sz="1000" b="1" dirty="0">
                          <a:latin typeface="+mj-lt"/>
                        </a:rPr>
                        <a:t>Target’s Own Competitive advantage</a:t>
                      </a:r>
                    </a:p>
                  </a:txBody>
                  <a:tcPr/>
                </a:tc>
                <a:tc>
                  <a:txBody>
                    <a:bodyPr/>
                    <a:lstStyle/>
                    <a:p>
                      <a:pPr marL="177800" indent="-177800" algn="l" defTabSz="711200" rtl="0" eaLnBrk="1" fontAlgn="t" latinLnBrk="0" hangingPunct="1">
                        <a:spcBef>
                          <a:spcPts val="600"/>
                        </a:spcBef>
                        <a:buChar char="•"/>
                      </a:pPr>
                      <a:r>
                        <a:rPr lang="en-US" sz="1000" b="0" i="0" u="none" strike="noStrike" kern="1200" dirty="0">
                          <a:solidFill>
                            <a:srgbClr val="000000"/>
                          </a:solidFill>
                          <a:effectLst/>
                          <a:latin typeface="+mj-lt"/>
                          <a:ea typeface="+mn-ea"/>
                          <a:cs typeface="+mn-cs"/>
                        </a:rPr>
                        <a:t>What is Target's competitive advantage compared to its competitors in Asia? Globally? [suggest to focus on 4-5 key competitors in focus geography i.e. Asia]</a:t>
                      </a:r>
                    </a:p>
                    <a:p>
                      <a:pPr marL="177800" indent="-177800" algn="l" defTabSz="711200" rtl="0" eaLnBrk="1" fontAlgn="t" latinLnBrk="0" hangingPunct="1">
                        <a:spcBef>
                          <a:spcPts val="600"/>
                        </a:spcBef>
                        <a:buChar char="•"/>
                      </a:pPr>
                      <a:r>
                        <a:rPr lang="en-US" sz="1000" b="0" i="0" u="none" strike="noStrike" kern="1200" dirty="0">
                          <a:solidFill>
                            <a:srgbClr val="000000"/>
                          </a:solidFill>
                          <a:effectLst/>
                          <a:latin typeface="+mj-lt"/>
                          <a:ea typeface="+mn-ea"/>
                          <a:cs typeface="+mn-cs"/>
                        </a:rPr>
                        <a:t>What is Target’s competitive positioning in its key geographies? (e.g. customer advocacy of Target vs peers, Target’s performance vs. peers on customers’ KPC, other customer feedback)</a:t>
                      </a:r>
                    </a:p>
                    <a:p>
                      <a:pPr marL="177800" indent="-177800" algn="l" defTabSz="711200" rtl="0" eaLnBrk="1" fontAlgn="t" latinLnBrk="0" hangingPunct="1">
                        <a:spcBef>
                          <a:spcPts val="600"/>
                        </a:spcBef>
                        <a:buChar char="•"/>
                      </a:pPr>
                      <a:r>
                        <a:rPr lang="en-US" sz="1000" b="0" i="0" u="none" strike="noStrike" kern="1200" dirty="0">
                          <a:solidFill>
                            <a:srgbClr val="000000"/>
                          </a:solidFill>
                          <a:effectLst/>
                          <a:latin typeface="+mj-lt"/>
                          <a:ea typeface="+mn-ea"/>
                          <a:cs typeface="+mn-cs"/>
                        </a:rPr>
                        <a:t>What is Target's competitive disadvantage?</a:t>
                      </a:r>
                    </a:p>
                  </a:txBody>
                  <a:tcPr marL="9525" marR="9525" marT="9525" marB="0"/>
                </a:tc>
                <a:tc>
                  <a:txBody>
                    <a:bodyPr/>
                    <a:lstStyle/>
                    <a:p>
                      <a:pPr marL="0" indent="0">
                        <a:buFontTx/>
                        <a:buNone/>
                      </a:pPr>
                      <a:r>
                        <a:rPr lang="en-US" sz="1000" i="1" dirty="0">
                          <a:latin typeface="+mj-lt"/>
                        </a:rPr>
                        <a:t>Industry participants interviews – customer calls, Warm leads, Mgmt. Q&amp;A</a:t>
                      </a:r>
                    </a:p>
                  </a:txBody>
                  <a:tcPr/>
                </a:tc>
                <a:extLst>
                  <a:ext uri="{0D108BD9-81ED-4DB2-BD59-A6C34878D82A}">
                    <a16:rowId xmlns:a16="http://schemas.microsoft.com/office/drawing/2014/main" val="1429768732"/>
                  </a:ext>
                </a:extLst>
              </a:tr>
              <a:tr h="142470">
                <a:tc vMerge="1">
                  <a:txBody>
                    <a:bodyPr/>
                    <a:lstStyle/>
                    <a:p>
                      <a:pPr marL="0" indent="0">
                        <a:spcBef>
                          <a:spcPts val="600"/>
                        </a:spcBef>
                        <a:buFontTx/>
                        <a:buNone/>
                      </a:pPr>
                      <a:endParaRPr lang="en-US" sz="1000">
                        <a:latin typeface="+mj-lt"/>
                      </a:endParaRPr>
                    </a:p>
                  </a:txBody>
                  <a:tcPr/>
                </a:tc>
                <a:tc>
                  <a:txBody>
                    <a:bodyPr/>
                    <a:lstStyle/>
                    <a:p>
                      <a:pPr marL="0" indent="0">
                        <a:spcBef>
                          <a:spcPts val="600"/>
                        </a:spcBef>
                        <a:buFontTx/>
                        <a:buNone/>
                      </a:pPr>
                      <a:r>
                        <a:rPr lang="en-US" sz="1000" b="1" dirty="0">
                          <a:latin typeface="+mj-lt"/>
                        </a:rPr>
                        <a:t>Capex</a:t>
                      </a:r>
                    </a:p>
                  </a:txBody>
                  <a:tcPr/>
                </a:tc>
                <a:tc>
                  <a:txBody>
                    <a:bodyPr/>
                    <a:lstStyle/>
                    <a:p>
                      <a:pPr algn="l" fontAlgn="t">
                        <a:spcBef>
                          <a:spcPts val="600"/>
                        </a:spcBef>
                      </a:pPr>
                      <a:r>
                        <a:rPr lang="en-US" sz="1000" b="0" i="0" u="none" strike="noStrike" dirty="0">
                          <a:solidFill>
                            <a:srgbClr val="000000"/>
                          </a:solidFill>
                          <a:effectLst/>
                          <a:latin typeface="+mj-lt"/>
                        </a:rPr>
                        <a:t>Can Target's current capacity and capex plan support the projection presented in IM?</a:t>
                      </a:r>
                    </a:p>
                  </a:txBody>
                  <a:tcPr marL="9525" marR="9525" marT="9525" marB="0"/>
                </a:tc>
                <a:tc>
                  <a:txBody>
                    <a:bodyPr/>
                    <a:lstStyle/>
                    <a:p>
                      <a:pPr marL="0" indent="0">
                        <a:buFontTx/>
                        <a:buNone/>
                      </a:pPr>
                      <a:r>
                        <a:rPr lang="en-US" sz="1000" i="1" dirty="0">
                          <a:latin typeface="+mj-lt"/>
                        </a:rPr>
                        <a:t>Mgmt. Q&amp;A, Mgmt. forecasts</a:t>
                      </a:r>
                    </a:p>
                  </a:txBody>
                  <a:tcPr/>
                </a:tc>
                <a:extLst>
                  <a:ext uri="{0D108BD9-81ED-4DB2-BD59-A6C34878D82A}">
                    <a16:rowId xmlns:a16="http://schemas.microsoft.com/office/drawing/2014/main" val="2050500170"/>
                  </a:ext>
                </a:extLst>
              </a:tr>
            </a:tbl>
          </a:graphicData>
        </a:graphic>
      </p:graphicFrame>
      <p:sp>
        <p:nvSpPr>
          <p:cNvPr id="23" name="btfpNumberBubble181240">
            <a:extLst>
              <a:ext uri="{FF2B5EF4-FFF2-40B4-BE49-F238E27FC236}">
                <a16:creationId xmlns:a16="http://schemas.microsoft.com/office/drawing/2014/main" id="{9D243A03-F8C0-4CDB-9C5D-BAB84C4FCC94}"/>
              </a:ext>
            </a:extLst>
          </p:cNvPr>
          <p:cNvSpPr/>
          <p:nvPr/>
        </p:nvSpPr>
        <p:spPr bwMode="gray">
          <a:xfrm>
            <a:off x="55562" y="1506015"/>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B</a:t>
            </a:r>
          </a:p>
        </p:txBody>
      </p:sp>
    </p:spTree>
    <p:custDataLst>
      <p:tags r:id="rId1"/>
    </p:custDataLst>
    <p:extLst>
      <p:ext uri="{BB962C8B-B14F-4D97-AF65-F5344CB8AC3E}">
        <p14:creationId xmlns:p14="http://schemas.microsoft.com/office/powerpoint/2010/main" val="1307416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E3DFAB9C-3E49-BD48-9FB9-2A5D4F83328A}"/>
              </a:ext>
            </a:extLst>
          </p:cNvPr>
          <p:cNvGraphicFramePr>
            <a:graphicFrameLocks noChangeAspect="1"/>
          </p:cNvGraphicFramePr>
          <p:nvPr>
            <p:custDataLst>
              <p:tags r:id="rId2"/>
            </p:custDataLst>
            <p:extLst>
              <p:ext uri="{D42A27DB-BD31-4B8C-83A1-F6EECF244321}">
                <p14:modId xmlns:p14="http://schemas.microsoft.com/office/powerpoint/2010/main" val="1116345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13" name="think-cell data - do not delete" hidden="1">
                        <a:extLst>
                          <a:ext uri="{FF2B5EF4-FFF2-40B4-BE49-F238E27FC236}">
                            <a16:creationId xmlns:a16="http://schemas.microsoft.com/office/drawing/2014/main" id="{E3DFAB9C-3E49-BD48-9FB9-2A5D4F83328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grpSp>
        <p:nvGrpSpPr>
          <p:cNvPr id="31" name="btfpColumnIndicatorGroup2">
            <a:extLst>
              <a:ext uri="{FF2B5EF4-FFF2-40B4-BE49-F238E27FC236}">
                <a16:creationId xmlns:a16="http://schemas.microsoft.com/office/drawing/2014/main" id="{9A68C0C1-6636-97EE-58F4-C377DD7F9F78}"/>
              </a:ext>
            </a:extLst>
          </p:cNvPr>
          <p:cNvGrpSpPr/>
          <p:nvPr/>
        </p:nvGrpSpPr>
        <p:grpSpPr>
          <a:xfrm>
            <a:off x="0" y="6926580"/>
            <a:ext cx="12192000" cy="137160"/>
            <a:chOff x="0" y="6926580"/>
            <a:chExt cx="12192000" cy="137160"/>
          </a:xfrm>
        </p:grpSpPr>
        <p:sp>
          <p:nvSpPr>
            <p:cNvPr id="29" name="btfpColumnGapBlocker319829">
              <a:extLst>
                <a:ext uri="{FF2B5EF4-FFF2-40B4-BE49-F238E27FC236}">
                  <a16:creationId xmlns:a16="http://schemas.microsoft.com/office/drawing/2014/main" id="{315BF2BA-522D-0C73-99A3-904E701DA26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7" name="btfpColumnGapBlocker194758">
              <a:extLst>
                <a:ext uri="{FF2B5EF4-FFF2-40B4-BE49-F238E27FC236}">
                  <a16:creationId xmlns:a16="http://schemas.microsoft.com/office/drawing/2014/main" id="{27338F00-D54A-F2BC-2B3B-447FACA91515}"/>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1" name="btfpColumnIndicator675904">
              <a:extLst>
                <a:ext uri="{FF2B5EF4-FFF2-40B4-BE49-F238E27FC236}">
                  <a16:creationId xmlns:a16="http://schemas.microsoft.com/office/drawing/2014/main" id="{7C41A1F8-4DC3-22A3-CD61-3E9525FF2CFE}"/>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533018">
              <a:extLst>
                <a:ext uri="{FF2B5EF4-FFF2-40B4-BE49-F238E27FC236}">
                  <a16:creationId xmlns:a16="http://schemas.microsoft.com/office/drawing/2014/main" id="{BC946631-93B6-8F0A-7694-AB7C2BF225B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0" name="btfpColumnIndicatorGroup1">
            <a:extLst>
              <a:ext uri="{FF2B5EF4-FFF2-40B4-BE49-F238E27FC236}">
                <a16:creationId xmlns:a16="http://schemas.microsoft.com/office/drawing/2014/main" id="{2B60F064-CD7D-0533-57C0-D69CF8EB3946}"/>
              </a:ext>
            </a:extLst>
          </p:cNvPr>
          <p:cNvGrpSpPr/>
          <p:nvPr/>
        </p:nvGrpSpPr>
        <p:grpSpPr>
          <a:xfrm>
            <a:off x="0" y="-205740"/>
            <a:ext cx="12192000" cy="137160"/>
            <a:chOff x="0" y="-205740"/>
            <a:chExt cx="12192000" cy="137160"/>
          </a:xfrm>
        </p:grpSpPr>
        <p:sp>
          <p:nvSpPr>
            <p:cNvPr id="28" name="btfpColumnGapBlocker222388">
              <a:extLst>
                <a:ext uri="{FF2B5EF4-FFF2-40B4-BE49-F238E27FC236}">
                  <a16:creationId xmlns:a16="http://schemas.microsoft.com/office/drawing/2014/main" id="{917E0024-39B3-637D-2127-9DB43FC44B84}"/>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2" name="btfpColumnGapBlocker160284">
              <a:extLst>
                <a:ext uri="{FF2B5EF4-FFF2-40B4-BE49-F238E27FC236}">
                  <a16:creationId xmlns:a16="http://schemas.microsoft.com/office/drawing/2014/main" id="{E682F6A1-6E71-D06E-E5ED-70FB5F84A234}"/>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0" name="btfpColumnIndicator832678">
              <a:extLst>
                <a:ext uri="{FF2B5EF4-FFF2-40B4-BE49-F238E27FC236}">
                  <a16:creationId xmlns:a16="http://schemas.microsoft.com/office/drawing/2014/main" id="{3B1E67A6-2958-91A0-9A9B-72877FA60B6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963729">
              <a:extLst>
                <a:ext uri="{FF2B5EF4-FFF2-40B4-BE49-F238E27FC236}">
                  <a16:creationId xmlns:a16="http://schemas.microsoft.com/office/drawing/2014/main" id="{C1A0CBBE-6E20-96BB-E81D-20A63830D07C}"/>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9D34D69-0D44-4D94-A4A5-E04BE2A1A5F7}"/>
              </a:ext>
            </a:extLst>
          </p:cNvPr>
          <p:cNvSpPr>
            <a:spLocks noGrp="1"/>
          </p:cNvSpPr>
          <p:nvPr>
            <p:ph type="title"/>
          </p:nvPr>
        </p:nvSpPr>
        <p:spPr/>
        <p:txBody>
          <a:bodyPr vert="horz"/>
          <a:lstStyle/>
          <a:p>
            <a:r>
              <a:rPr lang="en-US" dirty="0"/>
              <a:t>Scope questions for discussion – Operational &amp; value planning (4/4)</a:t>
            </a:r>
          </a:p>
        </p:txBody>
      </p:sp>
      <p:grpSp>
        <p:nvGrpSpPr>
          <p:cNvPr id="6" name="btfpStatusSticker801122">
            <a:extLst>
              <a:ext uri="{FF2B5EF4-FFF2-40B4-BE49-F238E27FC236}">
                <a16:creationId xmlns:a16="http://schemas.microsoft.com/office/drawing/2014/main" id="{18D82099-C316-4C97-B291-C32580D9B77C}"/>
              </a:ext>
            </a:extLst>
          </p:cNvPr>
          <p:cNvGrpSpPr/>
          <p:nvPr>
            <p:custDataLst>
              <p:tags r:id="rId3"/>
            </p:custDataLst>
          </p:nvPr>
        </p:nvGrpSpPr>
        <p:grpSpPr>
          <a:xfrm>
            <a:off x="9655426" y="955344"/>
            <a:ext cx="2206374" cy="235611"/>
            <a:chOff x="-2075889" y="876300"/>
            <a:chExt cx="2206374" cy="235611"/>
          </a:xfrm>
        </p:grpSpPr>
        <p:sp>
          <p:nvSpPr>
            <p:cNvPr id="4" name="btfpStatusStickerText801122">
              <a:extLst>
                <a:ext uri="{FF2B5EF4-FFF2-40B4-BE49-F238E27FC236}">
                  <a16:creationId xmlns:a16="http://schemas.microsoft.com/office/drawing/2014/main" id="{B38B9DF8-5231-43BA-A200-3458C6AD30E3}"/>
                </a:ext>
              </a:extLst>
            </p:cNvPr>
            <p:cNvSpPr txBox="1"/>
            <p:nvPr/>
          </p:nvSpPr>
          <p:spPr bwMode="gray">
            <a:xfrm>
              <a:off x="-2075889" y="876300"/>
              <a:ext cx="220637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For Discussion</a:t>
              </a:r>
            </a:p>
          </p:txBody>
        </p:sp>
        <p:cxnSp>
          <p:nvCxnSpPr>
            <p:cNvPr id="5" name="btfpStatusStickerLine801122">
              <a:extLst>
                <a:ext uri="{FF2B5EF4-FFF2-40B4-BE49-F238E27FC236}">
                  <a16:creationId xmlns:a16="http://schemas.microsoft.com/office/drawing/2014/main" id="{20A632C9-495E-413C-A34E-F59AEE03F804}"/>
                </a:ext>
              </a:extLst>
            </p:cNvPr>
            <p:cNvCxnSpPr>
              <a:cxnSpLocks/>
            </p:cNvCxnSpPr>
            <p:nvPr/>
          </p:nvCxnSpPr>
          <p:spPr bwMode="gray">
            <a:xfrm rot="720000">
              <a:off x="-207588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8" name="btfpTable547412">
            <a:extLst>
              <a:ext uri="{FF2B5EF4-FFF2-40B4-BE49-F238E27FC236}">
                <a16:creationId xmlns:a16="http://schemas.microsoft.com/office/drawing/2014/main" id="{135337B3-5F6D-4B42-B6BC-73A28914351F}"/>
              </a:ext>
            </a:extLst>
          </p:cNvPr>
          <p:cNvGraphicFramePr>
            <a:graphicFrameLocks noGrp="1"/>
          </p:cNvGraphicFramePr>
          <p:nvPr>
            <p:custDataLst>
              <p:tags r:id="rId4"/>
            </p:custDataLst>
            <p:extLst>
              <p:ext uri="{D42A27DB-BD31-4B8C-83A1-F6EECF244321}">
                <p14:modId xmlns:p14="http://schemas.microsoft.com/office/powerpoint/2010/main" val="3364592827"/>
              </p:ext>
            </p:extLst>
          </p:nvPr>
        </p:nvGraphicFramePr>
        <p:xfrm>
          <a:off x="330200" y="1270000"/>
          <a:ext cx="11522074" cy="4402472"/>
        </p:xfrm>
        <a:graphic>
          <a:graphicData uri="http://schemas.openxmlformats.org/drawingml/2006/table">
            <a:tbl>
              <a:tblPr firstRow="1" firstCol="1">
                <a:tableStyleId>{9D7B26C5-4107-4FEC-AEDC-1716B250A1EF}</a:tableStyleId>
              </a:tblPr>
              <a:tblGrid>
                <a:gridCol w="1408493">
                  <a:extLst>
                    <a:ext uri="{9D8B030D-6E8A-4147-A177-3AD203B41FA5}">
                      <a16:colId xmlns:a16="http://schemas.microsoft.com/office/drawing/2014/main" val="2768568949"/>
                    </a:ext>
                  </a:extLst>
                </a:gridCol>
                <a:gridCol w="7663925">
                  <a:extLst>
                    <a:ext uri="{9D8B030D-6E8A-4147-A177-3AD203B41FA5}">
                      <a16:colId xmlns:a16="http://schemas.microsoft.com/office/drawing/2014/main" val="1748610829"/>
                    </a:ext>
                  </a:extLst>
                </a:gridCol>
                <a:gridCol w="2449656">
                  <a:extLst>
                    <a:ext uri="{9D8B030D-6E8A-4147-A177-3AD203B41FA5}">
                      <a16:colId xmlns:a16="http://schemas.microsoft.com/office/drawing/2014/main" val="1361174851"/>
                    </a:ext>
                  </a:extLst>
                </a:gridCol>
              </a:tblGrid>
              <a:tr h="268260">
                <a:tc>
                  <a:txBody>
                    <a:bodyPr/>
                    <a:lstStyle/>
                    <a:p>
                      <a:pPr marL="0" indent="0">
                        <a:spcBef>
                          <a:spcPts val="0"/>
                        </a:spcBef>
                        <a:buFontTx/>
                        <a:buNone/>
                      </a:pPr>
                      <a:endParaRPr lang="en-US" sz="1100" dirty="0">
                        <a:latin typeface="+mj-lt"/>
                      </a:endParaRPr>
                    </a:p>
                  </a:txBody>
                  <a:tcPr anchor="b"/>
                </a:tc>
                <a:tc>
                  <a:txBody>
                    <a:bodyPr/>
                    <a:lstStyle/>
                    <a:p>
                      <a:pPr marL="0" indent="0">
                        <a:spcBef>
                          <a:spcPts val="0"/>
                        </a:spcBef>
                        <a:buFontTx/>
                        <a:buNone/>
                      </a:pPr>
                      <a:r>
                        <a:rPr lang="en-US" sz="1100" dirty="0">
                          <a:latin typeface="+mj-lt"/>
                        </a:rPr>
                        <a:t>Key topics / questions</a:t>
                      </a:r>
                    </a:p>
                  </a:txBody>
                  <a:tcPr anchor="b"/>
                </a:tc>
                <a:tc>
                  <a:txBody>
                    <a:bodyPr/>
                    <a:lstStyle/>
                    <a:p>
                      <a:pPr marL="0" indent="0">
                        <a:spcBef>
                          <a:spcPts val="0"/>
                        </a:spcBef>
                        <a:buFontTx/>
                        <a:buNone/>
                      </a:pPr>
                      <a:r>
                        <a:rPr lang="en-US" sz="1100" dirty="0">
                          <a:latin typeface="+mj-lt"/>
                        </a:rPr>
                        <a:t>Proposed approach / sources</a:t>
                      </a:r>
                    </a:p>
                  </a:txBody>
                  <a:tcPr anchor="b"/>
                </a:tc>
                <a:extLst>
                  <a:ext uri="{0D108BD9-81ED-4DB2-BD59-A6C34878D82A}">
                    <a16:rowId xmlns:a16="http://schemas.microsoft.com/office/drawing/2014/main" val="3860937279"/>
                  </a:ext>
                </a:extLst>
              </a:tr>
              <a:tr h="676637">
                <a:tc>
                  <a:txBody>
                    <a:bodyPr/>
                    <a:lstStyle/>
                    <a:p>
                      <a:pPr marL="0" indent="0">
                        <a:spcBef>
                          <a:spcPts val="600"/>
                        </a:spcBef>
                        <a:buFontTx/>
                        <a:buNone/>
                      </a:pPr>
                      <a:r>
                        <a:rPr lang="en-US" sz="1000" dirty="0">
                          <a:latin typeface="+mj-lt"/>
                        </a:rPr>
                        <a:t>Operational / Tech DD</a:t>
                      </a:r>
                      <a:endParaRPr lang="en-US" sz="1000" b="0" i="1" dirty="0">
                        <a:solidFill>
                          <a:schemeClr val="accent3"/>
                        </a:solidFill>
                        <a:latin typeface="+mj-lt"/>
                      </a:endParaRPr>
                    </a:p>
                  </a:txBody>
                  <a:tcPr/>
                </a:tc>
                <a:tc>
                  <a:txBody>
                    <a:bodyPr/>
                    <a:lstStyle/>
                    <a:p>
                      <a:pPr algn="l" fontAlgn="t">
                        <a:spcBef>
                          <a:spcPts val="600"/>
                        </a:spcBef>
                      </a:pPr>
                      <a:r>
                        <a:rPr lang="en-US" sz="1000" b="0" i="0" u="none" strike="noStrike" dirty="0">
                          <a:solidFill>
                            <a:srgbClr val="000000"/>
                          </a:solidFill>
                          <a:effectLst/>
                          <a:latin typeface="+mj-lt"/>
                        </a:rPr>
                        <a:t>What are the areas for improvement within Target? - COGS, SG&amp;A, Operations, System, Manpower, etc. How does the plants / facilities perform on key metrics (CAPEX invested, max capacity, production reliability, other operating benchmarks etc.)</a:t>
                      </a:r>
                    </a:p>
                    <a:p>
                      <a:pPr marL="177800" indent="-177800" algn="l" defTabSz="711200" rtl="0" eaLnBrk="1" fontAlgn="t" latinLnBrk="0" hangingPunct="1">
                        <a:spcBef>
                          <a:spcPts val="600"/>
                        </a:spcBef>
                        <a:buChar char="•"/>
                      </a:pPr>
                      <a:r>
                        <a:rPr lang="en-US" sz="1000" b="0" i="0" u="none" strike="noStrike" dirty="0">
                          <a:solidFill>
                            <a:srgbClr val="000000"/>
                          </a:solidFill>
                          <a:effectLst/>
                          <a:latin typeface="+mj-lt"/>
                        </a:rPr>
                        <a:t>If </a:t>
                      </a:r>
                      <a:r>
                        <a:rPr lang="en-US" sz="1000" b="0" i="0" u="none" strike="noStrike" kern="1200" dirty="0">
                          <a:solidFill>
                            <a:srgbClr val="000000"/>
                          </a:solidFill>
                          <a:effectLst/>
                          <a:latin typeface="+mj-lt"/>
                          <a:ea typeface="+mn-ea"/>
                          <a:cs typeface="+mn-cs"/>
                        </a:rPr>
                        <a:t>we want to focus on MedTech, does Target need a Sales / Biz Development Director focusing on MedTech?</a:t>
                      </a:r>
                    </a:p>
                    <a:p>
                      <a:pPr marL="177800" indent="-177800" algn="l" defTabSz="711200" rtl="0" eaLnBrk="1" fontAlgn="t" latinLnBrk="0" hangingPunct="1">
                        <a:spcBef>
                          <a:spcPts val="600"/>
                        </a:spcBef>
                        <a:buChar char="•"/>
                      </a:pPr>
                      <a:r>
                        <a:rPr lang="en-US" sz="1000" b="0" i="0" u="none" strike="noStrike" kern="1200" dirty="0">
                          <a:solidFill>
                            <a:srgbClr val="000000"/>
                          </a:solidFill>
                          <a:effectLst/>
                          <a:latin typeface="+mj-lt"/>
                          <a:ea typeface="+mn-ea"/>
                          <a:cs typeface="+mn-cs"/>
                        </a:rPr>
                        <a:t>How do other best-in-class peers perform in their operations? What are the best-in-class benchmarks for COGS, SG&amp;A, Opex etc.? How do Target compare vs. best-in-class peers?</a:t>
                      </a:r>
                    </a:p>
                  </a:txBody>
                  <a:tcPr marL="9525" marR="9525" marT="9525" marB="0"/>
                </a:tc>
                <a:tc>
                  <a:txBody>
                    <a:bodyPr/>
                    <a:lstStyle/>
                    <a:p>
                      <a:pPr marL="0" indent="0">
                        <a:buFontTx/>
                        <a:buNone/>
                      </a:pPr>
                      <a:r>
                        <a:rPr lang="en-US" sz="1000" i="1" dirty="0">
                          <a:latin typeface="+mj-lt"/>
                        </a:rPr>
                        <a:t>Industry participants interviews, benchmarking exercise, mgmt. Q&amp;A, internal data</a:t>
                      </a:r>
                    </a:p>
                  </a:txBody>
                  <a:tcPr/>
                </a:tc>
                <a:extLst>
                  <a:ext uri="{0D108BD9-81ED-4DB2-BD59-A6C34878D82A}">
                    <a16:rowId xmlns:a16="http://schemas.microsoft.com/office/drawing/2014/main" val="1610878553"/>
                  </a:ext>
                </a:extLst>
              </a:tr>
              <a:tr h="676637">
                <a:tc>
                  <a:txBody>
                    <a:bodyPr/>
                    <a:lstStyle/>
                    <a:p>
                      <a:pPr marL="0" indent="0">
                        <a:spcBef>
                          <a:spcPts val="600"/>
                        </a:spcBef>
                        <a:buFontTx/>
                        <a:buNone/>
                      </a:pPr>
                      <a:r>
                        <a:rPr lang="en-US" sz="1000" dirty="0">
                          <a:latin typeface="+mj-lt"/>
                        </a:rPr>
                        <a:t>Value creation plan</a:t>
                      </a:r>
                    </a:p>
                  </a:txBody>
                  <a:tcPr/>
                </a:tc>
                <a:tc>
                  <a:txBody>
                    <a:bodyPr/>
                    <a:lstStyle/>
                    <a:p>
                      <a:pPr marL="177800" indent="-177800" algn="l" defTabSz="711200" rtl="0" eaLnBrk="1" fontAlgn="t" latinLnBrk="0" hangingPunct="1">
                        <a:spcBef>
                          <a:spcPts val="600"/>
                        </a:spcBef>
                        <a:buChar char="•"/>
                      </a:pPr>
                      <a:r>
                        <a:rPr lang="en-US" sz="1000" b="0" i="0" u="none" strike="noStrike" kern="1200" dirty="0">
                          <a:solidFill>
                            <a:srgbClr val="000000"/>
                          </a:solidFill>
                          <a:effectLst/>
                          <a:latin typeface="+mj-lt"/>
                          <a:ea typeface="+mn-ea"/>
                          <a:cs typeface="+mn-cs"/>
                        </a:rPr>
                        <a:t>What is the right framework to think about prioritizing VCP levers, keeping couple of considerations such as Target’s right to win, attractiveness / size of prize, feasibility, etc.?</a:t>
                      </a:r>
                    </a:p>
                    <a:p>
                      <a:pPr algn="l" fontAlgn="t">
                        <a:spcBef>
                          <a:spcPts val="600"/>
                        </a:spcBef>
                      </a:pPr>
                      <a:r>
                        <a:rPr lang="en-US" sz="1000" b="0" i="0" u="sng" strike="noStrike" dirty="0">
                          <a:solidFill>
                            <a:srgbClr val="000000"/>
                          </a:solidFill>
                          <a:effectLst/>
                          <a:latin typeface="+mj-lt"/>
                        </a:rPr>
                        <a:t>New customers deep-dive: </a:t>
                      </a:r>
                      <a:r>
                        <a:rPr lang="en-US" sz="1000" b="0" i="0" u="none" strike="noStrike" dirty="0">
                          <a:solidFill>
                            <a:srgbClr val="000000"/>
                          </a:solidFill>
                          <a:effectLst/>
                          <a:latin typeface="+mj-lt"/>
                        </a:rPr>
                        <a:t>Which area of growth should Target pursue – which therapeutic area and/or consumer electronics should Target focus on? How can Target win new customers?</a:t>
                      </a:r>
                    </a:p>
                    <a:p>
                      <a:pPr algn="l" fontAlgn="t">
                        <a:spcBef>
                          <a:spcPts val="600"/>
                        </a:spcBef>
                      </a:pPr>
                      <a:r>
                        <a:rPr lang="en-US" sz="1000" b="0" i="0" u="sng" strike="noStrike" dirty="0">
                          <a:solidFill>
                            <a:srgbClr val="000000"/>
                          </a:solidFill>
                          <a:effectLst/>
                          <a:latin typeface="+mj-lt"/>
                        </a:rPr>
                        <a:t>Geographical expansion deep-dive:</a:t>
                      </a:r>
                      <a:r>
                        <a:rPr lang="en-US" sz="1000" b="0" i="0" u="none" strike="noStrike" dirty="0">
                          <a:solidFill>
                            <a:srgbClr val="000000"/>
                          </a:solidFill>
                          <a:effectLst/>
                          <a:latin typeface="+mj-lt"/>
                        </a:rPr>
                        <a:t> Where do we need to grow given Target’s footprint? Do we need to go to US / EU? </a:t>
                      </a:r>
                    </a:p>
                    <a:p>
                      <a:pPr algn="l" fontAlgn="t">
                        <a:spcBef>
                          <a:spcPts val="600"/>
                        </a:spcBef>
                      </a:pPr>
                      <a:r>
                        <a:rPr lang="en-US" sz="1000" b="0" i="0" u="none" strike="noStrike" kern="1200" dirty="0">
                          <a:solidFill>
                            <a:srgbClr val="000000"/>
                          </a:solidFill>
                          <a:effectLst/>
                          <a:latin typeface="+mj-lt"/>
                          <a:ea typeface="+mn-ea"/>
                          <a:cs typeface="+mn-cs"/>
                        </a:rPr>
                        <a:t>What is the right strategy to deliver on the above VCP levers? E.g. on geo expansion – do we need US / EU sales office  to win businesses from US / EU OEMs? Alternatively, would a US/EU M&amp;A </a:t>
                      </a:r>
                      <a:r>
                        <a:rPr lang="en-US" sz="1000" b="0" i="0" u="none" strike="noStrike" dirty="0">
                          <a:solidFill>
                            <a:srgbClr val="000000"/>
                          </a:solidFill>
                          <a:effectLst/>
                          <a:latin typeface="+mj-lt"/>
                        </a:rPr>
                        <a:t>(independent business or current in-house facility of an OEM) be a preferred way?</a:t>
                      </a:r>
                    </a:p>
                    <a:p>
                      <a:pPr marL="0" indent="0" algn="l" fontAlgn="t">
                        <a:spcBef>
                          <a:spcPts val="600"/>
                        </a:spcBef>
                        <a:buNone/>
                      </a:pPr>
                      <a:endParaRPr lang="en-US" sz="1000" b="0" i="0" u="none" strike="noStrike" dirty="0">
                        <a:solidFill>
                          <a:srgbClr val="000000"/>
                        </a:solidFill>
                        <a:effectLst/>
                        <a:latin typeface="+mj-lt"/>
                      </a:endParaRPr>
                    </a:p>
                  </a:txBody>
                  <a:tcPr marL="9525" marR="9525" marT="9525" marB="0"/>
                </a:tc>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1000" i="1" kern="1200" dirty="0">
                          <a:solidFill>
                            <a:schemeClr val="dk1"/>
                          </a:solidFill>
                          <a:latin typeface="+mj-lt"/>
                          <a:ea typeface="+mn-ea"/>
                          <a:cs typeface="+mn-cs"/>
                        </a:rPr>
                        <a:t>Industry participants interviews, Mgmt. Q&amp;A, secondary reports</a:t>
                      </a:r>
                    </a:p>
                    <a:p>
                      <a:pPr marL="0" indent="0">
                        <a:buFontTx/>
                        <a:buNone/>
                      </a:pPr>
                      <a:endParaRPr lang="en-US" sz="1000" i="1" dirty="0">
                        <a:latin typeface="+mj-lt"/>
                      </a:endParaRPr>
                    </a:p>
                  </a:txBody>
                  <a:tcPr/>
                </a:tc>
                <a:extLst>
                  <a:ext uri="{0D108BD9-81ED-4DB2-BD59-A6C34878D82A}">
                    <a16:rowId xmlns:a16="http://schemas.microsoft.com/office/drawing/2014/main" val="2771477049"/>
                  </a:ext>
                </a:extLst>
              </a:tr>
              <a:tr h="676637">
                <a:tc>
                  <a:txBody>
                    <a:bodyPr/>
                    <a:lstStyle/>
                    <a:p>
                      <a:pPr marL="0" indent="0">
                        <a:spcBef>
                          <a:spcPts val="600"/>
                        </a:spcBef>
                        <a:buFontTx/>
                        <a:buNone/>
                      </a:pPr>
                      <a:r>
                        <a:rPr lang="en-US" sz="1000" dirty="0">
                          <a:latin typeface="+mj-lt"/>
                        </a:rPr>
                        <a:t>M&amp;A / bolt-on acquisition</a:t>
                      </a:r>
                    </a:p>
                    <a:p>
                      <a:pPr marL="0" indent="0">
                        <a:spcBef>
                          <a:spcPts val="600"/>
                        </a:spcBef>
                        <a:buFontTx/>
                        <a:buNone/>
                      </a:pPr>
                      <a:endParaRPr lang="en-US" sz="1000" dirty="0">
                        <a:latin typeface="+mj-lt"/>
                      </a:endParaRPr>
                    </a:p>
                  </a:txBody>
                  <a:tcPr/>
                </a:tc>
                <a:tc>
                  <a:txBody>
                    <a:bodyPr/>
                    <a:lstStyle/>
                    <a:p>
                      <a:pPr algn="l" fontAlgn="t">
                        <a:spcBef>
                          <a:spcPts val="600"/>
                        </a:spcBef>
                      </a:pPr>
                      <a:r>
                        <a:rPr lang="en-US" sz="1000" b="0" i="0" u="none" strike="noStrike" dirty="0">
                          <a:solidFill>
                            <a:srgbClr val="000000"/>
                          </a:solidFill>
                          <a:effectLst/>
                          <a:latin typeface="+mj-lt"/>
                        </a:rPr>
                        <a:t>What kind of M&amp;A would be synergistic to Target?</a:t>
                      </a:r>
                    </a:p>
                    <a:p>
                      <a:pPr algn="l" fontAlgn="t">
                        <a:spcBef>
                          <a:spcPts val="600"/>
                        </a:spcBef>
                      </a:pPr>
                      <a:r>
                        <a:rPr lang="en-US" sz="1000" b="0" i="0" u="none" strike="noStrike" dirty="0">
                          <a:solidFill>
                            <a:srgbClr val="000000"/>
                          </a:solidFill>
                          <a:effectLst/>
                          <a:latin typeface="+mj-lt"/>
                        </a:rPr>
                        <a:t>How easy / difficult is it to integrate competencies (e.g. plastic with metal machining)?</a:t>
                      </a:r>
                    </a:p>
                    <a:p>
                      <a:pPr algn="l" fontAlgn="t">
                        <a:spcBef>
                          <a:spcPts val="600"/>
                        </a:spcBef>
                      </a:pPr>
                      <a:r>
                        <a:rPr lang="en-US" sz="1000" b="0" i="0" u="none" strike="noStrike" dirty="0">
                          <a:solidFill>
                            <a:srgbClr val="000000"/>
                          </a:solidFill>
                          <a:effectLst/>
                          <a:latin typeface="+mj-lt"/>
                        </a:rPr>
                        <a:t>Areas to watch out for in terms of integrating CDMOs?</a:t>
                      </a:r>
                    </a:p>
                    <a:p>
                      <a:pPr algn="l" fontAlgn="t">
                        <a:spcBef>
                          <a:spcPts val="600"/>
                        </a:spcBef>
                      </a:pPr>
                      <a:r>
                        <a:rPr lang="en-US" sz="1000" b="0" i="0" u="none" strike="noStrike" dirty="0">
                          <a:solidFill>
                            <a:srgbClr val="000000"/>
                          </a:solidFill>
                          <a:effectLst/>
                          <a:latin typeface="+mj-lt"/>
                        </a:rPr>
                        <a:t>Which are the potential available targets?</a:t>
                      </a:r>
                    </a:p>
                  </a:txBody>
                  <a:tcPr marL="9525" marR="9525" marT="9525" marB="0"/>
                </a:tc>
                <a:tc>
                  <a:txBody>
                    <a:bodyPr/>
                    <a:lstStyle/>
                    <a:p>
                      <a:pPr marL="0" indent="0">
                        <a:buFontTx/>
                        <a:buNone/>
                      </a:pPr>
                      <a:r>
                        <a:rPr lang="en-US" sz="1000" i="1" dirty="0">
                          <a:latin typeface="+mj-lt"/>
                        </a:rPr>
                        <a:t>Industry participants interviews, Mgmt. Q&amp;A, secondary reports</a:t>
                      </a:r>
                    </a:p>
                  </a:txBody>
                  <a:tcPr/>
                </a:tc>
                <a:extLst>
                  <a:ext uri="{0D108BD9-81ED-4DB2-BD59-A6C34878D82A}">
                    <a16:rowId xmlns:a16="http://schemas.microsoft.com/office/drawing/2014/main" val="1429768732"/>
                  </a:ext>
                </a:extLst>
              </a:tr>
              <a:tr h="676637">
                <a:tc>
                  <a:txBody>
                    <a:bodyPr/>
                    <a:lstStyle/>
                    <a:p>
                      <a:pPr marL="0" indent="0">
                        <a:spcBef>
                          <a:spcPts val="600"/>
                        </a:spcBef>
                        <a:buFontTx/>
                        <a:buNone/>
                      </a:pPr>
                      <a:r>
                        <a:rPr lang="en-US" sz="1000" dirty="0">
                          <a:latin typeface="+mj-lt"/>
                        </a:rPr>
                        <a:t>Consumer electronics carve-out</a:t>
                      </a:r>
                    </a:p>
                  </a:txBody>
                  <a:tcPr/>
                </a:tc>
                <a:tc>
                  <a:txBody>
                    <a:bodyPr/>
                    <a:lstStyle/>
                    <a:p>
                      <a:pPr algn="l" fontAlgn="t">
                        <a:spcBef>
                          <a:spcPts val="600"/>
                        </a:spcBef>
                      </a:pPr>
                      <a:r>
                        <a:rPr lang="en-US" sz="1000" b="0" i="0" u="none" strike="noStrike" dirty="0">
                          <a:solidFill>
                            <a:srgbClr val="000000"/>
                          </a:solidFill>
                          <a:effectLst/>
                          <a:latin typeface="+mj-lt"/>
                        </a:rPr>
                        <a:t>What is the synergy between Target's MedTech and Consumer electronic segment?</a:t>
                      </a:r>
                    </a:p>
                    <a:p>
                      <a:pPr algn="l" fontAlgn="t">
                        <a:spcBef>
                          <a:spcPts val="600"/>
                        </a:spcBef>
                      </a:pPr>
                      <a:r>
                        <a:rPr lang="en-US" sz="1000" b="0" i="0" u="none" strike="noStrike" dirty="0">
                          <a:solidFill>
                            <a:srgbClr val="000000"/>
                          </a:solidFill>
                          <a:effectLst/>
                          <a:latin typeface="+mj-lt"/>
                        </a:rPr>
                        <a:t>Can each of the segment operate standalone? If not, where are the overlapping areas?</a:t>
                      </a:r>
                    </a:p>
                    <a:p>
                      <a:pPr algn="l" fontAlgn="t">
                        <a:spcBef>
                          <a:spcPts val="600"/>
                        </a:spcBef>
                      </a:pPr>
                      <a:r>
                        <a:rPr lang="en-US" sz="1000" b="0" i="0" u="none" strike="noStrike" dirty="0">
                          <a:solidFill>
                            <a:srgbClr val="000000"/>
                          </a:solidFill>
                          <a:effectLst/>
                          <a:latin typeface="+mj-lt"/>
                        </a:rPr>
                        <a:t>If Target were to spin-off its Consumer electronic segment, who are the potential buyers?</a:t>
                      </a:r>
                    </a:p>
                  </a:txBody>
                  <a:tcPr marL="9525" marR="9525" marT="9525" marB="0"/>
                </a:tc>
                <a:tc>
                  <a:txBody>
                    <a:bodyPr/>
                    <a:lstStyle/>
                    <a:p>
                      <a:pPr marL="0" indent="0">
                        <a:buFontTx/>
                        <a:buNone/>
                      </a:pPr>
                      <a:r>
                        <a:rPr lang="en-US" sz="1000" i="1" dirty="0">
                          <a:latin typeface="+mj-lt"/>
                        </a:rPr>
                        <a:t>Mgmt. Q&amp;A, industry participants interviews</a:t>
                      </a:r>
                    </a:p>
                  </a:txBody>
                  <a:tcPr/>
                </a:tc>
                <a:extLst>
                  <a:ext uri="{0D108BD9-81ED-4DB2-BD59-A6C34878D82A}">
                    <a16:rowId xmlns:a16="http://schemas.microsoft.com/office/drawing/2014/main" val="3458752961"/>
                  </a:ext>
                </a:extLst>
              </a:tr>
            </a:tbl>
          </a:graphicData>
        </a:graphic>
      </p:graphicFrame>
      <p:sp>
        <p:nvSpPr>
          <p:cNvPr id="23" name="btfpNumberBubble181240">
            <a:extLst>
              <a:ext uri="{FF2B5EF4-FFF2-40B4-BE49-F238E27FC236}">
                <a16:creationId xmlns:a16="http://schemas.microsoft.com/office/drawing/2014/main" id="{18949138-E2B5-4417-8523-1815B36CFA7C}"/>
              </a:ext>
            </a:extLst>
          </p:cNvPr>
          <p:cNvSpPr/>
          <p:nvPr/>
        </p:nvSpPr>
        <p:spPr bwMode="gray">
          <a:xfrm>
            <a:off x="55562" y="1391715"/>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C</a:t>
            </a:r>
          </a:p>
        </p:txBody>
      </p:sp>
      <p:sp>
        <p:nvSpPr>
          <p:cNvPr id="24" name="btfpNumberBubble181240">
            <a:extLst>
              <a:ext uri="{FF2B5EF4-FFF2-40B4-BE49-F238E27FC236}">
                <a16:creationId xmlns:a16="http://schemas.microsoft.com/office/drawing/2014/main" id="{55EDDFF2-0D1D-445C-98EB-DE8BA7B4F34D}"/>
              </a:ext>
            </a:extLst>
          </p:cNvPr>
          <p:cNvSpPr/>
          <p:nvPr/>
        </p:nvSpPr>
        <p:spPr bwMode="gray">
          <a:xfrm>
            <a:off x="55562" y="2381352"/>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D</a:t>
            </a:r>
          </a:p>
        </p:txBody>
      </p:sp>
      <p:sp>
        <p:nvSpPr>
          <p:cNvPr id="25" name="btfpNumberBubble181240">
            <a:extLst>
              <a:ext uri="{FF2B5EF4-FFF2-40B4-BE49-F238E27FC236}">
                <a16:creationId xmlns:a16="http://schemas.microsoft.com/office/drawing/2014/main" id="{7CD76A32-9161-4A58-8B0F-3B3139E2FC2C}"/>
              </a:ext>
            </a:extLst>
          </p:cNvPr>
          <p:cNvSpPr/>
          <p:nvPr/>
        </p:nvSpPr>
        <p:spPr bwMode="gray">
          <a:xfrm>
            <a:off x="55562" y="4139237"/>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D</a:t>
            </a:r>
          </a:p>
        </p:txBody>
      </p:sp>
      <p:sp>
        <p:nvSpPr>
          <p:cNvPr id="26" name="btfpNumberBubble181240">
            <a:extLst>
              <a:ext uri="{FF2B5EF4-FFF2-40B4-BE49-F238E27FC236}">
                <a16:creationId xmlns:a16="http://schemas.microsoft.com/office/drawing/2014/main" id="{E03EA68C-C6BF-48DF-926C-6E7CFD984D1F}"/>
              </a:ext>
            </a:extLst>
          </p:cNvPr>
          <p:cNvSpPr/>
          <p:nvPr/>
        </p:nvSpPr>
        <p:spPr bwMode="gray">
          <a:xfrm>
            <a:off x="55562" y="4945666"/>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D</a:t>
            </a:r>
          </a:p>
        </p:txBody>
      </p:sp>
    </p:spTree>
    <p:custDataLst>
      <p:tags r:id="rId1"/>
    </p:custDataLst>
    <p:extLst>
      <p:ext uri="{BB962C8B-B14F-4D97-AF65-F5344CB8AC3E}">
        <p14:creationId xmlns:p14="http://schemas.microsoft.com/office/powerpoint/2010/main" val="3492746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btfpColumnIndicatorGroup2">
            <a:extLst>
              <a:ext uri="{FF2B5EF4-FFF2-40B4-BE49-F238E27FC236}">
                <a16:creationId xmlns:a16="http://schemas.microsoft.com/office/drawing/2014/main" id="{3B9E4CA7-7B9A-A8EA-77C9-256CCE029C27}"/>
              </a:ext>
            </a:extLst>
          </p:cNvPr>
          <p:cNvGrpSpPr/>
          <p:nvPr/>
        </p:nvGrpSpPr>
        <p:grpSpPr>
          <a:xfrm>
            <a:off x="0" y="6926580"/>
            <a:ext cx="12192000" cy="137160"/>
            <a:chOff x="0" y="6926580"/>
            <a:chExt cx="12192000" cy="137160"/>
          </a:xfrm>
        </p:grpSpPr>
        <p:sp>
          <p:nvSpPr>
            <p:cNvPr id="59" name="btfpColumnGapBlocker569349">
              <a:extLst>
                <a:ext uri="{FF2B5EF4-FFF2-40B4-BE49-F238E27FC236}">
                  <a16:creationId xmlns:a16="http://schemas.microsoft.com/office/drawing/2014/main" id="{1C36C476-C32C-6502-0841-CA19E00AB57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46" name="btfpColumnGapBlocker261252">
              <a:extLst>
                <a:ext uri="{FF2B5EF4-FFF2-40B4-BE49-F238E27FC236}">
                  <a16:creationId xmlns:a16="http://schemas.microsoft.com/office/drawing/2014/main" id="{2ED3708F-5466-D5B5-9BF1-F7F030C97551}"/>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23" name="btfpColumnIndicator625344">
              <a:extLst>
                <a:ext uri="{FF2B5EF4-FFF2-40B4-BE49-F238E27FC236}">
                  <a16:creationId xmlns:a16="http://schemas.microsoft.com/office/drawing/2014/main" id="{45393802-DAF5-8215-3131-E9AD8A75A9D6}"/>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7" name="btfpColumnIndicator977552">
              <a:extLst>
                <a:ext uri="{FF2B5EF4-FFF2-40B4-BE49-F238E27FC236}">
                  <a16:creationId xmlns:a16="http://schemas.microsoft.com/office/drawing/2014/main" id="{679C09ED-9CE3-1E8E-7B87-42DAD0645F2D}"/>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5" name="btfpColumnGapBlocker248347">
              <a:extLst>
                <a:ext uri="{FF2B5EF4-FFF2-40B4-BE49-F238E27FC236}">
                  <a16:creationId xmlns:a16="http://schemas.microsoft.com/office/drawing/2014/main" id="{D3AA9DB7-4CB5-05F5-36E7-2AAEA7B50182}"/>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13" name="btfpColumnIndicator659123">
              <a:extLst>
                <a:ext uri="{FF2B5EF4-FFF2-40B4-BE49-F238E27FC236}">
                  <a16:creationId xmlns:a16="http://schemas.microsoft.com/office/drawing/2014/main" id="{BB584746-99D5-6A3D-1AC4-9F34A8E5D218}"/>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355901">
              <a:extLst>
                <a:ext uri="{FF2B5EF4-FFF2-40B4-BE49-F238E27FC236}">
                  <a16:creationId xmlns:a16="http://schemas.microsoft.com/office/drawing/2014/main" id="{834264DD-1A2D-6D52-41F4-A248F8941EB7}"/>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436831">
              <a:extLst>
                <a:ext uri="{FF2B5EF4-FFF2-40B4-BE49-F238E27FC236}">
                  <a16:creationId xmlns:a16="http://schemas.microsoft.com/office/drawing/2014/main" id="{467C407B-431F-6255-CB7C-1B138B6DCA7E}"/>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7" name="btfpColumnIndicator413662">
              <a:extLst>
                <a:ext uri="{FF2B5EF4-FFF2-40B4-BE49-F238E27FC236}">
                  <a16:creationId xmlns:a16="http://schemas.microsoft.com/office/drawing/2014/main" id="{3FEC641A-8AB7-EFD2-DE02-99E57D88C80B}"/>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708328">
              <a:extLst>
                <a:ext uri="{FF2B5EF4-FFF2-40B4-BE49-F238E27FC236}">
                  <a16:creationId xmlns:a16="http://schemas.microsoft.com/office/drawing/2014/main" id="{21806114-A6B3-F796-49FF-3B9EF9107BAE}"/>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60" name="btfpColumnIndicatorGroup1">
            <a:extLst>
              <a:ext uri="{FF2B5EF4-FFF2-40B4-BE49-F238E27FC236}">
                <a16:creationId xmlns:a16="http://schemas.microsoft.com/office/drawing/2014/main" id="{5D377504-9F6F-FAB7-B2DF-3CA278972E3D}"/>
              </a:ext>
            </a:extLst>
          </p:cNvPr>
          <p:cNvGrpSpPr/>
          <p:nvPr/>
        </p:nvGrpSpPr>
        <p:grpSpPr>
          <a:xfrm>
            <a:off x="0" y="-205740"/>
            <a:ext cx="12192000" cy="137160"/>
            <a:chOff x="0" y="-205740"/>
            <a:chExt cx="12192000" cy="137160"/>
          </a:xfrm>
        </p:grpSpPr>
        <p:sp>
          <p:nvSpPr>
            <p:cNvPr id="47" name="btfpColumnGapBlocker115390">
              <a:extLst>
                <a:ext uri="{FF2B5EF4-FFF2-40B4-BE49-F238E27FC236}">
                  <a16:creationId xmlns:a16="http://schemas.microsoft.com/office/drawing/2014/main" id="{5783FEC2-07CE-2774-4CF2-BA09F2922E17}"/>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sp>
          <p:nvSpPr>
            <p:cNvPr id="24" name="btfpColumnGapBlocker493836">
              <a:extLst>
                <a:ext uri="{FF2B5EF4-FFF2-40B4-BE49-F238E27FC236}">
                  <a16:creationId xmlns:a16="http://schemas.microsoft.com/office/drawing/2014/main" id="{4D538B7C-CBB8-B73F-8C99-AD134EF82468}"/>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21" name="btfpColumnIndicator646385">
              <a:extLst>
                <a:ext uri="{FF2B5EF4-FFF2-40B4-BE49-F238E27FC236}">
                  <a16:creationId xmlns:a16="http://schemas.microsoft.com/office/drawing/2014/main" id="{146C83EE-7525-C561-A53C-6E84688F597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919047">
              <a:extLst>
                <a:ext uri="{FF2B5EF4-FFF2-40B4-BE49-F238E27FC236}">
                  <a16:creationId xmlns:a16="http://schemas.microsoft.com/office/drawing/2014/main" id="{EE357333-6F45-1572-0C30-EAB46161D0EE}"/>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4" name="btfpColumnGapBlocker156467">
              <a:extLst>
                <a:ext uri="{FF2B5EF4-FFF2-40B4-BE49-F238E27FC236}">
                  <a16:creationId xmlns:a16="http://schemas.microsoft.com/office/drawing/2014/main" id="{DFBFC7AB-5DEE-91D1-906C-1787EEBF7994}"/>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12" name="btfpColumnIndicator779782">
              <a:extLst>
                <a:ext uri="{FF2B5EF4-FFF2-40B4-BE49-F238E27FC236}">
                  <a16:creationId xmlns:a16="http://schemas.microsoft.com/office/drawing/2014/main" id="{2D9E699A-4B13-98C5-8039-5F974E1744EE}"/>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500174">
              <a:extLst>
                <a:ext uri="{FF2B5EF4-FFF2-40B4-BE49-F238E27FC236}">
                  <a16:creationId xmlns:a16="http://schemas.microsoft.com/office/drawing/2014/main" id="{D5E10309-A212-6F12-AF35-6A0785C67603}"/>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717291">
              <a:extLst>
                <a:ext uri="{FF2B5EF4-FFF2-40B4-BE49-F238E27FC236}">
                  <a16:creationId xmlns:a16="http://schemas.microsoft.com/office/drawing/2014/main" id="{AACDC31E-5BF5-CE5A-3438-D91B95EC380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err="1">
                <a:solidFill>
                  <a:schemeClr val="tx1"/>
                </a:solidFill>
              </a:endParaRPr>
            </a:p>
          </p:txBody>
        </p:sp>
        <p:cxnSp>
          <p:nvCxnSpPr>
            <p:cNvPr id="6" name="btfpColumnIndicator568341">
              <a:extLst>
                <a:ext uri="{FF2B5EF4-FFF2-40B4-BE49-F238E27FC236}">
                  <a16:creationId xmlns:a16="http://schemas.microsoft.com/office/drawing/2014/main" id="{1EE39D4E-CAAC-E979-CAE9-269BD7952241}"/>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735153">
              <a:extLst>
                <a:ext uri="{FF2B5EF4-FFF2-40B4-BE49-F238E27FC236}">
                  <a16:creationId xmlns:a16="http://schemas.microsoft.com/office/drawing/2014/main" id="{7106437B-D4EE-4EFB-6BD0-921AB8E711F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b="1"/>
              <a:t>Primary research: </a:t>
            </a:r>
            <a:r>
              <a:rPr lang="en-US"/>
              <a:t>Suggested topics for customer and competitor interviews</a:t>
            </a:r>
          </a:p>
        </p:txBody>
      </p:sp>
      <p:sp>
        <p:nvSpPr>
          <p:cNvPr id="3" name="btfpLayoutConfig" hidden="1"/>
          <p:cNvSpPr txBox="1"/>
          <p:nvPr/>
        </p:nvSpPr>
        <p:spPr bwMode="gray">
          <a:xfrm>
            <a:off x="12700" y="12700"/>
            <a:ext cx="1172363" cy="88092"/>
          </a:xfrm>
          <a:prstGeom prst="rect">
            <a:avLst/>
          </a:prstGeom>
          <a:noFill/>
        </p:spPr>
        <p:txBody>
          <a:bodyPr vert="horz" wrap="none" lIns="36000" tIns="36000" rIns="36000" bIns="36000" rtlCol="0">
            <a:spAutoFit/>
          </a:bodyPr>
          <a:lstStyle/>
          <a:p>
            <a:pPr marL="0" indent="0">
              <a:buNone/>
            </a:pPr>
            <a:r>
              <a:rPr lang="en-US" sz="100">
                <a:solidFill>
                  <a:srgbClr val="FFFFFF">
                    <a:alpha val="0"/>
                  </a:srgbClr>
                </a:solidFill>
              </a:rPr>
              <a:t>overall_0_132088047963247773 columns_3_132088045487291133 6_1_132088045497657203 9_1_132088045497796820 12_1_132088045497926130 13_1_132088045973517281 20_1_132088510604270176 </a:t>
            </a:r>
            <a:endParaRPr lang="en-US" sz="100" err="1">
              <a:solidFill>
                <a:srgbClr val="FFFFFF">
                  <a:alpha val="0"/>
                </a:srgbClr>
              </a:solidFill>
            </a:endParaRPr>
          </a:p>
        </p:txBody>
      </p:sp>
      <p:grpSp>
        <p:nvGrpSpPr>
          <p:cNvPr id="20" name="btfpStatusSticker106232"/>
          <p:cNvGrpSpPr/>
          <p:nvPr>
            <p:custDataLst>
              <p:tags r:id="rId2"/>
            </p:custDataLst>
          </p:nvPr>
        </p:nvGrpSpPr>
        <p:grpSpPr>
          <a:xfrm>
            <a:off x="10100356" y="955344"/>
            <a:ext cx="1761444" cy="235611"/>
            <a:chOff x="10100356" y="955344"/>
            <a:chExt cx="1761444" cy="235611"/>
          </a:xfrm>
        </p:grpSpPr>
        <p:sp>
          <p:nvSpPr>
            <p:cNvPr id="18" name="btfpStatusStickerText106232"/>
            <p:cNvSpPr txBox="1"/>
            <p:nvPr/>
          </p:nvSpPr>
          <p:spPr bwMode="gray">
            <a:xfrm>
              <a:off x="10100356" y="955344"/>
              <a:ext cx="176144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Preliminary</a:t>
              </a:r>
            </a:p>
          </p:txBody>
        </p:sp>
        <p:cxnSp>
          <p:nvCxnSpPr>
            <p:cNvPr id="19" name="btfpStatusStickerLine106232"/>
            <p:cNvCxnSpPr/>
            <p:nvPr/>
          </p:nvCxnSpPr>
          <p:spPr bwMode="gray">
            <a:xfrm rot="720000">
              <a:off x="10100356" y="955344"/>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50" name="btfpStatusSticker921684">
            <a:extLst>
              <a:ext uri="{FF2B5EF4-FFF2-40B4-BE49-F238E27FC236}">
                <a16:creationId xmlns:a16="http://schemas.microsoft.com/office/drawing/2014/main" id="{50EC34DA-35B8-42F5-BA6E-2CC46672BCBC}"/>
              </a:ext>
            </a:extLst>
          </p:cNvPr>
          <p:cNvGrpSpPr/>
          <p:nvPr>
            <p:custDataLst>
              <p:tags r:id="rId3"/>
            </p:custDataLst>
          </p:nvPr>
        </p:nvGrpSpPr>
        <p:grpSpPr>
          <a:xfrm>
            <a:off x="7717288" y="955344"/>
            <a:ext cx="2256067" cy="235611"/>
            <a:chOff x="-2766784" y="876300"/>
            <a:chExt cx="2256067" cy="235611"/>
          </a:xfrm>
        </p:grpSpPr>
        <p:sp>
          <p:nvSpPr>
            <p:cNvPr id="48" name="btfpStatusStickerText921684">
              <a:extLst>
                <a:ext uri="{FF2B5EF4-FFF2-40B4-BE49-F238E27FC236}">
                  <a16:creationId xmlns:a16="http://schemas.microsoft.com/office/drawing/2014/main" id="{DE37BA48-A603-444B-95CB-2D18323810B5}"/>
                </a:ext>
              </a:extLst>
            </p:cNvPr>
            <p:cNvSpPr txBox="1"/>
            <p:nvPr/>
          </p:nvSpPr>
          <p:spPr bwMode="gray">
            <a:xfrm>
              <a:off x="-2766784" y="876300"/>
              <a:ext cx="2256067"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a:solidFill>
                    <a:srgbClr val="000000"/>
                  </a:solidFill>
                </a:rPr>
                <a:t>Non-exhaustive</a:t>
              </a:r>
            </a:p>
          </p:txBody>
        </p:sp>
        <p:cxnSp>
          <p:nvCxnSpPr>
            <p:cNvPr id="49" name="btfpStatusStickerLine921684">
              <a:extLst>
                <a:ext uri="{FF2B5EF4-FFF2-40B4-BE49-F238E27FC236}">
                  <a16:creationId xmlns:a16="http://schemas.microsoft.com/office/drawing/2014/main" id="{AF451B43-6F1C-4700-954D-C1E9A9939D95}"/>
                </a:ext>
              </a:extLst>
            </p:cNvPr>
            <p:cNvCxnSpPr>
              <a:cxnSpLocks/>
            </p:cNvCxnSpPr>
            <p:nvPr/>
          </p:nvCxnSpPr>
          <p:spPr bwMode="gray">
            <a:xfrm rot="720000">
              <a:off x="-276678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53" name="btfpRowHeaderBox921939">
            <a:extLst>
              <a:ext uri="{FF2B5EF4-FFF2-40B4-BE49-F238E27FC236}">
                <a16:creationId xmlns:a16="http://schemas.microsoft.com/office/drawing/2014/main" id="{E589AFA0-40E7-4329-B206-173289FC1DF7}"/>
              </a:ext>
            </a:extLst>
          </p:cNvPr>
          <p:cNvGrpSpPr/>
          <p:nvPr>
            <p:custDataLst>
              <p:tags r:id="rId4"/>
            </p:custDataLst>
          </p:nvPr>
        </p:nvGrpSpPr>
        <p:grpSpPr>
          <a:xfrm>
            <a:off x="330200" y="1269999"/>
            <a:ext cx="2540000" cy="2532305"/>
            <a:chOff x="330200" y="1270000"/>
            <a:chExt cx="2540000" cy="972979"/>
          </a:xfrm>
        </p:grpSpPr>
        <p:sp>
          <p:nvSpPr>
            <p:cNvPr id="51" name="btfpRowHeaderBoxText921939">
              <a:extLst>
                <a:ext uri="{FF2B5EF4-FFF2-40B4-BE49-F238E27FC236}">
                  <a16:creationId xmlns:a16="http://schemas.microsoft.com/office/drawing/2014/main" id="{6BF3CE88-7356-40D7-A0F1-F4BFBCD0E980}"/>
                </a:ext>
              </a:extLst>
            </p:cNvPr>
            <p:cNvSpPr txBox="1"/>
            <p:nvPr/>
          </p:nvSpPr>
          <p:spPr bwMode="gray">
            <a:xfrm>
              <a:off x="330200" y="1270000"/>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sz="1600" b="1">
                  <a:solidFill>
                    <a:srgbClr val="000000"/>
                  </a:solidFill>
                </a:rPr>
                <a:t>Customer interviews </a:t>
              </a:r>
              <a:r>
                <a:rPr lang="en-US" sz="1600" i="1">
                  <a:solidFill>
                    <a:srgbClr val="000000"/>
                  </a:solidFill>
                </a:rPr>
                <a:t>(sourced from expert networks and warm leads)</a:t>
              </a:r>
            </a:p>
          </p:txBody>
        </p:sp>
        <p:cxnSp>
          <p:nvCxnSpPr>
            <p:cNvPr id="52" name="btfpRowHeaderBoxLine921939">
              <a:extLst>
                <a:ext uri="{FF2B5EF4-FFF2-40B4-BE49-F238E27FC236}">
                  <a16:creationId xmlns:a16="http://schemas.microsoft.com/office/drawing/2014/main" id="{35AF758B-E911-4C80-B560-C08C218318D9}"/>
                </a:ext>
              </a:extLst>
            </p:cNvPr>
            <p:cNvCxnSpPr/>
            <p:nvPr/>
          </p:nvCxnSpPr>
          <p:spPr bwMode="gray">
            <a:xfrm>
              <a:off x="2870200" y="1270000"/>
              <a:ext cx="0" cy="972979"/>
            </a:xfrm>
            <a:prstGeom prst="line">
              <a:avLst/>
            </a:prstGeom>
            <a:ln w="1524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4" name="btfpRowHeaderBox921939">
            <a:extLst>
              <a:ext uri="{FF2B5EF4-FFF2-40B4-BE49-F238E27FC236}">
                <a16:creationId xmlns:a16="http://schemas.microsoft.com/office/drawing/2014/main" id="{B50B1080-A548-4E52-9F91-97274DBE9A09}"/>
              </a:ext>
            </a:extLst>
          </p:cNvPr>
          <p:cNvGrpSpPr/>
          <p:nvPr>
            <p:custDataLst>
              <p:tags r:id="rId5"/>
            </p:custDataLst>
          </p:nvPr>
        </p:nvGrpSpPr>
        <p:grpSpPr>
          <a:xfrm>
            <a:off x="332508" y="3960858"/>
            <a:ext cx="2540000" cy="2532306"/>
            <a:chOff x="330200" y="1270000"/>
            <a:chExt cx="2540000" cy="972979"/>
          </a:xfrm>
        </p:grpSpPr>
        <p:sp>
          <p:nvSpPr>
            <p:cNvPr id="55" name="btfpRowHeaderBoxText921939">
              <a:extLst>
                <a:ext uri="{FF2B5EF4-FFF2-40B4-BE49-F238E27FC236}">
                  <a16:creationId xmlns:a16="http://schemas.microsoft.com/office/drawing/2014/main" id="{58B4C25C-FDB7-4208-8F64-5854E62907D2}"/>
                </a:ext>
              </a:extLst>
            </p:cNvPr>
            <p:cNvSpPr txBox="1"/>
            <p:nvPr/>
          </p:nvSpPr>
          <p:spPr bwMode="gray">
            <a:xfrm>
              <a:off x="330200" y="1270000"/>
              <a:ext cx="2540000" cy="972979"/>
            </a:xfrm>
            <a:prstGeom prst="rect">
              <a:avLst/>
            </a:prstGeom>
            <a:noFill/>
          </p:spPr>
          <p:txBody>
            <a:bodyPr vert="horz" wrap="square" lIns="36036" tIns="36036" rIns="180181" bIns="36036" rtlCol="0" anchor="t">
              <a:noAutofit/>
            </a:bodyPr>
            <a:lstStyle/>
            <a:p>
              <a:pPr marL="0" indent="0">
                <a:spcBef>
                  <a:spcPts val="0"/>
                </a:spcBef>
                <a:buNone/>
              </a:pPr>
              <a:r>
                <a:rPr lang="en-US" sz="1600" b="1">
                  <a:solidFill>
                    <a:srgbClr val="000000"/>
                  </a:solidFill>
                </a:rPr>
                <a:t>Competitor interviews </a:t>
              </a:r>
              <a:r>
                <a:rPr lang="en-US" sz="1600" i="1">
                  <a:solidFill>
                    <a:srgbClr val="000000"/>
                  </a:solidFill>
                </a:rPr>
                <a:t>(sourced from expert networks)</a:t>
              </a:r>
            </a:p>
          </p:txBody>
        </p:sp>
        <p:cxnSp>
          <p:nvCxnSpPr>
            <p:cNvPr id="56" name="btfpRowHeaderBoxLine921939">
              <a:extLst>
                <a:ext uri="{FF2B5EF4-FFF2-40B4-BE49-F238E27FC236}">
                  <a16:creationId xmlns:a16="http://schemas.microsoft.com/office/drawing/2014/main" id="{41510D18-1D6E-473A-9AAE-23D642BEACC8}"/>
                </a:ext>
              </a:extLst>
            </p:cNvPr>
            <p:cNvCxnSpPr/>
            <p:nvPr/>
          </p:nvCxnSpPr>
          <p:spPr bwMode="gray">
            <a:xfrm>
              <a:off x="2870200" y="1270000"/>
              <a:ext cx="0" cy="972979"/>
            </a:xfrm>
            <a:prstGeom prst="line">
              <a:avLst/>
            </a:prstGeom>
            <a:ln w="152400"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57" name="btfpBulletedList560950">
            <a:extLst>
              <a:ext uri="{FF2B5EF4-FFF2-40B4-BE49-F238E27FC236}">
                <a16:creationId xmlns:a16="http://schemas.microsoft.com/office/drawing/2014/main" id="{E7310901-C441-4B0D-80C9-7B9DD6136834}"/>
              </a:ext>
            </a:extLst>
          </p:cNvPr>
          <p:cNvSpPr txBox="1"/>
          <p:nvPr>
            <p:custDataLst>
              <p:tags r:id="rId6"/>
            </p:custDataLst>
          </p:nvPr>
        </p:nvSpPr>
        <p:spPr bwMode="gray">
          <a:xfrm>
            <a:off x="3149616" y="1270000"/>
            <a:ext cx="8712186" cy="2504138"/>
          </a:xfrm>
          <a:prstGeom prst="rect">
            <a:avLst/>
          </a:prstGeom>
          <a:noFill/>
        </p:spPr>
        <p:txBody>
          <a:bodyPr vert="horz" wrap="square" lIns="36000" tIns="36000" rIns="36000" bIns="36000" rtlCol="0">
            <a:spAutoFit/>
          </a:bodyPr>
          <a:lstStyle/>
          <a:p>
            <a:r>
              <a:rPr lang="en-US" sz="1200" dirty="0"/>
              <a:t>Sample target customer profiles: current and former senior executives / mgmt., personnel who are in charge of procuring MedTech / Consumer Electronic components, product R&amp;D team, etc.</a:t>
            </a:r>
          </a:p>
          <a:p>
            <a:r>
              <a:rPr lang="en-US" sz="1200" dirty="0"/>
              <a:t>Target N: 10-20</a:t>
            </a:r>
          </a:p>
          <a:p>
            <a:r>
              <a:rPr lang="en-US" sz="1200" dirty="0"/>
              <a:t>Sample interview topics:</a:t>
            </a:r>
          </a:p>
          <a:p>
            <a:pPr lvl="1"/>
            <a:r>
              <a:rPr lang="en-US" sz="1000" dirty="0"/>
              <a:t>What is the typical process in </a:t>
            </a:r>
            <a:r>
              <a:rPr lang="en-US" sz="1000" b="1" dirty="0"/>
              <a:t>choosing and onboarding </a:t>
            </a:r>
            <a:r>
              <a:rPr lang="en-US" sz="1000" dirty="0"/>
              <a:t>CDMO supplier? Who is the </a:t>
            </a:r>
            <a:r>
              <a:rPr lang="en-US" sz="1000" b="1" dirty="0"/>
              <a:t>key decision maker </a:t>
            </a:r>
            <a:r>
              <a:rPr lang="en-US" sz="1000" dirty="0"/>
              <a:t>in selecting a CDMO supplier?</a:t>
            </a:r>
          </a:p>
          <a:p>
            <a:pPr lvl="1"/>
            <a:r>
              <a:rPr lang="en-US" sz="1000" dirty="0"/>
              <a:t>What does a typical </a:t>
            </a:r>
            <a:r>
              <a:rPr lang="en-US" sz="1000" b="1" dirty="0"/>
              <a:t>contract</a:t>
            </a:r>
            <a:r>
              <a:rPr lang="en-US" sz="1000" dirty="0"/>
              <a:t> look like (esp. </a:t>
            </a:r>
            <a:r>
              <a:rPr lang="en-US" sz="1000" b="1" dirty="0"/>
              <a:t>number of years, exclusivity</a:t>
            </a:r>
            <a:r>
              <a:rPr lang="en-US" sz="1000" dirty="0"/>
              <a:t>)? </a:t>
            </a:r>
          </a:p>
          <a:p>
            <a:pPr lvl="1"/>
            <a:r>
              <a:rPr lang="en-US" sz="1000" dirty="0"/>
              <a:t>What is the typical </a:t>
            </a:r>
            <a:r>
              <a:rPr lang="en-US" sz="1000" b="1" dirty="0"/>
              <a:t>level</a:t>
            </a:r>
            <a:r>
              <a:rPr lang="en-US" sz="1000" dirty="0"/>
              <a:t> </a:t>
            </a:r>
            <a:r>
              <a:rPr lang="en-US" sz="1000" b="1" dirty="0"/>
              <a:t>of stickiness </a:t>
            </a:r>
            <a:r>
              <a:rPr lang="en-US" sz="1000" dirty="0"/>
              <a:t>with a CDMO supplier? How easy it is to </a:t>
            </a:r>
            <a:r>
              <a:rPr lang="en-US" sz="1000" b="1" dirty="0"/>
              <a:t>switch </a:t>
            </a:r>
            <a:r>
              <a:rPr lang="en-US" sz="1000" dirty="0"/>
              <a:t>and under what scenarios will switching be considered?</a:t>
            </a:r>
          </a:p>
          <a:p>
            <a:pPr lvl="1"/>
            <a:r>
              <a:rPr lang="en-US" sz="1000" b="1" dirty="0"/>
              <a:t>Advocacy </a:t>
            </a:r>
            <a:r>
              <a:rPr lang="en-US" sz="1000" dirty="0"/>
              <a:t>for current CDMO supplier, </a:t>
            </a:r>
            <a:r>
              <a:rPr lang="en-US" sz="1000" b="1" dirty="0"/>
              <a:t>feedback </a:t>
            </a:r>
            <a:r>
              <a:rPr lang="en-US" sz="1000" dirty="0"/>
              <a:t>on strengths and weaknesses</a:t>
            </a:r>
          </a:p>
          <a:p>
            <a:pPr lvl="1"/>
            <a:r>
              <a:rPr lang="en-US" sz="1000" b="1" dirty="0"/>
              <a:t>KPC for choosing CDMO supplier </a:t>
            </a:r>
            <a:r>
              <a:rPr lang="en-US" sz="1000" dirty="0"/>
              <a:t>and </a:t>
            </a:r>
            <a:r>
              <a:rPr lang="en-US" sz="1000" b="1" dirty="0"/>
              <a:t>relative performance </a:t>
            </a:r>
            <a:r>
              <a:rPr lang="en-US" sz="1000" dirty="0"/>
              <a:t>of CDMO supplier(s)</a:t>
            </a:r>
          </a:p>
          <a:p>
            <a:pPr lvl="1"/>
            <a:r>
              <a:rPr lang="en-US" sz="1000" dirty="0"/>
              <a:t>Potential / </a:t>
            </a:r>
            <a:r>
              <a:rPr lang="en-US" sz="1000" b="1" dirty="0"/>
              <a:t>likelihood of in-housing</a:t>
            </a:r>
            <a:r>
              <a:rPr lang="en-US" sz="1000" dirty="0"/>
              <a:t>, and if so, what </a:t>
            </a:r>
            <a:r>
              <a:rPr lang="en-US" sz="1000" b="1" dirty="0"/>
              <a:t>sub-sectors / areas are more likely to be in-house and why</a:t>
            </a:r>
            <a:r>
              <a:rPr lang="en-US" sz="1000" dirty="0"/>
              <a:t>?</a:t>
            </a:r>
          </a:p>
        </p:txBody>
      </p:sp>
      <p:sp>
        <p:nvSpPr>
          <p:cNvPr id="58" name="btfpBulletedList560950">
            <a:extLst>
              <a:ext uri="{FF2B5EF4-FFF2-40B4-BE49-F238E27FC236}">
                <a16:creationId xmlns:a16="http://schemas.microsoft.com/office/drawing/2014/main" id="{ABED0D79-1A0C-4F09-AE72-3D5DC88BB5A2}"/>
              </a:ext>
            </a:extLst>
          </p:cNvPr>
          <p:cNvSpPr txBox="1"/>
          <p:nvPr>
            <p:custDataLst>
              <p:tags r:id="rId7"/>
            </p:custDataLst>
          </p:nvPr>
        </p:nvSpPr>
        <p:spPr bwMode="gray">
          <a:xfrm>
            <a:off x="3173404" y="3981599"/>
            <a:ext cx="8712186" cy="2581082"/>
          </a:xfrm>
          <a:prstGeom prst="rect">
            <a:avLst/>
          </a:prstGeom>
          <a:noFill/>
        </p:spPr>
        <p:txBody>
          <a:bodyPr vert="horz" wrap="square" lIns="36000" tIns="36000" rIns="36000" bIns="36000" rtlCol="0">
            <a:spAutoFit/>
          </a:bodyPr>
          <a:lstStyle/>
          <a:p>
            <a:r>
              <a:rPr lang="en-US" sz="1200" dirty="0"/>
              <a:t>Sample target customer profiles: current and former senior executives / mgmt. of MedTech and/or Consumer Electronics contract manufacturers</a:t>
            </a:r>
          </a:p>
          <a:p>
            <a:r>
              <a:rPr lang="en-US" sz="1200" dirty="0"/>
              <a:t>Target N: 5-10</a:t>
            </a:r>
          </a:p>
          <a:p>
            <a:r>
              <a:rPr lang="en-US" sz="1200" dirty="0"/>
              <a:t>Sample interview topics:</a:t>
            </a:r>
          </a:p>
          <a:p>
            <a:pPr lvl="1"/>
            <a:r>
              <a:rPr lang="en-US" sz="1000" dirty="0"/>
              <a:t>What is the market size, trends, growths and growth drivers for MedTech and/or Consumer Electronics? Which sub-segments are most attractive going forward and why?</a:t>
            </a:r>
          </a:p>
          <a:p>
            <a:pPr lvl="1"/>
            <a:r>
              <a:rPr lang="en-US" sz="1000" dirty="0"/>
              <a:t>What are the current industry trends in MedTech and/or Consumer Electronics?</a:t>
            </a:r>
          </a:p>
          <a:p>
            <a:pPr lvl="1"/>
            <a:r>
              <a:rPr lang="en-US" sz="1000" dirty="0"/>
              <a:t>What are the trends with regards to in-housing vs outsourcing?</a:t>
            </a:r>
          </a:p>
          <a:p>
            <a:pPr lvl="1"/>
            <a:r>
              <a:rPr lang="en-US" sz="1000" dirty="0"/>
              <a:t>How do margin trends look like going into the future?</a:t>
            </a:r>
          </a:p>
          <a:p>
            <a:pPr lvl="1"/>
            <a:r>
              <a:rPr lang="en-US" sz="1000" dirty="0"/>
              <a:t>Customer concentration: Who are the MedTech and/or Consumer Electronics customers that you are currently working with and what is the estimated SoW for each customer?</a:t>
            </a:r>
          </a:p>
        </p:txBody>
      </p:sp>
    </p:spTree>
    <p:custDataLst>
      <p:tags r:id="rId1"/>
    </p:custDataLst>
    <p:extLst>
      <p:ext uri="{BB962C8B-B14F-4D97-AF65-F5344CB8AC3E}">
        <p14:creationId xmlns:p14="http://schemas.microsoft.com/office/powerpoint/2010/main" val="2363948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think-cell data - do not delete" hidden="1">
            <a:extLst>
              <a:ext uri="{FF2B5EF4-FFF2-40B4-BE49-F238E27FC236}">
                <a16:creationId xmlns:a16="http://schemas.microsoft.com/office/drawing/2014/main" id="{040BF600-247B-F3A7-63E1-1B94F006A680}"/>
              </a:ext>
            </a:extLst>
          </p:cNvPr>
          <p:cNvGraphicFramePr>
            <a:graphicFrameLocks noChangeAspect="1"/>
          </p:cNvGraphicFramePr>
          <p:nvPr>
            <p:custDataLst>
              <p:tags r:id="rId2"/>
            </p:custDataLst>
            <p:extLst>
              <p:ext uri="{D42A27DB-BD31-4B8C-83A1-F6EECF244321}">
                <p14:modId xmlns:p14="http://schemas.microsoft.com/office/powerpoint/2010/main" val="3888859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0" imgW="606" imgH="608" progId="TCLayout.ActiveDocument.1">
                  <p:embed/>
                </p:oleObj>
              </mc:Choice>
              <mc:Fallback>
                <p:oleObj name="think-cell Slide" r:id="rId20" imgW="606" imgH="608" progId="TCLayout.ActiveDocument.1">
                  <p:embed/>
                  <p:pic>
                    <p:nvPicPr>
                      <p:cNvPr id="42" name="think-cell data - do not delete" hidden="1">
                        <a:extLst>
                          <a:ext uri="{FF2B5EF4-FFF2-40B4-BE49-F238E27FC236}">
                            <a16:creationId xmlns:a16="http://schemas.microsoft.com/office/drawing/2014/main" id="{040BF600-247B-F3A7-63E1-1B94F006A680}"/>
                          </a:ext>
                        </a:extLst>
                      </p:cNvPr>
                      <p:cNvPicPr/>
                      <p:nvPr/>
                    </p:nvPicPr>
                    <p:blipFill>
                      <a:blip r:embed="rId21"/>
                      <a:stretch>
                        <a:fillRect/>
                      </a:stretch>
                    </p:blipFill>
                    <p:spPr>
                      <a:xfrm>
                        <a:off x="1588" y="1588"/>
                        <a:ext cx="1588" cy="1588"/>
                      </a:xfrm>
                      <a:prstGeom prst="rect">
                        <a:avLst/>
                      </a:prstGeom>
                    </p:spPr>
                  </p:pic>
                </p:oleObj>
              </mc:Fallback>
            </mc:AlternateContent>
          </a:graphicData>
        </a:graphic>
      </p:graphicFrame>
      <p:grpSp>
        <p:nvGrpSpPr>
          <p:cNvPr id="35" name="btfpColumnIndicatorGroup2">
            <a:extLst>
              <a:ext uri="{FF2B5EF4-FFF2-40B4-BE49-F238E27FC236}">
                <a16:creationId xmlns:a16="http://schemas.microsoft.com/office/drawing/2014/main" id="{8E1C5537-58B1-6D38-572F-6E737CD65F92}"/>
              </a:ext>
            </a:extLst>
          </p:cNvPr>
          <p:cNvGrpSpPr/>
          <p:nvPr/>
        </p:nvGrpSpPr>
        <p:grpSpPr>
          <a:xfrm>
            <a:off x="0" y="6926580"/>
            <a:ext cx="12192000" cy="137160"/>
            <a:chOff x="0" y="6926580"/>
            <a:chExt cx="12192000" cy="137160"/>
          </a:xfrm>
        </p:grpSpPr>
        <p:sp>
          <p:nvSpPr>
            <p:cNvPr id="33" name="btfpColumnGapBlocker802884">
              <a:extLst>
                <a:ext uri="{FF2B5EF4-FFF2-40B4-BE49-F238E27FC236}">
                  <a16:creationId xmlns:a16="http://schemas.microsoft.com/office/drawing/2014/main" id="{024AF6D4-C441-5E11-51FF-B44615DAE0C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1" name="btfpColumnGapBlocker247202">
              <a:extLst>
                <a:ext uri="{FF2B5EF4-FFF2-40B4-BE49-F238E27FC236}">
                  <a16:creationId xmlns:a16="http://schemas.microsoft.com/office/drawing/2014/main" id="{1D649434-29DE-FF27-9D12-35095CA79E22}"/>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9" name="btfpColumnIndicator875144">
              <a:extLst>
                <a:ext uri="{FF2B5EF4-FFF2-40B4-BE49-F238E27FC236}">
                  <a16:creationId xmlns:a16="http://schemas.microsoft.com/office/drawing/2014/main" id="{C0709A62-1627-A895-8259-5A326A8FF1BA}"/>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7" name="btfpColumnIndicator197654">
              <a:extLst>
                <a:ext uri="{FF2B5EF4-FFF2-40B4-BE49-F238E27FC236}">
                  <a16:creationId xmlns:a16="http://schemas.microsoft.com/office/drawing/2014/main" id="{3328C37E-9354-C781-9FC1-41B4F498196D}"/>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411072">
              <a:extLst>
                <a:ext uri="{FF2B5EF4-FFF2-40B4-BE49-F238E27FC236}">
                  <a16:creationId xmlns:a16="http://schemas.microsoft.com/office/drawing/2014/main" id="{D8CFC3BE-5482-359D-E6CE-BD6805A52FF3}"/>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7" name="btfpColumnIndicator376756">
              <a:extLst>
                <a:ext uri="{FF2B5EF4-FFF2-40B4-BE49-F238E27FC236}">
                  <a16:creationId xmlns:a16="http://schemas.microsoft.com/office/drawing/2014/main" id="{97BB331B-0B3F-3945-3C9D-5E2393A8128A}"/>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897806">
              <a:extLst>
                <a:ext uri="{FF2B5EF4-FFF2-40B4-BE49-F238E27FC236}">
                  <a16:creationId xmlns:a16="http://schemas.microsoft.com/office/drawing/2014/main" id="{7376D071-EB80-F5DA-3842-1E03215D93DF}"/>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 name="btfpColumnGapBlocker106639">
              <a:extLst>
                <a:ext uri="{FF2B5EF4-FFF2-40B4-BE49-F238E27FC236}">
                  <a16:creationId xmlns:a16="http://schemas.microsoft.com/office/drawing/2014/main" id="{A68B761F-1AAA-9AB7-F19F-EC6564DE70A0}"/>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7" name="btfpColumnIndicator314205">
              <a:extLst>
                <a:ext uri="{FF2B5EF4-FFF2-40B4-BE49-F238E27FC236}">
                  <a16:creationId xmlns:a16="http://schemas.microsoft.com/office/drawing/2014/main" id="{78DE869F-982C-5669-428F-C9C23A4AF566}"/>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495332">
              <a:extLst>
                <a:ext uri="{FF2B5EF4-FFF2-40B4-BE49-F238E27FC236}">
                  <a16:creationId xmlns:a16="http://schemas.microsoft.com/office/drawing/2014/main" id="{2F138CF2-3BAB-7C36-DDAB-8ED43F61AF34}"/>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4" name="btfpColumnIndicatorGroup1">
            <a:extLst>
              <a:ext uri="{FF2B5EF4-FFF2-40B4-BE49-F238E27FC236}">
                <a16:creationId xmlns:a16="http://schemas.microsoft.com/office/drawing/2014/main" id="{A847D9A5-7B87-3DD6-3B29-5AFF5FA589F2}"/>
              </a:ext>
            </a:extLst>
          </p:cNvPr>
          <p:cNvGrpSpPr/>
          <p:nvPr/>
        </p:nvGrpSpPr>
        <p:grpSpPr>
          <a:xfrm>
            <a:off x="0" y="-205740"/>
            <a:ext cx="12192000" cy="137160"/>
            <a:chOff x="0" y="-205740"/>
            <a:chExt cx="12192000" cy="137160"/>
          </a:xfrm>
        </p:grpSpPr>
        <p:sp>
          <p:nvSpPr>
            <p:cNvPr id="32" name="btfpColumnGapBlocker209209">
              <a:extLst>
                <a:ext uri="{FF2B5EF4-FFF2-40B4-BE49-F238E27FC236}">
                  <a16:creationId xmlns:a16="http://schemas.microsoft.com/office/drawing/2014/main" id="{8364B38C-1AED-D4D0-6761-4C203A7B65DF}"/>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0" name="btfpColumnGapBlocker154339">
              <a:extLst>
                <a:ext uri="{FF2B5EF4-FFF2-40B4-BE49-F238E27FC236}">
                  <a16:creationId xmlns:a16="http://schemas.microsoft.com/office/drawing/2014/main" id="{8985A0FB-B32F-E130-F36E-083390D5F716}"/>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8" name="btfpColumnIndicator910020">
              <a:extLst>
                <a:ext uri="{FF2B5EF4-FFF2-40B4-BE49-F238E27FC236}">
                  <a16:creationId xmlns:a16="http://schemas.microsoft.com/office/drawing/2014/main" id="{2D2A7949-5DDB-B52E-CB1B-08496446959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255462">
              <a:extLst>
                <a:ext uri="{FF2B5EF4-FFF2-40B4-BE49-F238E27FC236}">
                  <a16:creationId xmlns:a16="http://schemas.microsoft.com/office/drawing/2014/main" id="{8BBFC3D1-FAA7-63A2-203A-5BCB16080E2F}"/>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355161">
              <a:extLst>
                <a:ext uri="{FF2B5EF4-FFF2-40B4-BE49-F238E27FC236}">
                  <a16:creationId xmlns:a16="http://schemas.microsoft.com/office/drawing/2014/main" id="{2B87FED4-10FE-115A-F920-6A6DB58F77BE}"/>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6" name="btfpColumnIndicator576904">
              <a:extLst>
                <a:ext uri="{FF2B5EF4-FFF2-40B4-BE49-F238E27FC236}">
                  <a16:creationId xmlns:a16="http://schemas.microsoft.com/office/drawing/2014/main" id="{2A7E2BC6-6C71-8F32-F622-438C8319EC8C}"/>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350743">
              <a:extLst>
                <a:ext uri="{FF2B5EF4-FFF2-40B4-BE49-F238E27FC236}">
                  <a16:creationId xmlns:a16="http://schemas.microsoft.com/office/drawing/2014/main" id="{0559C85F-9259-4EEC-82E7-3C2C26E4F02C}"/>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484779">
              <a:extLst>
                <a:ext uri="{FF2B5EF4-FFF2-40B4-BE49-F238E27FC236}">
                  <a16:creationId xmlns:a16="http://schemas.microsoft.com/office/drawing/2014/main" id="{73DAD96D-C7C5-E526-8ABF-B72F14BED869}"/>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 name="btfpColumnIndicator997524">
              <a:extLst>
                <a:ext uri="{FF2B5EF4-FFF2-40B4-BE49-F238E27FC236}">
                  <a16:creationId xmlns:a16="http://schemas.microsoft.com/office/drawing/2014/main" id="{ECCF17DC-B19B-9EE8-D6BF-199D303C7962}"/>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784435">
              <a:extLst>
                <a:ext uri="{FF2B5EF4-FFF2-40B4-BE49-F238E27FC236}">
                  <a16:creationId xmlns:a16="http://schemas.microsoft.com/office/drawing/2014/main" id="{21FA492C-F292-3F88-C627-184993CB592B}"/>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vert="horz"/>
          <a:lstStyle/>
          <a:p>
            <a:r>
              <a:rPr lang="en-US" b="1" dirty="0">
                <a:solidFill>
                  <a:srgbClr val="000000"/>
                </a:solidFill>
              </a:rPr>
              <a:t>Operational deep dive: </a:t>
            </a:r>
            <a:r>
              <a:rPr lang="en-US" dirty="0"/>
              <a:t>We will prioritize a set of critical questions with Target’s current operation</a:t>
            </a:r>
            <a:endParaRPr lang="zh-CN" altLang="en-US" dirty="0"/>
          </a:p>
        </p:txBody>
      </p:sp>
      <p:sp>
        <p:nvSpPr>
          <p:cNvPr id="3" name="btfpLayoutConfig" hidden="1"/>
          <p:cNvSpPr txBox="1"/>
          <p:nvPr/>
        </p:nvSpPr>
        <p:spPr bwMode="gray">
          <a:xfrm>
            <a:off x="12700" y="12700"/>
            <a:ext cx="1178775" cy="88092"/>
          </a:xfrm>
          <a:prstGeom prst="rect">
            <a:avLst/>
          </a:prstGeom>
          <a:noFill/>
        </p:spPr>
        <p:txBody>
          <a:bodyPr vert="horz" wrap="none" lIns="36000" tIns="36000" rIns="36000" bIns="36000" rtlCol="0">
            <a:spAutoFit/>
          </a:bodyPr>
          <a:lstStyle/>
          <a:p>
            <a:pPr marL="0" indent="0">
              <a:buNone/>
            </a:pPr>
            <a:r>
              <a:rPr lang="en-US" altLang="zh-CN" sz="100" dirty="0">
                <a:solidFill>
                  <a:srgbClr val="FFFFFF">
                    <a:alpha val="0"/>
                  </a:srgbClr>
                </a:solidFill>
              </a:rPr>
              <a:t>overall_0_132397053992093484 columns_1_132396834310842591 4_0_132396838299640015 11_0_132396838299640015 10_0_132396973245243718 15_0_132396973245243718 21_0_132397053985590858 </a:t>
            </a:r>
            <a:endParaRPr lang="zh-CN" altLang="en-US" sz="100" err="1">
              <a:solidFill>
                <a:srgbClr val="FFFFFF">
                  <a:alpha val="0"/>
                </a:srgbClr>
              </a:solidFill>
            </a:endParaRPr>
          </a:p>
        </p:txBody>
      </p:sp>
      <p:grpSp>
        <p:nvGrpSpPr>
          <p:cNvPr id="40" name="btfpStatusSticker548487"/>
          <p:cNvGrpSpPr/>
          <p:nvPr>
            <p:custDataLst>
              <p:tags r:id="rId3"/>
            </p:custDataLst>
          </p:nvPr>
        </p:nvGrpSpPr>
        <p:grpSpPr>
          <a:xfrm>
            <a:off x="9655426" y="955344"/>
            <a:ext cx="2206374" cy="235611"/>
            <a:chOff x="-3709156" y="876300"/>
            <a:chExt cx="2206374" cy="235611"/>
          </a:xfrm>
        </p:grpSpPr>
        <p:sp>
          <p:nvSpPr>
            <p:cNvPr id="38" name="btfpStatusStickerText548487"/>
            <p:cNvSpPr txBox="1"/>
            <p:nvPr/>
          </p:nvSpPr>
          <p:spPr bwMode="gray">
            <a:xfrm>
              <a:off x="-3709156" y="876300"/>
              <a:ext cx="220637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For discussion</a:t>
              </a:r>
            </a:p>
          </p:txBody>
        </p:sp>
        <p:cxnSp>
          <p:nvCxnSpPr>
            <p:cNvPr id="39" name="btfpStatusStickerLine548487"/>
            <p:cNvCxnSpPr/>
            <p:nvPr/>
          </p:nvCxnSpPr>
          <p:spPr bwMode="gray">
            <a:xfrm rot="720000">
              <a:off x="-3709156"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grpSp>
        <p:nvGrpSpPr>
          <p:cNvPr id="26" name="btfpColumnHeaderBox838856"/>
          <p:cNvGrpSpPr/>
          <p:nvPr>
            <p:custDataLst>
              <p:tags r:id="rId4"/>
            </p:custDataLst>
          </p:nvPr>
        </p:nvGrpSpPr>
        <p:grpSpPr>
          <a:xfrm>
            <a:off x="7135679" y="1261450"/>
            <a:ext cx="2095088" cy="315913"/>
            <a:chOff x="330200" y="1261369"/>
            <a:chExt cx="3483504" cy="318999"/>
          </a:xfrm>
        </p:grpSpPr>
        <p:sp>
          <p:nvSpPr>
            <p:cNvPr id="24" name="btfpColumnHeaderBoxText838856"/>
            <p:cNvSpPr txBox="1"/>
            <p:nvPr/>
          </p:nvSpPr>
          <p:spPr bwMode="gray">
            <a:xfrm>
              <a:off x="330200" y="1261369"/>
              <a:ext cx="3483504" cy="318999"/>
            </a:xfrm>
            <a:prstGeom prst="rect">
              <a:avLst/>
            </a:prstGeom>
            <a:noFill/>
          </p:spPr>
          <p:txBody>
            <a:bodyPr vert="horz" wrap="square" lIns="36036" tIns="36036" rIns="36036" bIns="36036" rtlCol="0" anchor="b">
              <a:spAutoFit/>
            </a:bodyPr>
            <a:lstStyle/>
            <a:p>
              <a:pPr marL="0" indent="0">
                <a:spcBef>
                  <a:spcPts val="1800"/>
                </a:spcBef>
                <a:buNone/>
              </a:pPr>
              <a:r>
                <a:rPr lang="en-US" sz="1600" b="1" dirty="0">
                  <a:solidFill>
                    <a:srgbClr val="000000"/>
                  </a:solidFill>
                </a:rPr>
                <a:t>     SG&amp;A benchmark</a:t>
              </a:r>
            </a:p>
          </p:txBody>
        </p:sp>
        <p:cxnSp>
          <p:nvCxnSpPr>
            <p:cNvPr id="25" name="btfpColumnHeaderBoxLine838856"/>
            <p:cNvCxnSpPr/>
            <p:nvPr/>
          </p:nvCxnSpPr>
          <p:spPr bwMode="gray">
            <a:xfrm>
              <a:off x="330200" y="1580368"/>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14" name="btfpColumnHeaderBox774168"/>
          <p:cNvGrpSpPr/>
          <p:nvPr>
            <p:custDataLst>
              <p:tags r:id="rId5"/>
            </p:custDataLst>
          </p:nvPr>
        </p:nvGrpSpPr>
        <p:grpSpPr>
          <a:xfrm>
            <a:off x="4287920" y="1258325"/>
            <a:ext cx="2729785" cy="318807"/>
            <a:chOff x="8378296" y="1009254"/>
            <a:chExt cx="3524974" cy="318807"/>
          </a:xfrm>
        </p:grpSpPr>
        <p:sp>
          <p:nvSpPr>
            <p:cNvPr id="12" name="btfpColumnHeaderBoxText774168"/>
            <p:cNvSpPr txBox="1"/>
            <p:nvPr/>
          </p:nvSpPr>
          <p:spPr bwMode="gray">
            <a:xfrm>
              <a:off x="8378296" y="1009254"/>
              <a:ext cx="3524974" cy="315913"/>
            </a:xfrm>
            <a:prstGeom prst="rect">
              <a:avLst/>
            </a:prstGeom>
            <a:noFill/>
          </p:spPr>
          <p:txBody>
            <a:bodyPr vert="horz" wrap="square" lIns="36036" tIns="36036" rIns="36036" bIns="36036" rtlCol="0" anchor="b">
              <a:spAutoFit/>
            </a:bodyPr>
            <a:lstStyle/>
            <a:p>
              <a:pPr marL="0" indent="0">
                <a:spcBef>
                  <a:spcPts val="1800"/>
                </a:spcBef>
                <a:buNone/>
              </a:pPr>
              <a:r>
                <a:rPr lang="en-US" sz="1600" b="1" dirty="0">
                  <a:solidFill>
                    <a:srgbClr val="000000"/>
                  </a:solidFill>
                </a:rPr>
                <a:t>Supply Chain performance</a:t>
              </a:r>
            </a:p>
          </p:txBody>
        </p:sp>
        <p:cxnSp>
          <p:nvCxnSpPr>
            <p:cNvPr id="13" name="btfpColumnHeaderBoxLine774168"/>
            <p:cNvCxnSpPr/>
            <p:nvPr/>
          </p:nvCxnSpPr>
          <p:spPr bwMode="gray">
            <a:xfrm>
              <a:off x="8378296" y="1328061"/>
              <a:ext cx="352497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23" name="btfpColumnHeaderBox368686"/>
          <p:cNvGrpSpPr/>
          <p:nvPr>
            <p:custDataLst>
              <p:tags r:id="rId6"/>
            </p:custDataLst>
          </p:nvPr>
        </p:nvGrpSpPr>
        <p:grpSpPr>
          <a:xfrm>
            <a:off x="1616899" y="1259711"/>
            <a:ext cx="2520935" cy="315913"/>
            <a:chOff x="4354248" y="1020696"/>
            <a:chExt cx="3483505" cy="315913"/>
          </a:xfrm>
        </p:grpSpPr>
        <p:sp>
          <p:nvSpPr>
            <p:cNvPr id="19" name="btfpColumnHeaderBoxText368686"/>
            <p:cNvSpPr txBox="1"/>
            <p:nvPr/>
          </p:nvSpPr>
          <p:spPr bwMode="gray">
            <a:xfrm>
              <a:off x="4354248" y="1020696"/>
              <a:ext cx="3483504" cy="315913"/>
            </a:xfrm>
            <a:prstGeom prst="rect">
              <a:avLst/>
            </a:prstGeom>
            <a:noFill/>
          </p:spPr>
          <p:txBody>
            <a:bodyPr vert="horz" wrap="square" lIns="36036" tIns="36036" rIns="36036" bIns="36036" rtlCol="0" anchor="b">
              <a:spAutoFit/>
            </a:bodyPr>
            <a:lstStyle/>
            <a:p>
              <a:pPr marL="0" indent="0">
                <a:spcBef>
                  <a:spcPts val="1800"/>
                </a:spcBef>
                <a:buNone/>
              </a:pPr>
              <a:r>
                <a:rPr lang="en-US" sz="1600" b="1" dirty="0">
                  <a:solidFill>
                    <a:srgbClr val="000000"/>
                  </a:solidFill>
                </a:rPr>
                <a:t>Manufacturing &amp; COGS</a:t>
              </a:r>
            </a:p>
          </p:txBody>
        </p:sp>
        <p:cxnSp>
          <p:nvCxnSpPr>
            <p:cNvPr id="22" name="btfpColumnHeaderBoxLine368686"/>
            <p:cNvCxnSpPr/>
            <p:nvPr/>
          </p:nvCxnSpPr>
          <p:spPr bwMode="gray">
            <a:xfrm>
              <a:off x="4354248" y="1336609"/>
              <a:ext cx="3483505"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4D3471F7-57E7-4307-A0A9-BEA22628D301}"/>
              </a:ext>
            </a:extLst>
          </p:cNvPr>
          <p:cNvSpPr/>
          <p:nvPr/>
        </p:nvSpPr>
        <p:spPr bwMode="gray">
          <a:xfrm>
            <a:off x="330201" y="1712903"/>
            <a:ext cx="1156105" cy="3922353"/>
          </a:xfrm>
          <a:prstGeom prst="rect">
            <a:avLst/>
          </a:prstGeom>
          <a:solidFill>
            <a:srgbClr val="5C5C5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b="1" dirty="0">
                <a:solidFill>
                  <a:srgbClr val="FFFFFF"/>
                </a:solidFill>
              </a:rPr>
              <a:t>Key questions to be assessed</a:t>
            </a:r>
          </a:p>
        </p:txBody>
      </p:sp>
      <p:sp>
        <p:nvSpPr>
          <p:cNvPr id="37" name="btfpBulletedList336319"/>
          <p:cNvSpPr/>
          <p:nvPr>
            <p:custDataLst>
              <p:tags r:id="rId7"/>
            </p:custDataLst>
          </p:nvPr>
        </p:nvSpPr>
        <p:spPr>
          <a:xfrm>
            <a:off x="1486306" y="1712903"/>
            <a:ext cx="2687734" cy="3801041"/>
          </a:xfrm>
          <a:prstGeom prst="rect">
            <a:avLst/>
          </a:prstGeom>
        </p:spPr>
        <p:txBody>
          <a:bodyPr wrap="square">
            <a:spAutoFit/>
          </a:bodyPr>
          <a:lstStyle/>
          <a:p>
            <a:pPr>
              <a:spcBef>
                <a:spcPts val="1800"/>
              </a:spcBef>
            </a:pPr>
            <a:r>
              <a:rPr lang="en-US" sz="1400" dirty="0"/>
              <a:t>What is the amount of headroom available to grow current (or future growth) portfolio? </a:t>
            </a:r>
          </a:p>
          <a:p>
            <a:pPr>
              <a:spcBef>
                <a:spcPts val="1800"/>
              </a:spcBef>
            </a:pPr>
            <a:r>
              <a:rPr lang="en-US" sz="1400" dirty="0"/>
              <a:t>Will the growth continue to come at current mfg cost structure or increased cost?</a:t>
            </a:r>
          </a:p>
          <a:p>
            <a:pPr>
              <a:spcBef>
                <a:spcPts val="1800"/>
              </a:spcBef>
            </a:pPr>
            <a:r>
              <a:rPr lang="en-US" sz="1400" dirty="0"/>
              <a:t>How does Target perform in terms of labor utilization, efficiency, quality and yield? are there rooms to further optimize and automate?</a:t>
            </a:r>
          </a:p>
          <a:p>
            <a:pPr>
              <a:spcBef>
                <a:spcPts val="1800"/>
              </a:spcBef>
            </a:pPr>
            <a:r>
              <a:rPr lang="en-US" sz="1400" dirty="0"/>
              <a:t>Is capacity sufficient to support growth?</a:t>
            </a:r>
          </a:p>
        </p:txBody>
      </p:sp>
      <p:sp>
        <p:nvSpPr>
          <p:cNvPr id="43" name="btfpBulletedList336319"/>
          <p:cNvSpPr/>
          <p:nvPr>
            <p:custDataLst>
              <p:tags r:id="rId8"/>
            </p:custDataLst>
          </p:nvPr>
        </p:nvSpPr>
        <p:spPr>
          <a:xfrm>
            <a:off x="4287920" y="1712913"/>
            <a:ext cx="2641335" cy="4462760"/>
          </a:xfrm>
          <a:prstGeom prst="rect">
            <a:avLst/>
          </a:prstGeom>
        </p:spPr>
        <p:txBody>
          <a:bodyPr wrap="square">
            <a:spAutoFit/>
          </a:bodyPr>
          <a:lstStyle/>
          <a:p>
            <a:pPr>
              <a:spcBef>
                <a:spcPts val="1800"/>
              </a:spcBef>
            </a:pPr>
            <a:r>
              <a:rPr lang="en-US" sz="1400" dirty="0"/>
              <a:t>How does Target perform across its critical SLAs (lead-time, OTIF, etc)?</a:t>
            </a:r>
          </a:p>
          <a:p>
            <a:pPr>
              <a:spcBef>
                <a:spcPts val="1800"/>
              </a:spcBef>
            </a:pPr>
            <a:r>
              <a:rPr lang="en-US" sz="1400" dirty="0"/>
              <a:t>How does effective is the supply and demand planning, what is the plan and schedule adherence?</a:t>
            </a:r>
          </a:p>
          <a:p>
            <a:pPr>
              <a:spcBef>
                <a:spcPts val="1800"/>
              </a:spcBef>
            </a:pPr>
            <a:r>
              <a:rPr lang="en-US" sz="1400" dirty="0"/>
              <a:t>What is the average batch size and campaign run? How much capacity is lost to changeover?</a:t>
            </a:r>
          </a:p>
          <a:p>
            <a:pPr>
              <a:spcBef>
                <a:spcPts val="1800"/>
              </a:spcBef>
            </a:pPr>
            <a:r>
              <a:rPr lang="en-US" sz="1400" dirty="0"/>
              <a:t>Any bottlenecks in the planning process, inventory build up, W/H space availability etc.</a:t>
            </a:r>
          </a:p>
          <a:p>
            <a:pPr>
              <a:spcBef>
                <a:spcPts val="1800"/>
              </a:spcBef>
            </a:pPr>
            <a:endParaRPr lang="en-US" sz="1400" dirty="0"/>
          </a:p>
        </p:txBody>
      </p:sp>
      <p:sp>
        <p:nvSpPr>
          <p:cNvPr id="36" name="btfpBulletedList336319"/>
          <p:cNvSpPr/>
          <p:nvPr>
            <p:custDataLst>
              <p:tags r:id="rId9"/>
            </p:custDataLst>
          </p:nvPr>
        </p:nvSpPr>
        <p:spPr>
          <a:xfrm>
            <a:off x="6909431" y="1712913"/>
            <a:ext cx="2321336" cy="3801041"/>
          </a:xfrm>
          <a:prstGeom prst="rect">
            <a:avLst/>
          </a:prstGeom>
        </p:spPr>
        <p:txBody>
          <a:bodyPr wrap="square">
            <a:spAutoFit/>
          </a:bodyPr>
          <a:lstStyle/>
          <a:p>
            <a:pPr>
              <a:spcBef>
                <a:spcPts val="1800"/>
              </a:spcBef>
            </a:pPr>
            <a:r>
              <a:rPr lang="en-US" sz="1400" dirty="0"/>
              <a:t>How do peers perform in their operations? What are the best-in-class benchmarks for SG&amp;A? </a:t>
            </a:r>
          </a:p>
          <a:p>
            <a:pPr>
              <a:spcBef>
                <a:spcPts val="1800"/>
              </a:spcBef>
            </a:pPr>
            <a:r>
              <a:rPr lang="en-US" sz="1400" dirty="0"/>
              <a:t>How do Target compare vs. best-in-class peers?</a:t>
            </a:r>
          </a:p>
          <a:p>
            <a:pPr>
              <a:spcBef>
                <a:spcPts val="1800"/>
              </a:spcBef>
            </a:pPr>
            <a:r>
              <a:rPr lang="en-US" sz="1400" dirty="0"/>
              <a:t>Will current SG&amp;A enable Target to grow or will that increase?</a:t>
            </a:r>
          </a:p>
          <a:p>
            <a:pPr>
              <a:spcBef>
                <a:spcPts val="1800"/>
              </a:spcBef>
            </a:pPr>
            <a:r>
              <a:rPr lang="en-US" sz="1400" dirty="0">
                <a:solidFill>
                  <a:srgbClr val="000000"/>
                </a:solidFill>
              </a:rPr>
              <a:t>If we want to focus on MedTech, does </a:t>
            </a:r>
            <a:r>
              <a:rPr lang="en-US" sz="1400" dirty="0"/>
              <a:t>Target</a:t>
            </a:r>
            <a:r>
              <a:rPr lang="en-US" sz="1400" dirty="0">
                <a:solidFill>
                  <a:srgbClr val="000000"/>
                </a:solidFill>
              </a:rPr>
              <a:t> need a Sales / Biz Development Director focusing on MedTech?</a:t>
            </a:r>
            <a:endParaRPr lang="en-US" sz="1400" dirty="0"/>
          </a:p>
        </p:txBody>
      </p:sp>
      <p:grpSp>
        <p:nvGrpSpPr>
          <p:cNvPr id="74" name="btfpColumnHeaderBox838856">
            <a:extLst>
              <a:ext uri="{FF2B5EF4-FFF2-40B4-BE49-F238E27FC236}">
                <a16:creationId xmlns:a16="http://schemas.microsoft.com/office/drawing/2014/main" id="{E889627F-3DB3-4F37-8ABD-94CF169EA3F8}"/>
              </a:ext>
            </a:extLst>
          </p:cNvPr>
          <p:cNvGrpSpPr/>
          <p:nvPr>
            <p:custDataLst>
              <p:tags r:id="rId10"/>
            </p:custDataLst>
          </p:nvPr>
        </p:nvGrpSpPr>
        <p:grpSpPr>
          <a:xfrm>
            <a:off x="9530940" y="1249452"/>
            <a:ext cx="2321337" cy="339545"/>
            <a:chOff x="330200" y="1249452"/>
            <a:chExt cx="3483504" cy="339545"/>
          </a:xfrm>
        </p:grpSpPr>
        <p:sp>
          <p:nvSpPr>
            <p:cNvPr id="75" name="btfpColumnHeaderBoxText838856">
              <a:extLst>
                <a:ext uri="{FF2B5EF4-FFF2-40B4-BE49-F238E27FC236}">
                  <a16:creationId xmlns:a16="http://schemas.microsoft.com/office/drawing/2014/main" id="{E5BE688B-C684-4AF4-969E-7ED29A6FF0E3}"/>
                </a:ext>
              </a:extLst>
            </p:cNvPr>
            <p:cNvSpPr txBox="1"/>
            <p:nvPr/>
          </p:nvSpPr>
          <p:spPr bwMode="gray">
            <a:xfrm>
              <a:off x="330200" y="1249452"/>
              <a:ext cx="3483504" cy="315913"/>
            </a:xfrm>
            <a:prstGeom prst="rect">
              <a:avLst/>
            </a:prstGeom>
            <a:noFill/>
          </p:spPr>
          <p:txBody>
            <a:bodyPr vert="horz" wrap="square" lIns="36036" tIns="36036" rIns="36036" bIns="36036" rtlCol="0" anchor="b">
              <a:spAutoFit/>
            </a:bodyPr>
            <a:lstStyle/>
            <a:p>
              <a:pPr marL="0" indent="0">
                <a:spcBef>
                  <a:spcPts val="1800"/>
                </a:spcBef>
                <a:buNone/>
              </a:pPr>
              <a:r>
                <a:rPr lang="en-US" sz="1600" b="1" dirty="0">
                  <a:solidFill>
                    <a:srgbClr val="000000"/>
                  </a:solidFill>
                </a:rPr>
                <a:t>     Capex planning</a:t>
              </a:r>
            </a:p>
          </p:txBody>
        </p:sp>
        <p:cxnSp>
          <p:nvCxnSpPr>
            <p:cNvPr id="76" name="btfpColumnHeaderBoxLine838856">
              <a:extLst>
                <a:ext uri="{FF2B5EF4-FFF2-40B4-BE49-F238E27FC236}">
                  <a16:creationId xmlns:a16="http://schemas.microsoft.com/office/drawing/2014/main" id="{AA2CBD8D-C933-46CE-A346-9A217A010626}"/>
                </a:ext>
              </a:extLst>
            </p:cNvPr>
            <p:cNvCxnSpPr/>
            <p:nvPr/>
          </p:nvCxnSpPr>
          <p:spPr bwMode="gray">
            <a:xfrm>
              <a:off x="330200" y="1588997"/>
              <a:ext cx="3483504"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77" name="btfpBulletedList336319">
            <a:extLst>
              <a:ext uri="{FF2B5EF4-FFF2-40B4-BE49-F238E27FC236}">
                <a16:creationId xmlns:a16="http://schemas.microsoft.com/office/drawing/2014/main" id="{51D3F97B-A3F6-422F-B9AF-3A3AC1745417}"/>
              </a:ext>
            </a:extLst>
          </p:cNvPr>
          <p:cNvSpPr/>
          <p:nvPr>
            <p:custDataLst>
              <p:tags r:id="rId11"/>
            </p:custDataLst>
          </p:nvPr>
        </p:nvSpPr>
        <p:spPr>
          <a:xfrm>
            <a:off x="9530940" y="1712913"/>
            <a:ext cx="2321336" cy="3354765"/>
          </a:xfrm>
          <a:prstGeom prst="rect">
            <a:avLst/>
          </a:prstGeom>
        </p:spPr>
        <p:txBody>
          <a:bodyPr wrap="square">
            <a:spAutoFit/>
          </a:bodyPr>
          <a:lstStyle/>
          <a:p>
            <a:r>
              <a:rPr lang="en-US" sz="1400" dirty="0">
                <a:solidFill>
                  <a:srgbClr val="000000"/>
                </a:solidFill>
              </a:rPr>
              <a:t>What is requirement of new Capex to support growth?</a:t>
            </a:r>
          </a:p>
          <a:p>
            <a:r>
              <a:rPr lang="en-US" sz="1400" dirty="0">
                <a:solidFill>
                  <a:srgbClr val="000000"/>
                </a:solidFill>
              </a:rPr>
              <a:t>Any urgent capex requirement since given growth targets? </a:t>
            </a:r>
          </a:p>
          <a:p>
            <a:r>
              <a:rPr lang="en-US" sz="1400" dirty="0">
                <a:solidFill>
                  <a:srgbClr val="000000"/>
                </a:solidFill>
              </a:rPr>
              <a:t>Any risk of missing order delivery or delay of new machine startup?</a:t>
            </a:r>
          </a:p>
          <a:p>
            <a:r>
              <a:rPr lang="en-US" sz="1400" dirty="0">
                <a:solidFill>
                  <a:srgbClr val="000000"/>
                </a:solidFill>
              </a:rPr>
              <a:t>Can Target's current capacity and capex plan support the growth projected?</a:t>
            </a:r>
            <a:endParaRPr lang="en-US" sz="850" dirty="0"/>
          </a:p>
        </p:txBody>
      </p:sp>
      <p:grpSp>
        <p:nvGrpSpPr>
          <p:cNvPr id="84" name="Group 83">
            <a:extLst>
              <a:ext uri="{FF2B5EF4-FFF2-40B4-BE49-F238E27FC236}">
                <a16:creationId xmlns:a16="http://schemas.microsoft.com/office/drawing/2014/main" id="{17CAC9A9-1F10-460F-AE81-86553720E244}"/>
              </a:ext>
            </a:extLst>
          </p:cNvPr>
          <p:cNvGrpSpPr/>
          <p:nvPr/>
        </p:nvGrpSpPr>
        <p:grpSpPr>
          <a:xfrm>
            <a:off x="330200" y="5779174"/>
            <a:ext cx="11522063" cy="754053"/>
            <a:chOff x="330201" y="5265947"/>
            <a:chExt cx="11522063" cy="884946"/>
          </a:xfrm>
        </p:grpSpPr>
        <p:sp>
          <p:nvSpPr>
            <p:cNvPr id="45" name="Rectangle 44">
              <a:extLst>
                <a:ext uri="{FF2B5EF4-FFF2-40B4-BE49-F238E27FC236}">
                  <a16:creationId xmlns:a16="http://schemas.microsoft.com/office/drawing/2014/main" id="{00B93C33-343C-408F-BB1E-E09B9F3FA7D2}"/>
                </a:ext>
              </a:extLst>
            </p:cNvPr>
            <p:cNvSpPr/>
            <p:nvPr/>
          </p:nvSpPr>
          <p:spPr bwMode="gray">
            <a:xfrm>
              <a:off x="330201" y="5274479"/>
              <a:ext cx="1156105" cy="867889"/>
            </a:xfrm>
            <a:prstGeom prst="rect">
              <a:avLst/>
            </a:prstGeom>
            <a:solidFill>
              <a:srgbClr val="5C5C5C"/>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b="1" dirty="0">
                  <a:solidFill>
                    <a:srgbClr val="FFFFFF"/>
                  </a:solidFill>
                </a:rPr>
                <a:t>Approach and data access</a:t>
              </a:r>
            </a:p>
          </p:txBody>
        </p:sp>
        <p:sp>
          <p:nvSpPr>
            <p:cNvPr id="49" name="btfpBulletedList336319">
              <a:extLst>
                <a:ext uri="{FF2B5EF4-FFF2-40B4-BE49-F238E27FC236}">
                  <a16:creationId xmlns:a16="http://schemas.microsoft.com/office/drawing/2014/main" id="{5EDCD2C2-3CEB-4B48-B61D-75F62019BFFB}"/>
                </a:ext>
              </a:extLst>
            </p:cNvPr>
            <p:cNvSpPr/>
            <p:nvPr>
              <p:custDataLst>
                <p:tags r:id="rId15"/>
              </p:custDataLst>
            </p:nvPr>
          </p:nvSpPr>
          <p:spPr>
            <a:xfrm>
              <a:off x="1941233" y="5265947"/>
              <a:ext cx="9911031" cy="884946"/>
            </a:xfrm>
            <a:prstGeom prst="rect">
              <a:avLst/>
            </a:prstGeom>
          </p:spPr>
          <p:txBody>
            <a:bodyPr wrap="square">
              <a:spAutoFit/>
            </a:bodyPr>
            <a:lstStyle/>
            <a:p>
              <a:pPr marL="0" indent="0">
                <a:spcBef>
                  <a:spcPts val="1800"/>
                </a:spcBef>
                <a:buNone/>
              </a:pPr>
              <a:r>
                <a:rPr lang="en-GB" sz="1400" dirty="0"/>
                <a:t>Site visits         Management interviews         Internal data</a:t>
              </a:r>
            </a:p>
            <a:p>
              <a:pPr marL="0" indent="0">
                <a:spcBef>
                  <a:spcPts val="1800"/>
                </a:spcBef>
                <a:buNone/>
              </a:pPr>
              <a:r>
                <a:rPr lang="en-GB" sz="1400" dirty="0"/>
                <a:t>Functional expert views           Industry benchmark</a:t>
              </a:r>
            </a:p>
          </p:txBody>
        </p:sp>
        <p:sp>
          <p:nvSpPr>
            <p:cNvPr id="53" name="btfpHBCheckCross124705">
              <a:extLst>
                <a:ext uri="{FF2B5EF4-FFF2-40B4-BE49-F238E27FC236}">
                  <a16:creationId xmlns:a16="http://schemas.microsoft.com/office/drawing/2014/main" id="{C97C1886-AC66-4385-BD72-8428067F7F03}"/>
                </a:ext>
              </a:extLst>
            </p:cNvPr>
            <p:cNvSpPr/>
            <p:nvPr>
              <p:custDataLst>
                <p:tags r:id="rId16"/>
              </p:custDataLst>
            </p:nvPr>
          </p:nvSpPr>
          <p:spPr bwMode="gray">
            <a:xfrm>
              <a:off x="1713489" y="5360421"/>
              <a:ext cx="227744" cy="227744"/>
            </a:xfrm>
            <a:prstGeom prst="rect">
              <a:avLst/>
            </a:prstGeom>
            <a:blipFill>
              <a:blip r:embed="rId22"/>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54" name="btfpHBCheckCross124705">
              <a:extLst>
                <a:ext uri="{FF2B5EF4-FFF2-40B4-BE49-F238E27FC236}">
                  <a16:creationId xmlns:a16="http://schemas.microsoft.com/office/drawing/2014/main" id="{7F9125AF-C406-40D9-A472-DC3B1D09F1F4}"/>
                </a:ext>
              </a:extLst>
            </p:cNvPr>
            <p:cNvSpPr/>
            <p:nvPr>
              <p:custDataLst>
                <p:tags r:id="rId17"/>
              </p:custDataLst>
            </p:nvPr>
          </p:nvSpPr>
          <p:spPr bwMode="gray">
            <a:xfrm>
              <a:off x="1733314" y="5910381"/>
              <a:ext cx="227744" cy="227744"/>
            </a:xfrm>
            <a:prstGeom prst="rect">
              <a:avLst/>
            </a:prstGeom>
            <a:blipFill>
              <a:blip r:embed="rId22"/>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grpSp>
      <p:sp>
        <p:nvSpPr>
          <p:cNvPr id="95" name="btfpHBCheckCross124705">
            <a:extLst>
              <a:ext uri="{FF2B5EF4-FFF2-40B4-BE49-F238E27FC236}">
                <a16:creationId xmlns:a16="http://schemas.microsoft.com/office/drawing/2014/main" id="{05395A75-533D-40B8-8B11-0BF30942C5DC}"/>
              </a:ext>
            </a:extLst>
          </p:cNvPr>
          <p:cNvSpPr/>
          <p:nvPr>
            <p:custDataLst>
              <p:tags r:id="rId12"/>
            </p:custDataLst>
          </p:nvPr>
        </p:nvSpPr>
        <p:spPr bwMode="gray">
          <a:xfrm>
            <a:off x="2982306" y="5851423"/>
            <a:ext cx="203200" cy="203200"/>
          </a:xfrm>
          <a:prstGeom prst="rect">
            <a:avLst/>
          </a:prstGeom>
          <a:blipFill>
            <a:blip r:embed="rId22"/>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96" name="btfpHBCheckCross124705">
            <a:extLst>
              <a:ext uri="{FF2B5EF4-FFF2-40B4-BE49-F238E27FC236}">
                <a16:creationId xmlns:a16="http://schemas.microsoft.com/office/drawing/2014/main" id="{20E99BD1-CFCB-4E1C-BC33-0CB7EB9D6754}"/>
              </a:ext>
            </a:extLst>
          </p:cNvPr>
          <p:cNvSpPr/>
          <p:nvPr>
            <p:custDataLst>
              <p:tags r:id="rId13"/>
            </p:custDataLst>
          </p:nvPr>
        </p:nvSpPr>
        <p:spPr bwMode="gray">
          <a:xfrm>
            <a:off x="5274010" y="5851423"/>
            <a:ext cx="203200" cy="203200"/>
          </a:xfrm>
          <a:prstGeom prst="rect">
            <a:avLst/>
          </a:prstGeom>
          <a:blipFill>
            <a:blip r:embed="rId22"/>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97" name="btfpHBCheckCross124705">
            <a:extLst>
              <a:ext uri="{FF2B5EF4-FFF2-40B4-BE49-F238E27FC236}">
                <a16:creationId xmlns:a16="http://schemas.microsoft.com/office/drawing/2014/main" id="{E702C7A9-FE84-47E7-A5A8-23A0CCFD1B6C}"/>
              </a:ext>
            </a:extLst>
          </p:cNvPr>
          <p:cNvSpPr/>
          <p:nvPr>
            <p:custDataLst>
              <p:tags r:id="rId14"/>
            </p:custDataLst>
          </p:nvPr>
        </p:nvSpPr>
        <p:spPr bwMode="gray">
          <a:xfrm>
            <a:off x="4174049" y="6328289"/>
            <a:ext cx="203200" cy="203200"/>
          </a:xfrm>
          <a:prstGeom prst="rect">
            <a:avLst/>
          </a:prstGeom>
          <a:blipFill>
            <a:blip r:embed="rId22"/>
            <a:stretch>
              <a:fillRect/>
            </a:stretch>
          </a:blip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99" name="btfpNumberBubble181240">
            <a:extLst>
              <a:ext uri="{FF2B5EF4-FFF2-40B4-BE49-F238E27FC236}">
                <a16:creationId xmlns:a16="http://schemas.microsoft.com/office/drawing/2014/main" id="{863419D7-1BF4-4370-87BD-5A9CD04DD667}"/>
              </a:ext>
            </a:extLst>
          </p:cNvPr>
          <p:cNvSpPr/>
          <p:nvPr/>
        </p:nvSpPr>
        <p:spPr bwMode="gray">
          <a:xfrm>
            <a:off x="1299399" y="1244215"/>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1</a:t>
            </a:r>
          </a:p>
        </p:txBody>
      </p:sp>
      <p:sp>
        <p:nvSpPr>
          <p:cNvPr id="100" name="btfpNumberBubble469173">
            <a:extLst>
              <a:ext uri="{FF2B5EF4-FFF2-40B4-BE49-F238E27FC236}">
                <a16:creationId xmlns:a16="http://schemas.microsoft.com/office/drawing/2014/main" id="{12192049-1251-4F3A-BED1-D1EE2B8A9E0D}"/>
              </a:ext>
            </a:extLst>
          </p:cNvPr>
          <p:cNvSpPr/>
          <p:nvPr/>
        </p:nvSpPr>
        <p:spPr bwMode="gray">
          <a:xfrm>
            <a:off x="4009025" y="1233236"/>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2</a:t>
            </a:r>
          </a:p>
        </p:txBody>
      </p:sp>
      <p:sp>
        <p:nvSpPr>
          <p:cNvPr id="101" name="btfpNumberBubble628130">
            <a:extLst>
              <a:ext uri="{FF2B5EF4-FFF2-40B4-BE49-F238E27FC236}">
                <a16:creationId xmlns:a16="http://schemas.microsoft.com/office/drawing/2014/main" id="{B972E106-E657-4DB5-ADDD-2A692ADC75B3}"/>
              </a:ext>
            </a:extLst>
          </p:cNvPr>
          <p:cNvSpPr/>
          <p:nvPr/>
        </p:nvSpPr>
        <p:spPr bwMode="gray">
          <a:xfrm>
            <a:off x="7092749" y="1233236"/>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3</a:t>
            </a:r>
          </a:p>
        </p:txBody>
      </p:sp>
      <p:sp>
        <p:nvSpPr>
          <p:cNvPr id="102" name="btfpNumberBubble305695">
            <a:extLst>
              <a:ext uri="{FF2B5EF4-FFF2-40B4-BE49-F238E27FC236}">
                <a16:creationId xmlns:a16="http://schemas.microsoft.com/office/drawing/2014/main" id="{25B976B2-DF5E-4E02-B3D2-D5F7468CBC31}"/>
              </a:ext>
            </a:extLst>
          </p:cNvPr>
          <p:cNvSpPr/>
          <p:nvPr/>
        </p:nvSpPr>
        <p:spPr bwMode="gray">
          <a:xfrm>
            <a:off x="9496676" y="1257379"/>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4</a:t>
            </a:r>
          </a:p>
        </p:txBody>
      </p:sp>
    </p:spTree>
    <p:custDataLst>
      <p:tags r:id="rId1"/>
    </p:custDataLst>
    <p:extLst>
      <p:ext uri="{BB962C8B-B14F-4D97-AF65-F5344CB8AC3E}">
        <p14:creationId xmlns:p14="http://schemas.microsoft.com/office/powerpoint/2010/main" val="2939769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52FAAEE5-7AEC-A961-3C09-030CE17ED540}"/>
              </a:ext>
            </a:extLst>
          </p:cNvPr>
          <p:cNvGraphicFramePr>
            <a:graphicFrameLocks noChangeAspect="1"/>
          </p:cNvGraphicFramePr>
          <p:nvPr>
            <p:custDataLst>
              <p:tags r:id="rId2"/>
            </p:custDataLst>
            <p:extLst>
              <p:ext uri="{D42A27DB-BD31-4B8C-83A1-F6EECF244321}">
                <p14:modId xmlns:p14="http://schemas.microsoft.com/office/powerpoint/2010/main" val="12303940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7" imgH="348" progId="TCLayout.ActiveDocument.1">
                  <p:embed/>
                </p:oleObj>
              </mc:Choice>
              <mc:Fallback>
                <p:oleObj name="think-cell Slide" r:id="rId6" imgW="347" imgH="348" progId="TCLayout.ActiveDocument.1">
                  <p:embed/>
                  <p:pic>
                    <p:nvPicPr>
                      <p:cNvPr id="29" name="think-cell data - do not delete" hidden="1">
                        <a:extLst>
                          <a:ext uri="{FF2B5EF4-FFF2-40B4-BE49-F238E27FC236}">
                            <a16:creationId xmlns:a16="http://schemas.microsoft.com/office/drawing/2014/main" id="{52FAAEE5-7AEC-A961-3C09-030CE17ED54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pic>
        <p:nvPicPr>
          <p:cNvPr id="56" name="btfpPhotoPerson441594">
            <a:extLst>
              <a:ext uri="{FF2B5EF4-FFF2-40B4-BE49-F238E27FC236}">
                <a16:creationId xmlns:a16="http://schemas.microsoft.com/office/drawing/2014/main" id="{E0C9D27E-C20F-C727-0168-5A2D33C5AC39}"/>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rcRect/>
          <a:stretch>
            <a:fillRect/>
          </a:stretch>
        </p:blipFill>
        <p:spPr>
          <a:xfrm>
            <a:off x="640382" y="1781031"/>
            <a:ext cx="1411075" cy="1411075"/>
          </a:xfrm>
          <a:prstGeom prst="ellipse">
            <a:avLst/>
          </a:prstGeom>
        </p:spPr>
      </p:pic>
      <p:grpSp>
        <p:nvGrpSpPr>
          <p:cNvPr id="88" name="btfpColumnIndicatorGroup2">
            <a:extLst>
              <a:ext uri="{FF2B5EF4-FFF2-40B4-BE49-F238E27FC236}">
                <a16:creationId xmlns:a16="http://schemas.microsoft.com/office/drawing/2014/main" id="{BAEF1A84-8BE4-C688-4AA3-AAC49ABEBE1C}"/>
              </a:ext>
            </a:extLst>
          </p:cNvPr>
          <p:cNvGrpSpPr/>
          <p:nvPr/>
        </p:nvGrpSpPr>
        <p:grpSpPr>
          <a:xfrm>
            <a:off x="0" y="6926580"/>
            <a:ext cx="12192000" cy="137160"/>
            <a:chOff x="0" y="6926580"/>
            <a:chExt cx="12192000" cy="137160"/>
          </a:xfrm>
        </p:grpSpPr>
        <p:sp>
          <p:nvSpPr>
            <p:cNvPr id="86" name="btfpColumnGapBlocker745297">
              <a:extLst>
                <a:ext uri="{FF2B5EF4-FFF2-40B4-BE49-F238E27FC236}">
                  <a16:creationId xmlns:a16="http://schemas.microsoft.com/office/drawing/2014/main" id="{4B82A793-0014-0E54-FAAB-C74F40CE9E7A}"/>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84" name="btfpColumnGapBlocker980843">
              <a:extLst>
                <a:ext uri="{FF2B5EF4-FFF2-40B4-BE49-F238E27FC236}">
                  <a16:creationId xmlns:a16="http://schemas.microsoft.com/office/drawing/2014/main" id="{662A6DC1-780F-1F75-F8B8-176A9E4025D7}"/>
                </a:ext>
              </a:extLst>
            </p:cNvPr>
            <p:cNvSpPr/>
            <p:nvPr/>
          </p:nvSpPr>
          <p:spPr bwMode="gray">
            <a:xfrm>
              <a:off x="9447371"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82" name="btfpColumnIndicator402314">
              <a:extLst>
                <a:ext uri="{FF2B5EF4-FFF2-40B4-BE49-F238E27FC236}">
                  <a16:creationId xmlns:a16="http://schemas.microsoft.com/office/drawing/2014/main" id="{5090EE0F-E241-14AE-7D6F-F3BE0D6C5974}"/>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3" name="btfpColumnIndicator561090">
              <a:extLst>
                <a:ext uri="{FF2B5EF4-FFF2-40B4-BE49-F238E27FC236}">
                  <a16:creationId xmlns:a16="http://schemas.microsoft.com/office/drawing/2014/main" id="{A8BC0D3E-F652-BEA5-8594-6F33277BB838}"/>
                </a:ext>
              </a:extLst>
            </p:cNvPr>
            <p:cNvCxnSpPr/>
            <p:nvPr/>
          </p:nvCxnSpPr>
          <p:spPr bwMode="gray">
            <a:xfrm flipV="1">
              <a:off x="998791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6" name="btfpColumnGapBlocker620119">
              <a:extLst>
                <a:ext uri="{FF2B5EF4-FFF2-40B4-BE49-F238E27FC236}">
                  <a16:creationId xmlns:a16="http://schemas.microsoft.com/office/drawing/2014/main" id="{2260A0B2-E44C-3808-D3F7-A3EE0E53CC24}"/>
                </a:ext>
              </a:extLst>
            </p:cNvPr>
            <p:cNvSpPr/>
            <p:nvPr/>
          </p:nvSpPr>
          <p:spPr bwMode="gray">
            <a:xfrm>
              <a:off x="7032943"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4" name="btfpColumnIndicator340496">
              <a:extLst>
                <a:ext uri="{FF2B5EF4-FFF2-40B4-BE49-F238E27FC236}">
                  <a16:creationId xmlns:a16="http://schemas.microsoft.com/office/drawing/2014/main" id="{8DF7EAC1-0795-5386-BC54-80FA5C6CF979}"/>
                </a:ext>
              </a:extLst>
            </p:cNvPr>
            <p:cNvCxnSpPr/>
            <p:nvPr/>
          </p:nvCxnSpPr>
          <p:spPr bwMode="gray">
            <a:xfrm flipV="1">
              <a:off x="944737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474365">
              <a:extLst>
                <a:ext uri="{FF2B5EF4-FFF2-40B4-BE49-F238E27FC236}">
                  <a16:creationId xmlns:a16="http://schemas.microsoft.com/office/drawing/2014/main" id="{55971B33-AA2C-CC04-4F08-B7B29CB689B4}"/>
                </a:ext>
              </a:extLst>
            </p:cNvPr>
            <p:cNvCxnSpPr/>
            <p:nvPr/>
          </p:nvCxnSpPr>
          <p:spPr bwMode="gray">
            <a:xfrm flipV="1">
              <a:off x="7573487"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366718">
              <a:extLst>
                <a:ext uri="{FF2B5EF4-FFF2-40B4-BE49-F238E27FC236}">
                  <a16:creationId xmlns:a16="http://schemas.microsoft.com/office/drawing/2014/main" id="{0BC8C02E-E7D8-5173-DB4C-70516E199EE0}"/>
                </a:ext>
              </a:extLst>
            </p:cNvPr>
            <p:cNvSpPr/>
            <p:nvPr/>
          </p:nvSpPr>
          <p:spPr bwMode="gray">
            <a:xfrm>
              <a:off x="461851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8" name="btfpColumnIndicator506658">
              <a:extLst>
                <a:ext uri="{FF2B5EF4-FFF2-40B4-BE49-F238E27FC236}">
                  <a16:creationId xmlns:a16="http://schemas.microsoft.com/office/drawing/2014/main" id="{61AC44E6-1A60-5A22-494F-B6CEF8F6A148}"/>
                </a:ext>
              </a:extLst>
            </p:cNvPr>
            <p:cNvCxnSpPr/>
            <p:nvPr/>
          </p:nvCxnSpPr>
          <p:spPr bwMode="gray">
            <a:xfrm flipV="1">
              <a:off x="7032943"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6" name="btfpColumnIndicator295237">
              <a:extLst>
                <a:ext uri="{FF2B5EF4-FFF2-40B4-BE49-F238E27FC236}">
                  <a16:creationId xmlns:a16="http://schemas.microsoft.com/office/drawing/2014/main" id="{84E472FC-C839-D6EE-4F6C-1D5B6B583FAE}"/>
                </a:ext>
              </a:extLst>
            </p:cNvPr>
            <p:cNvCxnSpPr/>
            <p:nvPr/>
          </p:nvCxnSpPr>
          <p:spPr bwMode="gray">
            <a:xfrm flipV="1">
              <a:off x="515905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4" name="btfpColumnGapBlocker668553">
              <a:extLst>
                <a:ext uri="{FF2B5EF4-FFF2-40B4-BE49-F238E27FC236}">
                  <a16:creationId xmlns:a16="http://schemas.microsoft.com/office/drawing/2014/main" id="{14BF96C7-6CB0-DC4C-942D-BAEC24842990}"/>
                </a:ext>
              </a:extLst>
            </p:cNvPr>
            <p:cNvSpPr/>
            <p:nvPr/>
          </p:nvSpPr>
          <p:spPr bwMode="gray">
            <a:xfrm>
              <a:off x="2204085"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2" name="btfpColumnIndicator317092">
              <a:extLst>
                <a:ext uri="{FF2B5EF4-FFF2-40B4-BE49-F238E27FC236}">
                  <a16:creationId xmlns:a16="http://schemas.microsoft.com/office/drawing/2014/main" id="{404EDA55-A249-D260-F70C-75588EFFE92E}"/>
                </a:ext>
              </a:extLst>
            </p:cNvPr>
            <p:cNvCxnSpPr/>
            <p:nvPr/>
          </p:nvCxnSpPr>
          <p:spPr bwMode="gray">
            <a:xfrm flipV="1">
              <a:off x="461851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19228">
              <a:extLst>
                <a:ext uri="{FF2B5EF4-FFF2-40B4-BE49-F238E27FC236}">
                  <a16:creationId xmlns:a16="http://schemas.microsoft.com/office/drawing/2014/main" id="{E38AA205-C301-102A-0B70-630E82A26647}"/>
                </a:ext>
              </a:extLst>
            </p:cNvPr>
            <p:cNvCxnSpPr/>
            <p:nvPr/>
          </p:nvCxnSpPr>
          <p:spPr bwMode="gray">
            <a:xfrm flipV="1">
              <a:off x="2744629"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785234">
              <a:extLst>
                <a:ext uri="{FF2B5EF4-FFF2-40B4-BE49-F238E27FC236}">
                  <a16:creationId xmlns:a16="http://schemas.microsoft.com/office/drawing/2014/main" id="{D635C902-C440-F875-EDE2-226C3AFA4ACB}"/>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 name="btfpColumnIndicator457942">
              <a:extLst>
                <a:ext uri="{FF2B5EF4-FFF2-40B4-BE49-F238E27FC236}">
                  <a16:creationId xmlns:a16="http://schemas.microsoft.com/office/drawing/2014/main" id="{F1615790-7F7E-A652-6ED8-7B5264265328}"/>
                </a:ext>
              </a:extLst>
            </p:cNvPr>
            <p:cNvCxnSpPr/>
            <p:nvPr/>
          </p:nvCxnSpPr>
          <p:spPr bwMode="gray">
            <a:xfrm flipV="1">
              <a:off x="220408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527934">
              <a:extLst>
                <a:ext uri="{FF2B5EF4-FFF2-40B4-BE49-F238E27FC236}">
                  <a16:creationId xmlns:a16="http://schemas.microsoft.com/office/drawing/2014/main" id="{9086A75D-6597-5B4B-0C44-1A707AC1FD9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87" name="btfpColumnIndicatorGroup1">
            <a:extLst>
              <a:ext uri="{FF2B5EF4-FFF2-40B4-BE49-F238E27FC236}">
                <a16:creationId xmlns:a16="http://schemas.microsoft.com/office/drawing/2014/main" id="{F0980260-2E32-75C2-BFBD-FD2A368EC465}"/>
              </a:ext>
            </a:extLst>
          </p:cNvPr>
          <p:cNvGrpSpPr/>
          <p:nvPr/>
        </p:nvGrpSpPr>
        <p:grpSpPr>
          <a:xfrm>
            <a:off x="0" y="-205740"/>
            <a:ext cx="12192000" cy="137160"/>
            <a:chOff x="0" y="-205740"/>
            <a:chExt cx="12192000" cy="137160"/>
          </a:xfrm>
        </p:grpSpPr>
        <p:sp>
          <p:nvSpPr>
            <p:cNvPr id="85" name="btfpColumnGapBlocker909489">
              <a:extLst>
                <a:ext uri="{FF2B5EF4-FFF2-40B4-BE49-F238E27FC236}">
                  <a16:creationId xmlns:a16="http://schemas.microsoft.com/office/drawing/2014/main" id="{9668221D-FAA2-ED49-7B2F-2762244C105F}"/>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83" name="btfpColumnGapBlocker212983">
              <a:extLst>
                <a:ext uri="{FF2B5EF4-FFF2-40B4-BE49-F238E27FC236}">
                  <a16:creationId xmlns:a16="http://schemas.microsoft.com/office/drawing/2014/main" id="{C05F9A38-1F51-F75E-3F07-B869FA66773D}"/>
                </a:ext>
              </a:extLst>
            </p:cNvPr>
            <p:cNvSpPr/>
            <p:nvPr/>
          </p:nvSpPr>
          <p:spPr bwMode="gray">
            <a:xfrm>
              <a:off x="9447371"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81" name="btfpColumnIndicator612627">
              <a:extLst>
                <a:ext uri="{FF2B5EF4-FFF2-40B4-BE49-F238E27FC236}">
                  <a16:creationId xmlns:a16="http://schemas.microsoft.com/office/drawing/2014/main" id="{0935EE8D-3986-EC93-168E-00F7C5F87091}"/>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1" name="btfpColumnIndicator777536">
              <a:extLst>
                <a:ext uri="{FF2B5EF4-FFF2-40B4-BE49-F238E27FC236}">
                  <a16:creationId xmlns:a16="http://schemas.microsoft.com/office/drawing/2014/main" id="{82ECCD1C-21A0-7B3A-89B2-6CA743F1BB1E}"/>
                </a:ext>
              </a:extLst>
            </p:cNvPr>
            <p:cNvCxnSpPr/>
            <p:nvPr/>
          </p:nvCxnSpPr>
          <p:spPr bwMode="gray">
            <a:xfrm flipV="1">
              <a:off x="998791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5" name="btfpColumnGapBlocker698837">
              <a:extLst>
                <a:ext uri="{FF2B5EF4-FFF2-40B4-BE49-F238E27FC236}">
                  <a16:creationId xmlns:a16="http://schemas.microsoft.com/office/drawing/2014/main" id="{9184F057-DAB9-0532-A3AB-4DA8716AAE5B}"/>
                </a:ext>
              </a:extLst>
            </p:cNvPr>
            <p:cNvSpPr/>
            <p:nvPr/>
          </p:nvSpPr>
          <p:spPr bwMode="gray">
            <a:xfrm>
              <a:off x="7032943"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3" name="btfpColumnIndicator537220">
              <a:extLst>
                <a:ext uri="{FF2B5EF4-FFF2-40B4-BE49-F238E27FC236}">
                  <a16:creationId xmlns:a16="http://schemas.microsoft.com/office/drawing/2014/main" id="{F7DC4854-C2FE-F4A4-1CCC-6AC3029CBD4D}"/>
                </a:ext>
              </a:extLst>
            </p:cNvPr>
            <p:cNvCxnSpPr/>
            <p:nvPr/>
          </p:nvCxnSpPr>
          <p:spPr bwMode="gray">
            <a:xfrm flipV="1">
              <a:off x="944737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1" name="btfpColumnIndicator251149">
              <a:extLst>
                <a:ext uri="{FF2B5EF4-FFF2-40B4-BE49-F238E27FC236}">
                  <a16:creationId xmlns:a16="http://schemas.microsoft.com/office/drawing/2014/main" id="{80CBD321-773F-29E4-2C8F-572C327CE6E4}"/>
                </a:ext>
              </a:extLst>
            </p:cNvPr>
            <p:cNvCxnSpPr/>
            <p:nvPr/>
          </p:nvCxnSpPr>
          <p:spPr bwMode="gray">
            <a:xfrm flipV="1">
              <a:off x="7573487"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9" name="btfpColumnGapBlocker677008">
              <a:extLst>
                <a:ext uri="{FF2B5EF4-FFF2-40B4-BE49-F238E27FC236}">
                  <a16:creationId xmlns:a16="http://schemas.microsoft.com/office/drawing/2014/main" id="{8B318901-3171-8A43-2765-6110173BEF7F}"/>
                </a:ext>
              </a:extLst>
            </p:cNvPr>
            <p:cNvSpPr/>
            <p:nvPr/>
          </p:nvSpPr>
          <p:spPr bwMode="gray">
            <a:xfrm>
              <a:off x="461851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7" name="btfpColumnIndicator850604">
              <a:extLst>
                <a:ext uri="{FF2B5EF4-FFF2-40B4-BE49-F238E27FC236}">
                  <a16:creationId xmlns:a16="http://schemas.microsoft.com/office/drawing/2014/main" id="{D596D7DD-2FAE-351E-71C3-EB7963DB1970}"/>
                </a:ext>
              </a:extLst>
            </p:cNvPr>
            <p:cNvCxnSpPr/>
            <p:nvPr/>
          </p:nvCxnSpPr>
          <p:spPr bwMode="gray">
            <a:xfrm flipV="1">
              <a:off x="7032943"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5" name="btfpColumnIndicator187762">
              <a:extLst>
                <a:ext uri="{FF2B5EF4-FFF2-40B4-BE49-F238E27FC236}">
                  <a16:creationId xmlns:a16="http://schemas.microsoft.com/office/drawing/2014/main" id="{DE019E2D-5411-930E-6102-D90B31E605B4}"/>
                </a:ext>
              </a:extLst>
            </p:cNvPr>
            <p:cNvCxnSpPr/>
            <p:nvPr/>
          </p:nvCxnSpPr>
          <p:spPr bwMode="gray">
            <a:xfrm flipV="1">
              <a:off x="515905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 name="btfpColumnGapBlocker803663">
              <a:extLst>
                <a:ext uri="{FF2B5EF4-FFF2-40B4-BE49-F238E27FC236}">
                  <a16:creationId xmlns:a16="http://schemas.microsoft.com/office/drawing/2014/main" id="{F5A011E2-A8A5-454F-223C-C5029ABDEDE1}"/>
                </a:ext>
              </a:extLst>
            </p:cNvPr>
            <p:cNvSpPr/>
            <p:nvPr/>
          </p:nvSpPr>
          <p:spPr bwMode="gray">
            <a:xfrm>
              <a:off x="2204085"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1" name="btfpColumnIndicator137606">
              <a:extLst>
                <a:ext uri="{FF2B5EF4-FFF2-40B4-BE49-F238E27FC236}">
                  <a16:creationId xmlns:a16="http://schemas.microsoft.com/office/drawing/2014/main" id="{875F76BA-8A6E-8DA1-0D41-ECC09EA31E97}"/>
                </a:ext>
              </a:extLst>
            </p:cNvPr>
            <p:cNvCxnSpPr/>
            <p:nvPr/>
          </p:nvCxnSpPr>
          <p:spPr bwMode="gray">
            <a:xfrm flipV="1">
              <a:off x="461851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378599">
              <a:extLst>
                <a:ext uri="{FF2B5EF4-FFF2-40B4-BE49-F238E27FC236}">
                  <a16:creationId xmlns:a16="http://schemas.microsoft.com/office/drawing/2014/main" id="{9A3F34E3-BFD3-2A36-0203-C83D8432533A}"/>
                </a:ext>
              </a:extLst>
            </p:cNvPr>
            <p:cNvCxnSpPr/>
            <p:nvPr/>
          </p:nvCxnSpPr>
          <p:spPr bwMode="gray">
            <a:xfrm flipV="1">
              <a:off x="2744629"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 name="btfpColumnGapBlocker616621">
              <a:extLst>
                <a:ext uri="{FF2B5EF4-FFF2-40B4-BE49-F238E27FC236}">
                  <a16:creationId xmlns:a16="http://schemas.microsoft.com/office/drawing/2014/main" id="{26784F8A-53FE-AAD9-1AAB-10C7C5C517A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5" name="btfpColumnIndicator206314">
              <a:extLst>
                <a:ext uri="{FF2B5EF4-FFF2-40B4-BE49-F238E27FC236}">
                  <a16:creationId xmlns:a16="http://schemas.microsoft.com/office/drawing/2014/main" id="{9350691E-62B5-F096-661C-A6839A11706E}"/>
                </a:ext>
              </a:extLst>
            </p:cNvPr>
            <p:cNvCxnSpPr/>
            <p:nvPr/>
          </p:nvCxnSpPr>
          <p:spPr bwMode="gray">
            <a:xfrm flipV="1">
              <a:off x="220408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665330">
              <a:extLst>
                <a:ext uri="{FF2B5EF4-FFF2-40B4-BE49-F238E27FC236}">
                  <a16:creationId xmlns:a16="http://schemas.microsoft.com/office/drawing/2014/main" id="{6B7BF7EC-73E7-2B5B-A125-C579251185CA}"/>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750178F5-A83C-42D1-91C6-419A81758D4F}"/>
              </a:ext>
            </a:extLst>
          </p:cNvPr>
          <p:cNvSpPr>
            <a:spLocks noGrp="1"/>
          </p:cNvSpPr>
          <p:nvPr>
            <p:ph type="title"/>
          </p:nvPr>
        </p:nvSpPr>
        <p:spPr/>
        <p:txBody>
          <a:bodyPr vert="horz"/>
          <a:lstStyle/>
          <a:p>
            <a:r>
              <a:rPr lang="en-US" b="1" dirty="0"/>
              <a:t>Team: </a:t>
            </a:r>
            <a:r>
              <a:rPr lang="en-US" dirty="0"/>
              <a:t>Leadership team will comprise of individuals who have extensive healthcare and MedTech experience</a:t>
            </a:r>
          </a:p>
        </p:txBody>
      </p:sp>
      <p:pic>
        <p:nvPicPr>
          <p:cNvPr id="33" name="Picture 32">
            <a:extLst>
              <a:ext uri="{FF2B5EF4-FFF2-40B4-BE49-F238E27FC236}">
                <a16:creationId xmlns:a16="http://schemas.microsoft.com/office/drawing/2014/main" id="{5B371183-146A-403A-86DC-840419208C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81601" y="1781031"/>
            <a:ext cx="1411075" cy="1411075"/>
          </a:xfrm>
          <a:prstGeom prst="ellipse">
            <a:avLst/>
          </a:prstGeom>
        </p:spPr>
      </p:pic>
      <p:pic>
        <p:nvPicPr>
          <p:cNvPr id="37" name="Picture 36">
            <a:extLst>
              <a:ext uri="{FF2B5EF4-FFF2-40B4-BE49-F238E27FC236}">
                <a16:creationId xmlns:a16="http://schemas.microsoft.com/office/drawing/2014/main" id="{144A2D38-A866-4B8F-B4CF-9E6E4C96F4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411850" y="1781031"/>
            <a:ext cx="1411075" cy="1411075"/>
          </a:xfrm>
          <a:prstGeom prst="ellipse">
            <a:avLst/>
          </a:prstGeom>
        </p:spPr>
      </p:pic>
      <p:pic>
        <p:nvPicPr>
          <p:cNvPr id="39" name="Picture 38">
            <a:extLst>
              <a:ext uri="{FF2B5EF4-FFF2-40B4-BE49-F238E27FC236}">
                <a16:creationId xmlns:a16="http://schemas.microsoft.com/office/drawing/2014/main" id="{0395D056-98D8-414E-AE4A-80725584AF7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21650" y="1781031"/>
            <a:ext cx="1361226" cy="1411075"/>
          </a:xfrm>
          <a:prstGeom prst="ellipse">
            <a:avLst/>
          </a:prstGeom>
        </p:spPr>
      </p:pic>
      <p:sp>
        <p:nvSpPr>
          <p:cNvPr id="42" name="Rectangle 41">
            <a:extLst>
              <a:ext uri="{FF2B5EF4-FFF2-40B4-BE49-F238E27FC236}">
                <a16:creationId xmlns:a16="http://schemas.microsoft.com/office/drawing/2014/main" id="{AFCF2187-72A1-4390-82CF-40FF9C664714}"/>
              </a:ext>
            </a:extLst>
          </p:cNvPr>
          <p:cNvSpPr>
            <a:spLocks noChangeArrowheads="1"/>
          </p:cNvSpPr>
          <p:nvPr/>
        </p:nvSpPr>
        <p:spPr bwMode="auto">
          <a:xfrm>
            <a:off x="2656360" y="3388860"/>
            <a:ext cx="2141065" cy="430887"/>
          </a:xfrm>
          <a:prstGeom prst="rect">
            <a:avLst/>
          </a:prstGeom>
          <a:noFill/>
          <a:ln w="19050">
            <a:noFill/>
            <a:miter lim="800000"/>
            <a:headEnd/>
            <a:tailEnd/>
          </a:ln>
          <a:effectLst/>
        </p:spPr>
        <p:txBody>
          <a:bodyPr wrap="square" lIns="0" tIns="0" rIns="0" bIns="0" anchor="ctr">
            <a:spAutoFit/>
          </a:bodyPr>
          <a:lstStyle/>
          <a:p>
            <a:pPr marL="0" indent="0" algn="ctr" defTabSz="980781">
              <a:spcBef>
                <a:spcPts val="0"/>
              </a:spcBef>
              <a:buClr>
                <a:prstClr val="black"/>
              </a:buClr>
              <a:buSzPct val="100000"/>
              <a:buFont typeface="Verdana"/>
              <a:buNone/>
            </a:pPr>
            <a:r>
              <a:rPr lang="de-DE" altLang="zh-CN" sz="1400" b="1" dirty="0">
                <a:solidFill>
                  <a:srgbClr val="000000"/>
                </a:solidFill>
              </a:rPr>
              <a:t>Usman Akhtar</a:t>
            </a:r>
          </a:p>
          <a:p>
            <a:pPr marL="0" indent="0" algn="ctr" defTabSz="980781">
              <a:spcBef>
                <a:spcPts val="0"/>
              </a:spcBef>
              <a:buClr>
                <a:prstClr val="black"/>
              </a:buClr>
              <a:buSzPct val="100000"/>
              <a:buFont typeface="Verdana"/>
              <a:buNone/>
            </a:pPr>
            <a:r>
              <a:rPr lang="de-DE" altLang="zh-CN" sz="1400" dirty="0">
                <a:solidFill>
                  <a:srgbClr val="000000"/>
                </a:solidFill>
              </a:rPr>
              <a:t>SEA PE Lead</a:t>
            </a:r>
          </a:p>
        </p:txBody>
      </p:sp>
      <p:sp>
        <p:nvSpPr>
          <p:cNvPr id="44" name="Rectangle 43">
            <a:extLst>
              <a:ext uri="{FF2B5EF4-FFF2-40B4-BE49-F238E27FC236}">
                <a16:creationId xmlns:a16="http://schemas.microsoft.com/office/drawing/2014/main" id="{28AAD39E-B07D-4971-9EDE-62462247F6A0}"/>
              </a:ext>
            </a:extLst>
          </p:cNvPr>
          <p:cNvSpPr>
            <a:spLocks noChangeArrowheads="1"/>
          </p:cNvSpPr>
          <p:nvPr/>
        </p:nvSpPr>
        <p:spPr bwMode="auto">
          <a:xfrm>
            <a:off x="4881662" y="3388860"/>
            <a:ext cx="2141065" cy="646331"/>
          </a:xfrm>
          <a:prstGeom prst="rect">
            <a:avLst/>
          </a:prstGeom>
          <a:noFill/>
          <a:ln w="19050">
            <a:noFill/>
            <a:miter lim="800000"/>
            <a:headEnd/>
            <a:tailEnd/>
          </a:ln>
          <a:effectLst/>
        </p:spPr>
        <p:txBody>
          <a:bodyPr wrap="square" lIns="0" tIns="0" rIns="0" bIns="0" anchor="t">
            <a:spAutoFit/>
          </a:bodyPr>
          <a:lstStyle/>
          <a:p>
            <a:pPr marL="0" indent="0" algn="ctr" defTabSz="980781">
              <a:spcBef>
                <a:spcPts val="0"/>
              </a:spcBef>
              <a:buClr>
                <a:prstClr val="black"/>
              </a:buClr>
              <a:buSzPct val="100000"/>
              <a:buFont typeface="Verdana"/>
              <a:buNone/>
            </a:pPr>
            <a:r>
              <a:rPr lang="de-DE" altLang="zh-CN" sz="1400" b="1" dirty="0">
                <a:solidFill>
                  <a:srgbClr val="000000"/>
                </a:solidFill>
              </a:rPr>
              <a:t>Tom Kidd</a:t>
            </a:r>
          </a:p>
          <a:p>
            <a:pPr marL="0" indent="0" algn="ctr" defTabSz="980781">
              <a:spcBef>
                <a:spcPts val="0"/>
              </a:spcBef>
              <a:buClr>
                <a:prstClr val="black"/>
              </a:buClr>
              <a:buSzPct val="100000"/>
              <a:buFont typeface="Verdana"/>
              <a:buNone/>
            </a:pPr>
            <a:r>
              <a:rPr lang="de-DE" altLang="zh-CN" sz="1400" dirty="0">
                <a:solidFill>
                  <a:srgbClr val="000000"/>
                </a:solidFill>
              </a:rPr>
              <a:t>Leader in Healthcare PE capability</a:t>
            </a:r>
          </a:p>
        </p:txBody>
      </p:sp>
      <p:sp>
        <p:nvSpPr>
          <p:cNvPr id="45" name="Rectangle 44">
            <a:extLst>
              <a:ext uri="{FF2B5EF4-FFF2-40B4-BE49-F238E27FC236}">
                <a16:creationId xmlns:a16="http://schemas.microsoft.com/office/drawing/2014/main" id="{64DF7371-D031-40B1-A329-9B1F4BF3B238}"/>
              </a:ext>
            </a:extLst>
          </p:cNvPr>
          <p:cNvSpPr>
            <a:spLocks noChangeArrowheads="1"/>
          </p:cNvSpPr>
          <p:nvPr/>
        </p:nvSpPr>
        <p:spPr bwMode="auto">
          <a:xfrm>
            <a:off x="7106964" y="3388860"/>
            <a:ext cx="2141065" cy="430887"/>
          </a:xfrm>
          <a:prstGeom prst="rect">
            <a:avLst/>
          </a:prstGeom>
          <a:noFill/>
          <a:ln w="19050">
            <a:noFill/>
            <a:miter lim="800000"/>
            <a:headEnd/>
            <a:tailEnd/>
          </a:ln>
          <a:effectLst/>
        </p:spPr>
        <p:txBody>
          <a:bodyPr wrap="square" lIns="0" tIns="0" rIns="0" bIns="0" anchor="t">
            <a:spAutoFit/>
          </a:bodyPr>
          <a:lstStyle/>
          <a:p>
            <a:pPr marL="0" indent="0" algn="ctr" defTabSz="980781">
              <a:spcBef>
                <a:spcPts val="0"/>
              </a:spcBef>
              <a:buClr>
                <a:prstClr val="black"/>
              </a:buClr>
              <a:buSzPct val="100000"/>
              <a:buFont typeface="Verdana"/>
              <a:buNone/>
            </a:pPr>
            <a:r>
              <a:rPr lang="de-DE" altLang="zh-CN" sz="1400" b="1" dirty="0">
                <a:solidFill>
                  <a:srgbClr val="000000"/>
                </a:solidFill>
              </a:rPr>
              <a:t>Alex Boulton</a:t>
            </a:r>
          </a:p>
          <a:p>
            <a:pPr marL="0" indent="0" algn="ctr" defTabSz="980781">
              <a:spcBef>
                <a:spcPts val="0"/>
              </a:spcBef>
              <a:buClr>
                <a:prstClr val="black"/>
              </a:buClr>
              <a:buSzPct val="100000"/>
              <a:buFont typeface="Verdana"/>
              <a:buNone/>
            </a:pPr>
            <a:r>
              <a:rPr lang="de-DE" altLang="zh-CN" sz="1400" dirty="0">
                <a:solidFill>
                  <a:srgbClr val="000000"/>
                </a:solidFill>
              </a:rPr>
              <a:t>APAC Healthcare PE Lead</a:t>
            </a:r>
          </a:p>
        </p:txBody>
      </p:sp>
      <p:grpSp>
        <p:nvGrpSpPr>
          <p:cNvPr id="36" name="btfpStatusSticker431104">
            <a:extLst>
              <a:ext uri="{FF2B5EF4-FFF2-40B4-BE49-F238E27FC236}">
                <a16:creationId xmlns:a16="http://schemas.microsoft.com/office/drawing/2014/main" id="{78748E5E-EFB1-443B-8FEC-64FE4C3B01E6}"/>
              </a:ext>
            </a:extLst>
          </p:cNvPr>
          <p:cNvGrpSpPr/>
          <p:nvPr>
            <p:custDataLst>
              <p:tags r:id="rId4"/>
            </p:custDataLst>
          </p:nvPr>
        </p:nvGrpSpPr>
        <p:grpSpPr>
          <a:xfrm>
            <a:off x="5347131" y="955344"/>
            <a:ext cx="6514669" cy="235611"/>
            <a:chOff x="-14928962" y="876300"/>
            <a:chExt cx="6514669" cy="235611"/>
          </a:xfrm>
        </p:grpSpPr>
        <p:sp>
          <p:nvSpPr>
            <p:cNvPr id="32" name="btfpStatusStickerText431104">
              <a:extLst>
                <a:ext uri="{FF2B5EF4-FFF2-40B4-BE49-F238E27FC236}">
                  <a16:creationId xmlns:a16="http://schemas.microsoft.com/office/drawing/2014/main" id="{D335EABE-A749-42F0-9D88-475A5A4F2BBD}"/>
                </a:ext>
              </a:extLst>
            </p:cNvPr>
            <p:cNvSpPr txBox="1"/>
            <p:nvPr/>
          </p:nvSpPr>
          <p:spPr bwMode="gray">
            <a:xfrm>
              <a:off x="-14928962" y="876300"/>
              <a:ext cx="6514669"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Exact team members TBA at CDD confirmation</a:t>
              </a:r>
            </a:p>
          </p:txBody>
        </p:sp>
        <p:cxnSp>
          <p:nvCxnSpPr>
            <p:cNvPr id="34" name="btfpStatusStickerLine431104">
              <a:extLst>
                <a:ext uri="{FF2B5EF4-FFF2-40B4-BE49-F238E27FC236}">
                  <a16:creationId xmlns:a16="http://schemas.microsoft.com/office/drawing/2014/main" id="{4D8B7842-4736-461E-AC18-9ECC6EAEF57D}"/>
                </a:ext>
              </a:extLst>
            </p:cNvPr>
            <p:cNvCxnSpPr>
              <a:cxnSpLocks/>
            </p:cNvCxnSpPr>
            <p:nvPr/>
          </p:nvCxnSpPr>
          <p:spPr bwMode="gray">
            <a:xfrm rot="720000">
              <a:off x="-14928962"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48" name="btfpBulletedList720650">
            <a:extLst>
              <a:ext uri="{FF2B5EF4-FFF2-40B4-BE49-F238E27FC236}">
                <a16:creationId xmlns:a16="http://schemas.microsoft.com/office/drawing/2014/main" id="{094946B5-A58D-4AB4-8F6D-6B52429D9FF9}"/>
              </a:ext>
            </a:extLst>
          </p:cNvPr>
          <p:cNvSpPr/>
          <p:nvPr/>
        </p:nvSpPr>
        <p:spPr>
          <a:xfrm>
            <a:off x="7112125" y="4259784"/>
            <a:ext cx="2141065" cy="1015663"/>
          </a:xfrm>
          <a:prstGeom prst="rect">
            <a:avLst/>
          </a:prstGeom>
          <a:noFill/>
        </p:spPr>
        <p:txBody>
          <a:bodyPr wrap="square" lIns="42122" rIns="42122" rtlCol="0">
            <a:spAutoFit/>
          </a:bodyPr>
          <a:lstStyle/>
          <a:p>
            <a:r>
              <a:rPr lang="en-US" sz="1200" dirty="0"/>
              <a:t>Led multiple commercial due diligence engagements in precision engineering and MedTech CDMO in SEA</a:t>
            </a:r>
          </a:p>
        </p:txBody>
      </p:sp>
      <p:sp>
        <p:nvSpPr>
          <p:cNvPr id="49" name="btfpBulletedList720650">
            <a:extLst>
              <a:ext uri="{FF2B5EF4-FFF2-40B4-BE49-F238E27FC236}">
                <a16:creationId xmlns:a16="http://schemas.microsoft.com/office/drawing/2014/main" id="{7A8DB52E-F6ED-4A5B-B02C-64674650FA43}"/>
              </a:ext>
            </a:extLst>
          </p:cNvPr>
          <p:cNvSpPr/>
          <p:nvPr/>
        </p:nvSpPr>
        <p:spPr>
          <a:xfrm>
            <a:off x="4884244" y="4259784"/>
            <a:ext cx="2141062" cy="830997"/>
          </a:xfrm>
          <a:prstGeom prst="rect">
            <a:avLst/>
          </a:prstGeom>
          <a:noFill/>
        </p:spPr>
        <p:txBody>
          <a:bodyPr wrap="square" lIns="42122" rIns="42122" rtlCol="0">
            <a:spAutoFit/>
          </a:bodyPr>
          <a:lstStyle/>
          <a:p>
            <a:r>
              <a:rPr lang="en-US" sz="1200" dirty="0"/>
              <a:t>Extensive experience in HCPE and Advanced Manufacturing in SEA and North America</a:t>
            </a:r>
          </a:p>
        </p:txBody>
      </p:sp>
      <p:sp>
        <p:nvSpPr>
          <p:cNvPr id="50" name="btfpBulletedList720650">
            <a:extLst>
              <a:ext uri="{FF2B5EF4-FFF2-40B4-BE49-F238E27FC236}">
                <a16:creationId xmlns:a16="http://schemas.microsoft.com/office/drawing/2014/main" id="{66A77FB4-C9C0-47C2-8ECC-B7D3059324FE}"/>
              </a:ext>
            </a:extLst>
          </p:cNvPr>
          <p:cNvSpPr/>
          <p:nvPr/>
        </p:nvSpPr>
        <p:spPr>
          <a:xfrm>
            <a:off x="2656361" y="4259784"/>
            <a:ext cx="2141064" cy="646331"/>
          </a:xfrm>
          <a:prstGeom prst="rect">
            <a:avLst/>
          </a:prstGeom>
          <a:noFill/>
        </p:spPr>
        <p:txBody>
          <a:bodyPr wrap="square" lIns="42122" rIns="42122" rtlCol="0">
            <a:spAutoFit/>
          </a:bodyPr>
          <a:lstStyle/>
          <a:p>
            <a:r>
              <a:rPr lang="en-US" sz="1200" dirty="0"/>
              <a:t>Led multiple commercial due diligence in precision engineering in SEA</a:t>
            </a:r>
          </a:p>
        </p:txBody>
      </p:sp>
      <p:pic>
        <p:nvPicPr>
          <p:cNvPr id="27" name="Picture 26">
            <a:extLst>
              <a:ext uri="{FF2B5EF4-FFF2-40B4-BE49-F238E27FC236}">
                <a16:creationId xmlns:a16="http://schemas.microsoft.com/office/drawing/2014/main" id="{4DF68B3B-E509-4FF4-BECC-D6C157D98CB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777396" y="1781031"/>
            <a:ext cx="1411075" cy="1411075"/>
          </a:xfrm>
          <a:prstGeom prst="flowChartConnector">
            <a:avLst/>
          </a:prstGeom>
        </p:spPr>
      </p:pic>
      <p:sp>
        <p:nvSpPr>
          <p:cNvPr id="79" name="Rectangle 78">
            <a:extLst>
              <a:ext uri="{FF2B5EF4-FFF2-40B4-BE49-F238E27FC236}">
                <a16:creationId xmlns:a16="http://schemas.microsoft.com/office/drawing/2014/main" id="{C84D353F-0914-4967-8105-77A5B562C740}"/>
              </a:ext>
            </a:extLst>
          </p:cNvPr>
          <p:cNvSpPr>
            <a:spLocks noChangeArrowheads="1"/>
          </p:cNvSpPr>
          <p:nvPr/>
        </p:nvSpPr>
        <p:spPr bwMode="auto">
          <a:xfrm>
            <a:off x="9443017" y="3388860"/>
            <a:ext cx="2141065" cy="646331"/>
          </a:xfrm>
          <a:prstGeom prst="rect">
            <a:avLst/>
          </a:prstGeom>
          <a:noFill/>
          <a:ln w="19050">
            <a:noFill/>
            <a:miter lim="800000"/>
            <a:headEnd/>
            <a:tailEnd/>
          </a:ln>
          <a:effectLst/>
        </p:spPr>
        <p:txBody>
          <a:bodyPr wrap="square" lIns="0" tIns="0" rIns="0" bIns="0" anchor="t">
            <a:spAutoFit/>
          </a:bodyPr>
          <a:lstStyle/>
          <a:p>
            <a:pPr marL="0" indent="0" algn="ctr" defTabSz="980781">
              <a:spcBef>
                <a:spcPts val="0"/>
              </a:spcBef>
              <a:buClr>
                <a:prstClr val="black"/>
              </a:buClr>
              <a:buSzPct val="100000"/>
              <a:buFont typeface="Verdana"/>
              <a:buNone/>
            </a:pPr>
            <a:r>
              <a:rPr lang="de-DE" altLang="zh-CN" sz="1400" b="1" dirty="0">
                <a:solidFill>
                  <a:srgbClr val="000000"/>
                </a:solidFill>
              </a:rPr>
              <a:t>Chris Liu</a:t>
            </a:r>
          </a:p>
          <a:p>
            <a:pPr marL="0" indent="0" algn="ctr" defTabSz="980781">
              <a:spcBef>
                <a:spcPts val="0"/>
              </a:spcBef>
              <a:buClr>
                <a:prstClr val="black"/>
              </a:buClr>
              <a:buSzPct val="100000"/>
              <a:buFont typeface="Verdana"/>
              <a:buNone/>
            </a:pPr>
            <a:r>
              <a:rPr lang="de-DE" altLang="zh-CN" sz="1400" dirty="0">
                <a:solidFill>
                  <a:srgbClr val="000000"/>
                </a:solidFill>
              </a:rPr>
              <a:t>APAC Expert in Performance Improvement</a:t>
            </a:r>
          </a:p>
        </p:txBody>
      </p:sp>
      <p:sp>
        <p:nvSpPr>
          <p:cNvPr id="80" name="btfpBulletedList720650">
            <a:extLst>
              <a:ext uri="{FF2B5EF4-FFF2-40B4-BE49-F238E27FC236}">
                <a16:creationId xmlns:a16="http://schemas.microsoft.com/office/drawing/2014/main" id="{A7880EA3-ECAD-48BF-80F9-8223885253CF}"/>
              </a:ext>
            </a:extLst>
          </p:cNvPr>
          <p:cNvSpPr/>
          <p:nvPr/>
        </p:nvSpPr>
        <p:spPr>
          <a:xfrm>
            <a:off x="9453344" y="4259784"/>
            <a:ext cx="2141065" cy="1538883"/>
          </a:xfrm>
          <a:prstGeom prst="rect">
            <a:avLst/>
          </a:prstGeom>
          <a:noFill/>
        </p:spPr>
        <p:txBody>
          <a:bodyPr wrap="square" lIns="42122" rIns="42122" rtlCol="0">
            <a:spAutoFit/>
          </a:bodyPr>
          <a:lstStyle/>
          <a:p>
            <a:r>
              <a:rPr lang="en-US" sz="1200" dirty="0"/>
              <a:t>Deep expertise in operations in advanced manufacturing businesses</a:t>
            </a:r>
          </a:p>
          <a:p>
            <a:r>
              <a:rPr lang="en-US" sz="1200" dirty="0"/>
              <a:t>Worked as Chief Transformation Officer in Tooling &amp; Injection company</a:t>
            </a:r>
          </a:p>
        </p:txBody>
      </p:sp>
      <p:sp>
        <p:nvSpPr>
          <p:cNvPr id="53" name="Rectangle 52">
            <a:extLst>
              <a:ext uri="{FF2B5EF4-FFF2-40B4-BE49-F238E27FC236}">
                <a16:creationId xmlns:a16="http://schemas.microsoft.com/office/drawing/2014/main" id="{BCDA9687-7533-E1C1-19D3-E0C4206F19E2}"/>
              </a:ext>
            </a:extLst>
          </p:cNvPr>
          <p:cNvSpPr>
            <a:spLocks noChangeArrowheads="1"/>
          </p:cNvSpPr>
          <p:nvPr/>
        </p:nvSpPr>
        <p:spPr bwMode="auto">
          <a:xfrm>
            <a:off x="315141" y="3388860"/>
            <a:ext cx="2141065" cy="430887"/>
          </a:xfrm>
          <a:prstGeom prst="rect">
            <a:avLst/>
          </a:prstGeom>
          <a:noFill/>
          <a:ln w="19050">
            <a:noFill/>
            <a:miter lim="800000"/>
            <a:headEnd/>
            <a:tailEnd/>
          </a:ln>
          <a:effectLst/>
        </p:spPr>
        <p:txBody>
          <a:bodyPr wrap="square" lIns="0" tIns="0" rIns="0" bIns="0" anchor="ctr">
            <a:spAutoFit/>
          </a:bodyPr>
          <a:lstStyle/>
          <a:p>
            <a:pPr marL="0" indent="0" algn="ctr" defTabSz="980781">
              <a:spcBef>
                <a:spcPts val="0"/>
              </a:spcBef>
              <a:buClr>
                <a:prstClr val="black"/>
              </a:buClr>
              <a:buSzPct val="100000"/>
              <a:buFont typeface="Verdana"/>
              <a:buNone/>
            </a:pPr>
            <a:r>
              <a:rPr lang="de-DE" altLang="zh-CN" sz="1400" b="1" dirty="0">
                <a:solidFill>
                  <a:srgbClr val="000000"/>
                </a:solidFill>
              </a:rPr>
              <a:t>Fabio La Mola</a:t>
            </a:r>
          </a:p>
          <a:p>
            <a:pPr marL="0" indent="0" algn="ctr" defTabSz="980781">
              <a:spcBef>
                <a:spcPts val="0"/>
              </a:spcBef>
              <a:buClr>
                <a:prstClr val="black"/>
              </a:buClr>
              <a:buSzPct val="100000"/>
              <a:buFont typeface="Verdana"/>
              <a:buNone/>
            </a:pPr>
            <a:r>
              <a:rPr lang="de-DE" altLang="zh-CN" sz="1400" dirty="0">
                <a:solidFill>
                  <a:srgbClr val="000000"/>
                </a:solidFill>
              </a:rPr>
              <a:t>SEA Life Sciences Lead</a:t>
            </a:r>
          </a:p>
        </p:txBody>
      </p:sp>
      <p:sp>
        <p:nvSpPr>
          <p:cNvPr id="54" name="btfpBulletedList720650">
            <a:extLst>
              <a:ext uri="{FF2B5EF4-FFF2-40B4-BE49-F238E27FC236}">
                <a16:creationId xmlns:a16="http://schemas.microsoft.com/office/drawing/2014/main" id="{B653B5E1-D80B-0712-7C7D-2522CC3FE110}"/>
              </a:ext>
            </a:extLst>
          </p:cNvPr>
          <p:cNvSpPr/>
          <p:nvPr/>
        </p:nvSpPr>
        <p:spPr>
          <a:xfrm>
            <a:off x="315142" y="4259784"/>
            <a:ext cx="2141064" cy="646331"/>
          </a:xfrm>
          <a:prstGeom prst="rect">
            <a:avLst/>
          </a:prstGeom>
          <a:noFill/>
        </p:spPr>
        <p:txBody>
          <a:bodyPr wrap="square" lIns="42122" rIns="42122" rtlCol="0">
            <a:spAutoFit/>
          </a:bodyPr>
          <a:lstStyle/>
          <a:p>
            <a:r>
              <a:rPr lang="en-US" sz="1200" dirty="0"/>
              <a:t>Led multiple commercial due diligence in CDMO sector</a:t>
            </a:r>
          </a:p>
        </p:txBody>
      </p:sp>
    </p:spTree>
    <p:custDataLst>
      <p:tags r:id="rId1"/>
    </p:custDataLst>
    <p:extLst>
      <p:ext uri="{BB962C8B-B14F-4D97-AF65-F5344CB8AC3E}">
        <p14:creationId xmlns:p14="http://schemas.microsoft.com/office/powerpoint/2010/main" val="35541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btfpColumnIndicatorGroup2">
            <a:extLst>
              <a:ext uri="{FF2B5EF4-FFF2-40B4-BE49-F238E27FC236}">
                <a16:creationId xmlns:a16="http://schemas.microsoft.com/office/drawing/2014/main" id="{0DF6F73B-BF69-6FA4-AAA0-F92656C32FE4}"/>
              </a:ext>
            </a:extLst>
          </p:cNvPr>
          <p:cNvGrpSpPr/>
          <p:nvPr/>
        </p:nvGrpSpPr>
        <p:grpSpPr>
          <a:xfrm>
            <a:off x="0" y="6926580"/>
            <a:ext cx="12192000" cy="137160"/>
            <a:chOff x="0" y="6926580"/>
            <a:chExt cx="12192000" cy="137160"/>
          </a:xfrm>
        </p:grpSpPr>
        <p:sp>
          <p:nvSpPr>
            <p:cNvPr id="43" name="btfpColumnGapBlocker806661">
              <a:extLst>
                <a:ext uri="{FF2B5EF4-FFF2-40B4-BE49-F238E27FC236}">
                  <a16:creationId xmlns:a16="http://schemas.microsoft.com/office/drawing/2014/main" id="{3A0F10EA-0041-B9FA-CE25-0A8686222CAF}"/>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41" name="btfpColumnGapBlocker702414">
              <a:extLst>
                <a:ext uri="{FF2B5EF4-FFF2-40B4-BE49-F238E27FC236}">
                  <a16:creationId xmlns:a16="http://schemas.microsoft.com/office/drawing/2014/main" id="{23229A6E-C894-E64B-EE07-CC111E61E7E1}"/>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9" name="btfpColumnIndicator351217">
              <a:extLst>
                <a:ext uri="{FF2B5EF4-FFF2-40B4-BE49-F238E27FC236}">
                  <a16:creationId xmlns:a16="http://schemas.microsoft.com/office/drawing/2014/main" id="{6297C156-7B7A-3D8A-DBA1-8A43A13E8D8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7" name="btfpColumnIndicator118751">
              <a:extLst>
                <a:ext uri="{FF2B5EF4-FFF2-40B4-BE49-F238E27FC236}">
                  <a16:creationId xmlns:a16="http://schemas.microsoft.com/office/drawing/2014/main" id="{164B7C36-6F56-0560-7EAC-09AD58616B13}"/>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 name="btfpColumnGapBlocker154243">
              <a:extLst>
                <a:ext uri="{FF2B5EF4-FFF2-40B4-BE49-F238E27FC236}">
                  <a16:creationId xmlns:a16="http://schemas.microsoft.com/office/drawing/2014/main" id="{EDDC41CB-AA01-2EE3-F949-CF0032C4905F}"/>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9" name="btfpColumnIndicator297895">
              <a:extLst>
                <a:ext uri="{FF2B5EF4-FFF2-40B4-BE49-F238E27FC236}">
                  <a16:creationId xmlns:a16="http://schemas.microsoft.com/office/drawing/2014/main" id="{64CBD31A-4CC4-AA1D-4786-4C2B2CCCFE91}"/>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647957">
              <a:extLst>
                <a:ext uri="{FF2B5EF4-FFF2-40B4-BE49-F238E27FC236}">
                  <a16:creationId xmlns:a16="http://schemas.microsoft.com/office/drawing/2014/main" id="{D5A3EBFD-93CA-6430-D90F-8A33C728086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44" name="btfpColumnIndicatorGroup1">
            <a:extLst>
              <a:ext uri="{FF2B5EF4-FFF2-40B4-BE49-F238E27FC236}">
                <a16:creationId xmlns:a16="http://schemas.microsoft.com/office/drawing/2014/main" id="{CAD69864-4D21-ED7B-F1E5-2078638F2456}"/>
              </a:ext>
            </a:extLst>
          </p:cNvPr>
          <p:cNvGrpSpPr/>
          <p:nvPr/>
        </p:nvGrpSpPr>
        <p:grpSpPr>
          <a:xfrm>
            <a:off x="0" y="-205740"/>
            <a:ext cx="12192000" cy="137160"/>
            <a:chOff x="0" y="-205740"/>
            <a:chExt cx="12192000" cy="137160"/>
          </a:xfrm>
        </p:grpSpPr>
        <p:sp>
          <p:nvSpPr>
            <p:cNvPr id="42" name="btfpColumnGapBlocker566861">
              <a:extLst>
                <a:ext uri="{FF2B5EF4-FFF2-40B4-BE49-F238E27FC236}">
                  <a16:creationId xmlns:a16="http://schemas.microsoft.com/office/drawing/2014/main" id="{32DE109A-B50E-4AB6-40E4-7F5FB77B07AB}"/>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40" name="btfpColumnGapBlocker599416">
              <a:extLst>
                <a:ext uri="{FF2B5EF4-FFF2-40B4-BE49-F238E27FC236}">
                  <a16:creationId xmlns:a16="http://schemas.microsoft.com/office/drawing/2014/main" id="{821A3171-712B-BDB4-590F-A043B7D8247A}"/>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8" name="btfpColumnIndicator283090">
              <a:extLst>
                <a:ext uri="{FF2B5EF4-FFF2-40B4-BE49-F238E27FC236}">
                  <a16:creationId xmlns:a16="http://schemas.microsoft.com/office/drawing/2014/main" id="{0F31DFC6-BAFB-44A7-0415-D77B544AF27A}"/>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939679">
              <a:extLst>
                <a:ext uri="{FF2B5EF4-FFF2-40B4-BE49-F238E27FC236}">
                  <a16:creationId xmlns:a16="http://schemas.microsoft.com/office/drawing/2014/main" id="{1D17EF50-F5E0-15E1-9FA3-B303207173C6}"/>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 name="btfpColumnGapBlocker740658">
              <a:extLst>
                <a:ext uri="{FF2B5EF4-FFF2-40B4-BE49-F238E27FC236}">
                  <a16:creationId xmlns:a16="http://schemas.microsoft.com/office/drawing/2014/main" id="{592EB86A-9D91-E9FD-7258-F2242CA8CB5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5" name="btfpColumnIndicator720495">
              <a:extLst>
                <a:ext uri="{FF2B5EF4-FFF2-40B4-BE49-F238E27FC236}">
                  <a16:creationId xmlns:a16="http://schemas.microsoft.com/office/drawing/2014/main" id="{B2C3B35E-B151-A178-421D-D6C76364D03C}"/>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226968">
              <a:extLst>
                <a:ext uri="{FF2B5EF4-FFF2-40B4-BE49-F238E27FC236}">
                  <a16:creationId xmlns:a16="http://schemas.microsoft.com/office/drawing/2014/main" id="{3B449894-F07E-836F-F1AA-AE8D6735A9D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BCCB3897-B5BC-4EFD-80D9-9A25DD77C710}"/>
              </a:ext>
            </a:extLst>
          </p:cNvPr>
          <p:cNvSpPr>
            <a:spLocks noGrp="1"/>
          </p:cNvSpPr>
          <p:nvPr>
            <p:ph type="title"/>
          </p:nvPr>
        </p:nvSpPr>
        <p:spPr/>
        <p:txBody>
          <a:bodyPr/>
          <a:lstStyle/>
          <a:p>
            <a:r>
              <a:rPr lang="en-US" dirty="0"/>
              <a:t>Summary “outside-in” perspectives</a:t>
            </a:r>
          </a:p>
        </p:txBody>
      </p:sp>
      <p:grpSp>
        <p:nvGrpSpPr>
          <p:cNvPr id="31" name="btfpColumnHeaderBox698457">
            <a:extLst>
              <a:ext uri="{FF2B5EF4-FFF2-40B4-BE49-F238E27FC236}">
                <a16:creationId xmlns:a16="http://schemas.microsoft.com/office/drawing/2014/main" id="{90DDEF17-E45E-4CA3-A042-8862CB2027CE}"/>
              </a:ext>
            </a:extLst>
          </p:cNvPr>
          <p:cNvGrpSpPr/>
          <p:nvPr>
            <p:custDataLst>
              <p:tags r:id="rId2"/>
            </p:custDataLst>
          </p:nvPr>
        </p:nvGrpSpPr>
        <p:grpSpPr>
          <a:xfrm>
            <a:off x="6366272" y="1270000"/>
            <a:ext cx="5495528" cy="318997"/>
            <a:chOff x="6366272" y="1270000"/>
            <a:chExt cx="5495528" cy="318997"/>
          </a:xfrm>
        </p:grpSpPr>
        <p:sp>
          <p:nvSpPr>
            <p:cNvPr id="29" name="btfpColumnHeaderBoxText698457">
              <a:extLst>
                <a:ext uri="{FF2B5EF4-FFF2-40B4-BE49-F238E27FC236}">
                  <a16:creationId xmlns:a16="http://schemas.microsoft.com/office/drawing/2014/main" id="{64DC4869-76D0-4183-B8D8-2E090CCF6A9E}"/>
                </a:ext>
              </a:extLst>
            </p:cNvPr>
            <p:cNvSpPr txBox="1"/>
            <p:nvPr/>
          </p:nvSpPr>
          <p:spPr bwMode="gray">
            <a:xfrm>
              <a:off x="6366272"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sz="1600" b="1" dirty="0">
                  <a:solidFill>
                    <a:srgbClr val="CC0000"/>
                  </a:solidFill>
                </a:rPr>
                <a:t>What gives us a pause</a:t>
              </a:r>
            </a:p>
          </p:txBody>
        </p:sp>
        <p:cxnSp>
          <p:nvCxnSpPr>
            <p:cNvPr id="30" name="btfpColumnHeaderBoxLine698457">
              <a:extLst>
                <a:ext uri="{FF2B5EF4-FFF2-40B4-BE49-F238E27FC236}">
                  <a16:creationId xmlns:a16="http://schemas.microsoft.com/office/drawing/2014/main" id="{6002BC48-5053-4CEE-84AF-59238CB0B5EC}"/>
                </a:ext>
              </a:extLst>
            </p:cNvPr>
            <p:cNvCxnSpPr/>
            <p:nvPr/>
          </p:nvCxnSpPr>
          <p:spPr bwMode="gray">
            <a:xfrm>
              <a:off x="6366272" y="1588997"/>
              <a:ext cx="5495528" cy="0"/>
            </a:xfrm>
            <a:prstGeom prst="line">
              <a:avLst/>
            </a:prstGeom>
            <a:ln w="9525" cap="flat">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34" name="btfpColumnHeaderBox634894">
            <a:extLst>
              <a:ext uri="{FF2B5EF4-FFF2-40B4-BE49-F238E27FC236}">
                <a16:creationId xmlns:a16="http://schemas.microsoft.com/office/drawing/2014/main" id="{4EFB6D01-5DFA-4D99-A1EA-C3B168D1A32E}"/>
              </a:ext>
            </a:extLst>
          </p:cNvPr>
          <p:cNvGrpSpPr/>
          <p:nvPr>
            <p:custDataLst>
              <p:tags r:id="rId3"/>
            </p:custDataLst>
          </p:nvPr>
        </p:nvGrpSpPr>
        <p:grpSpPr>
          <a:xfrm>
            <a:off x="334963" y="1270000"/>
            <a:ext cx="5495528" cy="318997"/>
            <a:chOff x="330200" y="1270000"/>
            <a:chExt cx="5495528" cy="318997"/>
          </a:xfrm>
        </p:grpSpPr>
        <p:sp>
          <p:nvSpPr>
            <p:cNvPr id="32" name="btfpColumnHeaderBoxText634894">
              <a:extLst>
                <a:ext uri="{FF2B5EF4-FFF2-40B4-BE49-F238E27FC236}">
                  <a16:creationId xmlns:a16="http://schemas.microsoft.com/office/drawing/2014/main" id="{3B32100D-1005-46FB-B14B-7643F9F6682B}"/>
                </a:ext>
              </a:extLst>
            </p:cNvPr>
            <p:cNvSpPr txBox="1"/>
            <p:nvPr/>
          </p:nvSpPr>
          <p:spPr bwMode="gray">
            <a:xfrm>
              <a:off x="330200" y="1270000"/>
              <a:ext cx="5495528" cy="315913"/>
            </a:xfrm>
            <a:prstGeom prst="rect">
              <a:avLst/>
            </a:prstGeom>
            <a:noFill/>
          </p:spPr>
          <p:txBody>
            <a:bodyPr vert="horz" wrap="square" lIns="36036" tIns="36036" rIns="36036" bIns="36036" rtlCol="0" anchor="b">
              <a:spAutoFit/>
            </a:bodyPr>
            <a:lstStyle/>
            <a:p>
              <a:pPr marL="0" indent="0">
                <a:spcBef>
                  <a:spcPts val="0"/>
                </a:spcBef>
                <a:buNone/>
              </a:pPr>
              <a:r>
                <a:rPr lang="en-US" sz="1600" b="1" dirty="0">
                  <a:solidFill>
                    <a:srgbClr val="104C3E"/>
                  </a:solidFill>
                </a:rPr>
                <a:t>What we like</a:t>
              </a:r>
            </a:p>
          </p:txBody>
        </p:sp>
        <p:cxnSp>
          <p:nvCxnSpPr>
            <p:cNvPr id="33" name="btfpColumnHeaderBoxLine634894">
              <a:extLst>
                <a:ext uri="{FF2B5EF4-FFF2-40B4-BE49-F238E27FC236}">
                  <a16:creationId xmlns:a16="http://schemas.microsoft.com/office/drawing/2014/main" id="{4B844D0C-961D-4675-94AD-D9E2D712BBBF}"/>
                </a:ext>
              </a:extLst>
            </p:cNvPr>
            <p:cNvCxnSpPr/>
            <p:nvPr/>
          </p:nvCxnSpPr>
          <p:spPr bwMode="gray">
            <a:xfrm>
              <a:off x="330200" y="1588997"/>
              <a:ext cx="5495528" cy="0"/>
            </a:xfrm>
            <a:prstGeom prst="line">
              <a:avLst/>
            </a:prstGeom>
            <a:ln w="9525" cap="flat">
              <a:solidFill>
                <a:srgbClr val="104C3E"/>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35" name="btfpBulletedList243561">
            <a:extLst>
              <a:ext uri="{FF2B5EF4-FFF2-40B4-BE49-F238E27FC236}">
                <a16:creationId xmlns:a16="http://schemas.microsoft.com/office/drawing/2014/main" id="{418B52E3-B912-4322-87E0-31C0A1C93032}"/>
              </a:ext>
            </a:extLst>
          </p:cNvPr>
          <p:cNvSpPr txBox="1"/>
          <p:nvPr>
            <p:custDataLst>
              <p:tags r:id="rId4"/>
            </p:custDataLst>
          </p:nvPr>
        </p:nvSpPr>
        <p:spPr bwMode="gray">
          <a:xfrm>
            <a:off x="6366272" y="1677897"/>
            <a:ext cx="5495528" cy="4935573"/>
          </a:xfrm>
          <a:prstGeom prst="rect">
            <a:avLst/>
          </a:prstGeom>
          <a:noFill/>
        </p:spPr>
        <p:txBody>
          <a:bodyPr vert="horz" wrap="square" lIns="36000" tIns="36000" rIns="36000" bIns="36000" rtlCol="0">
            <a:spAutoFit/>
          </a:bodyPr>
          <a:lstStyle/>
          <a:p>
            <a:pPr fontAlgn="ctr"/>
            <a:r>
              <a:rPr lang="en-US" sz="1400" b="1" dirty="0"/>
              <a:t>High concentration of economics </a:t>
            </a:r>
            <a:r>
              <a:rPr lang="en-US" sz="1400" dirty="0"/>
              <a:t>with major share of revenues coming from concentrated set of customers, mainly Customer 1 and Customer 2; ability to sustain high margins in future depends on relationship with these customers and customer’s position vs. peers in market</a:t>
            </a:r>
          </a:p>
          <a:p>
            <a:pPr fontAlgn="ctr"/>
            <a:r>
              <a:rPr lang="en-US" sz="1400" dirty="0"/>
              <a:t>Operationally, </a:t>
            </a:r>
            <a:r>
              <a:rPr lang="en-US" sz="1400" b="1" dirty="0"/>
              <a:t>ability to scale up current capacity of 16 manufacturing sites </a:t>
            </a:r>
            <a:r>
              <a:rPr lang="en-US" sz="1400" dirty="0"/>
              <a:t>(CAPEX required, ability to scale utilization, supply chain performance)</a:t>
            </a:r>
          </a:p>
          <a:p>
            <a:pPr fontAlgn="ctr"/>
            <a:r>
              <a:rPr lang="en-US" sz="1400" b="1" dirty="0"/>
              <a:t>Manufacturing focused on Singapore and Malaysia </a:t>
            </a:r>
            <a:r>
              <a:rPr lang="en-US" sz="1400" dirty="0"/>
              <a:t>and potentially exposed (favorably or unfavorably) to global supply chain shifts</a:t>
            </a:r>
          </a:p>
          <a:p>
            <a:pPr fontAlgn="ctr"/>
            <a:r>
              <a:rPr lang="en-US" sz="1400" b="1" dirty="0"/>
              <a:t>Degree of differentiation on consumer business </a:t>
            </a:r>
            <a:r>
              <a:rPr lang="en-US" sz="1400" dirty="0"/>
              <a:t>and existence of barriers to margin erosion still remain unclear</a:t>
            </a:r>
          </a:p>
          <a:p>
            <a:pPr fontAlgn="ctr"/>
            <a:r>
              <a:rPr lang="en-US" sz="1400" dirty="0"/>
              <a:t>With any precision manufacturing diligence, key</a:t>
            </a:r>
            <a:r>
              <a:rPr lang="en-US" sz="1400" b="1" dirty="0"/>
              <a:t> to understand:</a:t>
            </a:r>
          </a:p>
          <a:p>
            <a:pPr lvl="1" fontAlgn="ctr"/>
            <a:r>
              <a:rPr lang="en-US" sz="1050" b="1" dirty="0"/>
              <a:t>Truly addressable TAM </a:t>
            </a:r>
            <a:r>
              <a:rPr lang="en-US" sz="1050" dirty="0"/>
              <a:t>(given product focus/capabilities and manufacturing footprint) and potential for growth</a:t>
            </a:r>
          </a:p>
          <a:p>
            <a:pPr lvl="1" fontAlgn="ctr"/>
            <a:r>
              <a:rPr lang="en-US" sz="1050" b="1" dirty="0"/>
              <a:t>Long-range plan </a:t>
            </a:r>
            <a:r>
              <a:rPr lang="en-US" sz="1050" dirty="0"/>
              <a:t>and extent to which programs are secured / how target is performing on win-rates</a:t>
            </a:r>
          </a:p>
          <a:p>
            <a:pPr lvl="1" fontAlgn="ctr"/>
            <a:r>
              <a:rPr lang="en-US" sz="1050" b="1" dirty="0"/>
              <a:t>Customer perceptions and stickiness + sustainability of margins</a:t>
            </a:r>
          </a:p>
          <a:p>
            <a:pPr lvl="1" fontAlgn="ctr"/>
            <a:endParaRPr lang="en-US" sz="1050" b="1" dirty="0"/>
          </a:p>
        </p:txBody>
      </p:sp>
      <p:sp>
        <p:nvSpPr>
          <p:cNvPr id="36" name="btfpBulletedList959836">
            <a:extLst>
              <a:ext uri="{FF2B5EF4-FFF2-40B4-BE49-F238E27FC236}">
                <a16:creationId xmlns:a16="http://schemas.microsoft.com/office/drawing/2014/main" id="{3894E6EB-EA23-4934-B510-BC71C7F25533}"/>
              </a:ext>
            </a:extLst>
          </p:cNvPr>
          <p:cNvSpPr txBox="1"/>
          <p:nvPr>
            <p:custDataLst>
              <p:tags r:id="rId5"/>
            </p:custDataLst>
          </p:nvPr>
        </p:nvSpPr>
        <p:spPr bwMode="gray">
          <a:xfrm>
            <a:off x="330200" y="1677897"/>
            <a:ext cx="5495528" cy="4073798"/>
          </a:xfrm>
          <a:prstGeom prst="rect">
            <a:avLst/>
          </a:prstGeom>
          <a:noFill/>
        </p:spPr>
        <p:txBody>
          <a:bodyPr vert="horz" wrap="square" lIns="36000" tIns="36000" rIns="36000" bIns="36000" rtlCol="0">
            <a:spAutoFit/>
          </a:bodyPr>
          <a:lstStyle/>
          <a:p>
            <a:pPr fontAlgn="ctr"/>
            <a:r>
              <a:rPr lang="en-US" sz="1400" b="1" dirty="0"/>
              <a:t>MedTech is a highly attractive precision engineering segment </a:t>
            </a:r>
            <a:r>
              <a:rPr lang="en-US" sz="1400" dirty="0"/>
              <a:t>with macro tailwinds, sticky customer relationships, and long product lifecycles</a:t>
            </a:r>
          </a:p>
          <a:p>
            <a:pPr fontAlgn="ctr"/>
            <a:r>
              <a:rPr lang="en-US" sz="1400" dirty="0"/>
              <a:t>Target has </a:t>
            </a:r>
            <a:r>
              <a:rPr lang="en-US" sz="1400" b="1" dirty="0"/>
              <a:t>forged enduring blue chip customer relationship with Customer 1 </a:t>
            </a:r>
            <a:r>
              <a:rPr lang="en-US" sz="1400" dirty="0"/>
              <a:t>in MedTech</a:t>
            </a:r>
          </a:p>
          <a:p>
            <a:pPr fontAlgn="ctr"/>
            <a:r>
              <a:rPr lang="en-US" sz="1400" b="1" dirty="0"/>
              <a:t>Value chain integration </a:t>
            </a:r>
            <a:r>
              <a:rPr lang="en-US" sz="1400" dirty="0"/>
              <a:t>on design / engineering and proprietary tech </a:t>
            </a:r>
            <a:r>
              <a:rPr lang="en-US" sz="1400" i="1" dirty="0"/>
              <a:t>(to be validated) </a:t>
            </a:r>
            <a:r>
              <a:rPr lang="en-US" sz="1400" dirty="0"/>
              <a:t>leading to customer stickiness</a:t>
            </a:r>
          </a:p>
          <a:p>
            <a:pPr fontAlgn="ctr"/>
            <a:r>
              <a:rPr lang="en-US" sz="1400" b="1" dirty="0"/>
              <a:t>End-to-end capabilities</a:t>
            </a:r>
            <a:r>
              <a:rPr lang="en-US" sz="1400" dirty="0"/>
              <a:t>–from product design and tooling to high-volume manufacturing–which creates a differentiated value proposition for customers</a:t>
            </a:r>
          </a:p>
          <a:p>
            <a:pPr fontAlgn="ctr"/>
            <a:r>
              <a:rPr lang="en-US" sz="1400" b="1" dirty="0"/>
              <a:t>Cost-effective scale </a:t>
            </a:r>
            <a:r>
              <a:rPr lang="en-US" sz="1400" dirty="0"/>
              <a:t>through manufacturing base in Malaysia coupled with innovation center supporting R&amp;D and </a:t>
            </a:r>
            <a:r>
              <a:rPr lang="en-US" sz="1400" b="1" dirty="0"/>
              <a:t>advanced automation (Industry 4.0) adoption </a:t>
            </a:r>
            <a:r>
              <a:rPr lang="en-US" sz="1400" dirty="0"/>
              <a:t>in Singapore</a:t>
            </a:r>
          </a:p>
          <a:p>
            <a:pPr fontAlgn="ctr"/>
            <a:r>
              <a:rPr lang="en-US" sz="1400" b="1" dirty="0"/>
              <a:t>Clear strategic exit opportunities </a:t>
            </a:r>
            <a:r>
              <a:rPr lang="en-US" sz="1400" dirty="0"/>
              <a:t>for precision engineering groups looking to enter coveted MedTech space</a:t>
            </a:r>
          </a:p>
        </p:txBody>
      </p:sp>
      <p:grpSp>
        <p:nvGrpSpPr>
          <p:cNvPr id="8" name="btfpStatusSticker134700">
            <a:extLst>
              <a:ext uri="{FF2B5EF4-FFF2-40B4-BE49-F238E27FC236}">
                <a16:creationId xmlns:a16="http://schemas.microsoft.com/office/drawing/2014/main" id="{F00B056D-15AB-4A1A-BCBC-DDD0C7C1538B}"/>
              </a:ext>
            </a:extLst>
          </p:cNvPr>
          <p:cNvGrpSpPr/>
          <p:nvPr>
            <p:custDataLst>
              <p:tags r:id="rId6"/>
            </p:custDataLst>
          </p:nvPr>
        </p:nvGrpSpPr>
        <p:grpSpPr>
          <a:xfrm>
            <a:off x="6562079" y="955344"/>
            <a:ext cx="5299721" cy="235611"/>
            <a:chOff x="-5699381" y="876300"/>
            <a:chExt cx="5299721" cy="235611"/>
          </a:xfrm>
        </p:grpSpPr>
        <p:sp>
          <p:nvSpPr>
            <p:cNvPr id="6" name="btfpStatusStickerText134700">
              <a:extLst>
                <a:ext uri="{FF2B5EF4-FFF2-40B4-BE49-F238E27FC236}">
                  <a16:creationId xmlns:a16="http://schemas.microsoft.com/office/drawing/2014/main" id="{7D741173-EC70-4982-9775-E4BE3B15B43C}"/>
                </a:ext>
              </a:extLst>
            </p:cNvPr>
            <p:cNvSpPr txBox="1"/>
            <p:nvPr/>
          </p:nvSpPr>
          <p:spPr bwMode="gray">
            <a:xfrm>
              <a:off x="-5699381" y="876300"/>
              <a:ext cx="5299721"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Preliminary outside-in perspectives</a:t>
              </a:r>
            </a:p>
          </p:txBody>
        </p:sp>
        <p:cxnSp>
          <p:nvCxnSpPr>
            <p:cNvPr id="7" name="btfpStatusStickerLine134700">
              <a:extLst>
                <a:ext uri="{FF2B5EF4-FFF2-40B4-BE49-F238E27FC236}">
                  <a16:creationId xmlns:a16="http://schemas.microsoft.com/office/drawing/2014/main" id="{DDE658E4-D9B2-4BF5-B7E2-8F417AC98B38}"/>
                </a:ext>
              </a:extLst>
            </p:cNvPr>
            <p:cNvCxnSpPr>
              <a:cxnSpLocks/>
            </p:cNvCxnSpPr>
            <p:nvPr/>
          </p:nvCxnSpPr>
          <p:spPr bwMode="gray">
            <a:xfrm rot="720000">
              <a:off x="-5699381"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99839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 name="think-cell data - do not delete" hidden="1">
            <a:extLst>
              <a:ext uri="{FF2B5EF4-FFF2-40B4-BE49-F238E27FC236}">
                <a16:creationId xmlns:a16="http://schemas.microsoft.com/office/drawing/2014/main" id="{3C3C288B-2D2B-C443-9FDD-ABE1ED3F191E}"/>
              </a:ext>
            </a:extLst>
          </p:cNvPr>
          <p:cNvGraphicFramePr>
            <a:graphicFrameLocks noChangeAspect="1"/>
          </p:cNvGraphicFramePr>
          <p:nvPr>
            <p:custDataLst>
              <p:tags r:id="rId2"/>
            </p:custDataLst>
            <p:extLst>
              <p:ext uri="{D42A27DB-BD31-4B8C-83A1-F6EECF244321}">
                <p14:modId xmlns:p14="http://schemas.microsoft.com/office/powerpoint/2010/main" val="386304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41" name="think-cell data - do not delete" hidden="1">
                        <a:extLst>
                          <a:ext uri="{FF2B5EF4-FFF2-40B4-BE49-F238E27FC236}">
                            <a16:creationId xmlns:a16="http://schemas.microsoft.com/office/drawing/2014/main" id="{3C3C288B-2D2B-C443-9FDD-ABE1ED3F191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39" name="btfpColumnIndicatorGroup2">
            <a:extLst>
              <a:ext uri="{FF2B5EF4-FFF2-40B4-BE49-F238E27FC236}">
                <a16:creationId xmlns:a16="http://schemas.microsoft.com/office/drawing/2014/main" id="{17EF0B8F-8AB3-39DA-C501-6F25F4BE9DE8}"/>
              </a:ext>
            </a:extLst>
          </p:cNvPr>
          <p:cNvGrpSpPr/>
          <p:nvPr/>
        </p:nvGrpSpPr>
        <p:grpSpPr>
          <a:xfrm>
            <a:off x="0" y="6926580"/>
            <a:ext cx="12192000" cy="137160"/>
            <a:chOff x="0" y="6926580"/>
            <a:chExt cx="12192000" cy="137160"/>
          </a:xfrm>
        </p:grpSpPr>
        <p:sp>
          <p:nvSpPr>
            <p:cNvPr id="37" name="btfpColumnGapBlocker156762">
              <a:extLst>
                <a:ext uri="{FF2B5EF4-FFF2-40B4-BE49-F238E27FC236}">
                  <a16:creationId xmlns:a16="http://schemas.microsoft.com/office/drawing/2014/main" id="{15DAD066-DD1E-9C80-B27A-BF0E35BF9041}"/>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5" name="btfpColumnGapBlocker976283">
              <a:extLst>
                <a:ext uri="{FF2B5EF4-FFF2-40B4-BE49-F238E27FC236}">
                  <a16:creationId xmlns:a16="http://schemas.microsoft.com/office/drawing/2014/main" id="{63F96AA7-6AC1-86A9-150D-2DF19119A7DA}"/>
                </a:ext>
              </a:extLst>
            </p:cNvPr>
            <p:cNvSpPr/>
            <p:nvPr/>
          </p:nvSpPr>
          <p:spPr bwMode="gray">
            <a:xfrm>
              <a:off x="9447371"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3" name="btfpColumnIndicator155531">
              <a:extLst>
                <a:ext uri="{FF2B5EF4-FFF2-40B4-BE49-F238E27FC236}">
                  <a16:creationId xmlns:a16="http://schemas.microsoft.com/office/drawing/2014/main" id="{007F55E6-5B72-37B8-B481-1433FFBE07AF}"/>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586194">
              <a:extLst>
                <a:ext uri="{FF2B5EF4-FFF2-40B4-BE49-F238E27FC236}">
                  <a16:creationId xmlns:a16="http://schemas.microsoft.com/office/drawing/2014/main" id="{A3A3EF2A-F3F4-CDC4-1F57-D769B62A1E38}"/>
                </a:ext>
              </a:extLst>
            </p:cNvPr>
            <p:cNvCxnSpPr/>
            <p:nvPr/>
          </p:nvCxnSpPr>
          <p:spPr bwMode="gray">
            <a:xfrm flipV="1">
              <a:off x="998791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9" name="btfpColumnGapBlocker424833">
              <a:extLst>
                <a:ext uri="{FF2B5EF4-FFF2-40B4-BE49-F238E27FC236}">
                  <a16:creationId xmlns:a16="http://schemas.microsoft.com/office/drawing/2014/main" id="{8DD80EF4-25F2-857D-02A6-69E426A86AE7}"/>
                </a:ext>
              </a:extLst>
            </p:cNvPr>
            <p:cNvSpPr/>
            <p:nvPr/>
          </p:nvSpPr>
          <p:spPr bwMode="gray">
            <a:xfrm>
              <a:off x="7032943"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7" name="btfpColumnIndicator116329">
              <a:extLst>
                <a:ext uri="{FF2B5EF4-FFF2-40B4-BE49-F238E27FC236}">
                  <a16:creationId xmlns:a16="http://schemas.microsoft.com/office/drawing/2014/main" id="{7D8050F6-2D3B-75C9-88FC-98FF4C2B95DB}"/>
                </a:ext>
              </a:extLst>
            </p:cNvPr>
            <p:cNvCxnSpPr/>
            <p:nvPr/>
          </p:nvCxnSpPr>
          <p:spPr bwMode="gray">
            <a:xfrm flipV="1">
              <a:off x="944737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499695">
              <a:extLst>
                <a:ext uri="{FF2B5EF4-FFF2-40B4-BE49-F238E27FC236}">
                  <a16:creationId xmlns:a16="http://schemas.microsoft.com/office/drawing/2014/main" id="{1EB22CF8-AD04-B2F1-8EBF-9C009A2217DE}"/>
                </a:ext>
              </a:extLst>
            </p:cNvPr>
            <p:cNvCxnSpPr/>
            <p:nvPr/>
          </p:nvCxnSpPr>
          <p:spPr bwMode="gray">
            <a:xfrm flipV="1">
              <a:off x="7573487"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913376">
              <a:extLst>
                <a:ext uri="{FF2B5EF4-FFF2-40B4-BE49-F238E27FC236}">
                  <a16:creationId xmlns:a16="http://schemas.microsoft.com/office/drawing/2014/main" id="{189EF4C8-5506-073A-0C1F-92D98D64901A}"/>
                </a:ext>
              </a:extLst>
            </p:cNvPr>
            <p:cNvSpPr/>
            <p:nvPr/>
          </p:nvSpPr>
          <p:spPr bwMode="gray">
            <a:xfrm>
              <a:off x="461851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1" name="btfpColumnIndicator654225">
              <a:extLst>
                <a:ext uri="{FF2B5EF4-FFF2-40B4-BE49-F238E27FC236}">
                  <a16:creationId xmlns:a16="http://schemas.microsoft.com/office/drawing/2014/main" id="{FC93D553-5171-6189-3FEB-F7C533F0F8C2}"/>
                </a:ext>
              </a:extLst>
            </p:cNvPr>
            <p:cNvCxnSpPr/>
            <p:nvPr/>
          </p:nvCxnSpPr>
          <p:spPr bwMode="gray">
            <a:xfrm flipV="1">
              <a:off x="7032943"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592464">
              <a:extLst>
                <a:ext uri="{FF2B5EF4-FFF2-40B4-BE49-F238E27FC236}">
                  <a16:creationId xmlns:a16="http://schemas.microsoft.com/office/drawing/2014/main" id="{C138F149-39F8-E093-CFF3-36BFE480ACBD}"/>
                </a:ext>
              </a:extLst>
            </p:cNvPr>
            <p:cNvCxnSpPr/>
            <p:nvPr/>
          </p:nvCxnSpPr>
          <p:spPr bwMode="gray">
            <a:xfrm flipV="1">
              <a:off x="515905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324160">
              <a:extLst>
                <a:ext uri="{FF2B5EF4-FFF2-40B4-BE49-F238E27FC236}">
                  <a16:creationId xmlns:a16="http://schemas.microsoft.com/office/drawing/2014/main" id="{ACD5E342-C8E0-DC5B-DF02-6E936EFAD644}"/>
                </a:ext>
              </a:extLst>
            </p:cNvPr>
            <p:cNvSpPr/>
            <p:nvPr/>
          </p:nvSpPr>
          <p:spPr bwMode="gray">
            <a:xfrm>
              <a:off x="2204085"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5" name="btfpColumnIndicator367128">
              <a:extLst>
                <a:ext uri="{FF2B5EF4-FFF2-40B4-BE49-F238E27FC236}">
                  <a16:creationId xmlns:a16="http://schemas.microsoft.com/office/drawing/2014/main" id="{4BEB3FAE-8C53-28F4-8A62-12D2ED8ECBB4}"/>
                </a:ext>
              </a:extLst>
            </p:cNvPr>
            <p:cNvCxnSpPr/>
            <p:nvPr/>
          </p:nvCxnSpPr>
          <p:spPr bwMode="gray">
            <a:xfrm flipV="1">
              <a:off x="461851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684708">
              <a:extLst>
                <a:ext uri="{FF2B5EF4-FFF2-40B4-BE49-F238E27FC236}">
                  <a16:creationId xmlns:a16="http://schemas.microsoft.com/office/drawing/2014/main" id="{F18BF776-332C-02E2-BF87-16BF6008700B}"/>
                </a:ext>
              </a:extLst>
            </p:cNvPr>
            <p:cNvCxnSpPr/>
            <p:nvPr/>
          </p:nvCxnSpPr>
          <p:spPr bwMode="gray">
            <a:xfrm flipV="1">
              <a:off x="2744629"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1" name="btfpColumnGapBlocker723696">
              <a:extLst>
                <a:ext uri="{FF2B5EF4-FFF2-40B4-BE49-F238E27FC236}">
                  <a16:creationId xmlns:a16="http://schemas.microsoft.com/office/drawing/2014/main" id="{DC6E33AC-830B-3A2E-BA4E-4DCB00F87578}"/>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9" name="btfpColumnIndicator762118">
              <a:extLst>
                <a:ext uri="{FF2B5EF4-FFF2-40B4-BE49-F238E27FC236}">
                  <a16:creationId xmlns:a16="http://schemas.microsoft.com/office/drawing/2014/main" id="{B97F0625-ADFF-A76A-F568-72CCF7965A25}"/>
                </a:ext>
              </a:extLst>
            </p:cNvPr>
            <p:cNvCxnSpPr/>
            <p:nvPr/>
          </p:nvCxnSpPr>
          <p:spPr bwMode="gray">
            <a:xfrm flipV="1">
              <a:off x="220408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539255">
              <a:extLst>
                <a:ext uri="{FF2B5EF4-FFF2-40B4-BE49-F238E27FC236}">
                  <a16:creationId xmlns:a16="http://schemas.microsoft.com/office/drawing/2014/main" id="{3D72B2F8-BD29-63B6-64AE-BBE0B1CF409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8" name="btfpColumnIndicatorGroup1">
            <a:extLst>
              <a:ext uri="{FF2B5EF4-FFF2-40B4-BE49-F238E27FC236}">
                <a16:creationId xmlns:a16="http://schemas.microsoft.com/office/drawing/2014/main" id="{B2531DEE-F5B6-D902-62E8-7AD0A2B73EBB}"/>
              </a:ext>
            </a:extLst>
          </p:cNvPr>
          <p:cNvGrpSpPr/>
          <p:nvPr/>
        </p:nvGrpSpPr>
        <p:grpSpPr>
          <a:xfrm>
            <a:off x="0" y="-205740"/>
            <a:ext cx="12192000" cy="137160"/>
            <a:chOff x="0" y="-205740"/>
            <a:chExt cx="12192000" cy="137160"/>
          </a:xfrm>
        </p:grpSpPr>
        <p:sp>
          <p:nvSpPr>
            <p:cNvPr id="36" name="btfpColumnGapBlocker306245">
              <a:extLst>
                <a:ext uri="{FF2B5EF4-FFF2-40B4-BE49-F238E27FC236}">
                  <a16:creationId xmlns:a16="http://schemas.microsoft.com/office/drawing/2014/main" id="{DA6B6803-F11D-E5BB-0499-42DF03AD1ED5}"/>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4" name="btfpColumnGapBlocker272607">
              <a:extLst>
                <a:ext uri="{FF2B5EF4-FFF2-40B4-BE49-F238E27FC236}">
                  <a16:creationId xmlns:a16="http://schemas.microsoft.com/office/drawing/2014/main" id="{F83D9A3C-A07F-C838-CA77-2BB0ABBA538C}"/>
                </a:ext>
              </a:extLst>
            </p:cNvPr>
            <p:cNvSpPr/>
            <p:nvPr/>
          </p:nvSpPr>
          <p:spPr bwMode="gray">
            <a:xfrm>
              <a:off x="9447371"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2" name="btfpColumnIndicator680404">
              <a:extLst>
                <a:ext uri="{FF2B5EF4-FFF2-40B4-BE49-F238E27FC236}">
                  <a16:creationId xmlns:a16="http://schemas.microsoft.com/office/drawing/2014/main" id="{4195CEB1-7920-F900-7251-6F63CC375EC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0" name="btfpColumnIndicator829095">
              <a:extLst>
                <a:ext uri="{FF2B5EF4-FFF2-40B4-BE49-F238E27FC236}">
                  <a16:creationId xmlns:a16="http://schemas.microsoft.com/office/drawing/2014/main" id="{DCDE6DB1-E2C4-646C-348A-194C92A30071}"/>
                </a:ext>
              </a:extLst>
            </p:cNvPr>
            <p:cNvCxnSpPr/>
            <p:nvPr/>
          </p:nvCxnSpPr>
          <p:spPr bwMode="gray">
            <a:xfrm flipV="1">
              <a:off x="998791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8" name="btfpColumnGapBlocker245911">
              <a:extLst>
                <a:ext uri="{FF2B5EF4-FFF2-40B4-BE49-F238E27FC236}">
                  <a16:creationId xmlns:a16="http://schemas.microsoft.com/office/drawing/2014/main" id="{772DC1BD-C431-86F2-686F-F3A0963071F1}"/>
                </a:ext>
              </a:extLst>
            </p:cNvPr>
            <p:cNvSpPr/>
            <p:nvPr/>
          </p:nvSpPr>
          <p:spPr bwMode="gray">
            <a:xfrm>
              <a:off x="7032943"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6" name="btfpColumnIndicator263836">
              <a:extLst>
                <a:ext uri="{FF2B5EF4-FFF2-40B4-BE49-F238E27FC236}">
                  <a16:creationId xmlns:a16="http://schemas.microsoft.com/office/drawing/2014/main" id="{AF26D17E-EBF9-9288-A4E0-AFC7E54A4CCE}"/>
                </a:ext>
              </a:extLst>
            </p:cNvPr>
            <p:cNvCxnSpPr/>
            <p:nvPr/>
          </p:nvCxnSpPr>
          <p:spPr bwMode="gray">
            <a:xfrm flipV="1">
              <a:off x="944737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4" name="btfpColumnIndicator274825">
              <a:extLst>
                <a:ext uri="{FF2B5EF4-FFF2-40B4-BE49-F238E27FC236}">
                  <a16:creationId xmlns:a16="http://schemas.microsoft.com/office/drawing/2014/main" id="{AFF10659-BC99-660D-1F8D-93AF6A27353F}"/>
                </a:ext>
              </a:extLst>
            </p:cNvPr>
            <p:cNvCxnSpPr/>
            <p:nvPr/>
          </p:nvCxnSpPr>
          <p:spPr bwMode="gray">
            <a:xfrm flipV="1">
              <a:off x="7573487"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2" name="btfpColumnGapBlocker810809">
              <a:extLst>
                <a:ext uri="{FF2B5EF4-FFF2-40B4-BE49-F238E27FC236}">
                  <a16:creationId xmlns:a16="http://schemas.microsoft.com/office/drawing/2014/main" id="{FD733075-914B-F50F-6D0B-3054F646B0F6}"/>
                </a:ext>
              </a:extLst>
            </p:cNvPr>
            <p:cNvSpPr/>
            <p:nvPr/>
          </p:nvSpPr>
          <p:spPr bwMode="gray">
            <a:xfrm>
              <a:off x="461851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0" name="btfpColumnIndicator503084">
              <a:extLst>
                <a:ext uri="{FF2B5EF4-FFF2-40B4-BE49-F238E27FC236}">
                  <a16:creationId xmlns:a16="http://schemas.microsoft.com/office/drawing/2014/main" id="{98D2E156-1120-A46D-94B7-4CBC6D93FC9A}"/>
                </a:ext>
              </a:extLst>
            </p:cNvPr>
            <p:cNvCxnSpPr/>
            <p:nvPr/>
          </p:nvCxnSpPr>
          <p:spPr bwMode="gray">
            <a:xfrm flipV="1">
              <a:off x="7032943"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8" name="btfpColumnIndicator818360">
              <a:extLst>
                <a:ext uri="{FF2B5EF4-FFF2-40B4-BE49-F238E27FC236}">
                  <a16:creationId xmlns:a16="http://schemas.microsoft.com/office/drawing/2014/main" id="{E1BB44AD-DB39-E8B0-192C-FA3CC236815E}"/>
                </a:ext>
              </a:extLst>
            </p:cNvPr>
            <p:cNvCxnSpPr/>
            <p:nvPr/>
          </p:nvCxnSpPr>
          <p:spPr bwMode="gray">
            <a:xfrm flipV="1">
              <a:off x="515905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6" name="btfpColumnGapBlocker347186">
              <a:extLst>
                <a:ext uri="{FF2B5EF4-FFF2-40B4-BE49-F238E27FC236}">
                  <a16:creationId xmlns:a16="http://schemas.microsoft.com/office/drawing/2014/main" id="{1E9F7E36-8A67-4B17-E470-BE6E7F881BB9}"/>
                </a:ext>
              </a:extLst>
            </p:cNvPr>
            <p:cNvSpPr/>
            <p:nvPr/>
          </p:nvSpPr>
          <p:spPr bwMode="gray">
            <a:xfrm>
              <a:off x="2204085"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4" name="btfpColumnIndicator201723">
              <a:extLst>
                <a:ext uri="{FF2B5EF4-FFF2-40B4-BE49-F238E27FC236}">
                  <a16:creationId xmlns:a16="http://schemas.microsoft.com/office/drawing/2014/main" id="{967FF4C8-93CE-B5E6-02BF-113DCB5A0B9A}"/>
                </a:ext>
              </a:extLst>
            </p:cNvPr>
            <p:cNvCxnSpPr/>
            <p:nvPr/>
          </p:nvCxnSpPr>
          <p:spPr bwMode="gray">
            <a:xfrm flipV="1">
              <a:off x="461851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773551">
              <a:extLst>
                <a:ext uri="{FF2B5EF4-FFF2-40B4-BE49-F238E27FC236}">
                  <a16:creationId xmlns:a16="http://schemas.microsoft.com/office/drawing/2014/main" id="{B2F2F801-1FED-203E-546E-2F5CAD192797}"/>
                </a:ext>
              </a:extLst>
            </p:cNvPr>
            <p:cNvCxnSpPr/>
            <p:nvPr/>
          </p:nvCxnSpPr>
          <p:spPr bwMode="gray">
            <a:xfrm flipV="1">
              <a:off x="2744629"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0" name="btfpColumnGapBlocker497598">
              <a:extLst>
                <a:ext uri="{FF2B5EF4-FFF2-40B4-BE49-F238E27FC236}">
                  <a16:creationId xmlns:a16="http://schemas.microsoft.com/office/drawing/2014/main" id="{5010F72A-D5A6-2B6F-51E0-25B0B391CB82}"/>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 name="btfpColumnIndicator654498">
              <a:extLst>
                <a:ext uri="{FF2B5EF4-FFF2-40B4-BE49-F238E27FC236}">
                  <a16:creationId xmlns:a16="http://schemas.microsoft.com/office/drawing/2014/main" id="{C670A865-556C-3DF2-554F-6C291FBEBA3D}"/>
                </a:ext>
              </a:extLst>
            </p:cNvPr>
            <p:cNvCxnSpPr/>
            <p:nvPr/>
          </p:nvCxnSpPr>
          <p:spPr bwMode="gray">
            <a:xfrm flipV="1">
              <a:off x="220408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704062">
              <a:extLst>
                <a:ext uri="{FF2B5EF4-FFF2-40B4-BE49-F238E27FC236}">
                  <a16:creationId xmlns:a16="http://schemas.microsoft.com/office/drawing/2014/main" id="{4D3498B1-C19A-D9B6-66E8-238E937D25F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pic>
        <p:nvPicPr>
          <p:cNvPr id="61" name="Picture 60" descr="A picture containing person, wall, suit, indoor&#10;&#10;Description automatically generated">
            <a:extLst>
              <a:ext uri="{FF2B5EF4-FFF2-40B4-BE49-F238E27FC236}">
                <a16:creationId xmlns:a16="http://schemas.microsoft.com/office/drawing/2014/main" id="{BC14FBFE-6ED6-4857-A585-EC9F0E00AE4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99683" y="2192034"/>
            <a:ext cx="1164927" cy="1164927"/>
          </a:xfrm>
          <a:prstGeom prst="ellipse">
            <a:avLst/>
          </a:prstGeom>
        </p:spPr>
      </p:pic>
      <p:pic>
        <p:nvPicPr>
          <p:cNvPr id="58" name="Picture 57">
            <a:extLst>
              <a:ext uri="{FF2B5EF4-FFF2-40B4-BE49-F238E27FC236}">
                <a16:creationId xmlns:a16="http://schemas.microsoft.com/office/drawing/2014/main" id="{92D599CB-6B7B-4490-853E-5EF0AF317C3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97484" y="2137918"/>
            <a:ext cx="1164927" cy="1164927"/>
          </a:xfrm>
          <a:prstGeom prst="ellipse">
            <a:avLst/>
          </a:prstGeom>
        </p:spPr>
      </p:pic>
      <p:sp>
        <p:nvSpPr>
          <p:cNvPr id="2" name="Title 1"/>
          <p:cNvSpPr>
            <a:spLocks noGrp="1"/>
          </p:cNvSpPr>
          <p:nvPr>
            <p:ph type="title"/>
          </p:nvPr>
        </p:nvSpPr>
        <p:spPr/>
        <p:txBody>
          <a:bodyPr vert="horz"/>
          <a:lstStyle/>
          <a:p>
            <a:r>
              <a:rPr lang="en-US" b="1" dirty="0"/>
              <a:t>Team: </a:t>
            </a:r>
            <a:r>
              <a:rPr lang="en-US" dirty="0"/>
              <a:t>We have access to a deep bench of global MedTech experts</a:t>
            </a:r>
          </a:p>
        </p:txBody>
      </p:sp>
      <p:sp>
        <p:nvSpPr>
          <p:cNvPr id="3"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dirty="0">
                <a:solidFill>
                  <a:srgbClr val="FFFFFF">
                    <a:alpha val="0"/>
                  </a:srgbClr>
                </a:solidFill>
              </a:rPr>
              <a:t>overall_0_132514914622069318 columns_5_132514919794700621 </a:t>
            </a:r>
          </a:p>
        </p:txBody>
      </p:sp>
      <p:sp>
        <p:nvSpPr>
          <p:cNvPr id="7" name="Rectangle 6"/>
          <p:cNvSpPr/>
          <p:nvPr/>
        </p:nvSpPr>
        <p:spPr>
          <a:xfrm>
            <a:off x="5023367" y="3609808"/>
            <a:ext cx="2181294" cy="1446550"/>
          </a:xfrm>
          <a:prstGeom prst="rect">
            <a:avLst/>
          </a:prstGeom>
          <a:noFill/>
        </p:spPr>
        <p:txBody>
          <a:bodyPr wrap="square" lIns="42122" rIns="42122" rtlCol="0">
            <a:spAutoFit/>
          </a:bodyPr>
          <a:lstStyle/>
          <a:p>
            <a:pPr marL="0" indent="0" algn="ctr">
              <a:spcBef>
                <a:spcPts val="0"/>
              </a:spcBef>
              <a:buNone/>
            </a:pPr>
            <a:r>
              <a:rPr lang="en-US" sz="1200" b="1" dirty="0"/>
              <a:t>Tim van Biesen, Ph.D. </a:t>
            </a:r>
          </a:p>
          <a:p>
            <a:pPr marL="0" indent="0" algn="ctr">
              <a:spcBef>
                <a:spcPts val="0"/>
              </a:spcBef>
              <a:buNone/>
            </a:pPr>
            <a:r>
              <a:rPr lang="en-US" sz="1200" dirty="0"/>
              <a:t>Partner, New York</a:t>
            </a:r>
            <a:br>
              <a:rPr lang="en-US" sz="1200" dirty="0"/>
            </a:br>
            <a:r>
              <a:rPr lang="en-US" sz="400" dirty="0"/>
              <a:t> </a:t>
            </a:r>
            <a:endParaRPr lang="en-US" sz="1200" dirty="0"/>
          </a:p>
          <a:p>
            <a:pPr marL="0" indent="0" algn="ctr">
              <a:spcBef>
                <a:spcPts val="0"/>
              </a:spcBef>
              <a:buNone/>
            </a:pPr>
            <a:r>
              <a:rPr lang="en-US" sz="1000" i="1" dirty="0"/>
              <a:t>Healthcare Practice Global Leader, 18+ years at Bain, extensive experience in strategy, performance improvement, commercial excellence and M&amp;A for multi-national MedTech companies</a:t>
            </a:r>
          </a:p>
        </p:txBody>
      </p:sp>
      <p:pic>
        <p:nvPicPr>
          <p:cNvPr id="8" name="Picture 6" descr="Tim van Biese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531551" y="2192034"/>
            <a:ext cx="1164927" cy="1164927"/>
          </a:xfrm>
          <a:prstGeom prst="ellipse">
            <a:avLst/>
          </a:prstGeom>
          <a:noFill/>
          <a:extLst>
            <a:ext uri="{909E8E84-426E-40DD-AFC4-6F175D3DCCD1}">
              <a14:hiddenFill xmlns:a14="http://schemas.microsoft.com/office/drawing/2010/main">
                <a:solidFill>
                  <a:srgbClr val="FFFFFF"/>
                </a:solidFill>
              </a14:hiddenFill>
            </a:ext>
          </a:extLst>
        </p:spPr>
      </p:pic>
      <p:pic>
        <p:nvPicPr>
          <p:cNvPr id="45" name="Picture 2" descr="Mayuri Shah"/>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3417" y="2133213"/>
            <a:ext cx="1164927" cy="1164927"/>
          </a:xfrm>
          <a:prstGeom prst="ellipse">
            <a:avLst/>
          </a:prstGeom>
          <a:noFill/>
          <a:extLst>
            <a:ext uri="{909E8E84-426E-40DD-AFC4-6F175D3DCCD1}">
              <a14:hiddenFill xmlns:a14="http://schemas.microsoft.com/office/drawing/2010/main">
                <a:solidFill>
                  <a:srgbClr val="FFFFFF"/>
                </a:solidFill>
              </a14:hiddenFill>
            </a:ext>
          </a:extLst>
        </p:spPr>
      </p:pic>
      <p:sp>
        <p:nvSpPr>
          <p:cNvPr id="53" name="Rectangle 52"/>
          <p:cNvSpPr/>
          <p:nvPr/>
        </p:nvSpPr>
        <p:spPr>
          <a:xfrm>
            <a:off x="355233" y="3609808"/>
            <a:ext cx="2181294" cy="1323439"/>
          </a:xfrm>
          <a:prstGeom prst="rect">
            <a:avLst/>
          </a:prstGeom>
          <a:noFill/>
        </p:spPr>
        <p:txBody>
          <a:bodyPr wrap="square" lIns="42122" rIns="42122" rtlCol="0">
            <a:spAutoFit/>
          </a:bodyPr>
          <a:lstStyle/>
          <a:p>
            <a:pPr marL="0" indent="0" algn="ctr">
              <a:spcBef>
                <a:spcPts val="0"/>
              </a:spcBef>
              <a:buNone/>
            </a:pPr>
            <a:r>
              <a:rPr lang="en-US" sz="1200" b="1" dirty="0"/>
              <a:t>Mayuri Shah</a:t>
            </a:r>
          </a:p>
          <a:p>
            <a:pPr marL="0" indent="0" algn="ctr">
              <a:spcBef>
                <a:spcPts val="0"/>
              </a:spcBef>
              <a:buNone/>
            </a:pPr>
            <a:r>
              <a:rPr lang="en-US" sz="1200" dirty="0"/>
              <a:t>Partner, New York</a:t>
            </a:r>
            <a:br>
              <a:rPr lang="en-US" sz="1200" dirty="0"/>
            </a:br>
            <a:r>
              <a:rPr lang="en-US" sz="400" dirty="0"/>
              <a:t> </a:t>
            </a:r>
            <a:br>
              <a:rPr lang="en-US" sz="1200" dirty="0"/>
            </a:br>
            <a:r>
              <a:rPr lang="en-US" sz="1000" i="1" dirty="0"/>
              <a:t>14 years at Bain, focus on MedTech, including growth strategy, performance improvement, and due diligence analysis</a:t>
            </a:r>
          </a:p>
        </p:txBody>
      </p:sp>
      <p:pic>
        <p:nvPicPr>
          <p:cNvPr id="55" name="Picture 5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865618" y="2213239"/>
            <a:ext cx="1164927" cy="1164927"/>
          </a:xfrm>
          <a:prstGeom prst="ellipse">
            <a:avLst/>
          </a:prstGeom>
        </p:spPr>
      </p:pic>
      <p:sp>
        <p:nvSpPr>
          <p:cNvPr id="60" name="Rectangle 59"/>
          <p:cNvSpPr/>
          <p:nvPr/>
        </p:nvSpPr>
        <p:spPr>
          <a:xfrm>
            <a:off x="7357433" y="3609808"/>
            <a:ext cx="2181294" cy="984885"/>
          </a:xfrm>
          <a:prstGeom prst="rect">
            <a:avLst/>
          </a:prstGeom>
          <a:noFill/>
        </p:spPr>
        <p:txBody>
          <a:bodyPr wrap="square" lIns="42122" rIns="42122" rtlCol="0">
            <a:spAutoFit/>
          </a:bodyPr>
          <a:lstStyle/>
          <a:p>
            <a:pPr marL="0" indent="0" algn="ctr">
              <a:spcBef>
                <a:spcPts val="0"/>
              </a:spcBef>
              <a:buNone/>
            </a:pPr>
            <a:r>
              <a:rPr lang="en-US" sz="1200" b="1" dirty="0"/>
              <a:t>Kevin Chang</a:t>
            </a:r>
          </a:p>
          <a:p>
            <a:pPr marL="0" indent="0" algn="ctr">
              <a:spcBef>
                <a:spcPts val="0"/>
              </a:spcBef>
              <a:buNone/>
            </a:pPr>
            <a:r>
              <a:rPr lang="en-US" sz="1200" dirty="0"/>
              <a:t>Partner, Hong Kong</a:t>
            </a:r>
            <a:br>
              <a:rPr lang="en-US" sz="1200" dirty="0"/>
            </a:br>
            <a:r>
              <a:rPr lang="en-US" sz="400" dirty="0"/>
              <a:t> </a:t>
            </a:r>
            <a:br>
              <a:rPr lang="en-US" sz="1200" dirty="0"/>
            </a:br>
            <a:r>
              <a:rPr lang="en-US" sz="1000" i="1" dirty="0"/>
              <a:t>14 years at Bain, member of Bain’s Healthcare Practice, deep expertise in MedTech </a:t>
            </a:r>
          </a:p>
        </p:txBody>
      </p:sp>
      <p:sp>
        <p:nvSpPr>
          <p:cNvPr id="66" name="Rectangle 65"/>
          <p:cNvSpPr/>
          <p:nvPr/>
        </p:nvSpPr>
        <p:spPr>
          <a:xfrm>
            <a:off x="2689300" y="3609808"/>
            <a:ext cx="2181294" cy="1446550"/>
          </a:xfrm>
          <a:prstGeom prst="rect">
            <a:avLst/>
          </a:prstGeom>
          <a:noFill/>
        </p:spPr>
        <p:txBody>
          <a:bodyPr wrap="square" lIns="42122" rIns="42122" rtlCol="0">
            <a:spAutoFit/>
          </a:bodyPr>
          <a:lstStyle/>
          <a:p>
            <a:pPr marL="0" indent="0" algn="ctr">
              <a:spcBef>
                <a:spcPts val="0"/>
              </a:spcBef>
              <a:buNone/>
            </a:pPr>
            <a:r>
              <a:rPr lang="en-US" sz="1200" b="1" dirty="0"/>
              <a:t>Dieter Meyer</a:t>
            </a:r>
          </a:p>
          <a:p>
            <a:pPr marL="0" indent="0" algn="ctr">
              <a:spcBef>
                <a:spcPts val="0"/>
              </a:spcBef>
              <a:buNone/>
            </a:pPr>
            <a:r>
              <a:rPr lang="en-US" sz="1200" dirty="0"/>
              <a:t>Partner, Zurich</a:t>
            </a:r>
            <a:br>
              <a:rPr lang="en-US" sz="1200" dirty="0"/>
            </a:br>
            <a:r>
              <a:rPr lang="en-US" sz="400" dirty="0"/>
              <a:t> </a:t>
            </a:r>
            <a:br>
              <a:rPr lang="en-US" sz="1200" dirty="0"/>
            </a:br>
            <a:r>
              <a:rPr lang="en-US" sz="1000" i="1" dirty="0"/>
              <a:t>13 years at Bain, with deep MedTech experience and expertise in strategy development and implementation, and M&amp;A and post-merger integration</a:t>
            </a:r>
          </a:p>
        </p:txBody>
      </p:sp>
      <p:sp>
        <p:nvSpPr>
          <p:cNvPr id="70" name="Rectangle 69"/>
          <p:cNvSpPr/>
          <p:nvPr/>
        </p:nvSpPr>
        <p:spPr>
          <a:xfrm>
            <a:off x="9691499" y="3609808"/>
            <a:ext cx="2181294" cy="1292662"/>
          </a:xfrm>
          <a:prstGeom prst="rect">
            <a:avLst/>
          </a:prstGeom>
          <a:noFill/>
        </p:spPr>
        <p:txBody>
          <a:bodyPr wrap="square" lIns="42122" rIns="42122" rtlCol="0">
            <a:spAutoFit/>
          </a:bodyPr>
          <a:lstStyle/>
          <a:p>
            <a:pPr marL="0" indent="0" algn="ctr">
              <a:spcBef>
                <a:spcPts val="0"/>
              </a:spcBef>
              <a:buNone/>
            </a:pPr>
            <a:r>
              <a:rPr lang="en-US" sz="1200" b="1" dirty="0"/>
              <a:t>Mattias Karlsson</a:t>
            </a:r>
          </a:p>
          <a:p>
            <a:pPr marL="0" indent="0" algn="ctr">
              <a:spcBef>
                <a:spcPts val="0"/>
              </a:spcBef>
              <a:buNone/>
            </a:pPr>
            <a:r>
              <a:rPr lang="en-US" sz="1200" dirty="0"/>
              <a:t>Partner, Stockholm</a:t>
            </a:r>
            <a:br>
              <a:rPr lang="en-US" sz="1200" dirty="0"/>
            </a:br>
            <a:r>
              <a:rPr lang="en-US" sz="400" dirty="0"/>
              <a:t> </a:t>
            </a:r>
            <a:br>
              <a:rPr lang="en-US" sz="1200" dirty="0"/>
            </a:br>
            <a:r>
              <a:rPr lang="en-US" sz="1000" i="1" dirty="0"/>
              <a:t>13+ years of consulting experience, 5 years at Bain, member of Bain’s Healthcare Practice, deep expertise in MedTech</a:t>
            </a:r>
          </a:p>
        </p:txBody>
      </p:sp>
    </p:spTree>
    <p:custDataLst>
      <p:tags r:id="rId1"/>
    </p:custDataLst>
    <p:extLst>
      <p:ext uri="{BB962C8B-B14F-4D97-AF65-F5344CB8AC3E}">
        <p14:creationId xmlns:p14="http://schemas.microsoft.com/office/powerpoint/2010/main" val="3572088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F39351D-AC3F-2A8C-7C69-95EBEE249A42}"/>
              </a:ext>
            </a:extLst>
          </p:cNvPr>
          <p:cNvGraphicFramePr>
            <a:graphicFrameLocks noChangeAspect="1"/>
          </p:cNvGraphicFramePr>
          <p:nvPr>
            <p:custDataLst>
              <p:tags r:id="rId2"/>
            </p:custDataLst>
            <p:extLst>
              <p:ext uri="{D42A27DB-BD31-4B8C-83A1-F6EECF244321}">
                <p14:modId xmlns:p14="http://schemas.microsoft.com/office/powerpoint/2010/main" val="20892126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47" imgH="348" progId="TCLayout.ActiveDocument.1">
                  <p:embed/>
                </p:oleObj>
              </mc:Choice>
              <mc:Fallback>
                <p:oleObj name="think-cell Slide" r:id="rId7" imgW="347" imgH="348" progId="TCLayout.ActiveDocument.1">
                  <p:embed/>
                  <p:pic>
                    <p:nvPicPr>
                      <p:cNvPr id="4" name="think-cell data - do not delete" hidden="1">
                        <a:extLst>
                          <a:ext uri="{FF2B5EF4-FFF2-40B4-BE49-F238E27FC236}">
                            <a16:creationId xmlns:a16="http://schemas.microsoft.com/office/drawing/2014/main" id="{8F39351D-AC3F-2A8C-7C69-95EBEE249A42}"/>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grpSp>
        <p:nvGrpSpPr>
          <p:cNvPr id="37" name="btfpColumnIndicatorGroup2">
            <a:extLst>
              <a:ext uri="{FF2B5EF4-FFF2-40B4-BE49-F238E27FC236}">
                <a16:creationId xmlns:a16="http://schemas.microsoft.com/office/drawing/2014/main" id="{B3B2173E-9747-C63F-4060-91A3F2F12572}"/>
              </a:ext>
            </a:extLst>
          </p:cNvPr>
          <p:cNvGrpSpPr/>
          <p:nvPr/>
        </p:nvGrpSpPr>
        <p:grpSpPr>
          <a:xfrm>
            <a:off x="0" y="6926580"/>
            <a:ext cx="12192000" cy="137160"/>
            <a:chOff x="0" y="6926580"/>
            <a:chExt cx="12192000" cy="137160"/>
          </a:xfrm>
        </p:grpSpPr>
        <p:sp>
          <p:nvSpPr>
            <p:cNvPr id="35" name="btfpColumnGapBlocker299605">
              <a:extLst>
                <a:ext uri="{FF2B5EF4-FFF2-40B4-BE49-F238E27FC236}">
                  <a16:creationId xmlns:a16="http://schemas.microsoft.com/office/drawing/2014/main" id="{88187C66-638F-5716-4F6C-44331C9CEA0C}"/>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3" name="btfpColumnGapBlocker958400">
              <a:extLst>
                <a:ext uri="{FF2B5EF4-FFF2-40B4-BE49-F238E27FC236}">
                  <a16:creationId xmlns:a16="http://schemas.microsoft.com/office/drawing/2014/main" id="{96489B40-A96F-BD21-57C9-35A35B5D14C7}"/>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8" name="btfpColumnIndicator285072">
              <a:extLst>
                <a:ext uri="{FF2B5EF4-FFF2-40B4-BE49-F238E27FC236}">
                  <a16:creationId xmlns:a16="http://schemas.microsoft.com/office/drawing/2014/main" id="{04552204-3443-2A91-0A19-CDF4812B25CF}"/>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6" name="btfpColumnIndicator474677">
              <a:extLst>
                <a:ext uri="{FF2B5EF4-FFF2-40B4-BE49-F238E27FC236}">
                  <a16:creationId xmlns:a16="http://schemas.microsoft.com/office/drawing/2014/main" id="{B0920A1B-366A-FCDE-1E76-29BD2BD9C0E6}"/>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4" name="btfpColumnGapBlocker270092">
              <a:extLst>
                <a:ext uri="{FF2B5EF4-FFF2-40B4-BE49-F238E27FC236}">
                  <a16:creationId xmlns:a16="http://schemas.microsoft.com/office/drawing/2014/main" id="{D7D27B24-D239-8F5B-9DCC-E4B28FB63F7E}"/>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2" name="btfpColumnIndicator566440">
              <a:extLst>
                <a:ext uri="{FF2B5EF4-FFF2-40B4-BE49-F238E27FC236}">
                  <a16:creationId xmlns:a16="http://schemas.microsoft.com/office/drawing/2014/main" id="{BDC4F32A-BB2C-B1E1-DB6E-A705B2A9CD19}"/>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953311">
              <a:extLst>
                <a:ext uri="{FF2B5EF4-FFF2-40B4-BE49-F238E27FC236}">
                  <a16:creationId xmlns:a16="http://schemas.microsoft.com/office/drawing/2014/main" id="{A9276116-C52F-1EBA-B688-E2C547C62B1D}"/>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188485">
              <a:extLst>
                <a:ext uri="{FF2B5EF4-FFF2-40B4-BE49-F238E27FC236}">
                  <a16:creationId xmlns:a16="http://schemas.microsoft.com/office/drawing/2014/main" id="{C5FA1BD1-AC9E-4B9D-281A-D1C013ABCAD8}"/>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6" name="btfpColumnIndicator648505">
              <a:extLst>
                <a:ext uri="{FF2B5EF4-FFF2-40B4-BE49-F238E27FC236}">
                  <a16:creationId xmlns:a16="http://schemas.microsoft.com/office/drawing/2014/main" id="{5D75F88F-13DC-4ABA-CD96-3677588E6AD8}"/>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 name="btfpColumnIndicator158366">
              <a:extLst>
                <a:ext uri="{FF2B5EF4-FFF2-40B4-BE49-F238E27FC236}">
                  <a16:creationId xmlns:a16="http://schemas.microsoft.com/office/drawing/2014/main" id="{A3E4EE08-6DD9-4C35-68A6-1AB5F6E6020A}"/>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6" name="btfpColumnIndicatorGroup1">
            <a:extLst>
              <a:ext uri="{FF2B5EF4-FFF2-40B4-BE49-F238E27FC236}">
                <a16:creationId xmlns:a16="http://schemas.microsoft.com/office/drawing/2014/main" id="{81E75E5E-8B02-33B9-4990-063F64EB44E1}"/>
              </a:ext>
            </a:extLst>
          </p:cNvPr>
          <p:cNvGrpSpPr/>
          <p:nvPr/>
        </p:nvGrpSpPr>
        <p:grpSpPr>
          <a:xfrm>
            <a:off x="0" y="-205740"/>
            <a:ext cx="12192000" cy="137160"/>
            <a:chOff x="0" y="-205740"/>
            <a:chExt cx="12192000" cy="137160"/>
          </a:xfrm>
        </p:grpSpPr>
        <p:sp>
          <p:nvSpPr>
            <p:cNvPr id="34" name="btfpColumnGapBlocker591504">
              <a:extLst>
                <a:ext uri="{FF2B5EF4-FFF2-40B4-BE49-F238E27FC236}">
                  <a16:creationId xmlns:a16="http://schemas.microsoft.com/office/drawing/2014/main" id="{6746E631-D78A-7817-3626-2D7EA7A4919E}"/>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2" name="btfpColumnGapBlocker158006">
              <a:extLst>
                <a:ext uri="{FF2B5EF4-FFF2-40B4-BE49-F238E27FC236}">
                  <a16:creationId xmlns:a16="http://schemas.microsoft.com/office/drawing/2014/main" id="{681ADB20-9D61-F0CC-776C-69D4A795B652}"/>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7" name="btfpColumnIndicator801757">
              <a:extLst>
                <a:ext uri="{FF2B5EF4-FFF2-40B4-BE49-F238E27FC236}">
                  <a16:creationId xmlns:a16="http://schemas.microsoft.com/office/drawing/2014/main" id="{670FBA25-79D4-32C8-3E7F-866AEA876269}"/>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993308">
              <a:extLst>
                <a:ext uri="{FF2B5EF4-FFF2-40B4-BE49-F238E27FC236}">
                  <a16:creationId xmlns:a16="http://schemas.microsoft.com/office/drawing/2014/main" id="{1ABEB340-8B0E-1235-B833-BE6BD70AD29A}"/>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372641">
              <a:extLst>
                <a:ext uri="{FF2B5EF4-FFF2-40B4-BE49-F238E27FC236}">
                  <a16:creationId xmlns:a16="http://schemas.microsoft.com/office/drawing/2014/main" id="{D065DD72-8446-94B0-FA31-7CC60E36EE1F}"/>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1" name="btfpColumnIndicator593166">
              <a:extLst>
                <a:ext uri="{FF2B5EF4-FFF2-40B4-BE49-F238E27FC236}">
                  <a16:creationId xmlns:a16="http://schemas.microsoft.com/office/drawing/2014/main" id="{E75CAEC4-4DF7-F272-2956-9776AF93A9F6}"/>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109059">
              <a:extLst>
                <a:ext uri="{FF2B5EF4-FFF2-40B4-BE49-F238E27FC236}">
                  <a16:creationId xmlns:a16="http://schemas.microsoft.com/office/drawing/2014/main" id="{C476F1FD-E543-D8E1-C270-5761AB678763}"/>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640737">
              <a:extLst>
                <a:ext uri="{FF2B5EF4-FFF2-40B4-BE49-F238E27FC236}">
                  <a16:creationId xmlns:a16="http://schemas.microsoft.com/office/drawing/2014/main" id="{6F8460E7-89D3-7F29-3B63-9A016027B367}"/>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5" name="btfpColumnIndicator964489">
              <a:extLst>
                <a:ext uri="{FF2B5EF4-FFF2-40B4-BE49-F238E27FC236}">
                  <a16:creationId xmlns:a16="http://schemas.microsoft.com/office/drawing/2014/main" id="{92725F45-C8B8-2CEC-92D2-16C70D828A7D}"/>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407601">
              <a:extLst>
                <a:ext uri="{FF2B5EF4-FFF2-40B4-BE49-F238E27FC236}">
                  <a16:creationId xmlns:a16="http://schemas.microsoft.com/office/drawing/2014/main" id="{E937D8FD-25EC-266A-2078-C959074920E4}"/>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7FEAEBD-E364-4D30-BCCC-E6C239E250DA}"/>
              </a:ext>
            </a:extLst>
          </p:cNvPr>
          <p:cNvSpPr>
            <a:spLocks noGrp="1"/>
          </p:cNvSpPr>
          <p:nvPr>
            <p:ph type="title"/>
          </p:nvPr>
        </p:nvSpPr>
        <p:spPr/>
        <p:txBody>
          <a:bodyPr vert="horz"/>
          <a:lstStyle/>
          <a:p>
            <a:r>
              <a:rPr lang="en-US" b="1" dirty="0"/>
              <a:t>Credentials: </a:t>
            </a:r>
            <a:r>
              <a:rPr lang="en-US" dirty="0"/>
              <a:t>Bain brings extensive CDD experience in precision engineering and global MedTech experience</a:t>
            </a:r>
            <a:endParaRPr lang="en-US" i="1" dirty="0"/>
          </a:p>
        </p:txBody>
      </p:sp>
      <p:grpSp>
        <p:nvGrpSpPr>
          <p:cNvPr id="31" name="btfpColumnHeaderBox953833">
            <a:extLst>
              <a:ext uri="{FF2B5EF4-FFF2-40B4-BE49-F238E27FC236}">
                <a16:creationId xmlns:a16="http://schemas.microsoft.com/office/drawing/2014/main" id="{83A97A63-9605-4172-9612-195D96C5B561}"/>
              </a:ext>
            </a:extLst>
          </p:cNvPr>
          <p:cNvGrpSpPr/>
          <p:nvPr>
            <p:custDataLst>
              <p:tags r:id="rId3"/>
            </p:custDataLst>
          </p:nvPr>
        </p:nvGrpSpPr>
        <p:grpSpPr>
          <a:xfrm>
            <a:off x="330200" y="1472623"/>
            <a:ext cx="5495528" cy="291303"/>
            <a:chOff x="6366272" y="1297694"/>
            <a:chExt cx="5495528" cy="291303"/>
          </a:xfrm>
        </p:grpSpPr>
        <p:sp>
          <p:nvSpPr>
            <p:cNvPr id="29" name="btfpColumnHeaderBoxText953833">
              <a:extLst>
                <a:ext uri="{FF2B5EF4-FFF2-40B4-BE49-F238E27FC236}">
                  <a16:creationId xmlns:a16="http://schemas.microsoft.com/office/drawing/2014/main" id="{9E5F1089-63C6-47D2-BCFE-8717233485FC}"/>
                </a:ext>
              </a:extLst>
            </p:cNvPr>
            <p:cNvSpPr txBox="1"/>
            <p:nvPr/>
          </p:nvSpPr>
          <p:spPr bwMode="gray">
            <a:xfrm>
              <a:off x="6366272" y="1297694"/>
              <a:ext cx="5495528" cy="285432"/>
            </a:xfrm>
            <a:prstGeom prst="rect">
              <a:avLst/>
            </a:prstGeom>
            <a:noFill/>
          </p:spPr>
          <p:txBody>
            <a:bodyPr vert="horz" wrap="square" lIns="36036" tIns="36036" rIns="36036" bIns="36036" rtlCol="0" anchor="b">
              <a:spAutoFit/>
            </a:bodyPr>
            <a:lstStyle/>
            <a:p>
              <a:pPr marL="0" indent="0">
                <a:spcBef>
                  <a:spcPts val="0"/>
                </a:spcBef>
                <a:buNone/>
              </a:pPr>
              <a:r>
                <a:rPr lang="en-US" sz="1400" b="1" dirty="0">
                  <a:solidFill>
                    <a:srgbClr val="000000"/>
                  </a:solidFill>
                </a:rPr>
                <a:t>Regional SEA precision engineering</a:t>
              </a:r>
            </a:p>
          </p:txBody>
        </p:sp>
        <p:cxnSp>
          <p:nvCxnSpPr>
            <p:cNvPr id="30" name="btfpColumnHeaderBoxLine953833">
              <a:extLst>
                <a:ext uri="{FF2B5EF4-FFF2-40B4-BE49-F238E27FC236}">
                  <a16:creationId xmlns:a16="http://schemas.microsoft.com/office/drawing/2014/main" id="{C89D6007-0ABA-4A75-AC5F-1515566C8A71}"/>
                </a:ext>
              </a:extLst>
            </p:cNvPr>
            <p:cNvCxnSpPr/>
            <p:nvPr/>
          </p:nvCxnSpPr>
          <p:spPr bwMode="gray">
            <a:xfrm>
              <a:off x="6366272" y="1588997"/>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pic>
        <p:nvPicPr>
          <p:cNvPr id="1030" name="Picture 6" descr="Armstrong Industrial Corporation Limited »">
            <a:extLst>
              <a:ext uri="{FF2B5EF4-FFF2-40B4-BE49-F238E27FC236}">
                <a16:creationId xmlns:a16="http://schemas.microsoft.com/office/drawing/2014/main" id="{8F18DE5A-A5B9-4138-A93B-C853384E117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7153" y="2895601"/>
            <a:ext cx="2332017" cy="630275"/>
          </a:xfrm>
          <a:prstGeom prst="rect">
            <a:avLst/>
          </a:prstGeom>
          <a:noFill/>
          <a:extLst>
            <a:ext uri="{909E8E84-426E-40DD-AFC4-6F175D3DCCD1}">
              <a14:hiddenFill xmlns:a14="http://schemas.microsoft.com/office/drawing/2010/main">
                <a:solidFill>
                  <a:srgbClr val="FFFFFF"/>
                </a:solidFill>
              </a14:hiddenFill>
            </a:ext>
          </a:extLst>
        </p:spPr>
      </p:pic>
      <p:sp>
        <p:nvSpPr>
          <p:cNvPr id="110" name="Rectangle 109">
            <a:extLst>
              <a:ext uri="{FF2B5EF4-FFF2-40B4-BE49-F238E27FC236}">
                <a16:creationId xmlns:a16="http://schemas.microsoft.com/office/drawing/2014/main" id="{89048554-7065-41BC-A6A0-376595106C5E}"/>
              </a:ext>
            </a:extLst>
          </p:cNvPr>
          <p:cNvSpPr/>
          <p:nvPr/>
        </p:nvSpPr>
        <p:spPr bwMode="gray">
          <a:xfrm>
            <a:off x="325441" y="1858557"/>
            <a:ext cx="5495525" cy="531641"/>
          </a:xfrm>
          <a:prstGeom prst="rect">
            <a:avLst/>
          </a:prstGeom>
          <a:solidFill>
            <a:schemeClr val="bg1"/>
          </a:solid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800" b="1" i="1" dirty="0">
                <a:solidFill>
                  <a:srgbClr val="CC0000"/>
                </a:solidFill>
              </a:rPr>
              <a:t>&gt;10 precision engineering CDDs in SEA alone</a:t>
            </a:r>
          </a:p>
        </p:txBody>
      </p:sp>
      <p:pic>
        <p:nvPicPr>
          <p:cNvPr id="1032" name="Picture 8" descr="Unisteel Technology Ltd - Industry and Partnerships | SP">
            <a:extLst>
              <a:ext uri="{FF2B5EF4-FFF2-40B4-BE49-F238E27FC236}">
                <a16:creationId xmlns:a16="http://schemas.microsoft.com/office/drawing/2014/main" id="{BFEB1390-121E-41E0-9EC6-91AD96CFC96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82864" y="3174810"/>
            <a:ext cx="2048889" cy="729142"/>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a:extLst>
              <a:ext uri="{FF2B5EF4-FFF2-40B4-BE49-F238E27FC236}">
                <a16:creationId xmlns:a16="http://schemas.microsoft.com/office/drawing/2014/main" id="{AAEDD6E9-939D-43DE-96C9-49E0D7337210}"/>
              </a:ext>
            </a:extLst>
          </p:cNvPr>
          <p:cNvSpPr txBox="1"/>
          <p:nvPr/>
        </p:nvSpPr>
        <p:spPr bwMode="gray">
          <a:xfrm>
            <a:off x="325441" y="2433818"/>
            <a:ext cx="4460123" cy="318924"/>
          </a:xfrm>
          <a:prstGeom prst="rect">
            <a:avLst/>
          </a:prstGeom>
          <a:noFill/>
        </p:spPr>
        <p:txBody>
          <a:bodyPr wrap="none" lIns="36000" tIns="36000" rIns="36000" bIns="36000" rtlCol="0">
            <a:spAutoFit/>
          </a:bodyPr>
          <a:lstStyle/>
          <a:p>
            <a:pPr marL="0" indent="0">
              <a:buNone/>
            </a:pPr>
            <a:r>
              <a:rPr lang="en-US" sz="1600" b="1" dirty="0"/>
              <a:t>Companies analyzed (targets + competitors):</a:t>
            </a:r>
          </a:p>
        </p:txBody>
      </p:sp>
      <p:pic>
        <p:nvPicPr>
          <p:cNvPr id="78" name="Picture 77">
            <a:extLst>
              <a:ext uri="{FF2B5EF4-FFF2-40B4-BE49-F238E27FC236}">
                <a16:creationId xmlns:a16="http://schemas.microsoft.com/office/drawing/2014/main" id="{6D33601A-C24B-4A4A-9EE1-0DBC40703D26}"/>
              </a:ext>
            </a:extLst>
          </p:cNvPr>
          <p:cNvPicPr>
            <a:picLocks noChangeAspect="1"/>
          </p:cNvPicPr>
          <p:nvPr/>
        </p:nvPicPr>
        <p:blipFill>
          <a:blip r:embed="rId11"/>
          <a:stretch>
            <a:fillRect/>
          </a:stretch>
        </p:blipFill>
        <p:spPr>
          <a:xfrm>
            <a:off x="535992" y="3793093"/>
            <a:ext cx="1304925" cy="1019175"/>
          </a:xfrm>
          <a:prstGeom prst="rect">
            <a:avLst/>
          </a:prstGeom>
        </p:spPr>
      </p:pic>
      <p:pic>
        <p:nvPicPr>
          <p:cNvPr id="1034" name="Picture 10" descr="Amtek (IND) – CSSG">
            <a:extLst>
              <a:ext uri="{FF2B5EF4-FFF2-40B4-BE49-F238E27FC236}">
                <a16:creationId xmlns:a16="http://schemas.microsoft.com/office/drawing/2014/main" id="{134DE018-E5F1-4E58-AA53-E78292340453}"/>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5812" t="36264" r="15958" b="37526"/>
          <a:stretch/>
        </p:blipFill>
        <p:spPr bwMode="auto">
          <a:xfrm>
            <a:off x="2612021" y="4207604"/>
            <a:ext cx="1741685" cy="46933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nterplex Precision Technology (Singapore) Pte Ltd | SPE Industrial Power  Network">
            <a:extLst>
              <a:ext uri="{FF2B5EF4-FFF2-40B4-BE49-F238E27FC236}">
                <a16:creationId xmlns:a16="http://schemas.microsoft.com/office/drawing/2014/main" id="{E26CE07D-B5B7-4E84-AACC-7A0C5C08CBFF}"/>
              </a:ext>
            </a:extLst>
          </p:cNvPr>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8055" t="33682" r="9345" b="35977"/>
          <a:stretch/>
        </p:blipFill>
        <p:spPr bwMode="auto">
          <a:xfrm>
            <a:off x="2937503" y="5066051"/>
            <a:ext cx="2832406" cy="585233"/>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5">
            <a:extLst>
              <a:ext uri="{FF2B5EF4-FFF2-40B4-BE49-F238E27FC236}">
                <a16:creationId xmlns:a16="http://schemas.microsoft.com/office/drawing/2014/main" id="{AC14EBF2-6EA1-4CA3-91BC-485680605CA3}"/>
              </a:ext>
            </a:extLst>
          </p:cNvPr>
          <p:cNvPicPr>
            <a:picLocks noChangeAspect="1"/>
          </p:cNvPicPr>
          <p:nvPr/>
        </p:nvPicPr>
        <p:blipFill>
          <a:blip r:embed="rId14"/>
          <a:stretch>
            <a:fillRect/>
          </a:stretch>
        </p:blipFill>
        <p:spPr>
          <a:xfrm>
            <a:off x="829385" y="5768775"/>
            <a:ext cx="1969785" cy="640354"/>
          </a:xfrm>
          <a:prstGeom prst="rect">
            <a:avLst/>
          </a:prstGeom>
        </p:spPr>
      </p:pic>
      <p:grpSp>
        <p:nvGrpSpPr>
          <p:cNvPr id="117" name="btfpStatusSticker998894">
            <a:extLst>
              <a:ext uri="{FF2B5EF4-FFF2-40B4-BE49-F238E27FC236}">
                <a16:creationId xmlns:a16="http://schemas.microsoft.com/office/drawing/2014/main" id="{750012B0-32FD-4F84-A5DE-C9885D74BD49}"/>
              </a:ext>
            </a:extLst>
          </p:cNvPr>
          <p:cNvGrpSpPr/>
          <p:nvPr>
            <p:custDataLst>
              <p:tags r:id="rId4"/>
            </p:custDataLst>
          </p:nvPr>
        </p:nvGrpSpPr>
        <p:grpSpPr>
          <a:xfrm>
            <a:off x="9629778" y="955344"/>
            <a:ext cx="2232022" cy="235611"/>
            <a:chOff x="-2742739" y="876300"/>
            <a:chExt cx="2232022" cy="235611"/>
          </a:xfrm>
        </p:grpSpPr>
        <p:sp>
          <p:nvSpPr>
            <p:cNvPr id="103" name="btfpStatusStickerText998894">
              <a:extLst>
                <a:ext uri="{FF2B5EF4-FFF2-40B4-BE49-F238E27FC236}">
                  <a16:creationId xmlns:a16="http://schemas.microsoft.com/office/drawing/2014/main" id="{C85F9DC1-0613-4DEE-B345-0F6BB5D2BCC0}"/>
                </a:ext>
              </a:extLst>
            </p:cNvPr>
            <p:cNvSpPr txBox="1"/>
            <p:nvPr/>
          </p:nvSpPr>
          <p:spPr bwMode="gray">
            <a:xfrm>
              <a:off x="-2742739" y="876300"/>
              <a:ext cx="22320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Not exhaustive</a:t>
              </a:r>
            </a:p>
          </p:txBody>
        </p:sp>
        <p:cxnSp>
          <p:nvCxnSpPr>
            <p:cNvPr id="111" name="btfpStatusStickerLine998894">
              <a:extLst>
                <a:ext uri="{FF2B5EF4-FFF2-40B4-BE49-F238E27FC236}">
                  <a16:creationId xmlns:a16="http://schemas.microsoft.com/office/drawing/2014/main" id="{7A25C354-133A-4566-8548-B69D3ACA6BDE}"/>
                </a:ext>
              </a:extLst>
            </p:cNvPr>
            <p:cNvCxnSpPr>
              <a:cxnSpLocks/>
            </p:cNvCxnSpPr>
            <p:nvPr/>
          </p:nvCxnSpPr>
          <p:spPr bwMode="gray">
            <a:xfrm rot="720000">
              <a:off x="-274273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pic>
        <p:nvPicPr>
          <p:cNvPr id="120" name="Picture 119">
            <a:extLst>
              <a:ext uri="{FF2B5EF4-FFF2-40B4-BE49-F238E27FC236}">
                <a16:creationId xmlns:a16="http://schemas.microsoft.com/office/drawing/2014/main" id="{2B988D64-2EB0-4580-B69D-D464920E9FDE}"/>
              </a:ext>
            </a:extLst>
          </p:cNvPr>
          <p:cNvPicPr>
            <a:picLocks noChangeAspect="1"/>
          </p:cNvPicPr>
          <p:nvPr/>
        </p:nvPicPr>
        <p:blipFill>
          <a:blip r:embed="rId15"/>
          <a:stretch>
            <a:fillRect/>
          </a:stretch>
        </p:blipFill>
        <p:spPr>
          <a:xfrm>
            <a:off x="3306069" y="5945811"/>
            <a:ext cx="1867765" cy="585233"/>
          </a:xfrm>
          <a:prstGeom prst="rect">
            <a:avLst/>
          </a:prstGeom>
        </p:spPr>
      </p:pic>
      <p:pic>
        <p:nvPicPr>
          <p:cNvPr id="1038" name="Picture 14" descr="Logo">
            <a:extLst>
              <a:ext uri="{FF2B5EF4-FFF2-40B4-BE49-F238E27FC236}">
                <a16:creationId xmlns:a16="http://schemas.microsoft.com/office/drawing/2014/main" id="{20C8A564-F4CB-4A13-BD96-AC5E29B846A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36386" y="5079485"/>
            <a:ext cx="1683657" cy="464540"/>
          </a:xfrm>
          <a:prstGeom prst="rect">
            <a:avLst/>
          </a:prstGeom>
          <a:noFill/>
          <a:extLst>
            <a:ext uri="{909E8E84-426E-40DD-AFC4-6F175D3DCCD1}">
              <a14:hiddenFill xmlns:a14="http://schemas.microsoft.com/office/drawing/2010/main">
                <a:solidFill>
                  <a:srgbClr val="FFFFFF"/>
                </a:solidFill>
              </a14:hiddenFill>
            </a:ext>
          </a:extLst>
        </p:spPr>
      </p:pic>
      <p:pic>
        <p:nvPicPr>
          <p:cNvPr id="125" name="Picture 124">
            <a:extLst>
              <a:ext uri="{FF2B5EF4-FFF2-40B4-BE49-F238E27FC236}">
                <a16:creationId xmlns:a16="http://schemas.microsoft.com/office/drawing/2014/main" id="{FB8E3924-AE09-44D0-9E60-E275CE646F06}"/>
              </a:ext>
            </a:extLst>
          </p:cNvPr>
          <p:cNvPicPr>
            <a:picLocks noChangeAspect="1"/>
          </p:cNvPicPr>
          <p:nvPr/>
        </p:nvPicPr>
        <p:blipFill>
          <a:blip r:embed="rId17"/>
          <a:stretch>
            <a:fillRect/>
          </a:stretch>
        </p:blipFill>
        <p:spPr>
          <a:xfrm>
            <a:off x="1824372" y="3449723"/>
            <a:ext cx="857250" cy="733425"/>
          </a:xfrm>
          <a:prstGeom prst="rect">
            <a:avLst/>
          </a:prstGeom>
        </p:spPr>
      </p:pic>
      <p:grpSp>
        <p:nvGrpSpPr>
          <p:cNvPr id="76" name="btfpColumnHeaderBox953833">
            <a:extLst>
              <a:ext uri="{FF2B5EF4-FFF2-40B4-BE49-F238E27FC236}">
                <a16:creationId xmlns:a16="http://schemas.microsoft.com/office/drawing/2014/main" id="{D9A48647-9B8A-4A67-A7D6-6899106F41E2}"/>
              </a:ext>
            </a:extLst>
          </p:cNvPr>
          <p:cNvGrpSpPr/>
          <p:nvPr>
            <p:custDataLst>
              <p:tags r:id="rId5"/>
            </p:custDataLst>
          </p:nvPr>
        </p:nvGrpSpPr>
        <p:grpSpPr>
          <a:xfrm>
            <a:off x="6361510" y="1251715"/>
            <a:ext cx="5495528" cy="503663"/>
            <a:chOff x="6366272" y="1076786"/>
            <a:chExt cx="5495528" cy="503663"/>
          </a:xfrm>
        </p:grpSpPr>
        <p:sp>
          <p:nvSpPr>
            <p:cNvPr id="77" name="btfpColumnHeaderBoxText953833">
              <a:extLst>
                <a:ext uri="{FF2B5EF4-FFF2-40B4-BE49-F238E27FC236}">
                  <a16:creationId xmlns:a16="http://schemas.microsoft.com/office/drawing/2014/main" id="{BD54CAB9-1284-49A8-8235-3E687BB01F43}"/>
                </a:ext>
              </a:extLst>
            </p:cNvPr>
            <p:cNvSpPr txBox="1"/>
            <p:nvPr/>
          </p:nvSpPr>
          <p:spPr bwMode="gray">
            <a:xfrm>
              <a:off x="6366272" y="1076786"/>
              <a:ext cx="5495528" cy="498792"/>
            </a:xfrm>
            <a:prstGeom prst="rect">
              <a:avLst/>
            </a:prstGeom>
            <a:noFill/>
          </p:spPr>
          <p:txBody>
            <a:bodyPr vert="horz" wrap="square" lIns="36036" tIns="36036" rIns="36036" bIns="36036" rtlCol="0" anchor="b">
              <a:spAutoFit/>
            </a:bodyPr>
            <a:lstStyle/>
            <a:p>
              <a:pPr marL="0" indent="0">
                <a:spcBef>
                  <a:spcPts val="0"/>
                </a:spcBef>
                <a:buNone/>
              </a:pPr>
              <a:r>
                <a:rPr lang="en-US" sz="1400" b="1" dirty="0">
                  <a:solidFill>
                    <a:srgbClr val="000000"/>
                  </a:solidFill>
                </a:rPr>
                <a:t>Global MedTech experience: Complete over 220 diligences within MedTech in recent years</a:t>
              </a:r>
            </a:p>
          </p:txBody>
        </p:sp>
        <p:cxnSp>
          <p:nvCxnSpPr>
            <p:cNvPr id="79" name="btfpColumnHeaderBoxLine953833">
              <a:extLst>
                <a:ext uri="{FF2B5EF4-FFF2-40B4-BE49-F238E27FC236}">
                  <a16:creationId xmlns:a16="http://schemas.microsoft.com/office/drawing/2014/main" id="{49DBF9F3-DDC8-4BD5-B303-2A60EA31ABC7}"/>
                </a:ext>
              </a:extLst>
            </p:cNvPr>
            <p:cNvCxnSpPr/>
            <p:nvPr/>
          </p:nvCxnSpPr>
          <p:spPr bwMode="gray">
            <a:xfrm>
              <a:off x="6366272" y="1580449"/>
              <a:ext cx="5495528"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51" name="Rectangle 50">
            <a:extLst>
              <a:ext uri="{FF2B5EF4-FFF2-40B4-BE49-F238E27FC236}">
                <a16:creationId xmlns:a16="http://schemas.microsoft.com/office/drawing/2014/main" id="{BC698D38-10AA-48F3-B9F8-2BEFAD9BA24C}"/>
              </a:ext>
            </a:extLst>
          </p:cNvPr>
          <p:cNvSpPr/>
          <p:nvPr/>
        </p:nvSpPr>
        <p:spPr>
          <a:xfrm>
            <a:off x="6341737" y="1875977"/>
            <a:ext cx="5646795" cy="4662815"/>
          </a:xfrm>
          <a:prstGeom prst="rect">
            <a:avLst/>
          </a:prstGeom>
        </p:spPr>
        <p:txBody>
          <a:bodyPr wrap="square">
            <a:spAutoFit/>
          </a:bodyPr>
          <a:lstStyle/>
          <a:p>
            <a:pPr>
              <a:spcBef>
                <a:spcPts val="1800"/>
              </a:spcBef>
            </a:pPr>
            <a:r>
              <a:rPr lang="en-US" sz="1200" dirty="0">
                <a:solidFill>
                  <a:srgbClr val="000000"/>
                </a:solidFill>
              </a:rPr>
              <a:t>Medical device manufacturer focusing on </a:t>
            </a:r>
            <a:r>
              <a:rPr lang="en-US" sz="1200" b="1" dirty="0">
                <a:solidFill>
                  <a:srgbClr val="000000"/>
                </a:solidFill>
              </a:rPr>
              <a:t>ultrasound, X-ray, IVD </a:t>
            </a:r>
            <a:r>
              <a:rPr lang="en-US" sz="1200" dirty="0">
                <a:solidFill>
                  <a:srgbClr val="000000"/>
                </a:solidFill>
              </a:rPr>
              <a:t>and</a:t>
            </a:r>
            <a:r>
              <a:rPr lang="en-US" sz="1200" b="1" dirty="0">
                <a:solidFill>
                  <a:srgbClr val="000000"/>
                </a:solidFill>
              </a:rPr>
              <a:t> dialysis machines</a:t>
            </a:r>
            <a:endParaRPr lang="en-US" sz="1200" dirty="0">
              <a:solidFill>
                <a:srgbClr val="000000"/>
              </a:solidFill>
            </a:endParaRPr>
          </a:p>
          <a:p>
            <a:pPr>
              <a:spcBef>
                <a:spcPts val="1800"/>
              </a:spcBef>
            </a:pPr>
            <a:r>
              <a:rPr lang="en-US" sz="1200" dirty="0">
                <a:solidFill>
                  <a:srgbClr val="000000"/>
                </a:solidFill>
              </a:rPr>
              <a:t>Manufacturer of </a:t>
            </a:r>
            <a:r>
              <a:rPr lang="en-US" sz="1200" b="1" dirty="0">
                <a:solidFill>
                  <a:srgbClr val="000000"/>
                </a:solidFill>
              </a:rPr>
              <a:t>in-vitro diagnostics equipment and assays</a:t>
            </a:r>
            <a:endParaRPr lang="en-US" sz="1200" dirty="0">
              <a:solidFill>
                <a:srgbClr val="000000"/>
              </a:solidFill>
            </a:endParaRPr>
          </a:p>
          <a:p>
            <a:pPr>
              <a:spcBef>
                <a:spcPts val="1800"/>
              </a:spcBef>
            </a:pPr>
            <a:r>
              <a:rPr lang="en-US" sz="1200" dirty="0">
                <a:solidFill>
                  <a:srgbClr val="000000"/>
                </a:solidFill>
              </a:rPr>
              <a:t>Medical device manufacturer, specializing in </a:t>
            </a:r>
            <a:r>
              <a:rPr lang="en-US" sz="1200" b="1" dirty="0">
                <a:solidFill>
                  <a:srgbClr val="000000"/>
                </a:solidFill>
              </a:rPr>
              <a:t>arthroscopy, electro surgery, and powered surgical tools</a:t>
            </a:r>
            <a:endParaRPr lang="en-US" sz="1200" dirty="0">
              <a:solidFill>
                <a:srgbClr val="000000"/>
              </a:solidFill>
            </a:endParaRPr>
          </a:p>
          <a:p>
            <a:pPr>
              <a:spcBef>
                <a:spcPts val="1800"/>
              </a:spcBef>
            </a:pPr>
            <a:r>
              <a:rPr lang="en-US" sz="1200" dirty="0">
                <a:solidFill>
                  <a:srgbClr val="000000"/>
                </a:solidFill>
              </a:rPr>
              <a:t>Company involved in production, distribution, and sale of </a:t>
            </a:r>
            <a:r>
              <a:rPr lang="en-US" sz="1200" b="1" dirty="0">
                <a:solidFill>
                  <a:srgbClr val="000000"/>
                </a:solidFill>
              </a:rPr>
              <a:t>vascular stents </a:t>
            </a:r>
            <a:r>
              <a:rPr lang="en-US" sz="1200" dirty="0">
                <a:solidFill>
                  <a:srgbClr val="000000"/>
                </a:solidFill>
              </a:rPr>
              <a:t>and </a:t>
            </a:r>
            <a:r>
              <a:rPr lang="en-US" sz="1200" b="1" dirty="0">
                <a:solidFill>
                  <a:srgbClr val="000000"/>
                </a:solidFill>
              </a:rPr>
              <a:t>minimally invasive radiofrequency ablation technology</a:t>
            </a:r>
            <a:r>
              <a:rPr lang="en-US" sz="1200" dirty="0">
                <a:solidFill>
                  <a:srgbClr val="000000"/>
                </a:solidFill>
              </a:rPr>
              <a:t> products</a:t>
            </a:r>
          </a:p>
          <a:p>
            <a:pPr>
              <a:spcBef>
                <a:spcPts val="1800"/>
              </a:spcBef>
            </a:pPr>
            <a:r>
              <a:rPr lang="en-US" sz="1200" dirty="0">
                <a:solidFill>
                  <a:srgbClr val="000000"/>
                </a:solidFill>
              </a:rPr>
              <a:t>Manufacturer of </a:t>
            </a:r>
            <a:r>
              <a:rPr lang="en-US" sz="1200" b="1" dirty="0">
                <a:solidFill>
                  <a:srgbClr val="000000"/>
                </a:solidFill>
              </a:rPr>
              <a:t>dental implants, medical devices </a:t>
            </a:r>
            <a:r>
              <a:rPr lang="en-US" sz="1200" dirty="0">
                <a:solidFill>
                  <a:srgbClr val="000000"/>
                </a:solidFill>
              </a:rPr>
              <a:t>in the fields of urology and surgery</a:t>
            </a:r>
          </a:p>
          <a:p>
            <a:pPr>
              <a:spcBef>
                <a:spcPts val="1800"/>
              </a:spcBef>
            </a:pPr>
            <a:r>
              <a:rPr lang="en-US" sz="1200" dirty="0">
                <a:solidFill>
                  <a:srgbClr val="000000"/>
                </a:solidFill>
              </a:rPr>
              <a:t>Company providing ophthalmic surgeons with</a:t>
            </a:r>
            <a:r>
              <a:rPr lang="en-US" sz="1200" b="1" dirty="0">
                <a:solidFill>
                  <a:srgbClr val="000000"/>
                </a:solidFill>
              </a:rPr>
              <a:t> instruments &amp; equipment </a:t>
            </a:r>
            <a:r>
              <a:rPr lang="en-US" sz="1200" dirty="0">
                <a:solidFill>
                  <a:srgbClr val="000000"/>
                </a:solidFill>
              </a:rPr>
              <a:t>for </a:t>
            </a:r>
            <a:r>
              <a:rPr lang="en-US" sz="1200" b="1" dirty="0">
                <a:solidFill>
                  <a:srgbClr val="000000"/>
                </a:solidFill>
              </a:rPr>
              <a:t>anterior &amp; posterior ophthalmic surgery</a:t>
            </a:r>
            <a:endParaRPr lang="en-US" sz="1200" dirty="0">
              <a:solidFill>
                <a:srgbClr val="000000"/>
              </a:solidFill>
            </a:endParaRPr>
          </a:p>
          <a:p>
            <a:pPr>
              <a:spcBef>
                <a:spcPts val="1800"/>
              </a:spcBef>
            </a:pPr>
            <a:r>
              <a:rPr lang="en-US" sz="1200" dirty="0">
                <a:solidFill>
                  <a:srgbClr val="000000"/>
                </a:solidFill>
              </a:rPr>
              <a:t>Manufacturer &amp; supplier of </a:t>
            </a:r>
            <a:r>
              <a:rPr lang="en-US" sz="1200" b="1" dirty="0">
                <a:solidFill>
                  <a:srgbClr val="000000"/>
                </a:solidFill>
              </a:rPr>
              <a:t>wound care products, surgical gloves, surgical drapes</a:t>
            </a:r>
            <a:endParaRPr lang="en-US" sz="1200" dirty="0">
              <a:solidFill>
                <a:srgbClr val="000000"/>
              </a:solidFill>
            </a:endParaRPr>
          </a:p>
          <a:p>
            <a:pPr>
              <a:spcBef>
                <a:spcPts val="1800"/>
              </a:spcBef>
            </a:pPr>
            <a:r>
              <a:rPr lang="en-US" sz="1200" dirty="0">
                <a:solidFill>
                  <a:srgbClr val="000000"/>
                </a:solidFill>
              </a:rPr>
              <a:t>Company manufacturing health related products</a:t>
            </a:r>
            <a:r>
              <a:rPr lang="en-US" sz="1200" b="1" dirty="0">
                <a:solidFill>
                  <a:srgbClr val="000000"/>
                </a:solidFill>
              </a:rPr>
              <a:t> </a:t>
            </a:r>
            <a:r>
              <a:rPr lang="en-US" sz="1200" dirty="0">
                <a:solidFill>
                  <a:srgbClr val="000000"/>
                </a:solidFill>
              </a:rPr>
              <a:t>such as </a:t>
            </a:r>
            <a:r>
              <a:rPr lang="en-US" sz="1200" b="1" dirty="0">
                <a:solidFill>
                  <a:srgbClr val="000000"/>
                </a:solidFill>
              </a:rPr>
              <a:t>blood glucose monitoring system, electronic medical record system for clinics, ultra low temperate freezer, general refrigerator, CO</a:t>
            </a:r>
            <a:r>
              <a:rPr lang="en-US" sz="1200" b="1" baseline="-25000" dirty="0">
                <a:solidFill>
                  <a:srgbClr val="000000"/>
                </a:solidFill>
              </a:rPr>
              <a:t>2</a:t>
            </a:r>
            <a:r>
              <a:rPr lang="en-US" sz="1200" b="1" dirty="0">
                <a:solidFill>
                  <a:srgbClr val="000000"/>
                </a:solidFill>
              </a:rPr>
              <a:t> incubator</a:t>
            </a:r>
          </a:p>
        </p:txBody>
      </p:sp>
    </p:spTree>
    <p:custDataLst>
      <p:tags r:id="rId1"/>
    </p:custDataLst>
    <p:extLst>
      <p:ext uri="{BB962C8B-B14F-4D97-AF65-F5344CB8AC3E}">
        <p14:creationId xmlns:p14="http://schemas.microsoft.com/office/powerpoint/2010/main" val="3880030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B11AD54-A9BF-95E9-0A49-F41C42D49B0E}"/>
              </a:ext>
            </a:extLst>
          </p:cNvPr>
          <p:cNvGraphicFramePr>
            <a:graphicFrameLocks noChangeAspect="1"/>
          </p:cNvGraphicFramePr>
          <p:nvPr>
            <p:custDataLst>
              <p:tags r:id="rId2"/>
            </p:custDataLst>
            <p:extLst>
              <p:ext uri="{D42A27DB-BD31-4B8C-83A1-F6EECF244321}">
                <p14:modId xmlns:p14="http://schemas.microsoft.com/office/powerpoint/2010/main" val="41456286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7" imgH="348" progId="TCLayout.ActiveDocument.1">
                  <p:embed/>
                </p:oleObj>
              </mc:Choice>
              <mc:Fallback>
                <p:oleObj name="think-cell Slide" r:id="rId12" imgW="347" imgH="348" progId="TCLayout.ActiveDocument.1">
                  <p:embed/>
                  <p:pic>
                    <p:nvPicPr>
                      <p:cNvPr id="4" name="think-cell data - do not delete" hidden="1">
                        <a:extLst>
                          <a:ext uri="{FF2B5EF4-FFF2-40B4-BE49-F238E27FC236}">
                            <a16:creationId xmlns:a16="http://schemas.microsoft.com/office/drawing/2014/main" id="{2B11AD54-A9BF-95E9-0A49-F41C42D49B0E}"/>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grpSp>
        <p:nvGrpSpPr>
          <p:cNvPr id="34" name="btfpColumnIndicatorGroup2">
            <a:extLst>
              <a:ext uri="{FF2B5EF4-FFF2-40B4-BE49-F238E27FC236}">
                <a16:creationId xmlns:a16="http://schemas.microsoft.com/office/drawing/2014/main" id="{1FB78EF7-279B-7B5D-FDD7-16BCBB5862E9}"/>
              </a:ext>
            </a:extLst>
          </p:cNvPr>
          <p:cNvGrpSpPr/>
          <p:nvPr/>
        </p:nvGrpSpPr>
        <p:grpSpPr>
          <a:xfrm>
            <a:off x="0" y="6926580"/>
            <a:ext cx="12192000" cy="137160"/>
            <a:chOff x="0" y="6926580"/>
            <a:chExt cx="12192000" cy="137160"/>
          </a:xfrm>
        </p:grpSpPr>
        <p:sp>
          <p:nvSpPr>
            <p:cNvPr id="32" name="btfpColumnGapBlocker722324">
              <a:extLst>
                <a:ext uri="{FF2B5EF4-FFF2-40B4-BE49-F238E27FC236}">
                  <a16:creationId xmlns:a16="http://schemas.microsoft.com/office/drawing/2014/main" id="{A037B336-66E0-D052-87CC-2BADC845E8D2}"/>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0" name="btfpColumnGapBlocker854577">
              <a:extLst>
                <a:ext uri="{FF2B5EF4-FFF2-40B4-BE49-F238E27FC236}">
                  <a16:creationId xmlns:a16="http://schemas.microsoft.com/office/drawing/2014/main" id="{307833E2-64FA-2CCF-8A25-8611B3DB83A2}"/>
                </a:ext>
              </a:extLst>
            </p:cNvPr>
            <p:cNvSpPr/>
            <p:nvPr/>
          </p:nvSpPr>
          <p:spPr bwMode="gray">
            <a:xfrm>
              <a:off x="783775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8" name="btfpColumnIndicator759994">
              <a:extLst>
                <a:ext uri="{FF2B5EF4-FFF2-40B4-BE49-F238E27FC236}">
                  <a16:creationId xmlns:a16="http://schemas.microsoft.com/office/drawing/2014/main" id="{FAA53167-F2DE-C766-93FD-A6C0A14BE54A}"/>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6" name="btfpColumnIndicator290424">
              <a:extLst>
                <a:ext uri="{FF2B5EF4-FFF2-40B4-BE49-F238E27FC236}">
                  <a16:creationId xmlns:a16="http://schemas.microsoft.com/office/drawing/2014/main" id="{AF9B0F36-1395-EF61-CEA5-E98D5D913E71}"/>
                </a:ext>
              </a:extLst>
            </p:cNvPr>
            <p:cNvCxnSpPr/>
            <p:nvPr/>
          </p:nvCxnSpPr>
          <p:spPr bwMode="gray">
            <a:xfrm flipV="1">
              <a:off x="837829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4" name="btfpColumnGapBlocker225438">
              <a:extLst>
                <a:ext uri="{FF2B5EF4-FFF2-40B4-BE49-F238E27FC236}">
                  <a16:creationId xmlns:a16="http://schemas.microsoft.com/office/drawing/2014/main" id="{F90709CC-1641-C598-BBD1-D2548AC66224}"/>
                </a:ext>
              </a:extLst>
            </p:cNvPr>
            <p:cNvSpPr/>
            <p:nvPr/>
          </p:nvSpPr>
          <p:spPr bwMode="gray">
            <a:xfrm>
              <a:off x="381370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2" name="btfpColumnIndicator718020">
              <a:extLst>
                <a:ext uri="{FF2B5EF4-FFF2-40B4-BE49-F238E27FC236}">
                  <a16:creationId xmlns:a16="http://schemas.microsoft.com/office/drawing/2014/main" id="{44ECF328-3FCF-3308-3334-0E3D5D7B3ABE}"/>
                </a:ext>
              </a:extLst>
            </p:cNvPr>
            <p:cNvCxnSpPr/>
            <p:nvPr/>
          </p:nvCxnSpPr>
          <p:spPr bwMode="gray">
            <a:xfrm flipV="1">
              <a:off x="783775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911403">
              <a:extLst>
                <a:ext uri="{FF2B5EF4-FFF2-40B4-BE49-F238E27FC236}">
                  <a16:creationId xmlns:a16="http://schemas.microsoft.com/office/drawing/2014/main" id="{9FAFA5C0-BD84-DA1E-2639-C737BCE251CA}"/>
                </a:ext>
              </a:extLst>
            </p:cNvPr>
            <p:cNvCxnSpPr/>
            <p:nvPr/>
          </p:nvCxnSpPr>
          <p:spPr bwMode="gray">
            <a:xfrm flipV="1">
              <a:off x="435424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329664">
              <a:extLst>
                <a:ext uri="{FF2B5EF4-FFF2-40B4-BE49-F238E27FC236}">
                  <a16:creationId xmlns:a16="http://schemas.microsoft.com/office/drawing/2014/main" id="{94CBFC6F-4E90-87BE-58E8-1D476BB225FE}"/>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6" name="btfpColumnIndicator687733">
              <a:extLst>
                <a:ext uri="{FF2B5EF4-FFF2-40B4-BE49-F238E27FC236}">
                  <a16:creationId xmlns:a16="http://schemas.microsoft.com/office/drawing/2014/main" id="{618A49EE-8BD4-F802-86A6-E56CBCAF3501}"/>
                </a:ext>
              </a:extLst>
            </p:cNvPr>
            <p:cNvCxnSpPr/>
            <p:nvPr/>
          </p:nvCxnSpPr>
          <p:spPr bwMode="gray">
            <a:xfrm flipV="1">
              <a:off x="381370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4" name="btfpColumnIndicator509794">
              <a:extLst>
                <a:ext uri="{FF2B5EF4-FFF2-40B4-BE49-F238E27FC236}">
                  <a16:creationId xmlns:a16="http://schemas.microsoft.com/office/drawing/2014/main" id="{184B2148-0AD5-869E-6F6C-C3C7C0FD6D9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33" name="btfpColumnIndicatorGroup1">
            <a:extLst>
              <a:ext uri="{FF2B5EF4-FFF2-40B4-BE49-F238E27FC236}">
                <a16:creationId xmlns:a16="http://schemas.microsoft.com/office/drawing/2014/main" id="{C8F0E765-7516-01B2-FA8E-E55D5EFF5A1A}"/>
              </a:ext>
            </a:extLst>
          </p:cNvPr>
          <p:cNvGrpSpPr/>
          <p:nvPr/>
        </p:nvGrpSpPr>
        <p:grpSpPr>
          <a:xfrm>
            <a:off x="0" y="-205740"/>
            <a:ext cx="12192000" cy="137160"/>
            <a:chOff x="0" y="-205740"/>
            <a:chExt cx="12192000" cy="137160"/>
          </a:xfrm>
        </p:grpSpPr>
        <p:sp>
          <p:nvSpPr>
            <p:cNvPr id="31" name="btfpColumnGapBlocker113488">
              <a:extLst>
                <a:ext uri="{FF2B5EF4-FFF2-40B4-BE49-F238E27FC236}">
                  <a16:creationId xmlns:a16="http://schemas.microsoft.com/office/drawing/2014/main" id="{720B7408-AA64-55DC-BE2C-AAC0E8BE956D}"/>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9" name="btfpColumnGapBlocker627973">
              <a:extLst>
                <a:ext uri="{FF2B5EF4-FFF2-40B4-BE49-F238E27FC236}">
                  <a16:creationId xmlns:a16="http://schemas.microsoft.com/office/drawing/2014/main" id="{441746B3-3634-BBA0-0040-4CD63E85EB36}"/>
                </a:ext>
              </a:extLst>
            </p:cNvPr>
            <p:cNvSpPr/>
            <p:nvPr/>
          </p:nvSpPr>
          <p:spPr bwMode="gray">
            <a:xfrm>
              <a:off x="783775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7" name="btfpColumnIndicator916557">
              <a:extLst>
                <a:ext uri="{FF2B5EF4-FFF2-40B4-BE49-F238E27FC236}">
                  <a16:creationId xmlns:a16="http://schemas.microsoft.com/office/drawing/2014/main" id="{B7031725-CB04-536D-5199-4731DADD4AED}"/>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5" name="btfpColumnIndicator160883">
              <a:extLst>
                <a:ext uri="{FF2B5EF4-FFF2-40B4-BE49-F238E27FC236}">
                  <a16:creationId xmlns:a16="http://schemas.microsoft.com/office/drawing/2014/main" id="{055D2FA9-4B4D-2308-2133-20CDA2588058}"/>
                </a:ext>
              </a:extLst>
            </p:cNvPr>
            <p:cNvCxnSpPr/>
            <p:nvPr/>
          </p:nvCxnSpPr>
          <p:spPr bwMode="gray">
            <a:xfrm flipV="1">
              <a:off x="837829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3" name="btfpColumnGapBlocker512100">
              <a:extLst>
                <a:ext uri="{FF2B5EF4-FFF2-40B4-BE49-F238E27FC236}">
                  <a16:creationId xmlns:a16="http://schemas.microsoft.com/office/drawing/2014/main" id="{983D0E24-FB79-5127-6240-3197398116D8}"/>
                </a:ext>
              </a:extLst>
            </p:cNvPr>
            <p:cNvSpPr/>
            <p:nvPr/>
          </p:nvSpPr>
          <p:spPr bwMode="gray">
            <a:xfrm>
              <a:off x="381370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1" name="btfpColumnIndicator143291">
              <a:extLst>
                <a:ext uri="{FF2B5EF4-FFF2-40B4-BE49-F238E27FC236}">
                  <a16:creationId xmlns:a16="http://schemas.microsoft.com/office/drawing/2014/main" id="{FB943FDA-A02C-06C3-4272-7AF6063ECB2B}"/>
                </a:ext>
              </a:extLst>
            </p:cNvPr>
            <p:cNvCxnSpPr/>
            <p:nvPr/>
          </p:nvCxnSpPr>
          <p:spPr bwMode="gray">
            <a:xfrm flipV="1">
              <a:off x="783775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933022">
              <a:extLst>
                <a:ext uri="{FF2B5EF4-FFF2-40B4-BE49-F238E27FC236}">
                  <a16:creationId xmlns:a16="http://schemas.microsoft.com/office/drawing/2014/main" id="{B8A1D604-B11A-7A74-2363-41B7D086EE34}"/>
                </a:ext>
              </a:extLst>
            </p:cNvPr>
            <p:cNvCxnSpPr/>
            <p:nvPr/>
          </p:nvCxnSpPr>
          <p:spPr bwMode="gray">
            <a:xfrm flipV="1">
              <a:off x="435424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393344">
              <a:extLst>
                <a:ext uri="{FF2B5EF4-FFF2-40B4-BE49-F238E27FC236}">
                  <a16:creationId xmlns:a16="http://schemas.microsoft.com/office/drawing/2014/main" id="{58F9158D-C65D-0B48-12BA-DD57ACB55286}"/>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5" name="btfpColumnIndicator581460">
              <a:extLst>
                <a:ext uri="{FF2B5EF4-FFF2-40B4-BE49-F238E27FC236}">
                  <a16:creationId xmlns:a16="http://schemas.microsoft.com/office/drawing/2014/main" id="{99ECA4B5-3495-7D57-ED59-68D0717F9585}"/>
                </a:ext>
              </a:extLst>
            </p:cNvPr>
            <p:cNvCxnSpPr/>
            <p:nvPr/>
          </p:nvCxnSpPr>
          <p:spPr bwMode="gray">
            <a:xfrm flipV="1">
              <a:off x="381370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806017">
              <a:extLst>
                <a:ext uri="{FF2B5EF4-FFF2-40B4-BE49-F238E27FC236}">
                  <a16:creationId xmlns:a16="http://schemas.microsoft.com/office/drawing/2014/main" id="{28804A9F-BA0B-CE25-85F4-3793A5311BB5}"/>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D372EBE-77C0-4538-B4C5-51CCA82C45FC}"/>
              </a:ext>
            </a:extLst>
          </p:cNvPr>
          <p:cNvSpPr>
            <a:spLocks noGrp="1"/>
          </p:cNvSpPr>
          <p:nvPr>
            <p:ph type="title"/>
          </p:nvPr>
        </p:nvSpPr>
        <p:spPr/>
        <p:txBody>
          <a:bodyPr vert="horz"/>
          <a:lstStyle/>
          <a:p>
            <a:r>
              <a:rPr lang="en-US" b="1" dirty="0"/>
              <a:t>Credentials: </a:t>
            </a:r>
            <a:r>
              <a:rPr lang="en-US" dirty="0"/>
              <a:t>This team has recent experience across the full deal cycle with a leading PE-owned, SG-headquartered precision engineering company</a:t>
            </a:r>
          </a:p>
        </p:txBody>
      </p:sp>
      <p:grpSp>
        <p:nvGrpSpPr>
          <p:cNvPr id="43" name="btfpColumnHeaderBox591072">
            <a:extLst>
              <a:ext uri="{FF2B5EF4-FFF2-40B4-BE49-F238E27FC236}">
                <a16:creationId xmlns:a16="http://schemas.microsoft.com/office/drawing/2014/main" id="{4ACD0929-68D3-4901-9D11-ECD1D2D3ABBD}"/>
              </a:ext>
            </a:extLst>
          </p:cNvPr>
          <p:cNvGrpSpPr/>
          <p:nvPr>
            <p:custDataLst>
              <p:tags r:id="rId3"/>
            </p:custDataLst>
          </p:nvPr>
        </p:nvGrpSpPr>
        <p:grpSpPr>
          <a:xfrm>
            <a:off x="9384308" y="1270000"/>
            <a:ext cx="2477492" cy="629857"/>
            <a:chOff x="9384308" y="959140"/>
            <a:chExt cx="2477492" cy="629857"/>
          </a:xfrm>
        </p:grpSpPr>
        <p:sp>
          <p:nvSpPr>
            <p:cNvPr id="41" name="btfpColumnHeaderBoxText591072">
              <a:extLst>
                <a:ext uri="{FF2B5EF4-FFF2-40B4-BE49-F238E27FC236}">
                  <a16:creationId xmlns:a16="http://schemas.microsoft.com/office/drawing/2014/main" id="{F2951D13-269B-463F-AA81-EA1BD4025659}"/>
                </a:ext>
              </a:extLst>
            </p:cNvPr>
            <p:cNvSpPr txBox="1"/>
            <p:nvPr/>
          </p:nvSpPr>
          <p:spPr bwMode="gray">
            <a:xfrm>
              <a:off x="9384308" y="959140"/>
              <a:ext cx="2477492" cy="620713"/>
            </a:xfrm>
            <a:prstGeom prst="rect">
              <a:avLst/>
            </a:prstGeom>
            <a:noFill/>
          </p:spPr>
          <p:txBody>
            <a:bodyPr vert="horz" wrap="square" lIns="36036" tIns="36036" rIns="36036" bIns="36036" rtlCol="0" anchor="b">
              <a:spAutoFit/>
            </a:bodyPr>
            <a:lstStyle/>
            <a:p>
              <a:pPr marL="0" indent="0">
                <a:spcBef>
                  <a:spcPts val="0"/>
                </a:spcBef>
                <a:buNone/>
              </a:pPr>
              <a:r>
                <a:rPr lang="en-US" sz="1800" b="1" dirty="0">
                  <a:solidFill>
                    <a:srgbClr val="000000"/>
                  </a:solidFill>
                </a:rPr>
                <a:t>Exit/CDD </a:t>
              </a:r>
              <a:br>
                <a:rPr lang="en-US" sz="1800" b="1" dirty="0">
                  <a:solidFill>
                    <a:srgbClr val="000000"/>
                  </a:solidFill>
                </a:rPr>
              </a:br>
              <a:r>
                <a:rPr lang="en-US" sz="1800" b="1" dirty="0">
                  <a:solidFill>
                    <a:srgbClr val="000000"/>
                  </a:solidFill>
                </a:rPr>
                <a:t>(2021) </a:t>
              </a:r>
            </a:p>
          </p:txBody>
        </p:sp>
        <p:cxnSp>
          <p:nvCxnSpPr>
            <p:cNvPr id="42" name="btfpColumnHeaderBoxLine591072">
              <a:extLst>
                <a:ext uri="{FF2B5EF4-FFF2-40B4-BE49-F238E27FC236}">
                  <a16:creationId xmlns:a16="http://schemas.microsoft.com/office/drawing/2014/main" id="{CAA95B64-6E1A-45C0-8786-6E2FD994D81D}"/>
                </a:ext>
              </a:extLst>
            </p:cNvPr>
            <p:cNvCxnSpPr/>
            <p:nvPr/>
          </p:nvCxnSpPr>
          <p:spPr bwMode="gray">
            <a:xfrm>
              <a:off x="9384308" y="1588997"/>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6" name="btfpColumnHeaderBox111591">
            <a:extLst>
              <a:ext uri="{FF2B5EF4-FFF2-40B4-BE49-F238E27FC236}">
                <a16:creationId xmlns:a16="http://schemas.microsoft.com/office/drawing/2014/main" id="{9C69C040-5A6C-4BC1-8F02-44A0DF5810F5}"/>
              </a:ext>
            </a:extLst>
          </p:cNvPr>
          <p:cNvGrpSpPr/>
          <p:nvPr>
            <p:custDataLst>
              <p:tags r:id="rId4"/>
            </p:custDataLst>
          </p:nvPr>
        </p:nvGrpSpPr>
        <p:grpSpPr>
          <a:xfrm>
            <a:off x="6366272" y="1273084"/>
            <a:ext cx="2477492" cy="626773"/>
            <a:chOff x="6366272" y="950592"/>
            <a:chExt cx="2477492" cy="626773"/>
          </a:xfrm>
        </p:grpSpPr>
        <p:sp>
          <p:nvSpPr>
            <p:cNvPr id="44" name="btfpColumnHeaderBoxText111591">
              <a:extLst>
                <a:ext uri="{FF2B5EF4-FFF2-40B4-BE49-F238E27FC236}">
                  <a16:creationId xmlns:a16="http://schemas.microsoft.com/office/drawing/2014/main" id="{42FE495F-432D-49CE-8862-6D30807FC56E}"/>
                </a:ext>
              </a:extLst>
            </p:cNvPr>
            <p:cNvSpPr txBox="1"/>
            <p:nvPr/>
          </p:nvSpPr>
          <p:spPr bwMode="gray">
            <a:xfrm>
              <a:off x="6366272" y="950592"/>
              <a:ext cx="2477492" cy="620713"/>
            </a:xfrm>
            <a:prstGeom prst="rect">
              <a:avLst/>
            </a:prstGeom>
            <a:noFill/>
          </p:spPr>
          <p:txBody>
            <a:bodyPr vert="horz" wrap="square" lIns="36036" tIns="36036" rIns="36036" bIns="36036" rtlCol="0" anchor="b">
              <a:spAutoFit/>
            </a:bodyPr>
            <a:lstStyle/>
            <a:p>
              <a:pPr marL="0" indent="0">
                <a:spcBef>
                  <a:spcPts val="0"/>
                </a:spcBef>
                <a:buNone/>
              </a:pPr>
              <a:r>
                <a:rPr lang="en-US" sz="1800" b="1" dirty="0">
                  <a:solidFill>
                    <a:srgbClr val="000000"/>
                  </a:solidFill>
                </a:rPr>
                <a:t>Portfolio support </a:t>
              </a:r>
              <a:br>
                <a:rPr lang="en-US" sz="1800" b="1" dirty="0">
                  <a:solidFill>
                    <a:srgbClr val="000000"/>
                  </a:solidFill>
                </a:rPr>
              </a:br>
              <a:r>
                <a:rPr lang="en-US" sz="1800" b="1" dirty="0">
                  <a:solidFill>
                    <a:srgbClr val="000000"/>
                  </a:solidFill>
                </a:rPr>
                <a:t>(2016-17)</a:t>
              </a:r>
            </a:p>
          </p:txBody>
        </p:sp>
        <p:cxnSp>
          <p:nvCxnSpPr>
            <p:cNvPr id="45" name="btfpColumnHeaderBoxLine111591">
              <a:extLst>
                <a:ext uri="{FF2B5EF4-FFF2-40B4-BE49-F238E27FC236}">
                  <a16:creationId xmlns:a16="http://schemas.microsoft.com/office/drawing/2014/main" id="{8E5AD274-D7D6-4D76-8D18-868ABF35C6E7}"/>
                </a:ext>
              </a:extLst>
            </p:cNvPr>
            <p:cNvCxnSpPr/>
            <p:nvPr/>
          </p:nvCxnSpPr>
          <p:spPr bwMode="gray">
            <a:xfrm>
              <a:off x="6366272" y="1577365"/>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9" name="btfpColumnHeaderBox955067">
            <a:extLst>
              <a:ext uri="{FF2B5EF4-FFF2-40B4-BE49-F238E27FC236}">
                <a16:creationId xmlns:a16="http://schemas.microsoft.com/office/drawing/2014/main" id="{934C4B47-74B3-43EF-A069-1FA9814824FF}"/>
              </a:ext>
            </a:extLst>
          </p:cNvPr>
          <p:cNvGrpSpPr/>
          <p:nvPr>
            <p:custDataLst>
              <p:tags r:id="rId5"/>
            </p:custDataLst>
          </p:nvPr>
        </p:nvGrpSpPr>
        <p:grpSpPr>
          <a:xfrm>
            <a:off x="3348236" y="1270000"/>
            <a:ext cx="2477492" cy="629857"/>
            <a:chOff x="3348236" y="959140"/>
            <a:chExt cx="2477492" cy="629857"/>
          </a:xfrm>
        </p:grpSpPr>
        <p:sp>
          <p:nvSpPr>
            <p:cNvPr id="47" name="btfpColumnHeaderBoxText955067">
              <a:extLst>
                <a:ext uri="{FF2B5EF4-FFF2-40B4-BE49-F238E27FC236}">
                  <a16:creationId xmlns:a16="http://schemas.microsoft.com/office/drawing/2014/main" id="{4BECB186-F96D-4E91-BA6E-7ABF215BC9E1}"/>
                </a:ext>
              </a:extLst>
            </p:cNvPr>
            <p:cNvSpPr txBox="1"/>
            <p:nvPr/>
          </p:nvSpPr>
          <p:spPr bwMode="gray">
            <a:xfrm>
              <a:off x="3348236" y="959140"/>
              <a:ext cx="2477492" cy="620713"/>
            </a:xfrm>
            <a:prstGeom prst="rect">
              <a:avLst/>
            </a:prstGeom>
            <a:noFill/>
          </p:spPr>
          <p:txBody>
            <a:bodyPr vert="horz" wrap="square" lIns="36036" tIns="36036" rIns="36036" bIns="36036" rtlCol="0" anchor="b">
              <a:spAutoFit/>
            </a:bodyPr>
            <a:lstStyle/>
            <a:p>
              <a:pPr marL="0" indent="0">
                <a:spcBef>
                  <a:spcPts val="0"/>
                </a:spcBef>
                <a:buNone/>
              </a:pPr>
              <a:r>
                <a:rPr lang="en-US" sz="1800" b="1" dirty="0">
                  <a:solidFill>
                    <a:srgbClr val="000000"/>
                  </a:solidFill>
                </a:rPr>
                <a:t>CDD </a:t>
              </a:r>
              <a:br>
                <a:rPr lang="en-US" sz="1800" b="1" dirty="0">
                  <a:solidFill>
                    <a:srgbClr val="000000"/>
                  </a:solidFill>
                </a:rPr>
              </a:br>
              <a:r>
                <a:rPr lang="en-US" sz="1800" b="1" dirty="0">
                  <a:solidFill>
                    <a:srgbClr val="000000"/>
                  </a:solidFill>
                </a:rPr>
                <a:t>(2016)</a:t>
              </a:r>
            </a:p>
          </p:txBody>
        </p:sp>
        <p:cxnSp>
          <p:nvCxnSpPr>
            <p:cNvPr id="48" name="btfpColumnHeaderBoxLine955067">
              <a:extLst>
                <a:ext uri="{FF2B5EF4-FFF2-40B4-BE49-F238E27FC236}">
                  <a16:creationId xmlns:a16="http://schemas.microsoft.com/office/drawing/2014/main" id="{6CFFE17E-86C8-42FA-94C5-9E6D8DC7172D}"/>
                </a:ext>
              </a:extLst>
            </p:cNvPr>
            <p:cNvCxnSpPr/>
            <p:nvPr/>
          </p:nvCxnSpPr>
          <p:spPr bwMode="gray">
            <a:xfrm>
              <a:off x="3348236" y="1588997"/>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2" name="btfpColumnHeaderBox789776">
            <a:extLst>
              <a:ext uri="{FF2B5EF4-FFF2-40B4-BE49-F238E27FC236}">
                <a16:creationId xmlns:a16="http://schemas.microsoft.com/office/drawing/2014/main" id="{15947C01-9622-48AA-933A-A6544CAA496E}"/>
              </a:ext>
            </a:extLst>
          </p:cNvPr>
          <p:cNvGrpSpPr/>
          <p:nvPr>
            <p:custDataLst>
              <p:tags r:id="rId6"/>
            </p:custDataLst>
          </p:nvPr>
        </p:nvGrpSpPr>
        <p:grpSpPr>
          <a:xfrm>
            <a:off x="330200" y="1550083"/>
            <a:ext cx="2477492" cy="349775"/>
            <a:chOff x="330200" y="1227590"/>
            <a:chExt cx="2477492" cy="349775"/>
          </a:xfrm>
        </p:grpSpPr>
        <p:sp>
          <p:nvSpPr>
            <p:cNvPr id="50" name="btfpColumnHeaderBoxText789776">
              <a:extLst>
                <a:ext uri="{FF2B5EF4-FFF2-40B4-BE49-F238E27FC236}">
                  <a16:creationId xmlns:a16="http://schemas.microsoft.com/office/drawing/2014/main" id="{65DD01DD-E11F-491B-A7A6-74BD7BF0BA9E}"/>
                </a:ext>
              </a:extLst>
            </p:cNvPr>
            <p:cNvSpPr txBox="1"/>
            <p:nvPr/>
          </p:nvSpPr>
          <p:spPr bwMode="gray">
            <a:xfrm>
              <a:off x="330200" y="1227590"/>
              <a:ext cx="2477492" cy="346393"/>
            </a:xfrm>
            <a:prstGeom prst="rect">
              <a:avLst/>
            </a:prstGeom>
            <a:noFill/>
          </p:spPr>
          <p:txBody>
            <a:bodyPr vert="horz" wrap="square" lIns="36036" tIns="36036" rIns="36036" bIns="36036" rtlCol="0" anchor="b">
              <a:spAutoFit/>
            </a:bodyPr>
            <a:lstStyle/>
            <a:p>
              <a:pPr marL="0" indent="0">
                <a:spcBef>
                  <a:spcPts val="0"/>
                </a:spcBef>
                <a:buNone/>
              </a:pPr>
              <a:r>
                <a:rPr lang="en-US" sz="1800" b="1" dirty="0">
                  <a:solidFill>
                    <a:srgbClr val="000000"/>
                  </a:solidFill>
                </a:rPr>
                <a:t>Precision Engg. co</a:t>
              </a:r>
            </a:p>
          </p:txBody>
        </p:sp>
        <p:cxnSp>
          <p:nvCxnSpPr>
            <p:cNvPr id="51" name="btfpColumnHeaderBoxLine789776">
              <a:extLst>
                <a:ext uri="{FF2B5EF4-FFF2-40B4-BE49-F238E27FC236}">
                  <a16:creationId xmlns:a16="http://schemas.microsoft.com/office/drawing/2014/main" id="{7B54CC59-8926-4EF7-B63A-2C8C657F7E59}"/>
                </a:ext>
              </a:extLst>
            </p:cNvPr>
            <p:cNvCxnSpPr/>
            <p:nvPr/>
          </p:nvCxnSpPr>
          <p:spPr bwMode="gray">
            <a:xfrm>
              <a:off x="330200" y="1577365"/>
              <a:ext cx="2477492" cy="0"/>
            </a:xfrm>
            <a:prstGeom prst="line">
              <a:avLst/>
            </a:prstGeom>
            <a:ln w="9525" cap="flat">
              <a:solidFill>
                <a:srgbClr val="00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54" name="Rectangle 53">
            <a:extLst>
              <a:ext uri="{FF2B5EF4-FFF2-40B4-BE49-F238E27FC236}">
                <a16:creationId xmlns:a16="http://schemas.microsoft.com/office/drawing/2014/main" id="{C84FE95C-C5EA-435B-88F9-7B2D2F2C776E}"/>
              </a:ext>
            </a:extLst>
          </p:cNvPr>
          <p:cNvSpPr/>
          <p:nvPr/>
        </p:nvSpPr>
        <p:spPr bwMode="gray">
          <a:xfrm>
            <a:off x="3348236" y="5415385"/>
            <a:ext cx="8513564" cy="339061"/>
          </a:xfrm>
          <a:prstGeom prst="rect">
            <a:avLst/>
          </a:prstGeom>
          <a:solidFill>
            <a:schemeClr val="bg1"/>
          </a:solid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800" b="1" i="1" dirty="0">
                <a:solidFill>
                  <a:srgbClr val="CC0000"/>
                </a:solidFill>
              </a:rPr>
              <a:t>“Home-run” investment for PE fund</a:t>
            </a:r>
          </a:p>
        </p:txBody>
      </p:sp>
      <p:sp>
        <p:nvSpPr>
          <p:cNvPr id="56" name="btfpBulletedList837705">
            <a:extLst>
              <a:ext uri="{FF2B5EF4-FFF2-40B4-BE49-F238E27FC236}">
                <a16:creationId xmlns:a16="http://schemas.microsoft.com/office/drawing/2014/main" id="{CED9013F-3029-4FFA-BDAA-472BC927F9FE}"/>
              </a:ext>
            </a:extLst>
          </p:cNvPr>
          <p:cNvSpPr txBox="1"/>
          <p:nvPr>
            <p:custDataLst>
              <p:tags r:id="rId7"/>
            </p:custDataLst>
          </p:nvPr>
        </p:nvSpPr>
        <p:spPr bwMode="gray">
          <a:xfrm>
            <a:off x="3348236" y="2026858"/>
            <a:ext cx="2477492" cy="1303809"/>
          </a:xfrm>
          <a:prstGeom prst="rect">
            <a:avLst/>
          </a:prstGeom>
          <a:noFill/>
        </p:spPr>
        <p:txBody>
          <a:bodyPr vert="horz" wrap="square" lIns="36000" tIns="36000" rIns="36000" bIns="36000" rtlCol="0">
            <a:spAutoFit/>
          </a:bodyPr>
          <a:lstStyle/>
          <a:p>
            <a:r>
              <a:rPr lang="en-US" dirty="0"/>
              <a:t>Supported CDD for ultimate buyer, as part of a competitive deal process / secondary transaction</a:t>
            </a:r>
          </a:p>
        </p:txBody>
      </p:sp>
      <p:sp>
        <p:nvSpPr>
          <p:cNvPr id="57" name="Arrow: Down 56">
            <a:extLst>
              <a:ext uri="{FF2B5EF4-FFF2-40B4-BE49-F238E27FC236}">
                <a16:creationId xmlns:a16="http://schemas.microsoft.com/office/drawing/2014/main" id="{D99452B6-2D41-4CC3-9E53-C7EB1FCC681B}"/>
              </a:ext>
            </a:extLst>
          </p:cNvPr>
          <p:cNvSpPr/>
          <p:nvPr/>
        </p:nvSpPr>
        <p:spPr bwMode="gray">
          <a:xfrm>
            <a:off x="7225226" y="4602946"/>
            <a:ext cx="759584" cy="573560"/>
          </a:xfrm>
          <a:prstGeom prst="downArrow">
            <a:avLst/>
          </a:prstGeom>
          <a:solidFill>
            <a:schemeClr val="bg1"/>
          </a:solid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58" name="btfpBulletedList837705">
            <a:extLst>
              <a:ext uri="{FF2B5EF4-FFF2-40B4-BE49-F238E27FC236}">
                <a16:creationId xmlns:a16="http://schemas.microsoft.com/office/drawing/2014/main" id="{B6E5B8D2-8321-4C58-9018-1389E2A59311}"/>
              </a:ext>
            </a:extLst>
          </p:cNvPr>
          <p:cNvSpPr txBox="1"/>
          <p:nvPr>
            <p:custDataLst>
              <p:tags r:id="rId8"/>
            </p:custDataLst>
          </p:nvPr>
        </p:nvSpPr>
        <p:spPr bwMode="gray">
          <a:xfrm>
            <a:off x="6366272" y="2026858"/>
            <a:ext cx="2477492" cy="2196361"/>
          </a:xfrm>
          <a:prstGeom prst="rect">
            <a:avLst/>
          </a:prstGeom>
          <a:noFill/>
        </p:spPr>
        <p:txBody>
          <a:bodyPr vert="horz" wrap="square" lIns="36000" tIns="36000" rIns="36000" bIns="36000" rtlCol="0">
            <a:spAutoFit/>
          </a:bodyPr>
          <a:lstStyle/>
          <a:p>
            <a:r>
              <a:rPr lang="en-US" dirty="0"/>
              <a:t>Designed full potential plan in partnership with the management team</a:t>
            </a:r>
          </a:p>
          <a:p>
            <a:r>
              <a:rPr lang="en-US" dirty="0"/>
              <a:t>Delivered a focused salesforce excellence initiative engagement to support institutional-ization of the capabilities</a:t>
            </a:r>
          </a:p>
        </p:txBody>
      </p:sp>
      <p:sp>
        <p:nvSpPr>
          <p:cNvPr id="59" name="btfpBulletedList837705">
            <a:extLst>
              <a:ext uri="{FF2B5EF4-FFF2-40B4-BE49-F238E27FC236}">
                <a16:creationId xmlns:a16="http://schemas.microsoft.com/office/drawing/2014/main" id="{EDB18017-96A3-45B7-9FCE-8589C831B917}"/>
              </a:ext>
            </a:extLst>
          </p:cNvPr>
          <p:cNvSpPr txBox="1"/>
          <p:nvPr>
            <p:custDataLst>
              <p:tags r:id="rId9"/>
            </p:custDataLst>
          </p:nvPr>
        </p:nvSpPr>
        <p:spPr bwMode="gray">
          <a:xfrm>
            <a:off x="9384308" y="2026858"/>
            <a:ext cx="2477492" cy="1303809"/>
          </a:xfrm>
          <a:prstGeom prst="rect">
            <a:avLst/>
          </a:prstGeom>
          <a:noFill/>
        </p:spPr>
        <p:txBody>
          <a:bodyPr vert="horz" wrap="square" lIns="36000" tIns="36000" rIns="36000" bIns="36000" rtlCol="0">
            <a:spAutoFit/>
          </a:bodyPr>
          <a:lstStyle/>
          <a:p>
            <a:r>
              <a:rPr lang="en-US" dirty="0"/>
              <a:t>Supported CDD for ultimate buyer, as part of a competitive deal process / secondary transaction</a:t>
            </a:r>
          </a:p>
        </p:txBody>
      </p:sp>
      <p:sp>
        <p:nvSpPr>
          <p:cNvPr id="60" name="btfpBulletedList837705">
            <a:extLst>
              <a:ext uri="{FF2B5EF4-FFF2-40B4-BE49-F238E27FC236}">
                <a16:creationId xmlns:a16="http://schemas.microsoft.com/office/drawing/2014/main" id="{84434C41-44E8-4691-BA72-D27E22FBF4E4}"/>
              </a:ext>
            </a:extLst>
          </p:cNvPr>
          <p:cNvSpPr txBox="1"/>
          <p:nvPr>
            <p:custDataLst>
              <p:tags r:id="rId10"/>
            </p:custDataLst>
          </p:nvPr>
        </p:nvSpPr>
        <p:spPr bwMode="gray">
          <a:xfrm>
            <a:off x="330200" y="2026858"/>
            <a:ext cx="2477492" cy="3827577"/>
          </a:xfrm>
          <a:prstGeom prst="rect">
            <a:avLst/>
          </a:prstGeom>
          <a:solidFill>
            <a:srgbClr val="D6D6D6"/>
          </a:solidFill>
        </p:spPr>
        <p:txBody>
          <a:bodyPr vert="horz" wrap="square" lIns="36000" tIns="36000" rIns="36000" bIns="36000" rtlCol="0">
            <a:spAutoFit/>
          </a:bodyPr>
          <a:lstStyle/>
          <a:p>
            <a:r>
              <a:rPr lang="en-US" dirty="0"/>
              <a:t>$1B diversified precision engineering group, headquartered in Singapore and with a broad offering of interconnectors &amp; high precision components and mechanical services</a:t>
            </a:r>
          </a:p>
          <a:p>
            <a:r>
              <a:rPr lang="en-US" dirty="0"/>
              <a:t>Serves a range of sectors including Auto, Mass Storage, Medical etc.</a:t>
            </a:r>
          </a:p>
          <a:p>
            <a:r>
              <a:rPr lang="en-US" dirty="0"/>
              <a:t>Manufacturing footprint across NA/Eur/APAC</a:t>
            </a:r>
          </a:p>
        </p:txBody>
      </p:sp>
    </p:spTree>
    <p:custDataLst>
      <p:tags r:id="rId1"/>
    </p:custDataLst>
    <p:extLst>
      <p:ext uri="{BB962C8B-B14F-4D97-AF65-F5344CB8AC3E}">
        <p14:creationId xmlns:p14="http://schemas.microsoft.com/office/powerpoint/2010/main" val="4057129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btfpColumnIndicatorGroup2">
            <a:extLst>
              <a:ext uri="{FF2B5EF4-FFF2-40B4-BE49-F238E27FC236}">
                <a16:creationId xmlns:a16="http://schemas.microsoft.com/office/drawing/2014/main" id="{737A52F7-EA20-4B74-938C-84FD5B60321F}"/>
              </a:ext>
            </a:extLst>
          </p:cNvPr>
          <p:cNvGrpSpPr/>
          <p:nvPr/>
        </p:nvGrpSpPr>
        <p:grpSpPr>
          <a:xfrm>
            <a:off x="0" y="6926580"/>
            <a:ext cx="12192000" cy="137160"/>
            <a:chOff x="0" y="6926580"/>
            <a:chExt cx="12192000" cy="137160"/>
          </a:xfrm>
        </p:grpSpPr>
        <p:sp>
          <p:nvSpPr>
            <p:cNvPr id="10" name="btfpColumnGapBlocker818451">
              <a:extLst>
                <a:ext uri="{FF2B5EF4-FFF2-40B4-BE49-F238E27FC236}">
                  <a16:creationId xmlns:a16="http://schemas.microsoft.com/office/drawing/2014/main" id="{A1FE7405-D4C0-4263-AEC5-755208D5C054}"/>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8" name="btfpColumnGapBlocker134869">
              <a:extLst>
                <a:ext uri="{FF2B5EF4-FFF2-40B4-BE49-F238E27FC236}">
                  <a16:creationId xmlns:a16="http://schemas.microsoft.com/office/drawing/2014/main" id="{CE782E96-86FF-449F-AB8A-066CE3852607}"/>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 name="btfpColumnIndicator383062">
              <a:extLst>
                <a:ext uri="{FF2B5EF4-FFF2-40B4-BE49-F238E27FC236}">
                  <a16:creationId xmlns:a16="http://schemas.microsoft.com/office/drawing/2014/main" id="{2FB7F4E9-467E-40E9-99EC-3D0C63358041}"/>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147541">
              <a:extLst>
                <a:ext uri="{FF2B5EF4-FFF2-40B4-BE49-F238E27FC236}">
                  <a16:creationId xmlns:a16="http://schemas.microsoft.com/office/drawing/2014/main" id="{E9CC2E7E-6C8E-4C98-9184-2E90911E669B}"/>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 name="btfpColumnIndicatorGroup1">
            <a:extLst>
              <a:ext uri="{FF2B5EF4-FFF2-40B4-BE49-F238E27FC236}">
                <a16:creationId xmlns:a16="http://schemas.microsoft.com/office/drawing/2014/main" id="{9A092680-B3D7-4022-A6BB-73280E272BAC}"/>
              </a:ext>
            </a:extLst>
          </p:cNvPr>
          <p:cNvGrpSpPr/>
          <p:nvPr/>
        </p:nvGrpSpPr>
        <p:grpSpPr>
          <a:xfrm>
            <a:off x="0" y="-205740"/>
            <a:ext cx="12192000" cy="137160"/>
            <a:chOff x="0" y="-205740"/>
            <a:chExt cx="12192000" cy="137160"/>
          </a:xfrm>
        </p:grpSpPr>
        <p:sp>
          <p:nvSpPr>
            <p:cNvPr id="9" name="btfpColumnGapBlocker750179">
              <a:extLst>
                <a:ext uri="{FF2B5EF4-FFF2-40B4-BE49-F238E27FC236}">
                  <a16:creationId xmlns:a16="http://schemas.microsoft.com/office/drawing/2014/main" id="{E8918AB1-A263-4A2C-9357-9A967BAA38D2}"/>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7" name="btfpColumnGapBlocker637087">
              <a:extLst>
                <a:ext uri="{FF2B5EF4-FFF2-40B4-BE49-F238E27FC236}">
                  <a16:creationId xmlns:a16="http://schemas.microsoft.com/office/drawing/2014/main" id="{F73C8E6A-403C-4AB6-B475-7166C041F61F}"/>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5" name="btfpColumnIndicator806002">
              <a:extLst>
                <a:ext uri="{FF2B5EF4-FFF2-40B4-BE49-F238E27FC236}">
                  <a16:creationId xmlns:a16="http://schemas.microsoft.com/office/drawing/2014/main" id="{05A84753-F697-4626-A04B-730D58DC61E3}"/>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150380">
              <a:extLst>
                <a:ext uri="{FF2B5EF4-FFF2-40B4-BE49-F238E27FC236}">
                  <a16:creationId xmlns:a16="http://schemas.microsoft.com/office/drawing/2014/main" id="{36F50513-0196-4BCE-9202-323AC4844636}"/>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btfpLayoutConfig" hidden="1"/>
          <p:cNvSpPr txBox="1"/>
          <p:nvPr/>
        </p:nvSpPr>
        <p:spPr bwMode="gray">
          <a:xfrm>
            <a:off x="12700" y="12700"/>
            <a:ext cx="431776" cy="88092"/>
          </a:xfrm>
          <a:prstGeom prst="rect">
            <a:avLst/>
          </a:prstGeom>
          <a:noFill/>
        </p:spPr>
        <p:txBody>
          <a:bodyPr vert="horz" wrap="none" lIns="36000" tIns="36000" rIns="36000" bIns="36000" rtlCol="0">
            <a:spAutoFit/>
          </a:bodyPr>
          <a:lstStyle/>
          <a:p>
            <a:pPr marL="0" indent="0">
              <a:buNone/>
            </a:pPr>
            <a:r>
              <a:rPr lang="en-US" sz="100" dirty="0">
                <a:solidFill>
                  <a:srgbClr val="FFFFFF">
                    <a:alpha val="0"/>
                  </a:srgbClr>
                </a:solidFill>
              </a:rPr>
              <a:t>overall_1_132474761112101976 columns_1_132474761112101976 </a:t>
            </a:r>
          </a:p>
        </p:txBody>
      </p:sp>
    </p:spTree>
    <p:custDataLst>
      <p:tags r:id="rId1"/>
    </p:custDataLst>
    <p:extLst>
      <p:ext uri="{BB962C8B-B14F-4D97-AF65-F5344CB8AC3E}">
        <p14:creationId xmlns:p14="http://schemas.microsoft.com/office/powerpoint/2010/main" val="283107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A5BBAB8A-3014-1003-404A-1CD9A3FA708F}"/>
              </a:ext>
            </a:extLst>
          </p:cNvPr>
          <p:cNvGraphicFramePr>
            <a:graphicFrameLocks noChangeAspect="1"/>
          </p:cNvGraphicFramePr>
          <p:nvPr>
            <p:custDataLst>
              <p:tags r:id="rId2"/>
            </p:custDataLst>
            <p:extLst>
              <p:ext uri="{D42A27DB-BD31-4B8C-83A1-F6EECF244321}">
                <p14:modId xmlns:p14="http://schemas.microsoft.com/office/powerpoint/2010/main" val="678259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606" imgH="608" progId="TCLayout.ActiveDocument.1">
                  <p:embed/>
                </p:oleObj>
              </mc:Choice>
              <mc:Fallback>
                <p:oleObj name="think-cell Slide" r:id="rId9" imgW="606" imgH="608" progId="TCLayout.ActiveDocument.1">
                  <p:embed/>
                  <p:pic>
                    <p:nvPicPr>
                      <p:cNvPr id="16" name="think-cell data - do not delete" hidden="1">
                        <a:extLst>
                          <a:ext uri="{FF2B5EF4-FFF2-40B4-BE49-F238E27FC236}">
                            <a16:creationId xmlns:a16="http://schemas.microsoft.com/office/drawing/2014/main" id="{A5BBAB8A-3014-1003-404A-1CD9A3FA708F}"/>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grpSp>
        <p:nvGrpSpPr>
          <p:cNvPr id="77" name="btfpColumnIndicatorGroup2">
            <a:extLst>
              <a:ext uri="{FF2B5EF4-FFF2-40B4-BE49-F238E27FC236}">
                <a16:creationId xmlns:a16="http://schemas.microsoft.com/office/drawing/2014/main" id="{E1550DCB-D6A4-A3F0-1945-DF01FEF94AB8}"/>
              </a:ext>
            </a:extLst>
          </p:cNvPr>
          <p:cNvGrpSpPr/>
          <p:nvPr/>
        </p:nvGrpSpPr>
        <p:grpSpPr>
          <a:xfrm>
            <a:off x="0" y="6926580"/>
            <a:ext cx="12192000" cy="137160"/>
            <a:chOff x="0" y="6926580"/>
            <a:chExt cx="12192000" cy="137160"/>
          </a:xfrm>
        </p:grpSpPr>
        <p:sp>
          <p:nvSpPr>
            <p:cNvPr id="56" name="btfpColumnGapBlocker348459">
              <a:extLst>
                <a:ext uri="{FF2B5EF4-FFF2-40B4-BE49-F238E27FC236}">
                  <a16:creationId xmlns:a16="http://schemas.microsoft.com/office/drawing/2014/main" id="{B97C5AF5-0344-3B65-425A-E54934470F9E}"/>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54" name="btfpColumnGapBlocker290621">
              <a:extLst>
                <a:ext uri="{FF2B5EF4-FFF2-40B4-BE49-F238E27FC236}">
                  <a16:creationId xmlns:a16="http://schemas.microsoft.com/office/drawing/2014/main" id="{55A14A2D-EC33-3731-19ED-6E83B3F83774}"/>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52" name="btfpColumnIndicator345384">
              <a:extLst>
                <a:ext uri="{FF2B5EF4-FFF2-40B4-BE49-F238E27FC236}">
                  <a16:creationId xmlns:a16="http://schemas.microsoft.com/office/drawing/2014/main" id="{2E2FA687-571D-6AF0-A6A5-0595528A73BB}"/>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0" name="btfpColumnIndicator423308">
              <a:extLst>
                <a:ext uri="{FF2B5EF4-FFF2-40B4-BE49-F238E27FC236}">
                  <a16:creationId xmlns:a16="http://schemas.microsoft.com/office/drawing/2014/main" id="{48C588E2-2F00-525C-5EF5-DB3E4E6446C5}"/>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8" name="btfpColumnGapBlocker430608">
              <a:extLst>
                <a:ext uri="{FF2B5EF4-FFF2-40B4-BE49-F238E27FC236}">
                  <a16:creationId xmlns:a16="http://schemas.microsoft.com/office/drawing/2014/main" id="{203DB60D-73F9-03A7-F16B-6A6708359A2C}"/>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46" name="btfpColumnIndicator364531">
              <a:extLst>
                <a:ext uri="{FF2B5EF4-FFF2-40B4-BE49-F238E27FC236}">
                  <a16:creationId xmlns:a16="http://schemas.microsoft.com/office/drawing/2014/main" id="{3B14D301-34EF-9C28-5B1B-733E8F9ECFBD}"/>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4" name="btfpColumnIndicator924329">
              <a:extLst>
                <a:ext uri="{FF2B5EF4-FFF2-40B4-BE49-F238E27FC236}">
                  <a16:creationId xmlns:a16="http://schemas.microsoft.com/office/drawing/2014/main" id="{D48B6FFF-1B7F-145E-3639-966B1A910D29}"/>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2" name="btfpColumnGapBlocker434251">
              <a:extLst>
                <a:ext uri="{FF2B5EF4-FFF2-40B4-BE49-F238E27FC236}">
                  <a16:creationId xmlns:a16="http://schemas.microsoft.com/office/drawing/2014/main" id="{468D30BC-1781-204B-14BB-6732C577062A}"/>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2" name="btfpColumnIndicator538605">
              <a:extLst>
                <a:ext uri="{FF2B5EF4-FFF2-40B4-BE49-F238E27FC236}">
                  <a16:creationId xmlns:a16="http://schemas.microsoft.com/office/drawing/2014/main" id="{B822E8B1-7FB2-49DB-1874-0A82F55ACE91}"/>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617272">
              <a:extLst>
                <a:ext uri="{FF2B5EF4-FFF2-40B4-BE49-F238E27FC236}">
                  <a16:creationId xmlns:a16="http://schemas.microsoft.com/office/drawing/2014/main" id="{64D529A7-F603-2790-B876-BEB4C4A156A9}"/>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478137">
              <a:extLst>
                <a:ext uri="{FF2B5EF4-FFF2-40B4-BE49-F238E27FC236}">
                  <a16:creationId xmlns:a16="http://schemas.microsoft.com/office/drawing/2014/main" id="{81A89552-22BE-6E1B-924B-F7ECF65E0C41}"/>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 name="btfpColumnIndicator858081">
              <a:extLst>
                <a:ext uri="{FF2B5EF4-FFF2-40B4-BE49-F238E27FC236}">
                  <a16:creationId xmlns:a16="http://schemas.microsoft.com/office/drawing/2014/main" id="{368C675F-2FAB-A624-C8C9-A817BBC4CCA0}"/>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929099">
              <a:extLst>
                <a:ext uri="{FF2B5EF4-FFF2-40B4-BE49-F238E27FC236}">
                  <a16:creationId xmlns:a16="http://schemas.microsoft.com/office/drawing/2014/main" id="{15A21825-6D69-8546-902D-0951A0F6D57F}"/>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74" name="btfpColumnIndicatorGroup1">
            <a:extLst>
              <a:ext uri="{FF2B5EF4-FFF2-40B4-BE49-F238E27FC236}">
                <a16:creationId xmlns:a16="http://schemas.microsoft.com/office/drawing/2014/main" id="{5492D83E-4C47-E5D8-135E-1E6CE0C45114}"/>
              </a:ext>
            </a:extLst>
          </p:cNvPr>
          <p:cNvGrpSpPr/>
          <p:nvPr/>
        </p:nvGrpSpPr>
        <p:grpSpPr>
          <a:xfrm>
            <a:off x="0" y="-205740"/>
            <a:ext cx="12192000" cy="137160"/>
            <a:chOff x="0" y="-205740"/>
            <a:chExt cx="12192000" cy="137160"/>
          </a:xfrm>
        </p:grpSpPr>
        <p:sp>
          <p:nvSpPr>
            <p:cNvPr id="55" name="btfpColumnGapBlocker668027">
              <a:extLst>
                <a:ext uri="{FF2B5EF4-FFF2-40B4-BE49-F238E27FC236}">
                  <a16:creationId xmlns:a16="http://schemas.microsoft.com/office/drawing/2014/main" id="{74584FE2-50B8-C571-DFED-61CC2886D823}"/>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53" name="btfpColumnGapBlocker806711">
              <a:extLst>
                <a:ext uri="{FF2B5EF4-FFF2-40B4-BE49-F238E27FC236}">
                  <a16:creationId xmlns:a16="http://schemas.microsoft.com/office/drawing/2014/main" id="{85C65D74-128B-2EAD-D54C-4D932EA776C4}"/>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51" name="btfpColumnIndicator936080">
              <a:extLst>
                <a:ext uri="{FF2B5EF4-FFF2-40B4-BE49-F238E27FC236}">
                  <a16:creationId xmlns:a16="http://schemas.microsoft.com/office/drawing/2014/main" id="{E5C25097-D4E3-E374-A9A1-9990CF286B25}"/>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9" name="btfpColumnIndicator610483">
              <a:extLst>
                <a:ext uri="{FF2B5EF4-FFF2-40B4-BE49-F238E27FC236}">
                  <a16:creationId xmlns:a16="http://schemas.microsoft.com/office/drawing/2014/main" id="{76764AEA-3D3E-E6F1-3564-5DF148D864E8}"/>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47" name="btfpColumnGapBlocker702075">
              <a:extLst>
                <a:ext uri="{FF2B5EF4-FFF2-40B4-BE49-F238E27FC236}">
                  <a16:creationId xmlns:a16="http://schemas.microsoft.com/office/drawing/2014/main" id="{FB3AF2CD-93BA-A72A-4C83-090296A0CFB3}"/>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45" name="btfpColumnIndicator800997">
              <a:extLst>
                <a:ext uri="{FF2B5EF4-FFF2-40B4-BE49-F238E27FC236}">
                  <a16:creationId xmlns:a16="http://schemas.microsoft.com/office/drawing/2014/main" id="{3590A829-3BDF-A30D-371B-0E829DBDF895}"/>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3" name="btfpColumnIndicator485973">
              <a:extLst>
                <a:ext uri="{FF2B5EF4-FFF2-40B4-BE49-F238E27FC236}">
                  <a16:creationId xmlns:a16="http://schemas.microsoft.com/office/drawing/2014/main" id="{4CCC6E50-85B5-74AD-0CC5-8AF8C2C150C3}"/>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3" name="btfpColumnGapBlocker255080">
              <a:extLst>
                <a:ext uri="{FF2B5EF4-FFF2-40B4-BE49-F238E27FC236}">
                  <a16:creationId xmlns:a16="http://schemas.microsoft.com/office/drawing/2014/main" id="{3E5759E7-5B92-E22B-0536-C60F155FCD1F}"/>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1" name="btfpColumnIndicator722653">
              <a:extLst>
                <a:ext uri="{FF2B5EF4-FFF2-40B4-BE49-F238E27FC236}">
                  <a16:creationId xmlns:a16="http://schemas.microsoft.com/office/drawing/2014/main" id="{58F7876A-7CA2-256C-6E60-5B45CED67BDC}"/>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 name="btfpColumnIndicator958734">
              <a:extLst>
                <a:ext uri="{FF2B5EF4-FFF2-40B4-BE49-F238E27FC236}">
                  <a16:creationId xmlns:a16="http://schemas.microsoft.com/office/drawing/2014/main" id="{2656E1A2-2967-6540-DFAD-18D013C4A995}"/>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 name="btfpColumnGapBlocker852373">
              <a:extLst>
                <a:ext uri="{FF2B5EF4-FFF2-40B4-BE49-F238E27FC236}">
                  <a16:creationId xmlns:a16="http://schemas.microsoft.com/office/drawing/2014/main" id="{68718932-2332-7A17-9D5B-9EB60B4E19EB}"/>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5" name="btfpColumnIndicator510451">
              <a:extLst>
                <a:ext uri="{FF2B5EF4-FFF2-40B4-BE49-F238E27FC236}">
                  <a16:creationId xmlns:a16="http://schemas.microsoft.com/office/drawing/2014/main" id="{F8703BE7-FE8B-5B8D-F044-905D3A20FC1E}"/>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440142">
              <a:extLst>
                <a:ext uri="{FF2B5EF4-FFF2-40B4-BE49-F238E27FC236}">
                  <a16:creationId xmlns:a16="http://schemas.microsoft.com/office/drawing/2014/main" id="{C1FE12F6-C64B-BF56-722C-25333B39D877}"/>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AD8C306-041D-4AC2-8B79-E6B9DF135837}"/>
              </a:ext>
            </a:extLst>
          </p:cNvPr>
          <p:cNvSpPr>
            <a:spLocks noGrp="1"/>
          </p:cNvSpPr>
          <p:nvPr>
            <p:ph type="title"/>
          </p:nvPr>
        </p:nvSpPr>
        <p:spPr/>
        <p:txBody>
          <a:bodyPr vert="horz"/>
          <a:lstStyle/>
          <a:p>
            <a:r>
              <a:rPr lang="en-US" dirty="0"/>
              <a:t>Hypothesis Deal Thesis For Target</a:t>
            </a:r>
          </a:p>
        </p:txBody>
      </p:sp>
      <p:sp>
        <p:nvSpPr>
          <p:cNvPr id="57" name="Rectangle 56">
            <a:extLst>
              <a:ext uri="{FF2B5EF4-FFF2-40B4-BE49-F238E27FC236}">
                <a16:creationId xmlns:a16="http://schemas.microsoft.com/office/drawing/2014/main" id="{4FB68EB8-BDD3-459B-B4B2-CDBC2ECA240A}"/>
              </a:ext>
            </a:extLst>
          </p:cNvPr>
          <p:cNvSpPr/>
          <p:nvPr/>
        </p:nvSpPr>
        <p:spPr bwMode="gray">
          <a:xfrm>
            <a:off x="330200" y="1471614"/>
            <a:ext cx="2477461" cy="782456"/>
          </a:xfrm>
          <a:prstGeom prst="rect">
            <a:avLst/>
          </a:prstGeom>
          <a:solidFill>
            <a:schemeClr val="bg1"/>
          </a:solid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400" dirty="0">
                <a:solidFill>
                  <a:schemeClr val="tx1"/>
                </a:solidFill>
              </a:rPr>
              <a:t>Fundamentally attractive market w/ growing demand esp. in key segments </a:t>
            </a:r>
          </a:p>
        </p:txBody>
      </p:sp>
      <p:sp>
        <p:nvSpPr>
          <p:cNvPr id="58" name="Rectangle 57">
            <a:extLst>
              <a:ext uri="{FF2B5EF4-FFF2-40B4-BE49-F238E27FC236}">
                <a16:creationId xmlns:a16="http://schemas.microsoft.com/office/drawing/2014/main" id="{FAF09DFC-E34D-49FC-8E4C-4C18C7A847B9}"/>
              </a:ext>
            </a:extLst>
          </p:cNvPr>
          <p:cNvSpPr/>
          <p:nvPr/>
        </p:nvSpPr>
        <p:spPr bwMode="gray">
          <a:xfrm>
            <a:off x="3348267" y="1471614"/>
            <a:ext cx="2477461" cy="782456"/>
          </a:xfrm>
          <a:prstGeom prst="rect">
            <a:avLst/>
          </a:prstGeom>
          <a:solidFill>
            <a:schemeClr val="bg1"/>
          </a:solid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400" dirty="0">
                <a:solidFill>
                  <a:schemeClr val="tx1"/>
                </a:solidFill>
              </a:rPr>
              <a:t>Strong competitive and defensible position w/ key accounts</a:t>
            </a:r>
          </a:p>
        </p:txBody>
      </p:sp>
      <p:sp>
        <p:nvSpPr>
          <p:cNvPr id="59" name="Rectangle 58">
            <a:extLst>
              <a:ext uri="{FF2B5EF4-FFF2-40B4-BE49-F238E27FC236}">
                <a16:creationId xmlns:a16="http://schemas.microsoft.com/office/drawing/2014/main" id="{C3AC4AEF-B758-48B1-9C45-78B2F55E87B4}"/>
              </a:ext>
            </a:extLst>
          </p:cNvPr>
          <p:cNvSpPr/>
          <p:nvPr/>
        </p:nvSpPr>
        <p:spPr bwMode="gray">
          <a:xfrm>
            <a:off x="6366303" y="1471614"/>
            <a:ext cx="2477461" cy="782456"/>
          </a:xfrm>
          <a:prstGeom prst="rect">
            <a:avLst/>
          </a:prstGeom>
          <a:solidFill>
            <a:schemeClr val="bg1"/>
          </a:solid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400" dirty="0">
                <a:solidFill>
                  <a:schemeClr val="tx1"/>
                </a:solidFill>
              </a:rPr>
              <a:t>High confidence in management plan</a:t>
            </a:r>
          </a:p>
        </p:txBody>
      </p:sp>
      <p:sp>
        <p:nvSpPr>
          <p:cNvPr id="60" name="Rectangle 59">
            <a:extLst>
              <a:ext uri="{FF2B5EF4-FFF2-40B4-BE49-F238E27FC236}">
                <a16:creationId xmlns:a16="http://schemas.microsoft.com/office/drawing/2014/main" id="{32FCEEB0-9CF6-4B91-8FAD-D2CB72AA1C4A}"/>
              </a:ext>
            </a:extLst>
          </p:cNvPr>
          <p:cNvSpPr/>
          <p:nvPr/>
        </p:nvSpPr>
        <p:spPr bwMode="gray">
          <a:xfrm>
            <a:off x="9384370" y="1471614"/>
            <a:ext cx="2477461" cy="782456"/>
          </a:xfrm>
          <a:prstGeom prst="rect">
            <a:avLst/>
          </a:prstGeom>
          <a:solidFill>
            <a:schemeClr val="bg1"/>
          </a:solidFill>
          <a:ln w="9525" cap="flat" cmpd="sng" algn="ctr">
            <a:solidFill>
              <a:srgbClr val="CC0000"/>
            </a:solidFill>
            <a:prstDash val="solid"/>
            <a:miter lim="800000"/>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400" dirty="0">
                <a:solidFill>
                  <a:schemeClr val="tx1"/>
                </a:solidFill>
              </a:rPr>
              <a:t>Attractive upside from value creation levels</a:t>
            </a:r>
          </a:p>
        </p:txBody>
      </p:sp>
      <p:sp>
        <p:nvSpPr>
          <p:cNvPr id="61" name="btfpBulletedList769782">
            <a:extLst>
              <a:ext uri="{FF2B5EF4-FFF2-40B4-BE49-F238E27FC236}">
                <a16:creationId xmlns:a16="http://schemas.microsoft.com/office/drawing/2014/main" id="{1261580C-4B88-43E9-AAD3-CC5A783E8F4D}"/>
              </a:ext>
            </a:extLst>
          </p:cNvPr>
          <p:cNvSpPr txBox="1"/>
          <p:nvPr>
            <p:custDataLst>
              <p:tags r:id="rId3"/>
            </p:custDataLst>
          </p:nvPr>
        </p:nvSpPr>
        <p:spPr bwMode="gray">
          <a:xfrm>
            <a:off x="330200" y="2381070"/>
            <a:ext cx="2477452" cy="3858355"/>
          </a:xfrm>
          <a:prstGeom prst="rect">
            <a:avLst/>
          </a:prstGeom>
          <a:noFill/>
        </p:spPr>
        <p:txBody>
          <a:bodyPr vert="horz" wrap="square" lIns="36000" tIns="36000" rIns="36000" bIns="36000" rtlCol="0">
            <a:spAutoFit/>
          </a:bodyPr>
          <a:lstStyle/>
          <a:p>
            <a:r>
              <a:rPr lang="en-US" sz="1200" dirty="0"/>
              <a:t>Strong </a:t>
            </a:r>
            <a:r>
              <a:rPr lang="en-US" sz="1200" b="1" dirty="0"/>
              <a:t>fundamental growth profiles</a:t>
            </a:r>
            <a:r>
              <a:rPr lang="en-US" sz="1200" dirty="0"/>
              <a:t> of MedTech / Consumer electronics industries backed by macro tailwinds (defendable position in Consumer, higher growth validated in MedTech)</a:t>
            </a:r>
          </a:p>
          <a:p>
            <a:r>
              <a:rPr lang="en-US" sz="1200" dirty="0"/>
              <a:t>Stable </a:t>
            </a:r>
            <a:r>
              <a:rPr lang="en-US" sz="1200" b="1" dirty="0"/>
              <a:t>outlook for CDMO industry </a:t>
            </a:r>
            <a:r>
              <a:rPr lang="en-US" sz="1200" dirty="0"/>
              <a:t>(clear value proposition towards customers, any macro shifts towards in-sourcing)</a:t>
            </a:r>
          </a:p>
          <a:p>
            <a:r>
              <a:rPr lang="en-US" sz="1200" dirty="0"/>
              <a:t>Stable or </a:t>
            </a:r>
            <a:r>
              <a:rPr lang="en-US" sz="1200" b="1" dirty="0"/>
              <a:t>positive price and profitability outlook</a:t>
            </a:r>
            <a:r>
              <a:rPr lang="en-US" sz="1200" dirty="0"/>
              <a:t> (low risk of margin compressions) in key market segments</a:t>
            </a:r>
          </a:p>
          <a:p>
            <a:r>
              <a:rPr lang="en-US" sz="1200" dirty="0"/>
              <a:t>Limited (or manageable) </a:t>
            </a:r>
            <a:r>
              <a:rPr lang="en-US" sz="1200" b="1" dirty="0"/>
              <a:t>risks of market disruption</a:t>
            </a:r>
            <a:r>
              <a:rPr lang="en-US" sz="1200" dirty="0"/>
              <a:t> (e.g. trade war, reimbursement risks for MedTech in key countries)</a:t>
            </a:r>
          </a:p>
        </p:txBody>
      </p:sp>
      <p:sp>
        <p:nvSpPr>
          <p:cNvPr id="62" name="btfpBulletedList769782">
            <a:extLst>
              <a:ext uri="{FF2B5EF4-FFF2-40B4-BE49-F238E27FC236}">
                <a16:creationId xmlns:a16="http://schemas.microsoft.com/office/drawing/2014/main" id="{5E960080-A71D-4716-9917-70590CB268DD}"/>
              </a:ext>
            </a:extLst>
          </p:cNvPr>
          <p:cNvSpPr txBox="1"/>
          <p:nvPr>
            <p:custDataLst>
              <p:tags r:id="rId4"/>
            </p:custDataLst>
          </p:nvPr>
        </p:nvSpPr>
        <p:spPr bwMode="gray">
          <a:xfrm>
            <a:off x="3343514" y="2381070"/>
            <a:ext cx="2477452" cy="4196909"/>
          </a:xfrm>
          <a:prstGeom prst="rect">
            <a:avLst/>
          </a:prstGeom>
          <a:noFill/>
        </p:spPr>
        <p:txBody>
          <a:bodyPr vert="horz" wrap="square" lIns="36000" tIns="36000" rIns="36000" bIns="36000" rtlCol="0">
            <a:spAutoFit/>
          </a:bodyPr>
          <a:lstStyle/>
          <a:p>
            <a:r>
              <a:rPr lang="en-US" sz="1200" dirty="0"/>
              <a:t>MY / SG </a:t>
            </a:r>
            <a:r>
              <a:rPr lang="en-US" sz="1200" b="1" dirty="0"/>
              <a:t>macro stability as a CDMO location </a:t>
            </a:r>
            <a:r>
              <a:rPr lang="en-US" sz="1200" dirty="0"/>
              <a:t>(e.g. vs. other lower cost locations like CN)</a:t>
            </a:r>
          </a:p>
          <a:p>
            <a:r>
              <a:rPr lang="en-US" sz="1200" dirty="0"/>
              <a:t>High </a:t>
            </a:r>
            <a:r>
              <a:rPr lang="en-US" sz="1200" b="1" dirty="0"/>
              <a:t>stickiness to switching </a:t>
            </a:r>
            <a:r>
              <a:rPr lang="en-US" sz="1200" dirty="0"/>
              <a:t>(e.g. friction to switching to other manufacturers esp. in MedTech)</a:t>
            </a:r>
          </a:p>
          <a:p>
            <a:r>
              <a:rPr lang="en-US" sz="1200" dirty="0"/>
              <a:t>Evidence of growing </a:t>
            </a:r>
            <a:r>
              <a:rPr lang="en-US" sz="1200" b="1" dirty="0"/>
              <a:t>market share / share of customer </a:t>
            </a:r>
            <a:r>
              <a:rPr lang="en-US" sz="1200" dirty="0"/>
              <a:t>amongst key accounts and / or strong relationships (e.g. high stickiness of book, increasing share of wallet)</a:t>
            </a:r>
          </a:p>
          <a:p>
            <a:r>
              <a:rPr lang="en-US" sz="1200" b="1" dirty="0">
                <a:solidFill>
                  <a:srgbClr val="000000"/>
                </a:solidFill>
              </a:rPr>
              <a:t>Competitive advantage </a:t>
            </a:r>
            <a:r>
              <a:rPr lang="en-US" sz="1200" dirty="0">
                <a:solidFill>
                  <a:srgbClr val="000000"/>
                </a:solidFill>
              </a:rPr>
              <a:t>vs. other similar competitors in the APAC region</a:t>
            </a:r>
          </a:p>
          <a:p>
            <a:r>
              <a:rPr lang="en-US" sz="1200" dirty="0">
                <a:solidFill>
                  <a:srgbClr val="000000"/>
                </a:solidFill>
              </a:rPr>
              <a:t>Deep dives into Customer 1 &amp; (to lighter extent – Customer 2) given </a:t>
            </a:r>
            <a:r>
              <a:rPr lang="en-US" sz="1200" b="1" dirty="0">
                <a:solidFill>
                  <a:srgbClr val="000000"/>
                </a:solidFill>
              </a:rPr>
              <a:t>outsized share of EBITDA</a:t>
            </a:r>
          </a:p>
        </p:txBody>
      </p:sp>
      <p:sp>
        <p:nvSpPr>
          <p:cNvPr id="63" name="btfpBulletedList769782">
            <a:extLst>
              <a:ext uri="{FF2B5EF4-FFF2-40B4-BE49-F238E27FC236}">
                <a16:creationId xmlns:a16="http://schemas.microsoft.com/office/drawing/2014/main" id="{3EF9D1A0-F28A-4EE6-B68C-1D4DDDEFE2C5}"/>
              </a:ext>
            </a:extLst>
          </p:cNvPr>
          <p:cNvSpPr txBox="1"/>
          <p:nvPr>
            <p:custDataLst>
              <p:tags r:id="rId5"/>
            </p:custDataLst>
          </p:nvPr>
        </p:nvSpPr>
        <p:spPr bwMode="gray">
          <a:xfrm>
            <a:off x="6366272" y="2381070"/>
            <a:ext cx="2477452" cy="3858355"/>
          </a:xfrm>
          <a:prstGeom prst="rect">
            <a:avLst/>
          </a:prstGeom>
          <a:noFill/>
        </p:spPr>
        <p:txBody>
          <a:bodyPr vert="horz" wrap="square" lIns="36000" tIns="36000" rIns="36000" bIns="36000" rtlCol="0">
            <a:spAutoFit/>
          </a:bodyPr>
          <a:lstStyle/>
          <a:p>
            <a:r>
              <a:rPr lang="en-US" sz="1200" b="1" dirty="0"/>
              <a:t>Substantial and realistic </a:t>
            </a:r>
            <a:r>
              <a:rPr lang="en-US" sz="1200" dirty="0"/>
              <a:t>(i.e. formal purchase orders? Locked in contracts?) revenue growth potential from existing customers; pathway to economies of scale</a:t>
            </a:r>
          </a:p>
          <a:p>
            <a:r>
              <a:rPr lang="en-US" sz="1200" dirty="0"/>
              <a:t>Overall attractive &amp; pressure tested base case and upside</a:t>
            </a:r>
          </a:p>
          <a:p>
            <a:r>
              <a:rPr lang="en-US" sz="1200" b="1" dirty="0"/>
              <a:t>No red flags </a:t>
            </a:r>
            <a:r>
              <a:rPr lang="en-US" sz="1200" dirty="0"/>
              <a:t>on current plant and manufacturing capabilities</a:t>
            </a:r>
          </a:p>
          <a:p>
            <a:r>
              <a:rPr lang="en-US" sz="1200" b="1" dirty="0"/>
              <a:t>No</a:t>
            </a:r>
            <a:r>
              <a:rPr lang="en-US" sz="1200" dirty="0"/>
              <a:t> </a:t>
            </a:r>
            <a:r>
              <a:rPr lang="en-US" sz="1200" b="1" dirty="0"/>
              <a:t>obvious choke points to scale up volume </a:t>
            </a:r>
            <a:r>
              <a:rPr lang="en-US" sz="1200" dirty="0"/>
              <a:t>(i.e. growth scaling accounted for in business plan, performance on key KPIs &amp; benchmarks, SLA &amp; supply chain metrics, CAPEX requirements accounted for in plan</a:t>
            </a:r>
          </a:p>
        </p:txBody>
      </p:sp>
      <p:sp>
        <p:nvSpPr>
          <p:cNvPr id="67" name="btfpBulletedList769782">
            <a:extLst>
              <a:ext uri="{FF2B5EF4-FFF2-40B4-BE49-F238E27FC236}">
                <a16:creationId xmlns:a16="http://schemas.microsoft.com/office/drawing/2014/main" id="{65A3FAC3-40F3-4EDB-A343-47DBEA2BBA9A}"/>
              </a:ext>
            </a:extLst>
          </p:cNvPr>
          <p:cNvSpPr txBox="1"/>
          <p:nvPr>
            <p:custDataLst>
              <p:tags r:id="rId6"/>
            </p:custDataLst>
          </p:nvPr>
        </p:nvSpPr>
        <p:spPr bwMode="gray">
          <a:xfrm>
            <a:off x="9379586" y="2381070"/>
            <a:ext cx="2477452" cy="2365639"/>
          </a:xfrm>
          <a:prstGeom prst="rect">
            <a:avLst/>
          </a:prstGeom>
          <a:noFill/>
        </p:spPr>
        <p:txBody>
          <a:bodyPr vert="horz" wrap="square" lIns="36000" tIns="36000" rIns="36000" bIns="36000" rtlCol="0">
            <a:spAutoFit/>
          </a:bodyPr>
          <a:lstStyle/>
          <a:p>
            <a:r>
              <a:rPr lang="en-US" sz="1200" b="1" dirty="0"/>
              <a:t>Expansion potential to other geos / close adjacent segments </a:t>
            </a:r>
            <a:r>
              <a:rPr lang="en-US" sz="1200" dirty="0"/>
              <a:t>(both product and customer level given current capabilities</a:t>
            </a:r>
          </a:p>
          <a:p>
            <a:r>
              <a:rPr lang="en-US" sz="1200" dirty="0"/>
              <a:t>Hypothesis proven on various opportunities:</a:t>
            </a:r>
          </a:p>
          <a:p>
            <a:pPr lvl="1"/>
            <a:r>
              <a:rPr lang="en-US" sz="1000" dirty="0"/>
              <a:t>M&amp;A of other CDMOs and synergies from the combined entities</a:t>
            </a:r>
          </a:p>
          <a:p>
            <a:pPr lvl="1"/>
            <a:r>
              <a:rPr lang="en-US" sz="1000" dirty="0"/>
              <a:t>Consumer electronic carve out</a:t>
            </a:r>
          </a:p>
          <a:p>
            <a:pPr lvl="1"/>
            <a:r>
              <a:rPr lang="en-US" sz="1000" dirty="0"/>
              <a:t>Others as identified in CDD</a:t>
            </a:r>
          </a:p>
        </p:txBody>
      </p:sp>
      <p:sp>
        <p:nvSpPr>
          <p:cNvPr id="69" name="btfpNumberBubble181240">
            <a:extLst>
              <a:ext uri="{FF2B5EF4-FFF2-40B4-BE49-F238E27FC236}">
                <a16:creationId xmlns:a16="http://schemas.microsoft.com/office/drawing/2014/main" id="{DB33580E-C63C-4B08-AD39-EC68049070E7}"/>
              </a:ext>
            </a:extLst>
          </p:cNvPr>
          <p:cNvSpPr/>
          <p:nvPr/>
        </p:nvSpPr>
        <p:spPr bwMode="gray">
          <a:xfrm>
            <a:off x="159203" y="1366315"/>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A</a:t>
            </a:r>
          </a:p>
        </p:txBody>
      </p:sp>
      <p:sp>
        <p:nvSpPr>
          <p:cNvPr id="70" name="btfpNumberBubble181240">
            <a:extLst>
              <a:ext uri="{FF2B5EF4-FFF2-40B4-BE49-F238E27FC236}">
                <a16:creationId xmlns:a16="http://schemas.microsoft.com/office/drawing/2014/main" id="{DF44E262-D8C6-43D3-B282-F06BEB38A24E}"/>
              </a:ext>
            </a:extLst>
          </p:cNvPr>
          <p:cNvSpPr/>
          <p:nvPr/>
        </p:nvSpPr>
        <p:spPr bwMode="gray">
          <a:xfrm>
            <a:off x="3184764" y="1366315"/>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B</a:t>
            </a:r>
          </a:p>
        </p:txBody>
      </p:sp>
      <p:sp>
        <p:nvSpPr>
          <p:cNvPr id="71" name="btfpNumberBubble181240">
            <a:extLst>
              <a:ext uri="{FF2B5EF4-FFF2-40B4-BE49-F238E27FC236}">
                <a16:creationId xmlns:a16="http://schemas.microsoft.com/office/drawing/2014/main" id="{22454A77-87B4-4F83-934F-62CCB706DEB1}"/>
              </a:ext>
            </a:extLst>
          </p:cNvPr>
          <p:cNvSpPr/>
          <p:nvPr/>
        </p:nvSpPr>
        <p:spPr bwMode="gray">
          <a:xfrm>
            <a:off x="6243531" y="1366315"/>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C</a:t>
            </a:r>
          </a:p>
        </p:txBody>
      </p:sp>
      <p:sp>
        <p:nvSpPr>
          <p:cNvPr id="72" name="btfpNumberBubble181240">
            <a:extLst>
              <a:ext uri="{FF2B5EF4-FFF2-40B4-BE49-F238E27FC236}">
                <a16:creationId xmlns:a16="http://schemas.microsoft.com/office/drawing/2014/main" id="{B30B4D45-8878-46C0-9302-55D4242C3A1C}"/>
              </a:ext>
            </a:extLst>
          </p:cNvPr>
          <p:cNvSpPr/>
          <p:nvPr/>
        </p:nvSpPr>
        <p:spPr bwMode="gray">
          <a:xfrm>
            <a:off x="9220836" y="1391581"/>
            <a:ext cx="317500" cy="317500"/>
          </a:xfrm>
          <a:prstGeom prst="ellipse">
            <a:avLst/>
          </a:prstGeom>
          <a:solidFill>
            <a:srgbClr val="FFFFFF"/>
          </a:solidFill>
          <a:ln w="19050">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indent="0" algn="ctr">
              <a:spcBef>
                <a:spcPts val="0"/>
              </a:spcBef>
              <a:buNone/>
            </a:pPr>
            <a:r>
              <a:rPr lang="en-US" b="1" dirty="0">
                <a:solidFill>
                  <a:srgbClr val="CC0000"/>
                </a:solidFill>
              </a:rPr>
              <a:t>D</a:t>
            </a:r>
          </a:p>
        </p:txBody>
      </p:sp>
      <p:grpSp>
        <p:nvGrpSpPr>
          <p:cNvPr id="19" name="btfpStatusSticker952883">
            <a:extLst>
              <a:ext uri="{FF2B5EF4-FFF2-40B4-BE49-F238E27FC236}">
                <a16:creationId xmlns:a16="http://schemas.microsoft.com/office/drawing/2014/main" id="{A12D8521-CDDB-E0B4-9429-98FC659C4815}"/>
              </a:ext>
            </a:extLst>
          </p:cNvPr>
          <p:cNvGrpSpPr/>
          <p:nvPr>
            <p:custDataLst>
              <p:tags r:id="rId7"/>
            </p:custDataLst>
          </p:nvPr>
        </p:nvGrpSpPr>
        <p:grpSpPr>
          <a:xfrm>
            <a:off x="5548468" y="955344"/>
            <a:ext cx="6313332" cy="235611"/>
            <a:chOff x="-7403248" y="876300"/>
            <a:chExt cx="6313332" cy="235611"/>
          </a:xfrm>
        </p:grpSpPr>
        <p:sp>
          <p:nvSpPr>
            <p:cNvPr id="17" name="btfpStatusStickerText952883">
              <a:extLst>
                <a:ext uri="{FF2B5EF4-FFF2-40B4-BE49-F238E27FC236}">
                  <a16:creationId xmlns:a16="http://schemas.microsoft.com/office/drawing/2014/main" id="{3163EBBD-DA00-A945-E7AB-5F145FFF2865}"/>
                </a:ext>
              </a:extLst>
            </p:cNvPr>
            <p:cNvSpPr txBox="1"/>
            <p:nvPr/>
          </p:nvSpPr>
          <p:spPr bwMode="gray">
            <a:xfrm>
              <a:off x="-7403248" y="876300"/>
              <a:ext cx="631333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Hypothesis to be validated, for Discussion</a:t>
              </a:r>
            </a:p>
          </p:txBody>
        </p:sp>
        <p:cxnSp>
          <p:nvCxnSpPr>
            <p:cNvPr id="18" name="btfpStatusStickerLine952883">
              <a:extLst>
                <a:ext uri="{FF2B5EF4-FFF2-40B4-BE49-F238E27FC236}">
                  <a16:creationId xmlns:a16="http://schemas.microsoft.com/office/drawing/2014/main" id="{4048B0B2-70C8-D6DA-0AA6-024833A3BA3E}"/>
                </a:ext>
              </a:extLst>
            </p:cNvPr>
            <p:cNvCxnSpPr>
              <a:cxnSpLocks/>
            </p:cNvCxnSpPr>
            <p:nvPr/>
          </p:nvCxnSpPr>
          <p:spPr bwMode="gray">
            <a:xfrm rot="720000">
              <a:off x="-7403248"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98844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btfpColumnIndicatorGroup2">
            <a:extLst>
              <a:ext uri="{FF2B5EF4-FFF2-40B4-BE49-F238E27FC236}">
                <a16:creationId xmlns:a16="http://schemas.microsoft.com/office/drawing/2014/main" id="{0395D9FD-DB2D-47D5-94E7-C7F10EF85C00}"/>
              </a:ext>
            </a:extLst>
          </p:cNvPr>
          <p:cNvGrpSpPr/>
          <p:nvPr/>
        </p:nvGrpSpPr>
        <p:grpSpPr>
          <a:xfrm>
            <a:off x="0" y="6926580"/>
            <a:ext cx="12192000" cy="137160"/>
            <a:chOff x="0" y="6926580"/>
            <a:chExt cx="12192000" cy="137160"/>
          </a:xfrm>
        </p:grpSpPr>
        <p:sp>
          <p:nvSpPr>
            <p:cNvPr id="17" name="btfpColumnGapBlocker335773">
              <a:extLst>
                <a:ext uri="{FF2B5EF4-FFF2-40B4-BE49-F238E27FC236}">
                  <a16:creationId xmlns:a16="http://schemas.microsoft.com/office/drawing/2014/main" id="{875B64F6-DCC1-4168-BB67-99FBE04EF733}"/>
                </a:ext>
              </a:extLst>
            </p:cNvPr>
            <p:cNvSpPr/>
            <p:nvPr/>
          </p:nvSpPr>
          <p:spPr bwMode="gray">
            <a:xfrm>
              <a:off x="1186180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5" name="btfpColumnGapBlocker100564">
              <a:extLst>
                <a:ext uri="{FF2B5EF4-FFF2-40B4-BE49-F238E27FC236}">
                  <a16:creationId xmlns:a16="http://schemas.microsoft.com/office/drawing/2014/main" id="{A46620CF-12C3-4C35-BAF7-42F96AB47EBE}"/>
                </a:ext>
              </a:extLst>
            </p:cNvPr>
            <p:cNvSpPr/>
            <p:nvPr/>
          </p:nvSpPr>
          <p:spPr bwMode="gray">
            <a:xfrm>
              <a:off x="0" y="692658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3" name="btfpColumnIndicator921842">
              <a:extLst>
                <a:ext uri="{FF2B5EF4-FFF2-40B4-BE49-F238E27FC236}">
                  <a16:creationId xmlns:a16="http://schemas.microsoft.com/office/drawing/2014/main" id="{CA2B6BFE-8277-4C66-A255-35C0937D9996}"/>
                </a:ext>
              </a:extLst>
            </p:cNvPr>
            <p:cNvCxnSpPr/>
            <p:nvPr/>
          </p:nvCxnSpPr>
          <p:spPr bwMode="gray">
            <a:xfrm flipV="1">
              <a:off x="118618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284746">
              <a:extLst>
                <a:ext uri="{FF2B5EF4-FFF2-40B4-BE49-F238E27FC236}">
                  <a16:creationId xmlns:a16="http://schemas.microsoft.com/office/drawing/2014/main" id="{E19377DC-B1D9-4EF1-A61A-48891616FA81}"/>
                </a:ext>
              </a:extLst>
            </p:cNvPr>
            <p:cNvCxnSpPr/>
            <p:nvPr/>
          </p:nvCxnSpPr>
          <p:spPr bwMode="gray">
            <a:xfrm flipV="1">
              <a:off x="330200" y="692658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8" name="btfpColumnIndicatorGroup1">
            <a:extLst>
              <a:ext uri="{FF2B5EF4-FFF2-40B4-BE49-F238E27FC236}">
                <a16:creationId xmlns:a16="http://schemas.microsoft.com/office/drawing/2014/main" id="{79FF6459-92AE-4FC4-922C-5153DDB0E111}"/>
              </a:ext>
            </a:extLst>
          </p:cNvPr>
          <p:cNvGrpSpPr/>
          <p:nvPr/>
        </p:nvGrpSpPr>
        <p:grpSpPr>
          <a:xfrm>
            <a:off x="0" y="-205740"/>
            <a:ext cx="12192000" cy="137160"/>
            <a:chOff x="0" y="-205740"/>
            <a:chExt cx="12192000" cy="137160"/>
          </a:xfrm>
        </p:grpSpPr>
        <p:sp>
          <p:nvSpPr>
            <p:cNvPr id="16" name="btfpColumnGapBlocker190270">
              <a:extLst>
                <a:ext uri="{FF2B5EF4-FFF2-40B4-BE49-F238E27FC236}">
                  <a16:creationId xmlns:a16="http://schemas.microsoft.com/office/drawing/2014/main" id="{2DE75F3D-17A6-4E37-B2A7-C1B75BEDE373}"/>
                </a:ext>
              </a:extLst>
            </p:cNvPr>
            <p:cNvSpPr/>
            <p:nvPr/>
          </p:nvSpPr>
          <p:spPr bwMode="gray">
            <a:xfrm>
              <a:off x="1186180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4" name="btfpColumnGapBlocker715457">
              <a:extLst>
                <a:ext uri="{FF2B5EF4-FFF2-40B4-BE49-F238E27FC236}">
                  <a16:creationId xmlns:a16="http://schemas.microsoft.com/office/drawing/2014/main" id="{138150B8-3D6F-4FC1-8564-F589CE22F640}"/>
                </a:ext>
              </a:extLst>
            </p:cNvPr>
            <p:cNvSpPr/>
            <p:nvPr/>
          </p:nvSpPr>
          <p:spPr bwMode="gray">
            <a:xfrm>
              <a:off x="0" y="-205740"/>
              <a:ext cx="330200" cy="137160"/>
            </a:xfrm>
            <a:prstGeom prst="rect">
              <a:avLst/>
            </a:prstGeom>
            <a:pattFill prst="ltUpDiag">
              <a:fgClr>
                <a:srgbClr val="BBCABA"/>
              </a:fgClr>
              <a:bgClr>
                <a:srgbClr val="FFFFFF"/>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2" name="btfpColumnIndicator679506">
              <a:extLst>
                <a:ext uri="{FF2B5EF4-FFF2-40B4-BE49-F238E27FC236}">
                  <a16:creationId xmlns:a16="http://schemas.microsoft.com/office/drawing/2014/main" id="{BEA9DB99-A210-49B0-9887-F81E19C1242B}"/>
                </a:ext>
              </a:extLst>
            </p:cNvPr>
            <p:cNvCxnSpPr/>
            <p:nvPr/>
          </p:nvCxnSpPr>
          <p:spPr bwMode="gray">
            <a:xfrm flipV="1">
              <a:off x="118618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491995">
              <a:extLst>
                <a:ext uri="{FF2B5EF4-FFF2-40B4-BE49-F238E27FC236}">
                  <a16:creationId xmlns:a16="http://schemas.microsoft.com/office/drawing/2014/main" id="{8E1157BC-4126-4589-B82A-50A31DE0C0F4}"/>
                </a:ext>
              </a:extLst>
            </p:cNvPr>
            <p:cNvCxnSpPr/>
            <p:nvPr/>
          </p:nvCxnSpPr>
          <p:spPr bwMode="gray">
            <a:xfrm flipV="1">
              <a:off x="330200" y="-205740"/>
              <a:ext cx="0" cy="137160"/>
            </a:xfrm>
            <a:prstGeom prst="line">
              <a:avLst/>
            </a:prstGeom>
            <a:ln w="19050" cap="flat" cmpd="sng" algn="ctr">
              <a:solidFill>
                <a:srgbClr val="507867"/>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cxnSp>
        <p:nvCxnSpPr>
          <p:cNvPr id="4" name="AgendaLine">
            <a:extLst>
              <a:ext uri="{FF2B5EF4-FFF2-40B4-BE49-F238E27FC236}">
                <a16:creationId xmlns:a16="http://schemas.microsoft.com/office/drawing/2014/main" id="{11D87AFD-7F9F-4A98-B738-3A3B44F10B1D}"/>
              </a:ext>
            </a:extLst>
          </p:cNvPr>
          <p:cNvCxnSpPr/>
          <p:nvPr/>
        </p:nvCxnSpPr>
        <p:spPr bwMode="gray">
          <a:xfrm>
            <a:off x="1616981" y="876300"/>
            <a:ext cx="0" cy="5689600"/>
          </a:xfrm>
          <a:prstGeom prst="line">
            <a:avLst/>
          </a:prstGeom>
          <a:ln w="19050"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sp>
        <p:nvSpPr>
          <p:cNvPr id="2" name="AgendaTitle">
            <a:extLst>
              <a:ext uri="{FF2B5EF4-FFF2-40B4-BE49-F238E27FC236}">
                <a16:creationId xmlns:a16="http://schemas.microsoft.com/office/drawing/2014/main" id="{3DF94981-AB1A-65DC-2DED-5FF1E4E0DBE3}"/>
              </a:ext>
            </a:extLst>
          </p:cNvPr>
          <p:cNvSpPr txBox="1"/>
          <p:nvPr/>
        </p:nvSpPr>
        <p:spPr bwMode="gray">
          <a:xfrm>
            <a:off x="330200" y="952500"/>
            <a:ext cx="1102585" cy="235611"/>
          </a:xfrm>
          <a:prstGeom prst="rect">
            <a:avLst/>
          </a:prstGeom>
          <a:noFill/>
        </p:spPr>
        <p:txBody>
          <a:bodyPr vert="horz" wrap="none" lIns="18136" tIns="25226" rIns="72073" bIns="25226" rtlCol="0">
            <a:spAutoFit/>
          </a:bodyPr>
          <a:lstStyle/>
          <a:p>
            <a:pPr marL="0" indent="0">
              <a:buNone/>
            </a:pPr>
            <a:r>
              <a:rPr lang="en-US" sz="1200" b="1" cap="all" spc="450" dirty="0"/>
              <a:t>Agenda</a:t>
            </a:r>
          </a:p>
        </p:txBody>
      </p:sp>
      <p:sp>
        <p:nvSpPr>
          <p:cNvPr id="3" name="AgendaEmphasisBar">
            <a:extLst>
              <a:ext uri="{FF2B5EF4-FFF2-40B4-BE49-F238E27FC236}">
                <a16:creationId xmlns:a16="http://schemas.microsoft.com/office/drawing/2014/main" id="{92DCA1F5-A5B6-DE2E-1CA8-5B0CC94FCE39}"/>
              </a:ext>
            </a:extLst>
          </p:cNvPr>
          <p:cNvSpPr/>
          <p:nvPr/>
        </p:nvSpPr>
        <p:spPr bwMode="gray">
          <a:xfrm>
            <a:off x="1616981" y="1839401"/>
            <a:ext cx="127000" cy="743179"/>
          </a:xfrm>
          <a:prstGeom prst="rect">
            <a:avLst/>
          </a:prstGeom>
          <a:solidFill>
            <a:srgbClr val="CC0000"/>
          </a:solidFill>
          <a:ln w="19050">
            <a:solidFill>
              <a:srgbClr val="CC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grpSp>
        <p:nvGrpSpPr>
          <p:cNvPr id="5" name="Agenda">
            <a:extLst>
              <a:ext uri="{FF2B5EF4-FFF2-40B4-BE49-F238E27FC236}">
                <a16:creationId xmlns:a16="http://schemas.microsoft.com/office/drawing/2014/main" id="{850C9F1C-3C5A-6A7E-A897-C3D18C9AF400}"/>
              </a:ext>
            </a:extLst>
          </p:cNvPr>
          <p:cNvGrpSpPr/>
          <p:nvPr/>
        </p:nvGrpSpPr>
        <p:grpSpPr>
          <a:xfrm>
            <a:off x="1970752" y="1270000"/>
            <a:ext cx="9891047" cy="5295900"/>
            <a:chOff x="1970752" y="1270000"/>
            <a:chExt cx="9891047" cy="5295900"/>
          </a:xfrm>
        </p:grpSpPr>
        <p:sp>
          <p:nvSpPr>
            <p:cNvPr id="6" name="AgendaTextBox">
              <a:extLst>
                <a:ext uri="{FF2B5EF4-FFF2-40B4-BE49-F238E27FC236}">
                  <a16:creationId xmlns:a16="http://schemas.microsoft.com/office/drawing/2014/main" id="{5E2DDDC3-C7F4-561A-6424-AA50E316A80A}"/>
                </a:ext>
              </a:extLst>
            </p:cNvPr>
            <p:cNvSpPr txBox="1"/>
            <p:nvPr/>
          </p:nvSpPr>
          <p:spPr bwMode="gray">
            <a:xfrm>
              <a:off x="2034252" y="1270000"/>
              <a:ext cx="9827547" cy="5295900"/>
            </a:xfrm>
            <a:prstGeom prst="rect">
              <a:avLst/>
            </a:prstGeom>
            <a:noFill/>
          </p:spPr>
          <p:txBody>
            <a:bodyPr vert="horz" wrap="square" lIns="36000" tIns="36000" rIns="36000" bIns="36000" rtlCol="0">
              <a:noAutofit/>
            </a:bodyPr>
            <a:lstStyle/>
            <a:p>
              <a:pPr marL="0" indent="0">
                <a:spcBef>
                  <a:spcPts val="3600"/>
                </a:spcBef>
                <a:buNone/>
              </a:pPr>
              <a:r>
                <a:rPr lang="en-US" sz="2000" dirty="0"/>
                <a:t>Initial perspectives and thesis</a:t>
              </a:r>
            </a:p>
            <a:p>
              <a:pPr marL="0" indent="0">
                <a:spcBef>
                  <a:spcPts val="3600"/>
                </a:spcBef>
                <a:buNone/>
              </a:pPr>
              <a:r>
                <a:rPr lang="en-US" sz="2000" b="1" dirty="0">
                  <a:solidFill>
                    <a:srgbClr val="CC0000"/>
                  </a:solidFill>
                </a:rPr>
                <a:t>Asset overview</a:t>
              </a:r>
            </a:p>
            <a:p>
              <a:pPr marL="0" indent="0">
                <a:spcBef>
                  <a:spcPts val="3600"/>
                </a:spcBef>
                <a:buNone/>
              </a:pPr>
              <a:r>
                <a:rPr lang="en-US" sz="2000" dirty="0"/>
                <a:t>Market and competitive positioning</a:t>
              </a:r>
            </a:p>
            <a:p>
              <a:pPr marL="0" indent="0">
                <a:spcBef>
                  <a:spcPts val="3600"/>
                </a:spcBef>
                <a:buNone/>
              </a:pPr>
              <a:r>
                <a:rPr lang="en-US" sz="2000" dirty="0"/>
                <a:t>Potential scope and approach</a:t>
              </a:r>
            </a:p>
            <a:p>
              <a:pPr marL="0" indent="0">
                <a:spcBef>
                  <a:spcPts val="3600"/>
                </a:spcBef>
                <a:buNone/>
              </a:pPr>
              <a:endParaRPr lang="en-US" sz="2000" dirty="0"/>
            </a:p>
          </p:txBody>
        </p:sp>
        <p:cxnSp>
          <p:nvCxnSpPr>
            <p:cNvPr id="7" name="AgendaSeparator1">
              <a:extLst>
                <a:ext uri="{FF2B5EF4-FFF2-40B4-BE49-F238E27FC236}">
                  <a16:creationId xmlns:a16="http://schemas.microsoft.com/office/drawing/2014/main" id="{5EA01DBC-1653-A41A-FF22-CA501D8C8D6B}"/>
                </a:ext>
              </a:extLst>
            </p:cNvPr>
            <p:cNvCxnSpPr/>
            <p:nvPr/>
          </p:nvCxnSpPr>
          <p:spPr bwMode="gray">
            <a:xfrm>
              <a:off x="1970752" y="1839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8" name="AgendaSeparator2">
              <a:extLst>
                <a:ext uri="{FF2B5EF4-FFF2-40B4-BE49-F238E27FC236}">
                  <a16:creationId xmlns:a16="http://schemas.microsoft.com/office/drawing/2014/main" id="{FB167DE4-4F23-73DF-1869-8B66C818F19B}"/>
                </a:ext>
              </a:extLst>
            </p:cNvPr>
            <p:cNvCxnSpPr/>
            <p:nvPr/>
          </p:nvCxnSpPr>
          <p:spPr bwMode="gray">
            <a:xfrm>
              <a:off x="1970752" y="2601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9" name="AgendaSeparator3">
              <a:extLst>
                <a:ext uri="{FF2B5EF4-FFF2-40B4-BE49-F238E27FC236}">
                  <a16:creationId xmlns:a16="http://schemas.microsoft.com/office/drawing/2014/main" id="{027416D7-906B-70BE-F990-E3B8DB736231}"/>
                </a:ext>
              </a:extLst>
            </p:cNvPr>
            <p:cNvCxnSpPr/>
            <p:nvPr/>
          </p:nvCxnSpPr>
          <p:spPr bwMode="gray">
            <a:xfrm>
              <a:off x="1970752" y="3363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20" name="AgendaSeparator4">
              <a:extLst>
                <a:ext uri="{FF2B5EF4-FFF2-40B4-BE49-F238E27FC236}">
                  <a16:creationId xmlns:a16="http://schemas.microsoft.com/office/drawing/2014/main" id="{7F7D8691-05E9-3A72-0787-E15552284BC9}"/>
                </a:ext>
              </a:extLst>
            </p:cNvPr>
            <p:cNvCxnSpPr/>
            <p:nvPr/>
          </p:nvCxnSpPr>
          <p:spPr bwMode="gray">
            <a:xfrm>
              <a:off x="1970752" y="4125400"/>
              <a:ext cx="3024188" cy="0"/>
            </a:xfrm>
            <a:prstGeom prst="line">
              <a:avLst/>
            </a:prstGeom>
            <a:ln w="9525" cap="flat">
              <a:solidFill>
                <a:srgbClr val="D6D6D6"/>
              </a:solidFill>
              <a:miter lim="800000"/>
              <a:tailEnd type="non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408896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btfpColumnIndicatorGroup2">
            <a:extLst>
              <a:ext uri="{FF2B5EF4-FFF2-40B4-BE49-F238E27FC236}">
                <a16:creationId xmlns:a16="http://schemas.microsoft.com/office/drawing/2014/main" id="{AB87415D-A631-E5AA-6F3F-1104A4703EAE}"/>
              </a:ext>
            </a:extLst>
          </p:cNvPr>
          <p:cNvGrpSpPr/>
          <p:nvPr/>
        </p:nvGrpSpPr>
        <p:grpSpPr>
          <a:xfrm>
            <a:off x="0" y="6926580"/>
            <a:ext cx="12192000" cy="137160"/>
            <a:chOff x="0" y="6926580"/>
            <a:chExt cx="12192000" cy="137160"/>
          </a:xfrm>
        </p:grpSpPr>
        <p:sp>
          <p:nvSpPr>
            <p:cNvPr id="111" name="btfpColumnGapBlocker940249">
              <a:extLst>
                <a:ext uri="{FF2B5EF4-FFF2-40B4-BE49-F238E27FC236}">
                  <a16:creationId xmlns:a16="http://schemas.microsoft.com/office/drawing/2014/main" id="{3933ADFD-2D22-9780-EB99-D8F4A8ED3FFB}"/>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09" name="btfpColumnGapBlocker346287">
              <a:extLst>
                <a:ext uri="{FF2B5EF4-FFF2-40B4-BE49-F238E27FC236}">
                  <a16:creationId xmlns:a16="http://schemas.microsoft.com/office/drawing/2014/main" id="{3F88E489-A664-79B8-F49D-E9A0ECE3293D}"/>
                </a:ext>
              </a:extLst>
            </p:cNvPr>
            <p:cNvSpPr/>
            <p:nvPr/>
          </p:nvSpPr>
          <p:spPr bwMode="gray">
            <a:xfrm>
              <a:off x="9447371"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06" name="btfpColumnIndicator468530">
              <a:extLst>
                <a:ext uri="{FF2B5EF4-FFF2-40B4-BE49-F238E27FC236}">
                  <a16:creationId xmlns:a16="http://schemas.microsoft.com/office/drawing/2014/main" id="{B0D654F9-FE40-A5EC-2237-8C67F0962FD1}"/>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4" name="btfpColumnIndicator630791">
              <a:extLst>
                <a:ext uri="{FF2B5EF4-FFF2-40B4-BE49-F238E27FC236}">
                  <a16:creationId xmlns:a16="http://schemas.microsoft.com/office/drawing/2014/main" id="{4072F414-CD22-A075-D536-9A76CBAD839C}"/>
                </a:ext>
              </a:extLst>
            </p:cNvPr>
            <p:cNvCxnSpPr/>
            <p:nvPr/>
          </p:nvCxnSpPr>
          <p:spPr bwMode="gray">
            <a:xfrm flipV="1">
              <a:off x="998791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9" name="btfpColumnGapBlocker480231">
              <a:extLst>
                <a:ext uri="{FF2B5EF4-FFF2-40B4-BE49-F238E27FC236}">
                  <a16:creationId xmlns:a16="http://schemas.microsoft.com/office/drawing/2014/main" id="{790E27C9-7C41-E492-BDE8-96E2C6E31979}"/>
                </a:ext>
              </a:extLst>
            </p:cNvPr>
            <p:cNvSpPr/>
            <p:nvPr/>
          </p:nvSpPr>
          <p:spPr bwMode="gray">
            <a:xfrm>
              <a:off x="7032943"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94" name="btfpColumnIndicator728953">
              <a:extLst>
                <a:ext uri="{FF2B5EF4-FFF2-40B4-BE49-F238E27FC236}">
                  <a16:creationId xmlns:a16="http://schemas.microsoft.com/office/drawing/2014/main" id="{E9C327CD-657E-60CC-E08C-4716EE2268FB}"/>
                </a:ext>
              </a:extLst>
            </p:cNvPr>
            <p:cNvCxnSpPr/>
            <p:nvPr/>
          </p:nvCxnSpPr>
          <p:spPr bwMode="gray">
            <a:xfrm flipV="1">
              <a:off x="9447371"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2" name="btfpColumnIndicator481443">
              <a:extLst>
                <a:ext uri="{FF2B5EF4-FFF2-40B4-BE49-F238E27FC236}">
                  <a16:creationId xmlns:a16="http://schemas.microsoft.com/office/drawing/2014/main" id="{FF770B45-6D81-EE6C-66DB-B52311DF9A5B}"/>
                </a:ext>
              </a:extLst>
            </p:cNvPr>
            <p:cNvCxnSpPr/>
            <p:nvPr/>
          </p:nvCxnSpPr>
          <p:spPr bwMode="gray">
            <a:xfrm flipV="1">
              <a:off x="7573487"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9" name="btfpColumnGapBlocker262870">
              <a:extLst>
                <a:ext uri="{FF2B5EF4-FFF2-40B4-BE49-F238E27FC236}">
                  <a16:creationId xmlns:a16="http://schemas.microsoft.com/office/drawing/2014/main" id="{7B0CEAF7-0055-1C29-A8AD-3FCC959E1B79}"/>
                </a:ext>
              </a:extLst>
            </p:cNvPr>
            <p:cNvSpPr/>
            <p:nvPr/>
          </p:nvSpPr>
          <p:spPr bwMode="gray">
            <a:xfrm>
              <a:off x="461851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86" name="btfpColumnIndicator938151">
              <a:extLst>
                <a:ext uri="{FF2B5EF4-FFF2-40B4-BE49-F238E27FC236}">
                  <a16:creationId xmlns:a16="http://schemas.microsoft.com/office/drawing/2014/main" id="{F51C3AB9-70F5-2414-A2E4-7D9A2E31AC80}"/>
                </a:ext>
              </a:extLst>
            </p:cNvPr>
            <p:cNvCxnSpPr/>
            <p:nvPr/>
          </p:nvCxnSpPr>
          <p:spPr bwMode="gray">
            <a:xfrm flipV="1">
              <a:off x="7032943"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4" name="btfpColumnIndicator157184">
              <a:extLst>
                <a:ext uri="{FF2B5EF4-FFF2-40B4-BE49-F238E27FC236}">
                  <a16:creationId xmlns:a16="http://schemas.microsoft.com/office/drawing/2014/main" id="{DFD84550-813B-FE32-C741-805FF9B293BE}"/>
                </a:ext>
              </a:extLst>
            </p:cNvPr>
            <p:cNvCxnSpPr/>
            <p:nvPr/>
          </p:nvCxnSpPr>
          <p:spPr bwMode="gray">
            <a:xfrm flipV="1">
              <a:off x="515905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9" name="btfpColumnGapBlocker916674">
              <a:extLst>
                <a:ext uri="{FF2B5EF4-FFF2-40B4-BE49-F238E27FC236}">
                  <a16:creationId xmlns:a16="http://schemas.microsoft.com/office/drawing/2014/main" id="{4F816E7D-5A20-5BAB-1E7C-7317D87C98A0}"/>
                </a:ext>
              </a:extLst>
            </p:cNvPr>
            <p:cNvSpPr/>
            <p:nvPr/>
          </p:nvSpPr>
          <p:spPr bwMode="gray">
            <a:xfrm>
              <a:off x="2204085"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9" name="btfpColumnIndicator890671">
              <a:extLst>
                <a:ext uri="{FF2B5EF4-FFF2-40B4-BE49-F238E27FC236}">
                  <a16:creationId xmlns:a16="http://schemas.microsoft.com/office/drawing/2014/main" id="{87848239-947B-A17A-90BD-C64FA10EF191}"/>
                </a:ext>
              </a:extLst>
            </p:cNvPr>
            <p:cNvCxnSpPr/>
            <p:nvPr/>
          </p:nvCxnSpPr>
          <p:spPr bwMode="gray">
            <a:xfrm flipV="1">
              <a:off x="461851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4" name="btfpColumnIndicator800808">
              <a:extLst>
                <a:ext uri="{FF2B5EF4-FFF2-40B4-BE49-F238E27FC236}">
                  <a16:creationId xmlns:a16="http://schemas.microsoft.com/office/drawing/2014/main" id="{5CB56F94-5445-A007-07FE-7A1927062C6C}"/>
                </a:ext>
              </a:extLst>
            </p:cNvPr>
            <p:cNvCxnSpPr/>
            <p:nvPr/>
          </p:nvCxnSpPr>
          <p:spPr bwMode="gray">
            <a:xfrm flipV="1">
              <a:off x="2744629"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0" name="btfpColumnGapBlocker816666">
              <a:extLst>
                <a:ext uri="{FF2B5EF4-FFF2-40B4-BE49-F238E27FC236}">
                  <a16:creationId xmlns:a16="http://schemas.microsoft.com/office/drawing/2014/main" id="{9EDEC988-A65B-F8DD-FC9E-FC7E2FB67ED3}"/>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9" name="btfpColumnIndicator629592">
              <a:extLst>
                <a:ext uri="{FF2B5EF4-FFF2-40B4-BE49-F238E27FC236}">
                  <a16:creationId xmlns:a16="http://schemas.microsoft.com/office/drawing/2014/main" id="{936DB653-D5B0-B722-6314-3B7A37C37FC9}"/>
                </a:ext>
              </a:extLst>
            </p:cNvPr>
            <p:cNvCxnSpPr/>
            <p:nvPr/>
          </p:nvCxnSpPr>
          <p:spPr bwMode="gray">
            <a:xfrm flipV="1">
              <a:off x="2204085"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774309">
              <a:extLst>
                <a:ext uri="{FF2B5EF4-FFF2-40B4-BE49-F238E27FC236}">
                  <a16:creationId xmlns:a16="http://schemas.microsoft.com/office/drawing/2014/main" id="{641C908F-6191-7B71-EBEA-CFCFA219AE9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3" name="btfpColumnIndicatorGroup1">
            <a:extLst>
              <a:ext uri="{FF2B5EF4-FFF2-40B4-BE49-F238E27FC236}">
                <a16:creationId xmlns:a16="http://schemas.microsoft.com/office/drawing/2014/main" id="{9222B5BA-A649-4B33-AAF4-E83B826047E5}"/>
              </a:ext>
            </a:extLst>
          </p:cNvPr>
          <p:cNvGrpSpPr/>
          <p:nvPr/>
        </p:nvGrpSpPr>
        <p:grpSpPr>
          <a:xfrm>
            <a:off x="0" y="-205740"/>
            <a:ext cx="12192000" cy="137160"/>
            <a:chOff x="0" y="-205740"/>
            <a:chExt cx="12192000" cy="137160"/>
          </a:xfrm>
        </p:grpSpPr>
        <p:sp>
          <p:nvSpPr>
            <p:cNvPr id="110" name="btfpColumnGapBlocker127785">
              <a:extLst>
                <a:ext uri="{FF2B5EF4-FFF2-40B4-BE49-F238E27FC236}">
                  <a16:creationId xmlns:a16="http://schemas.microsoft.com/office/drawing/2014/main" id="{C8B905D9-5CBA-A492-FE00-793061D02ADC}"/>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08" name="btfpColumnGapBlocker326464">
              <a:extLst>
                <a:ext uri="{FF2B5EF4-FFF2-40B4-BE49-F238E27FC236}">
                  <a16:creationId xmlns:a16="http://schemas.microsoft.com/office/drawing/2014/main" id="{700BB9C2-AC12-16BC-3498-D00C9055BDBD}"/>
                </a:ext>
              </a:extLst>
            </p:cNvPr>
            <p:cNvSpPr/>
            <p:nvPr/>
          </p:nvSpPr>
          <p:spPr bwMode="gray">
            <a:xfrm>
              <a:off x="9447371"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05" name="btfpColumnIndicator254482">
              <a:extLst>
                <a:ext uri="{FF2B5EF4-FFF2-40B4-BE49-F238E27FC236}">
                  <a16:creationId xmlns:a16="http://schemas.microsoft.com/office/drawing/2014/main" id="{3EFA9ADC-73C8-C13F-390D-15D00D8E0E9E}"/>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3" name="btfpColumnIndicator491225">
              <a:extLst>
                <a:ext uri="{FF2B5EF4-FFF2-40B4-BE49-F238E27FC236}">
                  <a16:creationId xmlns:a16="http://schemas.microsoft.com/office/drawing/2014/main" id="{2DE015D9-84EA-8B99-17E6-7AD7528155D4}"/>
                </a:ext>
              </a:extLst>
            </p:cNvPr>
            <p:cNvCxnSpPr/>
            <p:nvPr/>
          </p:nvCxnSpPr>
          <p:spPr bwMode="gray">
            <a:xfrm flipV="1">
              <a:off x="998791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8" name="btfpColumnGapBlocker637522">
              <a:extLst>
                <a:ext uri="{FF2B5EF4-FFF2-40B4-BE49-F238E27FC236}">
                  <a16:creationId xmlns:a16="http://schemas.microsoft.com/office/drawing/2014/main" id="{DFA00661-9343-0B3D-DDA7-5B12D046CB90}"/>
                </a:ext>
              </a:extLst>
            </p:cNvPr>
            <p:cNvSpPr/>
            <p:nvPr/>
          </p:nvSpPr>
          <p:spPr bwMode="gray">
            <a:xfrm>
              <a:off x="7032943"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93" name="btfpColumnIndicator100455">
              <a:extLst>
                <a:ext uri="{FF2B5EF4-FFF2-40B4-BE49-F238E27FC236}">
                  <a16:creationId xmlns:a16="http://schemas.microsoft.com/office/drawing/2014/main" id="{7A9E04A8-536E-85F3-5041-8FFE88077ACC}"/>
                </a:ext>
              </a:extLst>
            </p:cNvPr>
            <p:cNvCxnSpPr/>
            <p:nvPr/>
          </p:nvCxnSpPr>
          <p:spPr bwMode="gray">
            <a:xfrm flipV="1">
              <a:off x="9447371"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91" name="btfpColumnIndicator397997">
              <a:extLst>
                <a:ext uri="{FF2B5EF4-FFF2-40B4-BE49-F238E27FC236}">
                  <a16:creationId xmlns:a16="http://schemas.microsoft.com/office/drawing/2014/main" id="{94940CBF-9F39-B268-9B17-E266193244ED}"/>
                </a:ext>
              </a:extLst>
            </p:cNvPr>
            <p:cNvCxnSpPr/>
            <p:nvPr/>
          </p:nvCxnSpPr>
          <p:spPr bwMode="gray">
            <a:xfrm flipV="1">
              <a:off x="7573487"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8" name="btfpColumnGapBlocker170813">
              <a:extLst>
                <a:ext uri="{FF2B5EF4-FFF2-40B4-BE49-F238E27FC236}">
                  <a16:creationId xmlns:a16="http://schemas.microsoft.com/office/drawing/2014/main" id="{D1BD1A8D-492F-A2BD-ABE3-7EE0C04FB581}"/>
                </a:ext>
              </a:extLst>
            </p:cNvPr>
            <p:cNvSpPr/>
            <p:nvPr/>
          </p:nvSpPr>
          <p:spPr bwMode="gray">
            <a:xfrm>
              <a:off x="461851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85" name="btfpColumnIndicator190435">
              <a:extLst>
                <a:ext uri="{FF2B5EF4-FFF2-40B4-BE49-F238E27FC236}">
                  <a16:creationId xmlns:a16="http://schemas.microsoft.com/office/drawing/2014/main" id="{A6E884FE-832F-E7B6-F96D-A5F7488A074B}"/>
                </a:ext>
              </a:extLst>
            </p:cNvPr>
            <p:cNvCxnSpPr/>
            <p:nvPr/>
          </p:nvCxnSpPr>
          <p:spPr bwMode="gray">
            <a:xfrm flipV="1">
              <a:off x="7032943"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81" name="btfpColumnIndicator266625">
              <a:extLst>
                <a:ext uri="{FF2B5EF4-FFF2-40B4-BE49-F238E27FC236}">
                  <a16:creationId xmlns:a16="http://schemas.microsoft.com/office/drawing/2014/main" id="{3308C1CC-C870-5768-CCAD-92C0A089D061}"/>
                </a:ext>
              </a:extLst>
            </p:cNvPr>
            <p:cNvCxnSpPr/>
            <p:nvPr/>
          </p:nvCxnSpPr>
          <p:spPr bwMode="gray">
            <a:xfrm flipV="1">
              <a:off x="515905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76" name="btfpColumnGapBlocker793186">
              <a:extLst>
                <a:ext uri="{FF2B5EF4-FFF2-40B4-BE49-F238E27FC236}">
                  <a16:creationId xmlns:a16="http://schemas.microsoft.com/office/drawing/2014/main" id="{C7E12F0F-A16B-D4AA-0685-8CEDD03DA987}"/>
                </a:ext>
              </a:extLst>
            </p:cNvPr>
            <p:cNvSpPr/>
            <p:nvPr/>
          </p:nvSpPr>
          <p:spPr bwMode="gray">
            <a:xfrm>
              <a:off x="2204085"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8" name="btfpColumnIndicator874406">
              <a:extLst>
                <a:ext uri="{FF2B5EF4-FFF2-40B4-BE49-F238E27FC236}">
                  <a16:creationId xmlns:a16="http://schemas.microsoft.com/office/drawing/2014/main" id="{3BD0A36A-64E9-C6D8-83C2-D3FFCFD4F89B}"/>
                </a:ext>
              </a:extLst>
            </p:cNvPr>
            <p:cNvCxnSpPr/>
            <p:nvPr/>
          </p:nvCxnSpPr>
          <p:spPr bwMode="gray">
            <a:xfrm flipV="1">
              <a:off x="461851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1" name="btfpColumnIndicator248901">
              <a:extLst>
                <a:ext uri="{FF2B5EF4-FFF2-40B4-BE49-F238E27FC236}">
                  <a16:creationId xmlns:a16="http://schemas.microsoft.com/office/drawing/2014/main" id="{6661FBB1-AE9C-1FBD-7F88-AADAC32776F5}"/>
                </a:ext>
              </a:extLst>
            </p:cNvPr>
            <p:cNvCxnSpPr/>
            <p:nvPr/>
          </p:nvCxnSpPr>
          <p:spPr bwMode="gray">
            <a:xfrm flipV="1">
              <a:off x="2744629"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57" name="btfpColumnGapBlocker208135">
              <a:extLst>
                <a:ext uri="{FF2B5EF4-FFF2-40B4-BE49-F238E27FC236}">
                  <a16:creationId xmlns:a16="http://schemas.microsoft.com/office/drawing/2014/main" id="{8D68AAB8-89DB-13AE-A39F-4E6CFEDACB4C}"/>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8" name="btfpColumnIndicator995860">
              <a:extLst>
                <a:ext uri="{FF2B5EF4-FFF2-40B4-BE49-F238E27FC236}">
                  <a16:creationId xmlns:a16="http://schemas.microsoft.com/office/drawing/2014/main" id="{1545AE92-0941-DB94-C1D3-63D15B2130EC}"/>
                </a:ext>
              </a:extLst>
            </p:cNvPr>
            <p:cNvCxnSpPr/>
            <p:nvPr/>
          </p:nvCxnSpPr>
          <p:spPr bwMode="gray">
            <a:xfrm flipV="1">
              <a:off x="2204085"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 name="btfpColumnIndicator591900">
              <a:extLst>
                <a:ext uri="{FF2B5EF4-FFF2-40B4-BE49-F238E27FC236}">
                  <a16:creationId xmlns:a16="http://schemas.microsoft.com/office/drawing/2014/main" id="{B6479BDE-EBE3-5F4E-9098-B9BB223061AB}"/>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6" name="think-cell data - do not delete" hidden="1">
            <a:extLst>
              <a:ext uri="{FF2B5EF4-FFF2-40B4-BE49-F238E27FC236}">
                <a16:creationId xmlns:a16="http://schemas.microsoft.com/office/drawing/2014/main" id="{0D5CE611-A287-8C2D-B123-77BFB6C2D9E9}"/>
              </a:ext>
            </a:extLst>
          </p:cNvPr>
          <p:cNvGraphicFramePr>
            <a:graphicFrameLocks noChangeAspect="1"/>
          </p:cNvGraphicFramePr>
          <p:nvPr>
            <p:custDataLst>
              <p:tags r:id="rId2"/>
            </p:custDataLst>
            <p:extLst>
              <p:ext uri="{D42A27DB-BD31-4B8C-83A1-F6EECF244321}">
                <p14:modId xmlns:p14="http://schemas.microsoft.com/office/powerpoint/2010/main" val="19744292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84" imgH="486" progId="TCLayout.ActiveDocument.1">
                  <p:embed/>
                </p:oleObj>
              </mc:Choice>
              <mc:Fallback>
                <p:oleObj name="think-cell Slide" r:id="rId8" imgW="484" imgH="486" progId="TCLayout.ActiveDocument.1">
                  <p:embed/>
                  <p:pic>
                    <p:nvPicPr>
                      <p:cNvPr id="6" name="think-cell data - do not delete" hidden="1">
                        <a:extLst>
                          <a:ext uri="{FF2B5EF4-FFF2-40B4-BE49-F238E27FC236}">
                            <a16:creationId xmlns:a16="http://schemas.microsoft.com/office/drawing/2014/main" id="{0D5CE611-A287-8C2D-B123-77BFB6C2D9E9}"/>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graphicFrame>
        <p:nvGraphicFramePr>
          <p:cNvPr id="54" name="Table 53">
            <a:extLst>
              <a:ext uri="{FF2B5EF4-FFF2-40B4-BE49-F238E27FC236}">
                <a16:creationId xmlns:a16="http://schemas.microsoft.com/office/drawing/2014/main" id="{C15AF4F6-71F8-4E76-B80F-72506A193412}"/>
              </a:ext>
            </a:extLst>
          </p:cNvPr>
          <p:cNvGraphicFramePr>
            <a:graphicFrameLocks noGrp="1"/>
          </p:cNvGraphicFramePr>
          <p:nvPr>
            <p:custDataLst>
              <p:tags r:id="rId3"/>
            </p:custDataLst>
            <p:extLst>
              <p:ext uri="{D42A27DB-BD31-4B8C-83A1-F6EECF244321}">
                <p14:modId xmlns:p14="http://schemas.microsoft.com/office/powerpoint/2010/main" val="430902907"/>
              </p:ext>
            </p:extLst>
          </p:nvPr>
        </p:nvGraphicFramePr>
        <p:xfrm>
          <a:off x="334767" y="1477329"/>
          <a:ext cx="5295900" cy="2799532"/>
        </p:xfrm>
        <a:graphic>
          <a:graphicData uri="http://schemas.openxmlformats.org/drawingml/2006/table">
            <a:tbl>
              <a:tblPr firstRow="1" firstCol="1">
                <a:tableStyleId>{9D7B26C5-4107-4FEC-AEDC-1716B250A1EF}</a:tableStyleId>
              </a:tblPr>
              <a:tblGrid>
                <a:gridCol w="827283">
                  <a:extLst>
                    <a:ext uri="{9D8B030D-6E8A-4147-A177-3AD203B41FA5}">
                      <a16:colId xmlns:a16="http://schemas.microsoft.com/office/drawing/2014/main" val="1058012370"/>
                    </a:ext>
                  </a:extLst>
                </a:gridCol>
                <a:gridCol w="4468617">
                  <a:extLst>
                    <a:ext uri="{9D8B030D-6E8A-4147-A177-3AD203B41FA5}">
                      <a16:colId xmlns:a16="http://schemas.microsoft.com/office/drawing/2014/main" val="3959312832"/>
                    </a:ext>
                  </a:extLst>
                </a:gridCol>
              </a:tblGrid>
              <a:tr h="216392">
                <a:tc>
                  <a:txBody>
                    <a:bodyPr/>
                    <a:lstStyle/>
                    <a:p>
                      <a:pPr marL="0" indent="0">
                        <a:spcBef>
                          <a:spcPts val="0"/>
                        </a:spcBef>
                        <a:buFontTx/>
                        <a:buNone/>
                      </a:pPr>
                      <a:r>
                        <a:rPr lang="en-US" sz="1000" dirty="0">
                          <a:solidFill>
                            <a:schemeClr val="tx1"/>
                          </a:solidFill>
                        </a:rPr>
                        <a:t>Foundation:</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spcBef>
                          <a:spcPts val="0"/>
                        </a:spcBef>
                        <a:buNone/>
                      </a:pPr>
                      <a:r>
                        <a:rPr lang="en-US" sz="1000" b="0" i="0" dirty="0">
                          <a:solidFill>
                            <a:schemeClr val="tx1"/>
                          </a:solidFill>
                        </a:rPr>
                        <a:t>1987</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669893"/>
                  </a:ext>
                </a:extLst>
              </a:tr>
              <a:tr h="351637">
                <a:tc>
                  <a:txBody>
                    <a:bodyPr/>
                    <a:lstStyle/>
                    <a:p>
                      <a:pPr marL="0" indent="0">
                        <a:spcBef>
                          <a:spcPts val="0"/>
                        </a:spcBef>
                        <a:buFontTx/>
                        <a:buNone/>
                      </a:pPr>
                      <a:r>
                        <a:rPr lang="en-US" sz="1000" dirty="0">
                          <a:solidFill>
                            <a:schemeClr val="tx1"/>
                          </a:solidFill>
                        </a:rPr>
                        <a:t>Ownership:</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711200" rtl="0" eaLnBrk="1" fontAlgn="auto" latinLnBrk="0" hangingPunct="1">
                        <a:lnSpc>
                          <a:spcPct val="100000"/>
                        </a:lnSpc>
                        <a:spcBef>
                          <a:spcPts val="0"/>
                        </a:spcBef>
                        <a:spcAft>
                          <a:spcPts val="0"/>
                        </a:spcAft>
                        <a:buClrTx/>
                        <a:buSzTx/>
                        <a:buFontTx/>
                        <a:buNone/>
                        <a:tabLst/>
                        <a:defRPr/>
                      </a:pPr>
                      <a:r>
                        <a:rPr lang="en-US" sz="1000" b="1" baseline="0" dirty="0">
                          <a:solidFill>
                            <a:schemeClr val="tx1"/>
                          </a:solidFill>
                        </a:rPr>
                        <a:t>Private company</a:t>
                      </a:r>
                      <a:r>
                        <a:rPr lang="en-US" sz="1000" b="0" baseline="0" dirty="0">
                          <a:solidFill>
                            <a:schemeClr val="tx1"/>
                          </a:solidFill>
                        </a:rPr>
                        <a:t> (de-listed 2012); </a:t>
                      </a:r>
                      <a:r>
                        <a:rPr lang="en-US" sz="1000" b="0" i="0" baseline="0" dirty="0">
                          <a:solidFill>
                            <a:schemeClr val="tx1"/>
                          </a:solidFill>
                        </a:rPr>
                        <a:t>o</a:t>
                      </a:r>
                      <a:r>
                        <a:rPr lang="en-US" sz="1000" i="0" dirty="0"/>
                        <a:t>wned by Holding Company 1; Dymon Asia PE</a:t>
                      </a:r>
                      <a:r>
                        <a:rPr lang="en-US" sz="1000" b="0" baseline="0" dirty="0">
                          <a:solidFill>
                            <a:schemeClr val="tx1"/>
                          </a:solidFill>
                        </a:rPr>
                        <a:t> holds stake in the company as well</a:t>
                      </a:r>
                      <a:endParaRPr lang="en-US" sz="1000" b="1" baseline="0" dirty="0">
                        <a:solidFill>
                          <a:schemeClr val="tx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1291976"/>
                  </a:ext>
                </a:extLst>
              </a:tr>
              <a:tr h="216392">
                <a:tc>
                  <a:txBody>
                    <a:bodyPr/>
                    <a:lstStyle/>
                    <a:p>
                      <a:pPr marL="0" indent="0">
                        <a:spcBef>
                          <a:spcPts val="0"/>
                        </a:spcBef>
                        <a:buFontTx/>
                        <a:buNone/>
                      </a:pPr>
                      <a:r>
                        <a:rPr lang="en-US" sz="1000" dirty="0">
                          <a:solidFill>
                            <a:schemeClr val="tx1"/>
                          </a:solidFill>
                        </a:rPr>
                        <a:t>HQ:</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spcBef>
                          <a:spcPts val="0"/>
                        </a:spcBef>
                        <a:buNone/>
                      </a:pPr>
                      <a:r>
                        <a:rPr lang="en-US" sz="1000" b="0" baseline="0" dirty="0">
                          <a:solidFill>
                            <a:schemeClr val="tx1"/>
                          </a:solidFill>
                        </a:rPr>
                        <a:t>Singapore</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4572709"/>
                  </a:ext>
                </a:extLst>
              </a:tr>
              <a:tr h="757372">
                <a:tc>
                  <a:txBody>
                    <a:bodyPr/>
                    <a:lstStyle/>
                    <a:p>
                      <a:pPr marL="0" indent="0">
                        <a:spcBef>
                          <a:spcPts val="0"/>
                        </a:spcBef>
                        <a:buFontTx/>
                        <a:buNone/>
                      </a:pPr>
                      <a:r>
                        <a:rPr lang="en-US" sz="1000" dirty="0">
                          <a:solidFill>
                            <a:schemeClr val="tx1"/>
                          </a:solidFill>
                        </a:rPr>
                        <a:t>Description: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spcBef>
                          <a:spcPts val="0"/>
                        </a:spcBef>
                        <a:buNone/>
                      </a:pPr>
                      <a:r>
                        <a:rPr lang="en-US" sz="1000" b="0" baseline="0" dirty="0">
                          <a:solidFill>
                            <a:schemeClr val="tx1"/>
                          </a:solidFill>
                        </a:rPr>
                        <a:t>Target is an </a:t>
                      </a:r>
                      <a:r>
                        <a:rPr lang="en-US" sz="1000" b="1" baseline="0" dirty="0">
                          <a:solidFill>
                            <a:schemeClr val="tx1"/>
                          </a:solidFill>
                        </a:rPr>
                        <a:t>established EMS partner </a:t>
                      </a:r>
                      <a:r>
                        <a:rPr lang="en-US" sz="1000" b="0" baseline="0" dirty="0">
                          <a:solidFill>
                            <a:schemeClr val="tx1"/>
                          </a:solidFill>
                        </a:rPr>
                        <a:t>catering to various industries, including </a:t>
                      </a:r>
                      <a:r>
                        <a:rPr lang="en-US" sz="1000" b="1" baseline="0" dirty="0">
                          <a:solidFill>
                            <a:schemeClr val="tx1"/>
                          </a:solidFill>
                        </a:rPr>
                        <a:t>medical devices (ISO </a:t>
                      </a:r>
                      <a:r>
                        <a:rPr lang="en-US" sz="1000" b="1" dirty="0"/>
                        <a:t>13485 certified*), </a:t>
                      </a:r>
                      <a:r>
                        <a:rPr lang="en-US" sz="1000" b="1" baseline="0" dirty="0">
                          <a:solidFill>
                            <a:schemeClr val="tx1"/>
                          </a:solidFill>
                        </a:rPr>
                        <a:t>consumer electronics, and business equipment</a:t>
                      </a:r>
                      <a:endParaRPr lang="en-US" sz="1000" b="0" baseline="0" dirty="0">
                        <a:solidFill>
                          <a:schemeClr val="tx1"/>
                        </a:solidFill>
                        <a:highlight>
                          <a:srgbClr val="FFFF00"/>
                        </a:highlight>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1854003"/>
                  </a:ext>
                </a:extLst>
              </a:tr>
              <a:tr h="768855">
                <a:tc>
                  <a:txBody>
                    <a:bodyPr/>
                    <a:lstStyle/>
                    <a:p>
                      <a:pPr marL="0" indent="0">
                        <a:spcBef>
                          <a:spcPts val="0"/>
                        </a:spcBef>
                        <a:buFontTx/>
                        <a:buNone/>
                      </a:pPr>
                      <a:r>
                        <a:rPr lang="en-US" sz="1000" dirty="0">
                          <a:solidFill>
                            <a:schemeClr val="tx1"/>
                          </a:solidFill>
                        </a:rPr>
                        <a:t>Business model:</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7800" indent="-177800">
                        <a:spcBef>
                          <a:spcPts val="0"/>
                        </a:spcBef>
                      </a:pPr>
                      <a:r>
                        <a:rPr lang="en-US" sz="1000" dirty="0"/>
                        <a:t>B2B contract manufacturer offering </a:t>
                      </a:r>
                      <a:r>
                        <a:rPr lang="en-US" sz="1000" b="1" dirty="0"/>
                        <a:t>turnkey manufacturing solutions</a:t>
                      </a:r>
                      <a:r>
                        <a:rPr lang="en-US" sz="1000" dirty="0"/>
                        <a:t> </a:t>
                      </a:r>
                    </a:p>
                    <a:p>
                      <a:pPr marL="177800" indent="-177800">
                        <a:spcBef>
                          <a:spcPts val="0"/>
                        </a:spcBef>
                      </a:pPr>
                      <a:r>
                        <a:rPr lang="en-US" sz="1000" dirty="0"/>
                        <a:t>Derives revenue from </a:t>
                      </a:r>
                      <a:r>
                        <a:rPr lang="en-US" sz="1000" b="1" dirty="0"/>
                        <a:t>long-term agreements </a:t>
                      </a:r>
                      <a:r>
                        <a:rPr lang="en-US" sz="1000" dirty="0"/>
                        <a:t>or purchase orders with large original equipment manufacturers (OEMs)</a:t>
                      </a:r>
                    </a:p>
                    <a:p>
                      <a:pPr marL="177800" indent="-177800">
                        <a:spcBef>
                          <a:spcPts val="0"/>
                        </a:spcBef>
                      </a:pPr>
                      <a:r>
                        <a:rPr lang="en-US" sz="1000" dirty="0"/>
                        <a:t>Serves a </a:t>
                      </a:r>
                      <a:r>
                        <a:rPr lang="en-US" sz="1000" b="1" dirty="0"/>
                        <a:t>concentrated set of key customers</a:t>
                      </a:r>
                      <a:r>
                        <a:rPr lang="en-US" sz="1000" dirty="0"/>
                        <a:t>, primarily </a:t>
                      </a:r>
                      <a:r>
                        <a:rPr lang="en-US" sz="1000" b="1" dirty="0"/>
                        <a:t>global MNCs</a:t>
                      </a:r>
                      <a:r>
                        <a:rPr lang="en-US" sz="1000" dirty="0"/>
                        <a:t> in its focus industries</a:t>
                      </a: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8409066"/>
                  </a:ext>
                </a:extLst>
              </a:tr>
              <a:tr h="216392">
                <a:tc>
                  <a:txBody>
                    <a:bodyPr/>
                    <a:lstStyle/>
                    <a:p>
                      <a:pPr marL="0" indent="0">
                        <a:spcBef>
                          <a:spcPts val="0"/>
                        </a:spcBef>
                        <a:buFontTx/>
                        <a:buNone/>
                      </a:pPr>
                      <a:r>
                        <a:rPr lang="en-US" sz="1000" dirty="0">
                          <a:solidFill>
                            <a:schemeClr val="tx1"/>
                          </a:solidFill>
                        </a:rPr>
                        <a:t>Current employees: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711200" rtl="0" eaLnBrk="1" fontAlgn="auto" latinLnBrk="0" hangingPunct="1">
                        <a:lnSpc>
                          <a:spcPct val="100000"/>
                        </a:lnSpc>
                        <a:spcBef>
                          <a:spcPts val="0"/>
                        </a:spcBef>
                        <a:spcAft>
                          <a:spcPts val="0"/>
                        </a:spcAft>
                        <a:buClrTx/>
                        <a:buSzTx/>
                        <a:buNone/>
                        <a:tabLst/>
                        <a:defRPr/>
                      </a:pPr>
                      <a:r>
                        <a:rPr lang="en-US" sz="1000" b="0" baseline="0" dirty="0">
                          <a:solidFill>
                            <a:schemeClr val="tx1"/>
                          </a:solidFill>
                        </a:rPr>
                        <a:t>~3600 (2025)</a:t>
                      </a:r>
                      <a:endParaRPr lang="en-US" sz="1000" b="1" baseline="0" dirty="0">
                        <a:solidFill>
                          <a:schemeClr val="tx1"/>
                        </a:solidFill>
                      </a:endParaRPr>
                    </a:p>
                  </a:txBody>
                  <a:tcPr marL="45720" marR="4572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8757612"/>
                  </a:ext>
                </a:extLst>
              </a:tr>
            </a:tbl>
          </a:graphicData>
        </a:graphic>
      </p:graphicFrame>
      <p:sp>
        <p:nvSpPr>
          <p:cNvPr id="2" name="Title 1">
            <a:extLst>
              <a:ext uri="{FF2B5EF4-FFF2-40B4-BE49-F238E27FC236}">
                <a16:creationId xmlns:a16="http://schemas.microsoft.com/office/drawing/2014/main" id="{6A702813-BF3B-42D5-A8A3-B73A69ED36E1}"/>
              </a:ext>
            </a:extLst>
          </p:cNvPr>
          <p:cNvSpPr>
            <a:spLocks noGrp="1"/>
          </p:cNvSpPr>
          <p:nvPr>
            <p:ph type="title"/>
          </p:nvPr>
        </p:nvSpPr>
        <p:spPr>
          <a:xfrm>
            <a:off x="334963" y="9428"/>
            <a:ext cx="11522075" cy="876687"/>
          </a:xfrm>
        </p:spPr>
        <p:txBody>
          <a:bodyPr vert="horz"/>
          <a:lstStyle/>
          <a:p>
            <a:r>
              <a:rPr lang="en-US" dirty="0"/>
              <a:t>Precision engineering player with MedTech contract mfg. capability; operates 16 sites with 3600+ staff members across Singapore, Malaysia, and China</a:t>
            </a:r>
          </a:p>
        </p:txBody>
      </p:sp>
      <p:grpSp>
        <p:nvGrpSpPr>
          <p:cNvPr id="78" name="Group 77">
            <a:extLst>
              <a:ext uri="{FF2B5EF4-FFF2-40B4-BE49-F238E27FC236}">
                <a16:creationId xmlns:a16="http://schemas.microsoft.com/office/drawing/2014/main" id="{E501BC13-0546-4913-8A47-72E79AA6C5A1}"/>
              </a:ext>
            </a:extLst>
          </p:cNvPr>
          <p:cNvGrpSpPr/>
          <p:nvPr/>
        </p:nvGrpSpPr>
        <p:grpSpPr>
          <a:xfrm>
            <a:off x="334963" y="1268413"/>
            <a:ext cx="1959839" cy="276999"/>
            <a:chOff x="334962" y="1268760"/>
            <a:chExt cx="1959839" cy="276999"/>
          </a:xfrm>
        </p:grpSpPr>
        <p:sp>
          <p:nvSpPr>
            <p:cNvPr id="17" name="Rectangle 16">
              <a:extLst>
                <a:ext uri="{FF2B5EF4-FFF2-40B4-BE49-F238E27FC236}">
                  <a16:creationId xmlns:a16="http://schemas.microsoft.com/office/drawing/2014/main" id="{0812DC96-1325-4362-85CC-11C7F5271A1F}"/>
                </a:ext>
              </a:extLst>
            </p:cNvPr>
            <p:cNvSpPr/>
            <p:nvPr/>
          </p:nvSpPr>
          <p:spPr>
            <a:xfrm>
              <a:off x="334962" y="1268760"/>
              <a:ext cx="1959839" cy="276999"/>
            </a:xfrm>
            <a:prstGeom prst="rect">
              <a:avLst/>
            </a:prstGeom>
          </p:spPr>
          <p:txBody>
            <a:bodyPr wrap="square" lIns="36000">
              <a:spAutoFit/>
            </a:bodyPr>
            <a:lstStyle/>
            <a:p>
              <a:pPr marL="0" indent="0">
                <a:spcBef>
                  <a:spcPts val="0"/>
                </a:spcBef>
                <a:buNone/>
              </a:pPr>
              <a:r>
                <a:rPr lang="en-US" sz="1200" b="1" spc="100" dirty="0">
                  <a:solidFill>
                    <a:srgbClr val="CC0000"/>
                  </a:solidFill>
                </a:rPr>
                <a:t>Business description</a:t>
              </a:r>
            </a:p>
          </p:txBody>
        </p:sp>
        <p:cxnSp>
          <p:nvCxnSpPr>
            <p:cNvPr id="18" name="Straight Connector 17">
              <a:extLst>
                <a:ext uri="{FF2B5EF4-FFF2-40B4-BE49-F238E27FC236}">
                  <a16:creationId xmlns:a16="http://schemas.microsoft.com/office/drawing/2014/main" id="{0638DEED-3220-47D3-9170-15A43403A021}"/>
                </a:ext>
              </a:extLst>
            </p:cNvPr>
            <p:cNvCxnSpPr/>
            <p:nvPr/>
          </p:nvCxnSpPr>
          <p:spPr bwMode="gray">
            <a:xfrm>
              <a:off x="334963" y="1268760"/>
              <a:ext cx="1005114"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D99ECA29-447E-4F76-A37C-8E3B5EF7D6BC}"/>
              </a:ext>
            </a:extLst>
          </p:cNvPr>
          <p:cNvGrpSpPr/>
          <p:nvPr/>
        </p:nvGrpSpPr>
        <p:grpSpPr>
          <a:xfrm>
            <a:off x="5731447" y="1268413"/>
            <a:ext cx="1959839" cy="276999"/>
            <a:chOff x="334962" y="1268760"/>
            <a:chExt cx="1959839" cy="276999"/>
          </a:xfrm>
        </p:grpSpPr>
        <p:sp>
          <p:nvSpPr>
            <p:cNvPr id="101" name="Rectangle 100">
              <a:extLst>
                <a:ext uri="{FF2B5EF4-FFF2-40B4-BE49-F238E27FC236}">
                  <a16:creationId xmlns:a16="http://schemas.microsoft.com/office/drawing/2014/main" id="{3605E1C3-3D3A-4582-829A-85FD17851107}"/>
                </a:ext>
              </a:extLst>
            </p:cNvPr>
            <p:cNvSpPr/>
            <p:nvPr/>
          </p:nvSpPr>
          <p:spPr>
            <a:xfrm>
              <a:off x="334962" y="1268760"/>
              <a:ext cx="1959839" cy="276999"/>
            </a:xfrm>
            <a:prstGeom prst="rect">
              <a:avLst/>
            </a:prstGeom>
          </p:spPr>
          <p:txBody>
            <a:bodyPr wrap="square" lIns="36000">
              <a:spAutoFit/>
            </a:bodyPr>
            <a:lstStyle/>
            <a:p>
              <a:pPr marL="0" indent="0">
                <a:spcBef>
                  <a:spcPts val="0"/>
                </a:spcBef>
                <a:buNone/>
              </a:pPr>
              <a:r>
                <a:rPr lang="en-US" sz="1200" b="1" spc="100" dirty="0">
                  <a:solidFill>
                    <a:srgbClr val="CC0000"/>
                  </a:solidFill>
                </a:rPr>
                <a:t>Geographic footprint</a:t>
              </a:r>
            </a:p>
          </p:txBody>
        </p:sp>
        <p:cxnSp>
          <p:nvCxnSpPr>
            <p:cNvPr id="102" name="Straight Connector 101">
              <a:extLst>
                <a:ext uri="{FF2B5EF4-FFF2-40B4-BE49-F238E27FC236}">
                  <a16:creationId xmlns:a16="http://schemas.microsoft.com/office/drawing/2014/main" id="{438B0578-7A36-4A89-985E-058B39205177}"/>
                </a:ext>
              </a:extLst>
            </p:cNvPr>
            <p:cNvCxnSpPr/>
            <p:nvPr/>
          </p:nvCxnSpPr>
          <p:spPr bwMode="gray">
            <a:xfrm>
              <a:off x="334963" y="1268760"/>
              <a:ext cx="1005114"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65" name="Group 64">
            <a:extLst>
              <a:ext uri="{FF2B5EF4-FFF2-40B4-BE49-F238E27FC236}">
                <a16:creationId xmlns:a16="http://schemas.microsoft.com/office/drawing/2014/main" id="{632B4629-E645-478D-AF7A-E88A8E2CE19F}"/>
              </a:ext>
            </a:extLst>
          </p:cNvPr>
          <p:cNvGrpSpPr/>
          <p:nvPr/>
        </p:nvGrpSpPr>
        <p:grpSpPr>
          <a:xfrm>
            <a:off x="343837" y="4442849"/>
            <a:ext cx="2808938" cy="307777"/>
            <a:chOff x="334962" y="1268760"/>
            <a:chExt cx="1207348" cy="307777"/>
          </a:xfrm>
        </p:grpSpPr>
        <p:sp>
          <p:nvSpPr>
            <p:cNvPr id="66" name="Rectangle 65">
              <a:extLst>
                <a:ext uri="{FF2B5EF4-FFF2-40B4-BE49-F238E27FC236}">
                  <a16:creationId xmlns:a16="http://schemas.microsoft.com/office/drawing/2014/main" id="{E5692762-9CCD-4109-81C0-4F7B7551C444}"/>
                </a:ext>
              </a:extLst>
            </p:cNvPr>
            <p:cNvSpPr/>
            <p:nvPr/>
          </p:nvSpPr>
          <p:spPr>
            <a:xfrm>
              <a:off x="334962" y="1268760"/>
              <a:ext cx="1207348" cy="307777"/>
            </a:xfrm>
            <a:prstGeom prst="rect">
              <a:avLst/>
            </a:prstGeom>
          </p:spPr>
          <p:txBody>
            <a:bodyPr wrap="square" lIns="36000">
              <a:spAutoFit/>
            </a:bodyPr>
            <a:lstStyle/>
            <a:p>
              <a:pPr marL="0" indent="0">
                <a:spcBef>
                  <a:spcPts val="0"/>
                </a:spcBef>
                <a:buNone/>
              </a:pPr>
              <a:r>
                <a:rPr lang="en-US" sz="1400" b="1" spc="100" dirty="0">
                  <a:solidFill>
                    <a:srgbClr val="CC0000"/>
                  </a:solidFill>
                </a:rPr>
                <a:t>Capability overview</a:t>
              </a:r>
            </a:p>
          </p:txBody>
        </p:sp>
        <p:cxnSp>
          <p:nvCxnSpPr>
            <p:cNvPr id="67" name="Straight Connector 66">
              <a:extLst>
                <a:ext uri="{FF2B5EF4-FFF2-40B4-BE49-F238E27FC236}">
                  <a16:creationId xmlns:a16="http://schemas.microsoft.com/office/drawing/2014/main" id="{8FF25524-FFC5-45DB-93A2-29A60CFEC7BC}"/>
                </a:ext>
              </a:extLst>
            </p:cNvPr>
            <p:cNvCxnSpPr/>
            <p:nvPr/>
          </p:nvCxnSpPr>
          <p:spPr bwMode="gray">
            <a:xfrm>
              <a:off x="334963" y="1268760"/>
              <a:ext cx="1005114"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A069F4D7-38AF-4997-BA3F-E0874668EAC7}"/>
              </a:ext>
            </a:extLst>
          </p:cNvPr>
          <p:cNvSpPr/>
          <p:nvPr/>
        </p:nvSpPr>
        <p:spPr bwMode="gray">
          <a:xfrm>
            <a:off x="429619" y="4720536"/>
            <a:ext cx="2521350" cy="46857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900" b="1" i="0" dirty="0">
                <a:solidFill>
                  <a:schemeClr val="tx1"/>
                </a:solidFill>
              </a:rPr>
              <a:t>Design &amp; Engineering</a:t>
            </a:r>
            <a:r>
              <a:rPr lang="en-US" sz="900" i="0" dirty="0">
                <a:solidFill>
                  <a:schemeClr val="tx1"/>
                </a:solidFill>
              </a:rPr>
              <a:t> </a:t>
            </a:r>
          </a:p>
          <a:p>
            <a:pPr marL="0" indent="0" algn="ctr">
              <a:spcBef>
                <a:spcPts val="0"/>
              </a:spcBef>
              <a:buNone/>
            </a:pPr>
            <a:r>
              <a:rPr lang="en-US" sz="800" i="1" dirty="0">
                <a:solidFill>
                  <a:schemeClr val="tx1"/>
                </a:solidFill>
              </a:rPr>
              <a:t>(3D printing, Industrial design, mechanical design, UI/UX design, design for mfg.)</a:t>
            </a:r>
          </a:p>
        </p:txBody>
      </p:sp>
      <p:sp>
        <p:nvSpPr>
          <p:cNvPr id="27" name="btfpNotesBox556933">
            <a:extLst>
              <a:ext uri="{FF2B5EF4-FFF2-40B4-BE49-F238E27FC236}">
                <a16:creationId xmlns:a16="http://schemas.microsoft.com/office/drawing/2014/main" id="{E9E6003C-6053-43CD-A6BE-CC4E11686F1F}"/>
              </a:ext>
            </a:extLst>
          </p:cNvPr>
          <p:cNvSpPr txBox="1"/>
          <p:nvPr>
            <p:custDataLst>
              <p:tags r:id="rId4"/>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Note: (*)</a:t>
            </a:r>
            <a:r>
              <a:rPr lang="en-US" sz="800" dirty="0"/>
              <a:t> International quality standard for medical devices; **Key sites mentioned on the company website, not exhaustive</a:t>
            </a:r>
            <a:endParaRPr lang="en-US" sz="800" dirty="0">
              <a:solidFill>
                <a:srgbClr val="000000"/>
              </a:solidFill>
            </a:endParaRPr>
          </a:p>
          <a:p>
            <a:pPr marL="0" indent="0">
              <a:spcBef>
                <a:spcPts val="0"/>
              </a:spcBef>
              <a:buNone/>
            </a:pPr>
            <a:r>
              <a:rPr lang="en-US" sz="800" dirty="0">
                <a:solidFill>
                  <a:srgbClr val="000000"/>
                </a:solidFill>
              </a:rPr>
              <a:t>Source: Company website, company reports, Lit. search, Bain analysis</a:t>
            </a:r>
          </a:p>
        </p:txBody>
      </p:sp>
      <p:pic>
        <p:nvPicPr>
          <p:cNvPr id="63" name="Picture 62">
            <a:extLst>
              <a:ext uri="{FF2B5EF4-FFF2-40B4-BE49-F238E27FC236}">
                <a16:creationId xmlns:a16="http://schemas.microsoft.com/office/drawing/2014/main" id="{B1895EC1-A2A8-FEF8-9BFE-3090398F54BC}"/>
              </a:ext>
            </a:extLst>
          </p:cNvPr>
          <p:cNvPicPr>
            <a:picLocks noChangeAspect="1"/>
          </p:cNvPicPr>
          <p:nvPr/>
        </p:nvPicPr>
        <p:blipFill>
          <a:blip r:embed="rId10"/>
          <a:srcRect b="9889"/>
          <a:stretch/>
        </p:blipFill>
        <p:spPr>
          <a:xfrm>
            <a:off x="8557052" y="1273951"/>
            <a:ext cx="2582131" cy="1825266"/>
          </a:xfrm>
          <a:prstGeom prst="rect">
            <a:avLst/>
          </a:prstGeom>
        </p:spPr>
      </p:pic>
      <p:sp>
        <p:nvSpPr>
          <p:cNvPr id="112" name="TextBox 111">
            <a:extLst>
              <a:ext uri="{FF2B5EF4-FFF2-40B4-BE49-F238E27FC236}">
                <a16:creationId xmlns:a16="http://schemas.microsoft.com/office/drawing/2014/main" id="{09AF65C0-E33B-FCCE-131A-951A751B163B}"/>
              </a:ext>
            </a:extLst>
          </p:cNvPr>
          <p:cNvSpPr txBox="1"/>
          <p:nvPr/>
        </p:nvSpPr>
        <p:spPr bwMode="gray">
          <a:xfrm>
            <a:off x="5743575" y="1533525"/>
            <a:ext cx="2419350" cy="2688804"/>
          </a:xfrm>
          <a:prstGeom prst="rect">
            <a:avLst/>
          </a:prstGeom>
          <a:noFill/>
        </p:spPr>
        <p:txBody>
          <a:bodyPr wrap="square" lIns="36000" tIns="36000" rIns="36000" bIns="36000" rtlCol="0">
            <a:spAutoFit/>
          </a:bodyPr>
          <a:lstStyle/>
          <a:p>
            <a:r>
              <a:rPr lang="en-US" sz="1000" b="1" dirty="0"/>
              <a:t>16 production sites</a:t>
            </a:r>
            <a:r>
              <a:rPr lang="en-US" sz="1000" dirty="0"/>
              <a:t> across Singapore, Malaysia and China</a:t>
            </a:r>
          </a:p>
          <a:p>
            <a:r>
              <a:rPr lang="en-US" sz="1000" b="0" baseline="0" dirty="0">
                <a:solidFill>
                  <a:schemeClr val="tx1"/>
                </a:solidFill>
              </a:rPr>
              <a:t>~300 plastic molding machines ranging from 15 to 850 tons in clamping force</a:t>
            </a:r>
          </a:p>
          <a:p>
            <a:r>
              <a:rPr lang="en-US" sz="1000" dirty="0"/>
              <a:t>Holds </a:t>
            </a:r>
            <a:r>
              <a:rPr lang="en-US" sz="1000" b="1" dirty="0"/>
              <a:t>20+ patents </a:t>
            </a:r>
            <a:r>
              <a:rPr lang="en-US" sz="1000" dirty="0"/>
              <a:t>and design registrations</a:t>
            </a:r>
          </a:p>
          <a:p>
            <a:endParaRPr lang="en-US" sz="1000" b="0" baseline="0" dirty="0">
              <a:solidFill>
                <a:schemeClr val="tx1"/>
              </a:solidFill>
            </a:endParaRPr>
          </a:p>
          <a:p>
            <a:endParaRPr lang="en-US" sz="1000" dirty="0"/>
          </a:p>
          <a:p>
            <a:endParaRPr lang="en-US" sz="1000" dirty="0"/>
          </a:p>
          <a:p>
            <a:endParaRPr lang="en-US" sz="1000" dirty="0"/>
          </a:p>
        </p:txBody>
      </p:sp>
      <p:sp>
        <p:nvSpPr>
          <p:cNvPr id="117" name="Left Brace 116">
            <a:extLst>
              <a:ext uri="{FF2B5EF4-FFF2-40B4-BE49-F238E27FC236}">
                <a16:creationId xmlns:a16="http://schemas.microsoft.com/office/drawing/2014/main" id="{724E2430-DD45-A11B-034E-859DD5FE3232}"/>
              </a:ext>
            </a:extLst>
          </p:cNvPr>
          <p:cNvSpPr/>
          <p:nvPr/>
        </p:nvSpPr>
        <p:spPr bwMode="gray">
          <a:xfrm>
            <a:off x="8002382" y="1421643"/>
            <a:ext cx="492001" cy="1512057"/>
          </a:xfrm>
          <a:prstGeom prst="leftBrace">
            <a:avLst/>
          </a:prstGeom>
          <a:ln w="9525" cap="flat">
            <a:solidFill>
              <a:schemeClr val="tx1"/>
            </a:solidFill>
            <a:miter lim="800000"/>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6A087B20-CF6D-AA98-596E-81B034FA3C4B}"/>
              </a:ext>
            </a:extLst>
          </p:cNvPr>
          <p:cNvGrpSpPr/>
          <p:nvPr/>
        </p:nvGrpSpPr>
        <p:grpSpPr>
          <a:xfrm>
            <a:off x="5731447" y="3512963"/>
            <a:ext cx="2431478" cy="276999"/>
            <a:chOff x="334962" y="1268760"/>
            <a:chExt cx="1959839" cy="276999"/>
          </a:xfrm>
        </p:grpSpPr>
        <p:sp>
          <p:nvSpPr>
            <p:cNvPr id="43" name="Rectangle 42">
              <a:extLst>
                <a:ext uri="{FF2B5EF4-FFF2-40B4-BE49-F238E27FC236}">
                  <a16:creationId xmlns:a16="http://schemas.microsoft.com/office/drawing/2014/main" id="{F0C5A41B-948E-CBB9-F02C-BBAE6495DECB}"/>
                </a:ext>
              </a:extLst>
            </p:cNvPr>
            <p:cNvSpPr/>
            <p:nvPr/>
          </p:nvSpPr>
          <p:spPr>
            <a:xfrm>
              <a:off x="334962" y="1268760"/>
              <a:ext cx="1959839" cy="276999"/>
            </a:xfrm>
            <a:prstGeom prst="rect">
              <a:avLst/>
            </a:prstGeom>
          </p:spPr>
          <p:txBody>
            <a:bodyPr wrap="square" lIns="36000">
              <a:spAutoFit/>
            </a:bodyPr>
            <a:lstStyle/>
            <a:p>
              <a:pPr marL="0" indent="0">
                <a:spcBef>
                  <a:spcPts val="0"/>
                </a:spcBef>
                <a:buNone/>
              </a:pPr>
              <a:r>
                <a:rPr lang="en-US" sz="1200" b="1" spc="100" dirty="0">
                  <a:solidFill>
                    <a:srgbClr val="CC0000"/>
                  </a:solidFill>
                </a:rPr>
                <a:t>Industries served</a:t>
              </a:r>
            </a:p>
          </p:txBody>
        </p:sp>
        <p:cxnSp>
          <p:nvCxnSpPr>
            <p:cNvPr id="56" name="Straight Connector 55">
              <a:extLst>
                <a:ext uri="{FF2B5EF4-FFF2-40B4-BE49-F238E27FC236}">
                  <a16:creationId xmlns:a16="http://schemas.microsoft.com/office/drawing/2014/main" id="{08016B78-F2EF-21BC-702D-FC632F1DB427}"/>
                </a:ext>
              </a:extLst>
            </p:cNvPr>
            <p:cNvCxnSpPr/>
            <p:nvPr/>
          </p:nvCxnSpPr>
          <p:spPr bwMode="gray">
            <a:xfrm>
              <a:off x="334963" y="1268760"/>
              <a:ext cx="1005114"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58" name="btfpBulletedList753935">
            <a:extLst>
              <a:ext uri="{FF2B5EF4-FFF2-40B4-BE49-F238E27FC236}">
                <a16:creationId xmlns:a16="http://schemas.microsoft.com/office/drawing/2014/main" id="{A49AE245-523C-9BD9-6720-C284C8704EB8}"/>
              </a:ext>
            </a:extLst>
          </p:cNvPr>
          <p:cNvSpPr txBox="1"/>
          <p:nvPr/>
        </p:nvSpPr>
        <p:spPr bwMode="gray">
          <a:xfrm>
            <a:off x="5695950" y="3744076"/>
            <a:ext cx="1981200" cy="919089"/>
          </a:xfrm>
          <a:prstGeom prst="rect">
            <a:avLst/>
          </a:prstGeom>
          <a:noFill/>
        </p:spPr>
        <p:txBody>
          <a:bodyPr wrap="square" lIns="36000" tIns="36000" rIns="36000" bIns="36000" rtlCol="0">
            <a:spAutoFit/>
          </a:bodyPr>
          <a:lstStyle/>
          <a:p>
            <a:pPr defTabSz="914400" eaLnBrk="0" fontAlgn="base" hangingPunct="0">
              <a:spcBef>
                <a:spcPts val="600"/>
              </a:spcBef>
            </a:pPr>
            <a:r>
              <a:rPr kumimoji="0" lang="en-US" altLang="en-US" sz="1000" b="0" i="0" u="none" strike="noStrike" cap="none" normalizeH="0" baseline="0" dirty="0">
                <a:ln>
                  <a:noFill/>
                </a:ln>
                <a:solidFill>
                  <a:schemeClr val="tx1"/>
                </a:solidFill>
                <a:effectLst/>
                <a:latin typeface="Arial" panose="020B0604020202020204" pitchFamily="34" charset="0"/>
              </a:rPr>
              <a:t>Consumer Products </a:t>
            </a:r>
          </a:p>
          <a:p>
            <a:pPr defTabSz="914400" eaLnBrk="0" fontAlgn="base" hangingPunct="0">
              <a:spcBef>
                <a:spcPts val="600"/>
              </a:spcBef>
            </a:pPr>
            <a:r>
              <a:rPr kumimoji="0" lang="en-US" altLang="en-US" sz="1000" b="1" i="0" u="none" strike="noStrike" cap="none" normalizeH="0" baseline="0" dirty="0">
                <a:ln>
                  <a:noFill/>
                </a:ln>
                <a:effectLst/>
                <a:latin typeface="Arial" panose="020B0604020202020204" pitchFamily="34" charset="0"/>
              </a:rPr>
              <a:t>Medical</a:t>
            </a:r>
            <a:r>
              <a:rPr kumimoji="0" lang="en-US" altLang="en-US" sz="1000" i="0" u="none" strike="noStrike" cap="none" normalizeH="0" baseline="0" dirty="0">
                <a:ln>
                  <a:noFill/>
                </a:ln>
                <a:solidFill>
                  <a:schemeClr val="tx1"/>
                </a:solidFill>
                <a:effectLst/>
                <a:latin typeface="Arial" panose="020B0604020202020204" pitchFamily="34" charset="0"/>
              </a:rPr>
              <a:t> </a:t>
            </a:r>
          </a:p>
          <a:p>
            <a:pPr defTabSz="914400" eaLnBrk="0" fontAlgn="base" hangingPunct="0">
              <a:spcBef>
                <a:spcPts val="600"/>
              </a:spcBef>
            </a:pPr>
            <a:r>
              <a:rPr kumimoji="0" lang="en-US" altLang="en-US" sz="1000" b="0" i="0" u="none" strike="noStrike" cap="none" normalizeH="0" baseline="0" dirty="0">
                <a:ln>
                  <a:noFill/>
                </a:ln>
                <a:solidFill>
                  <a:schemeClr val="tx1"/>
                </a:solidFill>
                <a:effectLst/>
                <a:latin typeface="Arial" panose="020B0604020202020204" pitchFamily="34" charset="0"/>
              </a:rPr>
              <a:t>Clean Technology</a:t>
            </a:r>
          </a:p>
          <a:p>
            <a:pPr defTabSz="914400" eaLnBrk="0" fontAlgn="base" hangingPunct="0">
              <a:spcBef>
                <a:spcPts val="600"/>
              </a:spcBef>
            </a:pPr>
            <a:r>
              <a:rPr lang="en-US" altLang="en-US" sz="1000" dirty="0">
                <a:latin typeface="Arial" panose="020B0604020202020204" pitchFamily="34" charset="0"/>
              </a:rPr>
              <a:t>Automotive</a:t>
            </a:r>
            <a:r>
              <a:rPr kumimoji="0" lang="en-US" altLang="en-US" sz="1000" b="0" i="0" u="none" strike="noStrike" cap="none" normalizeH="0" baseline="0" dirty="0">
                <a:ln>
                  <a:noFill/>
                </a:ln>
                <a:solidFill>
                  <a:schemeClr val="tx1"/>
                </a:solidFill>
                <a:effectLst/>
                <a:latin typeface="Arial" panose="020B0604020202020204" pitchFamily="34" charset="0"/>
              </a:rPr>
              <a:t> </a:t>
            </a:r>
          </a:p>
        </p:txBody>
      </p:sp>
      <p:sp>
        <p:nvSpPr>
          <p:cNvPr id="3" name="Rectangle 2">
            <a:extLst>
              <a:ext uri="{FF2B5EF4-FFF2-40B4-BE49-F238E27FC236}">
                <a16:creationId xmlns:a16="http://schemas.microsoft.com/office/drawing/2014/main" id="{48301B52-5750-C874-151C-7288FE6925DE}"/>
              </a:ext>
            </a:extLst>
          </p:cNvPr>
          <p:cNvSpPr/>
          <p:nvPr/>
        </p:nvSpPr>
        <p:spPr bwMode="gray">
          <a:xfrm>
            <a:off x="429618" y="5840175"/>
            <a:ext cx="11427419" cy="468570"/>
          </a:xfrm>
          <a:prstGeom prst="rect">
            <a:avLst/>
          </a:prstGeom>
          <a:solidFill>
            <a:srgbClr val="D6D6D6"/>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900" b="1" dirty="0">
                <a:solidFill>
                  <a:srgbClr val="000000"/>
                </a:solidFill>
              </a:rPr>
              <a:t>Other innovative capabilities</a:t>
            </a:r>
          </a:p>
          <a:p>
            <a:pPr marL="0" indent="0" algn="ctr">
              <a:spcBef>
                <a:spcPts val="0"/>
              </a:spcBef>
              <a:buNone/>
            </a:pPr>
            <a:r>
              <a:rPr lang="en-US" sz="800" b="1" i="1" dirty="0">
                <a:solidFill>
                  <a:srgbClr val="000000"/>
                </a:solidFill>
              </a:rPr>
              <a:t>(</a:t>
            </a:r>
            <a:r>
              <a:rPr lang="en-US" sz="800" i="1" dirty="0">
                <a:solidFill>
                  <a:srgbClr val="000000"/>
                </a:solidFill>
              </a:rPr>
              <a:t>Innovative Compression Molding Silicone Rubber (ICSMR)</a:t>
            </a:r>
            <a:r>
              <a:rPr lang="en-US" sz="800" b="1" i="1" dirty="0">
                <a:solidFill>
                  <a:srgbClr val="000000"/>
                </a:solidFill>
              </a:rPr>
              <a:t>, </a:t>
            </a:r>
            <a:r>
              <a:rPr lang="en-US" sz="800" i="1" dirty="0">
                <a:solidFill>
                  <a:srgbClr val="000000"/>
                </a:solidFill>
              </a:rPr>
              <a:t>Innovative Smart Automation (ISA), </a:t>
            </a:r>
            <a:r>
              <a:rPr lang="en-US" sz="800" i="1" dirty="0">
                <a:solidFill>
                  <a:schemeClr val="tx1"/>
                </a:solidFill>
              </a:rPr>
              <a:t>Innovative Target Skin (IMS), Innovative Additive Manufacturing (IAM)</a:t>
            </a:r>
            <a:r>
              <a:rPr lang="en-US" sz="800" i="1" dirty="0">
                <a:solidFill>
                  <a:srgbClr val="000000"/>
                </a:solidFill>
              </a:rPr>
              <a:t>)</a:t>
            </a:r>
          </a:p>
        </p:txBody>
      </p:sp>
      <p:sp>
        <p:nvSpPr>
          <p:cNvPr id="4" name="Rectangle 3">
            <a:extLst>
              <a:ext uri="{FF2B5EF4-FFF2-40B4-BE49-F238E27FC236}">
                <a16:creationId xmlns:a16="http://schemas.microsoft.com/office/drawing/2014/main" id="{67CCBA6F-C1A9-CAF7-800E-AB8C68E84DCF}"/>
              </a:ext>
            </a:extLst>
          </p:cNvPr>
          <p:cNvSpPr/>
          <p:nvPr/>
        </p:nvSpPr>
        <p:spPr bwMode="gray">
          <a:xfrm>
            <a:off x="3400834" y="4720536"/>
            <a:ext cx="2521350" cy="468570"/>
          </a:xfrm>
          <a:prstGeom prst="rect">
            <a:avLst/>
          </a:prstGeom>
          <a:solidFill>
            <a:srgbClr val="CC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900" b="1" i="0" dirty="0">
                <a:solidFill>
                  <a:srgbClr val="FFFFFF"/>
                </a:solidFill>
              </a:rPr>
              <a:t>Electronic Manufacturing </a:t>
            </a:r>
            <a:r>
              <a:rPr lang="en-US" sz="900" b="1" dirty="0">
                <a:solidFill>
                  <a:srgbClr val="FFFFFF"/>
                </a:solidFill>
              </a:rPr>
              <a:t>S</a:t>
            </a:r>
            <a:r>
              <a:rPr lang="en-US" sz="900" b="1" i="0" dirty="0">
                <a:solidFill>
                  <a:srgbClr val="FFFFFF"/>
                </a:solidFill>
              </a:rPr>
              <a:t>ervices</a:t>
            </a:r>
          </a:p>
          <a:p>
            <a:pPr marL="0" indent="0" algn="ctr">
              <a:spcBef>
                <a:spcPts val="0"/>
              </a:spcBef>
              <a:buNone/>
            </a:pPr>
            <a:r>
              <a:rPr lang="en-US" sz="800" i="1" dirty="0">
                <a:solidFill>
                  <a:srgbClr val="FFFFFF"/>
                </a:solidFill>
              </a:rPr>
              <a:t>(PCB assembly, SMT/ Non-SMT equipment, testing/ failure analysis, mfg. exec system.)</a:t>
            </a:r>
          </a:p>
        </p:txBody>
      </p:sp>
      <p:sp>
        <p:nvSpPr>
          <p:cNvPr id="29" name="Rectangle 28">
            <a:extLst>
              <a:ext uri="{FF2B5EF4-FFF2-40B4-BE49-F238E27FC236}">
                <a16:creationId xmlns:a16="http://schemas.microsoft.com/office/drawing/2014/main" id="{C49737FF-1B5B-23EC-50FE-6E193445A67A}"/>
              </a:ext>
            </a:extLst>
          </p:cNvPr>
          <p:cNvSpPr/>
          <p:nvPr/>
        </p:nvSpPr>
        <p:spPr bwMode="gray">
          <a:xfrm>
            <a:off x="6372049" y="4720536"/>
            <a:ext cx="2521350" cy="46857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900" b="1" i="0" dirty="0">
                <a:solidFill>
                  <a:schemeClr val="tx1"/>
                </a:solidFill>
              </a:rPr>
              <a:t>Software services</a:t>
            </a:r>
          </a:p>
          <a:p>
            <a:pPr marL="0" indent="0" algn="ctr">
              <a:spcBef>
                <a:spcPts val="0"/>
              </a:spcBef>
              <a:buNone/>
            </a:pPr>
            <a:r>
              <a:rPr lang="en-US" sz="800" i="1" dirty="0">
                <a:solidFill>
                  <a:schemeClr val="tx1"/>
                </a:solidFill>
              </a:rPr>
              <a:t>(Information architecture, design, implementation)</a:t>
            </a:r>
          </a:p>
        </p:txBody>
      </p:sp>
      <p:sp>
        <p:nvSpPr>
          <p:cNvPr id="59" name="Rectangle 58">
            <a:extLst>
              <a:ext uri="{FF2B5EF4-FFF2-40B4-BE49-F238E27FC236}">
                <a16:creationId xmlns:a16="http://schemas.microsoft.com/office/drawing/2014/main" id="{7122D7E4-AA94-129E-6F04-A151CC15D760}"/>
              </a:ext>
            </a:extLst>
          </p:cNvPr>
          <p:cNvSpPr/>
          <p:nvPr/>
        </p:nvSpPr>
        <p:spPr bwMode="gray">
          <a:xfrm>
            <a:off x="9343263" y="4720536"/>
            <a:ext cx="2521350" cy="468570"/>
          </a:xfrm>
          <a:prstGeom prst="rect">
            <a:avLst/>
          </a:prstGeom>
          <a:solidFill>
            <a:srgbClr val="CC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900" b="1" i="0" dirty="0">
                <a:solidFill>
                  <a:srgbClr val="FFFFFF"/>
                </a:solidFill>
              </a:rPr>
              <a:t>Mold making</a:t>
            </a:r>
          </a:p>
          <a:p>
            <a:pPr marL="0" indent="0" algn="ctr">
              <a:spcBef>
                <a:spcPts val="0"/>
              </a:spcBef>
              <a:buNone/>
            </a:pPr>
            <a:r>
              <a:rPr lang="en-US" sz="800" i="1" dirty="0">
                <a:solidFill>
                  <a:srgbClr val="FFFFFF"/>
                </a:solidFill>
              </a:rPr>
              <a:t>(Computer numerical control, electrical discharge machining, in-house software)</a:t>
            </a:r>
          </a:p>
        </p:txBody>
      </p:sp>
      <p:sp>
        <p:nvSpPr>
          <p:cNvPr id="62" name="Rectangle 61">
            <a:extLst>
              <a:ext uri="{FF2B5EF4-FFF2-40B4-BE49-F238E27FC236}">
                <a16:creationId xmlns:a16="http://schemas.microsoft.com/office/drawing/2014/main" id="{C34EEC06-67B2-EE8A-B455-E7132489FA36}"/>
              </a:ext>
            </a:extLst>
          </p:cNvPr>
          <p:cNvSpPr/>
          <p:nvPr/>
        </p:nvSpPr>
        <p:spPr bwMode="gray">
          <a:xfrm>
            <a:off x="429619" y="5282568"/>
            <a:ext cx="2521350" cy="468570"/>
          </a:xfrm>
          <a:prstGeom prst="rect">
            <a:avLst/>
          </a:prstGeom>
          <a:solidFill>
            <a:srgbClr val="CC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900" b="1" i="0" dirty="0">
                <a:solidFill>
                  <a:srgbClr val="FFFFFF"/>
                </a:solidFill>
              </a:rPr>
              <a:t>Injection molding</a:t>
            </a:r>
          </a:p>
          <a:p>
            <a:pPr marL="0" indent="0" algn="ctr">
              <a:spcBef>
                <a:spcPts val="0"/>
              </a:spcBef>
              <a:buNone/>
            </a:pPr>
            <a:r>
              <a:rPr lang="en-US" sz="800" i="1" dirty="0">
                <a:solidFill>
                  <a:srgbClr val="FFFFFF"/>
                </a:solidFill>
              </a:rPr>
              <a:t>(2k/3k molding, thermoset, cleanroom medical molding)</a:t>
            </a:r>
          </a:p>
        </p:txBody>
      </p:sp>
      <p:grpSp>
        <p:nvGrpSpPr>
          <p:cNvPr id="71" name="Group 70">
            <a:extLst>
              <a:ext uri="{FF2B5EF4-FFF2-40B4-BE49-F238E27FC236}">
                <a16:creationId xmlns:a16="http://schemas.microsoft.com/office/drawing/2014/main" id="{2950F908-A089-D371-F79D-78F7EC8AEB7D}"/>
              </a:ext>
            </a:extLst>
          </p:cNvPr>
          <p:cNvGrpSpPr/>
          <p:nvPr/>
        </p:nvGrpSpPr>
        <p:grpSpPr>
          <a:xfrm>
            <a:off x="9605762" y="3335338"/>
            <a:ext cx="2431478" cy="240707"/>
            <a:chOff x="334962" y="1268760"/>
            <a:chExt cx="1959839" cy="276999"/>
          </a:xfrm>
        </p:grpSpPr>
        <p:sp>
          <p:nvSpPr>
            <p:cNvPr id="72" name="Rectangle 71">
              <a:extLst>
                <a:ext uri="{FF2B5EF4-FFF2-40B4-BE49-F238E27FC236}">
                  <a16:creationId xmlns:a16="http://schemas.microsoft.com/office/drawing/2014/main" id="{A0766AA0-29D7-82EB-9080-0321B249F1C7}"/>
                </a:ext>
              </a:extLst>
            </p:cNvPr>
            <p:cNvSpPr/>
            <p:nvPr/>
          </p:nvSpPr>
          <p:spPr>
            <a:xfrm>
              <a:off x="334962" y="1268760"/>
              <a:ext cx="1959839" cy="276999"/>
            </a:xfrm>
            <a:prstGeom prst="rect">
              <a:avLst/>
            </a:prstGeom>
          </p:spPr>
          <p:txBody>
            <a:bodyPr wrap="square" lIns="36000">
              <a:spAutoFit/>
            </a:bodyPr>
            <a:lstStyle/>
            <a:p>
              <a:pPr marL="0" indent="0">
                <a:spcBef>
                  <a:spcPts val="0"/>
                </a:spcBef>
                <a:buNone/>
              </a:pPr>
              <a:r>
                <a:rPr lang="en-US" sz="1200" b="1" spc="100" dirty="0">
                  <a:solidFill>
                    <a:srgbClr val="CC0000"/>
                  </a:solidFill>
                </a:rPr>
                <a:t>Key anchor customers</a:t>
              </a:r>
            </a:p>
          </p:txBody>
        </p:sp>
        <p:cxnSp>
          <p:nvCxnSpPr>
            <p:cNvPr id="73" name="Straight Connector 72">
              <a:extLst>
                <a:ext uri="{FF2B5EF4-FFF2-40B4-BE49-F238E27FC236}">
                  <a16:creationId xmlns:a16="http://schemas.microsoft.com/office/drawing/2014/main" id="{C6352F77-483D-64A6-68E3-FE4B704873C9}"/>
                </a:ext>
              </a:extLst>
            </p:cNvPr>
            <p:cNvCxnSpPr/>
            <p:nvPr/>
          </p:nvCxnSpPr>
          <p:spPr bwMode="gray">
            <a:xfrm>
              <a:off x="334963" y="1268760"/>
              <a:ext cx="1005114" cy="0"/>
            </a:xfrm>
            <a:prstGeom prst="line">
              <a:avLst/>
            </a:prstGeom>
            <a:ln w="38100" cap="flat" cmpd="sng" algn="ctr">
              <a:solidFill>
                <a:srgbClr val="CC0000"/>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87" name="TextBox 86">
            <a:extLst>
              <a:ext uri="{FF2B5EF4-FFF2-40B4-BE49-F238E27FC236}">
                <a16:creationId xmlns:a16="http://schemas.microsoft.com/office/drawing/2014/main" id="{175F0049-3096-39DD-7A83-11FBFCDB18E7}"/>
              </a:ext>
            </a:extLst>
          </p:cNvPr>
          <p:cNvSpPr txBox="1"/>
          <p:nvPr/>
        </p:nvSpPr>
        <p:spPr bwMode="gray">
          <a:xfrm>
            <a:off x="9658043" y="3950496"/>
            <a:ext cx="935715" cy="211203"/>
          </a:xfrm>
          <a:prstGeom prst="rect">
            <a:avLst/>
          </a:prstGeom>
          <a:noFill/>
        </p:spPr>
        <p:txBody>
          <a:bodyPr wrap="square" lIns="36000" tIns="36000" rIns="36000" bIns="36000" rtlCol="0">
            <a:spAutoFit/>
          </a:bodyPr>
          <a:lstStyle/>
          <a:p>
            <a:pPr marL="0" indent="0" algn="ctr">
              <a:buNone/>
            </a:pPr>
            <a:r>
              <a:rPr lang="en-US" sz="900" dirty="0"/>
              <a:t>(consumer)</a:t>
            </a:r>
          </a:p>
        </p:txBody>
      </p:sp>
      <p:sp>
        <p:nvSpPr>
          <p:cNvPr id="90" name="TextBox 89">
            <a:extLst>
              <a:ext uri="{FF2B5EF4-FFF2-40B4-BE49-F238E27FC236}">
                <a16:creationId xmlns:a16="http://schemas.microsoft.com/office/drawing/2014/main" id="{B9EDB482-F8D0-0E6A-4D3E-399FDFF41DCB}"/>
              </a:ext>
            </a:extLst>
          </p:cNvPr>
          <p:cNvSpPr txBox="1"/>
          <p:nvPr/>
        </p:nvSpPr>
        <p:spPr bwMode="gray">
          <a:xfrm>
            <a:off x="10614118" y="3950496"/>
            <a:ext cx="935715" cy="211203"/>
          </a:xfrm>
          <a:prstGeom prst="rect">
            <a:avLst/>
          </a:prstGeom>
          <a:noFill/>
        </p:spPr>
        <p:txBody>
          <a:bodyPr wrap="square" lIns="36000" tIns="36000" rIns="36000" bIns="36000" rtlCol="0">
            <a:spAutoFit/>
          </a:bodyPr>
          <a:lstStyle/>
          <a:p>
            <a:pPr marL="0" indent="0" algn="ctr">
              <a:buNone/>
            </a:pPr>
            <a:r>
              <a:rPr lang="en-US" sz="900" dirty="0"/>
              <a:t>(med-tech)</a:t>
            </a:r>
          </a:p>
        </p:txBody>
      </p:sp>
      <p:sp>
        <p:nvSpPr>
          <p:cNvPr id="77" name="btfpBulletedList238977">
            <a:extLst>
              <a:ext uri="{FF2B5EF4-FFF2-40B4-BE49-F238E27FC236}">
                <a16:creationId xmlns:a16="http://schemas.microsoft.com/office/drawing/2014/main" id="{131F78B9-3C1C-191A-4C9D-9D2653D36375}"/>
              </a:ext>
            </a:extLst>
          </p:cNvPr>
          <p:cNvSpPr txBox="1"/>
          <p:nvPr/>
        </p:nvSpPr>
        <p:spPr bwMode="gray">
          <a:xfrm>
            <a:off x="7077511" y="3744076"/>
            <a:ext cx="2582131" cy="688256"/>
          </a:xfrm>
          <a:prstGeom prst="rect">
            <a:avLst/>
          </a:prstGeom>
          <a:noFill/>
        </p:spPr>
        <p:txBody>
          <a:bodyPr wrap="square" lIns="36000" tIns="36000" rIns="36000" bIns="36000" rtlCol="0">
            <a:spAutoFit/>
          </a:bodyPr>
          <a:lstStyle/>
          <a:p>
            <a:pPr defTabSz="914400" eaLnBrk="0" fontAlgn="base" hangingPunct="0">
              <a:spcBef>
                <a:spcPts val="600"/>
              </a:spcBef>
            </a:pPr>
            <a:r>
              <a:rPr kumimoji="0" lang="en-US" altLang="en-US" sz="1000" b="0" i="0" u="none" strike="noStrike" cap="none" normalizeH="0" baseline="0" dirty="0">
                <a:ln>
                  <a:noFill/>
                </a:ln>
                <a:solidFill>
                  <a:schemeClr val="tx1"/>
                </a:solidFill>
                <a:effectLst/>
                <a:latin typeface="Arial" panose="020B0604020202020204" pitchFamily="34" charset="0"/>
              </a:rPr>
              <a:t>Energy Services </a:t>
            </a:r>
          </a:p>
          <a:p>
            <a:pPr defTabSz="914400" eaLnBrk="0" fontAlgn="base" hangingPunct="0">
              <a:spcBef>
                <a:spcPts val="600"/>
              </a:spcBef>
            </a:pPr>
            <a:r>
              <a:rPr kumimoji="0" lang="en-US" altLang="en-US" sz="1000" b="0" i="0" u="none" strike="noStrike" cap="none" normalizeH="0" baseline="0" dirty="0">
                <a:ln>
                  <a:noFill/>
                </a:ln>
                <a:solidFill>
                  <a:schemeClr val="tx1"/>
                </a:solidFill>
                <a:effectLst/>
                <a:latin typeface="Arial" panose="020B0604020202020204" pitchFamily="34" charset="0"/>
              </a:rPr>
              <a:t>Juvenile Products </a:t>
            </a:r>
          </a:p>
          <a:p>
            <a:pPr defTabSz="914400" eaLnBrk="0" fontAlgn="base" hangingPunct="0">
              <a:spcBef>
                <a:spcPts val="600"/>
              </a:spcBef>
            </a:pPr>
            <a:r>
              <a:rPr kumimoji="0" lang="en-US" altLang="en-US" sz="1000" b="0" i="0" u="none" strike="noStrike" cap="none" normalizeH="0" baseline="0" dirty="0">
                <a:ln>
                  <a:noFill/>
                </a:ln>
                <a:solidFill>
                  <a:schemeClr val="tx1"/>
                </a:solidFill>
                <a:effectLst/>
                <a:latin typeface="Arial" panose="020B0604020202020204" pitchFamily="34" charset="0"/>
              </a:rPr>
              <a:t>Storage Media &amp; Business Equipment</a:t>
            </a:r>
          </a:p>
        </p:txBody>
      </p:sp>
      <p:cxnSp>
        <p:nvCxnSpPr>
          <p:cNvPr id="80" name="Connector: Elbow 79">
            <a:extLst>
              <a:ext uri="{FF2B5EF4-FFF2-40B4-BE49-F238E27FC236}">
                <a16:creationId xmlns:a16="http://schemas.microsoft.com/office/drawing/2014/main" id="{E508E01D-A291-907E-85CB-EB5928640ACD}"/>
              </a:ext>
            </a:extLst>
          </p:cNvPr>
          <p:cNvCxnSpPr>
            <a:cxnSpLocks/>
            <a:stCxn id="83" idx="1"/>
          </p:cNvCxnSpPr>
          <p:nvPr/>
        </p:nvCxnSpPr>
        <p:spPr bwMode="gray">
          <a:xfrm rot="10800000" flipV="1">
            <a:off x="9376467" y="2110196"/>
            <a:ext cx="1288786" cy="526548"/>
          </a:xfrm>
          <a:prstGeom prst="bentConnector3">
            <a:avLst>
              <a:gd name="adj1" fmla="val 50000"/>
            </a:avLst>
          </a:prstGeom>
          <a:ln w="9525" cap="flat">
            <a:solidFill>
              <a:srgbClr val="C00000"/>
            </a:solidFill>
            <a:prstDash val="sysDot"/>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26327FB-B6B2-4054-272E-099EFBF91BEB}"/>
              </a:ext>
            </a:extLst>
          </p:cNvPr>
          <p:cNvSpPr txBox="1"/>
          <p:nvPr/>
        </p:nvSpPr>
        <p:spPr bwMode="gray">
          <a:xfrm>
            <a:off x="10665253" y="1858401"/>
            <a:ext cx="1191785" cy="503590"/>
          </a:xfrm>
          <a:prstGeom prst="rect">
            <a:avLst/>
          </a:prstGeom>
          <a:noFill/>
          <a:ln>
            <a:solidFill>
              <a:srgbClr val="C00000"/>
            </a:solidFill>
            <a:prstDash val="sysDot"/>
          </a:ln>
        </p:spPr>
        <p:txBody>
          <a:bodyPr wrap="square" lIns="36000" tIns="36000" rIns="36000" bIns="36000" rtlCol="0" anchor="ctr">
            <a:spAutoFit/>
          </a:bodyPr>
          <a:lstStyle/>
          <a:p>
            <a:pPr marL="0" indent="0">
              <a:spcBef>
                <a:spcPts val="300"/>
              </a:spcBef>
              <a:buNone/>
            </a:pPr>
            <a:r>
              <a:rPr lang="fr-FR" sz="700" b="1" dirty="0"/>
              <a:t>Malaysia**</a:t>
            </a:r>
            <a:br>
              <a:rPr lang="fr-FR" sz="700" dirty="0"/>
            </a:br>
            <a:r>
              <a:rPr lang="fr-FR" sz="700" dirty="0"/>
              <a:t>Target Technologies Sdn Bhd</a:t>
            </a:r>
            <a:br>
              <a:rPr lang="fr-FR" sz="700" dirty="0"/>
            </a:br>
            <a:r>
              <a:rPr lang="fr-FR" sz="700" dirty="0"/>
              <a:t>Site space: 54,000m²</a:t>
            </a:r>
            <a:endParaRPr lang="en-US" sz="700" dirty="0"/>
          </a:p>
        </p:txBody>
      </p:sp>
      <p:sp>
        <p:nvSpPr>
          <p:cNvPr id="95" name="Rectangle 94">
            <a:extLst>
              <a:ext uri="{FF2B5EF4-FFF2-40B4-BE49-F238E27FC236}">
                <a16:creationId xmlns:a16="http://schemas.microsoft.com/office/drawing/2014/main" id="{2035A55F-6034-CF2A-7F39-2CCEA14861C4}"/>
              </a:ext>
            </a:extLst>
          </p:cNvPr>
          <p:cNvSpPr/>
          <p:nvPr/>
        </p:nvSpPr>
        <p:spPr bwMode="gray">
          <a:xfrm>
            <a:off x="3400834" y="5282568"/>
            <a:ext cx="2521350" cy="468570"/>
          </a:xfrm>
          <a:prstGeom prst="rect">
            <a:avLst/>
          </a:prstGeom>
          <a:solidFill>
            <a:srgbClr val="CC0000"/>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900" b="1" i="0" dirty="0">
                <a:solidFill>
                  <a:srgbClr val="FFFFFF"/>
                </a:solidFill>
              </a:rPr>
              <a:t>Contract manufacturing</a:t>
            </a:r>
          </a:p>
          <a:p>
            <a:pPr marL="0" indent="0" algn="ctr">
              <a:spcBef>
                <a:spcPts val="0"/>
              </a:spcBef>
              <a:buNone/>
            </a:pPr>
            <a:r>
              <a:rPr lang="en-US" sz="800" i="1" dirty="0">
                <a:solidFill>
                  <a:srgbClr val="FFFFFF"/>
                </a:solidFill>
              </a:rPr>
              <a:t>(Usability &amp; functionality test, manufacturing implementation)</a:t>
            </a:r>
          </a:p>
        </p:txBody>
      </p:sp>
      <p:sp>
        <p:nvSpPr>
          <p:cNvPr id="96" name="Rectangle 95">
            <a:extLst>
              <a:ext uri="{FF2B5EF4-FFF2-40B4-BE49-F238E27FC236}">
                <a16:creationId xmlns:a16="http://schemas.microsoft.com/office/drawing/2014/main" id="{6C2DAB20-C913-9178-BB74-9B9816697889}"/>
              </a:ext>
            </a:extLst>
          </p:cNvPr>
          <p:cNvSpPr/>
          <p:nvPr/>
        </p:nvSpPr>
        <p:spPr bwMode="gray">
          <a:xfrm>
            <a:off x="6372049" y="5282568"/>
            <a:ext cx="2521350" cy="46857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900" b="1" i="0" dirty="0">
                <a:solidFill>
                  <a:schemeClr val="tx1"/>
                </a:solidFill>
              </a:rPr>
              <a:t>iSmart factory</a:t>
            </a:r>
          </a:p>
          <a:p>
            <a:pPr marL="0" indent="0" algn="ctr">
              <a:spcBef>
                <a:spcPts val="0"/>
              </a:spcBef>
              <a:buNone/>
            </a:pPr>
            <a:r>
              <a:rPr lang="en-US" sz="800" i="1" dirty="0">
                <a:solidFill>
                  <a:schemeClr val="tx1"/>
                </a:solidFill>
              </a:rPr>
              <a:t>(Automation/ robotics, design for smart assembly, smart planning &amp; logistics)</a:t>
            </a:r>
          </a:p>
        </p:txBody>
      </p:sp>
      <p:cxnSp>
        <p:nvCxnSpPr>
          <p:cNvPr id="107" name="Connector: Elbow 106">
            <a:extLst>
              <a:ext uri="{FF2B5EF4-FFF2-40B4-BE49-F238E27FC236}">
                <a16:creationId xmlns:a16="http://schemas.microsoft.com/office/drawing/2014/main" id="{6B7E2ACB-355A-C8CC-DB4A-F86291B88845}"/>
              </a:ext>
            </a:extLst>
          </p:cNvPr>
          <p:cNvCxnSpPr>
            <a:cxnSpLocks/>
          </p:cNvCxnSpPr>
          <p:nvPr/>
        </p:nvCxnSpPr>
        <p:spPr bwMode="gray">
          <a:xfrm rot="10800000">
            <a:off x="9395504" y="2724418"/>
            <a:ext cx="1269748" cy="1"/>
          </a:xfrm>
          <a:prstGeom prst="bentConnector3">
            <a:avLst>
              <a:gd name="adj1" fmla="val 50000"/>
            </a:avLst>
          </a:prstGeom>
          <a:ln w="9525" cap="flat">
            <a:solidFill>
              <a:srgbClr val="C00000"/>
            </a:solidFill>
            <a:prstDash val="sysDot"/>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7" name="Rectangle 96">
            <a:extLst>
              <a:ext uri="{FF2B5EF4-FFF2-40B4-BE49-F238E27FC236}">
                <a16:creationId xmlns:a16="http://schemas.microsoft.com/office/drawing/2014/main" id="{14D67762-9E7D-218C-C128-15B2068691F6}"/>
              </a:ext>
            </a:extLst>
          </p:cNvPr>
          <p:cNvSpPr/>
          <p:nvPr/>
        </p:nvSpPr>
        <p:spPr bwMode="gray">
          <a:xfrm>
            <a:off x="9343263" y="5282568"/>
            <a:ext cx="2521350" cy="468570"/>
          </a:xfrm>
          <a:prstGeom prst="rect">
            <a:avLst/>
          </a:prstGeom>
          <a:solidFill>
            <a:srgbClr val="D6D6D6"/>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spcBef>
                <a:spcPts val="0"/>
              </a:spcBef>
              <a:buNone/>
            </a:pPr>
            <a:r>
              <a:rPr lang="en-US" sz="900" b="1" i="0" dirty="0">
                <a:solidFill>
                  <a:schemeClr val="tx1"/>
                </a:solidFill>
              </a:rPr>
              <a:t>Innovative manufacturing tech</a:t>
            </a:r>
          </a:p>
          <a:p>
            <a:pPr marL="0" indent="0" algn="ctr">
              <a:spcBef>
                <a:spcPts val="0"/>
              </a:spcBef>
              <a:buNone/>
            </a:pPr>
            <a:r>
              <a:rPr lang="en-US" sz="800" i="1" dirty="0">
                <a:solidFill>
                  <a:schemeClr val="tx1"/>
                </a:solidFill>
              </a:rPr>
              <a:t>(Sequential Mold Technology (SMT), Maestro, Picco, Allegro, multi-level tech)</a:t>
            </a:r>
          </a:p>
        </p:txBody>
      </p:sp>
      <p:sp>
        <p:nvSpPr>
          <p:cNvPr id="116" name="Rectangle 115">
            <a:extLst>
              <a:ext uri="{FF2B5EF4-FFF2-40B4-BE49-F238E27FC236}">
                <a16:creationId xmlns:a16="http://schemas.microsoft.com/office/drawing/2014/main" id="{3615C437-4E6E-CAA0-B54B-3386BCE8CC04}"/>
              </a:ext>
            </a:extLst>
          </p:cNvPr>
          <p:cNvSpPr/>
          <p:nvPr/>
        </p:nvSpPr>
        <p:spPr bwMode="gray">
          <a:xfrm>
            <a:off x="5859443" y="3978148"/>
            <a:ext cx="1099951" cy="209308"/>
          </a:xfrm>
          <a:prstGeom prst="rect">
            <a:avLst/>
          </a:prstGeom>
          <a:noFill/>
          <a:ln w="19050" cap="flat" cmpd="sng" algn="ctr">
            <a:solidFill>
              <a:srgbClr val="CC0000"/>
            </a:solidFill>
            <a:prstDash val="dash"/>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grpSp>
        <p:nvGrpSpPr>
          <p:cNvPr id="120" name="Group 119">
            <a:extLst>
              <a:ext uri="{FF2B5EF4-FFF2-40B4-BE49-F238E27FC236}">
                <a16:creationId xmlns:a16="http://schemas.microsoft.com/office/drawing/2014/main" id="{03219575-00F3-990B-0C69-7162F7D9E9CE}"/>
              </a:ext>
            </a:extLst>
          </p:cNvPr>
          <p:cNvGrpSpPr/>
          <p:nvPr/>
        </p:nvGrpSpPr>
        <p:grpSpPr>
          <a:xfrm>
            <a:off x="9819542" y="6351364"/>
            <a:ext cx="1924101" cy="195814"/>
            <a:chOff x="9033345" y="6314392"/>
            <a:chExt cx="1924101" cy="195814"/>
          </a:xfrm>
        </p:grpSpPr>
        <p:sp>
          <p:nvSpPr>
            <p:cNvPr id="118" name="Rectangle 117">
              <a:extLst>
                <a:ext uri="{FF2B5EF4-FFF2-40B4-BE49-F238E27FC236}">
                  <a16:creationId xmlns:a16="http://schemas.microsoft.com/office/drawing/2014/main" id="{7676E982-49A5-A98B-8F4B-10734889E043}"/>
                </a:ext>
              </a:extLst>
            </p:cNvPr>
            <p:cNvSpPr/>
            <p:nvPr/>
          </p:nvSpPr>
          <p:spPr bwMode="gray">
            <a:xfrm>
              <a:off x="9033345" y="6330434"/>
              <a:ext cx="287325" cy="154421"/>
            </a:xfrm>
            <a:prstGeom prst="rect">
              <a:avLst/>
            </a:prstGeom>
            <a:solidFill>
              <a:srgbClr val="CC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rgbClr val="FFFFFF"/>
                </a:solidFill>
              </a:endParaRPr>
            </a:p>
          </p:txBody>
        </p:sp>
        <p:sp>
          <p:nvSpPr>
            <p:cNvPr id="119" name="TextBox 118">
              <a:extLst>
                <a:ext uri="{FF2B5EF4-FFF2-40B4-BE49-F238E27FC236}">
                  <a16:creationId xmlns:a16="http://schemas.microsoft.com/office/drawing/2014/main" id="{0163CE0A-C543-CD6D-B8FA-A427CE9CEE54}"/>
                </a:ext>
              </a:extLst>
            </p:cNvPr>
            <p:cNvSpPr txBox="1"/>
            <p:nvPr/>
          </p:nvSpPr>
          <p:spPr bwMode="gray">
            <a:xfrm>
              <a:off x="9343263" y="6314392"/>
              <a:ext cx="1614183" cy="195814"/>
            </a:xfrm>
            <a:prstGeom prst="rect">
              <a:avLst/>
            </a:prstGeom>
            <a:noFill/>
          </p:spPr>
          <p:txBody>
            <a:bodyPr wrap="square" lIns="36000" tIns="36000" rIns="36000" bIns="36000" rtlCol="0">
              <a:spAutoFit/>
            </a:bodyPr>
            <a:lstStyle/>
            <a:p>
              <a:pPr marL="0" indent="0">
                <a:buNone/>
              </a:pPr>
              <a:r>
                <a:rPr lang="en-US" sz="800" dirty="0"/>
                <a:t>Capabilities with MedTech focus </a:t>
              </a:r>
            </a:p>
          </p:txBody>
        </p:sp>
      </p:grpSp>
      <p:sp>
        <p:nvSpPr>
          <p:cNvPr id="5" name="TextBox 4">
            <a:extLst>
              <a:ext uri="{FF2B5EF4-FFF2-40B4-BE49-F238E27FC236}">
                <a16:creationId xmlns:a16="http://schemas.microsoft.com/office/drawing/2014/main" id="{9709642A-CDC5-5144-1753-05FF1232B7F2}"/>
              </a:ext>
            </a:extLst>
          </p:cNvPr>
          <p:cNvSpPr txBox="1"/>
          <p:nvPr/>
        </p:nvSpPr>
        <p:spPr bwMode="gray">
          <a:xfrm>
            <a:off x="10665253" y="1318491"/>
            <a:ext cx="1191785" cy="503590"/>
          </a:xfrm>
          <a:prstGeom prst="rect">
            <a:avLst/>
          </a:prstGeom>
          <a:noFill/>
          <a:ln>
            <a:solidFill>
              <a:srgbClr val="C00000"/>
            </a:solidFill>
            <a:prstDash val="sysDot"/>
          </a:ln>
        </p:spPr>
        <p:txBody>
          <a:bodyPr wrap="square" lIns="36000" tIns="36000" rIns="36000" bIns="36000" rtlCol="0" anchor="ctr">
            <a:spAutoFit/>
          </a:bodyPr>
          <a:lstStyle/>
          <a:p>
            <a:pPr marL="0" indent="0">
              <a:buNone/>
            </a:pPr>
            <a:r>
              <a:rPr lang="fr-FR" sz="700" b="1" dirty="0"/>
              <a:t>China**</a:t>
            </a:r>
            <a:br>
              <a:rPr lang="fr-FR" sz="700" b="1" dirty="0"/>
            </a:br>
            <a:r>
              <a:rPr lang="en-US" sz="700" dirty="0"/>
              <a:t>Target Precision Technology Co., Ltd.</a:t>
            </a:r>
            <a:br>
              <a:rPr lang="fr-FR" sz="700" dirty="0"/>
            </a:br>
            <a:r>
              <a:rPr lang="fr-FR" sz="700" dirty="0"/>
              <a:t>Site space: 26,000m²</a:t>
            </a:r>
            <a:endParaRPr lang="en-US" sz="700" dirty="0"/>
          </a:p>
        </p:txBody>
      </p:sp>
      <p:cxnSp>
        <p:nvCxnSpPr>
          <p:cNvPr id="7" name="Connector: Elbow 6">
            <a:extLst>
              <a:ext uri="{FF2B5EF4-FFF2-40B4-BE49-F238E27FC236}">
                <a16:creationId xmlns:a16="http://schemas.microsoft.com/office/drawing/2014/main" id="{88FE21B7-C8F5-B04F-B2A2-9069D0626CEF}"/>
              </a:ext>
            </a:extLst>
          </p:cNvPr>
          <p:cNvCxnSpPr>
            <a:cxnSpLocks/>
            <a:stCxn id="5" idx="1"/>
          </p:cNvCxnSpPr>
          <p:nvPr/>
        </p:nvCxnSpPr>
        <p:spPr bwMode="gray">
          <a:xfrm rot="10800000">
            <a:off x="9963205" y="1462570"/>
            <a:ext cx="702049" cy="107717"/>
          </a:xfrm>
          <a:prstGeom prst="bentConnector3">
            <a:avLst>
              <a:gd name="adj1" fmla="val 50000"/>
            </a:avLst>
          </a:prstGeom>
          <a:ln w="9525" cap="flat">
            <a:solidFill>
              <a:srgbClr val="C00000"/>
            </a:solidFill>
            <a:prstDash val="sysDot"/>
            <a:miter lim="800000"/>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9B0E5BB-A99B-7AFD-A542-9EA5B9B456A6}"/>
              </a:ext>
            </a:extLst>
          </p:cNvPr>
          <p:cNvSpPr txBox="1"/>
          <p:nvPr/>
        </p:nvSpPr>
        <p:spPr bwMode="gray">
          <a:xfrm>
            <a:off x="10665253" y="2319234"/>
            <a:ext cx="1191785" cy="795978"/>
          </a:xfrm>
          <a:prstGeom prst="rect">
            <a:avLst/>
          </a:prstGeom>
          <a:noFill/>
          <a:ln>
            <a:solidFill>
              <a:srgbClr val="C00000"/>
            </a:solidFill>
            <a:prstDash val="sysDot"/>
          </a:ln>
        </p:spPr>
        <p:txBody>
          <a:bodyPr wrap="square" lIns="36000" tIns="36000" rIns="36000" bIns="36000" rtlCol="0" anchor="ctr">
            <a:spAutoFit/>
          </a:bodyPr>
          <a:lstStyle/>
          <a:p>
            <a:pPr marL="0" indent="0">
              <a:spcBef>
                <a:spcPts val="300"/>
              </a:spcBef>
              <a:buNone/>
            </a:pPr>
            <a:r>
              <a:rPr lang="en-US" sz="700" b="1" dirty="0"/>
              <a:t>Singapore**</a:t>
            </a:r>
          </a:p>
          <a:p>
            <a:pPr marL="0" indent="0">
              <a:spcBef>
                <a:spcPts val="300"/>
              </a:spcBef>
              <a:buNone/>
            </a:pPr>
            <a:r>
              <a:rPr lang="en-US" sz="700" dirty="0"/>
              <a:t>Target HQ</a:t>
            </a:r>
            <a:br>
              <a:rPr lang="en-US" sz="700" dirty="0"/>
            </a:br>
            <a:r>
              <a:rPr lang="en-US" sz="700" dirty="0"/>
              <a:t>Target Innovation Center</a:t>
            </a:r>
            <a:br>
              <a:rPr lang="en-US" sz="700" dirty="0"/>
            </a:br>
            <a:r>
              <a:rPr lang="en-US" sz="700" dirty="0"/>
              <a:t>Site space: 21,000m²</a:t>
            </a:r>
          </a:p>
          <a:p>
            <a:pPr marL="0" indent="0">
              <a:spcBef>
                <a:spcPts val="300"/>
              </a:spcBef>
              <a:buNone/>
            </a:pPr>
            <a:r>
              <a:rPr lang="en-US" sz="700" dirty="0"/>
              <a:t>Target Industrial Building</a:t>
            </a:r>
            <a:br>
              <a:rPr lang="en-US" sz="700" dirty="0"/>
            </a:br>
            <a:r>
              <a:rPr lang="en-US" sz="700" dirty="0"/>
              <a:t>Site space: 3,000m²</a:t>
            </a:r>
          </a:p>
        </p:txBody>
      </p:sp>
      <p:sp>
        <p:nvSpPr>
          <p:cNvPr id="12" name="btfpCallout776001">
            <a:extLst>
              <a:ext uri="{FF2B5EF4-FFF2-40B4-BE49-F238E27FC236}">
                <a16:creationId xmlns:a16="http://schemas.microsoft.com/office/drawing/2014/main" id="{8B5DEEBA-1EFE-CBBC-ABB3-0A5B48B817BF}"/>
              </a:ext>
            </a:extLst>
          </p:cNvPr>
          <p:cNvSpPr/>
          <p:nvPr/>
        </p:nvSpPr>
        <p:spPr bwMode="gray">
          <a:xfrm>
            <a:off x="5717187" y="2989995"/>
            <a:ext cx="2839865" cy="478467"/>
          </a:xfrm>
          <a:prstGeom prst="wedgeRectCallout">
            <a:avLst>
              <a:gd name="adj1" fmla="val -15612"/>
              <a:gd name="adj2" fmla="val -65341"/>
            </a:avLst>
          </a:prstGeom>
          <a:solidFill>
            <a:srgbClr val="FFFFFF"/>
          </a:solidFill>
          <a:ln w="19050">
            <a:solidFill>
              <a:srgbClr val="85858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800" dirty="0">
                <a:solidFill>
                  <a:srgbClr val="858585"/>
                </a:solidFill>
              </a:rPr>
              <a:t>Including MedTech related patents for Method of Making Flexible Tubing with Embedded Wire Conductor, Conductive Fabric Medical Tube Using Conductive Ink, Fabric Weave on Flexible Plastic Tubing, etc.</a:t>
            </a:r>
          </a:p>
        </p:txBody>
      </p:sp>
      <p:grpSp>
        <p:nvGrpSpPr>
          <p:cNvPr id="15" name="btfpRunningAgenda2Level906988">
            <a:extLst>
              <a:ext uri="{FF2B5EF4-FFF2-40B4-BE49-F238E27FC236}">
                <a16:creationId xmlns:a16="http://schemas.microsoft.com/office/drawing/2014/main" id="{517DC16E-BB56-8CA2-79E5-82D4E62ECECE}"/>
              </a:ext>
            </a:extLst>
          </p:cNvPr>
          <p:cNvGrpSpPr/>
          <p:nvPr>
            <p:custDataLst>
              <p:tags r:id="rId5"/>
            </p:custDataLst>
          </p:nvPr>
        </p:nvGrpSpPr>
        <p:grpSpPr>
          <a:xfrm>
            <a:off x="0" y="944429"/>
            <a:ext cx="5019701" cy="257442"/>
            <a:chOff x="0" y="876300"/>
            <a:chExt cx="5019701" cy="257442"/>
          </a:xfrm>
        </p:grpSpPr>
        <p:sp>
          <p:nvSpPr>
            <p:cNvPr id="19" name="btfpRunningAgenda2LevelBarLeft906988">
              <a:extLst>
                <a:ext uri="{FF2B5EF4-FFF2-40B4-BE49-F238E27FC236}">
                  <a16:creationId xmlns:a16="http://schemas.microsoft.com/office/drawing/2014/main" id="{559C28BD-93C9-88E0-415F-AEECDECF0B12}"/>
                </a:ext>
              </a:extLst>
            </p:cNvPr>
            <p:cNvSpPr/>
            <p:nvPr/>
          </p:nvSpPr>
          <p:spPr bwMode="gray">
            <a:xfrm>
              <a:off x="0" y="876300"/>
              <a:ext cx="1734669" cy="257442"/>
            </a:xfrm>
            <a:custGeom>
              <a:avLst/>
              <a:gdLst>
                <a:gd name="connsiteX0" fmla="*/ 93477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34771 w 1816204"/>
                <a:gd name="connsiteY0" fmla="*/ 0 h 257442"/>
                <a:gd name="connsiteX1" fmla="*/ 880051 w 1816204"/>
                <a:gd name="connsiteY1" fmla="*/ 257442 h 257442"/>
                <a:gd name="connsiteX2" fmla="*/ 1816204 w 1816204"/>
                <a:gd name="connsiteY2" fmla="*/ 257442 h 257442"/>
                <a:gd name="connsiteX3" fmla="*/ 0 w 1816204"/>
                <a:gd name="connsiteY3" fmla="*/ 257442 h 257442"/>
                <a:gd name="connsiteX0" fmla="*/ 934771 w 934771"/>
                <a:gd name="connsiteY0" fmla="*/ 0 h 257442"/>
                <a:gd name="connsiteX1" fmla="*/ 880051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50 w 934770"/>
                <a:gd name="connsiteY1" fmla="*/ 257442 h 257442"/>
                <a:gd name="connsiteX2" fmla="*/ 0 w 934770"/>
                <a:gd name="connsiteY2" fmla="*/ 257442 h 257442"/>
                <a:gd name="connsiteX3" fmla="*/ 1 w 934770"/>
                <a:gd name="connsiteY3" fmla="*/ 0 h 257442"/>
                <a:gd name="connsiteX0" fmla="*/ 1091673 w 1091673"/>
                <a:gd name="connsiteY0" fmla="*/ 0 h 257442"/>
                <a:gd name="connsiteX1" fmla="*/ 880050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0 w 1091673"/>
                <a:gd name="connsiteY3" fmla="*/ 0 h 257442"/>
                <a:gd name="connsiteX0" fmla="*/ 1259988 w 1259988"/>
                <a:gd name="connsiteY0" fmla="*/ 0 h 257442"/>
                <a:gd name="connsiteX1" fmla="*/ 1036952 w 1259988"/>
                <a:gd name="connsiteY1" fmla="*/ 257442 h 257442"/>
                <a:gd name="connsiteX2" fmla="*/ 0 w 1259988"/>
                <a:gd name="connsiteY2" fmla="*/ 257442 h 257442"/>
                <a:gd name="connsiteX3" fmla="*/ 0 w 1259988"/>
                <a:gd name="connsiteY3" fmla="*/ 0 h 257442"/>
                <a:gd name="connsiteX0" fmla="*/ 1259988 w 1259988"/>
                <a:gd name="connsiteY0" fmla="*/ 0 h 257442"/>
                <a:gd name="connsiteX1" fmla="*/ 1205266 w 1259988"/>
                <a:gd name="connsiteY1" fmla="*/ 257442 h 257442"/>
                <a:gd name="connsiteX2" fmla="*/ 0 w 1259988"/>
                <a:gd name="connsiteY2" fmla="*/ 257442 h 257442"/>
                <a:gd name="connsiteX3" fmla="*/ 0 w 1259988"/>
                <a:gd name="connsiteY3" fmla="*/ 0 h 257442"/>
                <a:gd name="connsiteX0" fmla="*/ 1259989 w 1259989"/>
                <a:gd name="connsiteY0" fmla="*/ 0 h 257442"/>
                <a:gd name="connsiteX1" fmla="*/ 1205267 w 1259989"/>
                <a:gd name="connsiteY1" fmla="*/ 257442 h 257442"/>
                <a:gd name="connsiteX2" fmla="*/ 0 w 1259989"/>
                <a:gd name="connsiteY2" fmla="*/ 257442 h 257442"/>
                <a:gd name="connsiteX3" fmla="*/ 1 w 1259989"/>
                <a:gd name="connsiteY3" fmla="*/ 0 h 257442"/>
                <a:gd name="connsiteX0" fmla="*/ 1259989 w 1259989"/>
                <a:gd name="connsiteY0" fmla="*/ 0 h 257442"/>
                <a:gd name="connsiteX1" fmla="*/ 1205267 w 1259989"/>
                <a:gd name="connsiteY1" fmla="*/ 257442 h 257442"/>
                <a:gd name="connsiteX2" fmla="*/ 0 w 1259989"/>
                <a:gd name="connsiteY2" fmla="*/ 257442 h 257442"/>
                <a:gd name="connsiteX3" fmla="*/ 1 w 1259989"/>
                <a:gd name="connsiteY3" fmla="*/ 0 h 257442"/>
                <a:gd name="connsiteX0" fmla="*/ 1437922 w 1437922"/>
                <a:gd name="connsiteY0" fmla="*/ 0 h 257442"/>
                <a:gd name="connsiteX1" fmla="*/ 1205267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0 w 1437922"/>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750507 w 1750507"/>
                <a:gd name="connsiteY0" fmla="*/ 0 h 257442"/>
                <a:gd name="connsiteX1" fmla="*/ 1543500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950801 w 1695786"/>
                <a:gd name="connsiteY0" fmla="*/ 0 h 257442"/>
                <a:gd name="connsiteX1" fmla="*/ 1695786 w 1695786"/>
                <a:gd name="connsiteY1" fmla="*/ 257442 h 257442"/>
                <a:gd name="connsiteX2" fmla="*/ 0 w 1695786"/>
                <a:gd name="connsiteY2" fmla="*/ 257442 h 257442"/>
                <a:gd name="connsiteX3" fmla="*/ 0 w 1695786"/>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1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1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3 w 1271403"/>
                <a:gd name="connsiteY0" fmla="*/ 0 h 257442"/>
                <a:gd name="connsiteX1" fmla="*/ 1216682 w 1271403"/>
                <a:gd name="connsiteY1" fmla="*/ 257442 h 257442"/>
                <a:gd name="connsiteX2" fmla="*/ 1 w 1271403"/>
                <a:gd name="connsiteY2" fmla="*/ 257442 h 257442"/>
                <a:gd name="connsiteX3" fmla="*/ 0 w 1271403"/>
                <a:gd name="connsiteY3" fmla="*/ 0 h 257442"/>
                <a:gd name="connsiteX0" fmla="*/ 1431703 w 1431703"/>
                <a:gd name="connsiteY0" fmla="*/ 0 h 257442"/>
                <a:gd name="connsiteX1" fmla="*/ 12166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83986 w 1583986"/>
                <a:gd name="connsiteY0" fmla="*/ 0 h 257442"/>
                <a:gd name="connsiteX1" fmla="*/ 1376981 w 1583986"/>
                <a:gd name="connsiteY1" fmla="*/ 257442 h 257442"/>
                <a:gd name="connsiteX2" fmla="*/ 0 w 1583986"/>
                <a:gd name="connsiteY2" fmla="*/ 257442 h 257442"/>
                <a:gd name="connsiteX3" fmla="*/ 0 w 1583986"/>
                <a:gd name="connsiteY3" fmla="*/ 0 h 257442"/>
                <a:gd name="connsiteX0" fmla="*/ 1583986 w 1583986"/>
                <a:gd name="connsiteY0" fmla="*/ 0 h 257442"/>
                <a:gd name="connsiteX1" fmla="*/ 1529265 w 1583986"/>
                <a:gd name="connsiteY1" fmla="*/ 257442 h 257442"/>
                <a:gd name="connsiteX2" fmla="*/ 0 w 1583986"/>
                <a:gd name="connsiteY2" fmla="*/ 257442 h 257442"/>
                <a:gd name="connsiteX3" fmla="*/ 0 w 1583986"/>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1 w 1583987"/>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1 w 1583987"/>
                <a:gd name="connsiteY3" fmla="*/ 0 h 257442"/>
                <a:gd name="connsiteX0" fmla="*/ 968435 w 1529266"/>
                <a:gd name="connsiteY0" fmla="*/ 0 h 257442"/>
                <a:gd name="connsiteX1" fmla="*/ 1529266 w 1529266"/>
                <a:gd name="connsiteY1" fmla="*/ 257442 h 257442"/>
                <a:gd name="connsiteX2" fmla="*/ 0 w 1529266"/>
                <a:gd name="connsiteY2" fmla="*/ 257442 h 257442"/>
                <a:gd name="connsiteX3" fmla="*/ 1 w 1529266"/>
                <a:gd name="connsiteY3" fmla="*/ 0 h 257442"/>
                <a:gd name="connsiteX0" fmla="*/ 968435 w 968435"/>
                <a:gd name="connsiteY0" fmla="*/ 0 h 257442"/>
                <a:gd name="connsiteX1" fmla="*/ 913714 w 968435"/>
                <a:gd name="connsiteY1" fmla="*/ 257442 h 257442"/>
                <a:gd name="connsiteX2" fmla="*/ 0 w 968435"/>
                <a:gd name="connsiteY2" fmla="*/ 257442 h 257442"/>
                <a:gd name="connsiteX3" fmla="*/ 1 w 968435"/>
                <a:gd name="connsiteY3" fmla="*/ 0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0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0 h 257442"/>
                <a:gd name="connsiteX0" fmla="*/ 1128734 w 1128734"/>
                <a:gd name="connsiteY0" fmla="*/ 0 h 257442"/>
                <a:gd name="connsiteX1" fmla="*/ 913713 w 1128734"/>
                <a:gd name="connsiteY1" fmla="*/ 257442 h 257442"/>
                <a:gd name="connsiteX2" fmla="*/ 1 w 1128734"/>
                <a:gd name="connsiteY2" fmla="*/ 257442 h 257442"/>
                <a:gd name="connsiteX3" fmla="*/ 0 w 1128734"/>
                <a:gd name="connsiteY3" fmla="*/ 0 h 257442"/>
                <a:gd name="connsiteX0" fmla="*/ 1128734 w 1128734"/>
                <a:gd name="connsiteY0" fmla="*/ 0 h 257442"/>
                <a:gd name="connsiteX1" fmla="*/ 1074013 w 1128734"/>
                <a:gd name="connsiteY1" fmla="*/ 257442 h 257442"/>
                <a:gd name="connsiteX2" fmla="*/ 1 w 1128734"/>
                <a:gd name="connsiteY2" fmla="*/ 257442 h 257442"/>
                <a:gd name="connsiteX3" fmla="*/ 0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229724 w 1229724"/>
                <a:gd name="connsiteY0" fmla="*/ 0 h 257442"/>
                <a:gd name="connsiteX1" fmla="*/ 1074013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3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3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3 w 1229724"/>
                <a:gd name="connsiteY1" fmla="*/ 257442 h 257442"/>
                <a:gd name="connsiteX2" fmla="*/ 0 w 1229724"/>
                <a:gd name="connsiteY2" fmla="*/ 257442 h 257442"/>
                <a:gd name="connsiteX3" fmla="*/ 0 w 1229724"/>
                <a:gd name="connsiteY3" fmla="*/ 0 h 257442"/>
                <a:gd name="connsiteX0" fmla="*/ 1398038 w 1398038"/>
                <a:gd name="connsiteY0" fmla="*/ 0 h 257442"/>
                <a:gd name="connsiteX1" fmla="*/ 1175003 w 1398038"/>
                <a:gd name="connsiteY1" fmla="*/ 257442 h 257442"/>
                <a:gd name="connsiteX2" fmla="*/ 0 w 1398038"/>
                <a:gd name="connsiteY2" fmla="*/ 257442 h 257442"/>
                <a:gd name="connsiteX3" fmla="*/ 0 w 1398038"/>
                <a:gd name="connsiteY3" fmla="*/ 0 h 257442"/>
                <a:gd name="connsiteX0" fmla="*/ 1398038 w 1398038"/>
                <a:gd name="connsiteY0" fmla="*/ 0 h 257442"/>
                <a:gd name="connsiteX1" fmla="*/ 1343317 w 1398038"/>
                <a:gd name="connsiteY1" fmla="*/ 257442 h 257442"/>
                <a:gd name="connsiteX2" fmla="*/ 0 w 1398038"/>
                <a:gd name="connsiteY2" fmla="*/ 257442 h 257442"/>
                <a:gd name="connsiteX3" fmla="*/ 0 w 1398038"/>
                <a:gd name="connsiteY3" fmla="*/ 0 h 257442"/>
                <a:gd name="connsiteX0" fmla="*/ 1398038 w 1398038"/>
                <a:gd name="connsiteY0" fmla="*/ 0 h 257442"/>
                <a:gd name="connsiteX1" fmla="*/ 1343317 w 1398038"/>
                <a:gd name="connsiteY1" fmla="*/ 257442 h 257442"/>
                <a:gd name="connsiteX2" fmla="*/ 0 w 1398038"/>
                <a:gd name="connsiteY2" fmla="*/ 257442 h 257442"/>
                <a:gd name="connsiteX3" fmla="*/ 0 w 1398038"/>
                <a:gd name="connsiteY3" fmla="*/ 0 h 257442"/>
                <a:gd name="connsiteX0" fmla="*/ 1398038 w 1398038"/>
                <a:gd name="connsiteY0" fmla="*/ 0 h 257442"/>
                <a:gd name="connsiteX1" fmla="*/ 1343317 w 1398038"/>
                <a:gd name="connsiteY1" fmla="*/ 257442 h 257442"/>
                <a:gd name="connsiteX2" fmla="*/ 0 w 1398038"/>
                <a:gd name="connsiteY2" fmla="*/ 257442 h 257442"/>
                <a:gd name="connsiteX3" fmla="*/ 0 w 1398038"/>
                <a:gd name="connsiteY3" fmla="*/ 0 h 257442"/>
                <a:gd name="connsiteX0" fmla="*/ 1566354 w 1566354"/>
                <a:gd name="connsiteY0" fmla="*/ 0 h 257442"/>
                <a:gd name="connsiteX1" fmla="*/ 1343317 w 1566354"/>
                <a:gd name="connsiteY1" fmla="*/ 257442 h 257442"/>
                <a:gd name="connsiteX2" fmla="*/ 0 w 1566354"/>
                <a:gd name="connsiteY2" fmla="*/ 257442 h 257442"/>
                <a:gd name="connsiteX3" fmla="*/ 0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0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0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0 w 1566354"/>
                <a:gd name="connsiteY3" fmla="*/ 0 h 257442"/>
                <a:gd name="connsiteX0" fmla="*/ 1734669 w 1734669"/>
                <a:gd name="connsiteY0" fmla="*/ 0 h 257442"/>
                <a:gd name="connsiteX1" fmla="*/ 1511633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Lst>
              <a:ahLst/>
              <a:cxnLst>
                <a:cxn ang="0">
                  <a:pos x="connsiteX0" y="connsiteY0"/>
                </a:cxn>
                <a:cxn ang="0">
                  <a:pos x="connsiteX1" y="connsiteY1"/>
                </a:cxn>
                <a:cxn ang="0">
                  <a:pos x="connsiteX2" y="connsiteY2"/>
                </a:cxn>
                <a:cxn ang="0">
                  <a:pos x="connsiteX3" y="connsiteY3"/>
                </a:cxn>
              </a:cxnLst>
              <a:rect l="l" t="t" r="r" b="b"/>
              <a:pathLst>
                <a:path w="1734669" h="257442">
                  <a:moveTo>
                    <a:pt x="1734669" y="0"/>
                  </a:moveTo>
                  <a:lnTo>
                    <a:pt x="1679948"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0" name="btfpRunningAgenda2LevelTextLeft906988">
              <a:extLst>
                <a:ext uri="{FF2B5EF4-FFF2-40B4-BE49-F238E27FC236}">
                  <a16:creationId xmlns:a16="http://schemas.microsoft.com/office/drawing/2014/main" id="{04E0986B-D220-F3F4-3C33-F950F01612FB}"/>
                </a:ext>
              </a:extLst>
            </p:cNvPr>
            <p:cNvSpPr txBox="1"/>
            <p:nvPr/>
          </p:nvSpPr>
          <p:spPr bwMode="gray">
            <a:xfrm>
              <a:off x="0" y="876300"/>
              <a:ext cx="167994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Target</a:t>
              </a:r>
            </a:p>
          </p:txBody>
        </p:sp>
        <p:sp>
          <p:nvSpPr>
            <p:cNvPr id="21" name="btfpRunningAgenda2LevelBarRight906988">
              <a:extLst>
                <a:ext uri="{FF2B5EF4-FFF2-40B4-BE49-F238E27FC236}">
                  <a16:creationId xmlns:a16="http://schemas.microsoft.com/office/drawing/2014/main" id="{94CCEE6C-ED7B-CA98-EA6D-528D3EB8BCF4}"/>
                </a:ext>
              </a:extLst>
            </p:cNvPr>
            <p:cNvSpPr/>
            <p:nvPr/>
          </p:nvSpPr>
          <p:spPr bwMode="gray">
            <a:xfrm>
              <a:off x="1599827" y="876300"/>
              <a:ext cx="3419874" cy="257442"/>
            </a:xfrm>
            <a:custGeom>
              <a:avLst/>
              <a:gdLst>
                <a:gd name="connsiteX0" fmla="*/ 3210586 w 3210586"/>
                <a:gd name="connsiteY0" fmla="*/ 0 h 257442"/>
                <a:gd name="connsiteX1" fmla="*/ 2367856 w 3210586"/>
                <a:gd name="connsiteY1" fmla="*/ 0 h 257442"/>
                <a:gd name="connsiteX2" fmla="*/ 2313135 w 3210586"/>
                <a:gd name="connsiteY2" fmla="*/ 257442 h 257442"/>
                <a:gd name="connsiteX3" fmla="*/ 0 w 3210586"/>
                <a:gd name="connsiteY3" fmla="*/ 257442 h 257442"/>
                <a:gd name="connsiteX0" fmla="*/ 3210586 w 3210586"/>
                <a:gd name="connsiteY0" fmla="*/ 0 h 257442"/>
                <a:gd name="connsiteX1" fmla="*/ 3155864 w 3210586"/>
                <a:gd name="connsiteY1" fmla="*/ 257442 h 257442"/>
                <a:gd name="connsiteX2" fmla="*/ 2313135 w 3210586"/>
                <a:gd name="connsiteY2" fmla="*/ 257442 h 257442"/>
                <a:gd name="connsiteX3" fmla="*/ 0 w 3210586"/>
                <a:gd name="connsiteY3" fmla="*/ 257442 h 257442"/>
                <a:gd name="connsiteX0" fmla="*/ 3210587 w 3210587"/>
                <a:gd name="connsiteY0" fmla="*/ 0 h 257442"/>
                <a:gd name="connsiteX1" fmla="*/ 3155865 w 3210587"/>
                <a:gd name="connsiteY1" fmla="*/ 257442 h 257442"/>
                <a:gd name="connsiteX2" fmla="*/ 0 w 3210587"/>
                <a:gd name="connsiteY2" fmla="*/ 257442 h 257442"/>
                <a:gd name="connsiteX3" fmla="*/ 1 w 3210587"/>
                <a:gd name="connsiteY3" fmla="*/ 257442 h 257442"/>
                <a:gd name="connsiteX0" fmla="*/ 3210587 w 3210587"/>
                <a:gd name="connsiteY0" fmla="*/ 0 h 257442"/>
                <a:gd name="connsiteX1" fmla="*/ 3155865 w 3210587"/>
                <a:gd name="connsiteY1" fmla="*/ 257442 h 257442"/>
                <a:gd name="connsiteX2" fmla="*/ 0 w 3210587"/>
                <a:gd name="connsiteY2" fmla="*/ 257442 h 257442"/>
                <a:gd name="connsiteX3" fmla="*/ 54722 w 3210587"/>
                <a:gd name="connsiteY3" fmla="*/ 0 h 257442"/>
                <a:gd name="connsiteX0" fmla="*/ 2282896 w 3155865"/>
                <a:gd name="connsiteY0" fmla="*/ 0 h 257442"/>
                <a:gd name="connsiteX1" fmla="*/ 3155865 w 3155865"/>
                <a:gd name="connsiteY1" fmla="*/ 257442 h 257442"/>
                <a:gd name="connsiteX2" fmla="*/ 0 w 3155865"/>
                <a:gd name="connsiteY2" fmla="*/ 257442 h 257442"/>
                <a:gd name="connsiteX3" fmla="*/ 54722 w 3155865"/>
                <a:gd name="connsiteY3" fmla="*/ 0 h 257442"/>
                <a:gd name="connsiteX0" fmla="*/ 2282896 w 2282896"/>
                <a:gd name="connsiteY0" fmla="*/ 0 h 257442"/>
                <a:gd name="connsiteX1" fmla="*/ 2228175 w 2282896"/>
                <a:gd name="connsiteY1" fmla="*/ 257442 h 257442"/>
                <a:gd name="connsiteX2" fmla="*/ 0 w 2282896"/>
                <a:gd name="connsiteY2" fmla="*/ 257442 h 257442"/>
                <a:gd name="connsiteX3" fmla="*/ 54722 w 2282896"/>
                <a:gd name="connsiteY3" fmla="*/ 0 h 257442"/>
                <a:gd name="connsiteX0" fmla="*/ 2282896 w 2282896"/>
                <a:gd name="connsiteY0" fmla="*/ 0 h 257442"/>
                <a:gd name="connsiteX1" fmla="*/ 2228175 w 2282896"/>
                <a:gd name="connsiteY1" fmla="*/ 257442 h 257442"/>
                <a:gd name="connsiteX2" fmla="*/ 0 w 2282896"/>
                <a:gd name="connsiteY2" fmla="*/ 257442 h 257442"/>
                <a:gd name="connsiteX3" fmla="*/ 54722 w 2282896"/>
                <a:gd name="connsiteY3" fmla="*/ 0 h 257442"/>
                <a:gd name="connsiteX0" fmla="*/ 2282896 w 2282896"/>
                <a:gd name="connsiteY0" fmla="*/ 0 h 257442"/>
                <a:gd name="connsiteX1" fmla="*/ 2228175 w 2282896"/>
                <a:gd name="connsiteY1" fmla="*/ 257442 h 257442"/>
                <a:gd name="connsiteX2" fmla="*/ 0 w 2282896"/>
                <a:gd name="connsiteY2" fmla="*/ 257442 h 257442"/>
                <a:gd name="connsiteX3" fmla="*/ 54721 w 2282896"/>
                <a:gd name="connsiteY3" fmla="*/ 0 h 257442"/>
                <a:gd name="connsiteX0" fmla="*/ 2569834 w 2569834"/>
                <a:gd name="connsiteY0" fmla="*/ 0 h 257442"/>
                <a:gd name="connsiteX1" fmla="*/ 2228175 w 2569834"/>
                <a:gd name="connsiteY1" fmla="*/ 257442 h 257442"/>
                <a:gd name="connsiteX2" fmla="*/ 0 w 2569834"/>
                <a:gd name="connsiteY2" fmla="*/ 257442 h 257442"/>
                <a:gd name="connsiteX3" fmla="*/ 54721 w 2569834"/>
                <a:gd name="connsiteY3" fmla="*/ 0 h 257442"/>
                <a:gd name="connsiteX0" fmla="*/ 2569834 w 2569834"/>
                <a:gd name="connsiteY0" fmla="*/ 0 h 257442"/>
                <a:gd name="connsiteX1" fmla="*/ 2515113 w 2569834"/>
                <a:gd name="connsiteY1" fmla="*/ 257442 h 257442"/>
                <a:gd name="connsiteX2" fmla="*/ 0 w 2569834"/>
                <a:gd name="connsiteY2" fmla="*/ 257442 h 257442"/>
                <a:gd name="connsiteX3" fmla="*/ 54721 w 2569834"/>
                <a:gd name="connsiteY3" fmla="*/ 0 h 257442"/>
                <a:gd name="connsiteX0" fmla="*/ 2569834 w 2569834"/>
                <a:gd name="connsiteY0" fmla="*/ 0 h 257442"/>
                <a:gd name="connsiteX1" fmla="*/ 2515113 w 2569834"/>
                <a:gd name="connsiteY1" fmla="*/ 257442 h 257442"/>
                <a:gd name="connsiteX2" fmla="*/ 0 w 2569834"/>
                <a:gd name="connsiteY2" fmla="*/ 257442 h 257442"/>
                <a:gd name="connsiteX3" fmla="*/ 54721 w 2569834"/>
                <a:gd name="connsiteY3" fmla="*/ 0 h 257442"/>
                <a:gd name="connsiteX0" fmla="*/ 2569834 w 2569834"/>
                <a:gd name="connsiteY0" fmla="*/ 0 h 257442"/>
                <a:gd name="connsiteX1" fmla="*/ 2515113 w 2569834"/>
                <a:gd name="connsiteY1" fmla="*/ 257442 h 257442"/>
                <a:gd name="connsiteX2" fmla="*/ 0 w 2569834"/>
                <a:gd name="connsiteY2" fmla="*/ 257442 h 257442"/>
                <a:gd name="connsiteX3" fmla="*/ 54721 w 2569834"/>
                <a:gd name="connsiteY3" fmla="*/ 0 h 257442"/>
                <a:gd name="connsiteX0" fmla="*/ 2730134 w 2730134"/>
                <a:gd name="connsiteY0" fmla="*/ 0 h 257442"/>
                <a:gd name="connsiteX1" fmla="*/ 2515113 w 2730134"/>
                <a:gd name="connsiteY1" fmla="*/ 257442 h 257442"/>
                <a:gd name="connsiteX2" fmla="*/ 0 w 2730134"/>
                <a:gd name="connsiteY2" fmla="*/ 257442 h 257442"/>
                <a:gd name="connsiteX3" fmla="*/ 54721 w 2730134"/>
                <a:gd name="connsiteY3" fmla="*/ 0 h 257442"/>
                <a:gd name="connsiteX0" fmla="*/ 2730134 w 2730134"/>
                <a:gd name="connsiteY0" fmla="*/ 0 h 257442"/>
                <a:gd name="connsiteX1" fmla="*/ 2675413 w 2730134"/>
                <a:gd name="connsiteY1" fmla="*/ 257442 h 257442"/>
                <a:gd name="connsiteX2" fmla="*/ 0 w 2730134"/>
                <a:gd name="connsiteY2" fmla="*/ 257442 h 257442"/>
                <a:gd name="connsiteX3" fmla="*/ 54721 w 2730134"/>
                <a:gd name="connsiteY3" fmla="*/ 0 h 257442"/>
                <a:gd name="connsiteX0" fmla="*/ 2730134 w 2730134"/>
                <a:gd name="connsiteY0" fmla="*/ 0 h 257442"/>
                <a:gd name="connsiteX1" fmla="*/ 2675413 w 2730134"/>
                <a:gd name="connsiteY1" fmla="*/ 257442 h 257442"/>
                <a:gd name="connsiteX2" fmla="*/ 0 w 2730134"/>
                <a:gd name="connsiteY2" fmla="*/ 257442 h 257442"/>
                <a:gd name="connsiteX3" fmla="*/ 54721 w 2730134"/>
                <a:gd name="connsiteY3" fmla="*/ 0 h 257442"/>
                <a:gd name="connsiteX0" fmla="*/ 2730134 w 2730134"/>
                <a:gd name="connsiteY0" fmla="*/ 0 h 257442"/>
                <a:gd name="connsiteX1" fmla="*/ 2675413 w 2730134"/>
                <a:gd name="connsiteY1" fmla="*/ 257442 h 257442"/>
                <a:gd name="connsiteX2" fmla="*/ 0 w 2730134"/>
                <a:gd name="connsiteY2" fmla="*/ 257442 h 257442"/>
                <a:gd name="connsiteX3" fmla="*/ 54721 w 2730134"/>
                <a:gd name="connsiteY3" fmla="*/ 0 h 257442"/>
                <a:gd name="connsiteX0" fmla="*/ 2983409 w 2983409"/>
                <a:gd name="connsiteY0" fmla="*/ 0 h 257442"/>
                <a:gd name="connsiteX1" fmla="*/ 2675413 w 2983409"/>
                <a:gd name="connsiteY1" fmla="*/ 257442 h 257442"/>
                <a:gd name="connsiteX2" fmla="*/ 0 w 2983409"/>
                <a:gd name="connsiteY2" fmla="*/ 257442 h 257442"/>
                <a:gd name="connsiteX3" fmla="*/ 54721 w 2983409"/>
                <a:gd name="connsiteY3" fmla="*/ 0 h 257442"/>
                <a:gd name="connsiteX0" fmla="*/ 2983409 w 2983409"/>
                <a:gd name="connsiteY0" fmla="*/ 0 h 257442"/>
                <a:gd name="connsiteX1" fmla="*/ 2928688 w 2983409"/>
                <a:gd name="connsiteY1" fmla="*/ 257442 h 257442"/>
                <a:gd name="connsiteX2" fmla="*/ 0 w 2983409"/>
                <a:gd name="connsiteY2" fmla="*/ 257442 h 257442"/>
                <a:gd name="connsiteX3" fmla="*/ 54721 w 2983409"/>
                <a:gd name="connsiteY3" fmla="*/ 0 h 257442"/>
                <a:gd name="connsiteX0" fmla="*/ 2983409 w 2983409"/>
                <a:gd name="connsiteY0" fmla="*/ 0 h 257442"/>
                <a:gd name="connsiteX1" fmla="*/ 2928688 w 2983409"/>
                <a:gd name="connsiteY1" fmla="*/ 257442 h 257442"/>
                <a:gd name="connsiteX2" fmla="*/ 0 w 2983409"/>
                <a:gd name="connsiteY2" fmla="*/ 257442 h 257442"/>
                <a:gd name="connsiteX3" fmla="*/ 54721 w 2983409"/>
                <a:gd name="connsiteY3" fmla="*/ 0 h 257442"/>
                <a:gd name="connsiteX0" fmla="*/ 2983409 w 2983409"/>
                <a:gd name="connsiteY0" fmla="*/ 0 h 257442"/>
                <a:gd name="connsiteX1" fmla="*/ 2928688 w 2983409"/>
                <a:gd name="connsiteY1" fmla="*/ 257442 h 257442"/>
                <a:gd name="connsiteX2" fmla="*/ 0 w 2983409"/>
                <a:gd name="connsiteY2" fmla="*/ 257442 h 257442"/>
                <a:gd name="connsiteX3" fmla="*/ 54721 w 2983409"/>
                <a:gd name="connsiteY3" fmla="*/ 0 h 257442"/>
                <a:gd name="connsiteX0" fmla="*/ 3151724 w 3151724"/>
                <a:gd name="connsiteY0" fmla="*/ 0 h 257442"/>
                <a:gd name="connsiteX1" fmla="*/ 2928688 w 3151724"/>
                <a:gd name="connsiteY1" fmla="*/ 257442 h 257442"/>
                <a:gd name="connsiteX2" fmla="*/ 0 w 3151724"/>
                <a:gd name="connsiteY2" fmla="*/ 257442 h 257442"/>
                <a:gd name="connsiteX3" fmla="*/ 54721 w 3151724"/>
                <a:gd name="connsiteY3" fmla="*/ 0 h 257442"/>
                <a:gd name="connsiteX0" fmla="*/ 3151724 w 3151724"/>
                <a:gd name="connsiteY0" fmla="*/ 0 h 257442"/>
                <a:gd name="connsiteX1" fmla="*/ 3097002 w 3151724"/>
                <a:gd name="connsiteY1" fmla="*/ 257442 h 257442"/>
                <a:gd name="connsiteX2" fmla="*/ 0 w 3151724"/>
                <a:gd name="connsiteY2" fmla="*/ 257442 h 257442"/>
                <a:gd name="connsiteX3" fmla="*/ 54721 w 3151724"/>
                <a:gd name="connsiteY3" fmla="*/ 0 h 257442"/>
                <a:gd name="connsiteX0" fmla="*/ 3151725 w 3151725"/>
                <a:gd name="connsiteY0" fmla="*/ 0 h 257442"/>
                <a:gd name="connsiteX1" fmla="*/ 3097003 w 3151725"/>
                <a:gd name="connsiteY1" fmla="*/ 257442 h 257442"/>
                <a:gd name="connsiteX2" fmla="*/ 0 w 3151725"/>
                <a:gd name="connsiteY2" fmla="*/ 257442 h 257442"/>
                <a:gd name="connsiteX3" fmla="*/ 54722 w 3151725"/>
                <a:gd name="connsiteY3" fmla="*/ 0 h 257442"/>
                <a:gd name="connsiteX0" fmla="*/ 3151725 w 3151725"/>
                <a:gd name="connsiteY0" fmla="*/ 0 h 257442"/>
                <a:gd name="connsiteX1" fmla="*/ 3097003 w 3151725"/>
                <a:gd name="connsiteY1" fmla="*/ 257442 h 257442"/>
                <a:gd name="connsiteX2" fmla="*/ 0 w 3151725"/>
                <a:gd name="connsiteY2" fmla="*/ 257442 h 257442"/>
                <a:gd name="connsiteX3" fmla="*/ 54722 w 3151725"/>
                <a:gd name="connsiteY3" fmla="*/ 0 h 257442"/>
                <a:gd name="connsiteX0" fmla="*/ 3312025 w 3312025"/>
                <a:gd name="connsiteY0" fmla="*/ 0 h 257442"/>
                <a:gd name="connsiteX1" fmla="*/ 3097003 w 3312025"/>
                <a:gd name="connsiteY1" fmla="*/ 257442 h 257442"/>
                <a:gd name="connsiteX2" fmla="*/ 0 w 3312025"/>
                <a:gd name="connsiteY2" fmla="*/ 257442 h 257442"/>
                <a:gd name="connsiteX3" fmla="*/ 54722 w 3312025"/>
                <a:gd name="connsiteY3" fmla="*/ 0 h 257442"/>
                <a:gd name="connsiteX0" fmla="*/ 3312025 w 3312025"/>
                <a:gd name="connsiteY0" fmla="*/ 0 h 257442"/>
                <a:gd name="connsiteX1" fmla="*/ 3257304 w 3312025"/>
                <a:gd name="connsiteY1" fmla="*/ 257442 h 257442"/>
                <a:gd name="connsiteX2" fmla="*/ 0 w 3312025"/>
                <a:gd name="connsiteY2" fmla="*/ 257442 h 257442"/>
                <a:gd name="connsiteX3" fmla="*/ 54722 w 3312025"/>
                <a:gd name="connsiteY3" fmla="*/ 0 h 257442"/>
                <a:gd name="connsiteX0" fmla="*/ 3312024 w 3312024"/>
                <a:gd name="connsiteY0" fmla="*/ 0 h 257442"/>
                <a:gd name="connsiteX1" fmla="*/ 3257303 w 3312024"/>
                <a:gd name="connsiteY1" fmla="*/ 257442 h 257442"/>
                <a:gd name="connsiteX2" fmla="*/ 0 w 3312024"/>
                <a:gd name="connsiteY2" fmla="*/ 257442 h 257442"/>
                <a:gd name="connsiteX3" fmla="*/ 54721 w 3312024"/>
                <a:gd name="connsiteY3" fmla="*/ 0 h 257442"/>
                <a:gd name="connsiteX0" fmla="*/ 3312024 w 3312024"/>
                <a:gd name="connsiteY0" fmla="*/ 0 h 257442"/>
                <a:gd name="connsiteX1" fmla="*/ 3257303 w 3312024"/>
                <a:gd name="connsiteY1" fmla="*/ 257442 h 257442"/>
                <a:gd name="connsiteX2" fmla="*/ 0 w 3312024"/>
                <a:gd name="connsiteY2" fmla="*/ 257442 h 257442"/>
                <a:gd name="connsiteX3" fmla="*/ 54720 w 3312024"/>
                <a:gd name="connsiteY3" fmla="*/ 0 h 257442"/>
                <a:gd name="connsiteX0" fmla="*/ 2308544 w 3257303"/>
                <a:gd name="connsiteY0" fmla="*/ 0 h 257442"/>
                <a:gd name="connsiteX1" fmla="*/ 3257303 w 3257303"/>
                <a:gd name="connsiteY1" fmla="*/ 257442 h 257442"/>
                <a:gd name="connsiteX2" fmla="*/ 0 w 3257303"/>
                <a:gd name="connsiteY2" fmla="*/ 257442 h 257442"/>
                <a:gd name="connsiteX3" fmla="*/ 54720 w 3257303"/>
                <a:gd name="connsiteY3" fmla="*/ 0 h 257442"/>
                <a:gd name="connsiteX0" fmla="*/ 2308544 w 2308544"/>
                <a:gd name="connsiteY0" fmla="*/ 0 h 257442"/>
                <a:gd name="connsiteX1" fmla="*/ 2253824 w 2308544"/>
                <a:gd name="connsiteY1" fmla="*/ 257442 h 257442"/>
                <a:gd name="connsiteX2" fmla="*/ 0 w 2308544"/>
                <a:gd name="connsiteY2" fmla="*/ 257442 h 257442"/>
                <a:gd name="connsiteX3" fmla="*/ 54720 w 2308544"/>
                <a:gd name="connsiteY3" fmla="*/ 0 h 257442"/>
                <a:gd name="connsiteX0" fmla="*/ 2308543 w 2308543"/>
                <a:gd name="connsiteY0" fmla="*/ 0 h 257442"/>
                <a:gd name="connsiteX1" fmla="*/ 2253823 w 2308543"/>
                <a:gd name="connsiteY1" fmla="*/ 257442 h 257442"/>
                <a:gd name="connsiteX2" fmla="*/ 0 w 2308543"/>
                <a:gd name="connsiteY2" fmla="*/ 257442 h 257442"/>
                <a:gd name="connsiteX3" fmla="*/ 54719 w 2308543"/>
                <a:gd name="connsiteY3" fmla="*/ 0 h 257442"/>
                <a:gd name="connsiteX0" fmla="*/ 2308543 w 2308543"/>
                <a:gd name="connsiteY0" fmla="*/ 0 h 257442"/>
                <a:gd name="connsiteX1" fmla="*/ 2253823 w 2308543"/>
                <a:gd name="connsiteY1" fmla="*/ 257442 h 257442"/>
                <a:gd name="connsiteX2" fmla="*/ 0 w 2308543"/>
                <a:gd name="connsiteY2" fmla="*/ 257442 h 257442"/>
                <a:gd name="connsiteX3" fmla="*/ 54721 w 2308543"/>
                <a:gd name="connsiteY3" fmla="*/ 0 h 257442"/>
                <a:gd name="connsiteX0" fmla="*/ 2468844 w 2468844"/>
                <a:gd name="connsiteY0" fmla="*/ 0 h 257442"/>
                <a:gd name="connsiteX1" fmla="*/ 2253823 w 2468844"/>
                <a:gd name="connsiteY1" fmla="*/ 257442 h 257442"/>
                <a:gd name="connsiteX2" fmla="*/ 0 w 2468844"/>
                <a:gd name="connsiteY2" fmla="*/ 257442 h 257442"/>
                <a:gd name="connsiteX3" fmla="*/ 54721 w 2468844"/>
                <a:gd name="connsiteY3" fmla="*/ 0 h 257442"/>
                <a:gd name="connsiteX0" fmla="*/ 2468844 w 2468844"/>
                <a:gd name="connsiteY0" fmla="*/ 0 h 257442"/>
                <a:gd name="connsiteX1" fmla="*/ 2414122 w 2468844"/>
                <a:gd name="connsiteY1" fmla="*/ 257442 h 257442"/>
                <a:gd name="connsiteX2" fmla="*/ 0 w 2468844"/>
                <a:gd name="connsiteY2" fmla="*/ 257442 h 257442"/>
                <a:gd name="connsiteX3" fmla="*/ 54721 w 2468844"/>
                <a:gd name="connsiteY3" fmla="*/ 0 h 257442"/>
                <a:gd name="connsiteX0" fmla="*/ 2468845 w 2468845"/>
                <a:gd name="connsiteY0" fmla="*/ 0 h 257442"/>
                <a:gd name="connsiteX1" fmla="*/ 2414123 w 2468845"/>
                <a:gd name="connsiteY1" fmla="*/ 257442 h 257442"/>
                <a:gd name="connsiteX2" fmla="*/ 0 w 2468845"/>
                <a:gd name="connsiteY2" fmla="*/ 257442 h 257442"/>
                <a:gd name="connsiteX3" fmla="*/ 54722 w 2468845"/>
                <a:gd name="connsiteY3" fmla="*/ 0 h 257442"/>
                <a:gd name="connsiteX0" fmla="*/ 2468845 w 2468845"/>
                <a:gd name="connsiteY0" fmla="*/ 0 h 257442"/>
                <a:gd name="connsiteX1" fmla="*/ 2414123 w 2468845"/>
                <a:gd name="connsiteY1" fmla="*/ 257442 h 257442"/>
                <a:gd name="connsiteX2" fmla="*/ 0 w 2468845"/>
                <a:gd name="connsiteY2" fmla="*/ 257442 h 257442"/>
                <a:gd name="connsiteX3" fmla="*/ 54722 w 2468845"/>
                <a:gd name="connsiteY3" fmla="*/ 0 h 257442"/>
                <a:gd name="connsiteX0" fmla="*/ 2629146 w 2629146"/>
                <a:gd name="connsiteY0" fmla="*/ 0 h 257442"/>
                <a:gd name="connsiteX1" fmla="*/ 2414123 w 2629146"/>
                <a:gd name="connsiteY1" fmla="*/ 257442 h 257442"/>
                <a:gd name="connsiteX2" fmla="*/ 0 w 2629146"/>
                <a:gd name="connsiteY2" fmla="*/ 257442 h 257442"/>
                <a:gd name="connsiteX3" fmla="*/ 54722 w 2629146"/>
                <a:gd name="connsiteY3" fmla="*/ 0 h 257442"/>
                <a:gd name="connsiteX0" fmla="*/ 2629146 w 2629146"/>
                <a:gd name="connsiteY0" fmla="*/ 0 h 257442"/>
                <a:gd name="connsiteX1" fmla="*/ 2574424 w 2629146"/>
                <a:gd name="connsiteY1" fmla="*/ 257442 h 257442"/>
                <a:gd name="connsiteX2" fmla="*/ 0 w 2629146"/>
                <a:gd name="connsiteY2" fmla="*/ 257442 h 257442"/>
                <a:gd name="connsiteX3" fmla="*/ 54722 w 2629146"/>
                <a:gd name="connsiteY3" fmla="*/ 0 h 257442"/>
                <a:gd name="connsiteX0" fmla="*/ 2629146 w 2629146"/>
                <a:gd name="connsiteY0" fmla="*/ 0 h 257442"/>
                <a:gd name="connsiteX1" fmla="*/ 2574424 w 2629146"/>
                <a:gd name="connsiteY1" fmla="*/ 257442 h 257442"/>
                <a:gd name="connsiteX2" fmla="*/ 0 w 2629146"/>
                <a:gd name="connsiteY2" fmla="*/ 257442 h 257442"/>
                <a:gd name="connsiteX3" fmla="*/ 54722 w 2629146"/>
                <a:gd name="connsiteY3" fmla="*/ 0 h 257442"/>
                <a:gd name="connsiteX0" fmla="*/ 2629146 w 2629146"/>
                <a:gd name="connsiteY0" fmla="*/ 0 h 257442"/>
                <a:gd name="connsiteX1" fmla="*/ 2574424 w 2629146"/>
                <a:gd name="connsiteY1" fmla="*/ 257442 h 257442"/>
                <a:gd name="connsiteX2" fmla="*/ 0 w 2629146"/>
                <a:gd name="connsiteY2" fmla="*/ 257442 h 257442"/>
                <a:gd name="connsiteX3" fmla="*/ 54721 w 2629146"/>
                <a:gd name="connsiteY3" fmla="*/ 0 h 257442"/>
                <a:gd name="connsiteX0" fmla="*/ 2797461 w 2797461"/>
                <a:gd name="connsiteY0" fmla="*/ 0 h 257442"/>
                <a:gd name="connsiteX1" fmla="*/ 2574424 w 2797461"/>
                <a:gd name="connsiteY1" fmla="*/ 257442 h 257442"/>
                <a:gd name="connsiteX2" fmla="*/ 0 w 2797461"/>
                <a:gd name="connsiteY2" fmla="*/ 257442 h 257442"/>
                <a:gd name="connsiteX3" fmla="*/ 54721 w 2797461"/>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975393 w 2975393"/>
                <a:gd name="connsiteY0" fmla="*/ 0 h 257442"/>
                <a:gd name="connsiteX1" fmla="*/ 2742740 w 2975393"/>
                <a:gd name="connsiteY1" fmla="*/ 257442 h 257442"/>
                <a:gd name="connsiteX2" fmla="*/ 0 w 2975393"/>
                <a:gd name="connsiteY2" fmla="*/ 257442 h 257442"/>
                <a:gd name="connsiteX3" fmla="*/ 54721 w 2975393"/>
                <a:gd name="connsiteY3" fmla="*/ 0 h 257442"/>
                <a:gd name="connsiteX0" fmla="*/ 2975393 w 2975393"/>
                <a:gd name="connsiteY0" fmla="*/ 0 h 257442"/>
                <a:gd name="connsiteX1" fmla="*/ 2920672 w 2975393"/>
                <a:gd name="connsiteY1" fmla="*/ 257442 h 257442"/>
                <a:gd name="connsiteX2" fmla="*/ 0 w 2975393"/>
                <a:gd name="connsiteY2" fmla="*/ 257442 h 257442"/>
                <a:gd name="connsiteX3" fmla="*/ 54721 w 2975393"/>
                <a:gd name="connsiteY3" fmla="*/ 0 h 257442"/>
                <a:gd name="connsiteX0" fmla="*/ 2975393 w 2975393"/>
                <a:gd name="connsiteY0" fmla="*/ 0 h 257442"/>
                <a:gd name="connsiteX1" fmla="*/ 2920672 w 2975393"/>
                <a:gd name="connsiteY1" fmla="*/ 257442 h 257442"/>
                <a:gd name="connsiteX2" fmla="*/ 0 w 2975393"/>
                <a:gd name="connsiteY2" fmla="*/ 257442 h 257442"/>
                <a:gd name="connsiteX3" fmla="*/ 54721 w 2975393"/>
                <a:gd name="connsiteY3" fmla="*/ 0 h 257442"/>
                <a:gd name="connsiteX0" fmla="*/ 2975393 w 2975393"/>
                <a:gd name="connsiteY0" fmla="*/ 0 h 257442"/>
                <a:gd name="connsiteX1" fmla="*/ 2920672 w 2975393"/>
                <a:gd name="connsiteY1" fmla="*/ 257442 h 257442"/>
                <a:gd name="connsiteX2" fmla="*/ 0 w 2975393"/>
                <a:gd name="connsiteY2" fmla="*/ 257442 h 257442"/>
                <a:gd name="connsiteX3" fmla="*/ 54721 w 2975393"/>
                <a:gd name="connsiteY3" fmla="*/ 0 h 257442"/>
                <a:gd name="connsiteX0" fmla="*/ 2797461 w 2920672"/>
                <a:gd name="connsiteY0" fmla="*/ 0 h 257442"/>
                <a:gd name="connsiteX1" fmla="*/ 2920672 w 2920672"/>
                <a:gd name="connsiteY1" fmla="*/ 257442 h 257442"/>
                <a:gd name="connsiteX2" fmla="*/ 0 w 2920672"/>
                <a:gd name="connsiteY2" fmla="*/ 257442 h 257442"/>
                <a:gd name="connsiteX3" fmla="*/ 54721 w 2920672"/>
                <a:gd name="connsiteY3" fmla="*/ 0 h 257442"/>
                <a:gd name="connsiteX0" fmla="*/ 2797461 w 2797461"/>
                <a:gd name="connsiteY0" fmla="*/ 0 h 257442"/>
                <a:gd name="connsiteX1" fmla="*/ 2742740 w 2797461"/>
                <a:gd name="connsiteY1" fmla="*/ 257442 h 257442"/>
                <a:gd name="connsiteX2" fmla="*/ 0 w 2797461"/>
                <a:gd name="connsiteY2" fmla="*/ 257442 h 257442"/>
                <a:gd name="connsiteX3" fmla="*/ 54721 w 2797461"/>
                <a:gd name="connsiteY3" fmla="*/ 0 h 257442"/>
                <a:gd name="connsiteX0" fmla="*/ 2797460 w 2797460"/>
                <a:gd name="connsiteY0" fmla="*/ 0 h 257442"/>
                <a:gd name="connsiteX1" fmla="*/ 2742739 w 2797460"/>
                <a:gd name="connsiteY1" fmla="*/ 257442 h 257442"/>
                <a:gd name="connsiteX2" fmla="*/ 0 w 2797460"/>
                <a:gd name="connsiteY2" fmla="*/ 257442 h 257442"/>
                <a:gd name="connsiteX3" fmla="*/ 54720 w 2797460"/>
                <a:gd name="connsiteY3" fmla="*/ 0 h 257442"/>
                <a:gd name="connsiteX0" fmla="*/ 2797460 w 2797460"/>
                <a:gd name="connsiteY0" fmla="*/ 0 h 257442"/>
                <a:gd name="connsiteX1" fmla="*/ 2742739 w 2797460"/>
                <a:gd name="connsiteY1" fmla="*/ 257442 h 257442"/>
                <a:gd name="connsiteX2" fmla="*/ 0 w 2797460"/>
                <a:gd name="connsiteY2" fmla="*/ 257442 h 257442"/>
                <a:gd name="connsiteX3" fmla="*/ 54720 w 2797460"/>
                <a:gd name="connsiteY3" fmla="*/ 0 h 257442"/>
                <a:gd name="connsiteX0" fmla="*/ 3055992 w 3055992"/>
                <a:gd name="connsiteY0" fmla="*/ 0 h 257442"/>
                <a:gd name="connsiteX1" fmla="*/ 2742739 w 3055992"/>
                <a:gd name="connsiteY1" fmla="*/ 257442 h 257442"/>
                <a:gd name="connsiteX2" fmla="*/ 0 w 3055992"/>
                <a:gd name="connsiteY2" fmla="*/ 257442 h 257442"/>
                <a:gd name="connsiteX3" fmla="*/ 54720 w 3055992"/>
                <a:gd name="connsiteY3" fmla="*/ 0 h 257442"/>
                <a:gd name="connsiteX0" fmla="*/ 3055992 w 3055992"/>
                <a:gd name="connsiteY0" fmla="*/ 0 h 257442"/>
                <a:gd name="connsiteX1" fmla="*/ 3001271 w 3055992"/>
                <a:gd name="connsiteY1" fmla="*/ 257442 h 257442"/>
                <a:gd name="connsiteX2" fmla="*/ 0 w 3055992"/>
                <a:gd name="connsiteY2" fmla="*/ 257442 h 257442"/>
                <a:gd name="connsiteX3" fmla="*/ 54720 w 3055992"/>
                <a:gd name="connsiteY3" fmla="*/ 0 h 257442"/>
                <a:gd name="connsiteX0" fmla="*/ 3055993 w 3055993"/>
                <a:gd name="connsiteY0" fmla="*/ 0 h 257442"/>
                <a:gd name="connsiteX1" fmla="*/ 3001272 w 3055993"/>
                <a:gd name="connsiteY1" fmla="*/ 257442 h 257442"/>
                <a:gd name="connsiteX2" fmla="*/ 0 w 3055993"/>
                <a:gd name="connsiteY2" fmla="*/ 257442 h 257442"/>
                <a:gd name="connsiteX3" fmla="*/ 54721 w 3055993"/>
                <a:gd name="connsiteY3" fmla="*/ 0 h 257442"/>
                <a:gd name="connsiteX0" fmla="*/ 3055993 w 3055993"/>
                <a:gd name="connsiteY0" fmla="*/ 0 h 257442"/>
                <a:gd name="connsiteX1" fmla="*/ 3001272 w 3055993"/>
                <a:gd name="connsiteY1" fmla="*/ 257442 h 257442"/>
                <a:gd name="connsiteX2" fmla="*/ 0 w 3055993"/>
                <a:gd name="connsiteY2" fmla="*/ 257442 h 257442"/>
                <a:gd name="connsiteX3" fmla="*/ 54722 w 3055993"/>
                <a:gd name="connsiteY3" fmla="*/ 0 h 257442"/>
                <a:gd name="connsiteX0" fmla="*/ 3216294 w 3216294"/>
                <a:gd name="connsiteY0" fmla="*/ 0 h 257442"/>
                <a:gd name="connsiteX1" fmla="*/ 3001272 w 3216294"/>
                <a:gd name="connsiteY1" fmla="*/ 257442 h 257442"/>
                <a:gd name="connsiteX2" fmla="*/ 0 w 3216294"/>
                <a:gd name="connsiteY2" fmla="*/ 257442 h 257442"/>
                <a:gd name="connsiteX3" fmla="*/ 54722 w 3216294"/>
                <a:gd name="connsiteY3" fmla="*/ 0 h 257442"/>
                <a:gd name="connsiteX0" fmla="*/ 3216294 w 3216294"/>
                <a:gd name="connsiteY0" fmla="*/ 0 h 257442"/>
                <a:gd name="connsiteX1" fmla="*/ 3161572 w 3216294"/>
                <a:gd name="connsiteY1" fmla="*/ 257442 h 257442"/>
                <a:gd name="connsiteX2" fmla="*/ 0 w 3216294"/>
                <a:gd name="connsiteY2" fmla="*/ 257442 h 257442"/>
                <a:gd name="connsiteX3" fmla="*/ 54722 w 3216294"/>
                <a:gd name="connsiteY3" fmla="*/ 0 h 257442"/>
                <a:gd name="connsiteX0" fmla="*/ 3216294 w 3216294"/>
                <a:gd name="connsiteY0" fmla="*/ 0 h 257442"/>
                <a:gd name="connsiteX1" fmla="*/ 3161572 w 3216294"/>
                <a:gd name="connsiteY1" fmla="*/ 257442 h 257442"/>
                <a:gd name="connsiteX2" fmla="*/ 0 w 3216294"/>
                <a:gd name="connsiteY2" fmla="*/ 257442 h 257442"/>
                <a:gd name="connsiteX3" fmla="*/ 54722 w 3216294"/>
                <a:gd name="connsiteY3" fmla="*/ 0 h 257442"/>
                <a:gd name="connsiteX0" fmla="*/ 3216294 w 3216294"/>
                <a:gd name="connsiteY0" fmla="*/ 0 h 257442"/>
                <a:gd name="connsiteX1" fmla="*/ 3161572 w 3216294"/>
                <a:gd name="connsiteY1" fmla="*/ 257442 h 257442"/>
                <a:gd name="connsiteX2" fmla="*/ 0 w 3216294"/>
                <a:gd name="connsiteY2" fmla="*/ 257442 h 257442"/>
                <a:gd name="connsiteX3" fmla="*/ 54721 w 3216294"/>
                <a:gd name="connsiteY3" fmla="*/ 0 h 257442"/>
                <a:gd name="connsiteX0" fmla="*/ 3419874 w 3419874"/>
                <a:gd name="connsiteY0" fmla="*/ 0 h 257442"/>
                <a:gd name="connsiteX1" fmla="*/ 3161572 w 3419874"/>
                <a:gd name="connsiteY1" fmla="*/ 257442 h 257442"/>
                <a:gd name="connsiteX2" fmla="*/ 0 w 3419874"/>
                <a:gd name="connsiteY2" fmla="*/ 257442 h 257442"/>
                <a:gd name="connsiteX3" fmla="*/ 54721 w 3419874"/>
                <a:gd name="connsiteY3" fmla="*/ 0 h 257442"/>
                <a:gd name="connsiteX0" fmla="*/ 3419874 w 3419874"/>
                <a:gd name="connsiteY0" fmla="*/ 0 h 257442"/>
                <a:gd name="connsiteX1" fmla="*/ 3365153 w 3419874"/>
                <a:gd name="connsiteY1" fmla="*/ 257442 h 257442"/>
                <a:gd name="connsiteX2" fmla="*/ 0 w 3419874"/>
                <a:gd name="connsiteY2" fmla="*/ 257442 h 257442"/>
                <a:gd name="connsiteX3" fmla="*/ 54721 w 3419874"/>
                <a:gd name="connsiteY3" fmla="*/ 0 h 257442"/>
                <a:gd name="connsiteX0" fmla="*/ 3419874 w 3419874"/>
                <a:gd name="connsiteY0" fmla="*/ 0 h 257442"/>
                <a:gd name="connsiteX1" fmla="*/ 3365153 w 3419874"/>
                <a:gd name="connsiteY1" fmla="*/ 257442 h 257442"/>
                <a:gd name="connsiteX2" fmla="*/ 0 w 3419874"/>
                <a:gd name="connsiteY2" fmla="*/ 257442 h 257442"/>
                <a:gd name="connsiteX3" fmla="*/ 54721 w 3419874"/>
                <a:gd name="connsiteY3" fmla="*/ 0 h 257442"/>
                <a:gd name="connsiteX0" fmla="*/ 3419874 w 3419874"/>
                <a:gd name="connsiteY0" fmla="*/ 0 h 257442"/>
                <a:gd name="connsiteX1" fmla="*/ 3365153 w 3419874"/>
                <a:gd name="connsiteY1" fmla="*/ 257442 h 257442"/>
                <a:gd name="connsiteX2" fmla="*/ 0 w 3419874"/>
                <a:gd name="connsiteY2" fmla="*/ 257442 h 257442"/>
                <a:gd name="connsiteX3" fmla="*/ 54721 w 3419874"/>
                <a:gd name="connsiteY3" fmla="*/ 0 h 257442"/>
              </a:gdLst>
              <a:ahLst/>
              <a:cxnLst>
                <a:cxn ang="0">
                  <a:pos x="connsiteX0" y="connsiteY0"/>
                </a:cxn>
                <a:cxn ang="0">
                  <a:pos x="connsiteX1" y="connsiteY1"/>
                </a:cxn>
                <a:cxn ang="0">
                  <a:pos x="connsiteX2" y="connsiteY2"/>
                </a:cxn>
                <a:cxn ang="0">
                  <a:pos x="connsiteX3" y="connsiteY3"/>
                </a:cxn>
              </a:cxnLst>
              <a:rect l="l" t="t" r="r" b="b"/>
              <a:pathLst>
                <a:path w="3419874" h="257442">
                  <a:moveTo>
                    <a:pt x="3419874" y="0"/>
                  </a:moveTo>
                  <a:lnTo>
                    <a:pt x="3365153"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2" name="btfpRunningAgenda2LevelTextRight906988">
              <a:extLst>
                <a:ext uri="{FF2B5EF4-FFF2-40B4-BE49-F238E27FC236}">
                  <a16:creationId xmlns:a16="http://schemas.microsoft.com/office/drawing/2014/main" id="{991296DC-4590-B168-D530-BDC9FA4A50BB}"/>
                </a:ext>
              </a:extLst>
            </p:cNvPr>
            <p:cNvSpPr txBox="1"/>
            <p:nvPr/>
          </p:nvSpPr>
          <p:spPr bwMode="gray">
            <a:xfrm>
              <a:off x="1599827" y="876300"/>
              <a:ext cx="336515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Business overview</a:t>
              </a:r>
            </a:p>
          </p:txBody>
        </p:sp>
      </p:grpSp>
      <p:sp>
        <p:nvSpPr>
          <p:cNvPr id="8" name="TextBox 7">
            <a:extLst>
              <a:ext uri="{FF2B5EF4-FFF2-40B4-BE49-F238E27FC236}">
                <a16:creationId xmlns:a16="http://schemas.microsoft.com/office/drawing/2014/main" id="{08A3CC26-F1A0-3B89-1252-1E9A2BDAB66D}"/>
              </a:ext>
            </a:extLst>
          </p:cNvPr>
          <p:cNvSpPr txBox="1"/>
          <p:nvPr/>
        </p:nvSpPr>
        <p:spPr bwMode="gray">
          <a:xfrm>
            <a:off x="10603938" y="3743082"/>
            <a:ext cx="935715" cy="226591"/>
          </a:xfrm>
          <a:prstGeom prst="rect">
            <a:avLst/>
          </a:prstGeom>
          <a:noFill/>
        </p:spPr>
        <p:txBody>
          <a:bodyPr wrap="square" lIns="36000" tIns="36000" rIns="36000" bIns="36000" rtlCol="0">
            <a:spAutoFit/>
          </a:bodyPr>
          <a:lstStyle/>
          <a:p>
            <a:pPr marL="0" indent="0" algn="ctr">
              <a:buNone/>
            </a:pPr>
            <a:r>
              <a:rPr lang="en-US" sz="1000" b="1" dirty="0"/>
              <a:t>Customer 1</a:t>
            </a:r>
          </a:p>
        </p:txBody>
      </p:sp>
      <p:sp>
        <p:nvSpPr>
          <p:cNvPr id="13" name="TextBox 12">
            <a:extLst>
              <a:ext uri="{FF2B5EF4-FFF2-40B4-BE49-F238E27FC236}">
                <a16:creationId xmlns:a16="http://schemas.microsoft.com/office/drawing/2014/main" id="{EE44B029-3465-5E77-F20B-CAE704A7AAB5}"/>
              </a:ext>
            </a:extLst>
          </p:cNvPr>
          <p:cNvSpPr txBox="1"/>
          <p:nvPr/>
        </p:nvSpPr>
        <p:spPr bwMode="gray">
          <a:xfrm>
            <a:off x="9641315" y="3744076"/>
            <a:ext cx="935715" cy="226591"/>
          </a:xfrm>
          <a:prstGeom prst="rect">
            <a:avLst/>
          </a:prstGeom>
          <a:noFill/>
        </p:spPr>
        <p:txBody>
          <a:bodyPr wrap="square" lIns="36000" tIns="36000" rIns="36000" bIns="36000" rtlCol="0">
            <a:spAutoFit/>
          </a:bodyPr>
          <a:lstStyle/>
          <a:p>
            <a:pPr marL="0" indent="0" algn="ctr">
              <a:buNone/>
            </a:pPr>
            <a:r>
              <a:rPr lang="en-US" sz="1000" b="1" dirty="0"/>
              <a:t>Customer 2</a:t>
            </a:r>
          </a:p>
        </p:txBody>
      </p:sp>
    </p:spTree>
    <p:custDataLst>
      <p:tags r:id="rId1"/>
    </p:custDataLst>
    <p:extLst>
      <p:ext uri="{BB962C8B-B14F-4D97-AF65-F5344CB8AC3E}">
        <p14:creationId xmlns:p14="http://schemas.microsoft.com/office/powerpoint/2010/main" val="419043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hink-cell data - do not delete" hidden="1">
            <a:extLst>
              <a:ext uri="{FF2B5EF4-FFF2-40B4-BE49-F238E27FC236}">
                <a16:creationId xmlns:a16="http://schemas.microsoft.com/office/drawing/2014/main" id="{E37B4B4E-98B7-544C-8B68-2679CB2136E9}"/>
              </a:ext>
            </a:extLst>
          </p:cNvPr>
          <p:cNvGraphicFramePr>
            <a:graphicFrameLocks noChangeAspect="1"/>
          </p:cNvGraphicFramePr>
          <p:nvPr>
            <p:custDataLst>
              <p:tags r:id="rId2"/>
            </p:custDataLst>
            <p:extLst>
              <p:ext uri="{D42A27DB-BD31-4B8C-83A1-F6EECF244321}">
                <p14:modId xmlns:p14="http://schemas.microsoft.com/office/powerpoint/2010/main" val="26630053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606" imgH="608" progId="TCLayout.ActiveDocument.1">
                  <p:embed/>
                </p:oleObj>
              </mc:Choice>
              <mc:Fallback>
                <p:oleObj name="think-cell Slide" r:id="rId17" imgW="606" imgH="608" progId="TCLayout.ActiveDocument.1">
                  <p:embed/>
                  <p:pic>
                    <p:nvPicPr>
                      <p:cNvPr id="34" name="think-cell data - do not delete" hidden="1">
                        <a:extLst>
                          <a:ext uri="{FF2B5EF4-FFF2-40B4-BE49-F238E27FC236}">
                            <a16:creationId xmlns:a16="http://schemas.microsoft.com/office/drawing/2014/main" id="{E37B4B4E-98B7-544C-8B68-2679CB2136E9}"/>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grpSp>
        <p:nvGrpSpPr>
          <p:cNvPr id="29" name="btfpColumnIndicatorGroup2">
            <a:extLst>
              <a:ext uri="{FF2B5EF4-FFF2-40B4-BE49-F238E27FC236}">
                <a16:creationId xmlns:a16="http://schemas.microsoft.com/office/drawing/2014/main" id="{75F3D7C6-BE35-2708-A61A-3301028BECD5}"/>
              </a:ext>
            </a:extLst>
          </p:cNvPr>
          <p:cNvGrpSpPr/>
          <p:nvPr/>
        </p:nvGrpSpPr>
        <p:grpSpPr>
          <a:xfrm>
            <a:off x="0" y="6926580"/>
            <a:ext cx="12192000" cy="137160"/>
            <a:chOff x="0" y="6926580"/>
            <a:chExt cx="12192000" cy="137160"/>
          </a:xfrm>
        </p:grpSpPr>
        <p:sp>
          <p:nvSpPr>
            <p:cNvPr id="26" name="btfpColumnGapBlocker648484">
              <a:extLst>
                <a:ext uri="{FF2B5EF4-FFF2-40B4-BE49-F238E27FC236}">
                  <a16:creationId xmlns:a16="http://schemas.microsoft.com/office/drawing/2014/main" id="{35AC712C-4D17-5296-A45A-2CA01AB2F998}"/>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4" name="btfpColumnGapBlocker349582">
              <a:extLst>
                <a:ext uri="{FF2B5EF4-FFF2-40B4-BE49-F238E27FC236}">
                  <a16:creationId xmlns:a16="http://schemas.microsoft.com/office/drawing/2014/main" id="{3A27B0B6-5A70-63D0-AD06-6D55151EDEEB}"/>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2" name="btfpColumnIndicator146050">
              <a:extLst>
                <a:ext uri="{FF2B5EF4-FFF2-40B4-BE49-F238E27FC236}">
                  <a16:creationId xmlns:a16="http://schemas.microsoft.com/office/drawing/2014/main" id="{741367FC-CAE9-F679-B3F3-41C79EE58B24}"/>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0" name="btfpColumnIndicator933355">
              <a:extLst>
                <a:ext uri="{FF2B5EF4-FFF2-40B4-BE49-F238E27FC236}">
                  <a16:creationId xmlns:a16="http://schemas.microsoft.com/office/drawing/2014/main" id="{1BEDFC71-7A38-32E4-C36F-ADC344EEEF16}"/>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8" name="btfpColumnGapBlocker901548">
              <a:extLst>
                <a:ext uri="{FF2B5EF4-FFF2-40B4-BE49-F238E27FC236}">
                  <a16:creationId xmlns:a16="http://schemas.microsoft.com/office/drawing/2014/main" id="{55BA6AD3-EB51-73C9-4278-05E87AAE3B42}"/>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8" name="btfpColumnIndicator320168">
              <a:extLst>
                <a:ext uri="{FF2B5EF4-FFF2-40B4-BE49-F238E27FC236}">
                  <a16:creationId xmlns:a16="http://schemas.microsoft.com/office/drawing/2014/main" id="{9AFE1CDF-BA6D-57A1-F51A-80D10862DB4E}"/>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 name="btfpColumnIndicator901810">
              <a:extLst>
                <a:ext uri="{FF2B5EF4-FFF2-40B4-BE49-F238E27FC236}">
                  <a16:creationId xmlns:a16="http://schemas.microsoft.com/office/drawing/2014/main" id="{5A001C68-C267-8C0A-76F5-5D41631D5BF0}"/>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7" name="btfpColumnIndicatorGroup1">
            <a:extLst>
              <a:ext uri="{FF2B5EF4-FFF2-40B4-BE49-F238E27FC236}">
                <a16:creationId xmlns:a16="http://schemas.microsoft.com/office/drawing/2014/main" id="{1CF30F46-2216-E8A0-A0AD-86CF96F22E9B}"/>
              </a:ext>
            </a:extLst>
          </p:cNvPr>
          <p:cNvGrpSpPr/>
          <p:nvPr/>
        </p:nvGrpSpPr>
        <p:grpSpPr>
          <a:xfrm>
            <a:off x="0" y="-205740"/>
            <a:ext cx="12192000" cy="137160"/>
            <a:chOff x="0" y="-205740"/>
            <a:chExt cx="12192000" cy="137160"/>
          </a:xfrm>
        </p:grpSpPr>
        <p:sp>
          <p:nvSpPr>
            <p:cNvPr id="25" name="btfpColumnGapBlocker597089">
              <a:extLst>
                <a:ext uri="{FF2B5EF4-FFF2-40B4-BE49-F238E27FC236}">
                  <a16:creationId xmlns:a16="http://schemas.microsoft.com/office/drawing/2014/main" id="{451C8153-9688-3F93-D4AB-F70FE8462A7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3" name="btfpColumnGapBlocker895448">
              <a:extLst>
                <a:ext uri="{FF2B5EF4-FFF2-40B4-BE49-F238E27FC236}">
                  <a16:creationId xmlns:a16="http://schemas.microsoft.com/office/drawing/2014/main" id="{D246D3E6-2305-BEB9-092A-1BFE7E723BB5}"/>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21" name="btfpColumnIndicator275060">
              <a:extLst>
                <a:ext uri="{FF2B5EF4-FFF2-40B4-BE49-F238E27FC236}">
                  <a16:creationId xmlns:a16="http://schemas.microsoft.com/office/drawing/2014/main" id="{B04B3FCF-62E1-E453-2004-9F6195A0DDF0}"/>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9" name="btfpColumnIndicator238425">
              <a:extLst>
                <a:ext uri="{FF2B5EF4-FFF2-40B4-BE49-F238E27FC236}">
                  <a16:creationId xmlns:a16="http://schemas.microsoft.com/office/drawing/2014/main" id="{FE9DEBC7-C21A-378A-6DBC-B358E985270D}"/>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17" name="btfpColumnGapBlocker680215">
              <a:extLst>
                <a:ext uri="{FF2B5EF4-FFF2-40B4-BE49-F238E27FC236}">
                  <a16:creationId xmlns:a16="http://schemas.microsoft.com/office/drawing/2014/main" id="{6C1E4F65-6C4A-4709-B83C-767B39259CF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7" name="btfpColumnIndicator911776">
              <a:extLst>
                <a:ext uri="{FF2B5EF4-FFF2-40B4-BE49-F238E27FC236}">
                  <a16:creationId xmlns:a16="http://schemas.microsoft.com/office/drawing/2014/main" id="{4C69FAB3-74DA-C3D3-7462-D45BB7D5947C}"/>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4" name="btfpColumnIndicator836312">
              <a:extLst>
                <a:ext uri="{FF2B5EF4-FFF2-40B4-BE49-F238E27FC236}">
                  <a16:creationId xmlns:a16="http://schemas.microsoft.com/office/drawing/2014/main" id="{E084265B-A495-26AE-53DB-023EACF242C7}"/>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86EEC2A-F750-4B7A-BB3D-DF084560A49A}"/>
              </a:ext>
            </a:extLst>
          </p:cNvPr>
          <p:cNvSpPr>
            <a:spLocks noGrp="1"/>
          </p:cNvSpPr>
          <p:nvPr>
            <p:ph type="title"/>
          </p:nvPr>
        </p:nvSpPr>
        <p:spPr/>
        <p:txBody>
          <a:bodyPr vert="horz"/>
          <a:lstStyle/>
          <a:p>
            <a:r>
              <a:rPr lang="en-US" dirty="0"/>
              <a:t>Target has organically grown its footprint to 16 production sites</a:t>
            </a:r>
          </a:p>
        </p:txBody>
      </p:sp>
      <p:grpSp>
        <p:nvGrpSpPr>
          <p:cNvPr id="53" name="btfpRunningAgenda2Level906988">
            <a:extLst>
              <a:ext uri="{FF2B5EF4-FFF2-40B4-BE49-F238E27FC236}">
                <a16:creationId xmlns:a16="http://schemas.microsoft.com/office/drawing/2014/main" id="{DDB3F841-9C41-487B-8AF6-3F28B79F18E9}"/>
              </a:ext>
            </a:extLst>
          </p:cNvPr>
          <p:cNvGrpSpPr/>
          <p:nvPr>
            <p:custDataLst>
              <p:tags r:id="rId3"/>
            </p:custDataLst>
          </p:nvPr>
        </p:nvGrpSpPr>
        <p:grpSpPr>
          <a:xfrm>
            <a:off x="0" y="944429"/>
            <a:ext cx="4911851" cy="257442"/>
            <a:chOff x="0" y="876300"/>
            <a:chExt cx="4911851" cy="257442"/>
          </a:xfrm>
        </p:grpSpPr>
        <p:sp>
          <p:nvSpPr>
            <p:cNvPr id="54" name="btfpRunningAgenda2LevelBarLeft906988">
              <a:extLst>
                <a:ext uri="{FF2B5EF4-FFF2-40B4-BE49-F238E27FC236}">
                  <a16:creationId xmlns:a16="http://schemas.microsoft.com/office/drawing/2014/main" id="{E860B9DB-9441-488B-84FD-E30C16E83CD3}"/>
                </a:ext>
              </a:extLst>
            </p:cNvPr>
            <p:cNvSpPr/>
            <p:nvPr/>
          </p:nvSpPr>
          <p:spPr bwMode="gray">
            <a:xfrm>
              <a:off x="0" y="876300"/>
              <a:ext cx="1734669" cy="257442"/>
            </a:xfrm>
            <a:custGeom>
              <a:avLst/>
              <a:gdLst>
                <a:gd name="connsiteX0" fmla="*/ 93477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34771 w 1816204"/>
                <a:gd name="connsiteY0" fmla="*/ 0 h 257442"/>
                <a:gd name="connsiteX1" fmla="*/ 880051 w 1816204"/>
                <a:gd name="connsiteY1" fmla="*/ 257442 h 257442"/>
                <a:gd name="connsiteX2" fmla="*/ 1816204 w 1816204"/>
                <a:gd name="connsiteY2" fmla="*/ 257442 h 257442"/>
                <a:gd name="connsiteX3" fmla="*/ 0 w 1816204"/>
                <a:gd name="connsiteY3" fmla="*/ 257442 h 257442"/>
                <a:gd name="connsiteX0" fmla="*/ 934771 w 934771"/>
                <a:gd name="connsiteY0" fmla="*/ 0 h 257442"/>
                <a:gd name="connsiteX1" fmla="*/ 880051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50 w 934770"/>
                <a:gd name="connsiteY1" fmla="*/ 257442 h 257442"/>
                <a:gd name="connsiteX2" fmla="*/ 0 w 934770"/>
                <a:gd name="connsiteY2" fmla="*/ 257442 h 257442"/>
                <a:gd name="connsiteX3" fmla="*/ 1 w 934770"/>
                <a:gd name="connsiteY3" fmla="*/ 0 h 257442"/>
                <a:gd name="connsiteX0" fmla="*/ 1091673 w 1091673"/>
                <a:gd name="connsiteY0" fmla="*/ 0 h 257442"/>
                <a:gd name="connsiteX1" fmla="*/ 880050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0 w 1091673"/>
                <a:gd name="connsiteY3" fmla="*/ 0 h 257442"/>
                <a:gd name="connsiteX0" fmla="*/ 1259988 w 1259988"/>
                <a:gd name="connsiteY0" fmla="*/ 0 h 257442"/>
                <a:gd name="connsiteX1" fmla="*/ 1036952 w 1259988"/>
                <a:gd name="connsiteY1" fmla="*/ 257442 h 257442"/>
                <a:gd name="connsiteX2" fmla="*/ 0 w 1259988"/>
                <a:gd name="connsiteY2" fmla="*/ 257442 h 257442"/>
                <a:gd name="connsiteX3" fmla="*/ 0 w 1259988"/>
                <a:gd name="connsiteY3" fmla="*/ 0 h 257442"/>
                <a:gd name="connsiteX0" fmla="*/ 1259988 w 1259988"/>
                <a:gd name="connsiteY0" fmla="*/ 0 h 257442"/>
                <a:gd name="connsiteX1" fmla="*/ 1205266 w 1259988"/>
                <a:gd name="connsiteY1" fmla="*/ 257442 h 257442"/>
                <a:gd name="connsiteX2" fmla="*/ 0 w 1259988"/>
                <a:gd name="connsiteY2" fmla="*/ 257442 h 257442"/>
                <a:gd name="connsiteX3" fmla="*/ 0 w 1259988"/>
                <a:gd name="connsiteY3" fmla="*/ 0 h 257442"/>
                <a:gd name="connsiteX0" fmla="*/ 1259989 w 1259989"/>
                <a:gd name="connsiteY0" fmla="*/ 0 h 257442"/>
                <a:gd name="connsiteX1" fmla="*/ 1205267 w 1259989"/>
                <a:gd name="connsiteY1" fmla="*/ 257442 h 257442"/>
                <a:gd name="connsiteX2" fmla="*/ 0 w 1259989"/>
                <a:gd name="connsiteY2" fmla="*/ 257442 h 257442"/>
                <a:gd name="connsiteX3" fmla="*/ 1 w 1259989"/>
                <a:gd name="connsiteY3" fmla="*/ 0 h 257442"/>
                <a:gd name="connsiteX0" fmla="*/ 1259989 w 1259989"/>
                <a:gd name="connsiteY0" fmla="*/ 0 h 257442"/>
                <a:gd name="connsiteX1" fmla="*/ 1205267 w 1259989"/>
                <a:gd name="connsiteY1" fmla="*/ 257442 h 257442"/>
                <a:gd name="connsiteX2" fmla="*/ 0 w 1259989"/>
                <a:gd name="connsiteY2" fmla="*/ 257442 h 257442"/>
                <a:gd name="connsiteX3" fmla="*/ 1 w 1259989"/>
                <a:gd name="connsiteY3" fmla="*/ 0 h 257442"/>
                <a:gd name="connsiteX0" fmla="*/ 1437922 w 1437922"/>
                <a:gd name="connsiteY0" fmla="*/ 0 h 257442"/>
                <a:gd name="connsiteX1" fmla="*/ 1205267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0 w 1437922"/>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750507 w 1750507"/>
                <a:gd name="connsiteY0" fmla="*/ 0 h 257442"/>
                <a:gd name="connsiteX1" fmla="*/ 1543500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950801 w 1695786"/>
                <a:gd name="connsiteY0" fmla="*/ 0 h 257442"/>
                <a:gd name="connsiteX1" fmla="*/ 1695786 w 1695786"/>
                <a:gd name="connsiteY1" fmla="*/ 257442 h 257442"/>
                <a:gd name="connsiteX2" fmla="*/ 0 w 1695786"/>
                <a:gd name="connsiteY2" fmla="*/ 257442 h 257442"/>
                <a:gd name="connsiteX3" fmla="*/ 0 w 1695786"/>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1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1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3 w 1271403"/>
                <a:gd name="connsiteY0" fmla="*/ 0 h 257442"/>
                <a:gd name="connsiteX1" fmla="*/ 1216682 w 1271403"/>
                <a:gd name="connsiteY1" fmla="*/ 257442 h 257442"/>
                <a:gd name="connsiteX2" fmla="*/ 1 w 1271403"/>
                <a:gd name="connsiteY2" fmla="*/ 257442 h 257442"/>
                <a:gd name="connsiteX3" fmla="*/ 0 w 1271403"/>
                <a:gd name="connsiteY3" fmla="*/ 0 h 257442"/>
                <a:gd name="connsiteX0" fmla="*/ 1431703 w 1431703"/>
                <a:gd name="connsiteY0" fmla="*/ 0 h 257442"/>
                <a:gd name="connsiteX1" fmla="*/ 12166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83986 w 1583986"/>
                <a:gd name="connsiteY0" fmla="*/ 0 h 257442"/>
                <a:gd name="connsiteX1" fmla="*/ 1376981 w 1583986"/>
                <a:gd name="connsiteY1" fmla="*/ 257442 h 257442"/>
                <a:gd name="connsiteX2" fmla="*/ 0 w 1583986"/>
                <a:gd name="connsiteY2" fmla="*/ 257442 h 257442"/>
                <a:gd name="connsiteX3" fmla="*/ 0 w 1583986"/>
                <a:gd name="connsiteY3" fmla="*/ 0 h 257442"/>
                <a:gd name="connsiteX0" fmla="*/ 1583986 w 1583986"/>
                <a:gd name="connsiteY0" fmla="*/ 0 h 257442"/>
                <a:gd name="connsiteX1" fmla="*/ 1529265 w 1583986"/>
                <a:gd name="connsiteY1" fmla="*/ 257442 h 257442"/>
                <a:gd name="connsiteX2" fmla="*/ 0 w 1583986"/>
                <a:gd name="connsiteY2" fmla="*/ 257442 h 257442"/>
                <a:gd name="connsiteX3" fmla="*/ 0 w 1583986"/>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1 w 1583987"/>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1 w 1583987"/>
                <a:gd name="connsiteY3" fmla="*/ 0 h 257442"/>
                <a:gd name="connsiteX0" fmla="*/ 968435 w 1529266"/>
                <a:gd name="connsiteY0" fmla="*/ 0 h 257442"/>
                <a:gd name="connsiteX1" fmla="*/ 1529266 w 1529266"/>
                <a:gd name="connsiteY1" fmla="*/ 257442 h 257442"/>
                <a:gd name="connsiteX2" fmla="*/ 0 w 1529266"/>
                <a:gd name="connsiteY2" fmla="*/ 257442 h 257442"/>
                <a:gd name="connsiteX3" fmla="*/ 1 w 1529266"/>
                <a:gd name="connsiteY3" fmla="*/ 0 h 257442"/>
                <a:gd name="connsiteX0" fmla="*/ 968435 w 968435"/>
                <a:gd name="connsiteY0" fmla="*/ 0 h 257442"/>
                <a:gd name="connsiteX1" fmla="*/ 913714 w 968435"/>
                <a:gd name="connsiteY1" fmla="*/ 257442 h 257442"/>
                <a:gd name="connsiteX2" fmla="*/ 0 w 968435"/>
                <a:gd name="connsiteY2" fmla="*/ 257442 h 257442"/>
                <a:gd name="connsiteX3" fmla="*/ 1 w 968435"/>
                <a:gd name="connsiteY3" fmla="*/ 0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0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0 h 257442"/>
                <a:gd name="connsiteX0" fmla="*/ 1128734 w 1128734"/>
                <a:gd name="connsiteY0" fmla="*/ 0 h 257442"/>
                <a:gd name="connsiteX1" fmla="*/ 913713 w 1128734"/>
                <a:gd name="connsiteY1" fmla="*/ 257442 h 257442"/>
                <a:gd name="connsiteX2" fmla="*/ 1 w 1128734"/>
                <a:gd name="connsiteY2" fmla="*/ 257442 h 257442"/>
                <a:gd name="connsiteX3" fmla="*/ 0 w 1128734"/>
                <a:gd name="connsiteY3" fmla="*/ 0 h 257442"/>
                <a:gd name="connsiteX0" fmla="*/ 1128734 w 1128734"/>
                <a:gd name="connsiteY0" fmla="*/ 0 h 257442"/>
                <a:gd name="connsiteX1" fmla="*/ 1074013 w 1128734"/>
                <a:gd name="connsiteY1" fmla="*/ 257442 h 257442"/>
                <a:gd name="connsiteX2" fmla="*/ 1 w 1128734"/>
                <a:gd name="connsiteY2" fmla="*/ 257442 h 257442"/>
                <a:gd name="connsiteX3" fmla="*/ 0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229724 w 1229724"/>
                <a:gd name="connsiteY0" fmla="*/ 0 h 257442"/>
                <a:gd name="connsiteX1" fmla="*/ 1074013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3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3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3 w 1229724"/>
                <a:gd name="connsiteY1" fmla="*/ 257442 h 257442"/>
                <a:gd name="connsiteX2" fmla="*/ 0 w 1229724"/>
                <a:gd name="connsiteY2" fmla="*/ 257442 h 257442"/>
                <a:gd name="connsiteX3" fmla="*/ 0 w 1229724"/>
                <a:gd name="connsiteY3" fmla="*/ 0 h 257442"/>
                <a:gd name="connsiteX0" fmla="*/ 1398038 w 1398038"/>
                <a:gd name="connsiteY0" fmla="*/ 0 h 257442"/>
                <a:gd name="connsiteX1" fmla="*/ 1175003 w 1398038"/>
                <a:gd name="connsiteY1" fmla="*/ 257442 h 257442"/>
                <a:gd name="connsiteX2" fmla="*/ 0 w 1398038"/>
                <a:gd name="connsiteY2" fmla="*/ 257442 h 257442"/>
                <a:gd name="connsiteX3" fmla="*/ 0 w 1398038"/>
                <a:gd name="connsiteY3" fmla="*/ 0 h 257442"/>
                <a:gd name="connsiteX0" fmla="*/ 1398038 w 1398038"/>
                <a:gd name="connsiteY0" fmla="*/ 0 h 257442"/>
                <a:gd name="connsiteX1" fmla="*/ 1343317 w 1398038"/>
                <a:gd name="connsiteY1" fmla="*/ 257442 h 257442"/>
                <a:gd name="connsiteX2" fmla="*/ 0 w 1398038"/>
                <a:gd name="connsiteY2" fmla="*/ 257442 h 257442"/>
                <a:gd name="connsiteX3" fmla="*/ 0 w 1398038"/>
                <a:gd name="connsiteY3" fmla="*/ 0 h 257442"/>
                <a:gd name="connsiteX0" fmla="*/ 1398038 w 1398038"/>
                <a:gd name="connsiteY0" fmla="*/ 0 h 257442"/>
                <a:gd name="connsiteX1" fmla="*/ 1343317 w 1398038"/>
                <a:gd name="connsiteY1" fmla="*/ 257442 h 257442"/>
                <a:gd name="connsiteX2" fmla="*/ 0 w 1398038"/>
                <a:gd name="connsiteY2" fmla="*/ 257442 h 257442"/>
                <a:gd name="connsiteX3" fmla="*/ 0 w 1398038"/>
                <a:gd name="connsiteY3" fmla="*/ 0 h 257442"/>
                <a:gd name="connsiteX0" fmla="*/ 1398038 w 1398038"/>
                <a:gd name="connsiteY0" fmla="*/ 0 h 257442"/>
                <a:gd name="connsiteX1" fmla="*/ 1343317 w 1398038"/>
                <a:gd name="connsiteY1" fmla="*/ 257442 h 257442"/>
                <a:gd name="connsiteX2" fmla="*/ 0 w 1398038"/>
                <a:gd name="connsiteY2" fmla="*/ 257442 h 257442"/>
                <a:gd name="connsiteX3" fmla="*/ 0 w 1398038"/>
                <a:gd name="connsiteY3" fmla="*/ 0 h 257442"/>
                <a:gd name="connsiteX0" fmla="*/ 1566354 w 1566354"/>
                <a:gd name="connsiteY0" fmla="*/ 0 h 257442"/>
                <a:gd name="connsiteX1" fmla="*/ 1343317 w 1566354"/>
                <a:gd name="connsiteY1" fmla="*/ 257442 h 257442"/>
                <a:gd name="connsiteX2" fmla="*/ 0 w 1566354"/>
                <a:gd name="connsiteY2" fmla="*/ 257442 h 257442"/>
                <a:gd name="connsiteX3" fmla="*/ 0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0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0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0 w 1566354"/>
                <a:gd name="connsiteY3" fmla="*/ 0 h 257442"/>
                <a:gd name="connsiteX0" fmla="*/ 1734669 w 1734669"/>
                <a:gd name="connsiteY0" fmla="*/ 0 h 257442"/>
                <a:gd name="connsiteX1" fmla="*/ 1511633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Lst>
              <a:ahLst/>
              <a:cxnLst>
                <a:cxn ang="0">
                  <a:pos x="connsiteX0" y="connsiteY0"/>
                </a:cxn>
                <a:cxn ang="0">
                  <a:pos x="connsiteX1" y="connsiteY1"/>
                </a:cxn>
                <a:cxn ang="0">
                  <a:pos x="connsiteX2" y="connsiteY2"/>
                </a:cxn>
                <a:cxn ang="0">
                  <a:pos x="connsiteX3" y="connsiteY3"/>
                </a:cxn>
              </a:cxnLst>
              <a:rect l="l" t="t" r="r" b="b"/>
              <a:pathLst>
                <a:path w="1734669" h="257442">
                  <a:moveTo>
                    <a:pt x="1734669" y="0"/>
                  </a:moveTo>
                  <a:lnTo>
                    <a:pt x="1679948"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55" name="btfpRunningAgenda2LevelTextLeft906988">
              <a:extLst>
                <a:ext uri="{FF2B5EF4-FFF2-40B4-BE49-F238E27FC236}">
                  <a16:creationId xmlns:a16="http://schemas.microsoft.com/office/drawing/2014/main" id="{DDDF24F6-D939-4252-B329-9E0E98B79858}"/>
                </a:ext>
              </a:extLst>
            </p:cNvPr>
            <p:cNvSpPr txBox="1"/>
            <p:nvPr/>
          </p:nvSpPr>
          <p:spPr bwMode="gray">
            <a:xfrm>
              <a:off x="0" y="876300"/>
              <a:ext cx="167994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Target</a:t>
              </a:r>
            </a:p>
          </p:txBody>
        </p:sp>
        <p:sp>
          <p:nvSpPr>
            <p:cNvPr id="56" name="btfpRunningAgenda2LevelBarRight906988">
              <a:extLst>
                <a:ext uri="{FF2B5EF4-FFF2-40B4-BE49-F238E27FC236}">
                  <a16:creationId xmlns:a16="http://schemas.microsoft.com/office/drawing/2014/main" id="{6057DD0F-EC3C-43AE-9007-F3F7EA54D0E9}"/>
                </a:ext>
              </a:extLst>
            </p:cNvPr>
            <p:cNvSpPr/>
            <p:nvPr/>
          </p:nvSpPr>
          <p:spPr bwMode="gray">
            <a:xfrm>
              <a:off x="1599827" y="876300"/>
              <a:ext cx="3312024" cy="257442"/>
            </a:xfrm>
            <a:custGeom>
              <a:avLst/>
              <a:gdLst>
                <a:gd name="connsiteX0" fmla="*/ 3210586 w 3210586"/>
                <a:gd name="connsiteY0" fmla="*/ 0 h 257442"/>
                <a:gd name="connsiteX1" fmla="*/ 2367856 w 3210586"/>
                <a:gd name="connsiteY1" fmla="*/ 0 h 257442"/>
                <a:gd name="connsiteX2" fmla="*/ 2313135 w 3210586"/>
                <a:gd name="connsiteY2" fmla="*/ 257442 h 257442"/>
                <a:gd name="connsiteX3" fmla="*/ 0 w 3210586"/>
                <a:gd name="connsiteY3" fmla="*/ 257442 h 257442"/>
                <a:gd name="connsiteX0" fmla="*/ 3210586 w 3210586"/>
                <a:gd name="connsiteY0" fmla="*/ 0 h 257442"/>
                <a:gd name="connsiteX1" fmla="*/ 3155864 w 3210586"/>
                <a:gd name="connsiteY1" fmla="*/ 257442 h 257442"/>
                <a:gd name="connsiteX2" fmla="*/ 2313135 w 3210586"/>
                <a:gd name="connsiteY2" fmla="*/ 257442 h 257442"/>
                <a:gd name="connsiteX3" fmla="*/ 0 w 3210586"/>
                <a:gd name="connsiteY3" fmla="*/ 257442 h 257442"/>
                <a:gd name="connsiteX0" fmla="*/ 3210587 w 3210587"/>
                <a:gd name="connsiteY0" fmla="*/ 0 h 257442"/>
                <a:gd name="connsiteX1" fmla="*/ 3155865 w 3210587"/>
                <a:gd name="connsiteY1" fmla="*/ 257442 h 257442"/>
                <a:gd name="connsiteX2" fmla="*/ 0 w 3210587"/>
                <a:gd name="connsiteY2" fmla="*/ 257442 h 257442"/>
                <a:gd name="connsiteX3" fmla="*/ 1 w 3210587"/>
                <a:gd name="connsiteY3" fmla="*/ 257442 h 257442"/>
                <a:gd name="connsiteX0" fmla="*/ 3210587 w 3210587"/>
                <a:gd name="connsiteY0" fmla="*/ 0 h 257442"/>
                <a:gd name="connsiteX1" fmla="*/ 3155865 w 3210587"/>
                <a:gd name="connsiteY1" fmla="*/ 257442 h 257442"/>
                <a:gd name="connsiteX2" fmla="*/ 0 w 3210587"/>
                <a:gd name="connsiteY2" fmla="*/ 257442 h 257442"/>
                <a:gd name="connsiteX3" fmla="*/ 54722 w 3210587"/>
                <a:gd name="connsiteY3" fmla="*/ 0 h 257442"/>
                <a:gd name="connsiteX0" fmla="*/ 2282896 w 3155865"/>
                <a:gd name="connsiteY0" fmla="*/ 0 h 257442"/>
                <a:gd name="connsiteX1" fmla="*/ 3155865 w 3155865"/>
                <a:gd name="connsiteY1" fmla="*/ 257442 h 257442"/>
                <a:gd name="connsiteX2" fmla="*/ 0 w 3155865"/>
                <a:gd name="connsiteY2" fmla="*/ 257442 h 257442"/>
                <a:gd name="connsiteX3" fmla="*/ 54722 w 3155865"/>
                <a:gd name="connsiteY3" fmla="*/ 0 h 257442"/>
                <a:gd name="connsiteX0" fmla="*/ 2282896 w 2282896"/>
                <a:gd name="connsiteY0" fmla="*/ 0 h 257442"/>
                <a:gd name="connsiteX1" fmla="*/ 2228175 w 2282896"/>
                <a:gd name="connsiteY1" fmla="*/ 257442 h 257442"/>
                <a:gd name="connsiteX2" fmla="*/ 0 w 2282896"/>
                <a:gd name="connsiteY2" fmla="*/ 257442 h 257442"/>
                <a:gd name="connsiteX3" fmla="*/ 54722 w 2282896"/>
                <a:gd name="connsiteY3" fmla="*/ 0 h 257442"/>
                <a:gd name="connsiteX0" fmla="*/ 2282896 w 2282896"/>
                <a:gd name="connsiteY0" fmla="*/ 0 h 257442"/>
                <a:gd name="connsiteX1" fmla="*/ 2228175 w 2282896"/>
                <a:gd name="connsiteY1" fmla="*/ 257442 h 257442"/>
                <a:gd name="connsiteX2" fmla="*/ 0 w 2282896"/>
                <a:gd name="connsiteY2" fmla="*/ 257442 h 257442"/>
                <a:gd name="connsiteX3" fmla="*/ 54722 w 2282896"/>
                <a:gd name="connsiteY3" fmla="*/ 0 h 257442"/>
                <a:gd name="connsiteX0" fmla="*/ 2282896 w 2282896"/>
                <a:gd name="connsiteY0" fmla="*/ 0 h 257442"/>
                <a:gd name="connsiteX1" fmla="*/ 2228175 w 2282896"/>
                <a:gd name="connsiteY1" fmla="*/ 257442 h 257442"/>
                <a:gd name="connsiteX2" fmla="*/ 0 w 2282896"/>
                <a:gd name="connsiteY2" fmla="*/ 257442 h 257442"/>
                <a:gd name="connsiteX3" fmla="*/ 54721 w 2282896"/>
                <a:gd name="connsiteY3" fmla="*/ 0 h 257442"/>
                <a:gd name="connsiteX0" fmla="*/ 2569834 w 2569834"/>
                <a:gd name="connsiteY0" fmla="*/ 0 h 257442"/>
                <a:gd name="connsiteX1" fmla="*/ 2228175 w 2569834"/>
                <a:gd name="connsiteY1" fmla="*/ 257442 h 257442"/>
                <a:gd name="connsiteX2" fmla="*/ 0 w 2569834"/>
                <a:gd name="connsiteY2" fmla="*/ 257442 h 257442"/>
                <a:gd name="connsiteX3" fmla="*/ 54721 w 2569834"/>
                <a:gd name="connsiteY3" fmla="*/ 0 h 257442"/>
                <a:gd name="connsiteX0" fmla="*/ 2569834 w 2569834"/>
                <a:gd name="connsiteY0" fmla="*/ 0 h 257442"/>
                <a:gd name="connsiteX1" fmla="*/ 2515113 w 2569834"/>
                <a:gd name="connsiteY1" fmla="*/ 257442 h 257442"/>
                <a:gd name="connsiteX2" fmla="*/ 0 w 2569834"/>
                <a:gd name="connsiteY2" fmla="*/ 257442 h 257442"/>
                <a:gd name="connsiteX3" fmla="*/ 54721 w 2569834"/>
                <a:gd name="connsiteY3" fmla="*/ 0 h 257442"/>
                <a:gd name="connsiteX0" fmla="*/ 2569834 w 2569834"/>
                <a:gd name="connsiteY0" fmla="*/ 0 h 257442"/>
                <a:gd name="connsiteX1" fmla="*/ 2515113 w 2569834"/>
                <a:gd name="connsiteY1" fmla="*/ 257442 h 257442"/>
                <a:gd name="connsiteX2" fmla="*/ 0 w 2569834"/>
                <a:gd name="connsiteY2" fmla="*/ 257442 h 257442"/>
                <a:gd name="connsiteX3" fmla="*/ 54721 w 2569834"/>
                <a:gd name="connsiteY3" fmla="*/ 0 h 257442"/>
                <a:gd name="connsiteX0" fmla="*/ 2569834 w 2569834"/>
                <a:gd name="connsiteY0" fmla="*/ 0 h 257442"/>
                <a:gd name="connsiteX1" fmla="*/ 2515113 w 2569834"/>
                <a:gd name="connsiteY1" fmla="*/ 257442 h 257442"/>
                <a:gd name="connsiteX2" fmla="*/ 0 w 2569834"/>
                <a:gd name="connsiteY2" fmla="*/ 257442 h 257442"/>
                <a:gd name="connsiteX3" fmla="*/ 54721 w 2569834"/>
                <a:gd name="connsiteY3" fmla="*/ 0 h 257442"/>
                <a:gd name="connsiteX0" fmla="*/ 2730134 w 2730134"/>
                <a:gd name="connsiteY0" fmla="*/ 0 h 257442"/>
                <a:gd name="connsiteX1" fmla="*/ 2515113 w 2730134"/>
                <a:gd name="connsiteY1" fmla="*/ 257442 h 257442"/>
                <a:gd name="connsiteX2" fmla="*/ 0 w 2730134"/>
                <a:gd name="connsiteY2" fmla="*/ 257442 h 257442"/>
                <a:gd name="connsiteX3" fmla="*/ 54721 w 2730134"/>
                <a:gd name="connsiteY3" fmla="*/ 0 h 257442"/>
                <a:gd name="connsiteX0" fmla="*/ 2730134 w 2730134"/>
                <a:gd name="connsiteY0" fmla="*/ 0 h 257442"/>
                <a:gd name="connsiteX1" fmla="*/ 2675413 w 2730134"/>
                <a:gd name="connsiteY1" fmla="*/ 257442 h 257442"/>
                <a:gd name="connsiteX2" fmla="*/ 0 w 2730134"/>
                <a:gd name="connsiteY2" fmla="*/ 257442 h 257442"/>
                <a:gd name="connsiteX3" fmla="*/ 54721 w 2730134"/>
                <a:gd name="connsiteY3" fmla="*/ 0 h 257442"/>
                <a:gd name="connsiteX0" fmla="*/ 2730134 w 2730134"/>
                <a:gd name="connsiteY0" fmla="*/ 0 h 257442"/>
                <a:gd name="connsiteX1" fmla="*/ 2675413 w 2730134"/>
                <a:gd name="connsiteY1" fmla="*/ 257442 h 257442"/>
                <a:gd name="connsiteX2" fmla="*/ 0 w 2730134"/>
                <a:gd name="connsiteY2" fmla="*/ 257442 h 257442"/>
                <a:gd name="connsiteX3" fmla="*/ 54721 w 2730134"/>
                <a:gd name="connsiteY3" fmla="*/ 0 h 257442"/>
                <a:gd name="connsiteX0" fmla="*/ 2730134 w 2730134"/>
                <a:gd name="connsiteY0" fmla="*/ 0 h 257442"/>
                <a:gd name="connsiteX1" fmla="*/ 2675413 w 2730134"/>
                <a:gd name="connsiteY1" fmla="*/ 257442 h 257442"/>
                <a:gd name="connsiteX2" fmla="*/ 0 w 2730134"/>
                <a:gd name="connsiteY2" fmla="*/ 257442 h 257442"/>
                <a:gd name="connsiteX3" fmla="*/ 54721 w 2730134"/>
                <a:gd name="connsiteY3" fmla="*/ 0 h 257442"/>
                <a:gd name="connsiteX0" fmla="*/ 2983409 w 2983409"/>
                <a:gd name="connsiteY0" fmla="*/ 0 h 257442"/>
                <a:gd name="connsiteX1" fmla="*/ 2675413 w 2983409"/>
                <a:gd name="connsiteY1" fmla="*/ 257442 h 257442"/>
                <a:gd name="connsiteX2" fmla="*/ 0 w 2983409"/>
                <a:gd name="connsiteY2" fmla="*/ 257442 h 257442"/>
                <a:gd name="connsiteX3" fmla="*/ 54721 w 2983409"/>
                <a:gd name="connsiteY3" fmla="*/ 0 h 257442"/>
                <a:gd name="connsiteX0" fmla="*/ 2983409 w 2983409"/>
                <a:gd name="connsiteY0" fmla="*/ 0 h 257442"/>
                <a:gd name="connsiteX1" fmla="*/ 2928688 w 2983409"/>
                <a:gd name="connsiteY1" fmla="*/ 257442 h 257442"/>
                <a:gd name="connsiteX2" fmla="*/ 0 w 2983409"/>
                <a:gd name="connsiteY2" fmla="*/ 257442 h 257442"/>
                <a:gd name="connsiteX3" fmla="*/ 54721 w 2983409"/>
                <a:gd name="connsiteY3" fmla="*/ 0 h 257442"/>
                <a:gd name="connsiteX0" fmla="*/ 2983409 w 2983409"/>
                <a:gd name="connsiteY0" fmla="*/ 0 h 257442"/>
                <a:gd name="connsiteX1" fmla="*/ 2928688 w 2983409"/>
                <a:gd name="connsiteY1" fmla="*/ 257442 h 257442"/>
                <a:gd name="connsiteX2" fmla="*/ 0 w 2983409"/>
                <a:gd name="connsiteY2" fmla="*/ 257442 h 257442"/>
                <a:gd name="connsiteX3" fmla="*/ 54721 w 2983409"/>
                <a:gd name="connsiteY3" fmla="*/ 0 h 257442"/>
                <a:gd name="connsiteX0" fmla="*/ 2983409 w 2983409"/>
                <a:gd name="connsiteY0" fmla="*/ 0 h 257442"/>
                <a:gd name="connsiteX1" fmla="*/ 2928688 w 2983409"/>
                <a:gd name="connsiteY1" fmla="*/ 257442 h 257442"/>
                <a:gd name="connsiteX2" fmla="*/ 0 w 2983409"/>
                <a:gd name="connsiteY2" fmla="*/ 257442 h 257442"/>
                <a:gd name="connsiteX3" fmla="*/ 54721 w 2983409"/>
                <a:gd name="connsiteY3" fmla="*/ 0 h 257442"/>
                <a:gd name="connsiteX0" fmla="*/ 3151724 w 3151724"/>
                <a:gd name="connsiteY0" fmla="*/ 0 h 257442"/>
                <a:gd name="connsiteX1" fmla="*/ 2928688 w 3151724"/>
                <a:gd name="connsiteY1" fmla="*/ 257442 h 257442"/>
                <a:gd name="connsiteX2" fmla="*/ 0 w 3151724"/>
                <a:gd name="connsiteY2" fmla="*/ 257442 h 257442"/>
                <a:gd name="connsiteX3" fmla="*/ 54721 w 3151724"/>
                <a:gd name="connsiteY3" fmla="*/ 0 h 257442"/>
                <a:gd name="connsiteX0" fmla="*/ 3151724 w 3151724"/>
                <a:gd name="connsiteY0" fmla="*/ 0 h 257442"/>
                <a:gd name="connsiteX1" fmla="*/ 3097002 w 3151724"/>
                <a:gd name="connsiteY1" fmla="*/ 257442 h 257442"/>
                <a:gd name="connsiteX2" fmla="*/ 0 w 3151724"/>
                <a:gd name="connsiteY2" fmla="*/ 257442 h 257442"/>
                <a:gd name="connsiteX3" fmla="*/ 54721 w 3151724"/>
                <a:gd name="connsiteY3" fmla="*/ 0 h 257442"/>
                <a:gd name="connsiteX0" fmla="*/ 3151725 w 3151725"/>
                <a:gd name="connsiteY0" fmla="*/ 0 h 257442"/>
                <a:gd name="connsiteX1" fmla="*/ 3097003 w 3151725"/>
                <a:gd name="connsiteY1" fmla="*/ 257442 h 257442"/>
                <a:gd name="connsiteX2" fmla="*/ 0 w 3151725"/>
                <a:gd name="connsiteY2" fmla="*/ 257442 h 257442"/>
                <a:gd name="connsiteX3" fmla="*/ 54722 w 3151725"/>
                <a:gd name="connsiteY3" fmla="*/ 0 h 257442"/>
                <a:gd name="connsiteX0" fmla="*/ 3151725 w 3151725"/>
                <a:gd name="connsiteY0" fmla="*/ 0 h 257442"/>
                <a:gd name="connsiteX1" fmla="*/ 3097003 w 3151725"/>
                <a:gd name="connsiteY1" fmla="*/ 257442 h 257442"/>
                <a:gd name="connsiteX2" fmla="*/ 0 w 3151725"/>
                <a:gd name="connsiteY2" fmla="*/ 257442 h 257442"/>
                <a:gd name="connsiteX3" fmla="*/ 54722 w 3151725"/>
                <a:gd name="connsiteY3" fmla="*/ 0 h 257442"/>
                <a:gd name="connsiteX0" fmla="*/ 3312025 w 3312025"/>
                <a:gd name="connsiteY0" fmla="*/ 0 h 257442"/>
                <a:gd name="connsiteX1" fmla="*/ 3097003 w 3312025"/>
                <a:gd name="connsiteY1" fmla="*/ 257442 h 257442"/>
                <a:gd name="connsiteX2" fmla="*/ 0 w 3312025"/>
                <a:gd name="connsiteY2" fmla="*/ 257442 h 257442"/>
                <a:gd name="connsiteX3" fmla="*/ 54722 w 3312025"/>
                <a:gd name="connsiteY3" fmla="*/ 0 h 257442"/>
                <a:gd name="connsiteX0" fmla="*/ 3312025 w 3312025"/>
                <a:gd name="connsiteY0" fmla="*/ 0 h 257442"/>
                <a:gd name="connsiteX1" fmla="*/ 3257304 w 3312025"/>
                <a:gd name="connsiteY1" fmla="*/ 257442 h 257442"/>
                <a:gd name="connsiteX2" fmla="*/ 0 w 3312025"/>
                <a:gd name="connsiteY2" fmla="*/ 257442 h 257442"/>
                <a:gd name="connsiteX3" fmla="*/ 54722 w 3312025"/>
                <a:gd name="connsiteY3" fmla="*/ 0 h 257442"/>
                <a:gd name="connsiteX0" fmla="*/ 3312024 w 3312024"/>
                <a:gd name="connsiteY0" fmla="*/ 0 h 257442"/>
                <a:gd name="connsiteX1" fmla="*/ 3257303 w 3312024"/>
                <a:gd name="connsiteY1" fmla="*/ 257442 h 257442"/>
                <a:gd name="connsiteX2" fmla="*/ 0 w 3312024"/>
                <a:gd name="connsiteY2" fmla="*/ 257442 h 257442"/>
                <a:gd name="connsiteX3" fmla="*/ 54721 w 3312024"/>
                <a:gd name="connsiteY3" fmla="*/ 0 h 257442"/>
                <a:gd name="connsiteX0" fmla="*/ 3312024 w 3312024"/>
                <a:gd name="connsiteY0" fmla="*/ 0 h 257442"/>
                <a:gd name="connsiteX1" fmla="*/ 3257303 w 3312024"/>
                <a:gd name="connsiteY1" fmla="*/ 257442 h 257442"/>
                <a:gd name="connsiteX2" fmla="*/ 0 w 3312024"/>
                <a:gd name="connsiteY2" fmla="*/ 257442 h 257442"/>
                <a:gd name="connsiteX3" fmla="*/ 54720 w 3312024"/>
                <a:gd name="connsiteY3" fmla="*/ 0 h 257442"/>
              </a:gdLst>
              <a:ahLst/>
              <a:cxnLst>
                <a:cxn ang="0">
                  <a:pos x="connsiteX0" y="connsiteY0"/>
                </a:cxn>
                <a:cxn ang="0">
                  <a:pos x="connsiteX1" y="connsiteY1"/>
                </a:cxn>
                <a:cxn ang="0">
                  <a:pos x="connsiteX2" y="connsiteY2"/>
                </a:cxn>
                <a:cxn ang="0">
                  <a:pos x="connsiteX3" y="connsiteY3"/>
                </a:cxn>
              </a:cxnLst>
              <a:rect l="l" t="t" r="r" b="b"/>
              <a:pathLst>
                <a:path w="3312024" h="257442">
                  <a:moveTo>
                    <a:pt x="3312024" y="0"/>
                  </a:moveTo>
                  <a:lnTo>
                    <a:pt x="3257303" y="257442"/>
                  </a:lnTo>
                  <a:lnTo>
                    <a:pt x="0" y="257442"/>
                  </a:lnTo>
                  <a:lnTo>
                    <a:pt x="54720"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57" name="btfpRunningAgenda2LevelTextRight906988">
              <a:extLst>
                <a:ext uri="{FF2B5EF4-FFF2-40B4-BE49-F238E27FC236}">
                  <a16:creationId xmlns:a16="http://schemas.microsoft.com/office/drawing/2014/main" id="{1F51C498-5C0E-4FD5-B4BA-0BADC9987B58}"/>
                </a:ext>
              </a:extLst>
            </p:cNvPr>
            <p:cNvSpPr txBox="1"/>
            <p:nvPr/>
          </p:nvSpPr>
          <p:spPr bwMode="gray">
            <a:xfrm>
              <a:off x="1599827" y="876300"/>
              <a:ext cx="3257303"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Business timeline</a:t>
              </a:r>
            </a:p>
          </p:txBody>
        </p:sp>
      </p:grpSp>
      <p:sp>
        <p:nvSpPr>
          <p:cNvPr id="62" name="btfpNotesBox695817">
            <a:extLst>
              <a:ext uri="{FF2B5EF4-FFF2-40B4-BE49-F238E27FC236}">
                <a16:creationId xmlns:a16="http://schemas.microsoft.com/office/drawing/2014/main" id="{B42C30A2-589A-4E45-B347-91950BC0E7C5}"/>
              </a:ext>
            </a:extLst>
          </p:cNvPr>
          <p:cNvSpPr txBox="1"/>
          <p:nvPr>
            <p:custDataLst>
              <p:tags r:id="rId4"/>
            </p:custDataLst>
          </p:nvPr>
        </p:nvSpPr>
        <p:spPr bwMode="gray">
          <a:xfrm>
            <a:off x="330199" y="6319679"/>
            <a:ext cx="11531600" cy="24622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Note: *Key sites mentioned on the company website, not exhaustive</a:t>
            </a:r>
          </a:p>
          <a:p>
            <a:pPr marL="0" indent="0">
              <a:spcBef>
                <a:spcPts val="0"/>
              </a:spcBef>
              <a:buNone/>
            </a:pPr>
            <a:r>
              <a:rPr lang="en-US" sz="800" dirty="0">
                <a:solidFill>
                  <a:srgbClr val="000000"/>
                </a:solidFill>
              </a:rPr>
              <a:t>Source: Company website, lit. search</a:t>
            </a:r>
          </a:p>
        </p:txBody>
      </p:sp>
      <p:grpSp>
        <p:nvGrpSpPr>
          <p:cNvPr id="122" name="btfpStatusSticker994032">
            <a:extLst>
              <a:ext uri="{FF2B5EF4-FFF2-40B4-BE49-F238E27FC236}">
                <a16:creationId xmlns:a16="http://schemas.microsoft.com/office/drawing/2014/main" id="{22E7834E-7495-4D7D-B3D0-9B2112AC5B82}"/>
              </a:ext>
            </a:extLst>
          </p:cNvPr>
          <p:cNvGrpSpPr/>
          <p:nvPr>
            <p:custDataLst>
              <p:tags r:id="rId5"/>
            </p:custDataLst>
          </p:nvPr>
        </p:nvGrpSpPr>
        <p:grpSpPr>
          <a:xfrm>
            <a:off x="10979506" y="955344"/>
            <a:ext cx="882294" cy="235611"/>
            <a:chOff x="-3097644" y="876300"/>
            <a:chExt cx="882294" cy="235611"/>
          </a:xfrm>
        </p:grpSpPr>
        <p:sp>
          <p:nvSpPr>
            <p:cNvPr id="123" name="btfpStatusStickerText994032">
              <a:extLst>
                <a:ext uri="{FF2B5EF4-FFF2-40B4-BE49-F238E27FC236}">
                  <a16:creationId xmlns:a16="http://schemas.microsoft.com/office/drawing/2014/main" id="{28695AB5-73CC-4DDF-8B51-76E5C29F15D6}"/>
                </a:ext>
              </a:extLst>
            </p:cNvPr>
            <p:cNvSpPr txBox="1"/>
            <p:nvPr/>
          </p:nvSpPr>
          <p:spPr bwMode="gray">
            <a:xfrm>
              <a:off x="-3097644" y="876300"/>
              <a:ext cx="88229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DRAFT</a:t>
              </a:r>
            </a:p>
          </p:txBody>
        </p:sp>
        <p:cxnSp>
          <p:nvCxnSpPr>
            <p:cNvPr id="124" name="btfpStatusStickerLine994032">
              <a:extLst>
                <a:ext uri="{FF2B5EF4-FFF2-40B4-BE49-F238E27FC236}">
                  <a16:creationId xmlns:a16="http://schemas.microsoft.com/office/drawing/2014/main" id="{339E6083-E1A4-4360-91F7-D0B93B03A40C}"/>
                </a:ext>
              </a:extLst>
            </p:cNvPr>
            <p:cNvCxnSpPr>
              <a:cxnSpLocks/>
            </p:cNvCxnSpPr>
            <p:nvPr/>
          </p:nvCxnSpPr>
          <p:spPr bwMode="gray">
            <a:xfrm rot="720000">
              <a:off x="-3097644"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428401AF-613F-46F3-B3FD-B3BD8F4268F3}"/>
              </a:ext>
            </a:extLst>
          </p:cNvPr>
          <p:cNvCxnSpPr>
            <a:cxnSpLocks/>
          </p:cNvCxnSpPr>
          <p:nvPr/>
        </p:nvCxnSpPr>
        <p:spPr bwMode="gray">
          <a:xfrm>
            <a:off x="980332" y="1363083"/>
            <a:ext cx="0" cy="4970279"/>
          </a:xfrm>
          <a:prstGeom prst="straightConnector1">
            <a:avLst/>
          </a:prstGeom>
          <a:ln w="38100" cap="flat" cmpd="sng" algn="ctr">
            <a:solidFill>
              <a:srgbClr val="5C5C5C"/>
            </a:solidFill>
            <a:prstDash val="solid"/>
            <a:miter lim="8000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btfpBulletedList509334">
            <a:extLst>
              <a:ext uri="{FF2B5EF4-FFF2-40B4-BE49-F238E27FC236}">
                <a16:creationId xmlns:a16="http://schemas.microsoft.com/office/drawing/2014/main" id="{03D8302F-854F-4450-97AA-BCB7E38496CF}"/>
              </a:ext>
            </a:extLst>
          </p:cNvPr>
          <p:cNvSpPr txBox="1"/>
          <p:nvPr/>
        </p:nvSpPr>
        <p:spPr bwMode="gray">
          <a:xfrm>
            <a:off x="1072464" y="1351662"/>
            <a:ext cx="5673199" cy="246221"/>
          </a:xfrm>
          <a:prstGeom prst="rect">
            <a:avLst/>
          </a:prstGeom>
          <a:noFill/>
        </p:spPr>
        <p:txBody>
          <a:bodyPr wrap="square">
            <a:spAutoFit/>
          </a:bodyPr>
          <a:lstStyle/>
          <a:p>
            <a:pPr marL="0" indent="0">
              <a:buNone/>
            </a:pPr>
            <a:r>
              <a:rPr lang="en-US" sz="1000" dirty="0"/>
              <a:t>Founded by Mr. Xyz as a Singaporean injection molding company based in Eunos</a:t>
            </a:r>
          </a:p>
        </p:txBody>
      </p:sp>
      <p:sp>
        <p:nvSpPr>
          <p:cNvPr id="66" name="TextBox 65">
            <a:extLst>
              <a:ext uri="{FF2B5EF4-FFF2-40B4-BE49-F238E27FC236}">
                <a16:creationId xmlns:a16="http://schemas.microsoft.com/office/drawing/2014/main" id="{C56C0851-7AC2-496E-8E81-26EE2CC21073}"/>
              </a:ext>
            </a:extLst>
          </p:cNvPr>
          <p:cNvSpPr txBox="1"/>
          <p:nvPr/>
        </p:nvSpPr>
        <p:spPr bwMode="gray">
          <a:xfrm>
            <a:off x="501624" y="1351662"/>
            <a:ext cx="357501" cy="226591"/>
          </a:xfrm>
          <a:prstGeom prst="rect">
            <a:avLst/>
          </a:prstGeom>
          <a:noFill/>
        </p:spPr>
        <p:txBody>
          <a:bodyPr wrap="square" lIns="36000" tIns="36000" rIns="36000" bIns="36000" rtlCol="0">
            <a:spAutoFit/>
          </a:bodyPr>
          <a:lstStyle/>
          <a:p>
            <a:pPr marL="0" indent="0" algn="ctr">
              <a:buNone/>
            </a:pPr>
            <a:r>
              <a:rPr lang="en-US" sz="1000" b="1" dirty="0"/>
              <a:t>1987</a:t>
            </a:r>
          </a:p>
        </p:txBody>
      </p:sp>
      <p:sp>
        <p:nvSpPr>
          <p:cNvPr id="9" name="Oval 8">
            <a:extLst>
              <a:ext uri="{FF2B5EF4-FFF2-40B4-BE49-F238E27FC236}">
                <a16:creationId xmlns:a16="http://schemas.microsoft.com/office/drawing/2014/main" id="{48C880D5-7826-BA8B-D8F9-8EDD588FE166}"/>
              </a:ext>
            </a:extLst>
          </p:cNvPr>
          <p:cNvSpPr/>
          <p:nvPr>
            <p:custDataLst>
              <p:tags r:id="rId6"/>
            </p:custDataLst>
          </p:nvPr>
        </p:nvSpPr>
        <p:spPr>
          <a:xfrm>
            <a:off x="888892" y="1351662"/>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dirty="0">
              <a:solidFill>
                <a:srgbClr val="FFFFFF"/>
              </a:solidFill>
              <a:latin typeface="Arial"/>
              <a:cs typeface="Arial"/>
            </a:endParaRPr>
          </a:p>
        </p:txBody>
      </p:sp>
      <p:sp>
        <p:nvSpPr>
          <p:cNvPr id="67" name="btfpBulletedList509334">
            <a:extLst>
              <a:ext uri="{FF2B5EF4-FFF2-40B4-BE49-F238E27FC236}">
                <a16:creationId xmlns:a16="http://schemas.microsoft.com/office/drawing/2014/main" id="{7CBE8532-97D6-4592-B586-44B89A72A64D}"/>
              </a:ext>
            </a:extLst>
          </p:cNvPr>
          <p:cNvSpPr txBox="1"/>
          <p:nvPr/>
        </p:nvSpPr>
        <p:spPr bwMode="gray">
          <a:xfrm>
            <a:off x="1059702" y="1917862"/>
            <a:ext cx="5641524" cy="400110"/>
          </a:xfrm>
          <a:prstGeom prst="rect">
            <a:avLst/>
          </a:prstGeom>
          <a:noFill/>
        </p:spPr>
        <p:txBody>
          <a:bodyPr wrap="square">
            <a:spAutoFit/>
          </a:bodyPr>
          <a:lstStyle/>
          <a:p>
            <a:pPr marL="0" indent="0">
              <a:buNone/>
            </a:pPr>
            <a:r>
              <a:rPr lang="en-US" sz="1000" b="1" dirty="0"/>
              <a:t>Signed a JV with Customer 2</a:t>
            </a:r>
            <a:r>
              <a:rPr lang="en-US" sz="1000" dirty="0"/>
              <a:t> to form Target-Customer 2 Laundry manufacturing Plant in Malaysia</a:t>
            </a:r>
          </a:p>
        </p:txBody>
      </p:sp>
      <p:sp>
        <p:nvSpPr>
          <p:cNvPr id="68" name="TextBox 67">
            <a:extLst>
              <a:ext uri="{FF2B5EF4-FFF2-40B4-BE49-F238E27FC236}">
                <a16:creationId xmlns:a16="http://schemas.microsoft.com/office/drawing/2014/main" id="{308B7A8C-00E1-4B8C-B87F-93F2DFAB22EF}"/>
              </a:ext>
            </a:extLst>
          </p:cNvPr>
          <p:cNvSpPr txBox="1"/>
          <p:nvPr/>
        </p:nvSpPr>
        <p:spPr bwMode="gray">
          <a:xfrm>
            <a:off x="506692" y="1917862"/>
            <a:ext cx="352433" cy="224413"/>
          </a:xfrm>
          <a:prstGeom prst="rect">
            <a:avLst/>
          </a:prstGeom>
          <a:noFill/>
        </p:spPr>
        <p:txBody>
          <a:bodyPr wrap="square" lIns="36000" tIns="36000" rIns="36000" bIns="36000" rtlCol="0">
            <a:spAutoFit/>
          </a:bodyPr>
          <a:lstStyle/>
          <a:p>
            <a:pPr marL="0" indent="0" algn="ctr">
              <a:buNone/>
            </a:pPr>
            <a:r>
              <a:rPr lang="en-US" sz="1000" b="1" dirty="0"/>
              <a:t>2004</a:t>
            </a:r>
          </a:p>
        </p:txBody>
      </p:sp>
      <p:sp>
        <p:nvSpPr>
          <p:cNvPr id="10" name="Oval 9">
            <a:extLst>
              <a:ext uri="{FF2B5EF4-FFF2-40B4-BE49-F238E27FC236}">
                <a16:creationId xmlns:a16="http://schemas.microsoft.com/office/drawing/2014/main" id="{B8E2D47A-DFBB-05AC-E171-E26D2DE8D340}"/>
              </a:ext>
            </a:extLst>
          </p:cNvPr>
          <p:cNvSpPr/>
          <p:nvPr>
            <p:custDataLst>
              <p:tags r:id="rId7"/>
            </p:custDataLst>
          </p:nvPr>
        </p:nvSpPr>
        <p:spPr>
          <a:xfrm>
            <a:off x="888892" y="1917862"/>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dirty="0">
              <a:solidFill>
                <a:srgbClr val="FFFFFF"/>
              </a:solidFill>
              <a:latin typeface="Arial"/>
              <a:cs typeface="Arial"/>
            </a:endParaRPr>
          </a:p>
        </p:txBody>
      </p:sp>
      <p:sp>
        <p:nvSpPr>
          <p:cNvPr id="69" name="btfpBulletedList509334">
            <a:extLst>
              <a:ext uri="{FF2B5EF4-FFF2-40B4-BE49-F238E27FC236}">
                <a16:creationId xmlns:a16="http://schemas.microsoft.com/office/drawing/2014/main" id="{D3DF1E12-0347-452E-A3E9-C695A7F705B8}"/>
              </a:ext>
            </a:extLst>
          </p:cNvPr>
          <p:cNvSpPr txBox="1"/>
          <p:nvPr/>
        </p:nvSpPr>
        <p:spPr bwMode="gray">
          <a:xfrm>
            <a:off x="1072464" y="2330173"/>
            <a:ext cx="5622518" cy="553998"/>
          </a:xfrm>
          <a:prstGeom prst="rect">
            <a:avLst/>
          </a:prstGeom>
          <a:noFill/>
        </p:spPr>
        <p:txBody>
          <a:bodyPr wrap="square">
            <a:spAutoFit/>
          </a:bodyPr>
          <a:lstStyle/>
          <a:p>
            <a:pPr marL="0" indent="0">
              <a:buNone/>
            </a:pPr>
            <a:r>
              <a:rPr lang="en-US" sz="1000" dirty="0"/>
              <a:t>Established</a:t>
            </a:r>
            <a:r>
              <a:rPr lang="en-US" sz="1000" b="1" dirty="0"/>
              <a:t> Target Energy, a specialized subsidiary focusing on machining long products for the oil and gas industry</a:t>
            </a:r>
            <a:r>
              <a:rPr lang="en-US" sz="1000" dirty="0"/>
              <a:t>, with the launch of its first manufacturing facility in Malaysia to support its operations and expand presence in the sector</a:t>
            </a:r>
          </a:p>
        </p:txBody>
      </p:sp>
      <p:sp>
        <p:nvSpPr>
          <p:cNvPr id="70" name="TextBox 69">
            <a:extLst>
              <a:ext uri="{FF2B5EF4-FFF2-40B4-BE49-F238E27FC236}">
                <a16:creationId xmlns:a16="http://schemas.microsoft.com/office/drawing/2014/main" id="{CC3B2C9F-3100-4DB7-A1A4-3DBE4690052D}"/>
              </a:ext>
            </a:extLst>
          </p:cNvPr>
          <p:cNvSpPr txBox="1"/>
          <p:nvPr/>
        </p:nvSpPr>
        <p:spPr bwMode="gray">
          <a:xfrm>
            <a:off x="506692" y="2330173"/>
            <a:ext cx="352433" cy="224413"/>
          </a:xfrm>
          <a:prstGeom prst="rect">
            <a:avLst/>
          </a:prstGeom>
          <a:noFill/>
        </p:spPr>
        <p:txBody>
          <a:bodyPr wrap="square" lIns="36000" tIns="36000" rIns="36000" bIns="36000" rtlCol="0">
            <a:spAutoFit/>
          </a:bodyPr>
          <a:lstStyle/>
          <a:p>
            <a:pPr marL="0" indent="0" algn="ctr">
              <a:buNone/>
            </a:pPr>
            <a:r>
              <a:rPr lang="en-US" sz="1000" b="1" dirty="0"/>
              <a:t>2010</a:t>
            </a:r>
          </a:p>
        </p:txBody>
      </p:sp>
      <p:sp>
        <p:nvSpPr>
          <p:cNvPr id="11" name="Oval 10">
            <a:extLst>
              <a:ext uri="{FF2B5EF4-FFF2-40B4-BE49-F238E27FC236}">
                <a16:creationId xmlns:a16="http://schemas.microsoft.com/office/drawing/2014/main" id="{CA857C9A-E4AA-B1A9-DD15-292C61D13FCF}"/>
              </a:ext>
            </a:extLst>
          </p:cNvPr>
          <p:cNvSpPr/>
          <p:nvPr>
            <p:custDataLst>
              <p:tags r:id="rId8"/>
            </p:custDataLst>
          </p:nvPr>
        </p:nvSpPr>
        <p:spPr>
          <a:xfrm>
            <a:off x="888892" y="2330173"/>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dirty="0">
              <a:solidFill>
                <a:srgbClr val="FFFFFF"/>
              </a:solidFill>
              <a:latin typeface="Arial"/>
              <a:cs typeface="Arial"/>
            </a:endParaRPr>
          </a:p>
        </p:txBody>
      </p:sp>
      <p:sp>
        <p:nvSpPr>
          <p:cNvPr id="63" name="TextBox 62">
            <a:extLst>
              <a:ext uri="{FF2B5EF4-FFF2-40B4-BE49-F238E27FC236}">
                <a16:creationId xmlns:a16="http://schemas.microsoft.com/office/drawing/2014/main" id="{F42694F0-E9F7-43B9-B8E9-BA0948703A8E}"/>
              </a:ext>
            </a:extLst>
          </p:cNvPr>
          <p:cNvSpPr txBox="1"/>
          <p:nvPr/>
        </p:nvSpPr>
        <p:spPr bwMode="gray">
          <a:xfrm>
            <a:off x="501624" y="3050261"/>
            <a:ext cx="357501" cy="226591"/>
          </a:xfrm>
          <a:prstGeom prst="rect">
            <a:avLst/>
          </a:prstGeom>
          <a:noFill/>
        </p:spPr>
        <p:txBody>
          <a:bodyPr wrap="square" lIns="36000" tIns="36000" rIns="36000" bIns="36000" rtlCol="0">
            <a:spAutoFit/>
          </a:bodyPr>
          <a:lstStyle/>
          <a:p>
            <a:pPr marL="0" indent="0" algn="ctr">
              <a:buNone/>
            </a:pPr>
            <a:r>
              <a:rPr lang="en-US" sz="1000" b="1" dirty="0"/>
              <a:t>2012</a:t>
            </a:r>
          </a:p>
        </p:txBody>
      </p:sp>
      <p:sp>
        <p:nvSpPr>
          <p:cNvPr id="73" name="btfpBulletedList509334">
            <a:extLst>
              <a:ext uri="{FF2B5EF4-FFF2-40B4-BE49-F238E27FC236}">
                <a16:creationId xmlns:a16="http://schemas.microsoft.com/office/drawing/2014/main" id="{D6899D01-101F-4017-AC51-18B9CD69F8C7}"/>
              </a:ext>
            </a:extLst>
          </p:cNvPr>
          <p:cNvSpPr txBox="1"/>
          <p:nvPr/>
        </p:nvSpPr>
        <p:spPr bwMode="gray">
          <a:xfrm>
            <a:off x="1087930" y="3050261"/>
            <a:ext cx="5639385" cy="400110"/>
          </a:xfrm>
          <a:prstGeom prst="rect">
            <a:avLst/>
          </a:prstGeom>
          <a:noFill/>
        </p:spPr>
        <p:txBody>
          <a:bodyPr wrap="square">
            <a:spAutoFit/>
          </a:bodyPr>
          <a:lstStyle/>
          <a:p>
            <a:pPr marL="0" indent="0">
              <a:buNone/>
            </a:pPr>
            <a:r>
              <a:rPr lang="en-US" sz="1000" b="1" dirty="0"/>
              <a:t>Delisted from the Singapore Exchange (SGX)</a:t>
            </a:r>
            <a:r>
              <a:rPr lang="en-US" sz="1000" dirty="0"/>
              <a:t> following the acquisition of its entire issued and paid-up share capital by Chairman and CEO Xyz through Holding Company 1</a:t>
            </a:r>
          </a:p>
        </p:txBody>
      </p:sp>
      <p:sp>
        <p:nvSpPr>
          <p:cNvPr id="12" name="Oval 11">
            <a:extLst>
              <a:ext uri="{FF2B5EF4-FFF2-40B4-BE49-F238E27FC236}">
                <a16:creationId xmlns:a16="http://schemas.microsoft.com/office/drawing/2014/main" id="{52A7025E-18C9-9E70-3497-BD8620CF4BBF}"/>
              </a:ext>
            </a:extLst>
          </p:cNvPr>
          <p:cNvSpPr/>
          <p:nvPr>
            <p:custDataLst>
              <p:tags r:id="rId9"/>
            </p:custDataLst>
          </p:nvPr>
        </p:nvSpPr>
        <p:spPr>
          <a:xfrm>
            <a:off x="888892" y="3050261"/>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dirty="0">
              <a:solidFill>
                <a:srgbClr val="FFFFFF"/>
              </a:solidFill>
              <a:latin typeface="Arial"/>
              <a:cs typeface="Arial"/>
            </a:endParaRPr>
          </a:p>
        </p:txBody>
      </p:sp>
      <p:sp>
        <p:nvSpPr>
          <p:cNvPr id="78" name="TextBox 77">
            <a:extLst>
              <a:ext uri="{FF2B5EF4-FFF2-40B4-BE49-F238E27FC236}">
                <a16:creationId xmlns:a16="http://schemas.microsoft.com/office/drawing/2014/main" id="{E5759E6D-9E9A-4AEB-966C-3CAD7A41E617}"/>
              </a:ext>
            </a:extLst>
          </p:cNvPr>
          <p:cNvSpPr txBox="1"/>
          <p:nvPr/>
        </p:nvSpPr>
        <p:spPr bwMode="gray">
          <a:xfrm>
            <a:off x="506497" y="3616461"/>
            <a:ext cx="357501" cy="226591"/>
          </a:xfrm>
          <a:prstGeom prst="rect">
            <a:avLst/>
          </a:prstGeom>
          <a:noFill/>
        </p:spPr>
        <p:txBody>
          <a:bodyPr wrap="square" lIns="36000" tIns="36000" rIns="36000" bIns="36000" rtlCol="0">
            <a:spAutoFit/>
          </a:bodyPr>
          <a:lstStyle/>
          <a:p>
            <a:pPr marL="0" indent="0" algn="ctr">
              <a:buNone/>
            </a:pPr>
            <a:r>
              <a:rPr lang="en-US" sz="1000" b="1" dirty="0"/>
              <a:t>2016</a:t>
            </a:r>
          </a:p>
        </p:txBody>
      </p:sp>
      <p:sp>
        <p:nvSpPr>
          <p:cNvPr id="79" name="btfpBulletedList509334">
            <a:extLst>
              <a:ext uri="{FF2B5EF4-FFF2-40B4-BE49-F238E27FC236}">
                <a16:creationId xmlns:a16="http://schemas.microsoft.com/office/drawing/2014/main" id="{EB8D2A04-FF16-43BC-BC20-135AC4A96D8D}"/>
              </a:ext>
            </a:extLst>
          </p:cNvPr>
          <p:cNvSpPr txBox="1"/>
          <p:nvPr/>
        </p:nvSpPr>
        <p:spPr bwMode="gray">
          <a:xfrm>
            <a:off x="1094180" y="3616461"/>
            <a:ext cx="5639384" cy="553998"/>
          </a:xfrm>
          <a:prstGeom prst="rect">
            <a:avLst/>
          </a:prstGeom>
          <a:noFill/>
        </p:spPr>
        <p:txBody>
          <a:bodyPr wrap="square">
            <a:spAutoFit/>
          </a:bodyPr>
          <a:lstStyle/>
          <a:p>
            <a:pPr marL="0" indent="0">
              <a:buNone/>
            </a:pPr>
            <a:r>
              <a:rPr lang="en-US" sz="1000" dirty="0"/>
              <a:t>Launched the </a:t>
            </a:r>
            <a:r>
              <a:rPr lang="en-US" sz="1000" b="1" dirty="0"/>
              <a:t>Target iSmart Factory Project</a:t>
            </a:r>
            <a:r>
              <a:rPr lang="en-US" sz="1000" dirty="0"/>
              <a:t>, an initiative </a:t>
            </a:r>
            <a:r>
              <a:rPr lang="en-US" sz="1000" b="1" dirty="0"/>
              <a:t>focused on integrating Industry 4.0 technologies into its manufacturing processes </a:t>
            </a:r>
            <a:r>
              <a:rPr lang="en-US" sz="1000" dirty="0"/>
              <a:t>(automation/ robotics, design for smart assembly, smart planning &amp; logistics)</a:t>
            </a:r>
          </a:p>
        </p:txBody>
      </p:sp>
      <p:sp>
        <p:nvSpPr>
          <p:cNvPr id="13" name="Oval 12">
            <a:extLst>
              <a:ext uri="{FF2B5EF4-FFF2-40B4-BE49-F238E27FC236}">
                <a16:creationId xmlns:a16="http://schemas.microsoft.com/office/drawing/2014/main" id="{A2EBB146-888F-ADEE-076C-93BA065E0DD3}"/>
              </a:ext>
            </a:extLst>
          </p:cNvPr>
          <p:cNvSpPr/>
          <p:nvPr>
            <p:custDataLst>
              <p:tags r:id="rId10"/>
            </p:custDataLst>
          </p:nvPr>
        </p:nvSpPr>
        <p:spPr>
          <a:xfrm>
            <a:off x="888892" y="3616461"/>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dirty="0">
              <a:solidFill>
                <a:srgbClr val="FFFFFF"/>
              </a:solidFill>
              <a:latin typeface="Arial"/>
              <a:cs typeface="Arial"/>
            </a:endParaRPr>
          </a:p>
        </p:txBody>
      </p:sp>
      <p:sp>
        <p:nvSpPr>
          <p:cNvPr id="96" name="TextBox 95">
            <a:extLst>
              <a:ext uri="{FF2B5EF4-FFF2-40B4-BE49-F238E27FC236}">
                <a16:creationId xmlns:a16="http://schemas.microsoft.com/office/drawing/2014/main" id="{478A77D9-60FA-4910-BDE9-8D3FB0BE020E}"/>
              </a:ext>
            </a:extLst>
          </p:cNvPr>
          <p:cNvSpPr txBox="1"/>
          <p:nvPr/>
        </p:nvSpPr>
        <p:spPr bwMode="gray">
          <a:xfrm>
            <a:off x="501624" y="4902749"/>
            <a:ext cx="357501" cy="226591"/>
          </a:xfrm>
          <a:prstGeom prst="rect">
            <a:avLst/>
          </a:prstGeom>
          <a:noFill/>
        </p:spPr>
        <p:txBody>
          <a:bodyPr wrap="square" lIns="36000" tIns="36000" rIns="36000" bIns="36000" rtlCol="0">
            <a:spAutoFit/>
          </a:bodyPr>
          <a:lstStyle/>
          <a:p>
            <a:pPr marL="0" indent="0" algn="ctr">
              <a:buNone/>
            </a:pPr>
            <a:r>
              <a:rPr lang="en-US" sz="1000" b="1" dirty="0"/>
              <a:t>2020</a:t>
            </a:r>
          </a:p>
        </p:txBody>
      </p:sp>
      <p:sp>
        <p:nvSpPr>
          <p:cNvPr id="71" name="btfpBulletedList509334">
            <a:extLst>
              <a:ext uri="{FF2B5EF4-FFF2-40B4-BE49-F238E27FC236}">
                <a16:creationId xmlns:a16="http://schemas.microsoft.com/office/drawing/2014/main" id="{67310297-9BE2-4E35-BDAE-31F432F44293}"/>
              </a:ext>
            </a:extLst>
          </p:cNvPr>
          <p:cNvSpPr txBox="1"/>
          <p:nvPr/>
        </p:nvSpPr>
        <p:spPr bwMode="gray">
          <a:xfrm>
            <a:off x="1072463" y="4902749"/>
            <a:ext cx="5639380" cy="707886"/>
          </a:xfrm>
          <a:prstGeom prst="rect">
            <a:avLst/>
          </a:prstGeom>
          <a:noFill/>
        </p:spPr>
        <p:txBody>
          <a:bodyPr wrap="square">
            <a:spAutoFit/>
          </a:bodyPr>
          <a:lstStyle/>
          <a:p>
            <a:pPr marL="0" indent="0">
              <a:buNone/>
            </a:pPr>
            <a:r>
              <a:rPr lang="en-US" sz="1000" dirty="0"/>
              <a:t>Opened a new subsidiary, </a:t>
            </a:r>
            <a:r>
              <a:rPr lang="en-US" sz="1000" b="1" dirty="0"/>
              <a:t>Target Medical &amp; Healthcare </a:t>
            </a:r>
            <a:r>
              <a:rPr lang="en-US" sz="1000" dirty="0"/>
              <a:t>during the COVID-19 pandemic to </a:t>
            </a:r>
            <a:r>
              <a:rPr lang="en-US" sz="1000" b="1" dirty="0"/>
              <a:t>mass manufacture and sterilize the IM2 swabs under the xxx brand</a:t>
            </a:r>
            <a:r>
              <a:rPr lang="en-US" sz="1000" dirty="0"/>
              <a:t>; Target Energy </a:t>
            </a:r>
            <a:r>
              <a:rPr lang="en-US" sz="1000" b="1" dirty="0"/>
              <a:t>consolidated its Singapore and Malaysia facilities into a new 90,000 sq. ft. facility in Johor, Malaysia</a:t>
            </a:r>
          </a:p>
        </p:txBody>
      </p:sp>
      <p:sp>
        <p:nvSpPr>
          <p:cNvPr id="14" name="Oval 13">
            <a:extLst>
              <a:ext uri="{FF2B5EF4-FFF2-40B4-BE49-F238E27FC236}">
                <a16:creationId xmlns:a16="http://schemas.microsoft.com/office/drawing/2014/main" id="{48A423BC-E29C-EB3A-DDC6-7063AC282C52}"/>
              </a:ext>
            </a:extLst>
          </p:cNvPr>
          <p:cNvSpPr/>
          <p:nvPr>
            <p:custDataLst>
              <p:tags r:id="rId11"/>
            </p:custDataLst>
          </p:nvPr>
        </p:nvSpPr>
        <p:spPr>
          <a:xfrm>
            <a:off x="888892" y="4902749"/>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dirty="0">
              <a:solidFill>
                <a:srgbClr val="FFFFFF"/>
              </a:solidFill>
              <a:latin typeface="Arial"/>
              <a:cs typeface="Arial"/>
            </a:endParaRPr>
          </a:p>
        </p:txBody>
      </p:sp>
      <p:sp>
        <p:nvSpPr>
          <p:cNvPr id="5" name="TextBox 4">
            <a:extLst>
              <a:ext uri="{FF2B5EF4-FFF2-40B4-BE49-F238E27FC236}">
                <a16:creationId xmlns:a16="http://schemas.microsoft.com/office/drawing/2014/main" id="{A414794E-CA0A-1E72-CF97-F54AB146B08A}"/>
              </a:ext>
            </a:extLst>
          </p:cNvPr>
          <p:cNvSpPr txBox="1"/>
          <p:nvPr/>
        </p:nvSpPr>
        <p:spPr bwMode="gray">
          <a:xfrm>
            <a:off x="330200" y="4336549"/>
            <a:ext cx="686363" cy="226591"/>
          </a:xfrm>
          <a:prstGeom prst="rect">
            <a:avLst/>
          </a:prstGeom>
          <a:noFill/>
        </p:spPr>
        <p:txBody>
          <a:bodyPr wrap="square" lIns="36000" tIns="36000" rIns="36000" bIns="36000" rtlCol="0">
            <a:spAutoFit/>
          </a:bodyPr>
          <a:lstStyle/>
          <a:p>
            <a:pPr marL="0" indent="0" algn="ctr">
              <a:buNone/>
            </a:pPr>
            <a:r>
              <a:rPr lang="en-US" sz="1000" b="1" dirty="0"/>
              <a:t>2018</a:t>
            </a:r>
          </a:p>
        </p:txBody>
      </p:sp>
      <p:sp>
        <p:nvSpPr>
          <p:cNvPr id="28" name="btfpBulletedList509334">
            <a:extLst>
              <a:ext uri="{FF2B5EF4-FFF2-40B4-BE49-F238E27FC236}">
                <a16:creationId xmlns:a16="http://schemas.microsoft.com/office/drawing/2014/main" id="{8475BA5E-7869-BA80-4F04-D48D35DCBF24}"/>
              </a:ext>
            </a:extLst>
          </p:cNvPr>
          <p:cNvSpPr txBox="1"/>
          <p:nvPr/>
        </p:nvSpPr>
        <p:spPr bwMode="gray">
          <a:xfrm>
            <a:off x="1087932" y="4336549"/>
            <a:ext cx="5639384" cy="400110"/>
          </a:xfrm>
          <a:prstGeom prst="rect">
            <a:avLst/>
          </a:prstGeom>
          <a:noFill/>
        </p:spPr>
        <p:txBody>
          <a:bodyPr wrap="square">
            <a:spAutoFit/>
          </a:bodyPr>
          <a:lstStyle/>
          <a:p>
            <a:pPr marL="0" indent="0">
              <a:buNone/>
            </a:pPr>
            <a:r>
              <a:rPr lang="en-US" sz="1000" dirty="0"/>
              <a:t>Received strategic investment from </a:t>
            </a:r>
            <a:r>
              <a:rPr lang="en-US" sz="1000" b="1" dirty="0"/>
              <a:t>Dymon Asia Private Equity </a:t>
            </a:r>
            <a:r>
              <a:rPr lang="en-US" sz="1000" dirty="0"/>
              <a:t>to enhance capabilities, expand its market presence, and accelerate growth</a:t>
            </a:r>
          </a:p>
        </p:txBody>
      </p:sp>
      <p:sp>
        <p:nvSpPr>
          <p:cNvPr id="15" name="Oval 14">
            <a:extLst>
              <a:ext uri="{FF2B5EF4-FFF2-40B4-BE49-F238E27FC236}">
                <a16:creationId xmlns:a16="http://schemas.microsoft.com/office/drawing/2014/main" id="{2E275E17-F6B8-F3CD-DF48-29E536103D7E}"/>
              </a:ext>
            </a:extLst>
          </p:cNvPr>
          <p:cNvSpPr/>
          <p:nvPr>
            <p:custDataLst>
              <p:tags r:id="rId12"/>
            </p:custDataLst>
          </p:nvPr>
        </p:nvSpPr>
        <p:spPr>
          <a:xfrm>
            <a:off x="888892" y="4336549"/>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dirty="0">
              <a:solidFill>
                <a:srgbClr val="FFFFFF"/>
              </a:solidFill>
              <a:latin typeface="Arial"/>
              <a:cs typeface="Arial"/>
            </a:endParaRPr>
          </a:p>
        </p:txBody>
      </p:sp>
      <p:sp>
        <p:nvSpPr>
          <p:cNvPr id="83" name="TextBox 82">
            <a:extLst>
              <a:ext uri="{FF2B5EF4-FFF2-40B4-BE49-F238E27FC236}">
                <a16:creationId xmlns:a16="http://schemas.microsoft.com/office/drawing/2014/main" id="{A89836F4-EA1A-45E2-AC13-7450FD45CBFA}"/>
              </a:ext>
            </a:extLst>
          </p:cNvPr>
          <p:cNvSpPr txBox="1"/>
          <p:nvPr/>
        </p:nvSpPr>
        <p:spPr bwMode="gray">
          <a:xfrm>
            <a:off x="501624" y="5776725"/>
            <a:ext cx="357501" cy="226591"/>
          </a:xfrm>
          <a:prstGeom prst="rect">
            <a:avLst/>
          </a:prstGeom>
          <a:noFill/>
        </p:spPr>
        <p:txBody>
          <a:bodyPr wrap="square" lIns="36000" tIns="36000" rIns="36000" bIns="36000" rtlCol="0">
            <a:spAutoFit/>
          </a:bodyPr>
          <a:lstStyle/>
          <a:p>
            <a:pPr marL="0" indent="0" algn="ctr">
              <a:buNone/>
            </a:pPr>
            <a:r>
              <a:rPr lang="en-US" sz="1000" b="1" dirty="0"/>
              <a:t>2024</a:t>
            </a:r>
          </a:p>
        </p:txBody>
      </p:sp>
      <p:sp>
        <p:nvSpPr>
          <p:cNvPr id="3" name="btfpBulletedList509334">
            <a:extLst>
              <a:ext uri="{FF2B5EF4-FFF2-40B4-BE49-F238E27FC236}">
                <a16:creationId xmlns:a16="http://schemas.microsoft.com/office/drawing/2014/main" id="{70677697-984B-8916-7924-DB9B196309A5}"/>
              </a:ext>
            </a:extLst>
          </p:cNvPr>
          <p:cNvSpPr txBox="1"/>
          <p:nvPr/>
        </p:nvSpPr>
        <p:spPr bwMode="gray">
          <a:xfrm>
            <a:off x="1063117" y="5776725"/>
            <a:ext cx="5639384" cy="400110"/>
          </a:xfrm>
          <a:prstGeom prst="rect">
            <a:avLst/>
          </a:prstGeom>
          <a:noFill/>
        </p:spPr>
        <p:txBody>
          <a:bodyPr wrap="square">
            <a:spAutoFit/>
          </a:bodyPr>
          <a:lstStyle/>
          <a:p>
            <a:pPr marL="0" indent="0">
              <a:buNone/>
            </a:pPr>
            <a:r>
              <a:rPr lang="en-US" sz="1000" dirty="0"/>
              <a:t>Currently operate 16 production sites across Singapore, Malaysia, and China catering to U.S. and European brand owners of consumer products, business equipment, medical devices etc. </a:t>
            </a:r>
          </a:p>
        </p:txBody>
      </p:sp>
      <p:sp>
        <p:nvSpPr>
          <p:cNvPr id="16" name="Oval 15">
            <a:extLst>
              <a:ext uri="{FF2B5EF4-FFF2-40B4-BE49-F238E27FC236}">
                <a16:creationId xmlns:a16="http://schemas.microsoft.com/office/drawing/2014/main" id="{6F6E86AD-F21D-DF2E-B620-6829E839704C}"/>
              </a:ext>
            </a:extLst>
          </p:cNvPr>
          <p:cNvSpPr/>
          <p:nvPr>
            <p:custDataLst>
              <p:tags r:id="rId13"/>
            </p:custDataLst>
          </p:nvPr>
        </p:nvSpPr>
        <p:spPr>
          <a:xfrm>
            <a:off x="888892" y="5776725"/>
            <a:ext cx="182880" cy="182880"/>
          </a:xfrm>
          <a:prstGeom prst="ellipse">
            <a:avLst/>
          </a:prstGeom>
          <a:solidFill>
            <a:srgbClr val="CC0000"/>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15206" tIns="15206" rIns="15206" bIns="15206" rtlCol="0" anchor="ctr"/>
          <a:lstStyle/>
          <a:p>
            <a:pPr marL="0" indent="0" algn="ctr">
              <a:buFontTx/>
              <a:buNone/>
            </a:pPr>
            <a:endParaRPr lang="en-US" sz="1400" dirty="0">
              <a:solidFill>
                <a:srgbClr val="FFFFFF"/>
              </a:solidFill>
              <a:latin typeface="Arial"/>
              <a:cs typeface="Arial"/>
            </a:endParaRPr>
          </a:p>
        </p:txBody>
      </p:sp>
      <p:sp>
        <p:nvSpPr>
          <p:cNvPr id="36" name="btfpBulletedList509334">
            <a:extLst>
              <a:ext uri="{FF2B5EF4-FFF2-40B4-BE49-F238E27FC236}">
                <a16:creationId xmlns:a16="http://schemas.microsoft.com/office/drawing/2014/main" id="{35F65FDE-CEAF-5A9D-6D16-BB6A7A7D82C5}"/>
              </a:ext>
            </a:extLst>
          </p:cNvPr>
          <p:cNvSpPr txBox="1"/>
          <p:nvPr/>
        </p:nvSpPr>
        <p:spPr bwMode="gray">
          <a:xfrm>
            <a:off x="8998439" y="1657239"/>
            <a:ext cx="2640203" cy="861774"/>
          </a:xfrm>
          <a:prstGeom prst="rect">
            <a:avLst/>
          </a:prstGeom>
          <a:noFill/>
        </p:spPr>
        <p:txBody>
          <a:bodyPr wrap="square">
            <a:spAutoFit/>
          </a:bodyPr>
          <a:lstStyle/>
          <a:p>
            <a:pPr marL="0" indent="0">
              <a:buNone/>
            </a:pPr>
            <a:r>
              <a:rPr lang="fr-FR" sz="1000" b="1" u="sng" dirty="0"/>
              <a:t>Target HQ (Target Innovation Center)</a:t>
            </a:r>
          </a:p>
          <a:p>
            <a:pPr marL="0" indent="0">
              <a:buNone/>
            </a:pPr>
            <a:r>
              <a:rPr lang="fr-FR" sz="1000" dirty="0"/>
              <a:t>Location: Singapore</a:t>
            </a:r>
          </a:p>
          <a:p>
            <a:pPr marL="0" indent="0">
              <a:buNone/>
            </a:pPr>
            <a:r>
              <a:rPr lang="en-US" sz="1000" dirty="0"/>
              <a:t>Site space: 21,000m²</a:t>
            </a:r>
          </a:p>
        </p:txBody>
      </p:sp>
      <p:sp>
        <p:nvSpPr>
          <p:cNvPr id="74" name="btfpBulletedList509334">
            <a:extLst>
              <a:ext uri="{FF2B5EF4-FFF2-40B4-BE49-F238E27FC236}">
                <a16:creationId xmlns:a16="http://schemas.microsoft.com/office/drawing/2014/main" id="{B2143CBE-E6B8-9EF8-1C03-152BBD1FAA3F}"/>
              </a:ext>
            </a:extLst>
          </p:cNvPr>
          <p:cNvSpPr txBox="1"/>
          <p:nvPr/>
        </p:nvSpPr>
        <p:spPr bwMode="gray">
          <a:xfrm>
            <a:off x="8998439" y="4866588"/>
            <a:ext cx="2640203" cy="861774"/>
          </a:xfrm>
          <a:prstGeom prst="rect">
            <a:avLst/>
          </a:prstGeom>
          <a:noFill/>
        </p:spPr>
        <p:txBody>
          <a:bodyPr wrap="square">
            <a:spAutoFit/>
          </a:bodyPr>
          <a:lstStyle/>
          <a:p>
            <a:pPr marL="0" indent="0">
              <a:buNone/>
            </a:pPr>
            <a:r>
              <a:rPr lang="fr-FR" sz="1000" b="1" u="sng" dirty="0"/>
              <a:t>Target Technologies (Zhongshan)</a:t>
            </a:r>
          </a:p>
          <a:p>
            <a:pPr marL="0" indent="0">
              <a:buNone/>
            </a:pPr>
            <a:r>
              <a:rPr lang="fr-FR" sz="1000" dirty="0"/>
              <a:t>Location: China</a:t>
            </a:r>
          </a:p>
          <a:p>
            <a:pPr marL="0" indent="0">
              <a:buNone/>
            </a:pPr>
            <a:r>
              <a:rPr lang="en-US" sz="1000" dirty="0"/>
              <a:t>Site space: 26,000m²</a:t>
            </a:r>
          </a:p>
        </p:txBody>
      </p:sp>
      <p:grpSp>
        <p:nvGrpSpPr>
          <p:cNvPr id="46" name="btfpColumnHeaderBox733224">
            <a:extLst>
              <a:ext uri="{FF2B5EF4-FFF2-40B4-BE49-F238E27FC236}">
                <a16:creationId xmlns:a16="http://schemas.microsoft.com/office/drawing/2014/main" id="{502B8D5A-17FB-95B3-9D61-4B30F79EFF1D}"/>
              </a:ext>
            </a:extLst>
          </p:cNvPr>
          <p:cNvGrpSpPr/>
          <p:nvPr>
            <p:custDataLst>
              <p:tags r:id="rId14"/>
            </p:custDataLst>
          </p:nvPr>
        </p:nvGrpSpPr>
        <p:grpSpPr>
          <a:xfrm>
            <a:off x="7343737" y="1287916"/>
            <a:ext cx="4254265" cy="288219"/>
            <a:chOff x="330200" y="1289146"/>
            <a:chExt cx="5495528" cy="288219"/>
          </a:xfrm>
        </p:grpSpPr>
        <p:sp>
          <p:nvSpPr>
            <p:cNvPr id="47" name="btfpColumnHeaderBoxText733224">
              <a:extLst>
                <a:ext uri="{FF2B5EF4-FFF2-40B4-BE49-F238E27FC236}">
                  <a16:creationId xmlns:a16="http://schemas.microsoft.com/office/drawing/2014/main" id="{4BACE367-9E3B-6613-E7E5-EFC5F437A728}"/>
                </a:ext>
              </a:extLst>
            </p:cNvPr>
            <p:cNvSpPr txBox="1"/>
            <p:nvPr/>
          </p:nvSpPr>
          <p:spPr bwMode="gray">
            <a:xfrm>
              <a:off x="330200" y="1289146"/>
              <a:ext cx="5495528" cy="288219"/>
            </a:xfrm>
            <a:prstGeom prst="rect">
              <a:avLst/>
            </a:prstGeom>
            <a:noFill/>
          </p:spPr>
          <p:txBody>
            <a:bodyPr vert="horz" wrap="square" lIns="36036" tIns="36036" rIns="36036" bIns="36036" rtlCol="0" anchor="b">
              <a:spAutoFit/>
            </a:bodyPr>
            <a:lstStyle/>
            <a:p>
              <a:pPr marL="0" indent="0">
                <a:spcBef>
                  <a:spcPts val="0"/>
                </a:spcBef>
                <a:buNone/>
              </a:pPr>
              <a:r>
                <a:rPr lang="en-US" sz="1400" b="1" dirty="0"/>
                <a:t>Key sites*</a:t>
              </a:r>
            </a:p>
          </p:txBody>
        </p:sp>
        <p:cxnSp>
          <p:nvCxnSpPr>
            <p:cNvPr id="48" name="btfpColumnHeaderBoxLine733224">
              <a:extLst>
                <a:ext uri="{FF2B5EF4-FFF2-40B4-BE49-F238E27FC236}">
                  <a16:creationId xmlns:a16="http://schemas.microsoft.com/office/drawing/2014/main" id="{76E5E616-90C3-8B29-1CAE-64B9311DC6D4}"/>
                </a:ext>
              </a:extLst>
            </p:cNvPr>
            <p:cNvCxnSpPr/>
            <p:nvPr/>
          </p:nvCxnSpPr>
          <p:spPr bwMode="gray">
            <a:xfrm>
              <a:off x="330200" y="1577365"/>
              <a:ext cx="5495528" cy="0"/>
            </a:xfrm>
            <a:prstGeom prst="line">
              <a:avLst/>
            </a:prstGeom>
            <a:ln w="9525" cap="flat">
              <a:solidFill>
                <a:srgbClr val="333333"/>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85" name="btfpBulletedList509334">
            <a:extLst>
              <a:ext uri="{FF2B5EF4-FFF2-40B4-BE49-F238E27FC236}">
                <a16:creationId xmlns:a16="http://schemas.microsoft.com/office/drawing/2014/main" id="{4ADEB1ED-3937-A0A6-474F-35FE28C9144E}"/>
              </a:ext>
            </a:extLst>
          </p:cNvPr>
          <p:cNvSpPr txBox="1"/>
          <p:nvPr/>
        </p:nvSpPr>
        <p:spPr bwMode="gray">
          <a:xfrm>
            <a:off x="8998439" y="2727022"/>
            <a:ext cx="2640203" cy="861774"/>
          </a:xfrm>
          <a:prstGeom prst="rect">
            <a:avLst/>
          </a:prstGeom>
          <a:noFill/>
        </p:spPr>
        <p:txBody>
          <a:bodyPr wrap="square">
            <a:spAutoFit/>
          </a:bodyPr>
          <a:lstStyle/>
          <a:p>
            <a:pPr marL="0" indent="0">
              <a:buNone/>
            </a:pPr>
            <a:r>
              <a:rPr lang="fr-FR" sz="1000" b="1" u="sng" dirty="0"/>
              <a:t>Target Industrial Building</a:t>
            </a:r>
          </a:p>
          <a:p>
            <a:pPr marL="0" indent="0">
              <a:buNone/>
            </a:pPr>
            <a:r>
              <a:rPr lang="fr-FR" sz="1000" dirty="0"/>
              <a:t>Location: Singapore</a:t>
            </a:r>
          </a:p>
          <a:p>
            <a:pPr marL="0" indent="0">
              <a:buNone/>
            </a:pPr>
            <a:r>
              <a:rPr lang="en-US" sz="1000" dirty="0"/>
              <a:t>Site space: 3,000m²</a:t>
            </a:r>
          </a:p>
        </p:txBody>
      </p:sp>
      <p:sp>
        <p:nvSpPr>
          <p:cNvPr id="88" name="btfpBulletedList509334">
            <a:extLst>
              <a:ext uri="{FF2B5EF4-FFF2-40B4-BE49-F238E27FC236}">
                <a16:creationId xmlns:a16="http://schemas.microsoft.com/office/drawing/2014/main" id="{88C2E582-EE1E-CCD8-0A9B-7AB3597C41C7}"/>
              </a:ext>
            </a:extLst>
          </p:cNvPr>
          <p:cNvSpPr txBox="1"/>
          <p:nvPr/>
        </p:nvSpPr>
        <p:spPr bwMode="gray">
          <a:xfrm>
            <a:off x="8998439" y="3796806"/>
            <a:ext cx="2640203" cy="861774"/>
          </a:xfrm>
          <a:prstGeom prst="rect">
            <a:avLst/>
          </a:prstGeom>
          <a:noFill/>
        </p:spPr>
        <p:txBody>
          <a:bodyPr wrap="square">
            <a:spAutoFit/>
          </a:bodyPr>
          <a:lstStyle/>
          <a:p>
            <a:pPr marL="0" indent="0">
              <a:buNone/>
            </a:pPr>
            <a:r>
              <a:rPr lang="fr-FR" sz="1000" b="1" u="sng" dirty="0"/>
              <a:t>Target Technologies </a:t>
            </a:r>
            <a:r>
              <a:rPr lang="fr-FR" sz="1000" b="1" u="sng" dirty="0" err="1"/>
              <a:t>Sdn</a:t>
            </a:r>
            <a:r>
              <a:rPr lang="fr-FR" sz="1000" b="1" u="sng" dirty="0"/>
              <a:t> Bhd</a:t>
            </a:r>
          </a:p>
          <a:p>
            <a:pPr marL="0" indent="0">
              <a:buNone/>
            </a:pPr>
            <a:r>
              <a:rPr lang="fr-FR" sz="1000" dirty="0"/>
              <a:t>Location: Malaysia</a:t>
            </a:r>
          </a:p>
          <a:p>
            <a:pPr marL="0" indent="0">
              <a:buNone/>
            </a:pPr>
            <a:r>
              <a:rPr lang="en-US" sz="1000" dirty="0"/>
              <a:t>Site space: 54,000m²</a:t>
            </a:r>
          </a:p>
        </p:txBody>
      </p:sp>
      <p:sp>
        <p:nvSpPr>
          <p:cNvPr id="31" name="TextBox 30">
            <a:extLst>
              <a:ext uri="{FF2B5EF4-FFF2-40B4-BE49-F238E27FC236}">
                <a16:creationId xmlns:a16="http://schemas.microsoft.com/office/drawing/2014/main" id="{8FCFC475-797F-12B5-376F-D39FD2C0A513}"/>
              </a:ext>
            </a:extLst>
          </p:cNvPr>
          <p:cNvSpPr txBox="1"/>
          <p:nvPr/>
        </p:nvSpPr>
        <p:spPr bwMode="gray">
          <a:xfrm>
            <a:off x="7775239" y="2021763"/>
            <a:ext cx="477078" cy="226591"/>
          </a:xfrm>
          <a:prstGeom prst="rect">
            <a:avLst/>
          </a:prstGeom>
          <a:noFill/>
        </p:spPr>
        <p:txBody>
          <a:bodyPr wrap="square" lIns="36000" tIns="36000" rIns="36000" bIns="36000" rtlCol="0">
            <a:spAutoFit/>
          </a:bodyPr>
          <a:lstStyle/>
          <a:p>
            <a:pPr marL="0" indent="0">
              <a:buNone/>
            </a:pPr>
            <a:r>
              <a:rPr lang="en-US" sz="1000" dirty="0"/>
              <a:t>Site 1</a:t>
            </a:r>
          </a:p>
        </p:txBody>
      </p:sp>
      <p:sp>
        <p:nvSpPr>
          <p:cNvPr id="33" name="TextBox 32">
            <a:extLst>
              <a:ext uri="{FF2B5EF4-FFF2-40B4-BE49-F238E27FC236}">
                <a16:creationId xmlns:a16="http://schemas.microsoft.com/office/drawing/2014/main" id="{970CA957-A2ED-96CF-520C-8C3BF3FFAD30}"/>
              </a:ext>
            </a:extLst>
          </p:cNvPr>
          <p:cNvSpPr txBox="1"/>
          <p:nvPr/>
        </p:nvSpPr>
        <p:spPr bwMode="gray">
          <a:xfrm>
            <a:off x="7775239" y="3099766"/>
            <a:ext cx="477078" cy="226591"/>
          </a:xfrm>
          <a:prstGeom prst="rect">
            <a:avLst/>
          </a:prstGeom>
          <a:noFill/>
        </p:spPr>
        <p:txBody>
          <a:bodyPr wrap="square" lIns="36000" tIns="36000" rIns="36000" bIns="36000" rtlCol="0">
            <a:spAutoFit/>
          </a:bodyPr>
          <a:lstStyle/>
          <a:p>
            <a:pPr marL="0" indent="0">
              <a:buNone/>
            </a:pPr>
            <a:r>
              <a:rPr lang="en-US" sz="1000" dirty="0"/>
              <a:t>Site 2</a:t>
            </a:r>
          </a:p>
        </p:txBody>
      </p:sp>
      <p:sp>
        <p:nvSpPr>
          <p:cNvPr id="35" name="TextBox 34">
            <a:extLst>
              <a:ext uri="{FF2B5EF4-FFF2-40B4-BE49-F238E27FC236}">
                <a16:creationId xmlns:a16="http://schemas.microsoft.com/office/drawing/2014/main" id="{8E6896D3-0765-50F6-7C84-3AD044E5597E}"/>
              </a:ext>
            </a:extLst>
          </p:cNvPr>
          <p:cNvSpPr txBox="1"/>
          <p:nvPr/>
        </p:nvSpPr>
        <p:spPr bwMode="gray">
          <a:xfrm>
            <a:off x="7792277" y="4117868"/>
            <a:ext cx="477078" cy="226591"/>
          </a:xfrm>
          <a:prstGeom prst="rect">
            <a:avLst/>
          </a:prstGeom>
          <a:noFill/>
        </p:spPr>
        <p:txBody>
          <a:bodyPr wrap="square" lIns="36000" tIns="36000" rIns="36000" bIns="36000" rtlCol="0">
            <a:spAutoFit/>
          </a:bodyPr>
          <a:lstStyle/>
          <a:p>
            <a:pPr marL="0" indent="0">
              <a:buNone/>
            </a:pPr>
            <a:r>
              <a:rPr lang="en-US" sz="1000" dirty="0"/>
              <a:t>Site 3</a:t>
            </a:r>
          </a:p>
        </p:txBody>
      </p:sp>
      <p:sp>
        <p:nvSpPr>
          <p:cNvPr id="37" name="TextBox 36">
            <a:extLst>
              <a:ext uri="{FF2B5EF4-FFF2-40B4-BE49-F238E27FC236}">
                <a16:creationId xmlns:a16="http://schemas.microsoft.com/office/drawing/2014/main" id="{01761685-C495-2577-E3F1-6A2A2E8C6343}"/>
              </a:ext>
            </a:extLst>
          </p:cNvPr>
          <p:cNvSpPr txBox="1"/>
          <p:nvPr/>
        </p:nvSpPr>
        <p:spPr bwMode="gray">
          <a:xfrm>
            <a:off x="7792277" y="5149637"/>
            <a:ext cx="477078" cy="226591"/>
          </a:xfrm>
          <a:prstGeom prst="rect">
            <a:avLst/>
          </a:prstGeom>
          <a:noFill/>
        </p:spPr>
        <p:txBody>
          <a:bodyPr wrap="square" lIns="36000" tIns="36000" rIns="36000" bIns="36000" rtlCol="0">
            <a:spAutoFit/>
          </a:bodyPr>
          <a:lstStyle/>
          <a:p>
            <a:pPr marL="0" indent="0">
              <a:buNone/>
            </a:pPr>
            <a:r>
              <a:rPr lang="en-US" sz="1000" dirty="0"/>
              <a:t>Site 4</a:t>
            </a:r>
          </a:p>
        </p:txBody>
      </p:sp>
    </p:spTree>
    <p:custDataLst>
      <p:tags r:id="rId1"/>
    </p:custDataLst>
    <p:extLst>
      <p:ext uri="{BB962C8B-B14F-4D97-AF65-F5344CB8AC3E}">
        <p14:creationId xmlns:p14="http://schemas.microsoft.com/office/powerpoint/2010/main" val="4017879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9311CE90-DA79-DCB5-813E-341ACFE4DB5A}"/>
              </a:ext>
            </a:extLst>
          </p:cNvPr>
          <p:cNvGraphicFramePr>
            <a:graphicFrameLocks noChangeAspect="1"/>
          </p:cNvGraphicFramePr>
          <p:nvPr>
            <p:custDataLst>
              <p:tags r:id="rId2"/>
            </p:custDataLst>
            <p:extLst>
              <p:ext uri="{D42A27DB-BD31-4B8C-83A1-F6EECF244321}">
                <p14:modId xmlns:p14="http://schemas.microsoft.com/office/powerpoint/2010/main" val="16705602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606" imgH="608" progId="TCLayout.ActiveDocument.1">
                  <p:embed/>
                </p:oleObj>
              </mc:Choice>
              <mc:Fallback>
                <p:oleObj name="think-cell Slide" r:id="rId9" imgW="606" imgH="608" progId="TCLayout.ActiveDocument.1">
                  <p:embed/>
                  <p:pic>
                    <p:nvPicPr>
                      <p:cNvPr id="15" name="think-cell data - do not delete" hidden="1">
                        <a:extLst>
                          <a:ext uri="{FF2B5EF4-FFF2-40B4-BE49-F238E27FC236}">
                            <a16:creationId xmlns:a16="http://schemas.microsoft.com/office/drawing/2014/main" id="{9311CE90-DA79-DCB5-813E-341ACFE4DB5A}"/>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120" name="btfpBulletedList749201">
            <a:extLst>
              <a:ext uri="{FF2B5EF4-FFF2-40B4-BE49-F238E27FC236}">
                <a16:creationId xmlns:a16="http://schemas.microsoft.com/office/drawing/2014/main" id="{9FB954B8-E6AB-2E6B-217C-2A5C616B406C}"/>
              </a:ext>
            </a:extLst>
          </p:cNvPr>
          <p:cNvSpPr txBox="1"/>
          <p:nvPr/>
        </p:nvSpPr>
        <p:spPr bwMode="gray">
          <a:xfrm>
            <a:off x="472704" y="2645083"/>
            <a:ext cx="5419852" cy="2904248"/>
          </a:xfrm>
          <a:prstGeom prst="rect">
            <a:avLst/>
          </a:prstGeom>
          <a:noFill/>
        </p:spPr>
        <p:txBody>
          <a:bodyPr wrap="square" lIns="36000" tIns="36000" rIns="36000" bIns="36000" rtlCol="0">
            <a:spAutoFit/>
          </a:bodyPr>
          <a:lstStyle/>
          <a:p>
            <a:r>
              <a:rPr lang="en-US" sz="1400" dirty="0"/>
              <a:t>The partnership first began in 2004, when Customer 2 teamed up with Target to </a:t>
            </a:r>
            <a:r>
              <a:rPr lang="en-US" sz="1400" b="0" baseline="0" dirty="0">
                <a:solidFill>
                  <a:schemeClr val="tx1"/>
                </a:solidFill>
              </a:rPr>
              <a:t>gain </a:t>
            </a:r>
            <a:r>
              <a:rPr lang="en-US" sz="1400" b="1" baseline="0" dirty="0">
                <a:solidFill>
                  <a:schemeClr val="tx1"/>
                </a:solidFill>
              </a:rPr>
              <a:t>local production expertise</a:t>
            </a:r>
            <a:r>
              <a:rPr lang="en-US" sz="1400" b="0" baseline="0" dirty="0">
                <a:solidFill>
                  <a:schemeClr val="tx1"/>
                </a:solidFill>
              </a:rPr>
              <a:t> upon shifting manufacturing base to Malaysia to reduce costs</a:t>
            </a:r>
          </a:p>
          <a:p>
            <a:r>
              <a:rPr lang="en-US" sz="1400" dirty="0"/>
              <a:t>Customer 2 began working with Target in Singapore to produce the motors for its products in 2007 </a:t>
            </a:r>
          </a:p>
          <a:p>
            <a:r>
              <a:rPr lang="en-US" sz="1400" dirty="0"/>
              <a:t>In 2019, Customer 2 relocated its </a:t>
            </a:r>
            <a:r>
              <a:rPr lang="en-US" sz="1400" b="1" dirty="0"/>
              <a:t>global headquarters</a:t>
            </a:r>
            <a:r>
              <a:rPr lang="en-US" sz="1400" dirty="0"/>
              <a:t> from the UK to Singapore – a strategic decision to </a:t>
            </a:r>
            <a:r>
              <a:rPr lang="en-US" sz="1400" b="1" dirty="0"/>
              <a:t>move closer </a:t>
            </a:r>
            <a:r>
              <a:rPr lang="en-US" sz="1400" dirty="0"/>
              <a:t>to its manufacturers, including </a:t>
            </a:r>
            <a:r>
              <a:rPr lang="en-US" sz="1400" b="1" dirty="0"/>
              <a:t>Target </a:t>
            </a:r>
            <a:r>
              <a:rPr lang="en-US" sz="1400" dirty="0"/>
              <a:t>to speed up product roll-outs in Asian markets and </a:t>
            </a:r>
            <a:r>
              <a:rPr lang="en-US" sz="1400" b="1" dirty="0"/>
              <a:t>enhance collaboration on R&amp;D</a:t>
            </a:r>
            <a:r>
              <a:rPr lang="en-US" sz="1400" dirty="0"/>
              <a:t>​</a:t>
            </a:r>
          </a:p>
          <a:p>
            <a:r>
              <a:rPr lang="en-US" sz="1400" dirty="0"/>
              <a:t>Target gained additional production after Customer 2 severed its ties with ATA IMS, Malaysia over ESG concerns</a:t>
            </a:r>
          </a:p>
        </p:txBody>
      </p:sp>
      <p:grpSp>
        <p:nvGrpSpPr>
          <p:cNvPr id="23" name="btfpColumnIndicatorGroup2">
            <a:extLst>
              <a:ext uri="{FF2B5EF4-FFF2-40B4-BE49-F238E27FC236}">
                <a16:creationId xmlns:a16="http://schemas.microsoft.com/office/drawing/2014/main" id="{24B57B60-1534-C8E4-4E2C-CDDF55C8C6E3}"/>
              </a:ext>
            </a:extLst>
          </p:cNvPr>
          <p:cNvGrpSpPr/>
          <p:nvPr/>
        </p:nvGrpSpPr>
        <p:grpSpPr>
          <a:xfrm>
            <a:off x="0" y="6926580"/>
            <a:ext cx="12192000" cy="137160"/>
            <a:chOff x="0" y="6926580"/>
            <a:chExt cx="12192000" cy="137160"/>
          </a:xfrm>
        </p:grpSpPr>
        <p:sp>
          <p:nvSpPr>
            <p:cNvPr id="21" name="btfpColumnGapBlocker578603">
              <a:extLst>
                <a:ext uri="{FF2B5EF4-FFF2-40B4-BE49-F238E27FC236}">
                  <a16:creationId xmlns:a16="http://schemas.microsoft.com/office/drawing/2014/main" id="{1075F87C-1812-D6BA-E6E0-DC2069CFFE0B}"/>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9" name="btfpColumnGapBlocker417525">
              <a:extLst>
                <a:ext uri="{FF2B5EF4-FFF2-40B4-BE49-F238E27FC236}">
                  <a16:creationId xmlns:a16="http://schemas.microsoft.com/office/drawing/2014/main" id="{565A8446-42A9-1ADF-687E-E226EBD8A579}"/>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6" name="btfpColumnIndicator884065">
              <a:extLst>
                <a:ext uri="{FF2B5EF4-FFF2-40B4-BE49-F238E27FC236}">
                  <a16:creationId xmlns:a16="http://schemas.microsoft.com/office/drawing/2014/main" id="{E23EBF6B-FEC5-24E8-32F5-E40220D497C6}"/>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3" name="btfpColumnIndicator584504">
              <a:extLst>
                <a:ext uri="{FF2B5EF4-FFF2-40B4-BE49-F238E27FC236}">
                  <a16:creationId xmlns:a16="http://schemas.microsoft.com/office/drawing/2014/main" id="{61B9BB38-D1BF-4168-2007-618370C56986}"/>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9" name="btfpColumnGapBlocker869179">
              <a:extLst>
                <a:ext uri="{FF2B5EF4-FFF2-40B4-BE49-F238E27FC236}">
                  <a16:creationId xmlns:a16="http://schemas.microsoft.com/office/drawing/2014/main" id="{10A8DAB4-4593-BF80-27BF-0D76FFA5F44C}"/>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7" name="btfpColumnIndicator303427">
              <a:extLst>
                <a:ext uri="{FF2B5EF4-FFF2-40B4-BE49-F238E27FC236}">
                  <a16:creationId xmlns:a16="http://schemas.microsoft.com/office/drawing/2014/main" id="{84B13B95-8A01-BAB6-266B-A390F0FA19B4}"/>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5" name="btfpColumnIndicator141762">
              <a:extLst>
                <a:ext uri="{FF2B5EF4-FFF2-40B4-BE49-F238E27FC236}">
                  <a16:creationId xmlns:a16="http://schemas.microsoft.com/office/drawing/2014/main" id="{4114BFE7-D746-5F2B-C9F1-2A2BF8750785}"/>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22" name="btfpColumnIndicatorGroup1">
            <a:extLst>
              <a:ext uri="{FF2B5EF4-FFF2-40B4-BE49-F238E27FC236}">
                <a16:creationId xmlns:a16="http://schemas.microsoft.com/office/drawing/2014/main" id="{616D0DBD-B182-F928-B94C-FF2F9DA09B55}"/>
              </a:ext>
            </a:extLst>
          </p:cNvPr>
          <p:cNvGrpSpPr/>
          <p:nvPr/>
        </p:nvGrpSpPr>
        <p:grpSpPr>
          <a:xfrm>
            <a:off x="0" y="-205740"/>
            <a:ext cx="12192000" cy="137160"/>
            <a:chOff x="0" y="-205740"/>
            <a:chExt cx="12192000" cy="137160"/>
          </a:xfrm>
        </p:grpSpPr>
        <p:sp>
          <p:nvSpPr>
            <p:cNvPr id="20" name="btfpColumnGapBlocker898139">
              <a:extLst>
                <a:ext uri="{FF2B5EF4-FFF2-40B4-BE49-F238E27FC236}">
                  <a16:creationId xmlns:a16="http://schemas.microsoft.com/office/drawing/2014/main" id="{7FFE1F5B-7AD8-D009-8B8C-95B833E35B09}"/>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7" name="btfpColumnGapBlocker944044">
              <a:extLst>
                <a:ext uri="{FF2B5EF4-FFF2-40B4-BE49-F238E27FC236}">
                  <a16:creationId xmlns:a16="http://schemas.microsoft.com/office/drawing/2014/main" id="{39F73CD5-4F2A-1F59-9D3E-CA89EA526E35}"/>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4" name="btfpColumnIndicator603264">
              <a:extLst>
                <a:ext uri="{FF2B5EF4-FFF2-40B4-BE49-F238E27FC236}">
                  <a16:creationId xmlns:a16="http://schemas.microsoft.com/office/drawing/2014/main" id="{B2FC7761-7482-072B-154F-4C362CFE645B}"/>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395288">
              <a:extLst>
                <a:ext uri="{FF2B5EF4-FFF2-40B4-BE49-F238E27FC236}">
                  <a16:creationId xmlns:a16="http://schemas.microsoft.com/office/drawing/2014/main" id="{CFF0FBAE-B153-35A4-83DC-40A0D2253584}"/>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8" name="btfpColumnGapBlocker944912">
              <a:extLst>
                <a:ext uri="{FF2B5EF4-FFF2-40B4-BE49-F238E27FC236}">
                  <a16:creationId xmlns:a16="http://schemas.microsoft.com/office/drawing/2014/main" id="{6EB100DF-8738-E307-C51C-B96B6F322335}"/>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 name="btfpColumnIndicator657097">
              <a:extLst>
                <a:ext uri="{FF2B5EF4-FFF2-40B4-BE49-F238E27FC236}">
                  <a16:creationId xmlns:a16="http://schemas.microsoft.com/office/drawing/2014/main" id="{60BF1879-4CC3-56C3-5BE7-7D2C7F0C031A}"/>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 name="btfpColumnIndicator558118">
              <a:extLst>
                <a:ext uri="{FF2B5EF4-FFF2-40B4-BE49-F238E27FC236}">
                  <a16:creationId xmlns:a16="http://schemas.microsoft.com/office/drawing/2014/main" id="{70083795-345F-7CEC-C27E-E4FE32E7AB62}"/>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427BA01-70EF-5403-519A-02A1AF4EE8A2}"/>
              </a:ext>
            </a:extLst>
          </p:cNvPr>
          <p:cNvSpPr>
            <a:spLocks noGrp="1"/>
          </p:cNvSpPr>
          <p:nvPr>
            <p:ph type="title"/>
          </p:nvPr>
        </p:nvSpPr>
        <p:spPr/>
        <p:txBody>
          <a:bodyPr vert="horz"/>
          <a:lstStyle/>
          <a:p>
            <a:r>
              <a:rPr lang="en-US" dirty="0"/>
              <a:t>Target generates a major share of revenue though its long-term contract manufacturing partnership with Customer 2 and Customer 1</a:t>
            </a:r>
          </a:p>
        </p:txBody>
      </p:sp>
      <p:sp>
        <p:nvSpPr>
          <p:cNvPr id="68" name="btfpNotesBox695817">
            <a:extLst>
              <a:ext uri="{FF2B5EF4-FFF2-40B4-BE49-F238E27FC236}">
                <a16:creationId xmlns:a16="http://schemas.microsoft.com/office/drawing/2014/main" id="{2B63EB12-C67D-3BA6-CF10-939E7CBC5B2F}"/>
              </a:ext>
            </a:extLst>
          </p:cNvPr>
          <p:cNvSpPr txBox="1"/>
          <p:nvPr>
            <p:custDataLst>
              <p:tags r:id="rId3"/>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Source: Company website, lit. search</a:t>
            </a:r>
          </a:p>
        </p:txBody>
      </p:sp>
      <p:grpSp>
        <p:nvGrpSpPr>
          <p:cNvPr id="1087" name="btfpStatusSticker600639">
            <a:extLst>
              <a:ext uri="{FF2B5EF4-FFF2-40B4-BE49-F238E27FC236}">
                <a16:creationId xmlns:a16="http://schemas.microsoft.com/office/drawing/2014/main" id="{45533F5D-8A6E-DC60-4723-D8A5F46E2AE4}"/>
              </a:ext>
            </a:extLst>
          </p:cNvPr>
          <p:cNvGrpSpPr/>
          <p:nvPr>
            <p:custDataLst>
              <p:tags r:id="rId4"/>
            </p:custDataLst>
          </p:nvPr>
        </p:nvGrpSpPr>
        <p:grpSpPr>
          <a:xfrm>
            <a:off x="10979506" y="955344"/>
            <a:ext cx="882294" cy="235611"/>
            <a:chOff x="-751809" y="876300"/>
            <a:chExt cx="882294" cy="235611"/>
          </a:xfrm>
        </p:grpSpPr>
        <p:sp>
          <p:nvSpPr>
            <p:cNvPr id="1085" name="btfpStatusStickerText600639">
              <a:extLst>
                <a:ext uri="{FF2B5EF4-FFF2-40B4-BE49-F238E27FC236}">
                  <a16:creationId xmlns:a16="http://schemas.microsoft.com/office/drawing/2014/main" id="{1A78CCDF-228F-672E-5861-2040797AC818}"/>
                </a:ext>
              </a:extLst>
            </p:cNvPr>
            <p:cNvSpPr txBox="1"/>
            <p:nvPr/>
          </p:nvSpPr>
          <p:spPr bwMode="gray">
            <a:xfrm>
              <a:off x="-751809" y="876300"/>
              <a:ext cx="882294"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Draft</a:t>
              </a:r>
            </a:p>
          </p:txBody>
        </p:sp>
        <p:cxnSp>
          <p:nvCxnSpPr>
            <p:cNvPr id="1086" name="btfpStatusStickerLine600639">
              <a:extLst>
                <a:ext uri="{FF2B5EF4-FFF2-40B4-BE49-F238E27FC236}">
                  <a16:creationId xmlns:a16="http://schemas.microsoft.com/office/drawing/2014/main" id="{A4C62DB7-0AC7-028E-77FF-8947F268BF77}"/>
                </a:ext>
              </a:extLst>
            </p:cNvPr>
            <p:cNvCxnSpPr>
              <a:cxnSpLocks/>
            </p:cNvCxnSpPr>
            <p:nvPr/>
          </p:nvCxnSpPr>
          <p:spPr bwMode="gray">
            <a:xfrm rot="720000">
              <a:off x="-751809"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23" name="Multiplication Sign 122">
            <a:extLst>
              <a:ext uri="{FF2B5EF4-FFF2-40B4-BE49-F238E27FC236}">
                <a16:creationId xmlns:a16="http://schemas.microsoft.com/office/drawing/2014/main" id="{E4BED801-994E-E9FB-BE3B-9416A99D59B2}"/>
              </a:ext>
            </a:extLst>
          </p:cNvPr>
          <p:cNvSpPr/>
          <p:nvPr/>
        </p:nvSpPr>
        <p:spPr bwMode="gray">
          <a:xfrm>
            <a:off x="2849285" y="1527113"/>
            <a:ext cx="299132" cy="369979"/>
          </a:xfrm>
          <a:prstGeom prst="mathMultiply">
            <a:avLst/>
          </a:prstGeom>
          <a:solidFill>
            <a:srgbClr val="99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rgbClr val="FFFFFF"/>
              </a:solidFill>
            </a:endParaRPr>
          </a:p>
        </p:txBody>
      </p:sp>
      <p:grpSp>
        <p:nvGrpSpPr>
          <p:cNvPr id="121" name="btfpConclusionArrow669436">
            <a:extLst>
              <a:ext uri="{FF2B5EF4-FFF2-40B4-BE49-F238E27FC236}">
                <a16:creationId xmlns:a16="http://schemas.microsoft.com/office/drawing/2014/main" id="{97AEFB93-D411-4F8C-C51A-36C06FE88AC6}"/>
              </a:ext>
            </a:extLst>
          </p:cNvPr>
          <p:cNvGrpSpPr/>
          <p:nvPr>
            <p:custDataLst>
              <p:tags r:id="rId5"/>
            </p:custDataLst>
          </p:nvPr>
        </p:nvGrpSpPr>
        <p:grpSpPr>
          <a:xfrm>
            <a:off x="330200" y="5552202"/>
            <a:ext cx="11531600" cy="824912"/>
            <a:chOff x="-711496" y="909638"/>
            <a:chExt cx="11531600" cy="824912"/>
          </a:xfrm>
        </p:grpSpPr>
        <p:sp>
          <p:nvSpPr>
            <p:cNvPr id="116" name="btfpConclusionArrowText669436">
              <a:extLst>
                <a:ext uri="{FF2B5EF4-FFF2-40B4-BE49-F238E27FC236}">
                  <a16:creationId xmlns:a16="http://schemas.microsoft.com/office/drawing/2014/main" id="{7BF951EA-04B3-8BAC-EE7E-746418BEE9DC}"/>
                </a:ext>
              </a:extLst>
            </p:cNvPr>
            <p:cNvSpPr txBox="1"/>
            <p:nvPr/>
          </p:nvSpPr>
          <p:spPr bwMode="gray">
            <a:xfrm>
              <a:off x="-711496" y="1270000"/>
              <a:ext cx="11531600" cy="464550"/>
            </a:xfrm>
            <a:prstGeom prst="rect">
              <a:avLst/>
            </a:prstGeom>
            <a:noFill/>
          </p:spPr>
          <p:txBody>
            <a:bodyPr vert="horz" wrap="square" lIns="36036" tIns="36036" rIns="36036" bIns="180181" rtlCol="0" anchor="ctr">
              <a:spAutoFit/>
            </a:bodyPr>
            <a:lstStyle/>
            <a:p>
              <a:pPr marL="0" indent="0" algn="ctr">
                <a:spcBef>
                  <a:spcPts val="0"/>
                </a:spcBef>
                <a:buNone/>
              </a:pPr>
              <a:r>
                <a:rPr lang="en-US" sz="1600" b="1" dirty="0">
                  <a:solidFill>
                    <a:srgbClr val="CC0000"/>
                  </a:solidFill>
                </a:rPr>
                <a:t>Target’s strong </a:t>
              </a:r>
              <a:r>
                <a:rPr lang="en-US" b="1" dirty="0">
                  <a:solidFill>
                    <a:srgbClr val="CC0000"/>
                  </a:solidFill>
                </a:rPr>
                <a:t>relationship with Customer 2 and Customer 1 (</a:t>
              </a:r>
              <a:r>
                <a:rPr lang="en-US" sz="1600" b="1" dirty="0">
                  <a:solidFill>
                    <a:srgbClr val="CC0000"/>
                  </a:solidFill>
                </a:rPr>
                <a:t>anchor customers) </a:t>
              </a:r>
              <a:r>
                <a:rPr lang="en-US" b="1" dirty="0">
                  <a:solidFill>
                    <a:srgbClr val="CC0000"/>
                  </a:solidFill>
                </a:rPr>
                <a:t>provides revenue stability</a:t>
              </a:r>
              <a:endParaRPr lang="en-US" sz="1600" b="1" dirty="0">
                <a:solidFill>
                  <a:srgbClr val="CC0000"/>
                </a:solidFill>
              </a:endParaRPr>
            </a:p>
          </p:txBody>
        </p:sp>
        <p:sp>
          <p:nvSpPr>
            <p:cNvPr id="117" name="btfpConclusionArrowPointer669436">
              <a:extLst>
                <a:ext uri="{FF2B5EF4-FFF2-40B4-BE49-F238E27FC236}">
                  <a16:creationId xmlns:a16="http://schemas.microsoft.com/office/drawing/2014/main" id="{9CE22DCE-99BF-FB6F-BAC2-D3510F379934}"/>
                </a:ext>
              </a:extLst>
            </p:cNvPr>
            <p:cNvSpPr/>
            <p:nvPr/>
          </p:nvSpPr>
          <p:spPr bwMode="gray">
            <a:xfrm>
              <a:off x="4621869" y="909638"/>
              <a:ext cx="864870" cy="360362"/>
            </a:xfrm>
            <a:prstGeom prst="downArrow">
              <a:avLst>
                <a:gd name="adj1" fmla="val 50000"/>
                <a:gd name="adj2" fmla="val 70000"/>
              </a:avLst>
            </a:prstGeom>
            <a:noFill/>
            <a:ln w="9525" cmpd="sng">
              <a:solidFill>
                <a:srgbClr val="CC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18" name="btfpConclusionArrowLineLeft669436">
              <a:extLst>
                <a:ext uri="{FF2B5EF4-FFF2-40B4-BE49-F238E27FC236}">
                  <a16:creationId xmlns:a16="http://schemas.microsoft.com/office/drawing/2014/main" id="{2F19D38A-3CE0-2C6C-A4F5-FBE8B6908186}"/>
                </a:ext>
              </a:extLst>
            </p:cNvPr>
            <p:cNvCxnSpPr/>
            <p:nvPr/>
          </p:nvCxnSpPr>
          <p:spPr bwMode="gray">
            <a:xfrm>
              <a:off x="-711496" y="1149999"/>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cxnSp>
          <p:nvCxnSpPr>
            <p:cNvPr id="119" name="btfpConclusionArrowLineRight669436">
              <a:extLst>
                <a:ext uri="{FF2B5EF4-FFF2-40B4-BE49-F238E27FC236}">
                  <a16:creationId xmlns:a16="http://schemas.microsoft.com/office/drawing/2014/main" id="{C83B9C68-D037-ACE4-3EBB-950DEEA60566}"/>
                </a:ext>
              </a:extLst>
            </p:cNvPr>
            <p:cNvCxnSpPr/>
            <p:nvPr/>
          </p:nvCxnSpPr>
          <p:spPr bwMode="gray">
            <a:xfrm>
              <a:off x="5400252" y="1149999"/>
              <a:ext cx="5419852" cy="0"/>
            </a:xfrm>
            <a:prstGeom prst="line">
              <a:avLst/>
            </a:prstGeom>
            <a:ln w="9525" cap="flat" cmpd="sng">
              <a:solidFill>
                <a:srgbClr val="CC0000"/>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4" name="Rectangle 3">
            <a:extLst>
              <a:ext uri="{FF2B5EF4-FFF2-40B4-BE49-F238E27FC236}">
                <a16:creationId xmlns:a16="http://schemas.microsoft.com/office/drawing/2014/main" id="{6AE02BD4-5CE1-1AAA-F851-053A3665498D}"/>
              </a:ext>
            </a:extLst>
          </p:cNvPr>
          <p:cNvSpPr/>
          <p:nvPr/>
        </p:nvSpPr>
        <p:spPr bwMode="gray">
          <a:xfrm>
            <a:off x="463550" y="1986192"/>
            <a:ext cx="11393488" cy="499415"/>
          </a:xfrm>
          <a:prstGeom prst="rect">
            <a:avLst/>
          </a:prstGeom>
          <a:noFill/>
          <a:ln w="19050" cap="flat" cmpd="sng" algn="ctr">
            <a:solidFill>
              <a:srgbClr val="CC0000"/>
            </a:solidFill>
            <a:prstDash val="dash"/>
            <a:miter lim="800000"/>
            <a:headEnd type="none" w="med" len="med"/>
            <a:tailEnd type="none" w="med" len="med"/>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b="1" dirty="0">
                <a:solidFill>
                  <a:srgbClr val="333333"/>
                </a:solidFill>
              </a:rPr>
              <a:t>Target has been in an active and dynamic manufacturing partnership with Customer 2 and Customer 1 since the 2000s</a:t>
            </a:r>
          </a:p>
        </p:txBody>
      </p:sp>
      <p:sp>
        <p:nvSpPr>
          <p:cNvPr id="28" name="btfpBulletedList749201">
            <a:extLst>
              <a:ext uri="{FF2B5EF4-FFF2-40B4-BE49-F238E27FC236}">
                <a16:creationId xmlns:a16="http://schemas.microsoft.com/office/drawing/2014/main" id="{7AAD51B4-1A1E-2F72-53BD-67EFABE6AB29}"/>
              </a:ext>
            </a:extLst>
          </p:cNvPr>
          <p:cNvSpPr txBox="1"/>
          <p:nvPr/>
        </p:nvSpPr>
        <p:spPr bwMode="gray">
          <a:xfrm>
            <a:off x="6458722" y="2275752"/>
            <a:ext cx="5419852" cy="3273579"/>
          </a:xfrm>
          <a:prstGeom prst="rect">
            <a:avLst/>
          </a:prstGeom>
          <a:noFill/>
        </p:spPr>
        <p:txBody>
          <a:bodyPr wrap="square" lIns="36000" tIns="36000" rIns="36000" bIns="36000" rtlCol="0">
            <a:spAutoFit/>
          </a:bodyPr>
          <a:lstStyle/>
          <a:p>
            <a:pPr marL="0" indent="0" algn="ctr">
              <a:buNone/>
            </a:pPr>
            <a:endParaRPr lang="en-US" sz="1400" b="1" dirty="0"/>
          </a:p>
          <a:p>
            <a:r>
              <a:rPr lang="en-US" sz="1400" dirty="0"/>
              <a:t>Customer 1 first teamed up with Target in 2009 to launch its Singapore manufacturing operations – a partnership driven by </a:t>
            </a:r>
            <a:r>
              <a:rPr lang="en-US" sz="1400" b="1" dirty="0"/>
              <a:t>Customer 1’s need to grow internationally</a:t>
            </a:r>
            <a:r>
              <a:rPr lang="en-US" sz="1400" dirty="0"/>
              <a:t> and </a:t>
            </a:r>
            <a:r>
              <a:rPr lang="en-US" sz="1400" b="1" dirty="0"/>
              <a:t>Target’s</a:t>
            </a:r>
            <a:r>
              <a:rPr lang="en-US" sz="1400" dirty="0"/>
              <a:t> expertise in </a:t>
            </a:r>
            <a:r>
              <a:rPr lang="en-US" sz="1400" b="1" dirty="0"/>
              <a:t>injection molding and precision tooling </a:t>
            </a:r>
          </a:p>
          <a:p>
            <a:r>
              <a:rPr lang="en-US" sz="1400" dirty="0"/>
              <a:t>The</a:t>
            </a:r>
            <a:r>
              <a:rPr lang="en-US" sz="1400" b="1" dirty="0"/>
              <a:t> partnership &amp; contract manufacturing</a:t>
            </a:r>
            <a:r>
              <a:rPr lang="en-US" sz="1400" dirty="0"/>
              <a:t> led to products such as the AirSense CPAPs, ClimateLine tubes &amp; AirFit masks</a:t>
            </a:r>
          </a:p>
          <a:p>
            <a:r>
              <a:rPr lang="en-US" sz="1400" dirty="0"/>
              <a:t>The partnership was advantageous for Customer 1 by enabling increased </a:t>
            </a:r>
            <a:r>
              <a:rPr lang="en-US" sz="1400" b="1" dirty="0"/>
              <a:t>growth</a:t>
            </a:r>
            <a:r>
              <a:rPr lang="en-US" sz="1400" dirty="0"/>
              <a:t> and </a:t>
            </a:r>
            <a:r>
              <a:rPr lang="en-US" sz="1400" b="1" dirty="0"/>
              <a:t>supply resilience</a:t>
            </a:r>
            <a:r>
              <a:rPr lang="en-US" sz="1400" dirty="0"/>
              <a:t>, while Target benefited through </a:t>
            </a:r>
            <a:r>
              <a:rPr lang="en-US" sz="1400" b="1" dirty="0"/>
              <a:t>financial stability</a:t>
            </a:r>
            <a:r>
              <a:rPr lang="en-US" sz="1400" dirty="0"/>
              <a:t>, business expansion &amp; </a:t>
            </a:r>
            <a:r>
              <a:rPr lang="en-US" sz="1400" b="1" dirty="0"/>
              <a:t>diversification</a:t>
            </a:r>
          </a:p>
          <a:p>
            <a:r>
              <a:rPr lang="en-US" sz="1400" dirty="0"/>
              <a:t>Target’s capacity &amp; resource expansion in MedTech, can increase revenue share from </a:t>
            </a:r>
            <a:r>
              <a:rPr lang="en-US" sz="1400" b="1" dirty="0"/>
              <a:t>~ 20% today to 30–40% by 2030</a:t>
            </a:r>
          </a:p>
        </p:txBody>
      </p:sp>
      <p:sp>
        <p:nvSpPr>
          <p:cNvPr id="32" name="Multiplication Sign 31">
            <a:extLst>
              <a:ext uri="{FF2B5EF4-FFF2-40B4-BE49-F238E27FC236}">
                <a16:creationId xmlns:a16="http://schemas.microsoft.com/office/drawing/2014/main" id="{ED2C495C-1ED5-E58A-12B1-747D427F4363}"/>
              </a:ext>
            </a:extLst>
          </p:cNvPr>
          <p:cNvSpPr/>
          <p:nvPr/>
        </p:nvSpPr>
        <p:spPr bwMode="gray">
          <a:xfrm>
            <a:off x="8750460" y="1527113"/>
            <a:ext cx="299132" cy="369979"/>
          </a:xfrm>
          <a:prstGeom prst="mathMultiply">
            <a:avLst/>
          </a:prstGeom>
          <a:solidFill>
            <a:srgbClr val="990000"/>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rgbClr val="FFFFFF"/>
              </a:solidFill>
            </a:endParaRPr>
          </a:p>
        </p:txBody>
      </p:sp>
      <p:grpSp>
        <p:nvGrpSpPr>
          <p:cNvPr id="24" name="btfpRunningAgenda2Level906988">
            <a:extLst>
              <a:ext uri="{FF2B5EF4-FFF2-40B4-BE49-F238E27FC236}">
                <a16:creationId xmlns:a16="http://schemas.microsoft.com/office/drawing/2014/main" id="{644F5ABB-E7F8-201C-A61D-369CB57ADFCC}"/>
              </a:ext>
            </a:extLst>
          </p:cNvPr>
          <p:cNvGrpSpPr/>
          <p:nvPr>
            <p:custDataLst>
              <p:tags r:id="rId6"/>
            </p:custDataLst>
          </p:nvPr>
        </p:nvGrpSpPr>
        <p:grpSpPr>
          <a:xfrm>
            <a:off x="0" y="944429"/>
            <a:ext cx="4468717" cy="257442"/>
            <a:chOff x="0" y="876300"/>
            <a:chExt cx="4468717" cy="257442"/>
          </a:xfrm>
        </p:grpSpPr>
        <p:sp>
          <p:nvSpPr>
            <p:cNvPr id="25" name="btfpRunningAgenda2LevelBarLeft906988">
              <a:extLst>
                <a:ext uri="{FF2B5EF4-FFF2-40B4-BE49-F238E27FC236}">
                  <a16:creationId xmlns:a16="http://schemas.microsoft.com/office/drawing/2014/main" id="{F148CC97-A31B-5479-0324-EB43E5C419F1}"/>
                </a:ext>
              </a:extLst>
            </p:cNvPr>
            <p:cNvSpPr/>
            <p:nvPr/>
          </p:nvSpPr>
          <p:spPr bwMode="gray">
            <a:xfrm>
              <a:off x="0" y="876300"/>
              <a:ext cx="1734669" cy="257442"/>
            </a:xfrm>
            <a:custGeom>
              <a:avLst/>
              <a:gdLst>
                <a:gd name="connsiteX0" fmla="*/ 934771 w 1870925"/>
                <a:gd name="connsiteY0" fmla="*/ 0 h 257442"/>
                <a:gd name="connsiteX1" fmla="*/ 1870925 w 1870925"/>
                <a:gd name="connsiteY1" fmla="*/ 0 h 257442"/>
                <a:gd name="connsiteX2" fmla="*/ 1816204 w 1870925"/>
                <a:gd name="connsiteY2" fmla="*/ 257442 h 257442"/>
                <a:gd name="connsiteX3" fmla="*/ 0 w 1870925"/>
                <a:gd name="connsiteY3" fmla="*/ 257442 h 257442"/>
                <a:gd name="connsiteX0" fmla="*/ 934771 w 1816204"/>
                <a:gd name="connsiteY0" fmla="*/ 0 h 257442"/>
                <a:gd name="connsiteX1" fmla="*/ 880051 w 1816204"/>
                <a:gd name="connsiteY1" fmla="*/ 257442 h 257442"/>
                <a:gd name="connsiteX2" fmla="*/ 1816204 w 1816204"/>
                <a:gd name="connsiteY2" fmla="*/ 257442 h 257442"/>
                <a:gd name="connsiteX3" fmla="*/ 0 w 1816204"/>
                <a:gd name="connsiteY3" fmla="*/ 257442 h 257442"/>
                <a:gd name="connsiteX0" fmla="*/ 934771 w 934771"/>
                <a:gd name="connsiteY0" fmla="*/ 0 h 257442"/>
                <a:gd name="connsiteX1" fmla="*/ 880051 w 934771"/>
                <a:gd name="connsiteY1" fmla="*/ 257442 h 257442"/>
                <a:gd name="connsiteX2" fmla="*/ 1 w 934771"/>
                <a:gd name="connsiteY2" fmla="*/ 257442 h 257442"/>
                <a:gd name="connsiteX3" fmla="*/ 0 w 934771"/>
                <a:gd name="connsiteY3" fmla="*/ 257442 h 257442"/>
                <a:gd name="connsiteX0" fmla="*/ 934770 w 934770"/>
                <a:gd name="connsiteY0" fmla="*/ 0 h 257442"/>
                <a:gd name="connsiteX1" fmla="*/ 880050 w 934770"/>
                <a:gd name="connsiteY1" fmla="*/ 257442 h 257442"/>
                <a:gd name="connsiteX2" fmla="*/ 0 w 934770"/>
                <a:gd name="connsiteY2" fmla="*/ 257442 h 257442"/>
                <a:gd name="connsiteX3" fmla="*/ 1 w 934770"/>
                <a:gd name="connsiteY3" fmla="*/ 0 h 257442"/>
                <a:gd name="connsiteX0" fmla="*/ 1091673 w 1091673"/>
                <a:gd name="connsiteY0" fmla="*/ 0 h 257442"/>
                <a:gd name="connsiteX1" fmla="*/ 880050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1 w 1091673"/>
                <a:gd name="connsiteY3" fmla="*/ 0 h 257442"/>
                <a:gd name="connsiteX0" fmla="*/ 1091673 w 1091673"/>
                <a:gd name="connsiteY0" fmla="*/ 0 h 257442"/>
                <a:gd name="connsiteX1" fmla="*/ 1036952 w 1091673"/>
                <a:gd name="connsiteY1" fmla="*/ 257442 h 257442"/>
                <a:gd name="connsiteX2" fmla="*/ 0 w 1091673"/>
                <a:gd name="connsiteY2" fmla="*/ 257442 h 257442"/>
                <a:gd name="connsiteX3" fmla="*/ 0 w 1091673"/>
                <a:gd name="connsiteY3" fmla="*/ 0 h 257442"/>
                <a:gd name="connsiteX0" fmla="*/ 1259988 w 1259988"/>
                <a:gd name="connsiteY0" fmla="*/ 0 h 257442"/>
                <a:gd name="connsiteX1" fmla="*/ 1036952 w 1259988"/>
                <a:gd name="connsiteY1" fmla="*/ 257442 h 257442"/>
                <a:gd name="connsiteX2" fmla="*/ 0 w 1259988"/>
                <a:gd name="connsiteY2" fmla="*/ 257442 h 257442"/>
                <a:gd name="connsiteX3" fmla="*/ 0 w 1259988"/>
                <a:gd name="connsiteY3" fmla="*/ 0 h 257442"/>
                <a:gd name="connsiteX0" fmla="*/ 1259988 w 1259988"/>
                <a:gd name="connsiteY0" fmla="*/ 0 h 257442"/>
                <a:gd name="connsiteX1" fmla="*/ 1205266 w 1259988"/>
                <a:gd name="connsiteY1" fmla="*/ 257442 h 257442"/>
                <a:gd name="connsiteX2" fmla="*/ 0 w 1259988"/>
                <a:gd name="connsiteY2" fmla="*/ 257442 h 257442"/>
                <a:gd name="connsiteX3" fmla="*/ 0 w 1259988"/>
                <a:gd name="connsiteY3" fmla="*/ 0 h 257442"/>
                <a:gd name="connsiteX0" fmla="*/ 1259989 w 1259989"/>
                <a:gd name="connsiteY0" fmla="*/ 0 h 257442"/>
                <a:gd name="connsiteX1" fmla="*/ 1205267 w 1259989"/>
                <a:gd name="connsiteY1" fmla="*/ 257442 h 257442"/>
                <a:gd name="connsiteX2" fmla="*/ 0 w 1259989"/>
                <a:gd name="connsiteY2" fmla="*/ 257442 h 257442"/>
                <a:gd name="connsiteX3" fmla="*/ 1 w 1259989"/>
                <a:gd name="connsiteY3" fmla="*/ 0 h 257442"/>
                <a:gd name="connsiteX0" fmla="*/ 1259989 w 1259989"/>
                <a:gd name="connsiteY0" fmla="*/ 0 h 257442"/>
                <a:gd name="connsiteX1" fmla="*/ 1205267 w 1259989"/>
                <a:gd name="connsiteY1" fmla="*/ 257442 h 257442"/>
                <a:gd name="connsiteX2" fmla="*/ 0 w 1259989"/>
                <a:gd name="connsiteY2" fmla="*/ 257442 h 257442"/>
                <a:gd name="connsiteX3" fmla="*/ 1 w 1259989"/>
                <a:gd name="connsiteY3" fmla="*/ 0 h 257442"/>
                <a:gd name="connsiteX0" fmla="*/ 1437922 w 1437922"/>
                <a:gd name="connsiteY0" fmla="*/ 0 h 257442"/>
                <a:gd name="connsiteX1" fmla="*/ 1205267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1 w 1437922"/>
                <a:gd name="connsiteY3" fmla="*/ 0 h 257442"/>
                <a:gd name="connsiteX0" fmla="*/ 1437922 w 1437922"/>
                <a:gd name="connsiteY0" fmla="*/ 0 h 257442"/>
                <a:gd name="connsiteX1" fmla="*/ 1383200 w 1437922"/>
                <a:gd name="connsiteY1" fmla="*/ 257442 h 257442"/>
                <a:gd name="connsiteX2" fmla="*/ 0 w 1437922"/>
                <a:gd name="connsiteY2" fmla="*/ 257442 h 257442"/>
                <a:gd name="connsiteX3" fmla="*/ 0 w 1437922"/>
                <a:gd name="connsiteY3" fmla="*/ 0 h 257442"/>
                <a:gd name="connsiteX0" fmla="*/ 1598221 w 1598221"/>
                <a:gd name="connsiteY0" fmla="*/ 0 h 257442"/>
                <a:gd name="connsiteX1" fmla="*/ 13832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598221 w 1598221"/>
                <a:gd name="connsiteY0" fmla="*/ 0 h 257442"/>
                <a:gd name="connsiteX1" fmla="*/ 1543500 w 1598221"/>
                <a:gd name="connsiteY1" fmla="*/ 257442 h 257442"/>
                <a:gd name="connsiteX2" fmla="*/ 0 w 1598221"/>
                <a:gd name="connsiteY2" fmla="*/ 257442 h 257442"/>
                <a:gd name="connsiteX3" fmla="*/ 0 w 1598221"/>
                <a:gd name="connsiteY3" fmla="*/ 0 h 257442"/>
                <a:gd name="connsiteX0" fmla="*/ 1750507 w 1750507"/>
                <a:gd name="connsiteY0" fmla="*/ 0 h 257442"/>
                <a:gd name="connsiteX1" fmla="*/ 1543500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1750507 w 1750507"/>
                <a:gd name="connsiteY0" fmla="*/ 0 h 257442"/>
                <a:gd name="connsiteX1" fmla="*/ 1695786 w 1750507"/>
                <a:gd name="connsiteY1" fmla="*/ 257442 h 257442"/>
                <a:gd name="connsiteX2" fmla="*/ 0 w 1750507"/>
                <a:gd name="connsiteY2" fmla="*/ 257442 h 257442"/>
                <a:gd name="connsiteX3" fmla="*/ 0 w 1750507"/>
                <a:gd name="connsiteY3" fmla="*/ 0 h 257442"/>
                <a:gd name="connsiteX0" fmla="*/ 950801 w 1695786"/>
                <a:gd name="connsiteY0" fmla="*/ 0 h 257442"/>
                <a:gd name="connsiteX1" fmla="*/ 1695786 w 1695786"/>
                <a:gd name="connsiteY1" fmla="*/ 257442 h 257442"/>
                <a:gd name="connsiteX2" fmla="*/ 0 w 1695786"/>
                <a:gd name="connsiteY2" fmla="*/ 257442 h 257442"/>
                <a:gd name="connsiteX3" fmla="*/ 0 w 1695786"/>
                <a:gd name="connsiteY3" fmla="*/ 0 h 257442"/>
                <a:gd name="connsiteX0" fmla="*/ 950801 w 950801"/>
                <a:gd name="connsiteY0" fmla="*/ 0 h 257442"/>
                <a:gd name="connsiteX1" fmla="*/ 896080 w 950801"/>
                <a:gd name="connsiteY1" fmla="*/ 257442 h 257442"/>
                <a:gd name="connsiteX2" fmla="*/ 0 w 950801"/>
                <a:gd name="connsiteY2" fmla="*/ 257442 h 257442"/>
                <a:gd name="connsiteX3" fmla="*/ 0 w 950801"/>
                <a:gd name="connsiteY3" fmla="*/ 0 h 257442"/>
                <a:gd name="connsiteX0" fmla="*/ 950801 w 950801"/>
                <a:gd name="connsiteY0" fmla="*/ 0 h 257442"/>
                <a:gd name="connsiteX1" fmla="*/ 896080 w 950801"/>
                <a:gd name="connsiteY1" fmla="*/ 257442 h 257442"/>
                <a:gd name="connsiteX2" fmla="*/ 1 w 950801"/>
                <a:gd name="connsiteY2" fmla="*/ 257442 h 257442"/>
                <a:gd name="connsiteX3" fmla="*/ 0 w 950801"/>
                <a:gd name="connsiteY3" fmla="*/ 0 h 257442"/>
                <a:gd name="connsiteX0" fmla="*/ 950800 w 950800"/>
                <a:gd name="connsiteY0" fmla="*/ 0 h 257442"/>
                <a:gd name="connsiteX1" fmla="*/ 896079 w 950800"/>
                <a:gd name="connsiteY1" fmla="*/ 257442 h 257442"/>
                <a:gd name="connsiteX2" fmla="*/ 0 w 950800"/>
                <a:gd name="connsiteY2" fmla="*/ 257442 h 257442"/>
                <a:gd name="connsiteX3" fmla="*/ 0 w 950800"/>
                <a:gd name="connsiteY3" fmla="*/ 0 h 257442"/>
                <a:gd name="connsiteX0" fmla="*/ 1111100 w 1111100"/>
                <a:gd name="connsiteY0" fmla="*/ 0 h 257442"/>
                <a:gd name="connsiteX1" fmla="*/ 896079 w 1111100"/>
                <a:gd name="connsiteY1" fmla="*/ 257442 h 257442"/>
                <a:gd name="connsiteX2" fmla="*/ 0 w 1111100"/>
                <a:gd name="connsiteY2" fmla="*/ 257442 h 257442"/>
                <a:gd name="connsiteX3" fmla="*/ 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1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1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1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0 w 1271402"/>
                <a:gd name="connsiteY3" fmla="*/ 0 h 257442"/>
                <a:gd name="connsiteX0" fmla="*/ 1271403 w 1271403"/>
                <a:gd name="connsiteY0" fmla="*/ 0 h 257442"/>
                <a:gd name="connsiteX1" fmla="*/ 1216682 w 1271403"/>
                <a:gd name="connsiteY1" fmla="*/ 257442 h 257442"/>
                <a:gd name="connsiteX2" fmla="*/ 1 w 1271403"/>
                <a:gd name="connsiteY2" fmla="*/ 257442 h 257442"/>
                <a:gd name="connsiteX3" fmla="*/ 0 w 1271403"/>
                <a:gd name="connsiteY3" fmla="*/ 0 h 257442"/>
                <a:gd name="connsiteX0" fmla="*/ 1431703 w 1431703"/>
                <a:gd name="connsiteY0" fmla="*/ 0 h 257442"/>
                <a:gd name="connsiteX1" fmla="*/ 12166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3 w 1431703"/>
                <a:gd name="connsiteY0" fmla="*/ 0 h 257442"/>
                <a:gd name="connsiteX1" fmla="*/ 1376982 w 1431703"/>
                <a:gd name="connsiteY1" fmla="*/ 257442 h 257442"/>
                <a:gd name="connsiteX2" fmla="*/ 1 w 1431703"/>
                <a:gd name="connsiteY2" fmla="*/ 257442 h 257442"/>
                <a:gd name="connsiteX3" fmla="*/ 0 w 1431703"/>
                <a:gd name="connsiteY3" fmla="*/ 0 h 257442"/>
                <a:gd name="connsiteX0" fmla="*/ 1431702 w 1431702"/>
                <a:gd name="connsiteY0" fmla="*/ 0 h 257442"/>
                <a:gd name="connsiteX1" fmla="*/ 1376981 w 1431702"/>
                <a:gd name="connsiteY1" fmla="*/ 257442 h 257442"/>
                <a:gd name="connsiteX2" fmla="*/ 0 w 1431702"/>
                <a:gd name="connsiteY2" fmla="*/ 257442 h 257442"/>
                <a:gd name="connsiteX3" fmla="*/ 0 w 1431702"/>
                <a:gd name="connsiteY3" fmla="*/ 0 h 257442"/>
                <a:gd name="connsiteX0" fmla="*/ 1583986 w 1583986"/>
                <a:gd name="connsiteY0" fmla="*/ 0 h 257442"/>
                <a:gd name="connsiteX1" fmla="*/ 1376981 w 1583986"/>
                <a:gd name="connsiteY1" fmla="*/ 257442 h 257442"/>
                <a:gd name="connsiteX2" fmla="*/ 0 w 1583986"/>
                <a:gd name="connsiteY2" fmla="*/ 257442 h 257442"/>
                <a:gd name="connsiteX3" fmla="*/ 0 w 1583986"/>
                <a:gd name="connsiteY3" fmla="*/ 0 h 257442"/>
                <a:gd name="connsiteX0" fmla="*/ 1583986 w 1583986"/>
                <a:gd name="connsiteY0" fmla="*/ 0 h 257442"/>
                <a:gd name="connsiteX1" fmla="*/ 1529265 w 1583986"/>
                <a:gd name="connsiteY1" fmla="*/ 257442 h 257442"/>
                <a:gd name="connsiteX2" fmla="*/ 0 w 1583986"/>
                <a:gd name="connsiteY2" fmla="*/ 257442 h 257442"/>
                <a:gd name="connsiteX3" fmla="*/ 0 w 1583986"/>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1 w 1583987"/>
                <a:gd name="connsiteY3" fmla="*/ 0 h 257442"/>
                <a:gd name="connsiteX0" fmla="*/ 1583987 w 1583987"/>
                <a:gd name="connsiteY0" fmla="*/ 0 h 257442"/>
                <a:gd name="connsiteX1" fmla="*/ 1529266 w 1583987"/>
                <a:gd name="connsiteY1" fmla="*/ 257442 h 257442"/>
                <a:gd name="connsiteX2" fmla="*/ 0 w 1583987"/>
                <a:gd name="connsiteY2" fmla="*/ 257442 h 257442"/>
                <a:gd name="connsiteX3" fmla="*/ 1 w 1583987"/>
                <a:gd name="connsiteY3" fmla="*/ 0 h 257442"/>
                <a:gd name="connsiteX0" fmla="*/ 968435 w 1529266"/>
                <a:gd name="connsiteY0" fmla="*/ 0 h 257442"/>
                <a:gd name="connsiteX1" fmla="*/ 1529266 w 1529266"/>
                <a:gd name="connsiteY1" fmla="*/ 257442 h 257442"/>
                <a:gd name="connsiteX2" fmla="*/ 0 w 1529266"/>
                <a:gd name="connsiteY2" fmla="*/ 257442 h 257442"/>
                <a:gd name="connsiteX3" fmla="*/ 1 w 1529266"/>
                <a:gd name="connsiteY3" fmla="*/ 0 h 257442"/>
                <a:gd name="connsiteX0" fmla="*/ 968435 w 968435"/>
                <a:gd name="connsiteY0" fmla="*/ 0 h 257442"/>
                <a:gd name="connsiteX1" fmla="*/ 913714 w 968435"/>
                <a:gd name="connsiteY1" fmla="*/ 257442 h 257442"/>
                <a:gd name="connsiteX2" fmla="*/ 0 w 968435"/>
                <a:gd name="connsiteY2" fmla="*/ 257442 h 257442"/>
                <a:gd name="connsiteX3" fmla="*/ 1 w 968435"/>
                <a:gd name="connsiteY3" fmla="*/ 0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0 h 257442"/>
                <a:gd name="connsiteX0" fmla="*/ 968434 w 968434"/>
                <a:gd name="connsiteY0" fmla="*/ 0 h 257442"/>
                <a:gd name="connsiteX1" fmla="*/ 913713 w 968434"/>
                <a:gd name="connsiteY1" fmla="*/ 257442 h 257442"/>
                <a:gd name="connsiteX2" fmla="*/ 1 w 968434"/>
                <a:gd name="connsiteY2" fmla="*/ 257442 h 257442"/>
                <a:gd name="connsiteX3" fmla="*/ 0 w 968434"/>
                <a:gd name="connsiteY3" fmla="*/ 0 h 257442"/>
                <a:gd name="connsiteX0" fmla="*/ 1128734 w 1128734"/>
                <a:gd name="connsiteY0" fmla="*/ 0 h 257442"/>
                <a:gd name="connsiteX1" fmla="*/ 913713 w 1128734"/>
                <a:gd name="connsiteY1" fmla="*/ 257442 h 257442"/>
                <a:gd name="connsiteX2" fmla="*/ 1 w 1128734"/>
                <a:gd name="connsiteY2" fmla="*/ 257442 h 257442"/>
                <a:gd name="connsiteX3" fmla="*/ 0 w 1128734"/>
                <a:gd name="connsiteY3" fmla="*/ 0 h 257442"/>
                <a:gd name="connsiteX0" fmla="*/ 1128734 w 1128734"/>
                <a:gd name="connsiteY0" fmla="*/ 0 h 257442"/>
                <a:gd name="connsiteX1" fmla="*/ 1074013 w 1128734"/>
                <a:gd name="connsiteY1" fmla="*/ 257442 h 257442"/>
                <a:gd name="connsiteX2" fmla="*/ 1 w 1128734"/>
                <a:gd name="connsiteY2" fmla="*/ 257442 h 257442"/>
                <a:gd name="connsiteX3" fmla="*/ 0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128734 w 1128734"/>
                <a:gd name="connsiteY0" fmla="*/ 0 h 257442"/>
                <a:gd name="connsiteX1" fmla="*/ 1074013 w 1128734"/>
                <a:gd name="connsiteY1" fmla="*/ 257442 h 257442"/>
                <a:gd name="connsiteX2" fmla="*/ 0 w 1128734"/>
                <a:gd name="connsiteY2" fmla="*/ 257442 h 257442"/>
                <a:gd name="connsiteX3" fmla="*/ 0 w 1128734"/>
                <a:gd name="connsiteY3" fmla="*/ 0 h 257442"/>
                <a:gd name="connsiteX0" fmla="*/ 1229724 w 1229724"/>
                <a:gd name="connsiteY0" fmla="*/ 0 h 257442"/>
                <a:gd name="connsiteX1" fmla="*/ 1074013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3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3 w 1229724"/>
                <a:gd name="connsiteY1" fmla="*/ 257442 h 257442"/>
                <a:gd name="connsiteX2" fmla="*/ 0 w 1229724"/>
                <a:gd name="connsiteY2" fmla="*/ 257442 h 257442"/>
                <a:gd name="connsiteX3" fmla="*/ 0 w 1229724"/>
                <a:gd name="connsiteY3" fmla="*/ 0 h 257442"/>
                <a:gd name="connsiteX0" fmla="*/ 1229724 w 1229724"/>
                <a:gd name="connsiteY0" fmla="*/ 0 h 257442"/>
                <a:gd name="connsiteX1" fmla="*/ 1175003 w 1229724"/>
                <a:gd name="connsiteY1" fmla="*/ 257442 h 257442"/>
                <a:gd name="connsiteX2" fmla="*/ 0 w 1229724"/>
                <a:gd name="connsiteY2" fmla="*/ 257442 h 257442"/>
                <a:gd name="connsiteX3" fmla="*/ 0 w 1229724"/>
                <a:gd name="connsiteY3" fmla="*/ 0 h 257442"/>
                <a:gd name="connsiteX0" fmla="*/ 1398038 w 1398038"/>
                <a:gd name="connsiteY0" fmla="*/ 0 h 257442"/>
                <a:gd name="connsiteX1" fmla="*/ 1175003 w 1398038"/>
                <a:gd name="connsiteY1" fmla="*/ 257442 h 257442"/>
                <a:gd name="connsiteX2" fmla="*/ 0 w 1398038"/>
                <a:gd name="connsiteY2" fmla="*/ 257442 h 257442"/>
                <a:gd name="connsiteX3" fmla="*/ 0 w 1398038"/>
                <a:gd name="connsiteY3" fmla="*/ 0 h 257442"/>
                <a:gd name="connsiteX0" fmla="*/ 1398038 w 1398038"/>
                <a:gd name="connsiteY0" fmla="*/ 0 h 257442"/>
                <a:gd name="connsiteX1" fmla="*/ 1343317 w 1398038"/>
                <a:gd name="connsiteY1" fmla="*/ 257442 h 257442"/>
                <a:gd name="connsiteX2" fmla="*/ 0 w 1398038"/>
                <a:gd name="connsiteY2" fmla="*/ 257442 h 257442"/>
                <a:gd name="connsiteX3" fmla="*/ 0 w 1398038"/>
                <a:gd name="connsiteY3" fmla="*/ 0 h 257442"/>
                <a:gd name="connsiteX0" fmla="*/ 1398038 w 1398038"/>
                <a:gd name="connsiteY0" fmla="*/ 0 h 257442"/>
                <a:gd name="connsiteX1" fmla="*/ 1343317 w 1398038"/>
                <a:gd name="connsiteY1" fmla="*/ 257442 h 257442"/>
                <a:gd name="connsiteX2" fmla="*/ 0 w 1398038"/>
                <a:gd name="connsiteY2" fmla="*/ 257442 h 257442"/>
                <a:gd name="connsiteX3" fmla="*/ 0 w 1398038"/>
                <a:gd name="connsiteY3" fmla="*/ 0 h 257442"/>
                <a:gd name="connsiteX0" fmla="*/ 1398038 w 1398038"/>
                <a:gd name="connsiteY0" fmla="*/ 0 h 257442"/>
                <a:gd name="connsiteX1" fmla="*/ 1343317 w 1398038"/>
                <a:gd name="connsiteY1" fmla="*/ 257442 h 257442"/>
                <a:gd name="connsiteX2" fmla="*/ 0 w 1398038"/>
                <a:gd name="connsiteY2" fmla="*/ 257442 h 257442"/>
                <a:gd name="connsiteX3" fmla="*/ 0 w 1398038"/>
                <a:gd name="connsiteY3" fmla="*/ 0 h 257442"/>
                <a:gd name="connsiteX0" fmla="*/ 1566354 w 1566354"/>
                <a:gd name="connsiteY0" fmla="*/ 0 h 257442"/>
                <a:gd name="connsiteX1" fmla="*/ 1343317 w 1566354"/>
                <a:gd name="connsiteY1" fmla="*/ 257442 h 257442"/>
                <a:gd name="connsiteX2" fmla="*/ 0 w 1566354"/>
                <a:gd name="connsiteY2" fmla="*/ 257442 h 257442"/>
                <a:gd name="connsiteX3" fmla="*/ 0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0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0 w 1566354"/>
                <a:gd name="connsiteY3" fmla="*/ 0 h 257442"/>
                <a:gd name="connsiteX0" fmla="*/ 1566354 w 1566354"/>
                <a:gd name="connsiteY0" fmla="*/ 0 h 257442"/>
                <a:gd name="connsiteX1" fmla="*/ 1511633 w 1566354"/>
                <a:gd name="connsiteY1" fmla="*/ 257442 h 257442"/>
                <a:gd name="connsiteX2" fmla="*/ 0 w 1566354"/>
                <a:gd name="connsiteY2" fmla="*/ 257442 h 257442"/>
                <a:gd name="connsiteX3" fmla="*/ 0 w 1566354"/>
                <a:gd name="connsiteY3" fmla="*/ 0 h 257442"/>
                <a:gd name="connsiteX0" fmla="*/ 1734669 w 1734669"/>
                <a:gd name="connsiteY0" fmla="*/ 0 h 257442"/>
                <a:gd name="connsiteX1" fmla="*/ 1511633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 name="connsiteX0" fmla="*/ 1734669 w 1734669"/>
                <a:gd name="connsiteY0" fmla="*/ 0 h 257442"/>
                <a:gd name="connsiteX1" fmla="*/ 1679948 w 1734669"/>
                <a:gd name="connsiteY1" fmla="*/ 257442 h 257442"/>
                <a:gd name="connsiteX2" fmla="*/ 0 w 1734669"/>
                <a:gd name="connsiteY2" fmla="*/ 257442 h 257442"/>
                <a:gd name="connsiteX3" fmla="*/ 0 w 1734669"/>
                <a:gd name="connsiteY3" fmla="*/ 0 h 257442"/>
              </a:gdLst>
              <a:ahLst/>
              <a:cxnLst>
                <a:cxn ang="0">
                  <a:pos x="connsiteX0" y="connsiteY0"/>
                </a:cxn>
                <a:cxn ang="0">
                  <a:pos x="connsiteX1" y="connsiteY1"/>
                </a:cxn>
                <a:cxn ang="0">
                  <a:pos x="connsiteX2" y="connsiteY2"/>
                </a:cxn>
                <a:cxn ang="0">
                  <a:pos x="connsiteX3" y="connsiteY3"/>
                </a:cxn>
              </a:cxnLst>
              <a:rect l="l" t="t" r="r" b="b"/>
              <a:pathLst>
                <a:path w="1734669" h="257442">
                  <a:moveTo>
                    <a:pt x="1734669" y="0"/>
                  </a:moveTo>
                  <a:lnTo>
                    <a:pt x="1679948" y="257442"/>
                  </a:lnTo>
                  <a:lnTo>
                    <a:pt x="0" y="257442"/>
                  </a:lnTo>
                  <a:lnTo>
                    <a:pt x="0" y="0"/>
                  </a:lnTo>
                  <a:close/>
                </a:path>
              </a:pathLst>
            </a:custGeom>
            <a:solidFill>
              <a:srgbClr val="5C5C5C"/>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27" name="btfpRunningAgenda2LevelTextLeft906988">
              <a:extLst>
                <a:ext uri="{FF2B5EF4-FFF2-40B4-BE49-F238E27FC236}">
                  <a16:creationId xmlns:a16="http://schemas.microsoft.com/office/drawing/2014/main" id="{BDF03E90-8539-5125-CEEA-E95A555BB5E2}"/>
                </a:ext>
              </a:extLst>
            </p:cNvPr>
            <p:cNvSpPr txBox="1"/>
            <p:nvPr/>
          </p:nvSpPr>
          <p:spPr bwMode="gray">
            <a:xfrm>
              <a:off x="0" y="876300"/>
              <a:ext cx="1679948"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Target</a:t>
              </a:r>
            </a:p>
          </p:txBody>
        </p:sp>
        <p:sp>
          <p:nvSpPr>
            <p:cNvPr id="33" name="btfpRunningAgenda2LevelBarRight906988">
              <a:extLst>
                <a:ext uri="{FF2B5EF4-FFF2-40B4-BE49-F238E27FC236}">
                  <a16:creationId xmlns:a16="http://schemas.microsoft.com/office/drawing/2014/main" id="{FA2A73ED-9F31-BE15-6FD7-20F01D5C00F7}"/>
                </a:ext>
              </a:extLst>
            </p:cNvPr>
            <p:cNvSpPr/>
            <p:nvPr/>
          </p:nvSpPr>
          <p:spPr bwMode="gray">
            <a:xfrm>
              <a:off x="1599827" y="876300"/>
              <a:ext cx="2868890" cy="257442"/>
            </a:xfrm>
            <a:custGeom>
              <a:avLst/>
              <a:gdLst>
                <a:gd name="connsiteX0" fmla="*/ 3210586 w 3210586"/>
                <a:gd name="connsiteY0" fmla="*/ 0 h 257442"/>
                <a:gd name="connsiteX1" fmla="*/ 2367856 w 3210586"/>
                <a:gd name="connsiteY1" fmla="*/ 0 h 257442"/>
                <a:gd name="connsiteX2" fmla="*/ 2313135 w 3210586"/>
                <a:gd name="connsiteY2" fmla="*/ 257442 h 257442"/>
                <a:gd name="connsiteX3" fmla="*/ 0 w 3210586"/>
                <a:gd name="connsiteY3" fmla="*/ 257442 h 257442"/>
                <a:gd name="connsiteX0" fmla="*/ 3210586 w 3210586"/>
                <a:gd name="connsiteY0" fmla="*/ 0 h 257442"/>
                <a:gd name="connsiteX1" fmla="*/ 3155864 w 3210586"/>
                <a:gd name="connsiteY1" fmla="*/ 257442 h 257442"/>
                <a:gd name="connsiteX2" fmla="*/ 2313135 w 3210586"/>
                <a:gd name="connsiteY2" fmla="*/ 257442 h 257442"/>
                <a:gd name="connsiteX3" fmla="*/ 0 w 3210586"/>
                <a:gd name="connsiteY3" fmla="*/ 257442 h 257442"/>
                <a:gd name="connsiteX0" fmla="*/ 3210587 w 3210587"/>
                <a:gd name="connsiteY0" fmla="*/ 0 h 257442"/>
                <a:gd name="connsiteX1" fmla="*/ 3155865 w 3210587"/>
                <a:gd name="connsiteY1" fmla="*/ 257442 h 257442"/>
                <a:gd name="connsiteX2" fmla="*/ 0 w 3210587"/>
                <a:gd name="connsiteY2" fmla="*/ 257442 h 257442"/>
                <a:gd name="connsiteX3" fmla="*/ 1 w 3210587"/>
                <a:gd name="connsiteY3" fmla="*/ 257442 h 257442"/>
                <a:gd name="connsiteX0" fmla="*/ 3210587 w 3210587"/>
                <a:gd name="connsiteY0" fmla="*/ 0 h 257442"/>
                <a:gd name="connsiteX1" fmla="*/ 3155865 w 3210587"/>
                <a:gd name="connsiteY1" fmla="*/ 257442 h 257442"/>
                <a:gd name="connsiteX2" fmla="*/ 0 w 3210587"/>
                <a:gd name="connsiteY2" fmla="*/ 257442 h 257442"/>
                <a:gd name="connsiteX3" fmla="*/ 54722 w 3210587"/>
                <a:gd name="connsiteY3" fmla="*/ 0 h 257442"/>
                <a:gd name="connsiteX0" fmla="*/ 2282896 w 3155865"/>
                <a:gd name="connsiteY0" fmla="*/ 0 h 257442"/>
                <a:gd name="connsiteX1" fmla="*/ 3155865 w 3155865"/>
                <a:gd name="connsiteY1" fmla="*/ 257442 h 257442"/>
                <a:gd name="connsiteX2" fmla="*/ 0 w 3155865"/>
                <a:gd name="connsiteY2" fmla="*/ 257442 h 257442"/>
                <a:gd name="connsiteX3" fmla="*/ 54722 w 3155865"/>
                <a:gd name="connsiteY3" fmla="*/ 0 h 257442"/>
                <a:gd name="connsiteX0" fmla="*/ 2282896 w 2282896"/>
                <a:gd name="connsiteY0" fmla="*/ 0 h 257442"/>
                <a:gd name="connsiteX1" fmla="*/ 2228175 w 2282896"/>
                <a:gd name="connsiteY1" fmla="*/ 257442 h 257442"/>
                <a:gd name="connsiteX2" fmla="*/ 0 w 2282896"/>
                <a:gd name="connsiteY2" fmla="*/ 257442 h 257442"/>
                <a:gd name="connsiteX3" fmla="*/ 54722 w 2282896"/>
                <a:gd name="connsiteY3" fmla="*/ 0 h 257442"/>
                <a:gd name="connsiteX0" fmla="*/ 2282896 w 2282896"/>
                <a:gd name="connsiteY0" fmla="*/ 0 h 257442"/>
                <a:gd name="connsiteX1" fmla="*/ 2228175 w 2282896"/>
                <a:gd name="connsiteY1" fmla="*/ 257442 h 257442"/>
                <a:gd name="connsiteX2" fmla="*/ 0 w 2282896"/>
                <a:gd name="connsiteY2" fmla="*/ 257442 h 257442"/>
                <a:gd name="connsiteX3" fmla="*/ 54722 w 2282896"/>
                <a:gd name="connsiteY3" fmla="*/ 0 h 257442"/>
                <a:gd name="connsiteX0" fmla="*/ 2282896 w 2282896"/>
                <a:gd name="connsiteY0" fmla="*/ 0 h 257442"/>
                <a:gd name="connsiteX1" fmla="*/ 2228175 w 2282896"/>
                <a:gd name="connsiteY1" fmla="*/ 257442 h 257442"/>
                <a:gd name="connsiteX2" fmla="*/ 0 w 2282896"/>
                <a:gd name="connsiteY2" fmla="*/ 257442 h 257442"/>
                <a:gd name="connsiteX3" fmla="*/ 54721 w 2282896"/>
                <a:gd name="connsiteY3" fmla="*/ 0 h 257442"/>
                <a:gd name="connsiteX0" fmla="*/ 2569834 w 2569834"/>
                <a:gd name="connsiteY0" fmla="*/ 0 h 257442"/>
                <a:gd name="connsiteX1" fmla="*/ 2228175 w 2569834"/>
                <a:gd name="connsiteY1" fmla="*/ 257442 h 257442"/>
                <a:gd name="connsiteX2" fmla="*/ 0 w 2569834"/>
                <a:gd name="connsiteY2" fmla="*/ 257442 h 257442"/>
                <a:gd name="connsiteX3" fmla="*/ 54721 w 2569834"/>
                <a:gd name="connsiteY3" fmla="*/ 0 h 257442"/>
                <a:gd name="connsiteX0" fmla="*/ 2569834 w 2569834"/>
                <a:gd name="connsiteY0" fmla="*/ 0 h 257442"/>
                <a:gd name="connsiteX1" fmla="*/ 2515113 w 2569834"/>
                <a:gd name="connsiteY1" fmla="*/ 257442 h 257442"/>
                <a:gd name="connsiteX2" fmla="*/ 0 w 2569834"/>
                <a:gd name="connsiteY2" fmla="*/ 257442 h 257442"/>
                <a:gd name="connsiteX3" fmla="*/ 54721 w 2569834"/>
                <a:gd name="connsiteY3" fmla="*/ 0 h 257442"/>
                <a:gd name="connsiteX0" fmla="*/ 2569834 w 2569834"/>
                <a:gd name="connsiteY0" fmla="*/ 0 h 257442"/>
                <a:gd name="connsiteX1" fmla="*/ 2515113 w 2569834"/>
                <a:gd name="connsiteY1" fmla="*/ 257442 h 257442"/>
                <a:gd name="connsiteX2" fmla="*/ 0 w 2569834"/>
                <a:gd name="connsiteY2" fmla="*/ 257442 h 257442"/>
                <a:gd name="connsiteX3" fmla="*/ 54721 w 2569834"/>
                <a:gd name="connsiteY3" fmla="*/ 0 h 257442"/>
                <a:gd name="connsiteX0" fmla="*/ 2569834 w 2569834"/>
                <a:gd name="connsiteY0" fmla="*/ 0 h 257442"/>
                <a:gd name="connsiteX1" fmla="*/ 2515113 w 2569834"/>
                <a:gd name="connsiteY1" fmla="*/ 257442 h 257442"/>
                <a:gd name="connsiteX2" fmla="*/ 0 w 2569834"/>
                <a:gd name="connsiteY2" fmla="*/ 257442 h 257442"/>
                <a:gd name="connsiteX3" fmla="*/ 54721 w 2569834"/>
                <a:gd name="connsiteY3" fmla="*/ 0 h 257442"/>
                <a:gd name="connsiteX0" fmla="*/ 2730134 w 2730134"/>
                <a:gd name="connsiteY0" fmla="*/ 0 h 257442"/>
                <a:gd name="connsiteX1" fmla="*/ 2515113 w 2730134"/>
                <a:gd name="connsiteY1" fmla="*/ 257442 h 257442"/>
                <a:gd name="connsiteX2" fmla="*/ 0 w 2730134"/>
                <a:gd name="connsiteY2" fmla="*/ 257442 h 257442"/>
                <a:gd name="connsiteX3" fmla="*/ 54721 w 2730134"/>
                <a:gd name="connsiteY3" fmla="*/ 0 h 257442"/>
                <a:gd name="connsiteX0" fmla="*/ 2730134 w 2730134"/>
                <a:gd name="connsiteY0" fmla="*/ 0 h 257442"/>
                <a:gd name="connsiteX1" fmla="*/ 2675413 w 2730134"/>
                <a:gd name="connsiteY1" fmla="*/ 257442 h 257442"/>
                <a:gd name="connsiteX2" fmla="*/ 0 w 2730134"/>
                <a:gd name="connsiteY2" fmla="*/ 257442 h 257442"/>
                <a:gd name="connsiteX3" fmla="*/ 54721 w 2730134"/>
                <a:gd name="connsiteY3" fmla="*/ 0 h 257442"/>
                <a:gd name="connsiteX0" fmla="*/ 2730134 w 2730134"/>
                <a:gd name="connsiteY0" fmla="*/ 0 h 257442"/>
                <a:gd name="connsiteX1" fmla="*/ 2675413 w 2730134"/>
                <a:gd name="connsiteY1" fmla="*/ 257442 h 257442"/>
                <a:gd name="connsiteX2" fmla="*/ 0 w 2730134"/>
                <a:gd name="connsiteY2" fmla="*/ 257442 h 257442"/>
                <a:gd name="connsiteX3" fmla="*/ 54721 w 2730134"/>
                <a:gd name="connsiteY3" fmla="*/ 0 h 257442"/>
                <a:gd name="connsiteX0" fmla="*/ 2730134 w 2730134"/>
                <a:gd name="connsiteY0" fmla="*/ 0 h 257442"/>
                <a:gd name="connsiteX1" fmla="*/ 2675413 w 2730134"/>
                <a:gd name="connsiteY1" fmla="*/ 257442 h 257442"/>
                <a:gd name="connsiteX2" fmla="*/ 0 w 2730134"/>
                <a:gd name="connsiteY2" fmla="*/ 257442 h 257442"/>
                <a:gd name="connsiteX3" fmla="*/ 54721 w 2730134"/>
                <a:gd name="connsiteY3" fmla="*/ 0 h 257442"/>
                <a:gd name="connsiteX0" fmla="*/ 2983409 w 2983409"/>
                <a:gd name="connsiteY0" fmla="*/ 0 h 257442"/>
                <a:gd name="connsiteX1" fmla="*/ 2675413 w 2983409"/>
                <a:gd name="connsiteY1" fmla="*/ 257442 h 257442"/>
                <a:gd name="connsiteX2" fmla="*/ 0 w 2983409"/>
                <a:gd name="connsiteY2" fmla="*/ 257442 h 257442"/>
                <a:gd name="connsiteX3" fmla="*/ 54721 w 2983409"/>
                <a:gd name="connsiteY3" fmla="*/ 0 h 257442"/>
                <a:gd name="connsiteX0" fmla="*/ 2983409 w 2983409"/>
                <a:gd name="connsiteY0" fmla="*/ 0 h 257442"/>
                <a:gd name="connsiteX1" fmla="*/ 2928688 w 2983409"/>
                <a:gd name="connsiteY1" fmla="*/ 257442 h 257442"/>
                <a:gd name="connsiteX2" fmla="*/ 0 w 2983409"/>
                <a:gd name="connsiteY2" fmla="*/ 257442 h 257442"/>
                <a:gd name="connsiteX3" fmla="*/ 54721 w 2983409"/>
                <a:gd name="connsiteY3" fmla="*/ 0 h 257442"/>
                <a:gd name="connsiteX0" fmla="*/ 2983409 w 2983409"/>
                <a:gd name="connsiteY0" fmla="*/ 0 h 257442"/>
                <a:gd name="connsiteX1" fmla="*/ 2928688 w 2983409"/>
                <a:gd name="connsiteY1" fmla="*/ 257442 h 257442"/>
                <a:gd name="connsiteX2" fmla="*/ 0 w 2983409"/>
                <a:gd name="connsiteY2" fmla="*/ 257442 h 257442"/>
                <a:gd name="connsiteX3" fmla="*/ 54721 w 2983409"/>
                <a:gd name="connsiteY3" fmla="*/ 0 h 257442"/>
                <a:gd name="connsiteX0" fmla="*/ 2983409 w 2983409"/>
                <a:gd name="connsiteY0" fmla="*/ 0 h 257442"/>
                <a:gd name="connsiteX1" fmla="*/ 2928688 w 2983409"/>
                <a:gd name="connsiteY1" fmla="*/ 257442 h 257442"/>
                <a:gd name="connsiteX2" fmla="*/ 0 w 2983409"/>
                <a:gd name="connsiteY2" fmla="*/ 257442 h 257442"/>
                <a:gd name="connsiteX3" fmla="*/ 54721 w 2983409"/>
                <a:gd name="connsiteY3" fmla="*/ 0 h 257442"/>
                <a:gd name="connsiteX0" fmla="*/ 3151724 w 3151724"/>
                <a:gd name="connsiteY0" fmla="*/ 0 h 257442"/>
                <a:gd name="connsiteX1" fmla="*/ 2928688 w 3151724"/>
                <a:gd name="connsiteY1" fmla="*/ 257442 h 257442"/>
                <a:gd name="connsiteX2" fmla="*/ 0 w 3151724"/>
                <a:gd name="connsiteY2" fmla="*/ 257442 h 257442"/>
                <a:gd name="connsiteX3" fmla="*/ 54721 w 3151724"/>
                <a:gd name="connsiteY3" fmla="*/ 0 h 257442"/>
                <a:gd name="connsiteX0" fmla="*/ 3151724 w 3151724"/>
                <a:gd name="connsiteY0" fmla="*/ 0 h 257442"/>
                <a:gd name="connsiteX1" fmla="*/ 3097002 w 3151724"/>
                <a:gd name="connsiteY1" fmla="*/ 257442 h 257442"/>
                <a:gd name="connsiteX2" fmla="*/ 0 w 3151724"/>
                <a:gd name="connsiteY2" fmla="*/ 257442 h 257442"/>
                <a:gd name="connsiteX3" fmla="*/ 54721 w 3151724"/>
                <a:gd name="connsiteY3" fmla="*/ 0 h 257442"/>
                <a:gd name="connsiteX0" fmla="*/ 3151725 w 3151725"/>
                <a:gd name="connsiteY0" fmla="*/ 0 h 257442"/>
                <a:gd name="connsiteX1" fmla="*/ 3097003 w 3151725"/>
                <a:gd name="connsiteY1" fmla="*/ 257442 h 257442"/>
                <a:gd name="connsiteX2" fmla="*/ 0 w 3151725"/>
                <a:gd name="connsiteY2" fmla="*/ 257442 h 257442"/>
                <a:gd name="connsiteX3" fmla="*/ 54722 w 3151725"/>
                <a:gd name="connsiteY3" fmla="*/ 0 h 257442"/>
                <a:gd name="connsiteX0" fmla="*/ 3151725 w 3151725"/>
                <a:gd name="connsiteY0" fmla="*/ 0 h 257442"/>
                <a:gd name="connsiteX1" fmla="*/ 3097003 w 3151725"/>
                <a:gd name="connsiteY1" fmla="*/ 257442 h 257442"/>
                <a:gd name="connsiteX2" fmla="*/ 0 w 3151725"/>
                <a:gd name="connsiteY2" fmla="*/ 257442 h 257442"/>
                <a:gd name="connsiteX3" fmla="*/ 54722 w 3151725"/>
                <a:gd name="connsiteY3" fmla="*/ 0 h 257442"/>
                <a:gd name="connsiteX0" fmla="*/ 3312025 w 3312025"/>
                <a:gd name="connsiteY0" fmla="*/ 0 h 257442"/>
                <a:gd name="connsiteX1" fmla="*/ 3097003 w 3312025"/>
                <a:gd name="connsiteY1" fmla="*/ 257442 h 257442"/>
                <a:gd name="connsiteX2" fmla="*/ 0 w 3312025"/>
                <a:gd name="connsiteY2" fmla="*/ 257442 h 257442"/>
                <a:gd name="connsiteX3" fmla="*/ 54722 w 3312025"/>
                <a:gd name="connsiteY3" fmla="*/ 0 h 257442"/>
                <a:gd name="connsiteX0" fmla="*/ 3312025 w 3312025"/>
                <a:gd name="connsiteY0" fmla="*/ 0 h 257442"/>
                <a:gd name="connsiteX1" fmla="*/ 3257304 w 3312025"/>
                <a:gd name="connsiteY1" fmla="*/ 257442 h 257442"/>
                <a:gd name="connsiteX2" fmla="*/ 0 w 3312025"/>
                <a:gd name="connsiteY2" fmla="*/ 257442 h 257442"/>
                <a:gd name="connsiteX3" fmla="*/ 54722 w 3312025"/>
                <a:gd name="connsiteY3" fmla="*/ 0 h 257442"/>
                <a:gd name="connsiteX0" fmla="*/ 3312024 w 3312024"/>
                <a:gd name="connsiteY0" fmla="*/ 0 h 257442"/>
                <a:gd name="connsiteX1" fmla="*/ 3257303 w 3312024"/>
                <a:gd name="connsiteY1" fmla="*/ 257442 h 257442"/>
                <a:gd name="connsiteX2" fmla="*/ 0 w 3312024"/>
                <a:gd name="connsiteY2" fmla="*/ 257442 h 257442"/>
                <a:gd name="connsiteX3" fmla="*/ 54721 w 3312024"/>
                <a:gd name="connsiteY3" fmla="*/ 0 h 257442"/>
                <a:gd name="connsiteX0" fmla="*/ 3312024 w 3312024"/>
                <a:gd name="connsiteY0" fmla="*/ 0 h 257442"/>
                <a:gd name="connsiteX1" fmla="*/ 3257303 w 3312024"/>
                <a:gd name="connsiteY1" fmla="*/ 257442 h 257442"/>
                <a:gd name="connsiteX2" fmla="*/ 0 w 3312024"/>
                <a:gd name="connsiteY2" fmla="*/ 257442 h 257442"/>
                <a:gd name="connsiteX3" fmla="*/ 54720 w 3312024"/>
                <a:gd name="connsiteY3" fmla="*/ 0 h 257442"/>
                <a:gd name="connsiteX0" fmla="*/ 950801 w 3257303"/>
                <a:gd name="connsiteY0" fmla="*/ 0 h 257442"/>
                <a:gd name="connsiteX1" fmla="*/ 3257303 w 3257303"/>
                <a:gd name="connsiteY1" fmla="*/ 257442 h 257442"/>
                <a:gd name="connsiteX2" fmla="*/ 0 w 3257303"/>
                <a:gd name="connsiteY2" fmla="*/ 257442 h 257442"/>
                <a:gd name="connsiteX3" fmla="*/ 54720 w 3257303"/>
                <a:gd name="connsiteY3" fmla="*/ 0 h 257442"/>
                <a:gd name="connsiteX0" fmla="*/ 950801 w 950801"/>
                <a:gd name="connsiteY0" fmla="*/ 0 h 257442"/>
                <a:gd name="connsiteX1" fmla="*/ 896081 w 950801"/>
                <a:gd name="connsiteY1" fmla="*/ 257442 h 257442"/>
                <a:gd name="connsiteX2" fmla="*/ 0 w 950801"/>
                <a:gd name="connsiteY2" fmla="*/ 257442 h 257442"/>
                <a:gd name="connsiteX3" fmla="*/ 54720 w 950801"/>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19 w 950800"/>
                <a:gd name="connsiteY3" fmla="*/ 0 h 257442"/>
                <a:gd name="connsiteX0" fmla="*/ 950800 w 950800"/>
                <a:gd name="connsiteY0" fmla="*/ 0 h 257442"/>
                <a:gd name="connsiteX1" fmla="*/ 896080 w 950800"/>
                <a:gd name="connsiteY1" fmla="*/ 257442 h 257442"/>
                <a:gd name="connsiteX2" fmla="*/ 0 w 950800"/>
                <a:gd name="connsiteY2" fmla="*/ 257442 h 257442"/>
                <a:gd name="connsiteX3" fmla="*/ 54720 w 950800"/>
                <a:gd name="connsiteY3" fmla="*/ 0 h 257442"/>
                <a:gd name="connsiteX0" fmla="*/ 1111100 w 1111100"/>
                <a:gd name="connsiteY0" fmla="*/ 0 h 257442"/>
                <a:gd name="connsiteX1" fmla="*/ 896080 w 1111100"/>
                <a:gd name="connsiteY1" fmla="*/ 257442 h 257442"/>
                <a:gd name="connsiteX2" fmla="*/ 0 w 1111100"/>
                <a:gd name="connsiteY2" fmla="*/ 257442 h 257442"/>
                <a:gd name="connsiteX3" fmla="*/ 54720 w 1111100"/>
                <a:gd name="connsiteY3" fmla="*/ 0 h 257442"/>
                <a:gd name="connsiteX0" fmla="*/ 1111100 w 1111100"/>
                <a:gd name="connsiteY0" fmla="*/ 0 h 257442"/>
                <a:gd name="connsiteX1" fmla="*/ 1056379 w 1111100"/>
                <a:gd name="connsiteY1" fmla="*/ 257442 h 257442"/>
                <a:gd name="connsiteX2" fmla="*/ 0 w 1111100"/>
                <a:gd name="connsiteY2" fmla="*/ 257442 h 257442"/>
                <a:gd name="connsiteX3" fmla="*/ 54720 w 1111100"/>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1 w 1111101"/>
                <a:gd name="connsiteY3" fmla="*/ 0 h 257442"/>
                <a:gd name="connsiteX0" fmla="*/ 1111101 w 1111101"/>
                <a:gd name="connsiteY0" fmla="*/ 0 h 257442"/>
                <a:gd name="connsiteX1" fmla="*/ 1056380 w 1111101"/>
                <a:gd name="connsiteY1" fmla="*/ 257442 h 257442"/>
                <a:gd name="connsiteX2" fmla="*/ 0 w 1111101"/>
                <a:gd name="connsiteY2" fmla="*/ 257442 h 257442"/>
                <a:gd name="connsiteX3" fmla="*/ 54722 w 1111101"/>
                <a:gd name="connsiteY3" fmla="*/ 0 h 257442"/>
                <a:gd name="connsiteX0" fmla="*/ 1271403 w 1271403"/>
                <a:gd name="connsiteY0" fmla="*/ 0 h 257442"/>
                <a:gd name="connsiteX1" fmla="*/ 1056380 w 1271403"/>
                <a:gd name="connsiteY1" fmla="*/ 257442 h 257442"/>
                <a:gd name="connsiteX2" fmla="*/ 0 w 1271403"/>
                <a:gd name="connsiteY2" fmla="*/ 257442 h 257442"/>
                <a:gd name="connsiteX3" fmla="*/ 54722 w 1271403"/>
                <a:gd name="connsiteY3" fmla="*/ 0 h 257442"/>
                <a:gd name="connsiteX0" fmla="*/ 1271403 w 1271403"/>
                <a:gd name="connsiteY0" fmla="*/ 0 h 257442"/>
                <a:gd name="connsiteX1" fmla="*/ 1216682 w 1271403"/>
                <a:gd name="connsiteY1" fmla="*/ 257442 h 257442"/>
                <a:gd name="connsiteX2" fmla="*/ 0 w 1271403"/>
                <a:gd name="connsiteY2" fmla="*/ 257442 h 257442"/>
                <a:gd name="connsiteX3" fmla="*/ 54722 w 1271403"/>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1 w 1271402"/>
                <a:gd name="connsiteY3" fmla="*/ 0 h 257442"/>
                <a:gd name="connsiteX0" fmla="*/ 1271402 w 1271402"/>
                <a:gd name="connsiteY0" fmla="*/ 0 h 257442"/>
                <a:gd name="connsiteX1" fmla="*/ 1216681 w 1271402"/>
                <a:gd name="connsiteY1" fmla="*/ 257442 h 257442"/>
                <a:gd name="connsiteX2" fmla="*/ 0 w 1271402"/>
                <a:gd name="connsiteY2" fmla="*/ 257442 h 257442"/>
                <a:gd name="connsiteX3" fmla="*/ 54720 w 1271402"/>
                <a:gd name="connsiteY3" fmla="*/ 0 h 257442"/>
                <a:gd name="connsiteX0" fmla="*/ 1529933 w 1529933"/>
                <a:gd name="connsiteY0" fmla="*/ 0 h 257442"/>
                <a:gd name="connsiteX1" fmla="*/ 1216681 w 1529933"/>
                <a:gd name="connsiteY1" fmla="*/ 257442 h 257442"/>
                <a:gd name="connsiteX2" fmla="*/ 0 w 1529933"/>
                <a:gd name="connsiteY2" fmla="*/ 257442 h 257442"/>
                <a:gd name="connsiteX3" fmla="*/ 54720 w 1529933"/>
                <a:gd name="connsiteY3" fmla="*/ 0 h 257442"/>
                <a:gd name="connsiteX0" fmla="*/ 1529933 w 1529933"/>
                <a:gd name="connsiteY0" fmla="*/ 0 h 257442"/>
                <a:gd name="connsiteX1" fmla="*/ 1475212 w 1529933"/>
                <a:gd name="connsiteY1" fmla="*/ 257442 h 257442"/>
                <a:gd name="connsiteX2" fmla="*/ 0 w 1529933"/>
                <a:gd name="connsiteY2" fmla="*/ 257442 h 257442"/>
                <a:gd name="connsiteX3" fmla="*/ 54720 w 1529933"/>
                <a:gd name="connsiteY3" fmla="*/ 0 h 257442"/>
                <a:gd name="connsiteX0" fmla="*/ 1529934 w 1529934"/>
                <a:gd name="connsiteY0" fmla="*/ 0 h 257442"/>
                <a:gd name="connsiteX1" fmla="*/ 1475213 w 1529934"/>
                <a:gd name="connsiteY1" fmla="*/ 257442 h 257442"/>
                <a:gd name="connsiteX2" fmla="*/ 0 w 1529934"/>
                <a:gd name="connsiteY2" fmla="*/ 257442 h 257442"/>
                <a:gd name="connsiteX3" fmla="*/ 54721 w 1529934"/>
                <a:gd name="connsiteY3" fmla="*/ 0 h 257442"/>
                <a:gd name="connsiteX0" fmla="*/ 1529934 w 1529934"/>
                <a:gd name="connsiteY0" fmla="*/ 0 h 257442"/>
                <a:gd name="connsiteX1" fmla="*/ 1475213 w 1529934"/>
                <a:gd name="connsiteY1" fmla="*/ 257442 h 257442"/>
                <a:gd name="connsiteX2" fmla="*/ 0 w 1529934"/>
                <a:gd name="connsiteY2" fmla="*/ 257442 h 257442"/>
                <a:gd name="connsiteX3" fmla="*/ 54721 w 1529934"/>
                <a:gd name="connsiteY3" fmla="*/ 0 h 257442"/>
                <a:gd name="connsiteX0" fmla="*/ 1855151 w 1855151"/>
                <a:gd name="connsiteY0" fmla="*/ 0 h 257442"/>
                <a:gd name="connsiteX1" fmla="*/ 1475213 w 1855151"/>
                <a:gd name="connsiteY1" fmla="*/ 257442 h 257442"/>
                <a:gd name="connsiteX2" fmla="*/ 0 w 1855151"/>
                <a:gd name="connsiteY2" fmla="*/ 257442 h 257442"/>
                <a:gd name="connsiteX3" fmla="*/ 54721 w 1855151"/>
                <a:gd name="connsiteY3" fmla="*/ 0 h 257442"/>
                <a:gd name="connsiteX0" fmla="*/ 1855151 w 1855151"/>
                <a:gd name="connsiteY0" fmla="*/ 0 h 257442"/>
                <a:gd name="connsiteX1" fmla="*/ 1800430 w 1855151"/>
                <a:gd name="connsiteY1" fmla="*/ 257442 h 257442"/>
                <a:gd name="connsiteX2" fmla="*/ 0 w 1855151"/>
                <a:gd name="connsiteY2" fmla="*/ 257442 h 257442"/>
                <a:gd name="connsiteX3" fmla="*/ 54721 w 1855151"/>
                <a:gd name="connsiteY3" fmla="*/ 0 h 257442"/>
                <a:gd name="connsiteX0" fmla="*/ 1855151 w 1855151"/>
                <a:gd name="connsiteY0" fmla="*/ 0 h 257442"/>
                <a:gd name="connsiteX1" fmla="*/ 1800430 w 1855151"/>
                <a:gd name="connsiteY1" fmla="*/ 257442 h 257442"/>
                <a:gd name="connsiteX2" fmla="*/ 0 w 1855151"/>
                <a:gd name="connsiteY2" fmla="*/ 257442 h 257442"/>
                <a:gd name="connsiteX3" fmla="*/ 54721 w 1855151"/>
                <a:gd name="connsiteY3" fmla="*/ 0 h 257442"/>
                <a:gd name="connsiteX0" fmla="*/ 1855151 w 1855151"/>
                <a:gd name="connsiteY0" fmla="*/ 0 h 257442"/>
                <a:gd name="connsiteX1" fmla="*/ 1800430 w 1855151"/>
                <a:gd name="connsiteY1" fmla="*/ 257442 h 257442"/>
                <a:gd name="connsiteX2" fmla="*/ 0 w 1855151"/>
                <a:gd name="connsiteY2" fmla="*/ 257442 h 257442"/>
                <a:gd name="connsiteX3" fmla="*/ 54721 w 1855151"/>
                <a:gd name="connsiteY3" fmla="*/ 0 h 257442"/>
                <a:gd name="connsiteX0" fmla="*/ 2175752 w 2175752"/>
                <a:gd name="connsiteY0" fmla="*/ 0 h 257442"/>
                <a:gd name="connsiteX1" fmla="*/ 1800430 w 2175752"/>
                <a:gd name="connsiteY1" fmla="*/ 257442 h 257442"/>
                <a:gd name="connsiteX2" fmla="*/ 0 w 2175752"/>
                <a:gd name="connsiteY2" fmla="*/ 257442 h 257442"/>
                <a:gd name="connsiteX3" fmla="*/ 54721 w 2175752"/>
                <a:gd name="connsiteY3" fmla="*/ 0 h 257442"/>
                <a:gd name="connsiteX0" fmla="*/ 2175752 w 2175752"/>
                <a:gd name="connsiteY0" fmla="*/ 0 h 257442"/>
                <a:gd name="connsiteX1" fmla="*/ 2121030 w 2175752"/>
                <a:gd name="connsiteY1" fmla="*/ 257442 h 257442"/>
                <a:gd name="connsiteX2" fmla="*/ 0 w 2175752"/>
                <a:gd name="connsiteY2" fmla="*/ 257442 h 257442"/>
                <a:gd name="connsiteX3" fmla="*/ 54721 w 2175752"/>
                <a:gd name="connsiteY3" fmla="*/ 0 h 257442"/>
                <a:gd name="connsiteX0" fmla="*/ 2175753 w 2175753"/>
                <a:gd name="connsiteY0" fmla="*/ 0 h 257442"/>
                <a:gd name="connsiteX1" fmla="*/ 2121031 w 2175753"/>
                <a:gd name="connsiteY1" fmla="*/ 257442 h 257442"/>
                <a:gd name="connsiteX2" fmla="*/ 0 w 2175753"/>
                <a:gd name="connsiteY2" fmla="*/ 257442 h 257442"/>
                <a:gd name="connsiteX3" fmla="*/ 54722 w 2175753"/>
                <a:gd name="connsiteY3" fmla="*/ 0 h 257442"/>
                <a:gd name="connsiteX0" fmla="*/ 2175753 w 2175753"/>
                <a:gd name="connsiteY0" fmla="*/ 0 h 257442"/>
                <a:gd name="connsiteX1" fmla="*/ 2121031 w 2175753"/>
                <a:gd name="connsiteY1" fmla="*/ 257442 h 257442"/>
                <a:gd name="connsiteX2" fmla="*/ 0 w 2175753"/>
                <a:gd name="connsiteY2" fmla="*/ 257442 h 257442"/>
                <a:gd name="connsiteX3" fmla="*/ 54722 w 2175753"/>
                <a:gd name="connsiteY3" fmla="*/ 0 h 257442"/>
                <a:gd name="connsiteX0" fmla="*/ 2336053 w 2336053"/>
                <a:gd name="connsiteY0" fmla="*/ 0 h 257442"/>
                <a:gd name="connsiteX1" fmla="*/ 2121031 w 2336053"/>
                <a:gd name="connsiteY1" fmla="*/ 257442 h 257442"/>
                <a:gd name="connsiteX2" fmla="*/ 0 w 2336053"/>
                <a:gd name="connsiteY2" fmla="*/ 257442 h 257442"/>
                <a:gd name="connsiteX3" fmla="*/ 54722 w 2336053"/>
                <a:gd name="connsiteY3" fmla="*/ 0 h 257442"/>
                <a:gd name="connsiteX0" fmla="*/ 2336053 w 2336053"/>
                <a:gd name="connsiteY0" fmla="*/ 0 h 257442"/>
                <a:gd name="connsiteX1" fmla="*/ 2281332 w 2336053"/>
                <a:gd name="connsiteY1" fmla="*/ 257442 h 257442"/>
                <a:gd name="connsiteX2" fmla="*/ 0 w 2336053"/>
                <a:gd name="connsiteY2" fmla="*/ 257442 h 257442"/>
                <a:gd name="connsiteX3" fmla="*/ 54722 w 2336053"/>
                <a:gd name="connsiteY3" fmla="*/ 0 h 257442"/>
                <a:gd name="connsiteX0" fmla="*/ 2336052 w 2336052"/>
                <a:gd name="connsiteY0" fmla="*/ 0 h 257442"/>
                <a:gd name="connsiteX1" fmla="*/ 2281331 w 2336052"/>
                <a:gd name="connsiteY1" fmla="*/ 257442 h 257442"/>
                <a:gd name="connsiteX2" fmla="*/ 0 w 2336052"/>
                <a:gd name="connsiteY2" fmla="*/ 257442 h 257442"/>
                <a:gd name="connsiteX3" fmla="*/ 54721 w 2336052"/>
                <a:gd name="connsiteY3" fmla="*/ 0 h 257442"/>
                <a:gd name="connsiteX0" fmla="*/ 2336052 w 2336052"/>
                <a:gd name="connsiteY0" fmla="*/ 0 h 257442"/>
                <a:gd name="connsiteX1" fmla="*/ 2281331 w 2336052"/>
                <a:gd name="connsiteY1" fmla="*/ 257442 h 257442"/>
                <a:gd name="connsiteX2" fmla="*/ 0 w 2336052"/>
                <a:gd name="connsiteY2" fmla="*/ 257442 h 257442"/>
                <a:gd name="connsiteX3" fmla="*/ 54720 w 2336052"/>
                <a:gd name="connsiteY3" fmla="*/ 0 h 257442"/>
                <a:gd name="connsiteX0" fmla="*/ 2504366 w 2504366"/>
                <a:gd name="connsiteY0" fmla="*/ 0 h 257442"/>
                <a:gd name="connsiteX1" fmla="*/ 2281331 w 2504366"/>
                <a:gd name="connsiteY1" fmla="*/ 257442 h 257442"/>
                <a:gd name="connsiteX2" fmla="*/ 0 w 2504366"/>
                <a:gd name="connsiteY2" fmla="*/ 257442 h 257442"/>
                <a:gd name="connsiteX3" fmla="*/ 54720 w 2504366"/>
                <a:gd name="connsiteY3" fmla="*/ 0 h 257442"/>
                <a:gd name="connsiteX0" fmla="*/ 2504366 w 2504366"/>
                <a:gd name="connsiteY0" fmla="*/ 0 h 257442"/>
                <a:gd name="connsiteX1" fmla="*/ 2449645 w 2504366"/>
                <a:gd name="connsiteY1" fmla="*/ 257442 h 257442"/>
                <a:gd name="connsiteX2" fmla="*/ 0 w 2504366"/>
                <a:gd name="connsiteY2" fmla="*/ 257442 h 257442"/>
                <a:gd name="connsiteX3" fmla="*/ 54720 w 2504366"/>
                <a:gd name="connsiteY3" fmla="*/ 0 h 257442"/>
                <a:gd name="connsiteX0" fmla="*/ 2504367 w 2504367"/>
                <a:gd name="connsiteY0" fmla="*/ 0 h 257442"/>
                <a:gd name="connsiteX1" fmla="*/ 2449646 w 2504367"/>
                <a:gd name="connsiteY1" fmla="*/ 257442 h 257442"/>
                <a:gd name="connsiteX2" fmla="*/ 0 w 2504367"/>
                <a:gd name="connsiteY2" fmla="*/ 257442 h 257442"/>
                <a:gd name="connsiteX3" fmla="*/ 54721 w 2504367"/>
                <a:gd name="connsiteY3" fmla="*/ 0 h 257442"/>
                <a:gd name="connsiteX0" fmla="*/ 2504367 w 2504367"/>
                <a:gd name="connsiteY0" fmla="*/ 0 h 257442"/>
                <a:gd name="connsiteX1" fmla="*/ 2449646 w 2504367"/>
                <a:gd name="connsiteY1" fmla="*/ 257442 h 257442"/>
                <a:gd name="connsiteX2" fmla="*/ 0 w 2504367"/>
                <a:gd name="connsiteY2" fmla="*/ 257442 h 257442"/>
                <a:gd name="connsiteX3" fmla="*/ 54722 w 2504367"/>
                <a:gd name="connsiteY3" fmla="*/ 0 h 257442"/>
                <a:gd name="connsiteX0" fmla="*/ 2664668 w 2664668"/>
                <a:gd name="connsiteY0" fmla="*/ 0 h 257442"/>
                <a:gd name="connsiteX1" fmla="*/ 2449646 w 2664668"/>
                <a:gd name="connsiteY1" fmla="*/ 257442 h 257442"/>
                <a:gd name="connsiteX2" fmla="*/ 0 w 2664668"/>
                <a:gd name="connsiteY2" fmla="*/ 257442 h 257442"/>
                <a:gd name="connsiteX3" fmla="*/ 54722 w 2664668"/>
                <a:gd name="connsiteY3" fmla="*/ 0 h 257442"/>
                <a:gd name="connsiteX0" fmla="*/ 2664668 w 2664668"/>
                <a:gd name="connsiteY0" fmla="*/ 0 h 257442"/>
                <a:gd name="connsiteX1" fmla="*/ 2609946 w 2664668"/>
                <a:gd name="connsiteY1" fmla="*/ 257442 h 257442"/>
                <a:gd name="connsiteX2" fmla="*/ 0 w 2664668"/>
                <a:gd name="connsiteY2" fmla="*/ 257442 h 257442"/>
                <a:gd name="connsiteX3" fmla="*/ 54722 w 2664668"/>
                <a:gd name="connsiteY3" fmla="*/ 0 h 257442"/>
                <a:gd name="connsiteX0" fmla="*/ 2664668 w 2664668"/>
                <a:gd name="connsiteY0" fmla="*/ 0 h 257442"/>
                <a:gd name="connsiteX1" fmla="*/ 2609946 w 2664668"/>
                <a:gd name="connsiteY1" fmla="*/ 257442 h 257442"/>
                <a:gd name="connsiteX2" fmla="*/ 0 w 2664668"/>
                <a:gd name="connsiteY2" fmla="*/ 257442 h 257442"/>
                <a:gd name="connsiteX3" fmla="*/ 54722 w 2664668"/>
                <a:gd name="connsiteY3" fmla="*/ 0 h 257442"/>
                <a:gd name="connsiteX0" fmla="*/ 2664668 w 2664668"/>
                <a:gd name="connsiteY0" fmla="*/ 0 h 257442"/>
                <a:gd name="connsiteX1" fmla="*/ 2609946 w 2664668"/>
                <a:gd name="connsiteY1" fmla="*/ 257442 h 257442"/>
                <a:gd name="connsiteX2" fmla="*/ 0 w 2664668"/>
                <a:gd name="connsiteY2" fmla="*/ 257442 h 257442"/>
                <a:gd name="connsiteX3" fmla="*/ 54721 w 2664668"/>
                <a:gd name="connsiteY3" fmla="*/ 0 h 257442"/>
                <a:gd name="connsiteX0" fmla="*/ 2832983 w 2832983"/>
                <a:gd name="connsiteY0" fmla="*/ 0 h 257442"/>
                <a:gd name="connsiteX1" fmla="*/ 2609946 w 2832983"/>
                <a:gd name="connsiteY1" fmla="*/ 257442 h 257442"/>
                <a:gd name="connsiteX2" fmla="*/ 0 w 2832983"/>
                <a:gd name="connsiteY2" fmla="*/ 257442 h 257442"/>
                <a:gd name="connsiteX3" fmla="*/ 54721 w 2832983"/>
                <a:gd name="connsiteY3" fmla="*/ 0 h 257442"/>
                <a:gd name="connsiteX0" fmla="*/ 2832983 w 2832983"/>
                <a:gd name="connsiteY0" fmla="*/ 0 h 257442"/>
                <a:gd name="connsiteX1" fmla="*/ 2778262 w 2832983"/>
                <a:gd name="connsiteY1" fmla="*/ 257442 h 257442"/>
                <a:gd name="connsiteX2" fmla="*/ 0 w 2832983"/>
                <a:gd name="connsiteY2" fmla="*/ 257442 h 257442"/>
                <a:gd name="connsiteX3" fmla="*/ 54721 w 2832983"/>
                <a:gd name="connsiteY3" fmla="*/ 0 h 257442"/>
                <a:gd name="connsiteX0" fmla="*/ 2832983 w 2832983"/>
                <a:gd name="connsiteY0" fmla="*/ 0 h 257442"/>
                <a:gd name="connsiteX1" fmla="*/ 2778262 w 2832983"/>
                <a:gd name="connsiteY1" fmla="*/ 257442 h 257442"/>
                <a:gd name="connsiteX2" fmla="*/ 0 w 2832983"/>
                <a:gd name="connsiteY2" fmla="*/ 257442 h 257442"/>
                <a:gd name="connsiteX3" fmla="*/ 54721 w 2832983"/>
                <a:gd name="connsiteY3" fmla="*/ 0 h 257442"/>
                <a:gd name="connsiteX0" fmla="*/ 2832983 w 2832983"/>
                <a:gd name="connsiteY0" fmla="*/ 0 h 257442"/>
                <a:gd name="connsiteX1" fmla="*/ 2778262 w 2832983"/>
                <a:gd name="connsiteY1" fmla="*/ 257442 h 257442"/>
                <a:gd name="connsiteX2" fmla="*/ 0 w 2832983"/>
                <a:gd name="connsiteY2" fmla="*/ 257442 h 257442"/>
                <a:gd name="connsiteX3" fmla="*/ 54721 w 2832983"/>
                <a:gd name="connsiteY3" fmla="*/ 0 h 257442"/>
                <a:gd name="connsiteX0" fmla="*/ 3094272 w 3094272"/>
                <a:gd name="connsiteY0" fmla="*/ 0 h 257442"/>
                <a:gd name="connsiteX1" fmla="*/ 2778262 w 3094272"/>
                <a:gd name="connsiteY1" fmla="*/ 257442 h 257442"/>
                <a:gd name="connsiteX2" fmla="*/ 0 w 3094272"/>
                <a:gd name="connsiteY2" fmla="*/ 257442 h 257442"/>
                <a:gd name="connsiteX3" fmla="*/ 54721 w 3094272"/>
                <a:gd name="connsiteY3" fmla="*/ 0 h 257442"/>
                <a:gd name="connsiteX0" fmla="*/ 3094272 w 3094272"/>
                <a:gd name="connsiteY0" fmla="*/ 0 h 257442"/>
                <a:gd name="connsiteX1" fmla="*/ 3039550 w 3094272"/>
                <a:gd name="connsiteY1" fmla="*/ 257442 h 257442"/>
                <a:gd name="connsiteX2" fmla="*/ 0 w 3094272"/>
                <a:gd name="connsiteY2" fmla="*/ 257442 h 257442"/>
                <a:gd name="connsiteX3" fmla="*/ 54721 w 3094272"/>
                <a:gd name="connsiteY3" fmla="*/ 0 h 257442"/>
                <a:gd name="connsiteX0" fmla="*/ 3094273 w 3094273"/>
                <a:gd name="connsiteY0" fmla="*/ 0 h 257442"/>
                <a:gd name="connsiteX1" fmla="*/ 3039551 w 3094273"/>
                <a:gd name="connsiteY1" fmla="*/ 257442 h 257442"/>
                <a:gd name="connsiteX2" fmla="*/ 0 w 3094273"/>
                <a:gd name="connsiteY2" fmla="*/ 257442 h 257442"/>
                <a:gd name="connsiteX3" fmla="*/ 54722 w 3094273"/>
                <a:gd name="connsiteY3" fmla="*/ 0 h 257442"/>
                <a:gd name="connsiteX0" fmla="*/ 3094273 w 3094273"/>
                <a:gd name="connsiteY0" fmla="*/ 0 h 257442"/>
                <a:gd name="connsiteX1" fmla="*/ 3039551 w 3094273"/>
                <a:gd name="connsiteY1" fmla="*/ 257442 h 257442"/>
                <a:gd name="connsiteX2" fmla="*/ 0 w 3094273"/>
                <a:gd name="connsiteY2" fmla="*/ 257442 h 257442"/>
                <a:gd name="connsiteX3" fmla="*/ 54722 w 3094273"/>
                <a:gd name="connsiteY3" fmla="*/ 0 h 257442"/>
                <a:gd name="connsiteX0" fmla="*/ 3254573 w 3254573"/>
                <a:gd name="connsiteY0" fmla="*/ 0 h 257442"/>
                <a:gd name="connsiteX1" fmla="*/ 3039551 w 3254573"/>
                <a:gd name="connsiteY1" fmla="*/ 257442 h 257442"/>
                <a:gd name="connsiteX2" fmla="*/ 0 w 3254573"/>
                <a:gd name="connsiteY2" fmla="*/ 257442 h 257442"/>
                <a:gd name="connsiteX3" fmla="*/ 54722 w 3254573"/>
                <a:gd name="connsiteY3" fmla="*/ 0 h 257442"/>
                <a:gd name="connsiteX0" fmla="*/ 3254573 w 3254573"/>
                <a:gd name="connsiteY0" fmla="*/ 0 h 257442"/>
                <a:gd name="connsiteX1" fmla="*/ 3199852 w 3254573"/>
                <a:gd name="connsiteY1" fmla="*/ 257442 h 257442"/>
                <a:gd name="connsiteX2" fmla="*/ 0 w 3254573"/>
                <a:gd name="connsiteY2" fmla="*/ 257442 h 257442"/>
                <a:gd name="connsiteX3" fmla="*/ 54722 w 3254573"/>
                <a:gd name="connsiteY3" fmla="*/ 0 h 257442"/>
                <a:gd name="connsiteX0" fmla="*/ 3254572 w 3254572"/>
                <a:gd name="connsiteY0" fmla="*/ 0 h 257442"/>
                <a:gd name="connsiteX1" fmla="*/ 3199851 w 3254572"/>
                <a:gd name="connsiteY1" fmla="*/ 257442 h 257442"/>
                <a:gd name="connsiteX2" fmla="*/ 0 w 3254572"/>
                <a:gd name="connsiteY2" fmla="*/ 257442 h 257442"/>
                <a:gd name="connsiteX3" fmla="*/ 54721 w 3254572"/>
                <a:gd name="connsiteY3" fmla="*/ 0 h 257442"/>
                <a:gd name="connsiteX0" fmla="*/ 3254572 w 3254572"/>
                <a:gd name="connsiteY0" fmla="*/ 0 h 257442"/>
                <a:gd name="connsiteX1" fmla="*/ 3199851 w 3254572"/>
                <a:gd name="connsiteY1" fmla="*/ 257442 h 257442"/>
                <a:gd name="connsiteX2" fmla="*/ 0 w 3254572"/>
                <a:gd name="connsiteY2" fmla="*/ 257442 h 257442"/>
                <a:gd name="connsiteX3" fmla="*/ 54720 w 3254572"/>
                <a:gd name="connsiteY3" fmla="*/ 0 h 257442"/>
                <a:gd name="connsiteX0" fmla="*/ 1537948 w 3199851"/>
                <a:gd name="connsiteY0" fmla="*/ 0 h 257442"/>
                <a:gd name="connsiteX1" fmla="*/ 3199851 w 3199851"/>
                <a:gd name="connsiteY1" fmla="*/ 257442 h 257442"/>
                <a:gd name="connsiteX2" fmla="*/ 0 w 3199851"/>
                <a:gd name="connsiteY2" fmla="*/ 257442 h 257442"/>
                <a:gd name="connsiteX3" fmla="*/ 54720 w 3199851"/>
                <a:gd name="connsiteY3" fmla="*/ 0 h 257442"/>
                <a:gd name="connsiteX0" fmla="*/ 1537948 w 1537948"/>
                <a:gd name="connsiteY0" fmla="*/ 0 h 257442"/>
                <a:gd name="connsiteX1" fmla="*/ 1483228 w 1537948"/>
                <a:gd name="connsiteY1" fmla="*/ 257442 h 257442"/>
                <a:gd name="connsiteX2" fmla="*/ 0 w 1537948"/>
                <a:gd name="connsiteY2" fmla="*/ 257442 h 257442"/>
                <a:gd name="connsiteX3" fmla="*/ 54720 w 1537948"/>
                <a:gd name="connsiteY3" fmla="*/ 0 h 257442"/>
                <a:gd name="connsiteX0" fmla="*/ 1537948 w 1537948"/>
                <a:gd name="connsiteY0" fmla="*/ 0 h 257442"/>
                <a:gd name="connsiteX1" fmla="*/ 1483228 w 1537948"/>
                <a:gd name="connsiteY1" fmla="*/ 257442 h 257442"/>
                <a:gd name="connsiteX2" fmla="*/ 0 w 1537948"/>
                <a:gd name="connsiteY2" fmla="*/ 257442 h 257442"/>
                <a:gd name="connsiteX3" fmla="*/ 54720 w 1537948"/>
                <a:gd name="connsiteY3" fmla="*/ 0 h 257442"/>
                <a:gd name="connsiteX0" fmla="*/ 1537948 w 1537948"/>
                <a:gd name="connsiteY0" fmla="*/ 0 h 257442"/>
                <a:gd name="connsiteX1" fmla="*/ 1483228 w 1537948"/>
                <a:gd name="connsiteY1" fmla="*/ 257442 h 257442"/>
                <a:gd name="connsiteX2" fmla="*/ 0 w 1537948"/>
                <a:gd name="connsiteY2" fmla="*/ 257442 h 257442"/>
                <a:gd name="connsiteX3" fmla="*/ 54721 w 1537948"/>
                <a:gd name="connsiteY3" fmla="*/ 0 h 257442"/>
                <a:gd name="connsiteX0" fmla="*/ 1706264 w 1706264"/>
                <a:gd name="connsiteY0" fmla="*/ 0 h 257442"/>
                <a:gd name="connsiteX1" fmla="*/ 1483228 w 1706264"/>
                <a:gd name="connsiteY1" fmla="*/ 257442 h 257442"/>
                <a:gd name="connsiteX2" fmla="*/ 0 w 1706264"/>
                <a:gd name="connsiteY2" fmla="*/ 257442 h 257442"/>
                <a:gd name="connsiteX3" fmla="*/ 54721 w 1706264"/>
                <a:gd name="connsiteY3" fmla="*/ 0 h 257442"/>
                <a:gd name="connsiteX0" fmla="*/ 1706264 w 1706264"/>
                <a:gd name="connsiteY0" fmla="*/ 0 h 257442"/>
                <a:gd name="connsiteX1" fmla="*/ 1651543 w 1706264"/>
                <a:gd name="connsiteY1" fmla="*/ 257442 h 257442"/>
                <a:gd name="connsiteX2" fmla="*/ 0 w 1706264"/>
                <a:gd name="connsiteY2" fmla="*/ 257442 h 257442"/>
                <a:gd name="connsiteX3" fmla="*/ 54721 w 1706264"/>
                <a:gd name="connsiteY3" fmla="*/ 0 h 257442"/>
                <a:gd name="connsiteX0" fmla="*/ 1706264 w 1706264"/>
                <a:gd name="connsiteY0" fmla="*/ 0 h 257442"/>
                <a:gd name="connsiteX1" fmla="*/ 1651543 w 1706264"/>
                <a:gd name="connsiteY1" fmla="*/ 257442 h 257442"/>
                <a:gd name="connsiteX2" fmla="*/ 0 w 1706264"/>
                <a:gd name="connsiteY2" fmla="*/ 257442 h 257442"/>
                <a:gd name="connsiteX3" fmla="*/ 54721 w 1706264"/>
                <a:gd name="connsiteY3" fmla="*/ 0 h 257442"/>
                <a:gd name="connsiteX0" fmla="*/ 1706264 w 1706264"/>
                <a:gd name="connsiteY0" fmla="*/ 0 h 257442"/>
                <a:gd name="connsiteX1" fmla="*/ 1651543 w 1706264"/>
                <a:gd name="connsiteY1" fmla="*/ 257442 h 257442"/>
                <a:gd name="connsiteX2" fmla="*/ 0 w 1706264"/>
                <a:gd name="connsiteY2" fmla="*/ 257442 h 257442"/>
                <a:gd name="connsiteX3" fmla="*/ 54721 w 1706264"/>
                <a:gd name="connsiteY3" fmla="*/ 0 h 257442"/>
                <a:gd name="connsiteX0" fmla="*/ 1866565 w 1866565"/>
                <a:gd name="connsiteY0" fmla="*/ 0 h 257442"/>
                <a:gd name="connsiteX1" fmla="*/ 1651543 w 1866565"/>
                <a:gd name="connsiteY1" fmla="*/ 257442 h 257442"/>
                <a:gd name="connsiteX2" fmla="*/ 0 w 1866565"/>
                <a:gd name="connsiteY2" fmla="*/ 257442 h 257442"/>
                <a:gd name="connsiteX3" fmla="*/ 54721 w 1866565"/>
                <a:gd name="connsiteY3" fmla="*/ 0 h 257442"/>
                <a:gd name="connsiteX0" fmla="*/ 1866565 w 1866565"/>
                <a:gd name="connsiteY0" fmla="*/ 0 h 257442"/>
                <a:gd name="connsiteX1" fmla="*/ 1811844 w 1866565"/>
                <a:gd name="connsiteY1" fmla="*/ 257442 h 257442"/>
                <a:gd name="connsiteX2" fmla="*/ 0 w 1866565"/>
                <a:gd name="connsiteY2" fmla="*/ 257442 h 257442"/>
                <a:gd name="connsiteX3" fmla="*/ 54721 w 1866565"/>
                <a:gd name="connsiteY3" fmla="*/ 0 h 257442"/>
                <a:gd name="connsiteX0" fmla="*/ 1866565 w 1866565"/>
                <a:gd name="connsiteY0" fmla="*/ 0 h 257442"/>
                <a:gd name="connsiteX1" fmla="*/ 1811844 w 1866565"/>
                <a:gd name="connsiteY1" fmla="*/ 257442 h 257442"/>
                <a:gd name="connsiteX2" fmla="*/ 0 w 1866565"/>
                <a:gd name="connsiteY2" fmla="*/ 257442 h 257442"/>
                <a:gd name="connsiteX3" fmla="*/ 54721 w 1866565"/>
                <a:gd name="connsiteY3" fmla="*/ 0 h 257442"/>
                <a:gd name="connsiteX0" fmla="*/ 1866565 w 1866565"/>
                <a:gd name="connsiteY0" fmla="*/ 0 h 257442"/>
                <a:gd name="connsiteX1" fmla="*/ 1811844 w 1866565"/>
                <a:gd name="connsiteY1" fmla="*/ 257442 h 257442"/>
                <a:gd name="connsiteX2" fmla="*/ 0 w 1866565"/>
                <a:gd name="connsiteY2" fmla="*/ 257442 h 257442"/>
                <a:gd name="connsiteX3" fmla="*/ 54721 w 1866565"/>
                <a:gd name="connsiteY3" fmla="*/ 0 h 257442"/>
                <a:gd name="connsiteX0" fmla="*/ 2194026 w 2194026"/>
                <a:gd name="connsiteY0" fmla="*/ 0 h 257442"/>
                <a:gd name="connsiteX1" fmla="*/ 1811844 w 2194026"/>
                <a:gd name="connsiteY1" fmla="*/ 257442 h 257442"/>
                <a:gd name="connsiteX2" fmla="*/ 0 w 2194026"/>
                <a:gd name="connsiteY2" fmla="*/ 257442 h 257442"/>
                <a:gd name="connsiteX3" fmla="*/ 54721 w 2194026"/>
                <a:gd name="connsiteY3" fmla="*/ 0 h 257442"/>
                <a:gd name="connsiteX0" fmla="*/ 2194026 w 2194026"/>
                <a:gd name="connsiteY0" fmla="*/ 0 h 257442"/>
                <a:gd name="connsiteX1" fmla="*/ 2139304 w 2194026"/>
                <a:gd name="connsiteY1" fmla="*/ 257442 h 257442"/>
                <a:gd name="connsiteX2" fmla="*/ 0 w 2194026"/>
                <a:gd name="connsiteY2" fmla="*/ 257442 h 257442"/>
                <a:gd name="connsiteX3" fmla="*/ 54721 w 2194026"/>
                <a:gd name="connsiteY3" fmla="*/ 0 h 257442"/>
                <a:gd name="connsiteX0" fmla="*/ 2194027 w 2194027"/>
                <a:gd name="connsiteY0" fmla="*/ 0 h 257442"/>
                <a:gd name="connsiteX1" fmla="*/ 2139305 w 2194027"/>
                <a:gd name="connsiteY1" fmla="*/ 257442 h 257442"/>
                <a:gd name="connsiteX2" fmla="*/ 0 w 2194027"/>
                <a:gd name="connsiteY2" fmla="*/ 257442 h 257442"/>
                <a:gd name="connsiteX3" fmla="*/ 54722 w 2194027"/>
                <a:gd name="connsiteY3" fmla="*/ 0 h 257442"/>
                <a:gd name="connsiteX0" fmla="*/ 2194027 w 2194027"/>
                <a:gd name="connsiteY0" fmla="*/ 0 h 257442"/>
                <a:gd name="connsiteX1" fmla="*/ 2139305 w 2194027"/>
                <a:gd name="connsiteY1" fmla="*/ 257442 h 257442"/>
                <a:gd name="connsiteX2" fmla="*/ 0 w 2194027"/>
                <a:gd name="connsiteY2" fmla="*/ 257442 h 257442"/>
                <a:gd name="connsiteX3" fmla="*/ 54722 w 2194027"/>
                <a:gd name="connsiteY3" fmla="*/ 0 h 257442"/>
                <a:gd name="connsiteX0" fmla="*/ 2379975 w 2379975"/>
                <a:gd name="connsiteY0" fmla="*/ 0 h 257442"/>
                <a:gd name="connsiteX1" fmla="*/ 2139305 w 2379975"/>
                <a:gd name="connsiteY1" fmla="*/ 257442 h 257442"/>
                <a:gd name="connsiteX2" fmla="*/ 0 w 2379975"/>
                <a:gd name="connsiteY2" fmla="*/ 257442 h 257442"/>
                <a:gd name="connsiteX3" fmla="*/ 54722 w 2379975"/>
                <a:gd name="connsiteY3" fmla="*/ 0 h 257442"/>
                <a:gd name="connsiteX0" fmla="*/ 2379975 w 2379975"/>
                <a:gd name="connsiteY0" fmla="*/ 0 h 257442"/>
                <a:gd name="connsiteX1" fmla="*/ 2325254 w 2379975"/>
                <a:gd name="connsiteY1" fmla="*/ 257442 h 257442"/>
                <a:gd name="connsiteX2" fmla="*/ 0 w 2379975"/>
                <a:gd name="connsiteY2" fmla="*/ 257442 h 257442"/>
                <a:gd name="connsiteX3" fmla="*/ 54722 w 2379975"/>
                <a:gd name="connsiteY3" fmla="*/ 0 h 257442"/>
                <a:gd name="connsiteX0" fmla="*/ 2379974 w 2379974"/>
                <a:gd name="connsiteY0" fmla="*/ 0 h 257442"/>
                <a:gd name="connsiteX1" fmla="*/ 2325253 w 2379974"/>
                <a:gd name="connsiteY1" fmla="*/ 257442 h 257442"/>
                <a:gd name="connsiteX2" fmla="*/ 0 w 2379974"/>
                <a:gd name="connsiteY2" fmla="*/ 257442 h 257442"/>
                <a:gd name="connsiteX3" fmla="*/ 54721 w 2379974"/>
                <a:gd name="connsiteY3" fmla="*/ 0 h 257442"/>
                <a:gd name="connsiteX0" fmla="*/ 2379974 w 2379974"/>
                <a:gd name="connsiteY0" fmla="*/ 0 h 257442"/>
                <a:gd name="connsiteX1" fmla="*/ 2325253 w 2379974"/>
                <a:gd name="connsiteY1" fmla="*/ 257442 h 257442"/>
                <a:gd name="connsiteX2" fmla="*/ 0 w 2379974"/>
                <a:gd name="connsiteY2" fmla="*/ 257442 h 257442"/>
                <a:gd name="connsiteX3" fmla="*/ 54720 w 2379974"/>
                <a:gd name="connsiteY3" fmla="*/ 0 h 257442"/>
                <a:gd name="connsiteX0" fmla="*/ 2540273 w 2540273"/>
                <a:gd name="connsiteY0" fmla="*/ 0 h 257442"/>
                <a:gd name="connsiteX1" fmla="*/ 2325253 w 2540273"/>
                <a:gd name="connsiteY1" fmla="*/ 257442 h 257442"/>
                <a:gd name="connsiteX2" fmla="*/ 0 w 2540273"/>
                <a:gd name="connsiteY2" fmla="*/ 257442 h 257442"/>
                <a:gd name="connsiteX3" fmla="*/ 54720 w 2540273"/>
                <a:gd name="connsiteY3" fmla="*/ 0 h 257442"/>
                <a:gd name="connsiteX0" fmla="*/ 2540273 w 2540273"/>
                <a:gd name="connsiteY0" fmla="*/ 0 h 257442"/>
                <a:gd name="connsiteX1" fmla="*/ 2485552 w 2540273"/>
                <a:gd name="connsiteY1" fmla="*/ 257442 h 257442"/>
                <a:gd name="connsiteX2" fmla="*/ 0 w 2540273"/>
                <a:gd name="connsiteY2" fmla="*/ 257442 h 257442"/>
                <a:gd name="connsiteX3" fmla="*/ 54720 w 2540273"/>
                <a:gd name="connsiteY3" fmla="*/ 0 h 257442"/>
                <a:gd name="connsiteX0" fmla="*/ 2540274 w 2540274"/>
                <a:gd name="connsiteY0" fmla="*/ 0 h 257442"/>
                <a:gd name="connsiteX1" fmla="*/ 2485553 w 2540274"/>
                <a:gd name="connsiteY1" fmla="*/ 257442 h 257442"/>
                <a:gd name="connsiteX2" fmla="*/ 0 w 2540274"/>
                <a:gd name="connsiteY2" fmla="*/ 257442 h 257442"/>
                <a:gd name="connsiteX3" fmla="*/ 54721 w 2540274"/>
                <a:gd name="connsiteY3" fmla="*/ 0 h 257442"/>
                <a:gd name="connsiteX0" fmla="*/ 2540274 w 2540274"/>
                <a:gd name="connsiteY0" fmla="*/ 0 h 257442"/>
                <a:gd name="connsiteX1" fmla="*/ 2485553 w 2540274"/>
                <a:gd name="connsiteY1" fmla="*/ 257442 h 257442"/>
                <a:gd name="connsiteX2" fmla="*/ 0 w 2540274"/>
                <a:gd name="connsiteY2" fmla="*/ 257442 h 257442"/>
                <a:gd name="connsiteX3" fmla="*/ 54721 w 2540274"/>
                <a:gd name="connsiteY3" fmla="*/ 0 h 257442"/>
                <a:gd name="connsiteX0" fmla="*/ 2708590 w 2708590"/>
                <a:gd name="connsiteY0" fmla="*/ 0 h 257442"/>
                <a:gd name="connsiteX1" fmla="*/ 2485553 w 2708590"/>
                <a:gd name="connsiteY1" fmla="*/ 257442 h 257442"/>
                <a:gd name="connsiteX2" fmla="*/ 0 w 2708590"/>
                <a:gd name="connsiteY2" fmla="*/ 257442 h 257442"/>
                <a:gd name="connsiteX3" fmla="*/ 54721 w 2708590"/>
                <a:gd name="connsiteY3" fmla="*/ 0 h 257442"/>
                <a:gd name="connsiteX0" fmla="*/ 2708590 w 2708590"/>
                <a:gd name="connsiteY0" fmla="*/ 0 h 257442"/>
                <a:gd name="connsiteX1" fmla="*/ 2653869 w 2708590"/>
                <a:gd name="connsiteY1" fmla="*/ 257442 h 257442"/>
                <a:gd name="connsiteX2" fmla="*/ 0 w 2708590"/>
                <a:gd name="connsiteY2" fmla="*/ 257442 h 257442"/>
                <a:gd name="connsiteX3" fmla="*/ 54721 w 2708590"/>
                <a:gd name="connsiteY3" fmla="*/ 0 h 257442"/>
                <a:gd name="connsiteX0" fmla="*/ 2708590 w 2708590"/>
                <a:gd name="connsiteY0" fmla="*/ 0 h 257442"/>
                <a:gd name="connsiteX1" fmla="*/ 2653869 w 2708590"/>
                <a:gd name="connsiteY1" fmla="*/ 257442 h 257442"/>
                <a:gd name="connsiteX2" fmla="*/ 0 w 2708590"/>
                <a:gd name="connsiteY2" fmla="*/ 257442 h 257442"/>
                <a:gd name="connsiteX3" fmla="*/ 54721 w 2708590"/>
                <a:gd name="connsiteY3" fmla="*/ 0 h 257442"/>
                <a:gd name="connsiteX0" fmla="*/ 2708590 w 2708590"/>
                <a:gd name="connsiteY0" fmla="*/ 0 h 257442"/>
                <a:gd name="connsiteX1" fmla="*/ 2653869 w 2708590"/>
                <a:gd name="connsiteY1" fmla="*/ 257442 h 257442"/>
                <a:gd name="connsiteX2" fmla="*/ 0 w 2708590"/>
                <a:gd name="connsiteY2" fmla="*/ 257442 h 257442"/>
                <a:gd name="connsiteX3" fmla="*/ 54721 w 2708590"/>
                <a:gd name="connsiteY3" fmla="*/ 0 h 257442"/>
                <a:gd name="connsiteX0" fmla="*/ 2868890 w 2868890"/>
                <a:gd name="connsiteY0" fmla="*/ 0 h 257442"/>
                <a:gd name="connsiteX1" fmla="*/ 2653869 w 2868890"/>
                <a:gd name="connsiteY1" fmla="*/ 257442 h 257442"/>
                <a:gd name="connsiteX2" fmla="*/ 0 w 2868890"/>
                <a:gd name="connsiteY2" fmla="*/ 257442 h 257442"/>
                <a:gd name="connsiteX3" fmla="*/ 54721 w 2868890"/>
                <a:gd name="connsiteY3" fmla="*/ 0 h 257442"/>
                <a:gd name="connsiteX0" fmla="*/ 2868890 w 2868890"/>
                <a:gd name="connsiteY0" fmla="*/ 0 h 257442"/>
                <a:gd name="connsiteX1" fmla="*/ 2814169 w 2868890"/>
                <a:gd name="connsiteY1" fmla="*/ 257442 h 257442"/>
                <a:gd name="connsiteX2" fmla="*/ 0 w 2868890"/>
                <a:gd name="connsiteY2" fmla="*/ 257442 h 257442"/>
                <a:gd name="connsiteX3" fmla="*/ 54721 w 2868890"/>
                <a:gd name="connsiteY3" fmla="*/ 0 h 257442"/>
                <a:gd name="connsiteX0" fmla="*/ 2868890 w 2868890"/>
                <a:gd name="connsiteY0" fmla="*/ 0 h 257442"/>
                <a:gd name="connsiteX1" fmla="*/ 2814169 w 2868890"/>
                <a:gd name="connsiteY1" fmla="*/ 257442 h 257442"/>
                <a:gd name="connsiteX2" fmla="*/ 0 w 2868890"/>
                <a:gd name="connsiteY2" fmla="*/ 257442 h 257442"/>
                <a:gd name="connsiteX3" fmla="*/ 54721 w 2868890"/>
                <a:gd name="connsiteY3" fmla="*/ 0 h 257442"/>
                <a:gd name="connsiteX0" fmla="*/ 2868890 w 2868890"/>
                <a:gd name="connsiteY0" fmla="*/ 0 h 257442"/>
                <a:gd name="connsiteX1" fmla="*/ 2814169 w 2868890"/>
                <a:gd name="connsiteY1" fmla="*/ 257442 h 257442"/>
                <a:gd name="connsiteX2" fmla="*/ 0 w 2868890"/>
                <a:gd name="connsiteY2" fmla="*/ 257442 h 257442"/>
                <a:gd name="connsiteX3" fmla="*/ 54721 w 2868890"/>
                <a:gd name="connsiteY3" fmla="*/ 0 h 257442"/>
              </a:gdLst>
              <a:ahLst/>
              <a:cxnLst>
                <a:cxn ang="0">
                  <a:pos x="connsiteX0" y="connsiteY0"/>
                </a:cxn>
                <a:cxn ang="0">
                  <a:pos x="connsiteX1" y="connsiteY1"/>
                </a:cxn>
                <a:cxn ang="0">
                  <a:pos x="connsiteX2" y="connsiteY2"/>
                </a:cxn>
                <a:cxn ang="0">
                  <a:pos x="connsiteX3" y="connsiteY3"/>
                </a:cxn>
              </a:cxnLst>
              <a:rect l="l" t="t" r="r" b="b"/>
              <a:pathLst>
                <a:path w="2868890" h="257442">
                  <a:moveTo>
                    <a:pt x="2868890" y="0"/>
                  </a:moveTo>
                  <a:lnTo>
                    <a:pt x="2814169" y="257442"/>
                  </a:lnTo>
                  <a:lnTo>
                    <a:pt x="0" y="257442"/>
                  </a:lnTo>
                  <a:lnTo>
                    <a:pt x="54721" y="0"/>
                  </a:lnTo>
                  <a:close/>
                </a:path>
              </a:pathLst>
            </a:custGeom>
            <a:solidFill>
              <a:srgbClr val="B4B4B4"/>
            </a:solid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37" name="btfpRunningAgenda2LevelTextRight906988">
              <a:extLst>
                <a:ext uri="{FF2B5EF4-FFF2-40B4-BE49-F238E27FC236}">
                  <a16:creationId xmlns:a16="http://schemas.microsoft.com/office/drawing/2014/main" id="{D502619C-3D4E-4F7A-2206-F092110A0887}"/>
                </a:ext>
              </a:extLst>
            </p:cNvPr>
            <p:cNvSpPr txBox="1"/>
            <p:nvPr/>
          </p:nvSpPr>
          <p:spPr bwMode="gray">
            <a:xfrm>
              <a:off x="1599827" y="876300"/>
              <a:ext cx="2814169" cy="257442"/>
            </a:xfrm>
            <a:prstGeom prst="rect">
              <a:avLst/>
            </a:prstGeom>
            <a:noFill/>
          </p:spPr>
          <p:txBody>
            <a:bodyPr vert="horz" wrap="none" lIns="360363" tIns="36036" rIns="360363" bIns="36036" rtlCol="0" anchor="t">
              <a:spAutoFit/>
            </a:bodyPr>
            <a:lstStyle/>
            <a:p>
              <a:pPr marL="0" indent="0">
                <a:spcBef>
                  <a:spcPts val="0"/>
                </a:spcBef>
                <a:buNone/>
              </a:pPr>
              <a:r>
                <a:rPr lang="en-US" sz="1200" b="1" cap="all" spc="450" dirty="0">
                  <a:solidFill>
                    <a:srgbClr val="FFFFFF"/>
                  </a:solidFill>
                </a:rPr>
                <a:t>key customers</a:t>
              </a:r>
            </a:p>
          </p:txBody>
        </p:sp>
      </p:grpSp>
      <p:sp>
        <p:nvSpPr>
          <p:cNvPr id="26" name="TextBox 25">
            <a:extLst>
              <a:ext uri="{FF2B5EF4-FFF2-40B4-BE49-F238E27FC236}">
                <a16:creationId xmlns:a16="http://schemas.microsoft.com/office/drawing/2014/main" id="{9586DA53-9966-BAB1-D10E-8F020F3A70D0}"/>
              </a:ext>
            </a:extLst>
          </p:cNvPr>
          <p:cNvSpPr txBox="1"/>
          <p:nvPr/>
        </p:nvSpPr>
        <p:spPr bwMode="gray">
          <a:xfrm>
            <a:off x="1527786" y="1563949"/>
            <a:ext cx="1236338" cy="318924"/>
          </a:xfrm>
          <a:prstGeom prst="rect">
            <a:avLst/>
          </a:prstGeom>
          <a:noFill/>
        </p:spPr>
        <p:txBody>
          <a:bodyPr wrap="square" lIns="36000" tIns="36000" rIns="36000" bIns="36000" rtlCol="0">
            <a:spAutoFit/>
          </a:bodyPr>
          <a:lstStyle/>
          <a:p>
            <a:pPr marL="0" indent="0" algn="ctr">
              <a:buNone/>
            </a:pPr>
            <a:r>
              <a:rPr lang="en-US" b="1" dirty="0"/>
              <a:t>Customer 2</a:t>
            </a:r>
          </a:p>
        </p:txBody>
      </p:sp>
      <p:sp>
        <p:nvSpPr>
          <p:cNvPr id="34" name="TextBox 33">
            <a:extLst>
              <a:ext uri="{FF2B5EF4-FFF2-40B4-BE49-F238E27FC236}">
                <a16:creationId xmlns:a16="http://schemas.microsoft.com/office/drawing/2014/main" id="{E177347E-3ABE-A9C2-1309-62985E401D17}"/>
              </a:ext>
            </a:extLst>
          </p:cNvPr>
          <p:cNvSpPr txBox="1"/>
          <p:nvPr/>
        </p:nvSpPr>
        <p:spPr bwMode="gray">
          <a:xfrm>
            <a:off x="3217393" y="1562233"/>
            <a:ext cx="820734" cy="318924"/>
          </a:xfrm>
          <a:prstGeom prst="rect">
            <a:avLst/>
          </a:prstGeom>
          <a:noFill/>
        </p:spPr>
        <p:txBody>
          <a:bodyPr wrap="square" lIns="36000" tIns="36000" rIns="36000" bIns="36000" rtlCol="0">
            <a:spAutoFit/>
          </a:bodyPr>
          <a:lstStyle/>
          <a:p>
            <a:pPr marL="0" indent="0" algn="ctr">
              <a:buNone/>
            </a:pPr>
            <a:r>
              <a:rPr lang="en-US" b="1" dirty="0"/>
              <a:t>Target</a:t>
            </a:r>
          </a:p>
        </p:txBody>
      </p:sp>
      <p:sp>
        <p:nvSpPr>
          <p:cNvPr id="35" name="TextBox 34">
            <a:extLst>
              <a:ext uri="{FF2B5EF4-FFF2-40B4-BE49-F238E27FC236}">
                <a16:creationId xmlns:a16="http://schemas.microsoft.com/office/drawing/2014/main" id="{3256F2A3-FD0A-1CB5-FA42-9C00D56B5CB6}"/>
              </a:ext>
            </a:extLst>
          </p:cNvPr>
          <p:cNvSpPr txBox="1"/>
          <p:nvPr/>
        </p:nvSpPr>
        <p:spPr bwMode="gray">
          <a:xfrm>
            <a:off x="7411752" y="1566278"/>
            <a:ext cx="1241071" cy="318924"/>
          </a:xfrm>
          <a:prstGeom prst="rect">
            <a:avLst/>
          </a:prstGeom>
          <a:noFill/>
        </p:spPr>
        <p:txBody>
          <a:bodyPr wrap="square" lIns="36000" tIns="36000" rIns="36000" bIns="36000" rtlCol="0">
            <a:spAutoFit/>
          </a:bodyPr>
          <a:lstStyle/>
          <a:p>
            <a:pPr marL="0" indent="0" algn="ctr">
              <a:buNone/>
            </a:pPr>
            <a:r>
              <a:rPr lang="en-US" b="1" dirty="0"/>
              <a:t>Customer 1</a:t>
            </a:r>
          </a:p>
        </p:txBody>
      </p:sp>
      <p:sp>
        <p:nvSpPr>
          <p:cNvPr id="36" name="TextBox 35">
            <a:extLst>
              <a:ext uri="{FF2B5EF4-FFF2-40B4-BE49-F238E27FC236}">
                <a16:creationId xmlns:a16="http://schemas.microsoft.com/office/drawing/2014/main" id="{853F2282-3F16-AAE1-0670-AF266DB94E88}"/>
              </a:ext>
            </a:extLst>
          </p:cNvPr>
          <p:cNvSpPr txBox="1"/>
          <p:nvPr/>
        </p:nvSpPr>
        <p:spPr bwMode="gray">
          <a:xfrm>
            <a:off x="9100707" y="1562232"/>
            <a:ext cx="820734" cy="318924"/>
          </a:xfrm>
          <a:prstGeom prst="rect">
            <a:avLst/>
          </a:prstGeom>
          <a:noFill/>
        </p:spPr>
        <p:txBody>
          <a:bodyPr wrap="square" lIns="36000" tIns="36000" rIns="36000" bIns="36000" rtlCol="0">
            <a:spAutoFit/>
          </a:bodyPr>
          <a:lstStyle/>
          <a:p>
            <a:pPr marL="0" indent="0" algn="ctr">
              <a:buNone/>
            </a:pPr>
            <a:r>
              <a:rPr lang="en-US" b="1" dirty="0"/>
              <a:t>Target</a:t>
            </a:r>
          </a:p>
        </p:txBody>
      </p:sp>
    </p:spTree>
    <p:custDataLst>
      <p:tags r:id="rId1"/>
    </p:custDataLst>
    <p:extLst>
      <p:ext uri="{BB962C8B-B14F-4D97-AF65-F5344CB8AC3E}">
        <p14:creationId xmlns:p14="http://schemas.microsoft.com/office/powerpoint/2010/main" val="59234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btfpColumnIndicatorGroup2">
            <a:extLst>
              <a:ext uri="{FF2B5EF4-FFF2-40B4-BE49-F238E27FC236}">
                <a16:creationId xmlns:a16="http://schemas.microsoft.com/office/drawing/2014/main" id="{982ED0A3-8B53-5007-4E2A-A5A9D39B6286}"/>
              </a:ext>
            </a:extLst>
          </p:cNvPr>
          <p:cNvGrpSpPr/>
          <p:nvPr/>
        </p:nvGrpSpPr>
        <p:grpSpPr>
          <a:xfrm>
            <a:off x="0" y="6926580"/>
            <a:ext cx="12192000" cy="137160"/>
            <a:chOff x="0" y="6926580"/>
            <a:chExt cx="12192000" cy="137160"/>
          </a:xfrm>
        </p:grpSpPr>
        <p:sp>
          <p:nvSpPr>
            <p:cNvPr id="112" name="btfpColumnGapBlocker895358">
              <a:extLst>
                <a:ext uri="{FF2B5EF4-FFF2-40B4-BE49-F238E27FC236}">
                  <a16:creationId xmlns:a16="http://schemas.microsoft.com/office/drawing/2014/main" id="{BFE461A3-AEC1-99DA-650E-21E69E1DB22A}"/>
                </a:ext>
              </a:extLst>
            </p:cNvPr>
            <p:cNvSpPr/>
            <p:nvPr/>
          </p:nvSpPr>
          <p:spPr bwMode="gray">
            <a:xfrm>
              <a:off x="1186180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10" name="btfpColumnGapBlocker365130">
              <a:extLst>
                <a:ext uri="{FF2B5EF4-FFF2-40B4-BE49-F238E27FC236}">
                  <a16:creationId xmlns:a16="http://schemas.microsoft.com/office/drawing/2014/main" id="{86C3A501-9813-D9A6-AC46-8E3F9FA8D97A}"/>
                </a:ext>
              </a:extLst>
            </p:cNvPr>
            <p:cNvSpPr/>
            <p:nvPr/>
          </p:nvSpPr>
          <p:spPr bwMode="gray">
            <a:xfrm>
              <a:off x="8843764"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08" name="btfpColumnIndicator514946">
              <a:extLst>
                <a:ext uri="{FF2B5EF4-FFF2-40B4-BE49-F238E27FC236}">
                  <a16:creationId xmlns:a16="http://schemas.microsoft.com/office/drawing/2014/main" id="{A3DDFC8A-E2D9-6E63-65E0-CF1F44C76DB4}"/>
                </a:ext>
              </a:extLst>
            </p:cNvPr>
            <p:cNvCxnSpPr/>
            <p:nvPr/>
          </p:nvCxnSpPr>
          <p:spPr bwMode="gray">
            <a:xfrm flipV="1">
              <a:off x="118618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6" name="btfpColumnIndicator528569">
              <a:extLst>
                <a:ext uri="{FF2B5EF4-FFF2-40B4-BE49-F238E27FC236}">
                  <a16:creationId xmlns:a16="http://schemas.microsoft.com/office/drawing/2014/main" id="{979A10B8-53A5-8A8F-0D2A-86C5EF761B68}"/>
                </a:ext>
              </a:extLst>
            </p:cNvPr>
            <p:cNvCxnSpPr/>
            <p:nvPr/>
          </p:nvCxnSpPr>
          <p:spPr bwMode="gray">
            <a:xfrm flipV="1">
              <a:off x="938430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8" name="btfpColumnGapBlocker951429">
              <a:extLst>
                <a:ext uri="{FF2B5EF4-FFF2-40B4-BE49-F238E27FC236}">
                  <a16:creationId xmlns:a16="http://schemas.microsoft.com/office/drawing/2014/main" id="{15FCF776-39B7-6195-ED70-BD3A30BE2633}"/>
                </a:ext>
              </a:extLst>
            </p:cNvPr>
            <p:cNvSpPr/>
            <p:nvPr/>
          </p:nvSpPr>
          <p:spPr bwMode="gray">
            <a:xfrm>
              <a:off x="5825728"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3" name="btfpColumnIndicator268908">
              <a:extLst>
                <a:ext uri="{FF2B5EF4-FFF2-40B4-BE49-F238E27FC236}">
                  <a16:creationId xmlns:a16="http://schemas.microsoft.com/office/drawing/2014/main" id="{33101B63-BAD7-EA6D-2D59-1A349E662EE0}"/>
                </a:ext>
              </a:extLst>
            </p:cNvPr>
            <p:cNvCxnSpPr/>
            <p:nvPr/>
          </p:nvCxnSpPr>
          <p:spPr bwMode="gray">
            <a:xfrm flipV="1">
              <a:off x="8843764"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61" name="btfpColumnIndicator771728">
              <a:extLst>
                <a:ext uri="{FF2B5EF4-FFF2-40B4-BE49-F238E27FC236}">
                  <a16:creationId xmlns:a16="http://schemas.microsoft.com/office/drawing/2014/main" id="{101C3730-A379-340B-C111-BE4B0364AFC2}"/>
                </a:ext>
              </a:extLst>
            </p:cNvPr>
            <p:cNvCxnSpPr/>
            <p:nvPr/>
          </p:nvCxnSpPr>
          <p:spPr bwMode="gray">
            <a:xfrm flipV="1">
              <a:off x="636627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5" name="btfpColumnGapBlocker257527">
              <a:extLst>
                <a:ext uri="{FF2B5EF4-FFF2-40B4-BE49-F238E27FC236}">
                  <a16:creationId xmlns:a16="http://schemas.microsoft.com/office/drawing/2014/main" id="{4E660138-F731-56C8-A28F-E363E367C009}"/>
                </a:ext>
              </a:extLst>
            </p:cNvPr>
            <p:cNvSpPr/>
            <p:nvPr/>
          </p:nvSpPr>
          <p:spPr bwMode="gray">
            <a:xfrm>
              <a:off x="2807692" y="692658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3" name="btfpColumnIndicator633032">
              <a:extLst>
                <a:ext uri="{FF2B5EF4-FFF2-40B4-BE49-F238E27FC236}">
                  <a16:creationId xmlns:a16="http://schemas.microsoft.com/office/drawing/2014/main" id="{2BA15DEB-4AEA-4C97-216C-A8E4EC5568E5}"/>
                </a:ext>
              </a:extLst>
            </p:cNvPr>
            <p:cNvCxnSpPr/>
            <p:nvPr/>
          </p:nvCxnSpPr>
          <p:spPr bwMode="gray">
            <a:xfrm flipV="1">
              <a:off x="5825728"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1" name="btfpColumnIndicator485692">
              <a:extLst>
                <a:ext uri="{FF2B5EF4-FFF2-40B4-BE49-F238E27FC236}">
                  <a16:creationId xmlns:a16="http://schemas.microsoft.com/office/drawing/2014/main" id="{08D34CF9-127D-2E45-03B4-C8C63C5187F8}"/>
                </a:ext>
              </a:extLst>
            </p:cNvPr>
            <p:cNvCxnSpPr/>
            <p:nvPr/>
          </p:nvCxnSpPr>
          <p:spPr bwMode="gray">
            <a:xfrm flipV="1">
              <a:off x="3348236"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1" name="btfpColumnGapBlocker731735">
              <a:extLst>
                <a:ext uri="{FF2B5EF4-FFF2-40B4-BE49-F238E27FC236}">
                  <a16:creationId xmlns:a16="http://schemas.microsoft.com/office/drawing/2014/main" id="{A1C0730A-176C-3723-11A5-F5AD7692ABE8}"/>
                </a:ext>
              </a:extLst>
            </p:cNvPr>
            <p:cNvSpPr/>
            <p:nvPr/>
          </p:nvSpPr>
          <p:spPr bwMode="gray">
            <a:xfrm>
              <a:off x="0" y="692658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5" name="btfpColumnIndicator959883">
              <a:extLst>
                <a:ext uri="{FF2B5EF4-FFF2-40B4-BE49-F238E27FC236}">
                  <a16:creationId xmlns:a16="http://schemas.microsoft.com/office/drawing/2014/main" id="{A079CFBC-F0DD-E092-4A14-D207718A4E28}"/>
                </a:ext>
              </a:extLst>
            </p:cNvPr>
            <p:cNvCxnSpPr/>
            <p:nvPr/>
          </p:nvCxnSpPr>
          <p:spPr bwMode="gray">
            <a:xfrm flipV="1">
              <a:off x="2807692"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2" name="btfpColumnIndicator105259">
              <a:extLst>
                <a:ext uri="{FF2B5EF4-FFF2-40B4-BE49-F238E27FC236}">
                  <a16:creationId xmlns:a16="http://schemas.microsoft.com/office/drawing/2014/main" id="{4B9023F2-78BB-63B9-F012-E905C6E4215B}"/>
                </a:ext>
              </a:extLst>
            </p:cNvPr>
            <p:cNvCxnSpPr/>
            <p:nvPr/>
          </p:nvCxnSpPr>
          <p:spPr bwMode="gray">
            <a:xfrm flipV="1">
              <a:off x="330200" y="692658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pSp>
        <p:nvGrpSpPr>
          <p:cNvPr id="113" name="btfpColumnIndicatorGroup1">
            <a:extLst>
              <a:ext uri="{FF2B5EF4-FFF2-40B4-BE49-F238E27FC236}">
                <a16:creationId xmlns:a16="http://schemas.microsoft.com/office/drawing/2014/main" id="{FBBFE2CA-0AB8-9806-1E11-8A1EBA989D20}"/>
              </a:ext>
            </a:extLst>
          </p:cNvPr>
          <p:cNvGrpSpPr/>
          <p:nvPr/>
        </p:nvGrpSpPr>
        <p:grpSpPr>
          <a:xfrm>
            <a:off x="0" y="-205740"/>
            <a:ext cx="12192000" cy="137160"/>
            <a:chOff x="0" y="-205740"/>
            <a:chExt cx="12192000" cy="137160"/>
          </a:xfrm>
        </p:grpSpPr>
        <p:sp>
          <p:nvSpPr>
            <p:cNvPr id="111" name="btfpColumnGapBlocker234537">
              <a:extLst>
                <a:ext uri="{FF2B5EF4-FFF2-40B4-BE49-F238E27FC236}">
                  <a16:creationId xmlns:a16="http://schemas.microsoft.com/office/drawing/2014/main" id="{C7EE7055-20E9-7F86-E602-03AA70F7270B}"/>
                </a:ext>
              </a:extLst>
            </p:cNvPr>
            <p:cNvSpPr/>
            <p:nvPr/>
          </p:nvSpPr>
          <p:spPr bwMode="gray">
            <a:xfrm>
              <a:off x="1186180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sp>
          <p:nvSpPr>
            <p:cNvPr id="109" name="btfpColumnGapBlocker871545">
              <a:extLst>
                <a:ext uri="{FF2B5EF4-FFF2-40B4-BE49-F238E27FC236}">
                  <a16:creationId xmlns:a16="http://schemas.microsoft.com/office/drawing/2014/main" id="{9494F61F-68CC-CE50-F809-0FE8819D97E6}"/>
                </a:ext>
              </a:extLst>
            </p:cNvPr>
            <p:cNvSpPr/>
            <p:nvPr/>
          </p:nvSpPr>
          <p:spPr bwMode="gray">
            <a:xfrm>
              <a:off x="8843764"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07" name="btfpColumnIndicator475771">
              <a:extLst>
                <a:ext uri="{FF2B5EF4-FFF2-40B4-BE49-F238E27FC236}">
                  <a16:creationId xmlns:a16="http://schemas.microsoft.com/office/drawing/2014/main" id="{0EC55090-AC1E-CE12-2F9B-D52A2F2EB4E9}"/>
                </a:ext>
              </a:extLst>
            </p:cNvPr>
            <p:cNvCxnSpPr/>
            <p:nvPr/>
          </p:nvCxnSpPr>
          <p:spPr bwMode="gray">
            <a:xfrm flipV="1">
              <a:off x="118618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05" name="btfpColumnIndicator927776">
              <a:extLst>
                <a:ext uri="{FF2B5EF4-FFF2-40B4-BE49-F238E27FC236}">
                  <a16:creationId xmlns:a16="http://schemas.microsoft.com/office/drawing/2014/main" id="{39734688-33FC-3238-BDB0-D2DBB4AE7C18}"/>
                </a:ext>
              </a:extLst>
            </p:cNvPr>
            <p:cNvCxnSpPr/>
            <p:nvPr/>
          </p:nvCxnSpPr>
          <p:spPr bwMode="gray">
            <a:xfrm flipV="1">
              <a:off x="938430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67" name="btfpColumnGapBlocker869192">
              <a:extLst>
                <a:ext uri="{FF2B5EF4-FFF2-40B4-BE49-F238E27FC236}">
                  <a16:creationId xmlns:a16="http://schemas.microsoft.com/office/drawing/2014/main" id="{A397764E-AE52-B44C-1ABC-F0E8CB82C772}"/>
                </a:ext>
              </a:extLst>
            </p:cNvPr>
            <p:cNvSpPr/>
            <p:nvPr/>
          </p:nvSpPr>
          <p:spPr bwMode="gray">
            <a:xfrm>
              <a:off x="5825728"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62" name="btfpColumnIndicator336375">
              <a:extLst>
                <a:ext uri="{FF2B5EF4-FFF2-40B4-BE49-F238E27FC236}">
                  <a16:creationId xmlns:a16="http://schemas.microsoft.com/office/drawing/2014/main" id="{CF281C7C-1746-BA92-92A7-E64096B9560C}"/>
                </a:ext>
              </a:extLst>
            </p:cNvPr>
            <p:cNvCxnSpPr/>
            <p:nvPr/>
          </p:nvCxnSpPr>
          <p:spPr bwMode="gray">
            <a:xfrm flipV="1">
              <a:off x="8843764"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36" name="btfpColumnIndicator184291">
              <a:extLst>
                <a:ext uri="{FF2B5EF4-FFF2-40B4-BE49-F238E27FC236}">
                  <a16:creationId xmlns:a16="http://schemas.microsoft.com/office/drawing/2014/main" id="{02C12366-589F-142A-6BB8-B62B63B3337D}"/>
                </a:ext>
              </a:extLst>
            </p:cNvPr>
            <p:cNvCxnSpPr/>
            <p:nvPr/>
          </p:nvCxnSpPr>
          <p:spPr bwMode="gray">
            <a:xfrm flipV="1">
              <a:off x="636627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34" name="btfpColumnGapBlocker970422">
              <a:extLst>
                <a:ext uri="{FF2B5EF4-FFF2-40B4-BE49-F238E27FC236}">
                  <a16:creationId xmlns:a16="http://schemas.microsoft.com/office/drawing/2014/main" id="{9A1BEACF-29B0-BB64-29A8-12D0206477FC}"/>
                </a:ext>
              </a:extLst>
            </p:cNvPr>
            <p:cNvSpPr/>
            <p:nvPr/>
          </p:nvSpPr>
          <p:spPr bwMode="gray">
            <a:xfrm>
              <a:off x="2807692" y="-205740"/>
              <a:ext cx="540544"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32" name="btfpColumnIndicator820482">
              <a:extLst>
                <a:ext uri="{FF2B5EF4-FFF2-40B4-BE49-F238E27FC236}">
                  <a16:creationId xmlns:a16="http://schemas.microsoft.com/office/drawing/2014/main" id="{44BF5FF7-20FB-4D6F-B85B-E4EF41EDCEF8}"/>
                </a:ext>
              </a:extLst>
            </p:cNvPr>
            <p:cNvCxnSpPr/>
            <p:nvPr/>
          </p:nvCxnSpPr>
          <p:spPr bwMode="gray">
            <a:xfrm flipV="1">
              <a:off x="5825728"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22" name="btfpColumnIndicator692199">
              <a:extLst>
                <a:ext uri="{FF2B5EF4-FFF2-40B4-BE49-F238E27FC236}">
                  <a16:creationId xmlns:a16="http://schemas.microsoft.com/office/drawing/2014/main" id="{452997C0-BB22-D915-0B28-8A641A082466}"/>
                </a:ext>
              </a:extLst>
            </p:cNvPr>
            <p:cNvCxnSpPr/>
            <p:nvPr/>
          </p:nvCxnSpPr>
          <p:spPr bwMode="gray">
            <a:xfrm flipV="1">
              <a:off x="3348236"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sp>
          <p:nvSpPr>
            <p:cNvPr id="20" name="btfpColumnGapBlocker669741">
              <a:extLst>
                <a:ext uri="{FF2B5EF4-FFF2-40B4-BE49-F238E27FC236}">
                  <a16:creationId xmlns:a16="http://schemas.microsoft.com/office/drawing/2014/main" id="{D0424AC1-CEDC-F755-4409-CACD993D1937}"/>
                </a:ext>
              </a:extLst>
            </p:cNvPr>
            <p:cNvSpPr/>
            <p:nvPr/>
          </p:nvSpPr>
          <p:spPr bwMode="gray">
            <a:xfrm>
              <a:off x="0" y="-205740"/>
              <a:ext cx="330200" cy="137160"/>
            </a:xfrm>
            <a:prstGeom prst="rect">
              <a:avLst/>
            </a:prstGeom>
            <a:pattFill prst="ltUpDiag">
              <a:fgClr>
                <a:srgbClr val="333333">
                  <a:alpha val="50000"/>
                </a:srgbClr>
              </a:fgClr>
              <a:bgClr>
                <a:srgbClr val="FFFFFF">
                  <a:alpha val="50000"/>
                </a:srgbClr>
              </a:bgClr>
            </a:pattFill>
            <a:ln w="9525" cap="flat" cmpd="sng" algn="ctr">
              <a:noFill/>
              <a:prstDash val="solid"/>
              <a:miter lim="800000"/>
            </a:ln>
            <a:effectLst/>
            <a:extLst>
              <a:ext uri="{91240B29-F687-4F45-9708-019B960494DF}">
                <a14:hiddenLine xmlns:a14="http://schemas.microsoft.com/office/drawing/2010/main" w="9525" cap="flat" cmpd="sng" algn="ctr">
                  <a:solidFill>
                    <a:schemeClr val="tx1"/>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US" sz="1600" dirty="0">
                <a:solidFill>
                  <a:schemeClr val="tx1"/>
                </a:solidFill>
              </a:endParaRPr>
            </a:p>
          </p:txBody>
        </p:sp>
        <p:cxnSp>
          <p:nvCxnSpPr>
            <p:cNvPr id="13" name="btfpColumnIndicator124534">
              <a:extLst>
                <a:ext uri="{FF2B5EF4-FFF2-40B4-BE49-F238E27FC236}">
                  <a16:creationId xmlns:a16="http://schemas.microsoft.com/office/drawing/2014/main" id="{DACEB7C3-5A40-2AF6-3EC7-7A7050AEE8F8}"/>
                </a:ext>
              </a:extLst>
            </p:cNvPr>
            <p:cNvCxnSpPr/>
            <p:nvPr/>
          </p:nvCxnSpPr>
          <p:spPr bwMode="gray">
            <a:xfrm flipV="1">
              <a:off x="2807692"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cxnSp>
          <p:nvCxnSpPr>
            <p:cNvPr id="11" name="btfpColumnIndicator580757">
              <a:extLst>
                <a:ext uri="{FF2B5EF4-FFF2-40B4-BE49-F238E27FC236}">
                  <a16:creationId xmlns:a16="http://schemas.microsoft.com/office/drawing/2014/main" id="{4E6F6D48-7F94-8E87-33B9-A04C745C01B6}"/>
                </a:ext>
              </a:extLst>
            </p:cNvPr>
            <p:cNvCxnSpPr/>
            <p:nvPr/>
          </p:nvCxnSpPr>
          <p:spPr bwMode="gray">
            <a:xfrm flipV="1">
              <a:off x="330200" y="-205740"/>
              <a:ext cx="0" cy="137160"/>
            </a:xfrm>
            <a:prstGeom prst="line">
              <a:avLst/>
            </a:prstGeom>
            <a:ln w="3175" cap="flat" cmpd="sng" algn="ctr">
              <a:solidFill>
                <a:srgbClr val="B4B4B4"/>
              </a:solidFill>
              <a:prstDash val="solid"/>
              <a:miter lim="800000"/>
              <a:headEnd type="none" w="med" len="med"/>
              <a:tailEnd type="none" w="med" len="lg"/>
            </a:ln>
          </p:spPr>
          <p:style>
            <a:lnRef idx="1">
              <a:schemeClr val="accent1"/>
            </a:lnRef>
            <a:fillRef idx="0">
              <a:schemeClr val="accent1"/>
            </a:fillRef>
            <a:effectRef idx="0">
              <a:schemeClr val="accent1"/>
            </a:effectRef>
            <a:fontRef idx="minor">
              <a:schemeClr val="tx1"/>
            </a:fontRef>
          </p:style>
        </p:cxnSp>
      </p:grpSp>
      <p:graphicFrame>
        <p:nvGraphicFramePr>
          <p:cNvPr id="14" name="Object 13" hidden="1">
            <a:extLst>
              <a:ext uri="{FF2B5EF4-FFF2-40B4-BE49-F238E27FC236}">
                <a16:creationId xmlns:a16="http://schemas.microsoft.com/office/drawing/2014/main" id="{C505056C-73F2-7A96-CADB-FD7FDE9CF32B}"/>
              </a:ext>
            </a:extLst>
          </p:cNvPr>
          <p:cNvGraphicFramePr>
            <a:graphicFrameLocks noChangeAspect="1"/>
          </p:cNvGraphicFramePr>
          <p:nvPr>
            <p:custDataLst>
              <p:tags r:id="rId2"/>
            </p:custDataLst>
            <p:extLst>
              <p:ext uri="{D42A27DB-BD31-4B8C-83A1-F6EECF244321}">
                <p14:modId xmlns:p14="http://schemas.microsoft.com/office/powerpoint/2010/main" val="3002341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7" imgH="348" progId="TCLayout.ActiveDocument.1">
                  <p:embed/>
                </p:oleObj>
              </mc:Choice>
              <mc:Fallback>
                <p:oleObj name="think-cell Slide" r:id="rId15" imgW="347" imgH="348" progId="TCLayout.ActiveDocument.1">
                  <p:embed/>
                  <p:pic>
                    <p:nvPicPr>
                      <p:cNvPr id="14" name="Object 13" hidden="1">
                        <a:extLst>
                          <a:ext uri="{FF2B5EF4-FFF2-40B4-BE49-F238E27FC236}">
                            <a16:creationId xmlns:a16="http://schemas.microsoft.com/office/drawing/2014/main" id="{C505056C-73F2-7A96-CADB-FD7FDE9CF32B}"/>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9E41B416-8CC0-F4E6-345A-6CF54CA63A6D}"/>
              </a:ext>
            </a:extLst>
          </p:cNvPr>
          <p:cNvSpPr>
            <a:spLocks noGrp="1"/>
          </p:cNvSpPr>
          <p:nvPr>
            <p:ph type="title"/>
          </p:nvPr>
        </p:nvSpPr>
        <p:spPr>
          <a:xfrm>
            <a:off x="334963" y="22860"/>
            <a:ext cx="11522075" cy="876687"/>
          </a:xfrm>
        </p:spPr>
        <p:txBody>
          <a:bodyPr vert="horz"/>
          <a:lstStyle/>
          <a:p>
            <a:r>
              <a:rPr lang="en-US" dirty="0"/>
              <a:t>Opportunity to grow by focusing on diversifying customer base, grabbing new contract for product lines of existing customers, and cost/ supply chain optimization</a:t>
            </a:r>
            <a:endParaRPr lang="en-ZA" dirty="0">
              <a:latin typeface="Arial" panose="020B0604020202020204" pitchFamily="34" charset="0"/>
              <a:cs typeface="Arial" panose="020B0604020202020204" pitchFamily="34" charset="0"/>
              <a:sym typeface="Arial" panose="020B0604020202020204" pitchFamily="34" charset="0"/>
            </a:endParaRPr>
          </a:p>
        </p:txBody>
      </p:sp>
      <p:grpSp>
        <p:nvGrpSpPr>
          <p:cNvPr id="18" name="btfpRunningAgenda1Level774028">
            <a:extLst>
              <a:ext uri="{FF2B5EF4-FFF2-40B4-BE49-F238E27FC236}">
                <a16:creationId xmlns:a16="http://schemas.microsoft.com/office/drawing/2014/main" id="{451E41D7-F06C-543F-7F70-EBAE9B68027A}"/>
              </a:ext>
            </a:extLst>
          </p:cNvPr>
          <p:cNvGrpSpPr/>
          <p:nvPr>
            <p:custDataLst>
              <p:tags r:id="rId3"/>
            </p:custDataLst>
          </p:nvPr>
        </p:nvGrpSpPr>
        <p:grpSpPr>
          <a:xfrm>
            <a:off x="0" y="944429"/>
            <a:ext cx="2119171" cy="257442"/>
            <a:chOff x="0" y="876300"/>
            <a:chExt cx="2119171" cy="257442"/>
          </a:xfrm>
        </p:grpSpPr>
        <p:sp>
          <p:nvSpPr>
            <p:cNvPr id="17" name="btfpRunningAgenda1LevelBarLeft774028">
              <a:extLst>
                <a:ext uri="{FF2B5EF4-FFF2-40B4-BE49-F238E27FC236}">
                  <a16:creationId xmlns:a16="http://schemas.microsoft.com/office/drawing/2014/main" id="{F5CA2A32-BF19-E0AF-C8FA-ED8F041B92B5}"/>
                </a:ext>
              </a:extLst>
            </p:cNvPr>
            <p:cNvSpPr/>
            <p:nvPr/>
          </p:nvSpPr>
          <p:spPr bwMode="gray">
            <a:xfrm>
              <a:off x="0" y="876300"/>
              <a:ext cx="2072903" cy="257442"/>
            </a:xfrm>
            <a:custGeom>
              <a:avLst/>
              <a:gdLst>
                <a:gd name="connsiteX0" fmla="*/ 8226896 w 8226896"/>
                <a:gd name="connsiteY0" fmla="*/ 0 h 257442"/>
                <a:gd name="connsiteX1" fmla="*/ 1870925 w 8226896"/>
                <a:gd name="connsiteY1" fmla="*/ 0 h 257442"/>
                <a:gd name="connsiteX2" fmla="*/ 1816204 w 8226896"/>
                <a:gd name="connsiteY2" fmla="*/ 257442 h 257442"/>
                <a:gd name="connsiteX3" fmla="*/ 0 w 8226896"/>
                <a:gd name="connsiteY3" fmla="*/ 257442 h 257442"/>
                <a:gd name="connsiteX0" fmla="*/ 8226896 w 8226896"/>
                <a:gd name="connsiteY0" fmla="*/ 0 h 257442"/>
                <a:gd name="connsiteX1" fmla="*/ 8172175 w 8226896"/>
                <a:gd name="connsiteY1" fmla="*/ 257442 h 257442"/>
                <a:gd name="connsiteX2" fmla="*/ 1816204 w 8226896"/>
                <a:gd name="connsiteY2" fmla="*/ 257442 h 257442"/>
                <a:gd name="connsiteX3" fmla="*/ 0 w 8226896"/>
                <a:gd name="connsiteY3" fmla="*/ 257442 h 257442"/>
                <a:gd name="connsiteX0" fmla="*/ 8226896 w 8226896"/>
                <a:gd name="connsiteY0" fmla="*/ 0 h 257442"/>
                <a:gd name="connsiteX1" fmla="*/ 8172175 w 8226896"/>
                <a:gd name="connsiteY1" fmla="*/ 257442 h 257442"/>
                <a:gd name="connsiteX2" fmla="*/ 0 w 8226896"/>
                <a:gd name="connsiteY2" fmla="*/ 257442 h 257442"/>
                <a:gd name="connsiteX3" fmla="*/ 0 w 8226896"/>
                <a:gd name="connsiteY3" fmla="*/ 257442 h 257442"/>
                <a:gd name="connsiteX0" fmla="*/ 8226896 w 8226896"/>
                <a:gd name="connsiteY0" fmla="*/ 0 h 257442"/>
                <a:gd name="connsiteX1" fmla="*/ 8172175 w 8226896"/>
                <a:gd name="connsiteY1" fmla="*/ 257442 h 257442"/>
                <a:gd name="connsiteX2" fmla="*/ 0 w 8226896"/>
                <a:gd name="connsiteY2" fmla="*/ 257442 h 257442"/>
                <a:gd name="connsiteX3" fmla="*/ 0 w 8226896"/>
                <a:gd name="connsiteY3" fmla="*/ 0 h 257442"/>
                <a:gd name="connsiteX0" fmla="*/ 891490 w 8172175"/>
                <a:gd name="connsiteY0" fmla="*/ 0 h 257442"/>
                <a:gd name="connsiteX1" fmla="*/ 8172175 w 8172175"/>
                <a:gd name="connsiteY1" fmla="*/ 257442 h 257442"/>
                <a:gd name="connsiteX2" fmla="*/ 0 w 8172175"/>
                <a:gd name="connsiteY2" fmla="*/ 257442 h 257442"/>
                <a:gd name="connsiteX3" fmla="*/ 0 w 8172175"/>
                <a:gd name="connsiteY3" fmla="*/ 0 h 257442"/>
                <a:gd name="connsiteX0" fmla="*/ 891490 w 891490"/>
                <a:gd name="connsiteY0" fmla="*/ 0 h 257442"/>
                <a:gd name="connsiteX1" fmla="*/ 836770 w 891490"/>
                <a:gd name="connsiteY1" fmla="*/ 257442 h 257442"/>
                <a:gd name="connsiteX2" fmla="*/ 0 w 891490"/>
                <a:gd name="connsiteY2" fmla="*/ 257442 h 257442"/>
                <a:gd name="connsiteX3" fmla="*/ 0 w 891490"/>
                <a:gd name="connsiteY3" fmla="*/ 0 h 257442"/>
                <a:gd name="connsiteX0" fmla="*/ 891490 w 891490"/>
                <a:gd name="connsiteY0" fmla="*/ 0 h 257442"/>
                <a:gd name="connsiteX1" fmla="*/ 836770 w 891490"/>
                <a:gd name="connsiteY1" fmla="*/ 257442 h 257442"/>
                <a:gd name="connsiteX2" fmla="*/ 1 w 891490"/>
                <a:gd name="connsiteY2" fmla="*/ 257442 h 257442"/>
                <a:gd name="connsiteX3" fmla="*/ 0 w 891490"/>
                <a:gd name="connsiteY3" fmla="*/ 0 h 257442"/>
                <a:gd name="connsiteX0" fmla="*/ 891489 w 891489"/>
                <a:gd name="connsiteY0" fmla="*/ 0 h 257442"/>
                <a:gd name="connsiteX1" fmla="*/ 836769 w 891489"/>
                <a:gd name="connsiteY1" fmla="*/ 257442 h 257442"/>
                <a:gd name="connsiteX2" fmla="*/ 0 w 891489"/>
                <a:gd name="connsiteY2" fmla="*/ 257442 h 257442"/>
                <a:gd name="connsiteX3" fmla="*/ 0 w 891489"/>
                <a:gd name="connsiteY3" fmla="*/ 0 h 257442"/>
                <a:gd name="connsiteX0" fmla="*/ 1099688 w 1099688"/>
                <a:gd name="connsiteY0" fmla="*/ 0 h 257442"/>
                <a:gd name="connsiteX1" fmla="*/ 836769 w 1099688"/>
                <a:gd name="connsiteY1" fmla="*/ 257442 h 257442"/>
                <a:gd name="connsiteX2" fmla="*/ 0 w 1099688"/>
                <a:gd name="connsiteY2" fmla="*/ 257442 h 257442"/>
                <a:gd name="connsiteX3" fmla="*/ 0 w 1099688"/>
                <a:gd name="connsiteY3" fmla="*/ 0 h 257442"/>
                <a:gd name="connsiteX0" fmla="*/ 1099688 w 1099688"/>
                <a:gd name="connsiteY0" fmla="*/ 0 h 257442"/>
                <a:gd name="connsiteX1" fmla="*/ 1044966 w 1099688"/>
                <a:gd name="connsiteY1" fmla="*/ 257442 h 257442"/>
                <a:gd name="connsiteX2" fmla="*/ 0 w 1099688"/>
                <a:gd name="connsiteY2" fmla="*/ 257442 h 257442"/>
                <a:gd name="connsiteX3" fmla="*/ 0 w 1099688"/>
                <a:gd name="connsiteY3" fmla="*/ 0 h 257442"/>
                <a:gd name="connsiteX0" fmla="*/ 1099689 w 1099689"/>
                <a:gd name="connsiteY0" fmla="*/ 0 h 257442"/>
                <a:gd name="connsiteX1" fmla="*/ 1044967 w 1099689"/>
                <a:gd name="connsiteY1" fmla="*/ 257442 h 257442"/>
                <a:gd name="connsiteX2" fmla="*/ 0 w 1099689"/>
                <a:gd name="connsiteY2" fmla="*/ 257442 h 257442"/>
                <a:gd name="connsiteX3" fmla="*/ 1 w 1099689"/>
                <a:gd name="connsiteY3" fmla="*/ 0 h 257442"/>
                <a:gd name="connsiteX0" fmla="*/ 1099689 w 1099689"/>
                <a:gd name="connsiteY0" fmla="*/ 0 h 257442"/>
                <a:gd name="connsiteX1" fmla="*/ 1044967 w 1099689"/>
                <a:gd name="connsiteY1" fmla="*/ 257442 h 257442"/>
                <a:gd name="connsiteX2" fmla="*/ 0 w 1099689"/>
                <a:gd name="connsiteY2" fmla="*/ 257442 h 257442"/>
                <a:gd name="connsiteX3" fmla="*/ 1 w 1099689"/>
                <a:gd name="connsiteY3" fmla="*/ 0 h 257442"/>
                <a:gd name="connsiteX0" fmla="*/ 1420290 w 1420290"/>
                <a:gd name="connsiteY0" fmla="*/ 0 h 257442"/>
                <a:gd name="connsiteX1" fmla="*/ 1044967 w 1420290"/>
                <a:gd name="connsiteY1" fmla="*/ 257442 h 257442"/>
                <a:gd name="connsiteX2" fmla="*/ 0 w 1420290"/>
                <a:gd name="connsiteY2" fmla="*/ 257442 h 257442"/>
                <a:gd name="connsiteX3" fmla="*/ 1 w 1420290"/>
                <a:gd name="connsiteY3" fmla="*/ 0 h 257442"/>
                <a:gd name="connsiteX0" fmla="*/ 1420290 w 1420290"/>
                <a:gd name="connsiteY0" fmla="*/ 0 h 257442"/>
                <a:gd name="connsiteX1" fmla="*/ 1365568 w 1420290"/>
                <a:gd name="connsiteY1" fmla="*/ 257442 h 257442"/>
                <a:gd name="connsiteX2" fmla="*/ 0 w 1420290"/>
                <a:gd name="connsiteY2" fmla="*/ 257442 h 257442"/>
                <a:gd name="connsiteX3" fmla="*/ 1 w 1420290"/>
                <a:gd name="connsiteY3" fmla="*/ 0 h 257442"/>
                <a:gd name="connsiteX0" fmla="*/ 1420290 w 1420290"/>
                <a:gd name="connsiteY0" fmla="*/ 0 h 257442"/>
                <a:gd name="connsiteX1" fmla="*/ 1365568 w 1420290"/>
                <a:gd name="connsiteY1" fmla="*/ 257442 h 257442"/>
                <a:gd name="connsiteX2" fmla="*/ 0 w 1420290"/>
                <a:gd name="connsiteY2" fmla="*/ 257442 h 257442"/>
                <a:gd name="connsiteX3" fmla="*/ 1 w 1420290"/>
                <a:gd name="connsiteY3" fmla="*/ 0 h 257442"/>
                <a:gd name="connsiteX0" fmla="*/ 1420290 w 1420290"/>
                <a:gd name="connsiteY0" fmla="*/ 0 h 257442"/>
                <a:gd name="connsiteX1" fmla="*/ 1365568 w 1420290"/>
                <a:gd name="connsiteY1" fmla="*/ 257442 h 257442"/>
                <a:gd name="connsiteX2" fmla="*/ 0 w 1420290"/>
                <a:gd name="connsiteY2" fmla="*/ 257442 h 257442"/>
                <a:gd name="connsiteX3" fmla="*/ 0 w 1420290"/>
                <a:gd name="connsiteY3" fmla="*/ 0 h 257442"/>
                <a:gd name="connsiteX0" fmla="*/ 1580589 w 1580589"/>
                <a:gd name="connsiteY0" fmla="*/ 0 h 257442"/>
                <a:gd name="connsiteX1" fmla="*/ 1365568 w 1580589"/>
                <a:gd name="connsiteY1" fmla="*/ 257442 h 257442"/>
                <a:gd name="connsiteX2" fmla="*/ 0 w 1580589"/>
                <a:gd name="connsiteY2" fmla="*/ 257442 h 257442"/>
                <a:gd name="connsiteX3" fmla="*/ 0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0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0 w 1580589"/>
                <a:gd name="connsiteY3" fmla="*/ 0 h 257442"/>
                <a:gd name="connsiteX0" fmla="*/ 1580589 w 1580589"/>
                <a:gd name="connsiteY0" fmla="*/ 0 h 257442"/>
                <a:gd name="connsiteX1" fmla="*/ 1525868 w 1580589"/>
                <a:gd name="connsiteY1" fmla="*/ 257442 h 257442"/>
                <a:gd name="connsiteX2" fmla="*/ 0 w 1580589"/>
                <a:gd name="connsiteY2" fmla="*/ 257442 h 257442"/>
                <a:gd name="connsiteX3" fmla="*/ 0 w 1580589"/>
                <a:gd name="connsiteY3" fmla="*/ 0 h 257442"/>
                <a:gd name="connsiteX0" fmla="*/ 1849893 w 1849893"/>
                <a:gd name="connsiteY0" fmla="*/ 0 h 257442"/>
                <a:gd name="connsiteX1" fmla="*/ 1525868 w 1849893"/>
                <a:gd name="connsiteY1" fmla="*/ 257442 h 257442"/>
                <a:gd name="connsiteX2" fmla="*/ 0 w 1849893"/>
                <a:gd name="connsiteY2" fmla="*/ 257442 h 257442"/>
                <a:gd name="connsiteX3" fmla="*/ 0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0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0 w 1849893"/>
                <a:gd name="connsiteY3" fmla="*/ 0 h 257442"/>
                <a:gd name="connsiteX0" fmla="*/ 1849893 w 1849893"/>
                <a:gd name="connsiteY0" fmla="*/ 0 h 257442"/>
                <a:gd name="connsiteX1" fmla="*/ 1795172 w 1849893"/>
                <a:gd name="connsiteY1" fmla="*/ 257442 h 257442"/>
                <a:gd name="connsiteX2" fmla="*/ 0 w 1849893"/>
                <a:gd name="connsiteY2" fmla="*/ 257442 h 257442"/>
                <a:gd name="connsiteX3" fmla="*/ 0 w 1849893"/>
                <a:gd name="connsiteY3" fmla="*/ 0 h 257442"/>
                <a:gd name="connsiteX0" fmla="*/ 2018208 w 2018208"/>
                <a:gd name="connsiteY0" fmla="*/ 0 h 257442"/>
                <a:gd name="connsiteX1" fmla="*/ 1795172 w 2018208"/>
                <a:gd name="connsiteY1" fmla="*/ 257442 h 257442"/>
                <a:gd name="connsiteX2" fmla="*/ 0 w 2018208"/>
                <a:gd name="connsiteY2" fmla="*/ 257442 h 257442"/>
                <a:gd name="connsiteX3" fmla="*/ 0 w 2018208"/>
                <a:gd name="connsiteY3" fmla="*/ 0 h 257442"/>
                <a:gd name="connsiteX0" fmla="*/ 2018208 w 2018208"/>
                <a:gd name="connsiteY0" fmla="*/ 0 h 257442"/>
                <a:gd name="connsiteX1" fmla="*/ 1963486 w 2018208"/>
                <a:gd name="connsiteY1" fmla="*/ 257442 h 257442"/>
                <a:gd name="connsiteX2" fmla="*/ 0 w 2018208"/>
                <a:gd name="connsiteY2" fmla="*/ 257442 h 257442"/>
                <a:gd name="connsiteX3" fmla="*/ 0 w 2018208"/>
                <a:gd name="connsiteY3" fmla="*/ 0 h 257442"/>
                <a:gd name="connsiteX0" fmla="*/ 2018209 w 2018209"/>
                <a:gd name="connsiteY0" fmla="*/ 0 h 257442"/>
                <a:gd name="connsiteX1" fmla="*/ 1963487 w 2018209"/>
                <a:gd name="connsiteY1" fmla="*/ 257442 h 257442"/>
                <a:gd name="connsiteX2" fmla="*/ 0 w 2018209"/>
                <a:gd name="connsiteY2" fmla="*/ 257442 h 257442"/>
                <a:gd name="connsiteX3" fmla="*/ 1 w 2018209"/>
                <a:gd name="connsiteY3" fmla="*/ 0 h 257442"/>
                <a:gd name="connsiteX0" fmla="*/ 2018209 w 2018209"/>
                <a:gd name="connsiteY0" fmla="*/ 0 h 257442"/>
                <a:gd name="connsiteX1" fmla="*/ 1963487 w 2018209"/>
                <a:gd name="connsiteY1" fmla="*/ 257442 h 257442"/>
                <a:gd name="connsiteX2" fmla="*/ 0 w 2018209"/>
                <a:gd name="connsiteY2" fmla="*/ 257442 h 257442"/>
                <a:gd name="connsiteX3" fmla="*/ 1 w 2018209"/>
                <a:gd name="connsiteY3" fmla="*/ 0 h 257442"/>
                <a:gd name="connsiteX0" fmla="*/ 2178510 w 2178510"/>
                <a:gd name="connsiteY0" fmla="*/ 0 h 257442"/>
                <a:gd name="connsiteX1" fmla="*/ 1963487 w 2178510"/>
                <a:gd name="connsiteY1" fmla="*/ 257442 h 257442"/>
                <a:gd name="connsiteX2" fmla="*/ 0 w 2178510"/>
                <a:gd name="connsiteY2" fmla="*/ 257442 h 257442"/>
                <a:gd name="connsiteX3" fmla="*/ 1 w 2178510"/>
                <a:gd name="connsiteY3" fmla="*/ 0 h 257442"/>
                <a:gd name="connsiteX0" fmla="*/ 2178510 w 2178510"/>
                <a:gd name="connsiteY0" fmla="*/ 0 h 257442"/>
                <a:gd name="connsiteX1" fmla="*/ 2123788 w 2178510"/>
                <a:gd name="connsiteY1" fmla="*/ 257442 h 257442"/>
                <a:gd name="connsiteX2" fmla="*/ 0 w 2178510"/>
                <a:gd name="connsiteY2" fmla="*/ 257442 h 257442"/>
                <a:gd name="connsiteX3" fmla="*/ 1 w 2178510"/>
                <a:gd name="connsiteY3" fmla="*/ 0 h 257442"/>
                <a:gd name="connsiteX0" fmla="*/ 2178510 w 2178510"/>
                <a:gd name="connsiteY0" fmla="*/ 0 h 257442"/>
                <a:gd name="connsiteX1" fmla="*/ 2123788 w 2178510"/>
                <a:gd name="connsiteY1" fmla="*/ 257442 h 257442"/>
                <a:gd name="connsiteX2" fmla="*/ 0 w 2178510"/>
                <a:gd name="connsiteY2" fmla="*/ 257442 h 257442"/>
                <a:gd name="connsiteX3" fmla="*/ 1 w 2178510"/>
                <a:gd name="connsiteY3" fmla="*/ 0 h 257442"/>
                <a:gd name="connsiteX0" fmla="*/ 2178510 w 2178510"/>
                <a:gd name="connsiteY0" fmla="*/ 0 h 257442"/>
                <a:gd name="connsiteX1" fmla="*/ 2123788 w 2178510"/>
                <a:gd name="connsiteY1" fmla="*/ 257442 h 257442"/>
                <a:gd name="connsiteX2" fmla="*/ 0 w 2178510"/>
                <a:gd name="connsiteY2" fmla="*/ 257442 h 257442"/>
                <a:gd name="connsiteX3" fmla="*/ 0 w 2178510"/>
                <a:gd name="connsiteY3" fmla="*/ 0 h 257442"/>
                <a:gd name="connsiteX0" fmla="*/ 2346824 w 2346824"/>
                <a:gd name="connsiteY0" fmla="*/ 0 h 257442"/>
                <a:gd name="connsiteX1" fmla="*/ 2123788 w 2346824"/>
                <a:gd name="connsiteY1" fmla="*/ 257442 h 257442"/>
                <a:gd name="connsiteX2" fmla="*/ 0 w 2346824"/>
                <a:gd name="connsiteY2" fmla="*/ 257442 h 257442"/>
                <a:gd name="connsiteX3" fmla="*/ 0 w 2346824"/>
                <a:gd name="connsiteY3" fmla="*/ 0 h 257442"/>
                <a:gd name="connsiteX0" fmla="*/ 2346824 w 2346824"/>
                <a:gd name="connsiteY0" fmla="*/ 0 h 257442"/>
                <a:gd name="connsiteX1" fmla="*/ 2292103 w 2346824"/>
                <a:gd name="connsiteY1" fmla="*/ 257442 h 257442"/>
                <a:gd name="connsiteX2" fmla="*/ 0 w 2346824"/>
                <a:gd name="connsiteY2" fmla="*/ 257442 h 257442"/>
                <a:gd name="connsiteX3" fmla="*/ 0 w 2346824"/>
                <a:gd name="connsiteY3" fmla="*/ 0 h 257442"/>
                <a:gd name="connsiteX0" fmla="*/ 2346824 w 2346824"/>
                <a:gd name="connsiteY0" fmla="*/ 0 h 257442"/>
                <a:gd name="connsiteX1" fmla="*/ 2292103 w 2346824"/>
                <a:gd name="connsiteY1" fmla="*/ 257442 h 257442"/>
                <a:gd name="connsiteX2" fmla="*/ 0 w 2346824"/>
                <a:gd name="connsiteY2" fmla="*/ 257442 h 257442"/>
                <a:gd name="connsiteX3" fmla="*/ 0 w 2346824"/>
                <a:gd name="connsiteY3" fmla="*/ 0 h 257442"/>
                <a:gd name="connsiteX0" fmla="*/ 2346824 w 2346824"/>
                <a:gd name="connsiteY0" fmla="*/ 0 h 257442"/>
                <a:gd name="connsiteX1" fmla="*/ 2292103 w 2346824"/>
                <a:gd name="connsiteY1" fmla="*/ 257442 h 257442"/>
                <a:gd name="connsiteX2" fmla="*/ 0 w 2346824"/>
                <a:gd name="connsiteY2" fmla="*/ 257442 h 257442"/>
                <a:gd name="connsiteX3" fmla="*/ 0 w 2346824"/>
                <a:gd name="connsiteY3" fmla="*/ 0 h 257442"/>
                <a:gd name="connsiteX0" fmla="*/ 2588685 w 2588685"/>
                <a:gd name="connsiteY0" fmla="*/ 0 h 257442"/>
                <a:gd name="connsiteX1" fmla="*/ 2292103 w 2588685"/>
                <a:gd name="connsiteY1" fmla="*/ 257442 h 257442"/>
                <a:gd name="connsiteX2" fmla="*/ 0 w 2588685"/>
                <a:gd name="connsiteY2" fmla="*/ 257442 h 257442"/>
                <a:gd name="connsiteX3" fmla="*/ 0 w 2588685"/>
                <a:gd name="connsiteY3" fmla="*/ 0 h 257442"/>
                <a:gd name="connsiteX0" fmla="*/ 2588685 w 2588685"/>
                <a:gd name="connsiteY0" fmla="*/ 0 h 257442"/>
                <a:gd name="connsiteX1" fmla="*/ 2533964 w 2588685"/>
                <a:gd name="connsiteY1" fmla="*/ 257442 h 257442"/>
                <a:gd name="connsiteX2" fmla="*/ 0 w 2588685"/>
                <a:gd name="connsiteY2" fmla="*/ 257442 h 257442"/>
                <a:gd name="connsiteX3" fmla="*/ 0 w 2588685"/>
                <a:gd name="connsiteY3" fmla="*/ 0 h 257442"/>
                <a:gd name="connsiteX0" fmla="*/ 2588685 w 2588685"/>
                <a:gd name="connsiteY0" fmla="*/ 0 h 257442"/>
                <a:gd name="connsiteX1" fmla="*/ 2533964 w 2588685"/>
                <a:gd name="connsiteY1" fmla="*/ 257442 h 257442"/>
                <a:gd name="connsiteX2" fmla="*/ 0 w 2588685"/>
                <a:gd name="connsiteY2" fmla="*/ 257442 h 257442"/>
                <a:gd name="connsiteX3" fmla="*/ 0 w 2588685"/>
                <a:gd name="connsiteY3" fmla="*/ 0 h 257442"/>
                <a:gd name="connsiteX0" fmla="*/ 2588685 w 2588685"/>
                <a:gd name="connsiteY0" fmla="*/ 0 h 257442"/>
                <a:gd name="connsiteX1" fmla="*/ 2533964 w 2588685"/>
                <a:gd name="connsiteY1" fmla="*/ 257442 h 257442"/>
                <a:gd name="connsiteX2" fmla="*/ 0 w 2588685"/>
                <a:gd name="connsiteY2" fmla="*/ 257442 h 257442"/>
                <a:gd name="connsiteX3" fmla="*/ 0 w 2588685"/>
                <a:gd name="connsiteY3" fmla="*/ 0 h 257442"/>
                <a:gd name="connsiteX0" fmla="*/ 2766618 w 2766618"/>
                <a:gd name="connsiteY0" fmla="*/ 0 h 257442"/>
                <a:gd name="connsiteX1" fmla="*/ 2533964 w 2766618"/>
                <a:gd name="connsiteY1" fmla="*/ 257442 h 257442"/>
                <a:gd name="connsiteX2" fmla="*/ 0 w 2766618"/>
                <a:gd name="connsiteY2" fmla="*/ 257442 h 257442"/>
                <a:gd name="connsiteX3" fmla="*/ 0 w 2766618"/>
                <a:gd name="connsiteY3" fmla="*/ 0 h 257442"/>
                <a:gd name="connsiteX0" fmla="*/ 2766618 w 2766618"/>
                <a:gd name="connsiteY0" fmla="*/ 0 h 257442"/>
                <a:gd name="connsiteX1" fmla="*/ 2711896 w 2766618"/>
                <a:gd name="connsiteY1" fmla="*/ 257442 h 257442"/>
                <a:gd name="connsiteX2" fmla="*/ 0 w 2766618"/>
                <a:gd name="connsiteY2" fmla="*/ 257442 h 257442"/>
                <a:gd name="connsiteX3" fmla="*/ 0 w 2766618"/>
                <a:gd name="connsiteY3" fmla="*/ 0 h 257442"/>
                <a:gd name="connsiteX0" fmla="*/ 2766619 w 2766619"/>
                <a:gd name="connsiteY0" fmla="*/ 0 h 257442"/>
                <a:gd name="connsiteX1" fmla="*/ 2711897 w 2766619"/>
                <a:gd name="connsiteY1" fmla="*/ 257442 h 257442"/>
                <a:gd name="connsiteX2" fmla="*/ 0 w 2766619"/>
                <a:gd name="connsiteY2" fmla="*/ 257442 h 257442"/>
                <a:gd name="connsiteX3" fmla="*/ 1 w 2766619"/>
                <a:gd name="connsiteY3" fmla="*/ 0 h 257442"/>
                <a:gd name="connsiteX0" fmla="*/ 2766619 w 2766619"/>
                <a:gd name="connsiteY0" fmla="*/ 0 h 257442"/>
                <a:gd name="connsiteX1" fmla="*/ 2711897 w 2766619"/>
                <a:gd name="connsiteY1" fmla="*/ 257442 h 257442"/>
                <a:gd name="connsiteX2" fmla="*/ 0 w 2766619"/>
                <a:gd name="connsiteY2" fmla="*/ 257442 h 257442"/>
                <a:gd name="connsiteX3" fmla="*/ 1 w 2766619"/>
                <a:gd name="connsiteY3" fmla="*/ 0 h 257442"/>
                <a:gd name="connsiteX0" fmla="*/ 2934935 w 2934935"/>
                <a:gd name="connsiteY0" fmla="*/ 0 h 257442"/>
                <a:gd name="connsiteX1" fmla="*/ 2711897 w 2934935"/>
                <a:gd name="connsiteY1" fmla="*/ 257442 h 257442"/>
                <a:gd name="connsiteX2" fmla="*/ 0 w 2934935"/>
                <a:gd name="connsiteY2" fmla="*/ 257442 h 257442"/>
                <a:gd name="connsiteX3" fmla="*/ 1 w 2934935"/>
                <a:gd name="connsiteY3" fmla="*/ 0 h 257442"/>
                <a:gd name="connsiteX0" fmla="*/ 2934935 w 2934935"/>
                <a:gd name="connsiteY0" fmla="*/ 0 h 257442"/>
                <a:gd name="connsiteX1" fmla="*/ 2880214 w 2934935"/>
                <a:gd name="connsiteY1" fmla="*/ 257442 h 257442"/>
                <a:gd name="connsiteX2" fmla="*/ 0 w 2934935"/>
                <a:gd name="connsiteY2" fmla="*/ 257442 h 257442"/>
                <a:gd name="connsiteX3" fmla="*/ 1 w 2934935"/>
                <a:gd name="connsiteY3" fmla="*/ 0 h 257442"/>
                <a:gd name="connsiteX0" fmla="*/ 2934934 w 2934934"/>
                <a:gd name="connsiteY0" fmla="*/ 0 h 257442"/>
                <a:gd name="connsiteX1" fmla="*/ 2880213 w 2934934"/>
                <a:gd name="connsiteY1" fmla="*/ 257442 h 257442"/>
                <a:gd name="connsiteX2" fmla="*/ 0 w 2934934"/>
                <a:gd name="connsiteY2" fmla="*/ 257442 h 257442"/>
                <a:gd name="connsiteX3" fmla="*/ 0 w 2934934"/>
                <a:gd name="connsiteY3" fmla="*/ 0 h 257442"/>
                <a:gd name="connsiteX0" fmla="*/ 2934935 w 2934935"/>
                <a:gd name="connsiteY0" fmla="*/ 0 h 257442"/>
                <a:gd name="connsiteX1" fmla="*/ 2880214 w 2934935"/>
                <a:gd name="connsiteY1" fmla="*/ 257442 h 257442"/>
                <a:gd name="connsiteX2" fmla="*/ 1 w 2934935"/>
                <a:gd name="connsiteY2" fmla="*/ 257442 h 257442"/>
                <a:gd name="connsiteX3" fmla="*/ 0 w 2934935"/>
                <a:gd name="connsiteY3" fmla="*/ 0 h 257442"/>
                <a:gd name="connsiteX0" fmla="*/ 3188210 w 3188210"/>
                <a:gd name="connsiteY0" fmla="*/ 0 h 257442"/>
                <a:gd name="connsiteX1" fmla="*/ 2880214 w 3188210"/>
                <a:gd name="connsiteY1" fmla="*/ 257442 h 257442"/>
                <a:gd name="connsiteX2" fmla="*/ 1 w 3188210"/>
                <a:gd name="connsiteY2" fmla="*/ 257442 h 257442"/>
                <a:gd name="connsiteX3" fmla="*/ 0 w 3188210"/>
                <a:gd name="connsiteY3" fmla="*/ 0 h 257442"/>
                <a:gd name="connsiteX0" fmla="*/ 3188210 w 3188210"/>
                <a:gd name="connsiteY0" fmla="*/ 0 h 257442"/>
                <a:gd name="connsiteX1" fmla="*/ 3133488 w 3188210"/>
                <a:gd name="connsiteY1" fmla="*/ 257442 h 257442"/>
                <a:gd name="connsiteX2" fmla="*/ 1 w 3188210"/>
                <a:gd name="connsiteY2" fmla="*/ 257442 h 257442"/>
                <a:gd name="connsiteX3" fmla="*/ 0 w 3188210"/>
                <a:gd name="connsiteY3" fmla="*/ 0 h 257442"/>
                <a:gd name="connsiteX0" fmla="*/ 3188210 w 3188210"/>
                <a:gd name="connsiteY0" fmla="*/ 0 h 257442"/>
                <a:gd name="connsiteX1" fmla="*/ 3133488 w 3188210"/>
                <a:gd name="connsiteY1" fmla="*/ 257442 h 257442"/>
                <a:gd name="connsiteX2" fmla="*/ 0 w 3188210"/>
                <a:gd name="connsiteY2" fmla="*/ 257442 h 257442"/>
                <a:gd name="connsiteX3" fmla="*/ 0 w 3188210"/>
                <a:gd name="connsiteY3" fmla="*/ 0 h 257442"/>
                <a:gd name="connsiteX0" fmla="*/ 3188210 w 3188210"/>
                <a:gd name="connsiteY0" fmla="*/ 0 h 257442"/>
                <a:gd name="connsiteX1" fmla="*/ 3133488 w 3188210"/>
                <a:gd name="connsiteY1" fmla="*/ 257442 h 257442"/>
                <a:gd name="connsiteX2" fmla="*/ 0 w 3188210"/>
                <a:gd name="connsiteY2" fmla="*/ 257442 h 257442"/>
                <a:gd name="connsiteX3" fmla="*/ 0 w 3188210"/>
                <a:gd name="connsiteY3" fmla="*/ 0 h 257442"/>
                <a:gd name="connsiteX0" fmla="*/ 3348509 w 3348509"/>
                <a:gd name="connsiteY0" fmla="*/ 0 h 257442"/>
                <a:gd name="connsiteX1" fmla="*/ 3133488 w 3348509"/>
                <a:gd name="connsiteY1" fmla="*/ 257442 h 257442"/>
                <a:gd name="connsiteX2" fmla="*/ 0 w 3348509"/>
                <a:gd name="connsiteY2" fmla="*/ 257442 h 257442"/>
                <a:gd name="connsiteX3" fmla="*/ 0 w 3348509"/>
                <a:gd name="connsiteY3" fmla="*/ 0 h 257442"/>
                <a:gd name="connsiteX0" fmla="*/ 3348509 w 3348509"/>
                <a:gd name="connsiteY0" fmla="*/ 0 h 257442"/>
                <a:gd name="connsiteX1" fmla="*/ 3293788 w 3348509"/>
                <a:gd name="connsiteY1" fmla="*/ 257442 h 257442"/>
                <a:gd name="connsiteX2" fmla="*/ 0 w 3348509"/>
                <a:gd name="connsiteY2" fmla="*/ 257442 h 257442"/>
                <a:gd name="connsiteX3" fmla="*/ 0 w 3348509"/>
                <a:gd name="connsiteY3" fmla="*/ 0 h 257442"/>
                <a:gd name="connsiteX0" fmla="*/ 3348509 w 3348509"/>
                <a:gd name="connsiteY0" fmla="*/ 0 h 257442"/>
                <a:gd name="connsiteX1" fmla="*/ 3293788 w 3348509"/>
                <a:gd name="connsiteY1" fmla="*/ 257442 h 257442"/>
                <a:gd name="connsiteX2" fmla="*/ 0 w 3348509"/>
                <a:gd name="connsiteY2" fmla="*/ 257442 h 257442"/>
                <a:gd name="connsiteX3" fmla="*/ 0 w 3348509"/>
                <a:gd name="connsiteY3" fmla="*/ 0 h 257442"/>
                <a:gd name="connsiteX0" fmla="*/ 3348509 w 3348509"/>
                <a:gd name="connsiteY0" fmla="*/ 0 h 257442"/>
                <a:gd name="connsiteX1" fmla="*/ 3293788 w 3348509"/>
                <a:gd name="connsiteY1" fmla="*/ 257442 h 257442"/>
                <a:gd name="connsiteX2" fmla="*/ 0 w 3348509"/>
                <a:gd name="connsiteY2" fmla="*/ 257442 h 257442"/>
                <a:gd name="connsiteX3" fmla="*/ 0 w 3348509"/>
                <a:gd name="connsiteY3" fmla="*/ 0 h 257442"/>
                <a:gd name="connsiteX0" fmla="*/ 3508809 w 3508809"/>
                <a:gd name="connsiteY0" fmla="*/ 0 h 257442"/>
                <a:gd name="connsiteX1" fmla="*/ 3293788 w 3508809"/>
                <a:gd name="connsiteY1" fmla="*/ 257442 h 257442"/>
                <a:gd name="connsiteX2" fmla="*/ 0 w 3508809"/>
                <a:gd name="connsiteY2" fmla="*/ 257442 h 257442"/>
                <a:gd name="connsiteX3" fmla="*/ 0 w 3508809"/>
                <a:gd name="connsiteY3" fmla="*/ 0 h 257442"/>
                <a:gd name="connsiteX0" fmla="*/ 3508809 w 3508809"/>
                <a:gd name="connsiteY0" fmla="*/ 0 h 257442"/>
                <a:gd name="connsiteX1" fmla="*/ 3454088 w 3508809"/>
                <a:gd name="connsiteY1" fmla="*/ 257442 h 257442"/>
                <a:gd name="connsiteX2" fmla="*/ 0 w 3508809"/>
                <a:gd name="connsiteY2" fmla="*/ 257442 h 257442"/>
                <a:gd name="connsiteX3" fmla="*/ 0 w 3508809"/>
                <a:gd name="connsiteY3" fmla="*/ 0 h 257442"/>
                <a:gd name="connsiteX0" fmla="*/ 3508809 w 3508809"/>
                <a:gd name="connsiteY0" fmla="*/ 0 h 257442"/>
                <a:gd name="connsiteX1" fmla="*/ 3454088 w 3508809"/>
                <a:gd name="connsiteY1" fmla="*/ 257442 h 257442"/>
                <a:gd name="connsiteX2" fmla="*/ 0 w 3508809"/>
                <a:gd name="connsiteY2" fmla="*/ 257442 h 257442"/>
                <a:gd name="connsiteX3" fmla="*/ 0 w 3508809"/>
                <a:gd name="connsiteY3" fmla="*/ 0 h 257442"/>
                <a:gd name="connsiteX0" fmla="*/ 3508809 w 3508809"/>
                <a:gd name="connsiteY0" fmla="*/ 0 h 257442"/>
                <a:gd name="connsiteX1" fmla="*/ 3454088 w 3508809"/>
                <a:gd name="connsiteY1" fmla="*/ 257442 h 257442"/>
                <a:gd name="connsiteX2" fmla="*/ 0 w 3508809"/>
                <a:gd name="connsiteY2" fmla="*/ 257442 h 257442"/>
                <a:gd name="connsiteX3" fmla="*/ 0 w 3508809"/>
                <a:gd name="connsiteY3" fmla="*/ 0 h 257442"/>
                <a:gd name="connsiteX0" fmla="*/ 3669109 w 3669109"/>
                <a:gd name="connsiteY0" fmla="*/ 0 h 257442"/>
                <a:gd name="connsiteX1" fmla="*/ 3454088 w 3669109"/>
                <a:gd name="connsiteY1" fmla="*/ 257442 h 257442"/>
                <a:gd name="connsiteX2" fmla="*/ 0 w 3669109"/>
                <a:gd name="connsiteY2" fmla="*/ 257442 h 257442"/>
                <a:gd name="connsiteX3" fmla="*/ 0 w 3669109"/>
                <a:gd name="connsiteY3" fmla="*/ 0 h 257442"/>
                <a:gd name="connsiteX0" fmla="*/ 3669109 w 3669109"/>
                <a:gd name="connsiteY0" fmla="*/ 0 h 257442"/>
                <a:gd name="connsiteX1" fmla="*/ 3614388 w 3669109"/>
                <a:gd name="connsiteY1" fmla="*/ 257442 h 257442"/>
                <a:gd name="connsiteX2" fmla="*/ 0 w 3669109"/>
                <a:gd name="connsiteY2" fmla="*/ 257442 h 257442"/>
                <a:gd name="connsiteX3" fmla="*/ 0 w 3669109"/>
                <a:gd name="connsiteY3" fmla="*/ 0 h 257442"/>
                <a:gd name="connsiteX0" fmla="*/ 3669109 w 3669109"/>
                <a:gd name="connsiteY0" fmla="*/ 0 h 257442"/>
                <a:gd name="connsiteX1" fmla="*/ 3614388 w 3669109"/>
                <a:gd name="connsiteY1" fmla="*/ 257442 h 257442"/>
                <a:gd name="connsiteX2" fmla="*/ 0 w 3669109"/>
                <a:gd name="connsiteY2" fmla="*/ 257442 h 257442"/>
                <a:gd name="connsiteX3" fmla="*/ 0 w 3669109"/>
                <a:gd name="connsiteY3" fmla="*/ 0 h 257442"/>
                <a:gd name="connsiteX0" fmla="*/ 3669109 w 3669109"/>
                <a:gd name="connsiteY0" fmla="*/ 0 h 257442"/>
                <a:gd name="connsiteX1" fmla="*/ 3614388 w 3669109"/>
                <a:gd name="connsiteY1" fmla="*/ 257442 h 257442"/>
                <a:gd name="connsiteX2" fmla="*/ 0 w 3669109"/>
                <a:gd name="connsiteY2" fmla="*/ 257442 h 257442"/>
                <a:gd name="connsiteX3" fmla="*/ 0 w 3669109"/>
                <a:gd name="connsiteY3" fmla="*/ 0 h 257442"/>
                <a:gd name="connsiteX0" fmla="*/ 3837424 w 3837424"/>
                <a:gd name="connsiteY0" fmla="*/ 0 h 257442"/>
                <a:gd name="connsiteX1" fmla="*/ 3614388 w 3837424"/>
                <a:gd name="connsiteY1" fmla="*/ 257442 h 257442"/>
                <a:gd name="connsiteX2" fmla="*/ 0 w 3837424"/>
                <a:gd name="connsiteY2" fmla="*/ 257442 h 257442"/>
                <a:gd name="connsiteX3" fmla="*/ 0 w 3837424"/>
                <a:gd name="connsiteY3" fmla="*/ 0 h 257442"/>
                <a:gd name="connsiteX0" fmla="*/ 3837424 w 3837424"/>
                <a:gd name="connsiteY0" fmla="*/ 0 h 257442"/>
                <a:gd name="connsiteX1" fmla="*/ 3782702 w 3837424"/>
                <a:gd name="connsiteY1" fmla="*/ 257442 h 257442"/>
                <a:gd name="connsiteX2" fmla="*/ 0 w 3837424"/>
                <a:gd name="connsiteY2" fmla="*/ 257442 h 257442"/>
                <a:gd name="connsiteX3" fmla="*/ 0 w 3837424"/>
                <a:gd name="connsiteY3" fmla="*/ 0 h 257442"/>
                <a:gd name="connsiteX0" fmla="*/ 3837425 w 3837425"/>
                <a:gd name="connsiteY0" fmla="*/ 0 h 257442"/>
                <a:gd name="connsiteX1" fmla="*/ 3782703 w 3837425"/>
                <a:gd name="connsiteY1" fmla="*/ 257442 h 257442"/>
                <a:gd name="connsiteX2" fmla="*/ 0 w 3837425"/>
                <a:gd name="connsiteY2" fmla="*/ 257442 h 257442"/>
                <a:gd name="connsiteX3" fmla="*/ 1 w 3837425"/>
                <a:gd name="connsiteY3" fmla="*/ 0 h 257442"/>
                <a:gd name="connsiteX0" fmla="*/ 3837425 w 3837425"/>
                <a:gd name="connsiteY0" fmla="*/ 0 h 257442"/>
                <a:gd name="connsiteX1" fmla="*/ 3782703 w 3837425"/>
                <a:gd name="connsiteY1" fmla="*/ 257442 h 257442"/>
                <a:gd name="connsiteX2" fmla="*/ 0 w 3837425"/>
                <a:gd name="connsiteY2" fmla="*/ 257442 h 257442"/>
                <a:gd name="connsiteX3" fmla="*/ 1 w 3837425"/>
                <a:gd name="connsiteY3" fmla="*/ 0 h 257442"/>
                <a:gd name="connsiteX0" fmla="*/ 3997725 w 3997725"/>
                <a:gd name="connsiteY0" fmla="*/ 0 h 257442"/>
                <a:gd name="connsiteX1" fmla="*/ 3782703 w 3997725"/>
                <a:gd name="connsiteY1" fmla="*/ 257442 h 257442"/>
                <a:gd name="connsiteX2" fmla="*/ 0 w 3997725"/>
                <a:gd name="connsiteY2" fmla="*/ 257442 h 257442"/>
                <a:gd name="connsiteX3" fmla="*/ 1 w 3997725"/>
                <a:gd name="connsiteY3" fmla="*/ 0 h 257442"/>
                <a:gd name="connsiteX0" fmla="*/ 3997725 w 3997725"/>
                <a:gd name="connsiteY0" fmla="*/ 0 h 257442"/>
                <a:gd name="connsiteX1" fmla="*/ 3943004 w 3997725"/>
                <a:gd name="connsiteY1" fmla="*/ 257442 h 257442"/>
                <a:gd name="connsiteX2" fmla="*/ 0 w 3997725"/>
                <a:gd name="connsiteY2" fmla="*/ 257442 h 257442"/>
                <a:gd name="connsiteX3" fmla="*/ 1 w 3997725"/>
                <a:gd name="connsiteY3" fmla="*/ 0 h 257442"/>
                <a:gd name="connsiteX0" fmla="*/ 3997724 w 3997724"/>
                <a:gd name="connsiteY0" fmla="*/ 0 h 257442"/>
                <a:gd name="connsiteX1" fmla="*/ 3943003 w 3997724"/>
                <a:gd name="connsiteY1" fmla="*/ 257442 h 257442"/>
                <a:gd name="connsiteX2" fmla="*/ 0 w 3997724"/>
                <a:gd name="connsiteY2" fmla="*/ 257442 h 257442"/>
                <a:gd name="connsiteX3" fmla="*/ 0 w 3997724"/>
                <a:gd name="connsiteY3" fmla="*/ 0 h 257442"/>
                <a:gd name="connsiteX0" fmla="*/ 3997725 w 3997725"/>
                <a:gd name="connsiteY0" fmla="*/ 0 h 257442"/>
                <a:gd name="connsiteX1" fmla="*/ 3943004 w 3997725"/>
                <a:gd name="connsiteY1" fmla="*/ 257442 h 257442"/>
                <a:gd name="connsiteX2" fmla="*/ 1 w 3997725"/>
                <a:gd name="connsiteY2" fmla="*/ 257442 h 257442"/>
                <a:gd name="connsiteX3" fmla="*/ 0 w 3997725"/>
                <a:gd name="connsiteY3" fmla="*/ 0 h 257442"/>
                <a:gd name="connsiteX0" fmla="*/ 1904588 w 3943004"/>
                <a:gd name="connsiteY0" fmla="*/ 0 h 257442"/>
                <a:gd name="connsiteX1" fmla="*/ 3943004 w 3943004"/>
                <a:gd name="connsiteY1" fmla="*/ 257442 h 257442"/>
                <a:gd name="connsiteX2" fmla="*/ 1 w 3943004"/>
                <a:gd name="connsiteY2" fmla="*/ 257442 h 257442"/>
                <a:gd name="connsiteX3" fmla="*/ 0 w 3943004"/>
                <a:gd name="connsiteY3" fmla="*/ 0 h 257442"/>
                <a:gd name="connsiteX0" fmla="*/ 1904588 w 1904588"/>
                <a:gd name="connsiteY0" fmla="*/ 0 h 257442"/>
                <a:gd name="connsiteX1" fmla="*/ 1849867 w 1904588"/>
                <a:gd name="connsiteY1" fmla="*/ 257442 h 257442"/>
                <a:gd name="connsiteX2" fmla="*/ 1 w 1904588"/>
                <a:gd name="connsiteY2" fmla="*/ 257442 h 257442"/>
                <a:gd name="connsiteX3" fmla="*/ 0 w 1904588"/>
                <a:gd name="connsiteY3" fmla="*/ 0 h 257442"/>
                <a:gd name="connsiteX0" fmla="*/ 1904588 w 1904588"/>
                <a:gd name="connsiteY0" fmla="*/ 0 h 257442"/>
                <a:gd name="connsiteX1" fmla="*/ 1849867 w 1904588"/>
                <a:gd name="connsiteY1" fmla="*/ 257442 h 257442"/>
                <a:gd name="connsiteX2" fmla="*/ 1 w 1904588"/>
                <a:gd name="connsiteY2" fmla="*/ 257442 h 257442"/>
                <a:gd name="connsiteX3" fmla="*/ 0 w 1904588"/>
                <a:gd name="connsiteY3" fmla="*/ 0 h 257442"/>
                <a:gd name="connsiteX0" fmla="*/ 1904587 w 1904587"/>
                <a:gd name="connsiteY0" fmla="*/ 0 h 257442"/>
                <a:gd name="connsiteX1" fmla="*/ 1849866 w 1904587"/>
                <a:gd name="connsiteY1" fmla="*/ 257442 h 257442"/>
                <a:gd name="connsiteX2" fmla="*/ 0 w 1904587"/>
                <a:gd name="connsiteY2" fmla="*/ 257442 h 257442"/>
                <a:gd name="connsiteX3" fmla="*/ 0 w 1904587"/>
                <a:gd name="connsiteY3" fmla="*/ 0 h 257442"/>
                <a:gd name="connsiteX0" fmla="*/ 2072903 w 2072903"/>
                <a:gd name="connsiteY0" fmla="*/ 0 h 257442"/>
                <a:gd name="connsiteX1" fmla="*/ 1849866 w 2072903"/>
                <a:gd name="connsiteY1" fmla="*/ 257442 h 257442"/>
                <a:gd name="connsiteX2" fmla="*/ 0 w 2072903"/>
                <a:gd name="connsiteY2" fmla="*/ 257442 h 257442"/>
                <a:gd name="connsiteX3" fmla="*/ 0 w 2072903"/>
                <a:gd name="connsiteY3" fmla="*/ 0 h 257442"/>
                <a:gd name="connsiteX0" fmla="*/ 2072903 w 2072903"/>
                <a:gd name="connsiteY0" fmla="*/ 0 h 257442"/>
                <a:gd name="connsiteX1" fmla="*/ 2018182 w 2072903"/>
                <a:gd name="connsiteY1" fmla="*/ 257442 h 257442"/>
                <a:gd name="connsiteX2" fmla="*/ 0 w 2072903"/>
                <a:gd name="connsiteY2" fmla="*/ 257442 h 257442"/>
                <a:gd name="connsiteX3" fmla="*/ 0 w 2072903"/>
                <a:gd name="connsiteY3" fmla="*/ 0 h 257442"/>
                <a:gd name="connsiteX0" fmla="*/ 2072903 w 2072903"/>
                <a:gd name="connsiteY0" fmla="*/ 0 h 257442"/>
                <a:gd name="connsiteX1" fmla="*/ 2018182 w 2072903"/>
                <a:gd name="connsiteY1" fmla="*/ 257442 h 257442"/>
                <a:gd name="connsiteX2" fmla="*/ 0 w 2072903"/>
                <a:gd name="connsiteY2" fmla="*/ 257442 h 257442"/>
                <a:gd name="connsiteX3" fmla="*/ 0 w 2072903"/>
                <a:gd name="connsiteY3" fmla="*/ 0 h 257442"/>
                <a:gd name="connsiteX0" fmla="*/ 2072903 w 2072903"/>
                <a:gd name="connsiteY0" fmla="*/ 0 h 257442"/>
                <a:gd name="connsiteX1" fmla="*/ 2018182 w 2072903"/>
                <a:gd name="connsiteY1" fmla="*/ 257442 h 257442"/>
                <a:gd name="connsiteX2" fmla="*/ 0 w 2072903"/>
                <a:gd name="connsiteY2" fmla="*/ 257442 h 257442"/>
                <a:gd name="connsiteX3" fmla="*/ 0 w 2072903"/>
                <a:gd name="connsiteY3" fmla="*/ 0 h 257442"/>
              </a:gdLst>
              <a:ahLst/>
              <a:cxnLst>
                <a:cxn ang="0">
                  <a:pos x="connsiteX0" y="connsiteY0"/>
                </a:cxn>
                <a:cxn ang="0">
                  <a:pos x="connsiteX1" y="connsiteY1"/>
                </a:cxn>
                <a:cxn ang="0">
                  <a:pos x="connsiteX2" y="connsiteY2"/>
                </a:cxn>
                <a:cxn ang="0">
                  <a:pos x="connsiteX3" y="connsiteY3"/>
                </a:cxn>
              </a:cxnLst>
              <a:rect l="l" t="t" r="r" b="b"/>
              <a:pathLst>
                <a:path w="2072903" h="257442">
                  <a:moveTo>
                    <a:pt x="2072903" y="0"/>
                  </a:moveTo>
                  <a:lnTo>
                    <a:pt x="2018182" y="257442"/>
                  </a:lnTo>
                  <a:lnTo>
                    <a:pt x="0" y="257442"/>
                  </a:lnTo>
                  <a:lnTo>
                    <a:pt x="0" y="0"/>
                  </a:lnTo>
                  <a:close/>
                </a:path>
              </a:pathLst>
            </a:custGeom>
            <a:solidFill>
              <a:srgbClr val="5C5C5C"/>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ZA" sz="1600" dirty="0">
                <a:solidFill>
                  <a:schemeClr val="tx1"/>
                </a:solidFill>
                <a:latin typeface="Arial" panose="020B0604020202020204" pitchFamily="34" charset="0"/>
                <a:cs typeface="Arial" panose="020B0604020202020204" pitchFamily="34" charset="0"/>
                <a:sym typeface="Arial" panose="020B0604020202020204" pitchFamily="34" charset="0"/>
              </a:endParaRPr>
            </a:p>
          </p:txBody>
        </p:sp>
        <p:sp>
          <p:nvSpPr>
            <p:cNvPr id="16" name="btfpRunningAgenda1LevelTextLeft774028">
              <a:extLst>
                <a:ext uri="{FF2B5EF4-FFF2-40B4-BE49-F238E27FC236}">
                  <a16:creationId xmlns:a16="http://schemas.microsoft.com/office/drawing/2014/main" id="{DCD46A97-79EE-B34D-EEF4-30C4524EF7B0}"/>
                </a:ext>
              </a:extLst>
            </p:cNvPr>
            <p:cNvSpPr txBox="1"/>
            <p:nvPr/>
          </p:nvSpPr>
          <p:spPr bwMode="gray">
            <a:xfrm>
              <a:off x="0" y="876300"/>
              <a:ext cx="2119171" cy="257442"/>
            </a:xfrm>
            <a:prstGeom prst="rect">
              <a:avLst/>
            </a:prstGeom>
            <a:noFill/>
          </p:spPr>
          <p:txBody>
            <a:bodyPr vert="horz" wrap="none" lIns="360363" tIns="36036" rIns="360363" bIns="36036" rtlCol="0" anchor="t">
              <a:spAutoFit/>
            </a:bodyPr>
            <a:lstStyle/>
            <a:p>
              <a:pPr marL="0" indent="0">
                <a:spcBef>
                  <a:spcPts val="0"/>
                </a:spcBef>
                <a:buNone/>
              </a:pPr>
              <a:r>
                <a:rPr lang="en-ZA" sz="1200" b="1" cap="all" spc="450" dirty="0">
                  <a:solidFill>
                    <a:srgbClr val="FFFFFF"/>
                  </a:solidFill>
                  <a:latin typeface="Arial" panose="020B0604020202020204" pitchFamily="34" charset="0"/>
                  <a:cs typeface="Arial" panose="020B0604020202020204" pitchFamily="34" charset="0"/>
                  <a:sym typeface="Arial" panose="020B0604020202020204" pitchFamily="34" charset="0"/>
                </a:rPr>
                <a:t>VC LEVERS</a:t>
              </a:r>
            </a:p>
          </p:txBody>
        </p:sp>
      </p:grpSp>
      <p:sp>
        <p:nvSpPr>
          <p:cNvPr id="24" name="Rectangle 23">
            <a:extLst>
              <a:ext uri="{FF2B5EF4-FFF2-40B4-BE49-F238E27FC236}">
                <a16:creationId xmlns:a16="http://schemas.microsoft.com/office/drawing/2014/main" id="{53CCA82A-D99E-15B8-7B84-B0242C9A6D59}"/>
              </a:ext>
            </a:extLst>
          </p:cNvPr>
          <p:cNvSpPr/>
          <p:nvPr/>
        </p:nvSpPr>
        <p:spPr>
          <a:xfrm>
            <a:off x="8534281" y="5500027"/>
            <a:ext cx="1215429"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defRPr/>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Organizational structure </a:t>
            </a:r>
            <a:b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b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(e.g., cross-functional teams, few layers, talent management and expertise)</a:t>
            </a:r>
          </a:p>
        </p:txBody>
      </p:sp>
      <p:sp>
        <p:nvSpPr>
          <p:cNvPr id="25" name="Rectangle 24">
            <a:extLst>
              <a:ext uri="{FF2B5EF4-FFF2-40B4-BE49-F238E27FC236}">
                <a16:creationId xmlns:a16="http://schemas.microsoft.com/office/drawing/2014/main" id="{12C9E8F3-FEA2-91BE-9DC7-239D9BD9E7FA}"/>
              </a:ext>
            </a:extLst>
          </p:cNvPr>
          <p:cNvSpPr/>
          <p:nvPr/>
        </p:nvSpPr>
        <p:spPr>
          <a:xfrm>
            <a:off x="4078748" y="5500027"/>
            <a:ext cx="1418162"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sym typeface="Arial" panose="020B0604020202020204" pitchFamily="34" charset="0"/>
              </a:rPr>
              <a:t>Technology &amp; digital innovation </a:t>
            </a:r>
            <a:br>
              <a:rPr lang="en-US" sz="800" kern="0" dirty="0">
                <a:solidFill>
                  <a:srgbClr val="FFFFFF"/>
                </a:solidFill>
                <a:latin typeface="Arial" panose="020B0604020202020204" pitchFamily="34" charset="0"/>
                <a:cs typeface="Arial" panose="020B0604020202020204" pitchFamily="34" charset="0"/>
                <a:sym typeface="Arial" panose="020B0604020202020204" pitchFamily="34" charset="0"/>
              </a:rPr>
            </a:br>
            <a:r>
              <a:rPr lang="en-US" sz="800" kern="0" dirty="0">
                <a:solidFill>
                  <a:srgbClr val="FFFFFF"/>
                </a:solidFill>
                <a:latin typeface="Arial" panose="020B0604020202020204" pitchFamily="34" charset="0"/>
                <a:cs typeface="Arial" panose="020B0604020202020204" pitchFamily="34" charset="0"/>
                <a:sym typeface="Arial" panose="020B0604020202020204" pitchFamily="34" charset="0"/>
              </a:rPr>
              <a:t>(Operational efficiency and Industry 4.0)</a:t>
            </a:r>
          </a:p>
        </p:txBody>
      </p:sp>
      <p:sp>
        <p:nvSpPr>
          <p:cNvPr id="26" name="Rectangle 25">
            <a:extLst>
              <a:ext uri="{FF2B5EF4-FFF2-40B4-BE49-F238E27FC236}">
                <a16:creationId xmlns:a16="http://schemas.microsoft.com/office/drawing/2014/main" id="{946D8114-8874-28DD-BB38-E88E85466A50}"/>
              </a:ext>
            </a:extLst>
          </p:cNvPr>
          <p:cNvSpPr/>
          <p:nvPr/>
        </p:nvSpPr>
        <p:spPr>
          <a:xfrm>
            <a:off x="5549688" y="5500027"/>
            <a:ext cx="1702450"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Data &amp; advanced analytics </a:t>
            </a:r>
            <a:b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b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(customer segmentation and identify OpEx improvement opportunities)</a:t>
            </a:r>
          </a:p>
        </p:txBody>
      </p:sp>
      <p:sp>
        <p:nvSpPr>
          <p:cNvPr id="27" name="Rectangle 26">
            <a:extLst>
              <a:ext uri="{FF2B5EF4-FFF2-40B4-BE49-F238E27FC236}">
                <a16:creationId xmlns:a16="http://schemas.microsoft.com/office/drawing/2014/main" id="{EC28315A-6AEC-473B-6DA4-7BA754B4F58B}"/>
              </a:ext>
            </a:extLst>
          </p:cNvPr>
          <p:cNvSpPr/>
          <p:nvPr/>
        </p:nvSpPr>
        <p:spPr>
          <a:xfrm>
            <a:off x="10732471" y="5500027"/>
            <a:ext cx="981838"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ESG (e.g., community services)</a:t>
            </a:r>
          </a:p>
        </p:txBody>
      </p:sp>
      <p:sp>
        <p:nvSpPr>
          <p:cNvPr id="28" name="Rectangle 27">
            <a:extLst>
              <a:ext uri="{FF2B5EF4-FFF2-40B4-BE49-F238E27FC236}">
                <a16:creationId xmlns:a16="http://schemas.microsoft.com/office/drawing/2014/main" id="{652FD794-AE07-4C3B-B568-CD87C344DC1F}"/>
              </a:ext>
            </a:extLst>
          </p:cNvPr>
          <p:cNvSpPr/>
          <p:nvPr/>
        </p:nvSpPr>
        <p:spPr>
          <a:xfrm>
            <a:off x="2337104" y="5500027"/>
            <a:ext cx="1688358"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Finance &amp; portfolio analytics (enable asset/portfolio optimization and M&amp;A)</a:t>
            </a:r>
          </a:p>
        </p:txBody>
      </p:sp>
      <p:sp>
        <p:nvSpPr>
          <p:cNvPr id="29" name="Rectangle 28">
            <a:extLst>
              <a:ext uri="{FF2B5EF4-FFF2-40B4-BE49-F238E27FC236}">
                <a16:creationId xmlns:a16="http://schemas.microsoft.com/office/drawing/2014/main" id="{77F98A8B-2693-C0BB-13EE-BCC2391C20CD}"/>
              </a:ext>
            </a:extLst>
          </p:cNvPr>
          <p:cNvSpPr/>
          <p:nvPr/>
        </p:nvSpPr>
        <p:spPr>
          <a:xfrm>
            <a:off x="9803669" y="5500027"/>
            <a:ext cx="874842"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Operating model (e.g., lean operations)</a:t>
            </a:r>
          </a:p>
        </p:txBody>
      </p:sp>
      <p:sp>
        <p:nvSpPr>
          <p:cNvPr id="30" name="Rectangle 29">
            <a:extLst>
              <a:ext uri="{FF2B5EF4-FFF2-40B4-BE49-F238E27FC236}">
                <a16:creationId xmlns:a16="http://schemas.microsoft.com/office/drawing/2014/main" id="{FAF93BC4-2803-9EB5-EDF1-35C3B691D14F}"/>
              </a:ext>
            </a:extLst>
          </p:cNvPr>
          <p:cNvSpPr/>
          <p:nvPr/>
        </p:nvSpPr>
        <p:spPr>
          <a:xfrm>
            <a:off x="7307705" y="5500027"/>
            <a:ext cx="1177079"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GB" sz="800" kern="0" dirty="0">
                <a:solidFill>
                  <a:srgbClr val="111111"/>
                </a:solidFill>
                <a:latin typeface="Arial" panose="020B0604020202020204" pitchFamily="34" charset="0"/>
                <a:cs typeface="Arial" panose="020B0604020202020204" pitchFamily="34" charset="0"/>
                <a:sym typeface="Arial" panose="020B0604020202020204" pitchFamily="34" charset="0"/>
              </a:rPr>
              <a:t>Management talent</a:t>
            </a:r>
          </a:p>
        </p:txBody>
      </p:sp>
      <p:sp>
        <p:nvSpPr>
          <p:cNvPr id="37" name="Rectangle 36">
            <a:extLst>
              <a:ext uri="{FF2B5EF4-FFF2-40B4-BE49-F238E27FC236}">
                <a16:creationId xmlns:a16="http://schemas.microsoft.com/office/drawing/2014/main" id="{22170E6A-CCF9-4EE1-8CDC-B036273F08B4}"/>
              </a:ext>
            </a:extLst>
          </p:cNvPr>
          <p:cNvSpPr/>
          <p:nvPr/>
        </p:nvSpPr>
        <p:spPr>
          <a:xfrm>
            <a:off x="2337103" y="3241427"/>
            <a:ext cx="2992778"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GB" sz="800" kern="0" dirty="0">
                <a:solidFill>
                  <a:srgbClr val="111111"/>
                </a:solidFill>
                <a:latin typeface="Arial" panose="020B0604020202020204" pitchFamily="34" charset="0"/>
                <a:cs typeface="Arial" panose="020B0604020202020204" pitchFamily="34" charset="0"/>
                <a:sym typeface="Arial" panose="020B0604020202020204" pitchFamily="34" charset="0"/>
              </a:rPr>
              <a:t>Optimize market footprint</a:t>
            </a:r>
          </a:p>
        </p:txBody>
      </p:sp>
      <p:sp>
        <p:nvSpPr>
          <p:cNvPr id="38" name="Rectangle 37">
            <a:extLst>
              <a:ext uri="{FF2B5EF4-FFF2-40B4-BE49-F238E27FC236}">
                <a16:creationId xmlns:a16="http://schemas.microsoft.com/office/drawing/2014/main" id="{11D7E610-4F48-56B5-E99B-FC115A5A3552}"/>
              </a:ext>
            </a:extLst>
          </p:cNvPr>
          <p:cNvSpPr/>
          <p:nvPr/>
        </p:nvSpPr>
        <p:spPr>
          <a:xfrm>
            <a:off x="8678026" y="3241427"/>
            <a:ext cx="3036283"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Working capital optimization (e.g., balance sheet optimization, sales/leaseback)</a:t>
            </a:r>
          </a:p>
        </p:txBody>
      </p:sp>
      <p:sp>
        <p:nvSpPr>
          <p:cNvPr id="39" name="Rectangle 38">
            <a:extLst>
              <a:ext uri="{FF2B5EF4-FFF2-40B4-BE49-F238E27FC236}">
                <a16:creationId xmlns:a16="http://schemas.microsoft.com/office/drawing/2014/main" id="{696A210B-F2B4-B8C4-8480-D5A058F20506}"/>
              </a:ext>
            </a:extLst>
          </p:cNvPr>
          <p:cNvSpPr/>
          <p:nvPr/>
        </p:nvSpPr>
        <p:spPr>
          <a:xfrm>
            <a:off x="5383919" y="3241427"/>
            <a:ext cx="3240069"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GB" sz="800" kern="0" dirty="0">
                <a:solidFill>
                  <a:srgbClr val="111111"/>
                </a:solidFill>
                <a:latin typeface="Arial" panose="020B0604020202020204" pitchFamily="34" charset="0"/>
                <a:cs typeface="Arial" panose="020B0604020202020204" pitchFamily="34" charset="0"/>
                <a:sym typeface="Arial" panose="020B0604020202020204" pitchFamily="34" charset="0"/>
              </a:rPr>
              <a:t>Real estate investment strategy</a:t>
            </a:r>
          </a:p>
        </p:txBody>
      </p:sp>
      <p:grpSp>
        <p:nvGrpSpPr>
          <p:cNvPr id="40" name="btfpRowHeaderBox541873">
            <a:extLst>
              <a:ext uri="{FF2B5EF4-FFF2-40B4-BE49-F238E27FC236}">
                <a16:creationId xmlns:a16="http://schemas.microsoft.com/office/drawing/2014/main" id="{E8F63689-9EEF-B03C-FC52-5EE28C555BE8}"/>
              </a:ext>
            </a:extLst>
          </p:cNvPr>
          <p:cNvGrpSpPr/>
          <p:nvPr>
            <p:custDataLst>
              <p:tags r:id="rId4"/>
            </p:custDataLst>
          </p:nvPr>
        </p:nvGrpSpPr>
        <p:grpSpPr>
          <a:xfrm>
            <a:off x="651386" y="1760280"/>
            <a:ext cx="1496403" cy="601907"/>
            <a:chOff x="381000" y="7188332"/>
            <a:chExt cx="2540000" cy="12568"/>
          </a:xfrm>
        </p:grpSpPr>
        <p:sp>
          <p:nvSpPr>
            <p:cNvPr id="41" name="btfpRowHeaderBoxText541873">
              <a:extLst>
                <a:ext uri="{FF2B5EF4-FFF2-40B4-BE49-F238E27FC236}">
                  <a16:creationId xmlns:a16="http://schemas.microsoft.com/office/drawing/2014/main" id="{201A1819-BF3F-B5E1-9A53-D9C8AA74F5AE}"/>
                </a:ext>
              </a:extLst>
            </p:cNvPr>
            <p:cNvSpPr txBox="1"/>
            <p:nvPr/>
          </p:nvSpPr>
          <p:spPr bwMode="gray">
            <a:xfrm>
              <a:off x="381000" y="7188332"/>
              <a:ext cx="2540000"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dirty="0">
                  <a:solidFill>
                    <a:srgbClr val="111111"/>
                  </a:solidFill>
                  <a:latin typeface="Arial" panose="020B0604020202020204" pitchFamily="34" charset="0"/>
                  <a:cs typeface="Arial" panose="020B0604020202020204" pitchFamily="34" charset="0"/>
                  <a:sym typeface="Arial" panose="020B0604020202020204" pitchFamily="34" charset="0"/>
                </a:rPr>
                <a:t>Top-line growth</a:t>
              </a:r>
            </a:p>
          </p:txBody>
        </p:sp>
        <p:cxnSp>
          <p:nvCxnSpPr>
            <p:cNvPr id="42" name="btfpRowHeaderBoxLine541873">
              <a:extLst>
                <a:ext uri="{FF2B5EF4-FFF2-40B4-BE49-F238E27FC236}">
                  <a16:creationId xmlns:a16="http://schemas.microsoft.com/office/drawing/2014/main" id="{416CCC09-83C1-D755-B526-EBED00335221}"/>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3" name="btfpRowHeaderBox541873">
            <a:extLst>
              <a:ext uri="{FF2B5EF4-FFF2-40B4-BE49-F238E27FC236}">
                <a16:creationId xmlns:a16="http://schemas.microsoft.com/office/drawing/2014/main" id="{A90438B3-EBF1-CB22-3258-0A8BBC88355D}"/>
              </a:ext>
            </a:extLst>
          </p:cNvPr>
          <p:cNvGrpSpPr/>
          <p:nvPr>
            <p:custDataLst>
              <p:tags r:id="rId5"/>
            </p:custDataLst>
          </p:nvPr>
        </p:nvGrpSpPr>
        <p:grpSpPr>
          <a:xfrm>
            <a:off x="651386" y="2501652"/>
            <a:ext cx="1496403" cy="601907"/>
            <a:chOff x="381000" y="7188332"/>
            <a:chExt cx="2932001" cy="12568"/>
          </a:xfrm>
        </p:grpSpPr>
        <p:sp>
          <p:nvSpPr>
            <p:cNvPr id="44" name="btfpRowHeaderBoxText541873">
              <a:extLst>
                <a:ext uri="{FF2B5EF4-FFF2-40B4-BE49-F238E27FC236}">
                  <a16:creationId xmlns:a16="http://schemas.microsoft.com/office/drawing/2014/main" id="{D3D7AA6E-C99E-0514-AD3B-9823755A88FF}"/>
                </a:ext>
              </a:extLst>
            </p:cNvPr>
            <p:cNvSpPr txBox="1"/>
            <p:nvPr/>
          </p:nvSpPr>
          <p:spPr bwMode="gray">
            <a:xfrm>
              <a:off x="381000" y="7188332"/>
              <a:ext cx="2932001"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dirty="0">
                  <a:solidFill>
                    <a:srgbClr val="111111"/>
                  </a:solidFill>
                  <a:latin typeface="Arial" panose="020B0604020202020204" pitchFamily="34" charset="0"/>
                  <a:cs typeface="Arial" panose="020B0604020202020204" pitchFamily="34" charset="0"/>
                  <a:sym typeface="Arial" panose="020B0604020202020204" pitchFamily="34" charset="0"/>
                </a:rPr>
                <a:t>Expansion</a:t>
              </a:r>
            </a:p>
          </p:txBody>
        </p:sp>
        <p:cxnSp>
          <p:nvCxnSpPr>
            <p:cNvPr id="45" name="btfpRowHeaderBoxLine541873">
              <a:extLst>
                <a:ext uri="{FF2B5EF4-FFF2-40B4-BE49-F238E27FC236}">
                  <a16:creationId xmlns:a16="http://schemas.microsoft.com/office/drawing/2014/main" id="{7F6ED095-BBD3-16AD-BEC8-7BCDB8330AAB}"/>
                </a:ext>
              </a:extLst>
            </p:cNvPr>
            <p:cNvCxnSpPr/>
            <p:nvPr/>
          </p:nvCxnSpPr>
          <p:spPr bwMode="gray">
            <a:xfrm>
              <a:off x="3313001"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6" name="btfpRowHeaderBox541873">
            <a:extLst>
              <a:ext uri="{FF2B5EF4-FFF2-40B4-BE49-F238E27FC236}">
                <a16:creationId xmlns:a16="http://schemas.microsoft.com/office/drawing/2014/main" id="{6976053F-6F70-C7EE-2E72-31C4B859410D}"/>
              </a:ext>
            </a:extLst>
          </p:cNvPr>
          <p:cNvGrpSpPr/>
          <p:nvPr>
            <p:custDataLst>
              <p:tags r:id="rId6"/>
            </p:custDataLst>
          </p:nvPr>
        </p:nvGrpSpPr>
        <p:grpSpPr>
          <a:xfrm>
            <a:off x="651386" y="5500027"/>
            <a:ext cx="1496403" cy="603504"/>
            <a:chOff x="381000" y="7188332"/>
            <a:chExt cx="2554891" cy="12568"/>
          </a:xfrm>
        </p:grpSpPr>
        <p:sp>
          <p:nvSpPr>
            <p:cNvPr id="47" name="btfpRowHeaderBoxText541873">
              <a:extLst>
                <a:ext uri="{FF2B5EF4-FFF2-40B4-BE49-F238E27FC236}">
                  <a16:creationId xmlns:a16="http://schemas.microsoft.com/office/drawing/2014/main" id="{4645A097-A406-6545-FB43-3BD32645423A}"/>
                </a:ext>
              </a:extLst>
            </p:cNvPr>
            <p:cNvSpPr txBox="1"/>
            <p:nvPr/>
          </p:nvSpPr>
          <p:spPr bwMode="gray">
            <a:xfrm>
              <a:off x="381000" y="7188332"/>
              <a:ext cx="2554891"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dirty="0">
                  <a:solidFill>
                    <a:srgbClr val="111111"/>
                  </a:solidFill>
                  <a:latin typeface="Arial" panose="020B0604020202020204" pitchFamily="34" charset="0"/>
                  <a:cs typeface="Arial" panose="020B0604020202020204" pitchFamily="34" charset="0"/>
                  <a:sym typeface="Arial" panose="020B0604020202020204" pitchFamily="34" charset="0"/>
                </a:rPr>
                <a:t>Enablers</a:t>
              </a:r>
            </a:p>
          </p:txBody>
        </p:sp>
        <p:cxnSp>
          <p:nvCxnSpPr>
            <p:cNvPr id="48" name="btfpRowHeaderBoxLine541873">
              <a:extLst>
                <a:ext uri="{FF2B5EF4-FFF2-40B4-BE49-F238E27FC236}">
                  <a16:creationId xmlns:a16="http://schemas.microsoft.com/office/drawing/2014/main" id="{2E769E38-A792-141A-1AE2-7F07FF4AA4BD}"/>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49" name="btfpRowHeaderBox541873">
            <a:extLst>
              <a:ext uri="{FF2B5EF4-FFF2-40B4-BE49-F238E27FC236}">
                <a16:creationId xmlns:a16="http://schemas.microsoft.com/office/drawing/2014/main" id="{37E55580-6330-9A1E-9C13-555FBAAA2DDB}"/>
              </a:ext>
            </a:extLst>
          </p:cNvPr>
          <p:cNvGrpSpPr/>
          <p:nvPr>
            <p:custDataLst>
              <p:tags r:id="rId7"/>
            </p:custDataLst>
          </p:nvPr>
        </p:nvGrpSpPr>
        <p:grpSpPr>
          <a:xfrm>
            <a:off x="651386" y="3243024"/>
            <a:ext cx="1496403" cy="601907"/>
            <a:chOff x="381000" y="7188332"/>
            <a:chExt cx="2540000" cy="12568"/>
          </a:xfrm>
        </p:grpSpPr>
        <p:sp>
          <p:nvSpPr>
            <p:cNvPr id="50" name="btfpRowHeaderBoxText541873">
              <a:extLst>
                <a:ext uri="{FF2B5EF4-FFF2-40B4-BE49-F238E27FC236}">
                  <a16:creationId xmlns:a16="http://schemas.microsoft.com/office/drawing/2014/main" id="{67717E1A-0CFA-3DA3-DE6D-B90999C5A643}"/>
                </a:ext>
              </a:extLst>
            </p:cNvPr>
            <p:cNvSpPr txBox="1"/>
            <p:nvPr/>
          </p:nvSpPr>
          <p:spPr bwMode="gray">
            <a:xfrm>
              <a:off x="381000" y="7188332"/>
              <a:ext cx="2540000"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dirty="0">
                  <a:solidFill>
                    <a:srgbClr val="111111"/>
                  </a:solidFill>
                  <a:latin typeface="Arial" panose="020B0604020202020204" pitchFamily="34" charset="0"/>
                  <a:cs typeface="Arial" panose="020B0604020202020204" pitchFamily="34" charset="0"/>
                  <a:sym typeface="Arial" panose="020B0604020202020204" pitchFamily="34" charset="0"/>
                </a:rPr>
                <a:t>Asset/port-folio optimization</a:t>
              </a:r>
            </a:p>
          </p:txBody>
        </p:sp>
        <p:cxnSp>
          <p:nvCxnSpPr>
            <p:cNvPr id="51" name="btfpRowHeaderBoxLine541873">
              <a:extLst>
                <a:ext uri="{FF2B5EF4-FFF2-40B4-BE49-F238E27FC236}">
                  <a16:creationId xmlns:a16="http://schemas.microsoft.com/office/drawing/2014/main" id="{BA68361C-F37F-7444-FDD7-24F708B1B12F}"/>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2" name="btfpRowHeaderBox541873">
            <a:extLst>
              <a:ext uri="{FF2B5EF4-FFF2-40B4-BE49-F238E27FC236}">
                <a16:creationId xmlns:a16="http://schemas.microsoft.com/office/drawing/2014/main" id="{0A90B253-47C0-25B3-AB63-98AE2D851E73}"/>
              </a:ext>
            </a:extLst>
          </p:cNvPr>
          <p:cNvGrpSpPr/>
          <p:nvPr>
            <p:custDataLst>
              <p:tags r:id="rId8"/>
            </p:custDataLst>
          </p:nvPr>
        </p:nvGrpSpPr>
        <p:grpSpPr>
          <a:xfrm>
            <a:off x="651386" y="3984396"/>
            <a:ext cx="1496403" cy="634796"/>
            <a:chOff x="381000" y="7188332"/>
            <a:chExt cx="2540000" cy="12568"/>
          </a:xfrm>
        </p:grpSpPr>
        <p:sp>
          <p:nvSpPr>
            <p:cNvPr id="53" name="btfpRowHeaderBoxText541873">
              <a:extLst>
                <a:ext uri="{FF2B5EF4-FFF2-40B4-BE49-F238E27FC236}">
                  <a16:creationId xmlns:a16="http://schemas.microsoft.com/office/drawing/2014/main" id="{00A5492A-F33C-EAB0-E52E-9C674A891AC7}"/>
                </a:ext>
              </a:extLst>
            </p:cNvPr>
            <p:cNvSpPr txBox="1"/>
            <p:nvPr/>
          </p:nvSpPr>
          <p:spPr bwMode="gray">
            <a:xfrm>
              <a:off x="381000" y="7188332"/>
              <a:ext cx="2540000"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dirty="0">
                  <a:solidFill>
                    <a:srgbClr val="111111"/>
                  </a:solidFill>
                  <a:latin typeface="Arial" panose="020B0604020202020204" pitchFamily="34" charset="0"/>
                  <a:cs typeface="Arial" panose="020B0604020202020204" pitchFamily="34" charset="0"/>
                  <a:sym typeface="Arial" panose="020B0604020202020204" pitchFamily="34" charset="0"/>
                </a:rPr>
                <a:t>Cost &amp; supply chain optimization</a:t>
              </a:r>
            </a:p>
          </p:txBody>
        </p:sp>
        <p:cxnSp>
          <p:nvCxnSpPr>
            <p:cNvPr id="54" name="btfpRowHeaderBoxLine541873">
              <a:extLst>
                <a:ext uri="{FF2B5EF4-FFF2-40B4-BE49-F238E27FC236}">
                  <a16:creationId xmlns:a16="http://schemas.microsoft.com/office/drawing/2014/main" id="{5ADB9522-22C0-611C-88A6-537061DDD235}"/>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grpSp>
        <p:nvGrpSpPr>
          <p:cNvPr id="58" name="btfpRowHeaderBox541873">
            <a:extLst>
              <a:ext uri="{FF2B5EF4-FFF2-40B4-BE49-F238E27FC236}">
                <a16:creationId xmlns:a16="http://schemas.microsoft.com/office/drawing/2014/main" id="{CD353B24-B8D8-3804-BB8F-33351274C784}"/>
              </a:ext>
            </a:extLst>
          </p:cNvPr>
          <p:cNvGrpSpPr/>
          <p:nvPr>
            <p:custDataLst>
              <p:tags r:id="rId9"/>
            </p:custDataLst>
          </p:nvPr>
        </p:nvGrpSpPr>
        <p:grpSpPr>
          <a:xfrm>
            <a:off x="651386" y="4758657"/>
            <a:ext cx="1496403" cy="601907"/>
            <a:chOff x="381000" y="7188332"/>
            <a:chExt cx="2540000" cy="12568"/>
          </a:xfrm>
        </p:grpSpPr>
        <p:sp>
          <p:nvSpPr>
            <p:cNvPr id="59" name="btfpRowHeaderBoxText541873">
              <a:extLst>
                <a:ext uri="{FF2B5EF4-FFF2-40B4-BE49-F238E27FC236}">
                  <a16:creationId xmlns:a16="http://schemas.microsoft.com/office/drawing/2014/main" id="{F0AA5AC7-F2FF-4697-20E5-F227A4EC5B54}"/>
                </a:ext>
              </a:extLst>
            </p:cNvPr>
            <p:cNvSpPr txBox="1"/>
            <p:nvPr/>
          </p:nvSpPr>
          <p:spPr bwMode="gray">
            <a:xfrm>
              <a:off x="381000" y="7188332"/>
              <a:ext cx="2540000" cy="12568"/>
            </a:xfrm>
            <a:prstGeom prst="rect">
              <a:avLst/>
            </a:prstGeom>
            <a:noFill/>
          </p:spPr>
          <p:txBody>
            <a:bodyPr vert="horz" wrap="square" lIns="31796" tIns="31796" rIns="158983" bIns="31796" rtlCol="0" anchor="t">
              <a:noAutofit/>
            </a:bodyPr>
            <a:lstStyle/>
            <a:p>
              <a:pPr marL="0" indent="0" defTabSz="627563">
                <a:spcBef>
                  <a:spcPts val="0"/>
                </a:spcBef>
                <a:buNone/>
              </a:pPr>
              <a:r>
                <a:rPr lang="en-US" sz="1100" b="1" dirty="0">
                  <a:solidFill>
                    <a:srgbClr val="111111"/>
                  </a:solidFill>
                  <a:latin typeface="Arial" panose="020B0604020202020204" pitchFamily="34" charset="0"/>
                  <a:cs typeface="Arial" panose="020B0604020202020204" pitchFamily="34" charset="0"/>
                  <a:sym typeface="Arial" panose="020B0604020202020204" pitchFamily="34" charset="0"/>
                </a:rPr>
                <a:t>Overhead cost optimization</a:t>
              </a:r>
            </a:p>
          </p:txBody>
        </p:sp>
        <p:cxnSp>
          <p:nvCxnSpPr>
            <p:cNvPr id="60" name="btfpRowHeaderBoxLine541873">
              <a:extLst>
                <a:ext uri="{FF2B5EF4-FFF2-40B4-BE49-F238E27FC236}">
                  <a16:creationId xmlns:a16="http://schemas.microsoft.com/office/drawing/2014/main" id="{AD859716-5C81-921A-6044-E9821D78B3CB}"/>
                </a:ext>
              </a:extLst>
            </p:cNvPr>
            <p:cNvCxnSpPr/>
            <p:nvPr/>
          </p:nvCxnSpPr>
          <p:spPr bwMode="gray">
            <a:xfrm>
              <a:off x="2921000" y="7188332"/>
              <a:ext cx="0" cy="12568"/>
            </a:xfrm>
            <a:prstGeom prst="line">
              <a:avLst/>
            </a:prstGeom>
            <a:ln w="76200" cap="flat">
              <a:solidFill>
                <a:srgbClr val="111111"/>
              </a:solidFill>
              <a:miter lim="800000"/>
              <a:tailEnd type="none" w="med" len="lg"/>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59B22505-60B2-B61B-E281-DE55BD62A3BC}"/>
              </a:ext>
            </a:extLst>
          </p:cNvPr>
          <p:cNvSpPr/>
          <p:nvPr/>
        </p:nvSpPr>
        <p:spPr>
          <a:xfrm>
            <a:off x="2337103" y="4757060"/>
            <a:ext cx="4607389"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Back-office optimization (e.g., optimize onshoring/offshoring mix, shared service model)</a:t>
            </a:r>
          </a:p>
        </p:txBody>
      </p:sp>
      <p:sp>
        <p:nvSpPr>
          <p:cNvPr id="70" name="Rectangle 69">
            <a:extLst>
              <a:ext uri="{FF2B5EF4-FFF2-40B4-BE49-F238E27FC236}">
                <a16:creationId xmlns:a16="http://schemas.microsoft.com/office/drawing/2014/main" id="{123CAE6D-EC87-E42A-CAD4-127EDEAD045D}"/>
              </a:ext>
            </a:extLst>
          </p:cNvPr>
          <p:cNvSpPr/>
          <p:nvPr/>
        </p:nvSpPr>
        <p:spPr>
          <a:xfrm>
            <a:off x="7010400" y="4757060"/>
            <a:ext cx="4703908"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Service level rationalization (e.g., reduce frequency or number of services)</a:t>
            </a:r>
          </a:p>
        </p:txBody>
      </p:sp>
      <p:sp>
        <p:nvSpPr>
          <p:cNvPr id="72" name="Rectangle 71">
            <a:extLst>
              <a:ext uri="{FF2B5EF4-FFF2-40B4-BE49-F238E27FC236}">
                <a16:creationId xmlns:a16="http://schemas.microsoft.com/office/drawing/2014/main" id="{249B7A81-A22C-8D9E-73D5-E665F483A011}"/>
              </a:ext>
            </a:extLst>
          </p:cNvPr>
          <p:cNvSpPr/>
          <p:nvPr/>
        </p:nvSpPr>
        <p:spPr>
          <a:xfrm>
            <a:off x="2337103" y="1760280"/>
            <a:ext cx="3902527" cy="603504"/>
          </a:xfrm>
          <a:prstGeom prst="rect">
            <a:avLst/>
          </a:prstGeom>
          <a:solidFill>
            <a:srgbClr val="CC0000"/>
          </a:solid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sym typeface="Arial" panose="020B0604020202020204" pitchFamily="34" charset="0"/>
              </a:rPr>
              <a:t>Diversifying customer base</a:t>
            </a:r>
          </a:p>
        </p:txBody>
      </p:sp>
      <p:sp>
        <p:nvSpPr>
          <p:cNvPr id="74" name="Rectangle 73">
            <a:extLst>
              <a:ext uri="{FF2B5EF4-FFF2-40B4-BE49-F238E27FC236}">
                <a16:creationId xmlns:a16="http://schemas.microsoft.com/office/drawing/2014/main" id="{ACE4C2BD-DF2D-0A65-6567-0B8792FF1315}"/>
              </a:ext>
            </a:extLst>
          </p:cNvPr>
          <p:cNvSpPr/>
          <p:nvPr/>
        </p:nvSpPr>
        <p:spPr>
          <a:xfrm>
            <a:off x="10630546" y="1760280"/>
            <a:ext cx="1186744"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Marketing and branding</a:t>
            </a:r>
          </a:p>
        </p:txBody>
      </p:sp>
      <p:sp>
        <p:nvSpPr>
          <p:cNvPr id="77" name="Rectangle 76">
            <a:extLst>
              <a:ext uri="{FF2B5EF4-FFF2-40B4-BE49-F238E27FC236}">
                <a16:creationId xmlns:a16="http://schemas.microsoft.com/office/drawing/2014/main" id="{947181CC-BEE4-945E-4C19-3E858F987781}"/>
              </a:ext>
            </a:extLst>
          </p:cNvPr>
          <p:cNvSpPr/>
          <p:nvPr/>
        </p:nvSpPr>
        <p:spPr>
          <a:xfrm>
            <a:off x="6483824" y="1760280"/>
            <a:ext cx="3902527" cy="603504"/>
          </a:xfrm>
          <a:prstGeom prst="rect">
            <a:avLst/>
          </a:prstGeom>
          <a:solidFill>
            <a:srgbClr val="CC0000"/>
          </a:solid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sym typeface="Arial" panose="020B0604020202020204" pitchFamily="34" charset="0"/>
              </a:rPr>
              <a:t>Capacity allocation to medical customers targeting specific sub-segments</a:t>
            </a:r>
          </a:p>
        </p:txBody>
      </p:sp>
      <p:sp>
        <p:nvSpPr>
          <p:cNvPr id="88" name="Rectangle 87">
            <a:extLst>
              <a:ext uri="{FF2B5EF4-FFF2-40B4-BE49-F238E27FC236}">
                <a16:creationId xmlns:a16="http://schemas.microsoft.com/office/drawing/2014/main" id="{0EC21DE2-BAFF-B2E2-2F97-4F9DE0DBE5B8}"/>
              </a:ext>
            </a:extLst>
          </p:cNvPr>
          <p:cNvSpPr/>
          <p:nvPr/>
        </p:nvSpPr>
        <p:spPr>
          <a:xfrm>
            <a:off x="2337103" y="2500055"/>
            <a:ext cx="2992778" cy="603504"/>
          </a:xfrm>
          <a:prstGeom prst="rect">
            <a:avLst/>
          </a:prstGeom>
          <a:solidFill>
            <a:srgbClr val="CC0000"/>
          </a:solidFill>
          <a:ln w="9525" cap="flat" cmpd="sng" algn="ctr">
            <a:solidFill>
              <a:srgbClr val="CC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sym typeface="Arial" panose="020B0604020202020204" pitchFamily="34" charset="0"/>
              </a:rPr>
              <a:t>New product lines</a:t>
            </a:r>
          </a:p>
        </p:txBody>
      </p:sp>
      <p:sp>
        <p:nvSpPr>
          <p:cNvPr id="89" name="Rectangle 88">
            <a:extLst>
              <a:ext uri="{FF2B5EF4-FFF2-40B4-BE49-F238E27FC236}">
                <a16:creationId xmlns:a16="http://schemas.microsoft.com/office/drawing/2014/main" id="{97943455-E0C4-649F-5A3B-3C0139778825}"/>
              </a:ext>
            </a:extLst>
          </p:cNvPr>
          <p:cNvSpPr/>
          <p:nvPr/>
        </p:nvSpPr>
        <p:spPr>
          <a:xfrm>
            <a:off x="9803669" y="2500055"/>
            <a:ext cx="1910640" cy="603504"/>
          </a:xfrm>
          <a:prstGeom prst="rect">
            <a:avLst/>
          </a:prstGeom>
          <a:no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111111"/>
                </a:solidFill>
                <a:latin typeface="Arial" panose="020B0604020202020204" pitchFamily="34" charset="0"/>
                <a:cs typeface="Arial" panose="020B0604020202020204" pitchFamily="34" charset="0"/>
                <a:sym typeface="Arial" panose="020B0604020202020204" pitchFamily="34" charset="0"/>
              </a:rPr>
              <a:t>Geographic expansion (expand footprint in regions with optimal density and demographics)</a:t>
            </a:r>
          </a:p>
        </p:txBody>
      </p:sp>
      <p:sp>
        <p:nvSpPr>
          <p:cNvPr id="90" name="Rectangle 89">
            <a:extLst>
              <a:ext uri="{FF2B5EF4-FFF2-40B4-BE49-F238E27FC236}">
                <a16:creationId xmlns:a16="http://schemas.microsoft.com/office/drawing/2014/main" id="{CEFCDD70-09BE-588D-A2B5-C3BF9FA12FC0}"/>
              </a:ext>
            </a:extLst>
          </p:cNvPr>
          <p:cNvSpPr/>
          <p:nvPr/>
        </p:nvSpPr>
        <p:spPr>
          <a:xfrm>
            <a:off x="5582364" y="2500055"/>
            <a:ext cx="3968901" cy="603504"/>
          </a:xfrm>
          <a:prstGeom prst="rect">
            <a:avLst/>
          </a:prstGeom>
          <a:solidFill>
            <a:srgbClr val="CC0000"/>
          </a:solid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sym typeface="Arial" panose="020B0604020202020204" pitchFamily="34" charset="0"/>
              </a:rPr>
              <a:t>M&amp;A/carve-outs</a:t>
            </a:r>
          </a:p>
        </p:txBody>
      </p:sp>
      <p:sp>
        <p:nvSpPr>
          <p:cNvPr id="91" name="Rectangle 90">
            <a:extLst>
              <a:ext uri="{FF2B5EF4-FFF2-40B4-BE49-F238E27FC236}">
                <a16:creationId xmlns:a16="http://schemas.microsoft.com/office/drawing/2014/main" id="{04180C60-CEC2-1FB4-A34C-214B01970AD2}"/>
              </a:ext>
            </a:extLst>
          </p:cNvPr>
          <p:cNvSpPr/>
          <p:nvPr/>
        </p:nvSpPr>
        <p:spPr>
          <a:xfrm>
            <a:off x="7108867" y="4015688"/>
            <a:ext cx="1424266" cy="603504"/>
          </a:xfrm>
          <a:prstGeom prst="rect">
            <a:avLst/>
          </a:prstGeom>
          <a:solidFill>
            <a:srgbClr val="CC0000"/>
          </a:solid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rPr>
              <a:t>CAPEX planning &amp;</a:t>
            </a:r>
          </a:p>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rPr>
              <a:t>optimization</a:t>
            </a:r>
          </a:p>
        </p:txBody>
      </p:sp>
      <p:sp>
        <p:nvSpPr>
          <p:cNvPr id="93" name="Rectangle 92">
            <a:extLst>
              <a:ext uri="{FF2B5EF4-FFF2-40B4-BE49-F238E27FC236}">
                <a16:creationId xmlns:a16="http://schemas.microsoft.com/office/drawing/2014/main" id="{A717D87B-9AE5-16F5-1D30-9B753CB7FDA3}"/>
              </a:ext>
            </a:extLst>
          </p:cNvPr>
          <p:cNvSpPr/>
          <p:nvPr/>
        </p:nvSpPr>
        <p:spPr>
          <a:xfrm>
            <a:off x="3927691" y="4015688"/>
            <a:ext cx="1424266" cy="603504"/>
          </a:xfrm>
          <a:prstGeom prst="rect">
            <a:avLst/>
          </a:prstGeom>
          <a:solidFill>
            <a:srgbClr val="CC0000"/>
          </a:solid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rPr>
              <a:t> Supply chain/distribution optimization</a:t>
            </a:r>
            <a:endParaRPr lang="en-US" sz="800" kern="0" dirty="0">
              <a:solidFill>
                <a:srgbClr val="FFFFFF"/>
              </a:solidFill>
              <a:latin typeface="Arial" panose="020B0604020202020204" pitchFamily="34" charset="0"/>
              <a:cs typeface="Arial" panose="020B0604020202020204" pitchFamily="34" charset="0"/>
              <a:sym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76" name="C7ErrorId_15407" hidden="1">
                <a:extLst>
                  <a:ext uri="{FF2B5EF4-FFF2-40B4-BE49-F238E27FC236}">
                    <a16:creationId xmlns:a16="http://schemas.microsoft.com/office/drawing/2014/main" id="{89D4DB50-340E-6B00-596B-47F101F3A13A}"/>
                  </a:ext>
                </a:extLst>
              </p14:cNvPr>
              <p14:cNvContentPartPr/>
              <p14:nvPr/>
            </p14:nvContentPartPr>
            <p14:xfrm>
              <a:off x="986400" y="1401480"/>
              <a:ext cx="394920" cy="888480"/>
            </p14:xfrm>
          </p:contentPart>
        </mc:Choice>
        <mc:Fallback xmlns="">
          <p:pic>
            <p:nvPicPr>
              <p:cNvPr id="76" name="C7ErrorId_15407" hidden="1">
                <a:extLst>
                  <a:ext uri="{FF2B5EF4-FFF2-40B4-BE49-F238E27FC236}">
                    <a16:creationId xmlns:a16="http://schemas.microsoft.com/office/drawing/2014/main" id="{89D4DB50-340E-6B00-596B-47F101F3A13A}"/>
                  </a:ext>
                </a:extLst>
              </p:cNvPr>
              <p:cNvPicPr/>
              <p:nvPr/>
            </p:nvPicPr>
            <p:blipFill>
              <a:blip r:embed="rId18"/>
              <a:stretch>
                <a:fillRect/>
              </a:stretch>
            </p:blipFill>
            <p:spPr>
              <a:xfrm>
                <a:off x="977040" y="1392120"/>
                <a:ext cx="413640" cy="907200"/>
              </a:xfrm>
              <a:prstGeom prst="rect">
                <a:avLst/>
              </a:prstGeom>
            </p:spPr>
          </p:pic>
        </mc:Fallback>
      </mc:AlternateContent>
      <p:cxnSp>
        <p:nvCxnSpPr>
          <p:cNvPr id="3" name="Straight Connector 2">
            <a:extLst>
              <a:ext uri="{FF2B5EF4-FFF2-40B4-BE49-F238E27FC236}">
                <a16:creationId xmlns:a16="http://schemas.microsoft.com/office/drawing/2014/main" id="{9C398AEE-A14F-D8CF-8E09-8684BFF5215F}"/>
              </a:ext>
            </a:extLst>
          </p:cNvPr>
          <p:cNvCxnSpPr>
            <a:cxnSpLocks/>
          </p:cNvCxnSpPr>
          <p:nvPr/>
        </p:nvCxnSpPr>
        <p:spPr bwMode="gray">
          <a:xfrm flipV="1">
            <a:off x="442963" y="3820320"/>
            <a:ext cx="0" cy="2344671"/>
          </a:xfrm>
          <a:prstGeom prst="line">
            <a:avLst/>
          </a:prstGeom>
          <a:ln w="9525" cap="flat">
            <a:solidFill>
              <a:schemeClr val="tx1"/>
            </a:solidFill>
            <a:miter lim="800000"/>
            <a:headEnd type="oval"/>
            <a:tailEnd type="oval" w="med"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E4C4C7F-6F02-BE98-BF6F-99C07C99B763}"/>
              </a:ext>
            </a:extLst>
          </p:cNvPr>
          <p:cNvCxnSpPr>
            <a:cxnSpLocks/>
          </p:cNvCxnSpPr>
          <p:nvPr/>
        </p:nvCxnSpPr>
        <p:spPr bwMode="gray">
          <a:xfrm flipV="1">
            <a:off x="442963" y="1760280"/>
            <a:ext cx="0" cy="1918800"/>
          </a:xfrm>
          <a:prstGeom prst="line">
            <a:avLst/>
          </a:prstGeom>
          <a:ln w="9525" cap="flat">
            <a:solidFill>
              <a:schemeClr val="tx1"/>
            </a:solidFill>
            <a:miter lim="800000"/>
            <a:headEnd type="oval"/>
            <a:tailEnd type="oval" w="med" len="med"/>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FE576189-7E64-B20D-6253-E53890F1BA6C}"/>
              </a:ext>
            </a:extLst>
          </p:cNvPr>
          <p:cNvSpPr/>
          <p:nvPr/>
        </p:nvSpPr>
        <p:spPr bwMode="gray">
          <a:xfrm>
            <a:off x="334963" y="2251680"/>
            <a:ext cx="216000" cy="936000"/>
          </a:xfrm>
          <a:prstGeom prst="rect">
            <a:avLst/>
          </a:prstGeom>
          <a:solidFill>
            <a:srgbClr val="FFFFFF"/>
          </a:solidFill>
          <a:ln w="9525"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8000" tIns="18000" rIns="18000" bIns="18000" numCol="1" spcCol="0" rtlCol="0" fromWordArt="0" anchor="ctr" anchorCtr="0" forceAA="0" compatLnSpc="1">
            <a:prstTxWarp prst="textNoShape">
              <a:avLst/>
            </a:prstTxWarp>
            <a:noAutofit/>
          </a:bodyPr>
          <a:lstStyle/>
          <a:p>
            <a:pPr marL="0" indent="0" algn="ctr" defTabSz="627563">
              <a:spcBef>
                <a:spcPts val="1059"/>
              </a:spcBef>
              <a:buNone/>
            </a:pPr>
            <a:r>
              <a:rPr lang="en-US" sz="800" b="1" dirty="0">
                <a:solidFill>
                  <a:srgbClr val="000000"/>
                </a:solidFill>
                <a:latin typeface="Arial" panose="020B0604020202020204" pitchFamily="34" charset="0"/>
                <a:cs typeface="Arial" panose="020B0604020202020204" pitchFamily="34" charset="0"/>
                <a:sym typeface="Arial" panose="020B0604020202020204" pitchFamily="34" charset="0"/>
              </a:rPr>
              <a:t>Topline expansion</a:t>
            </a:r>
          </a:p>
        </p:txBody>
      </p:sp>
      <p:sp>
        <p:nvSpPr>
          <p:cNvPr id="6" name="Rectangle 5">
            <a:extLst>
              <a:ext uri="{FF2B5EF4-FFF2-40B4-BE49-F238E27FC236}">
                <a16:creationId xmlns:a16="http://schemas.microsoft.com/office/drawing/2014/main" id="{A0D905A6-8A97-2A31-E253-48CEEC2E62A5}"/>
              </a:ext>
            </a:extLst>
          </p:cNvPr>
          <p:cNvSpPr/>
          <p:nvPr/>
        </p:nvSpPr>
        <p:spPr bwMode="gray">
          <a:xfrm>
            <a:off x="334963" y="4368950"/>
            <a:ext cx="216000" cy="900000"/>
          </a:xfrm>
          <a:prstGeom prst="rect">
            <a:avLst/>
          </a:prstGeom>
          <a:solidFill>
            <a:srgbClr val="FFFFFF"/>
          </a:solidFill>
          <a:ln w="952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vert270" wrap="square" lIns="18000" tIns="18000" rIns="18000" bIns="18000" numCol="1" spcCol="0" rtlCol="0" fromWordArt="0" anchor="ctr" anchorCtr="0" forceAA="0" compatLnSpc="1">
            <a:prstTxWarp prst="textNoShape">
              <a:avLst/>
            </a:prstTxWarp>
            <a:noAutofit/>
          </a:bodyPr>
          <a:lstStyle/>
          <a:p>
            <a:pPr marL="0" indent="0" algn="ctr" defTabSz="627563">
              <a:spcBef>
                <a:spcPts val="1059"/>
              </a:spcBef>
              <a:buNone/>
            </a:pPr>
            <a:r>
              <a:rPr lang="en-US" sz="800" b="1" dirty="0">
                <a:solidFill>
                  <a:srgbClr val="000000"/>
                </a:solidFill>
                <a:latin typeface="Arial" panose="020B0604020202020204" pitchFamily="34" charset="0"/>
                <a:cs typeface="Arial" panose="020B0604020202020204" pitchFamily="34" charset="0"/>
                <a:sym typeface="Arial" panose="020B0604020202020204" pitchFamily="34" charset="0"/>
              </a:rPr>
              <a:t>Cost optimization</a:t>
            </a:r>
          </a:p>
        </p:txBody>
      </p:sp>
      <p:grpSp>
        <p:nvGrpSpPr>
          <p:cNvPr id="142" name="Group 141">
            <a:extLst>
              <a:ext uri="{FF2B5EF4-FFF2-40B4-BE49-F238E27FC236}">
                <a16:creationId xmlns:a16="http://schemas.microsoft.com/office/drawing/2014/main" id="{A0143230-2B2A-4836-AEFB-1A79BA67C51A}"/>
              </a:ext>
            </a:extLst>
          </p:cNvPr>
          <p:cNvGrpSpPr/>
          <p:nvPr/>
        </p:nvGrpSpPr>
        <p:grpSpPr>
          <a:xfrm>
            <a:off x="2111105" y="1265475"/>
            <a:ext cx="1914357" cy="274880"/>
            <a:chOff x="2415059" y="988925"/>
            <a:chExt cx="2157443" cy="201517"/>
          </a:xfrm>
        </p:grpSpPr>
        <p:sp>
          <p:nvSpPr>
            <p:cNvPr id="95" name="Rectangle 94">
              <a:extLst>
                <a:ext uri="{FF2B5EF4-FFF2-40B4-BE49-F238E27FC236}">
                  <a16:creationId xmlns:a16="http://schemas.microsoft.com/office/drawing/2014/main" id="{7305CD90-3C86-4E7E-8AD6-E78FFA8515A7}"/>
                </a:ext>
              </a:extLst>
            </p:cNvPr>
            <p:cNvSpPr/>
            <p:nvPr/>
          </p:nvSpPr>
          <p:spPr bwMode="gray">
            <a:xfrm>
              <a:off x="2732279" y="988925"/>
              <a:ext cx="1840223" cy="20151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indent="0" algn="ctr">
                <a:buNone/>
              </a:pPr>
              <a:endParaRPr lang="en-GB" sz="1600" dirty="0">
                <a:solidFill>
                  <a:schemeClr val="tx1"/>
                </a:solidFill>
              </a:endParaRPr>
            </a:p>
          </p:txBody>
        </p:sp>
        <p:sp>
          <p:nvSpPr>
            <p:cNvPr id="65" name="btfpLegendSquare181933">
              <a:extLst>
                <a:ext uri="{FF2B5EF4-FFF2-40B4-BE49-F238E27FC236}">
                  <a16:creationId xmlns:a16="http://schemas.microsoft.com/office/drawing/2014/main" id="{2D026BD3-860D-A6FA-8D0C-7364EF127D05}"/>
                </a:ext>
              </a:extLst>
            </p:cNvPr>
            <p:cNvSpPr/>
            <p:nvPr/>
          </p:nvSpPr>
          <p:spPr>
            <a:xfrm>
              <a:off x="3754321" y="1041215"/>
              <a:ext cx="154577" cy="100554"/>
            </a:xfrm>
            <a:prstGeom prst="rect">
              <a:avLst/>
            </a:prstGeom>
            <a:noFill/>
            <a:ln w="9525">
              <a:solidFill>
                <a:srgbClr val="858585"/>
              </a:solidFill>
            </a:ln>
            <a:extLst>
              <a:ext uri="{909E8E84-426E-40DD-AFC4-6F175D3DCCD1}">
                <a14:hiddenFill xmlns:a14="http://schemas.microsoft.com/office/drawing/2010/main">
                  <a:solidFill>
                    <a:srgbClr val="333333"/>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16000" tIns="0" rIns="0" bIns="0" numCol="1" spcCol="0" rtlCol="0" fromWordArt="0" anchor="ctr" anchorCtr="0" forceAA="0" compatLnSpc="1">
              <a:prstTxWarp prst="textNoShape">
                <a:avLst/>
              </a:prstTxWarp>
              <a:noAutofit/>
            </a:bodyPr>
            <a:lstStyle/>
            <a:p>
              <a:pPr marL="0" indent="0" defTabSz="806867">
                <a:lnSpc>
                  <a:spcPct val="90000"/>
                </a:lnSpc>
                <a:spcBef>
                  <a:spcPts val="0"/>
                </a:spcBef>
                <a:spcAft>
                  <a:spcPts val="176"/>
                </a:spcAft>
                <a:buNone/>
                <a:tabLst>
                  <a:tab pos="151287" algn="l"/>
                  <a:tab pos="353004" algn="l"/>
                  <a:tab pos="554721" algn="l"/>
                </a:tabLst>
              </a:pPr>
              <a:r>
                <a:rPr lang="en-US" sz="800" kern="0" dirty="0">
                  <a:solidFill>
                    <a:srgbClr val="000000"/>
                  </a:solidFill>
                  <a:latin typeface="Arial" panose="020B0604020202020204" pitchFamily="34" charset="0"/>
                  <a:cs typeface="Arial" panose="020B0604020202020204" pitchFamily="34" charset="0"/>
                  <a:sym typeface="Arial" panose="020B0604020202020204" pitchFamily="34" charset="0"/>
                </a:rPr>
                <a:t>Secondary</a:t>
              </a:r>
            </a:p>
          </p:txBody>
        </p:sp>
        <p:sp>
          <p:nvSpPr>
            <p:cNvPr id="66" name="btfpLegendSquare181933">
              <a:extLst>
                <a:ext uri="{FF2B5EF4-FFF2-40B4-BE49-F238E27FC236}">
                  <a16:creationId xmlns:a16="http://schemas.microsoft.com/office/drawing/2014/main" id="{7EA38C0D-BA10-A1A8-8763-A413750D9680}"/>
                </a:ext>
              </a:extLst>
            </p:cNvPr>
            <p:cNvSpPr/>
            <p:nvPr/>
          </p:nvSpPr>
          <p:spPr>
            <a:xfrm>
              <a:off x="3139497" y="1041215"/>
              <a:ext cx="154577" cy="100554"/>
            </a:xfrm>
            <a:prstGeom prst="rect">
              <a:avLst/>
            </a:prstGeom>
            <a:solidFill>
              <a:srgbClr val="CC0000"/>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216000" tIns="0" rIns="0" bIns="0" numCol="1" spcCol="0" rtlCol="0" fromWordArt="0" anchor="ctr" anchorCtr="0" forceAA="0" compatLnSpc="1">
              <a:prstTxWarp prst="textNoShape">
                <a:avLst/>
              </a:prstTxWarp>
              <a:noAutofit/>
            </a:bodyPr>
            <a:lstStyle/>
            <a:p>
              <a:pPr marL="0" indent="0" defTabSz="806867">
                <a:lnSpc>
                  <a:spcPct val="90000"/>
                </a:lnSpc>
                <a:spcBef>
                  <a:spcPts val="0"/>
                </a:spcBef>
                <a:spcAft>
                  <a:spcPts val="176"/>
                </a:spcAft>
                <a:buNone/>
                <a:tabLst>
                  <a:tab pos="151287" algn="l"/>
                  <a:tab pos="353004" algn="l"/>
                  <a:tab pos="554721" algn="l"/>
                </a:tabLst>
              </a:pPr>
              <a:r>
                <a:rPr lang="en-US" sz="800" kern="0" dirty="0">
                  <a:solidFill>
                    <a:srgbClr val="000000"/>
                  </a:solidFill>
                  <a:latin typeface="Arial" panose="020B0604020202020204" pitchFamily="34" charset="0"/>
                  <a:cs typeface="Arial" panose="020B0604020202020204" pitchFamily="34" charset="0"/>
                  <a:sym typeface="Arial" panose="020B0604020202020204" pitchFamily="34" charset="0"/>
                </a:rPr>
                <a:t> Core</a:t>
              </a:r>
            </a:p>
          </p:txBody>
        </p:sp>
        <p:sp>
          <p:nvSpPr>
            <p:cNvPr id="100" name="Rectangle 99">
              <a:extLst>
                <a:ext uri="{FF2B5EF4-FFF2-40B4-BE49-F238E27FC236}">
                  <a16:creationId xmlns:a16="http://schemas.microsoft.com/office/drawing/2014/main" id="{FD86FC01-F270-4114-ADDE-225F28C72728}"/>
                </a:ext>
              </a:extLst>
            </p:cNvPr>
            <p:cNvSpPr/>
            <p:nvPr/>
          </p:nvSpPr>
          <p:spPr bwMode="gray">
            <a:xfrm>
              <a:off x="2415059" y="1011413"/>
              <a:ext cx="599907" cy="160159"/>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indent="0" algn="ctr">
                <a:buNone/>
              </a:pPr>
              <a:r>
                <a:rPr lang="en-US" sz="1000" b="1" i="1" dirty="0">
                  <a:solidFill>
                    <a:schemeClr val="tx1"/>
                  </a:solidFill>
                </a:rPr>
                <a:t>Legend</a:t>
              </a:r>
              <a:endParaRPr lang="en-GB" sz="1000" b="1" i="1" dirty="0">
                <a:solidFill>
                  <a:schemeClr val="tx1"/>
                </a:solidFill>
              </a:endParaRPr>
            </a:p>
          </p:txBody>
        </p:sp>
      </p:grpSp>
      <p:grpSp>
        <p:nvGrpSpPr>
          <p:cNvPr id="9" name="btfpStatusSticker729585">
            <a:extLst>
              <a:ext uri="{FF2B5EF4-FFF2-40B4-BE49-F238E27FC236}">
                <a16:creationId xmlns:a16="http://schemas.microsoft.com/office/drawing/2014/main" id="{756965E5-8369-4186-935B-5D1D5E9EA026}"/>
              </a:ext>
            </a:extLst>
          </p:cNvPr>
          <p:cNvGrpSpPr/>
          <p:nvPr>
            <p:custDataLst>
              <p:tags r:id="rId10"/>
            </p:custDataLst>
          </p:nvPr>
        </p:nvGrpSpPr>
        <p:grpSpPr>
          <a:xfrm>
            <a:off x="8509278" y="955344"/>
            <a:ext cx="3352522" cy="235611"/>
            <a:chOff x="-3853621" y="876300"/>
            <a:chExt cx="3352522" cy="235611"/>
          </a:xfrm>
        </p:grpSpPr>
        <p:sp>
          <p:nvSpPr>
            <p:cNvPr id="7" name="btfpStatusStickerText729585">
              <a:extLst>
                <a:ext uri="{FF2B5EF4-FFF2-40B4-BE49-F238E27FC236}">
                  <a16:creationId xmlns:a16="http://schemas.microsoft.com/office/drawing/2014/main" id="{A5EACEC0-1C3D-410E-97F3-1E0B50D66557}"/>
                </a:ext>
              </a:extLst>
            </p:cNvPr>
            <p:cNvSpPr txBox="1"/>
            <p:nvPr/>
          </p:nvSpPr>
          <p:spPr bwMode="gray">
            <a:xfrm>
              <a:off x="-3853621" y="876300"/>
              <a:ext cx="3352522"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Outside-in Perspective</a:t>
              </a:r>
            </a:p>
          </p:txBody>
        </p:sp>
        <p:cxnSp>
          <p:nvCxnSpPr>
            <p:cNvPr id="8" name="btfpStatusStickerLine729585">
              <a:extLst>
                <a:ext uri="{FF2B5EF4-FFF2-40B4-BE49-F238E27FC236}">
                  <a16:creationId xmlns:a16="http://schemas.microsoft.com/office/drawing/2014/main" id="{4939568C-5E03-4ECE-9182-3EFC5F9520B7}"/>
                </a:ext>
              </a:extLst>
            </p:cNvPr>
            <p:cNvCxnSpPr>
              <a:cxnSpLocks/>
            </p:cNvCxnSpPr>
            <p:nvPr/>
          </p:nvCxnSpPr>
          <p:spPr bwMode="gray">
            <a:xfrm rot="720000">
              <a:off x="-3853621"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130" name="btfpNotesBox986833">
            <a:extLst>
              <a:ext uri="{FF2B5EF4-FFF2-40B4-BE49-F238E27FC236}">
                <a16:creationId xmlns:a16="http://schemas.microsoft.com/office/drawing/2014/main" id="{4E7EFCAB-EBB3-4A21-8940-700F7B97F52A}"/>
              </a:ext>
            </a:extLst>
          </p:cNvPr>
          <p:cNvSpPr txBox="1"/>
          <p:nvPr>
            <p:custDataLst>
              <p:tags r:id="rId11"/>
            </p:custDataLst>
          </p:nvPr>
        </p:nvSpPr>
        <p:spPr bwMode="gray">
          <a:xfrm>
            <a:off x="330199" y="6442789"/>
            <a:ext cx="11531600" cy="123111"/>
          </a:xfrm>
          <a:prstGeom prst="rect">
            <a:avLst/>
          </a:prstGeom>
          <a:noFill/>
        </p:spPr>
        <p:txBody>
          <a:bodyPr vert="horz" wrap="square" lIns="0" tIns="0" rIns="0" bIns="0" rtlCol="0" anchor="b">
            <a:spAutoFit/>
          </a:bodyPr>
          <a:lstStyle/>
          <a:p>
            <a:pPr marL="0" indent="0">
              <a:spcBef>
                <a:spcPts val="0"/>
              </a:spcBef>
              <a:buNone/>
            </a:pPr>
            <a:r>
              <a:rPr lang="en-US" sz="800" dirty="0">
                <a:solidFill>
                  <a:srgbClr val="000000"/>
                </a:solidFill>
              </a:rPr>
              <a:t>Note: Source: Bain analysis, Bain experience, Lit. search</a:t>
            </a:r>
          </a:p>
        </p:txBody>
      </p:sp>
      <p:grpSp>
        <p:nvGrpSpPr>
          <p:cNvPr id="79" name="btfpStatusSticker960471">
            <a:extLst>
              <a:ext uri="{FF2B5EF4-FFF2-40B4-BE49-F238E27FC236}">
                <a16:creationId xmlns:a16="http://schemas.microsoft.com/office/drawing/2014/main" id="{FBC2E434-C3BB-455F-8087-74636F808960}"/>
              </a:ext>
            </a:extLst>
          </p:cNvPr>
          <p:cNvGrpSpPr/>
          <p:nvPr>
            <p:custDataLst>
              <p:tags r:id="rId12"/>
            </p:custDataLst>
          </p:nvPr>
        </p:nvGrpSpPr>
        <p:grpSpPr>
          <a:xfrm>
            <a:off x="6623141" y="955344"/>
            <a:ext cx="1759136" cy="235611"/>
            <a:chOff x="-2269853" y="876300"/>
            <a:chExt cx="1759136" cy="235611"/>
          </a:xfrm>
        </p:grpSpPr>
        <p:sp>
          <p:nvSpPr>
            <p:cNvPr id="64" name="btfpStatusStickerText960471">
              <a:extLst>
                <a:ext uri="{FF2B5EF4-FFF2-40B4-BE49-F238E27FC236}">
                  <a16:creationId xmlns:a16="http://schemas.microsoft.com/office/drawing/2014/main" id="{B0D37848-ADF7-447D-98BC-A2ABAA4781B7}"/>
                </a:ext>
              </a:extLst>
            </p:cNvPr>
            <p:cNvSpPr txBox="1"/>
            <p:nvPr/>
          </p:nvSpPr>
          <p:spPr bwMode="gray">
            <a:xfrm>
              <a:off x="-2269853" y="876300"/>
              <a:ext cx="1759136" cy="235611"/>
            </a:xfrm>
            <a:prstGeom prst="rect">
              <a:avLst/>
            </a:prstGeom>
            <a:noFill/>
          </p:spPr>
          <p:txBody>
            <a:bodyPr vert="horz" wrap="none" lIns="72073" tIns="25226" rIns="0" bIns="25226" rtlCol="0" anchor="t">
              <a:spAutoFit/>
            </a:bodyPr>
            <a:lstStyle/>
            <a:p>
              <a:pPr marL="0" indent="0" algn="r">
                <a:spcBef>
                  <a:spcPts val="0"/>
                </a:spcBef>
                <a:buNone/>
              </a:pPr>
              <a:r>
                <a:rPr lang="en-US" sz="1200" b="1" cap="all" spc="450" dirty="0">
                  <a:solidFill>
                    <a:srgbClr val="000000"/>
                  </a:solidFill>
                </a:rPr>
                <a:t>Directional</a:t>
              </a:r>
            </a:p>
          </p:txBody>
        </p:sp>
        <p:cxnSp>
          <p:nvCxnSpPr>
            <p:cNvPr id="78" name="btfpStatusStickerLine960471">
              <a:extLst>
                <a:ext uri="{FF2B5EF4-FFF2-40B4-BE49-F238E27FC236}">
                  <a16:creationId xmlns:a16="http://schemas.microsoft.com/office/drawing/2014/main" id="{66304DF4-B16B-4211-BE02-F3CD76F8BF19}"/>
                </a:ext>
              </a:extLst>
            </p:cNvPr>
            <p:cNvCxnSpPr>
              <a:cxnSpLocks/>
            </p:cNvCxnSpPr>
            <p:nvPr/>
          </p:nvCxnSpPr>
          <p:spPr bwMode="gray">
            <a:xfrm rot="720000">
              <a:off x="-2269853" y="876300"/>
              <a:ext cx="0" cy="235611"/>
            </a:xfrm>
            <a:prstGeom prst="line">
              <a:avLst/>
            </a:prstGeom>
            <a:ln w="19050" cap="flat" cmpd="sng">
              <a:solidFill>
                <a:srgbClr val="000000"/>
              </a:solidFill>
              <a:prstDash val="solid"/>
              <a:miter lim="800000"/>
              <a:headEnd type="none"/>
              <a:tailEnd type="none" w="med" len="lg"/>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E328445A-E754-A8C7-9390-AA238336CB90}"/>
              </a:ext>
            </a:extLst>
          </p:cNvPr>
          <p:cNvSpPr/>
          <p:nvPr/>
        </p:nvSpPr>
        <p:spPr>
          <a:xfrm>
            <a:off x="2337103" y="4015688"/>
            <a:ext cx="1424266" cy="603504"/>
          </a:xfrm>
          <a:prstGeom prst="rect">
            <a:avLst/>
          </a:prstGeom>
          <a:solidFill>
            <a:srgbClr val="CC0000"/>
          </a:solid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rPr>
              <a:t>Manufacturing capacity and COGS</a:t>
            </a:r>
          </a:p>
        </p:txBody>
      </p:sp>
      <p:sp>
        <p:nvSpPr>
          <p:cNvPr id="81" name="Rectangle 80">
            <a:extLst>
              <a:ext uri="{FF2B5EF4-FFF2-40B4-BE49-F238E27FC236}">
                <a16:creationId xmlns:a16="http://schemas.microsoft.com/office/drawing/2014/main" id="{A7F74C6A-A75F-0B7A-6F8A-59FE037F6AEF}"/>
              </a:ext>
            </a:extLst>
          </p:cNvPr>
          <p:cNvSpPr/>
          <p:nvPr/>
        </p:nvSpPr>
        <p:spPr>
          <a:xfrm>
            <a:off x="8699455" y="4015688"/>
            <a:ext cx="1424266" cy="603504"/>
          </a:xfrm>
          <a:prstGeom prst="rect">
            <a:avLst/>
          </a:prstGeom>
          <a:solidFill>
            <a:srgbClr val="CC0000"/>
          </a:solidFill>
          <a:ln w="9525" cap="flat" cmpd="sng" algn="ctr">
            <a:solidFill>
              <a:srgbClr val="858585"/>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rPr>
              <a:t>SG&amp;A</a:t>
            </a:r>
          </a:p>
          <a:p>
            <a:pPr marL="0" indent="0" algn="ctr" defTabSz="806867">
              <a:lnSpc>
                <a:spcPct val="90000"/>
              </a:lnSpc>
              <a:spcBef>
                <a:spcPts val="0"/>
              </a:spcBef>
              <a:spcAft>
                <a:spcPts val="176"/>
              </a:spcAft>
              <a:buNone/>
              <a:tabLst>
                <a:tab pos="151287" algn="l"/>
                <a:tab pos="353004" algn="l"/>
                <a:tab pos="554721" algn="l"/>
              </a:tabLst>
            </a:pPr>
            <a:r>
              <a:rPr lang="en-US" sz="800" kern="0" dirty="0">
                <a:solidFill>
                  <a:srgbClr val="FFFFFF"/>
                </a:solidFill>
                <a:latin typeface="Arial" panose="020B0604020202020204" pitchFamily="34" charset="0"/>
                <a:cs typeface="Arial" panose="020B0604020202020204" pitchFamily="34" charset="0"/>
              </a:rPr>
              <a:t>benchmark (including R&amp;D)</a:t>
            </a:r>
          </a:p>
        </p:txBody>
      </p:sp>
      <p:sp>
        <p:nvSpPr>
          <p:cNvPr id="82" name="Rectangle 81">
            <a:extLst>
              <a:ext uri="{FF2B5EF4-FFF2-40B4-BE49-F238E27FC236}">
                <a16:creationId xmlns:a16="http://schemas.microsoft.com/office/drawing/2014/main" id="{C31728B1-01D4-EB12-897B-5FD9B2A62DF3}"/>
              </a:ext>
            </a:extLst>
          </p:cNvPr>
          <p:cNvSpPr/>
          <p:nvPr/>
        </p:nvSpPr>
        <p:spPr>
          <a:xfrm>
            <a:off x="5518279" y="4015688"/>
            <a:ext cx="1424266"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a:spcBef>
                <a:spcPts val="0"/>
              </a:spcBef>
              <a:buNone/>
            </a:pPr>
            <a:r>
              <a:rPr lang="en-US" sz="800" dirty="0">
                <a:solidFill>
                  <a:srgbClr val="000000"/>
                </a:solidFill>
              </a:rPr>
              <a:t>Procurement optimization</a:t>
            </a:r>
          </a:p>
        </p:txBody>
      </p:sp>
      <p:sp>
        <p:nvSpPr>
          <p:cNvPr id="83" name="Rectangle 82">
            <a:extLst>
              <a:ext uri="{FF2B5EF4-FFF2-40B4-BE49-F238E27FC236}">
                <a16:creationId xmlns:a16="http://schemas.microsoft.com/office/drawing/2014/main" id="{7C8BF528-8F29-F1DB-1135-0AEF33FB49E6}"/>
              </a:ext>
            </a:extLst>
          </p:cNvPr>
          <p:cNvSpPr/>
          <p:nvPr/>
        </p:nvSpPr>
        <p:spPr>
          <a:xfrm>
            <a:off x="10290043" y="4015688"/>
            <a:ext cx="1424266" cy="603504"/>
          </a:xfrm>
          <a:prstGeom prst="rect">
            <a:avLst/>
          </a:prstGeom>
          <a:noFill/>
          <a:ln w="9525" cap="flat" cmpd="sng" algn="ctr">
            <a:solidFill>
              <a:srgbClr val="858585"/>
            </a:solidFill>
            <a:prstDash val="solid"/>
            <a:round/>
            <a:headEnd type="none" w="med" len="med"/>
            <a:tailEnd type="none" w="med" len="med"/>
          </a:ln>
          <a:extLst>
            <a:ext uri="{909E8E84-426E-40DD-AFC4-6F175D3DCCD1}">
              <a14:hiddenFill xmlns:a14="http://schemas.microsoft.com/office/drawing/2010/main">
                <a:solidFill>
                  <a:schemeClr val="accent2">
                    <a:alpha val="2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 tIns="18000" rIns="18000" bIns="18000" numCol="1" spcCol="0" rtlCol="0" fromWordArt="0" anchor="ctr" anchorCtr="0" forceAA="0" compatLnSpc="1">
            <a:prstTxWarp prst="textNoShape">
              <a:avLst/>
            </a:prstTxWarp>
            <a:noAutofit/>
          </a:bodyPr>
          <a:lstStyle/>
          <a:p>
            <a:pPr marL="0" indent="0" algn="ctr">
              <a:spcBef>
                <a:spcPts val="0"/>
              </a:spcBef>
              <a:buNone/>
            </a:pPr>
            <a:r>
              <a:rPr lang="en-US" sz="800" dirty="0">
                <a:solidFill>
                  <a:srgbClr val="000000"/>
                </a:solidFill>
              </a:rPr>
              <a:t>Demand and </a:t>
            </a:r>
          </a:p>
          <a:p>
            <a:pPr marL="0" indent="0" algn="ctr">
              <a:spcBef>
                <a:spcPts val="0"/>
              </a:spcBef>
              <a:buNone/>
            </a:pPr>
            <a:r>
              <a:rPr lang="en-US" sz="800" dirty="0">
                <a:solidFill>
                  <a:srgbClr val="000000"/>
                </a:solidFill>
              </a:rPr>
              <a:t>supply planning</a:t>
            </a:r>
          </a:p>
        </p:txBody>
      </p:sp>
      <p:sp>
        <p:nvSpPr>
          <p:cNvPr id="85" name="btfpCallout487123">
            <a:extLst>
              <a:ext uri="{FF2B5EF4-FFF2-40B4-BE49-F238E27FC236}">
                <a16:creationId xmlns:a16="http://schemas.microsoft.com/office/drawing/2014/main" id="{A764D402-6A76-04B5-5529-A0CB14125E01}"/>
              </a:ext>
            </a:extLst>
          </p:cNvPr>
          <p:cNvSpPr/>
          <p:nvPr/>
        </p:nvSpPr>
        <p:spPr bwMode="gray">
          <a:xfrm>
            <a:off x="4288366" y="6164991"/>
            <a:ext cx="1156138" cy="387966"/>
          </a:xfrm>
          <a:prstGeom prst="wedgeRectCallout">
            <a:avLst>
              <a:gd name="adj1" fmla="val 26127"/>
              <a:gd name="adj2" fmla="val -72531"/>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ZA" sz="800" dirty="0">
                <a:solidFill>
                  <a:srgbClr val="5C5C5C"/>
                </a:solidFill>
              </a:rPr>
              <a:t>Continue investing in iSmart</a:t>
            </a:r>
          </a:p>
        </p:txBody>
      </p:sp>
      <p:sp>
        <p:nvSpPr>
          <p:cNvPr id="97" name="btfpCallout487123">
            <a:extLst>
              <a:ext uri="{FF2B5EF4-FFF2-40B4-BE49-F238E27FC236}">
                <a16:creationId xmlns:a16="http://schemas.microsoft.com/office/drawing/2014/main" id="{0B05635C-8EE2-DFF6-7E65-4B41C98DD2CA}"/>
              </a:ext>
            </a:extLst>
          </p:cNvPr>
          <p:cNvSpPr/>
          <p:nvPr/>
        </p:nvSpPr>
        <p:spPr bwMode="gray">
          <a:xfrm>
            <a:off x="6752504" y="2980351"/>
            <a:ext cx="2997206" cy="387966"/>
          </a:xfrm>
          <a:prstGeom prst="wedgeRectCallout">
            <a:avLst>
              <a:gd name="adj1" fmla="val -12761"/>
              <a:gd name="adj2" fmla="val -72527"/>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800" dirty="0">
                <a:solidFill>
                  <a:srgbClr val="5C5C5C"/>
                </a:solidFill>
                <a:sym typeface="Arial" panose="020B0604020202020204" pitchFamily="34" charset="0"/>
              </a:rPr>
              <a:t>Build scale through acquisitions for e.g. </a:t>
            </a:r>
            <a:r>
              <a:rPr lang="en-US" sz="800" dirty="0">
                <a:solidFill>
                  <a:srgbClr val="5C5C5C"/>
                </a:solidFill>
              </a:rPr>
              <a:t>potentially acquire a smaller competitor with strong MedTech presence or with factories in a low-cost country</a:t>
            </a:r>
            <a:endParaRPr lang="en-ZA" sz="800" dirty="0">
              <a:solidFill>
                <a:srgbClr val="5C5C5C"/>
              </a:solidFill>
            </a:endParaRPr>
          </a:p>
        </p:txBody>
      </p:sp>
      <p:sp>
        <p:nvSpPr>
          <p:cNvPr id="98" name="btfpCallout487123">
            <a:extLst>
              <a:ext uri="{FF2B5EF4-FFF2-40B4-BE49-F238E27FC236}">
                <a16:creationId xmlns:a16="http://schemas.microsoft.com/office/drawing/2014/main" id="{7ECED20C-822C-6662-D6C6-55D18390C356}"/>
              </a:ext>
            </a:extLst>
          </p:cNvPr>
          <p:cNvSpPr/>
          <p:nvPr/>
        </p:nvSpPr>
        <p:spPr bwMode="gray">
          <a:xfrm>
            <a:off x="2547604" y="3017271"/>
            <a:ext cx="2997206" cy="387966"/>
          </a:xfrm>
          <a:prstGeom prst="wedgeRectCallout">
            <a:avLst>
              <a:gd name="adj1" fmla="val 17430"/>
              <a:gd name="adj2" fmla="val -77437"/>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800" dirty="0">
                <a:solidFill>
                  <a:srgbClr val="5C5C5C"/>
                </a:solidFill>
                <a:sym typeface="Arial" panose="020B0604020202020204" pitchFamily="34" charset="0"/>
              </a:rPr>
              <a:t>For e.g., if </a:t>
            </a:r>
            <a:r>
              <a:rPr lang="en-US" sz="800" dirty="0">
                <a:solidFill>
                  <a:srgbClr val="5C5C5C"/>
                </a:solidFill>
              </a:rPr>
              <a:t>Customer 2 plans to launch innovative products in personal healthcare or robotics, Target can leverage its track record to pitch for those programs</a:t>
            </a:r>
            <a:endParaRPr lang="en-ZA" sz="800" dirty="0">
              <a:solidFill>
                <a:srgbClr val="5C5C5C"/>
              </a:solidFill>
            </a:endParaRPr>
          </a:p>
        </p:txBody>
      </p:sp>
      <p:sp>
        <p:nvSpPr>
          <p:cNvPr id="101" name="btfpCallout487123">
            <a:extLst>
              <a:ext uri="{FF2B5EF4-FFF2-40B4-BE49-F238E27FC236}">
                <a16:creationId xmlns:a16="http://schemas.microsoft.com/office/drawing/2014/main" id="{FBE4994B-E041-4F92-6C61-B0A77EE40B21}"/>
              </a:ext>
            </a:extLst>
          </p:cNvPr>
          <p:cNvSpPr/>
          <p:nvPr/>
        </p:nvSpPr>
        <p:spPr bwMode="gray">
          <a:xfrm>
            <a:off x="3403707" y="2256845"/>
            <a:ext cx="2997206" cy="387966"/>
          </a:xfrm>
          <a:prstGeom prst="wedgeRectCallout">
            <a:avLst>
              <a:gd name="adj1" fmla="val 17430"/>
              <a:gd name="adj2" fmla="val -77437"/>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800" dirty="0">
                <a:solidFill>
                  <a:srgbClr val="5C5C5C"/>
                </a:solidFill>
                <a:sym typeface="Arial" panose="020B0604020202020204" pitchFamily="34" charset="0"/>
              </a:rPr>
              <a:t>Assign a BD team to win at least 1-2 major customers in the next few years e.g. a medical tech. firm</a:t>
            </a:r>
            <a:endParaRPr lang="en-ZA" sz="800" dirty="0">
              <a:solidFill>
                <a:srgbClr val="5C5C5C"/>
              </a:solidFill>
            </a:endParaRPr>
          </a:p>
        </p:txBody>
      </p:sp>
      <p:sp>
        <p:nvSpPr>
          <p:cNvPr id="103" name="btfpCallout487123">
            <a:extLst>
              <a:ext uri="{FF2B5EF4-FFF2-40B4-BE49-F238E27FC236}">
                <a16:creationId xmlns:a16="http://schemas.microsoft.com/office/drawing/2014/main" id="{DEB837F9-811D-C74B-A726-D6C2B878C58F}"/>
              </a:ext>
            </a:extLst>
          </p:cNvPr>
          <p:cNvSpPr/>
          <p:nvPr/>
        </p:nvSpPr>
        <p:spPr bwMode="gray">
          <a:xfrm>
            <a:off x="6855843" y="2276797"/>
            <a:ext cx="2997206" cy="387966"/>
          </a:xfrm>
          <a:prstGeom prst="wedgeRectCallout">
            <a:avLst>
              <a:gd name="adj1" fmla="val 17430"/>
              <a:gd name="adj2" fmla="val -77437"/>
            </a:avLst>
          </a:prstGeom>
          <a:solidFill>
            <a:srgbClr val="FFFFFF"/>
          </a:solidFill>
          <a:ln w="19050">
            <a:solidFill>
              <a:srgbClr val="5C5C5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73" tIns="72073" rIns="72073" bIns="72073" numCol="1" spcCol="0" rtlCol="0" fromWordArt="0" anchor="ctr" anchorCtr="0" forceAA="0" compatLnSpc="1">
            <a:prstTxWarp prst="textNoShape">
              <a:avLst/>
            </a:prstTxWarp>
            <a:noAutofit/>
          </a:bodyPr>
          <a:lstStyle/>
          <a:p>
            <a:pPr marL="0" lvl="1" indent="0">
              <a:spcBef>
                <a:spcPts val="0"/>
              </a:spcBef>
              <a:buNone/>
            </a:pPr>
            <a:r>
              <a:rPr lang="en-US" sz="800" dirty="0">
                <a:solidFill>
                  <a:srgbClr val="5C5C5C"/>
                </a:solidFill>
              </a:rPr>
              <a:t>Sub-segments such as surgical robotic components, diagnostic device cartridges, drug delivery devices can be focused on</a:t>
            </a:r>
            <a:endParaRPr lang="en-ZA" sz="800" dirty="0">
              <a:solidFill>
                <a:srgbClr val="5C5C5C"/>
              </a:solidFill>
            </a:endParaRPr>
          </a:p>
        </p:txBody>
      </p:sp>
    </p:spTree>
    <p:custDataLst>
      <p:tags r:id="rId1"/>
    </p:custDataLst>
    <p:extLst>
      <p:ext uri="{BB962C8B-B14F-4D97-AF65-F5344CB8AC3E}">
        <p14:creationId xmlns:p14="http://schemas.microsoft.com/office/powerpoint/2010/main" val="40662164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BTFPCOLUMNGUIDE" val="Visible"/>
  <p:tag name="OFFICE" val="Boston"/>
  <p:tag name="MEKKOFORMATS" val="&lt;MekkoFormats&gt;&lt;NumberFormat DecimalSeparator=&quot;.&quot; ThousandSeparator=&quot;,&quot; NegativeNumberFormat=&quot;1&quot; /&gt;&lt;DateFormat CultureID=&quot;1033&quot; FormatString=&quot;M/d/yyyy&quot; /&gt;&lt;Font&gt;&lt;Output_Font_Name Default=&quot;Arial&quot; UsePPTTheme=&quot;True&quot; /&gt;&lt;/Font&gt;&lt;/MekkoFormats&gt;"/>
  <p:tag name="BAINFLOWCONTROLSECTIONVIEW" val="True"/>
</p:tagLst>
</file>

<file path=ppt/tags/tag10.xml><?xml version="1.0" encoding="utf-8"?>
<p:tagLst xmlns:a="http://schemas.openxmlformats.org/drawingml/2006/main" xmlns:r="http://schemas.openxmlformats.org/officeDocument/2006/relationships" xmlns:p="http://schemas.openxmlformats.org/presentationml/2006/main">
  <p:tag name="BTFPLAYOUTENABLED" val="1"/>
</p:tagLst>
</file>

<file path=ppt/tags/tag100.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1.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2.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3.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4.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5.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6.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7.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08.xml><?xml version="1.0" encoding="utf-8"?>
<p:tagLst xmlns:a="http://schemas.openxmlformats.org/drawingml/2006/main" xmlns:r="http://schemas.openxmlformats.org/officeDocument/2006/relationships" xmlns:p="http://schemas.openxmlformats.org/presentationml/2006/main">
  <p:tag name="BTFPLAYOUTENABLED" val="1"/>
</p:tagLst>
</file>

<file path=ppt/tags/tag109.xml><?xml version="1.0" encoding="utf-8"?>
<p:tagLst xmlns:a="http://schemas.openxmlformats.org/drawingml/2006/main" xmlns:r="http://schemas.openxmlformats.org/officeDocument/2006/relationships" xmlns:p="http://schemas.openxmlformats.org/presentationml/2006/main">
  <p:tag name="BTFPLAYOUTENABLED" val="1"/>
</p:tagLst>
</file>

<file path=ppt/tags/tag11.xml><?xml version="1.0" encoding="utf-8"?>
<p:tagLst xmlns:a="http://schemas.openxmlformats.org/drawingml/2006/main" xmlns:r="http://schemas.openxmlformats.org/officeDocument/2006/relationships" xmlns:p="http://schemas.openxmlformats.org/presentationml/2006/main">
  <p:tag name="BTFPLAYOUTENABLED" val="1"/>
</p:tagLst>
</file>

<file path=ppt/tags/tag110.xml><?xml version="1.0" encoding="utf-8"?>
<p:tagLst xmlns:a="http://schemas.openxmlformats.org/drawingml/2006/main" xmlns:r="http://schemas.openxmlformats.org/officeDocument/2006/relationships" xmlns:p="http://schemas.openxmlformats.org/presentationml/2006/main">
  <p:tag name="BTFPLAYOUTENABLED" val="1"/>
</p:tagLst>
</file>

<file path=ppt/tags/tag111.xml><?xml version="1.0" encoding="utf-8"?>
<p:tagLst xmlns:a="http://schemas.openxmlformats.org/drawingml/2006/main" xmlns:r="http://schemas.openxmlformats.org/officeDocument/2006/relationships" xmlns:p="http://schemas.openxmlformats.org/presentationml/2006/main">
  <p:tag name="BTFPLAYOUTENABLED" val="1"/>
</p:tagLst>
</file>

<file path=ppt/tags/tag112.xml><?xml version="1.0" encoding="utf-8"?>
<p:tagLst xmlns:a="http://schemas.openxmlformats.org/drawingml/2006/main" xmlns:r="http://schemas.openxmlformats.org/officeDocument/2006/relationships" xmlns:p="http://schemas.openxmlformats.org/presentationml/2006/main">
  <p:tag name="BTFPLAYOUTENABLED" val="1"/>
</p:tagLst>
</file>

<file path=ppt/tags/tag113.xml><?xml version="1.0" encoding="utf-8"?>
<p:tagLst xmlns:a="http://schemas.openxmlformats.org/drawingml/2006/main" xmlns:r="http://schemas.openxmlformats.org/officeDocument/2006/relationships" xmlns:p="http://schemas.openxmlformats.org/presentationml/2006/main">
  <p:tag name="BTFPLAYOUTENABLED" val="1"/>
</p:tagLst>
</file>

<file path=ppt/tags/tag1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15.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116.xml><?xml version="1.0" encoding="utf-8"?>
<p:tagLst xmlns:a="http://schemas.openxmlformats.org/drawingml/2006/main" xmlns:r="http://schemas.openxmlformats.org/officeDocument/2006/relationships" xmlns:p="http://schemas.openxmlformats.org/presentationml/2006/main">
  <p:tag name="BTFPLAYOUTENABLED" val="1"/>
</p:tagLst>
</file>

<file path=ppt/tags/tag117.xml><?xml version="1.0" encoding="utf-8"?>
<p:tagLst xmlns:a="http://schemas.openxmlformats.org/drawingml/2006/main" xmlns:r="http://schemas.openxmlformats.org/officeDocument/2006/relationships" xmlns:p="http://schemas.openxmlformats.org/presentationml/2006/main">
  <p:tag name="BTFPLAYOUTENABLED" val="1"/>
</p:tagLst>
</file>

<file path=ppt/tags/tag118.xml><?xml version="1.0" encoding="utf-8"?>
<p:tagLst xmlns:a="http://schemas.openxmlformats.org/drawingml/2006/main" xmlns:r="http://schemas.openxmlformats.org/officeDocument/2006/relationships" xmlns:p="http://schemas.openxmlformats.org/presentationml/2006/main">
  <p:tag name="BTFPLAYOUTENABLED" val="1"/>
</p:tagLst>
</file>

<file path=ppt/tags/tag119.xml><?xml version="1.0" encoding="utf-8"?>
<p:tagLst xmlns:a="http://schemas.openxmlformats.org/drawingml/2006/main" xmlns:r="http://schemas.openxmlformats.org/officeDocument/2006/relationships" xmlns:p="http://schemas.openxmlformats.org/presentationml/2006/main">
  <p:tag name="BTFPLAYOUTENABLED" val="1"/>
</p:tagLst>
</file>

<file path=ppt/tags/tag12.xml><?xml version="1.0" encoding="utf-8"?>
<p:tagLst xmlns:a="http://schemas.openxmlformats.org/drawingml/2006/main" xmlns:r="http://schemas.openxmlformats.org/officeDocument/2006/relationships" xmlns:p="http://schemas.openxmlformats.org/presentationml/2006/main">
  <p:tag name="BTFPLAYOUTCOLUMNS" val="4"/>
  <p:tag name="BTFPLAYOUTENABLED" val="0"/>
</p:tagLst>
</file>

<file path=ppt/tags/tag120.xml><?xml version="1.0" encoding="utf-8"?>
<p:tagLst xmlns:a="http://schemas.openxmlformats.org/drawingml/2006/main" xmlns:r="http://schemas.openxmlformats.org/officeDocument/2006/relationships" xmlns:p="http://schemas.openxmlformats.org/presentationml/2006/main">
  <p:tag name="BTFPLAYOUTENABLED" val="1"/>
</p:tagLst>
</file>

<file path=ppt/tags/tag121.xml><?xml version="1.0" encoding="utf-8"?>
<p:tagLst xmlns:a="http://schemas.openxmlformats.org/drawingml/2006/main" xmlns:r="http://schemas.openxmlformats.org/officeDocument/2006/relationships" xmlns:p="http://schemas.openxmlformats.org/presentationml/2006/main">
  <p:tag name="BTFPLAYOUTENABLED" val="1"/>
</p:tagLst>
</file>

<file path=ppt/tags/tag122.xml><?xml version="1.0" encoding="utf-8"?>
<p:tagLst xmlns:a="http://schemas.openxmlformats.org/drawingml/2006/main" xmlns:r="http://schemas.openxmlformats.org/officeDocument/2006/relationships" xmlns:p="http://schemas.openxmlformats.org/presentationml/2006/main">
  <p:tag name="BTFPLAYOUTENABLED" val="1"/>
</p:tagLst>
</file>

<file path=ppt/tags/tag123.xml><?xml version="1.0" encoding="utf-8"?>
<p:tagLst xmlns:a="http://schemas.openxmlformats.org/drawingml/2006/main" xmlns:r="http://schemas.openxmlformats.org/officeDocument/2006/relationships" xmlns:p="http://schemas.openxmlformats.org/presentationml/2006/main">
  <p:tag name="BTFPLAYOUTENABLED" val="1"/>
</p:tagLst>
</file>

<file path=ppt/tags/tag124.xml><?xml version="1.0" encoding="utf-8"?>
<p:tagLst xmlns:a="http://schemas.openxmlformats.org/drawingml/2006/main" xmlns:r="http://schemas.openxmlformats.org/officeDocument/2006/relationships" xmlns:p="http://schemas.openxmlformats.org/presentationml/2006/main">
  <p:tag name="BTFPLAYOUTENABLED" val="1"/>
</p:tagLst>
</file>

<file path=ppt/tags/tag125.xml><?xml version="1.0" encoding="utf-8"?>
<p:tagLst xmlns:a="http://schemas.openxmlformats.org/drawingml/2006/main" xmlns:r="http://schemas.openxmlformats.org/officeDocument/2006/relationships" xmlns:p="http://schemas.openxmlformats.org/presentationml/2006/main">
  <p:tag name="BTFPLAYOUTENABLED" val="1"/>
</p:tagLst>
</file>

<file path=ppt/tags/tag126.xml><?xml version="1.0" encoding="utf-8"?>
<p:tagLst xmlns:a="http://schemas.openxmlformats.org/drawingml/2006/main" xmlns:r="http://schemas.openxmlformats.org/officeDocument/2006/relationships" xmlns:p="http://schemas.openxmlformats.org/presentationml/2006/main">
  <p:tag name="BTFPLAYOUTENABLED" val="1"/>
</p:tagLst>
</file>

<file path=ppt/tags/tag127.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128.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29.xml><?xml version="1.0" encoding="utf-8"?>
<p:tagLst xmlns:a="http://schemas.openxmlformats.org/drawingml/2006/main" xmlns:r="http://schemas.openxmlformats.org/officeDocument/2006/relationships" xmlns:p="http://schemas.openxmlformats.org/presentationml/2006/main">
  <p:tag name="BTFPLAYOUTENABLED" val="1"/>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BTFPLAYOUTENABLED" val="1"/>
</p:tagLst>
</file>

<file path=ppt/tags/tag131.xml><?xml version="1.0" encoding="utf-8"?>
<p:tagLst xmlns:a="http://schemas.openxmlformats.org/drawingml/2006/main" xmlns:r="http://schemas.openxmlformats.org/officeDocument/2006/relationships" xmlns:p="http://schemas.openxmlformats.org/presentationml/2006/main">
  <p:tag name="BTFPLAYOUTENABLED" val="1"/>
</p:tagLst>
</file>

<file path=ppt/tags/tag132.xml><?xml version="1.0" encoding="utf-8"?>
<p:tagLst xmlns:a="http://schemas.openxmlformats.org/drawingml/2006/main" xmlns:r="http://schemas.openxmlformats.org/officeDocument/2006/relationships" xmlns:p="http://schemas.openxmlformats.org/presentationml/2006/main">
  <p:tag name="BTFPLAYOUTENABLED" val="1"/>
</p:tagLst>
</file>

<file path=ppt/tags/tag133.xml><?xml version="1.0" encoding="utf-8"?>
<p:tagLst xmlns:a="http://schemas.openxmlformats.org/drawingml/2006/main" xmlns:r="http://schemas.openxmlformats.org/officeDocument/2006/relationships" xmlns:p="http://schemas.openxmlformats.org/presentationml/2006/main">
  <p:tag name="BTFPLAYOUTENABLED" val="1"/>
</p:tagLst>
</file>

<file path=ppt/tags/tag134.xml><?xml version="1.0" encoding="utf-8"?>
<p:tagLst xmlns:a="http://schemas.openxmlformats.org/drawingml/2006/main" xmlns:r="http://schemas.openxmlformats.org/officeDocument/2006/relationships" xmlns:p="http://schemas.openxmlformats.org/presentationml/2006/main">
  <p:tag name="BTFPLAYOUTENABLED" val="1"/>
</p:tagLst>
</file>

<file path=ppt/tags/tag135.xml><?xml version="1.0" encoding="utf-8"?>
<p:tagLst xmlns:a="http://schemas.openxmlformats.org/drawingml/2006/main" xmlns:r="http://schemas.openxmlformats.org/officeDocument/2006/relationships" xmlns:p="http://schemas.openxmlformats.org/presentationml/2006/main">
  <p:tag name="BTFPROTATION" val="0"/>
  <p:tag name="BTFPLAYOUTENABLED" val="1"/>
</p:tagLst>
</file>

<file path=ppt/tags/tag136.xml><?xml version="1.0" encoding="utf-8"?>
<p:tagLst xmlns:a="http://schemas.openxmlformats.org/drawingml/2006/main" xmlns:r="http://schemas.openxmlformats.org/officeDocument/2006/relationships" xmlns:p="http://schemas.openxmlformats.org/presentationml/2006/main">
  <p:tag name="BTFPLAYOUTENABLED" val="1"/>
</p:tagLst>
</file>

<file path=ppt/tags/tag137.xml><?xml version="1.0" encoding="utf-8"?>
<p:tagLst xmlns:a="http://schemas.openxmlformats.org/drawingml/2006/main" xmlns:r="http://schemas.openxmlformats.org/officeDocument/2006/relationships" xmlns:p="http://schemas.openxmlformats.org/presentationml/2006/main">
  <p:tag name="BTFPLAYOUTENABLED" val="1"/>
</p:tagLst>
</file>

<file path=ppt/tags/tag138.xml><?xml version="1.0" encoding="utf-8"?>
<p:tagLst xmlns:a="http://schemas.openxmlformats.org/drawingml/2006/main" xmlns:r="http://schemas.openxmlformats.org/officeDocument/2006/relationships" xmlns:p="http://schemas.openxmlformats.org/presentationml/2006/main">
  <p:tag name="BTFPLAYOUTENABLED" val="1"/>
</p:tagLst>
</file>

<file path=ppt/tags/tag139.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4.xml><?xml version="1.0" encoding="utf-8"?>
<p:tagLst xmlns:a="http://schemas.openxmlformats.org/drawingml/2006/main" xmlns:r="http://schemas.openxmlformats.org/officeDocument/2006/relationships" xmlns:p="http://schemas.openxmlformats.org/presentationml/2006/main">
  <p:tag name="BTFPLAYOUTENABLED" val="1"/>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BTFPLAYOUTENABLED" val="0"/>
</p:tagLst>
</file>

<file path=ppt/tags/tag142.xml><?xml version="1.0" encoding="utf-8"?>
<p:tagLst xmlns:a="http://schemas.openxmlformats.org/drawingml/2006/main" xmlns:r="http://schemas.openxmlformats.org/officeDocument/2006/relationships" xmlns:p="http://schemas.openxmlformats.org/presentationml/2006/main">
  <p:tag name="BTFPLAYOUTENABLED" val="1"/>
</p:tagLst>
</file>

<file path=ppt/tags/tag143.xml><?xml version="1.0" encoding="utf-8"?>
<p:tagLst xmlns:a="http://schemas.openxmlformats.org/drawingml/2006/main" xmlns:r="http://schemas.openxmlformats.org/officeDocument/2006/relationships" xmlns:p="http://schemas.openxmlformats.org/presentationml/2006/main">
  <p:tag name="BTFPLAYOUTENABLED" val="1"/>
</p:tagLst>
</file>

<file path=ppt/tags/tag144.xml><?xml version="1.0" encoding="utf-8"?>
<p:tagLst xmlns:a="http://schemas.openxmlformats.org/drawingml/2006/main" xmlns:r="http://schemas.openxmlformats.org/officeDocument/2006/relationships" xmlns:p="http://schemas.openxmlformats.org/presentationml/2006/main">
  <p:tag name="BTFPLAYOUTENABLED" val="1"/>
</p:tagLst>
</file>

<file path=ppt/tags/tag145.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48.xml><?xml version="1.0" encoding="utf-8"?>
<p:tagLst xmlns:a="http://schemas.openxmlformats.org/drawingml/2006/main" xmlns:r="http://schemas.openxmlformats.org/officeDocument/2006/relationships" xmlns:p="http://schemas.openxmlformats.org/presentationml/2006/main">
  <p:tag name="BTFPLAYOUTENABLED" val="1"/>
</p:tagLst>
</file>

<file path=ppt/tags/tag149.xml><?xml version="1.0" encoding="utf-8"?>
<p:tagLst xmlns:a="http://schemas.openxmlformats.org/drawingml/2006/main" xmlns:r="http://schemas.openxmlformats.org/officeDocument/2006/relationships" xmlns:p="http://schemas.openxmlformats.org/presentationml/2006/main">
  <p:tag name="BTFPLAYOUTENABLED" val="1"/>
</p:tagLst>
</file>

<file path=ppt/tags/tag15.xml><?xml version="1.0" encoding="utf-8"?>
<p:tagLst xmlns:a="http://schemas.openxmlformats.org/drawingml/2006/main" xmlns:r="http://schemas.openxmlformats.org/officeDocument/2006/relationships" xmlns:p="http://schemas.openxmlformats.org/presentationml/2006/main">
  <p:tag name="BTFPLAYOUTENABLED" val="1"/>
</p:tagLst>
</file>

<file path=ppt/tags/tag150.xml><?xml version="1.0" encoding="utf-8"?>
<p:tagLst xmlns:a="http://schemas.openxmlformats.org/drawingml/2006/main" xmlns:r="http://schemas.openxmlformats.org/officeDocument/2006/relationships" xmlns:p="http://schemas.openxmlformats.org/presentationml/2006/main">
  <p:tag name="BTFPLAYOUTENABLED" val="1"/>
</p:tagLst>
</file>

<file path=ppt/tags/tag151.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54.xml><?xml version="1.0" encoding="utf-8"?>
<p:tagLst xmlns:a="http://schemas.openxmlformats.org/drawingml/2006/main" xmlns:r="http://schemas.openxmlformats.org/officeDocument/2006/relationships" xmlns:p="http://schemas.openxmlformats.org/presentationml/2006/main">
  <p:tag name="BTFPLAYOUTENABLED" val="1"/>
</p:tagLst>
</file>

<file path=ppt/tags/tag155.xml><?xml version="1.0" encoding="utf-8"?>
<p:tagLst xmlns:a="http://schemas.openxmlformats.org/drawingml/2006/main" xmlns:r="http://schemas.openxmlformats.org/officeDocument/2006/relationships" xmlns:p="http://schemas.openxmlformats.org/presentationml/2006/main">
  <p:tag name="BTFPLAYOUTENABLED" val="1"/>
</p:tagLst>
</file>

<file path=ppt/tags/tag156.xml><?xml version="1.0" encoding="utf-8"?>
<p:tagLst xmlns:a="http://schemas.openxmlformats.org/drawingml/2006/main" xmlns:r="http://schemas.openxmlformats.org/officeDocument/2006/relationships" xmlns:p="http://schemas.openxmlformats.org/presentationml/2006/main">
  <p:tag name="BTFPLAYOUTENABLED" val="1"/>
</p:tagLst>
</file>

<file path=ppt/tags/tag157.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BTFPLAYOUTENABLED" val="1"/>
</p:tagLst>
</file>

<file path=ppt/tags/tag16.xml><?xml version="1.0" encoding="utf-8"?>
<p:tagLst xmlns:a="http://schemas.openxmlformats.org/drawingml/2006/main" xmlns:r="http://schemas.openxmlformats.org/officeDocument/2006/relationships" xmlns:p="http://schemas.openxmlformats.org/presentationml/2006/main">
  <p:tag name="BTFPLAYOUTENABLED" val="1"/>
</p:tagLst>
</file>

<file path=ppt/tags/tag160.xml><?xml version="1.0" encoding="utf-8"?>
<p:tagLst xmlns:a="http://schemas.openxmlformats.org/drawingml/2006/main" xmlns:r="http://schemas.openxmlformats.org/officeDocument/2006/relationships" xmlns:p="http://schemas.openxmlformats.org/presentationml/2006/main">
  <p:tag name="BTFPLAYOUTENABLED" val="1"/>
</p:tagLst>
</file>

<file path=ppt/tags/tag161.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BTFPLAYOUTENABLED" val="1"/>
</p:tagLst>
</file>

<file path=ppt/tags/tag164.xml><?xml version="1.0" encoding="utf-8"?>
<p:tagLst xmlns:a="http://schemas.openxmlformats.org/drawingml/2006/main" xmlns:r="http://schemas.openxmlformats.org/officeDocument/2006/relationships" xmlns:p="http://schemas.openxmlformats.org/presentationml/2006/main">
  <p:tag name="BTFPLAYOUTENABLED" val="1"/>
</p:tagLst>
</file>

<file path=ppt/tags/tag165.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168.xml><?xml version="1.0" encoding="utf-8"?>
<p:tagLst xmlns:a="http://schemas.openxmlformats.org/drawingml/2006/main" xmlns:r="http://schemas.openxmlformats.org/officeDocument/2006/relationships" xmlns:p="http://schemas.openxmlformats.org/presentationml/2006/main">
  <p:tag name="BTFPLAYOUTENABLED" val="1"/>
</p:tagLst>
</file>

<file path=ppt/tags/tag169.xml><?xml version="1.0" encoding="utf-8"?>
<p:tagLst xmlns:a="http://schemas.openxmlformats.org/drawingml/2006/main" xmlns:r="http://schemas.openxmlformats.org/officeDocument/2006/relationships" xmlns:p="http://schemas.openxmlformats.org/presentationml/2006/main">
  <p:tag name="BTFPLAYOUTENABLED" val="1"/>
</p:tagLst>
</file>

<file path=ppt/tags/tag17.xml><?xml version="1.0" encoding="utf-8"?>
<p:tagLst xmlns:a="http://schemas.openxmlformats.org/drawingml/2006/main" xmlns:r="http://schemas.openxmlformats.org/officeDocument/2006/relationships" xmlns:p="http://schemas.openxmlformats.org/presentationml/2006/main">
  <p:tag name="BTFPLAYOUTENABLED" val="1"/>
</p:tagLst>
</file>

<file path=ppt/tags/tag170.xml><?xml version="1.0" encoding="utf-8"?>
<p:tagLst xmlns:a="http://schemas.openxmlformats.org/drawingml/2006/main" xmlns:r="http://schemas.openxmlformats.org/officeDocument/2006/relationships" xmlns:p="http://schemas.openxmlformats.org/presentationml/2006/main">
  <p:tag name="BTFPLAYOUTENABLED" val="1"/>
</p:tagLst>
</file>

<file path=ppt/tags/tag171.xml><?xml version="1.0" encoding="utf-8"?>
<p:tagLst xmlns:a="http://schemas.openxmlformats.org/drawingml/2006/main" xmlns:r="http://schemas.openxmlformats.org/officeDocument/2006/relationships" xmlns:p="http://schemas.openxmlformats.org/presentationml/2006/main">
  <p:tag name="BTFPLAYOUTENABLED" val="1"/>
</p:tagLst>
</file>

<file path=ppt/tags/tag172.xml><?xml version="1.0" encoding="utf-8"?>
<p:tagLst xmlns:a="http://schemas.openxmlformats.org/drawingml/2006/main" xmlns:r="http://schemas.openxmlformats.org/officeDocument/2006/relationships" xmlns:p="http://schemas.openxmlformats.org/presentationml/2006/main">
  <p:tag name="BTFPLAYOUTENABLED" val="1"/>
</p:tagLst>
</file>

<file path=ppt/tags/tag173.xml><?xml version="1.0" encoding="utf-8"?>
<p:tagLst xmlns:a="http://schemas.openxmlformats.org/drawingml/2006/main" xmlns:r="http://schemas.openxmlformats.org/officeDocument/2006/relationships" xmlns:p="http://schemas.openxmlformats.org/presentationml/2006/main">
  <p:tag name="BTFPLAYOUTENABLED" val="1"/>
</p:tagLst>
</file>

<file path=ppt/tags/tag174.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75.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BTFPLAYOUTENABLED" val="1"/>
</p:tagLst>
</file>

<file path=ppt/tags/tag178.xml><?xml version="1.0" encoding="utf-8"?>
<p:tagLst xmlns:a="http://schemas.openxmlformats.org/drawingml/2006/main" xmlns:r="http://schemas.openxmlformats.org/officeDocument/2006/relationships" xmlns:p="http://schemas.openxmlformats.org/presentationml/2006/main">
  <p:tag name="BTFPLAYOUTENABLED" val="1"/>
</p:tagLst>
</file>

<file path=ppt/tags/tag179.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8.xml><?xml version="1.0" encoding="utf-8"?>
<p:tagLst xmlns:a="http://schemas.openxmlformats.org/drawingml/2006/main" xmlns:r="http://schemas.openxmlformats.org/officeDocument/2006/relationships" xmlns:p="http://schemas.openxmlformats.org/presentationml/2006/main">
  <p:tag name="BTFPLAYOUTENABLED" val="1"/>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BTFPLAYOUTENABLED" val="1"/>
</p:tagLst>
</file>

<file path=ppt/tags/tag182.xml><?xml version="1.0" encoding="utf-8"?>
<p:tagLst xmlns:a="http://schemas.openxmlformats.org/drawingml/2006/main" xmlns:r="http://schemas.openxmlformats.org/officeDocument/2006/relationships" xmlns:p="http://schemas.openxmlformats.org/presentationml/2006/main">
  <p:tag name="BTFPLAYOUTENABLED" val="1"/>
</p:tagLst>
</file>

<file path=ppt/tags/tag183.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BTFPLAYOUTENABLED" val="1"/>
</p:tagLst>
</file>

<file path=ppt/tags/tag186.xml><?xml version="1.0" encoding="utf-8"?>
<p:tagLst xmlns:a="http://schemas.openxmlformats.org/drawingml/2006/main" xmlns:r="http://schemas.openxmlformats.org/officeDocument/2006/relationships" xmlns:p="http://schemas.openxmlformats.org/presentationml/2006/main">
  <p:tag name="BTFPLAYOUTENABLED" val="1"/>
</p:tagLst>
</file>

<file path=ppt/tags/tag187.xml><?xml version="1.0" encoding="utf-8"?>
<p:tagLst xmlns:a="http://schemas.openxmlformats.org/drawingml/2006/main" xmlns:r="http://schemas.openxmlformats.org/officeDocument/2006/relationships" xmlns:p="http://schemas.openxmlformats.org/presentationml/2006/main">
  <p:tag name="BTFPLAYOUTCOLUMNS" val="1"/>
  <p:tag name="BTFPLAYOUTENABLED" val="0"/>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BTFPLAYOUTENABLED" val="1"/>
</p:tagLst>
</file>

<file path=ppt/tags/tag19.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190.xml><?xml version="1.0" encoding="utf-8"?>
<p:tagLst xmlns:a="http://schemas.openxmlformats.org/drawingml/2006/main" xmlns:r="http://schemas.openxmlformats.org/officeDocument/2006/relationships" xmlns:p="http://schemas.openxmlformats.org/presentationml/2006/main">
  <p:tag name="BTFPLAYOUTENABLED" val="1"/>
</p:tagLst>
</file>

<file path=ppt/tags/tag191.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192.xml><?xml version="1.0" encoding="utf-8"?>
<p:tagLst xmlns:a="http://schemas.openxmlformats.org/drawingml/2006/main" xmlns:r="http://schemas.openxmlformats.org/officeDocument/2006/relationships" xmlns:p="http://schemas.openxmlformats.org/presentationml/2006/main">
  <p:tag name="BTFPLAYOUTENABLED" val="1"/>
</p:tagLst>
</file>

<file path=ppt/tags/tag193.xml><?xml version="1.0" encoding="utf-8"?>
<p:tagLst xmlns:a="http://schemas.openxmlformats.org/drawingml/2006/main" xmlns:r="http://schemas.openxmlformats.org/officeDocument/2006/relationships" xmlns:p="http://schemas.openxmlformats.org/presentationml/2006/main">
  <p:tag name="BTFPLAYOUTENABLED" val="1"/>
</p:tagLst>
</file>

<file path=ppt/tags/tag194.xml><?xml version="1.0" encoding="utf-8"?>
<p:tagLst xmlns:a="http://schemas.openxmlformats.org/drawingml/2006/main" xmlns:r="http://schemas.openxmlformats.org/officeDocument/2006/relationships" xmlns:p="http://schemas.openxmlformats.org/presentationml/2006/main">
  <p:tag name="BTFPLAYOUTENABLED" val="1"/>
</p:tagLst>
</file>

<file path=ppt/tags/tag195.xml><?xml version="1.0" encoding="utf-8"?>
<p:tagLst xmlns:a="http://schemas.openxmlformats.org/drawingml/2006/main" xmlns:r="http://schemas.openxmlformats.org/officeDocument/2006/relationships" xmlns:p="http://schemas.openxmlformats.org/presentationml/2006/main">
  <p:tag name="BTFPLAYOUTENABLED" val="1"/>
</p:tagLst>
</file>

<file path=ppt/tags/tag196.xml><?xml version="1.0" encoding="utf-8"?>
<p:tagLst xmlns:a="http://schemas.openxmlformats.org/drawingml/2006/main" xmlns:r="http://schemas.openxmlformats.org/officeDocument/2006/relationships" xmlns:p="http://schemas.openxmlformats.org/presentationml/2006/main">
  <p:tag name="BTFPLAYOUTENABLED" val="1"/>
</p:tagLst>
</file>

<file path=ppt/tags/tag197.xml><?xml version="1.0" encoding="utf-8"?>
<p:tagLst xmlns:a="http://schemas.openxmlformats.org/drawingml/2006/main" xmlns:r="http://schemas.openxmlformats.org/officeDocument/2006/relationships" xmlns:p="http://schemas.openxmlformats.org/presentationml/2006/main">
  <p:tag name="BTFPLAYOUTENABLED" val="1"/>
</p:tagLst>
</file>

<file path=ppt/tags/tag198.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BTFPLAYOUTENABLED" val="0"/>
  <p:tag name="BTFPLAYOUTCOLUMNS" val="5"/>
</p:tagLst>
</file>

<file path=ppt/tags/tag200.xml><?xml version="1.0" encoding="utf-8"?>
<p:tagLst xmlns:a="http://schemas.openxmlformats.org/drawingml/2006/main" xmlns:r="http://schemas.openxmlformats.org/officeDocument/2006/relationships" xmlns:p="http://schemas.openxmlformats.org/presentationml/2006/main">
  <p:tag name="BTFPLAYOUTENABLED" val="1"/>
</p:tagLst>
</file>

<file path=ppt/tags/tag201.xml><?xml version="1.0" encoding="utf-8"?>
<p:tagLst xmlns:a="http://schemas.openxmlformats.org/drawingml/2006/main" xmlns:r="http://schemas.openxmlformats.org/officeDocument/2006/relationships" xmlns:p="http://schemas.openxmlformats.org/presentationml/2006/main">
  <p:tag name="BTFPLAYOUTENABLED" val="1"/>
</p:tagLst>
</file>

<file path=ppt/tags/tag202.xml><?xml version="1.0" encoding="utf-8"?>
<p:tagLst xmlns:a="http://schemas.openxmlformats.org/drawingml/2006/main" xmlns:r="http://schemas.openxmlformats.org/officeDocument/2006/relationships" xmlns:p="http://schemas.openxmlformats.org/presentationml/2006/main">
  <p:tag name="BTFPLAYOUTENABLED" val="1"/>
</p:tagLst>
</file>

<file path=ppt/tags/tag203.xml><?xml version="1.0" encoding="utf-8"?>
<p:tagLst xmlns:a="http://schemas.openxmlformats.org/drawingml/2006/main" xmlns:r="http://schemas.openxmlformats.org/officeDocument/2006/relationships" xmlns:p="http://schemas.openxmlformats.org/presentationml/2006/main">
  <p:tag name="BTFPLAYOUTENABLED" val="1"/>
</p:tagLst>
</file>

<file path=ppt/tags/tag204.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205.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206.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207.xml><?xml version="1.0" encoding="utf-8"?>
<p:tagLst xmlns:a="http://schemas.openxmlformats.org/drawingml/2006/main" xmlns:r="http://schemas.openxmlformats.org/officeDocument/2006/relationships" xmlns:p="http://schemas.openxmlformats.org/presentationml/2006/main">
  <p:tag name="BTFPLAYOUTENABLED" val="1"/>
</p:tagLst>
</file>

<file path=ppt/tags/tag208.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209.xml><?xml version="1.0" encoding="utf-8"?>
<p:tagLst xmlns:a="http://schemas.openxmlformats.org/drawingml/2006/main" xmlns:r="http://schemas.openxmlformats.org/officeDocument/2006/relationships" xmlns:p="http://schemas.openxmlformats.org/presentationml/2006/main">
  <p:tag name="BTFPLAYOUTENABLED" val="1"/>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BTFPLAYOUTENABLED" val="1"/>
</p:tagLst>
</file>

<file path=ppt/tags/tag211.xml><?xml version="1.0" encoding="utf-8"?>
<p:tagLst xmlns:a="http://schemas.openxmlformats.org/drawingml/2006/main" xmlns:r="http://schemas.openxmlformats.org/officeDocument/2006/relationships" xmlns:p="http://schemas.openxmlformats.org/presentationml/2006/main">
  <p:tag name="BTFPLAYOUTENABLED" val="1"/>
</p:tagLst>
</file>

<file path=ppt/tags/tag212.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213.xml><?xml version="1.0" encoding="utf-8"?>
<p:tagLst xmlns:a="http://schemas.openxmlformats.org/drawingml/2006/main" xmlns:r="http://schemas.openxmlformats.org/officeDocument/2006/relationships" xmlns:p="http://schemas.openxmlformats.org/presentationml/2006/main">
  <p:tag name="BTFPLAYOUTENABLED" val="1"/>
</p:tagLst>
</file>

<file path=ppt/tags/tag214.xml><?xml version="1.0" encoding="utf-8"?>
<p:tagLst xmlns:a="http://schemas.openxmlformats.org/drawingml/2006/main" xmlns:r="http://schemas.openxmlformats.org/officeDocument/2006/relationships" xmlns:p="http://schemas.openxmlformats.org/presentationml/2006/main">
  <p:tag name="BTFPLAYOUTENABLED" val="1"/>
</p:tagLst>
</file>

<file path=ppt/tags/tag215.xml><?xml version="1.0" encoding="utf-8"?>
<p:tagLst xmlns:a="http://schemas.openxmlformats.org/drawingml/2006/main" xmlns:r="http://schemas.openxmlformats.org/officeDocument/2006/relationships" xmlns:p="http://schemas.openxmlformats.org/presentationml/2006/main">
  <p:tag name="BTFPLAYOUTENABLED" val="0"/>
  <p:tag name="BTFPLAYOUTCOLUMNS" val="5"/>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BTFPLAYOUTANCHORELEFT" val="True"/>
  <p:tag name="BTFPLAYOUTANCHORERIGHT" val="False"/>
  <p:tag name="BTFPLAYOUTANCHORETOP" val="True"/>
  <p:tag name="BTFPLAYOUTANCHOREBOTTOM" val="False"/>
  <p:tag name="BTFPCENTERX" val="50"/>
  <p:tag name="BTFPCENTERY" val="50"/>
</p:tagLst>
</file>

<file path=ppt/tags/tag218.xml><?xml version="1.0" encoding="utf-8"?>
<p:tagLst xmlns:a="http://schemas.openxmlformats.org/drawingml/2006/main" xmlns:r="http://schemas.openxmlformats.org/officeDocument/2006/relationships" xmlns:p="http://schemas.openxmlformats.org/presentationml/2006/main">
  <p:tag name="BTFPLAYOUTENABLED" val="1"/>
</p:tagLst>
</file>

<file path=ppt/tags/tag219.xml><?xml version="1.0" encoding="utf-8"?>
<p:tagLst xmlns:a="http://schemas.openxmlformats.org/drawingml/2006/main" xmlns:r="http://schemas.openxmlformats.org/officeDocument/2006/relationships" xmlns:p="http://schemas.openxmlformats.org/presentationml/2006/main">
  <p:tag name="BTFPLAYOUTENABLED" val="0"/>
  <p:tag name="BTFPLAYOUTCOLUMNS" val="5"/>
</p:tagLst>
</file>

<file path=ppt/tags/tag22.xml><?xml version="1.0" encoding="utf-8"?>
<p:tagLst xmlns:a="http://schemas.openxmlformats.org/drawingml/2006/main" xmlns:r="http://schemas.openxmlformats.org/officeDocument/2006/relationships" xmlns:p="http://schemas.openxmlformats.org/presentationml/2006/main">
  <p:tag name="BTFPBAINBULLETS" val="1"/>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BTFPLAYOUTENABLED" val="1"/>
</p:tagLst>
</file>

<file path=ppt/tags/tag224.xml><?xml version="1.0" encoding="utf-8"?>
<p:tagLst xmlns:a="http://schemas.openxmlformats.org/drawingml/2006/main" xmlns:r="http://schemas.openxmlformats.org/officeDocument/2006/relationships" xmlns:p="http://schemas.openxmlformats.org/presentationml/2006/main">
  <p:tag name="BTFPLAYOUTENABLED" val="1"/>
</p:tagLst>
</file>

<file path=ppt/tags/tag225.xml><?xml version="1.0" encoding="utf-8"?>
<p:tagLst xmlns:a="http://schemas.openxmlformats.org/drawingml/2006/main" xmlns:r="http://schemas.openxmlformats.org/officeDocument/2006/relationships" xmlns:p="http://schemas.openxmlformats.org/presentationml/2006/main">
  <p:tag name="BTFPLAYOUTENABLED" val="1"/>
</p:tagLst>
</file>

<file path=ppt/tags/tag226.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BTFPLAYOUTENABLED" val="1"/>
</p:tagLst>
</file>

<file path=ppt/tags/tag229.xml><?xml version="1.0" encoding="utf-8"?>
<p:tagLst xmlns:a="http://schemas.openxmlformats.org/drawingml/2006/main" xmlns:r="http://schemas.openxmlformats.org/officeDocument/2006/relationships" xmlns:p="http://schemas.openxmlformats.org/presentationml/2006/main">
  <p:tag name="BTFPLAYOUTENABLED" val="1"/>
</p:tagLst>
</file>

<file path=ppt/tags/tag23.xml><?xml version="1.0" encoding="utf-8"?>
<p:tagLst xmlns:a="http://schemas.openxmlformats.org/drawingml/2006/main" xmlns:r="http://schemas.openxmlformats.org/officeDocument/2006/relationships" xmlns:p="http://schemas.openxmlformats.org/presentationml/2006/main">
  <p:tag name="BTFPLAYOUTENABLED" val="1"/>
</p:tagLst>
</file>

<file path=ppt/tags/tag230.xml><?xml version="1.0" encoding="utf-8"?>
<p:tagLst xmlns:a="http://schemas.openxmlformats.org/drawingml/2006/main" xmlns:r="http://schemas.openxmlformats.org/officeDocument/2006/relationships" xmlns:p="http://schemas.openxmlformats.org/presentationml/2006/main">
  <p:tag name="BTFPLAYOUTENABLED" val="1"/>
</p:tagLst>
</file>

<file path=ppt/tags/tag231.xml><?xml version="1.0" encoding="utf-8"?>
<p:tagLst xmlns:a="http://schemas.openxmlformats.org/drawingml/2006/main" xmlns:r="http://schemas.openxmlformats.org/officeDocument/2006/relationships" xmlns:p="http://schemas.openxmlformats.org/presentationml/2006/main">
  <p:tag name="BTFPLAYOUTENABLED" val="1"/>
</p:tagLst>
</file>

<file path=ppt/tags/tag232.xml><?xml version="1.0" encoding="utf-8"?>
<p:tagLst xmlns:a="http://schemas.openxmlformats.org/drawingml/2006/main" xmlns:r="http://schemas.openxmlformats.org/officeDocument/2006/relationships" xmlns:p="http://schemas.openxmlformats.org/presentationml/2006/main">
  <p:tag name="BTFPLAYOUTENABLED" val="1"/>
</p:tagLst>
</file>

<file path=ppt/tags/tag233.xml><?xml version="1.0" encoding="utf-8"?>
<p:tagLst xmlns:a="http://schemas.openxmlformats.org/drawingml/2006/main" xmlns:r="http://schemas.openxmlformats.org/officeDocument/2006/relationships" xmlns:p="http://schemas.openxmlformats.org/presentationml/2006/main">
  <p:tag name="BTFPLAYOUTENABLED" val="1"/>
</p:tagLst>
</file>

<file path=ppt/tags/tag234.xml><?xml version="1.0" encoding="utf-8"?>
<p:tagLst xmlns:a="http://schemas.openxmlformats.org/drawingml/2006/main" xmlns:r="http://schemas.openxmlformats.org/officeDocument/2006/relationships" xmlns:p="http://schemas.openxmlformats.org/presentationml/2006/main">
  <p:tag name="BTFPLAYOUTENABLED" val="1"/>
</p:tagLst>
</file>

<file path=ppt/tags/tag235.xml><?xml version="1.0" encoding="utf-8"?>
<p:tagLst xmlns:a="http://schemas.openxmlformats.org/drawingml/2006/main" xmlns:r="http://schemas.openxmlformats.org/officeDocument/2006/relationships" xmlns:p="http://schemas.openxmlformats.org/presentationml/2006/main">
  <p:tag name="BTFPLAYOUTENABLED" val="1"/>
</p:tagLst>
</file>

<file path=ppt/tags/tag236.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24.xml><?xml version="1.0" encoding="utf-8"?>
<p:tagLst xmlns:a="http://schemas.openxmlformats.org/drawingml/2006/main" xmlns:r="http://schemas.openxmlformats.org/officeDocument/2006/relationships" xmlns:p="http://schemas.openxmlformats.org/presentationml/2006/main">
  <p:tag name="BTFPLAYOUTENABLED" val="1"/>
</p:tagLst>
</file>

<file path=ppt/tags/tag25.xml><?xml version="1.0" encoding="utf-8"?>
<p:tagLst xmlns:a="http://schemas.openxmlformats.org/drawingml/2006/main" xmlns:r="http://schemas.openxmlformats.org/officeDocument/2006/relationships" xmlns:p="http://schemas.openxmlformats.org/presentationml/2006/main">
  <p:tag name="BTFPLAYOUTENABLED" val="0"/>
  <p:tag name="BTFPLAYOUTCOLUMNS" val="2"/>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BTFPLAYOUTENABLED" val="1"/>
</p:tagLst>
</file>

<file path=ppt/tags/tag28.xml><?xml version="1.0" encoding="utf-8"?>
<p:tagLst xmlns:a="http://schemas.openxmlformats.org/drawingml/2006/main" xmlns:r="http://schemas.openxmlformats.org/officeDocument/2006/relationships" xmlns:p="http://schemas.openxmlformats.org/presentationml/2006/main">
  <p:tag name="BTFPLAYOUTENABLED" val="1"/>
</p:tagLst>
</file>

<file path=ppt/tags/tag29.xml><?xml version="1.0" encoding="utf-8"?>
<p:tagLst xmlns:a="http://schemas.openxmlformats.org/drawingml/2006/main" xmlns:r="http://schemas.openxmlformats.org/officeDocument/2006/relationships" xmlns:p="http://schemas.openxmlformats.org/presentationml/2006/main">
  <p:tag name="BTFPLAYOUTENABLED" val="1"/>
</p:tagLst>
</file>

<file path=ppt/tags/tag3.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30.xml><?xml version="1.0" encoding="utf-8"?>
<p:tagLst xmlns:a="http://schemas.openxmlformats.org/drawingml/2006/main" xmlns:r="http://schemas.openxmlformats.org/officeDocument/2006/relationships" xmlns:p="http://schemas.openxmlformats.org/presentationml/2006/main">
  <p:tag name="AS_UNIQUEID" val="598"/>
</p:tagLst>
</file>

<file path=ppt/tags/tag31.xml><?xml version="1.0" encoding="utf-8"?>
<p:tagLst xmlns:a="http://schemas.openxmlformats.org/drawingml/2006/main" xmlns:r="http://schemas.openxmlformats.org/officeDocument/2006/relationships" xmlns:p="http://schemas.openxmlformats.org/presentationml/2006/main">
  <p:tag name="AS_UNIQUEID" val="598"/>
</p:tagLst>
</file>

<file path=ppt/tags/tag32.xml><?xml version="1.0" encoding="utf-8"?>
<p:tagLst xmlns:a="http://schemas.openxmlformats.org/drawingml/2006/main" xmlns:r="http://schemas.openxmlformats.org/officeDocument/2006/relationships" xmlns:p="http://schemas.openxmlformats.org/presentationml/2006/main">
  <p:tag name="AS_UNIQUEID" val="598"/>
</p:tagLst>
</file>

<file path=ppt/tags/tag33.xml><?xml version="1.0" encoding="utf-8"?>
<p:tagLst xmlns:a="http://schemas.openxmlformats.org/drawingml/2006/main" xmlns:r="http://schemas.openxmlformats.org/officeDocument/2006/relationships" xmlns:p="http://schemas.openxmlformats.org/presentationml/2006/main">
  <p:tag name="AS_UNIQUEID" val="598"/>
</p:tagLst>
</file>

<file path=ppt/tags/tag34.xml><?xml version="1.0" encoding="utf-8"?>
<p:tagLst xmlns:a="http://schemas.openxmlformats.org/drawingml/2006/main" xmlns:r="http://schemas.openxmlformats.org/officeDocument/2006/relationships" xmlns:p="http://schemas.openxmlformats.org/presentationml/2006/main">
  <p:tag name="AS_UNIQUEID" val="598"/>
</p:tagLst>
</file>

<file path=ppt/tags/tag35.xml><?xml version="1.0" encoding="utf-8"?>
<p:tagLst xmlns:a="http://schemas.openxmlformats.org/drawingml/2006/main" xmlns:r="http://schemas.openxmlformats.org/officeDocument/2006/relationships" xmlns:p="http://schemas.openxmlformats.org/presentationml/2006/main">
  <p:tag name="AS_UNIQUEID" val="598"/>
</p:tagLst>
</file>

<file path=ppt/tags/tag36.xml><?xml version="1.0" encoding="utf-8"?>
<p:tagLst xmlns:a="http://schemas.openxmlformats.org/drawingml/2006/main" xmlns:r="http://schemas.openxmlformats.org/officeDocument/2006/relationships" xmlns:p="http://schemas.openxmlformats.org/presentationml/2006/main">
  <p:tag name="AS_UNIQUEID" val="598"/>
</p:tagLst>
</file>

<file path=ppt/tags/tag37.xml><?xml version="1.0" encoding="utf-8"?>
<p:tagLst xmlns:a="http://schemas.openxmlformats.org/drawingml/2006/main" xmlns:r="http://schemas.openxmlformats.org/officeDocument/2006/relationships" xmlns:p="http://schemas.openxmlformats.org/presentationml/2006/main">
  <p:tag name="AS_UNIQUEID" val="598"/>
</p:tagLst>
</file>

<file path=ppt/tags/tag38.xml><?xml version="1.0" encoding="utf-8"?>
<p:tagLst xmlns:a="http://schemas.openxmlformats.org/drawingml/2006/main" xmlns:r="http://schemas.openxmlformats.org/officeDocument/2006/relationships" xmlns:p="http://schemas.openxmlformats.org/presentationml/2006/main">
  <p:tag name="BTFPLAYOUTENABLED" val="1"/>
</p:tagLst>
</file>

<file path=ppt/tags/tag39.xml><?xml version="1.0" encoding="utf-8"?>
<p:tagLst xmlns:a="http://schemas.openxmlformats.org/drawingml/2006/main" xmlns:r="http://schemas.openxmlformats.org/officeDocument/2006/relationships" xmlns:p="http://schemas.openxmlformats.org/presentationml/2006/main">
  <p:tag name="BTFPLAYOUTENABLED" val="0"/>
  <p:tag name="BTFPLAYOUTCOLUMNS" val="2"/>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BTFPLAYOUTENABLED" val="1"/>
</p:tagLst>
</file>

<file path=ppt/tags/tag42.xml><?xml version="1.0" encoding="utf-8"?>
<p:tagLst xmlns:a="http://schemas.openxmlformats.org/drawingml/2006/main" xmlns:r="http://schemas.openxmlformats.org/officeDocument/2006/relationships" xmlns:p="http://schemas.openxmlformats.org/presentationml/2006/main">
  <p:tag name="BTFPLAYOUTENABLED" val="1"/>
</p:tagLst>
</file>

<file path=ppt/tags/tag43.xml><?xml version="1.0" encoding="utf-8"?>
<p:tagLst xmlns:a="http://schemas.openxmlformats.org/drawingml/2006/main" xmlns:r="http://schemas.openxmlformats.org/officeDocument/2006/relationships" xmlns:p="http://schemas.openxmlformats.org/presentationml/2006/main">
  <p:tag name="BTFPROTATION" val="0"/>
  <p:tag name="BTFPLAYOUTENABLED" val="1"/>
</p:tagLst>
</file>

<file path=ppt/tags/tag44.xml><?xml version="1.0" encoding="utf-8"?>
<p:tagLst xmlns:a="http://schemas.openxmlformats.org/drawingml/2006/main" xmlns:r="http://schemas.openxmlformats.org/officeDocument/2006/relationships" xmlns:p="http://schemas.openxmlformats.org/presentationml/2006/main">
  <p:tag name="BTFPLAYOUTENABLED" val="1"/>
</p:tagLst>
</file>

<file path=ppt/tags/tag45.xml><?xml version="1.0" encoding="utf-8"?>
<p:tagLst xmlns:a="http://schemas.openxmlformats.org/drawingml/2006/main" xmlns:r="http://schemas.openxmlformats.org/officeDocument/2006/relationships" xmlns:p="http://schemas.openxmlformats.org/presentationml/2006/main">
  <p:tag name="BTFPLAYOUTENABLED" val="0"/>
  <p:tag name="PFSLIDEKEY" val="09098FA7-F3A1-4FE3-B115-5FABC92AEDBE"/>
  <p:tag name="BTFPLAYOUTCOLUMNS" val="4"/>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BTFPLAYOUTENABLED" val="1"/>
</p:tagLst>
</file>

<file path=ppt/tags/tag48.xml><?xml version="1.0" encoding="utf-8"?>
<p:tagLst xmlns:a="http://schemas.openxmlformats.org/drawingml/2006/main" xmlns:r="http://schemas.openxmlformats.org/officeDocument/2006/relationships" xmlns:p="http://schemas.openxmlformats.org/presentationml/2006/main">
  <p:tag name="BTFPLAYOUTENABLED" val="0"/>
</p:tagLst>
</file>

<file path=ppt/tags/tag49.xml><?xml version="1.0" encoding="utf-8"?>
<p:tagLst xmlns:a="http://schemas.openxmlformats.org/drawingml/2006/main" xmlns:r="http://schemas.openxmlformats.org/officeDocument/2006/relationships" xmlns:p="http://schemas.openxmlformats.org/presentationml/2006/main">
  <p:tag name="BTFPLAYOUTENABLED" val="0"/>
</p:tagLst>
</file>

<file path=ppt/tags/tag5.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50.xml><?xml version="1.0" encoding="utf-8"?>
<p:tagLst xmlns:a="http://schemas.openxmlformats.org/drawingml/2006/main" xmlns:r="http://schemas.openxmlformats.org/officeDocument/2006/relationships" xmlns:p="http://schemas.openxmlformats.org/presentationml/2006/main">
  <p:tag name="BTFPLAYOUTENABLED" val="1"/>
</p:tagLst>
</file>

<file path=ppt/tags/tag51.xml><?xml version="1.0" encoding="utf-8"?>
<p:tagLst xmlns:a="http://schemas.openxmlformats.org/drawingml/2006/main" xmlns:r="http://schemas.openxmlformats.org/officeDocument/2006/relationships" xmlns:p="http://schemas.openxmlformats.org/presentationml/2006/main">
  <p:tag name="BTFPLAYOUTENABLED" val="1"/>
</p:tagLst>
</file>

<file path=ppt/tags/tag52.xml><?xml version="1.0" encoding="utf-8"?>
<p:tagLst xmlns:a="http://schemas.openxmlformats.org/drawingml/2006/main" xmlns:r="http://schemas.openxmlformats.org/officeDocument/2006/relationships" xmlns:p="http://schemas.openxmlformats.org/presentationml/2006/main">
  <p:tag name="BTFPLAYOUTENABLED" val="1"/>
</p:tagLst>
</file>

<file path=ppt/tags/tag53.xml><?xml version="1.0" encoding="utf-8"?>
<p:tagLst xmlns:a="http://schemas.openxmlformats.org/drawingml/2006/main" xmlns:r="http://schemas.openxmlformats.org/officeDocument/2006/relationships" xmlns:p="http://schemas.openxmlformats.org/presentationml/2006/main">
  <p:tag name="BTFPLAYOUTENABLED" val="1"/>
</p:tagLst>
</file>

<file path=ppt/tags/tag54.xml><?xml version="1.0" encoding="utf-8"?>
<p:tagLst xmlns:a="http://schemas.openxmlformats.org/drawingml/2006/main" xmlns:r="http://schemas.openxmlformats.org/officeDocument/2006/relationships" xmlns:p="http://schemas.openxmlformats.org/presentationml/2006/main">
  <p:tag name="BTFPLAYOUTENABLED" val="1"/>
</p:tagLst>
</file>

<file path=ppt/tags/tag55.xml><?xml version="1.0" encoding="utf-8"?>
<p:tagLst xmlns:a="http://schemas.openxmlformats.org/drawingml/2006/main" xmlns:r="http://schemas.openxmlformats.org/officeDocument/2006/relationships" xmlns:p="http://schemas.openxmlformats.org/presentationml/2006/main">
  <p:tag name="BTFPLAYOUTENABLED" val="1"/>
</p:tagLst>
</file>

<file path=ppt/tags/tag56.xml><?xml version="1.0" encoding="utf-8"?>
<p:tagLst xmlns:a="http://schemas.openxmlformats.org/drawingml/2006/main" xmlns:r="http://schemas.openxmlformats.org/officeDocument/2006/relationships" xmlns:p="http://schemas.openxmlformats.org/presentationml/2006/main">
  <p:tag name="BTFPLAYOUTENABLED" val="1"/>
</p:tagLst>
</file>

<file path=ppt/tags/tag57.xml><?xml version="1.0" encoding="utf-8"?>
<p:tagLst xmlns:a="http://schemas.openxmlformats.org/drawingml/2006/main" xmlns:r="http://schemas.openxmlformats.org/officeDocument/2006/relationships" xmlns:p="http://schemas.openxmlformats.org/presentationml/2006/main">
  <p:tag name="BTFPLAYOUTENABLED" val="1"/>
  <p:tag name="BTFPLAYOUTCOLUMNS" val="1"/>
</p:tagLst>
</file>

<file path=ppt/tags/tag58.xml><?xml version="1.0" encoding="utf-8"?>
<p:tagLst xmlns:a="http://schemas.openxmlformats.org/drawingml/2006/main" xmlns:r="http://schemas.openxmlformats.org/officeDocument/2006/relationships" xmlns:p="http://schemas.openxmlformats.org/presentationml/2006/main">
  <p:tag name="BTFPLAYOUTENABLED" val="0"/>
  <p:tag name="BTFPLAYOUTCOLUMNS" val="3"/>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BTFPLAYOUTCOLUMNS" val="2"/>
  <p:tag name="BTFPLAYOUTENABLED" val="0"/>
</p:tagLst>
</file>

<file path=ppt/tags/tag60.xml><?xml version="1.0" encoding="utf-8"?>
<p:tagLst xmlns:a="http://schemas.openxmlformats.org/drawingml/2006/main" xmlns:r="http://schemas.openxmlformats.org/officeDocument/2006/relationships" xmlns:p="http://schemas.openxmlformats.org/presentationml/2006/main">
  <p:tag name="BTFPLAYOUTENABLED" val="1"/>
  <p:tag name="MEKKOCHARTIMAGE" val="FILL"/>
  <p:tag name="MEKKO" val="MekkoChart"/>
  <p:tag name="MEKKOSAVED" val="1"/>
  <p:tag name="MEKKOEXCEL6" val="False"/>
  <p:tag name="MEKKOEXCEL7" val="False"/>
  <p:tag name="MEKKOEXCEL8" val="False"/>
  <p:tag name="MEKKOXMLTAGS" val="1"/>
  <p:tag name="MEKKOXML1" val="4HooU0THZk28POP9trq+pbTvvzd/gcV8t56cq85kb3NDTsUhojRA0EsgEHHMH7oYP1SYpn09ysXVivguJdhTvfyVMsBLTGvcX7WPTor/CmWiWcfk2RmY+GE6Q6T90sFUz2dD7pS103gZfJ6l4USC3jqtWOPR/ue0umjYEY9KlLthURXCUyUuZbmGDPUXB2idlVQc+R1c0j6vNnMaKvr/Ajwg7VibtYrUrbyulTiPNW+/yfTdJygxwCqxVO4YVrjYjWt7i4iTJxzRCvEyICokEiikYjZSP66NgfH7wweCmgGhzsl5VyeSnbBkfdK41WgKMeZzq+7YY6U2d+YqltRQRAnj1kZlD5W3qybuPgFYfcP9g3iHprCO9UlGliYvCAS7qNSOWJrKnYZB1U+kn/Fph1Eb/NADrAIB8CA5W5Fo6Eu0GUNTTdO2YJ3JtmUWfpA8HEWnD/tYBveBVYMkZ/iXbnEHdcVznF893Bjrchl2XN8czvh31CwQ8zqMbSkM8CNbr2ByZN/RGZAmY0HuhWuAzifCqNheRwNIZxyMVE+Qw02KG2N9Zzs7NShYJSopTGDuAt8K8oucjuoLal7ClUIck1uNioXYcZkTJTi7EdMKIMPnEjdLoNHOcjHVBModpXe0cCDoVVfcNFUwzhquyTZNfOUfwO9Vx8REAaR5hKUgu08QOkQhkaRi86LBkAOzMU1taTLdoX07JTz95IzTPrbL0UWDmN1PFebBN0raSzIwBEeQPF2JiMy0TE/iJooTo9CsIdgTimGn7SWIan6JArLFKcm2gjkCv2yCgRBEIxFPlBGtVSMmWhERKneUWV5oxIC4XUwudM6lyUS27/o5z2KIhkHarlufjcGEl6PmHSjVXSzSDPNrkHzAcZ8U4XZsdCg96wtv56BRU9MuCdTGa9g0o9lQ9KjpE1IhT2OEo4gZjJ8fBJIYSSwuaJPsOPNYq08NWE9fX8b1uEjWVIYe/KRN1TjtfmhU9bYFg3p7tutx2966TD4HYEOpjtsqobglHLRXemM0d4y0CgOJ3dDz+G4zHTCIPRkmBMefwAsKOilQ+lppFhLwMC2rk8BZ4PAH93eJeWgqLcMbGVH3CY8N2KevAAcaCM0D7w4FgNnLNUpFM2l6DNPKjWiAV8XSoPIwvcrzVLl70Iln7vp+wI6Ijx3I6URu8X5vTNsxnnaPVgAiRk2FxgsamoTSvUMDTyZyQOWnxKvu/ACWGx10zT9saqdprB74DARecsWq2tGsVKtAxpZcODGfU6WxoBt1dumvryDp/oRb0JdaL+V4N5YBcYlyJ67tK4uiLE64j0S3QAKi8vNjsF4jVokGEKq/+YcGmJ311qnGB+TUz3fjQVFtoc3WemKPqWwgrxY0FL8KbhJMLd2S2fDoKyGmtMRO6GHaO21UVl+y7AGSApzxScPovj+HgEimKlEZtp0d3Bd8MAfdvNjoBbKPbnBRz00kGE2argK+LrLvgQoo4NgvYbteOSnPqY3hVvYUvs5KUQ+olo2pnFyutxTIW4N7jJ7Po53JPxUqnklCHSLhmMiWZxNqD9DUpTnjLiEX3xDdVrkLrEse4Z1otNtJ1pRbbe984UiYfvZY574g/lIJo4ii0bT2e8+stcDcTS8i34Av+p/8uQddfBBKUbJu2RXTxNa662WgFjDSdSzb+Lbc7TlkPjuk5IARK7b7vMowN9lwyQsVc72dUV8sYlk7fz7PxytK35e64jMPf6dXdeMbJYC6GD4pxq/LaSqgop2MY7X75WTT1uua9E4f7SxtZDW9lfGCo7+zLezCzvoUFFnbLxqNnJVcrU6y8Bgv45EtEV1ndQ7dPOZ5JqBMS1inll8xpWXglARh3tOd5FpXwX1O9QTpf+yvmvSHdSBw1HZuxf23T1dN3MGMfXvKiz5Sri42rGa7KUT7tCRRRcxs6bK3Ug88+vDc3791oduILo7enln37FkRSkKMxpXHtcbPWyUsekTgbs2keouxio+OJTviR3Juw2O+lhjnwRfoRJVMwu9n0BXPDJQocYHYYTSuIETge3/QYwOsb9DGM6KHmT4VMV79g7pZg1cXTNPZ9whyGEuiVt+7CwauxJE1MCd/eBkqHgvt3V5Fc7ZcIy3tAKOv4wLhSvl2Usv+xhwRsex9CZs4SOmCzf/YhV/CN8sGf1lffBQW2U4rQHaOOrmaJVF2K8yb+WfknSASAVHo7SsPe6QG6QoLtO9jkM89TY5k7LTHq5TZlS120sW3wigSRthml/YPtr9s3TMPzO5LektMoQeN57sfMbA9wUp0k0rrx9eSOdA3Ui3U4uwffnYtEoYEaWKEdzFBd5NfUY/t+Y37FwiNVy62y3BtWqrG6Q2YVel2RfmUcdMrcGXhyTZAq7gtjUGA8Wit4orQCRQQlmglMoyqSRNZGYQ/EUgh2/PP95ShX8AtW++cyQRJYWqHFhEpiCnjZ2/uuJnrm4gqso6IX2jTTGi6rJ8PjP1xhk4a927eiI1GTwTPr5OFtZlEwTCFN227IHUsz2gLOxcLGFmm0nWum0InyZlrKJ5o1un9LJwPq/QnXJlXJJsyaqWDgk4IBPr98suX1cpgWFk1bSOxmZq1n9mTBJecB4HbBWbps8z09Z5t+NbBVw8d0nM0+3kykca+0H+h5WuJSZnvVJDMNf0ucGSFmj3DMTpIInZ5SQbMNA7I31K+FrbGHO0+a82SArvSWAtjiyH1B/IuKxpNzt+kH3TGHAMi79ApI60rPeiysgFn8VgBSDniYpBUt3F3JvupO81fP60c/wgQW4mvqiOYzx/gwllgDy9bcKNKZ4vVXM9qcTZHTmViL9mhLwrKlPP4/1NrnTO3ZauCSuKCxUljTTk8RbaqkiDrC3DAWcrNzlNi3/ZAjmXwCIIYMg2M8gcsBDEbenzIQq+eDMjvqNBpM0MKwSWYFQZ30Sy0C2glHxrqgW9+wLsqcRoRbHx+8ap9vfz7Zk5whaRbgSLITz5tja4gG10cuYEUqeh8UB7oTuMH8noepcExmjEGNuCN3JXqzwZuXJsnDuCPBF1EnlPAmDCCGz/xVGiOhGjpbdaEcIkgBvtSK4LtLcTOwGtPM/nzfKTATPemXzc927tEDI/QlMCaqbTCicXiKf59hI57MAXPzQhM4u/UE3WzaHJGoE6CQZVoTl7Rk4VRfDLyV4NhWRAHZyCF7zlvaiwLuqY1HEw1gDU2Zt6UoIoLsifoLSx13JE/906HddaCLibJq43tcUws/Nr6tXXRFfNdAtJXmeVgUGXEFA84zTurbHqoorvkM9zfKqRREUSoxxP7CY+PlYaJI58/jVEEmGErdbO5wA+S0kCDx+Yo4ZHVA3m6xwSR0FAdzrMoNWdNlBWevMcwRxjD3obVmZbl6hy6cvjMCfpBkvD40ZQcf33aufC77SK9Ajc/q6arkXyXwSvy4wUiChOav3ksTiRaOHG1of3kkE8UP57SC1HenDuGlqT95IrNRJ2mxsGShTy3DDP9K2GqOERUbrtbqt1vo/IklzhRnyXZEPQqM+jSLF0XOaDzybhCWakYH2ecqCMJnhR4TivrzIZ0uxg9Hdd+vGMsrxx/vZ2uCO4il95XBm22xjV67MeJNrQQG015XLBk6JpN001tCyGSG4QYFmAWm5icTw+Z2BzbfsIrjcFl821IFYIwsHfEgfbxMWD9271l+pgvnv8g1iQGgmQCY7aFOrNKr1AtKWyH3twPApB5IGqa0DuTDSkvaYMWWEo7EsOd0V3sxRrfSW9dh+Pxw9B5hQmtULLUA97A7fWxNGE5LWtlaJs8ZgjyAaZsA+R7xj5ZAadWhBpbsfKEWWL8JSSP6TYTAZTpPXwKur8gBl7JsPiH9HXa+H8XsERJLpHNXxg98hJXRH+z64zza7I2qjHw/HvfPUWhjhObeKpqeR6/7vZz2Eme6XEKTFJXqhWdgAHokzHcz47XYaWrfMqCZCd+VH5y89ohiGG3S4c9nKQ8jchpM+QH73vf2/Sv432A/UCrg6vaeKgdhaYcMxqI8Y3y0OlbCIm9m1z4BEYRvunM+9tnd/hmhsn1HkOV+zVpCngwpXTsWv03OrLz6cmI9Z9aM8lfJoW7AoR8iVBN+ofYJv+V01enBOc5Wp+t3xKW5p49DhMQ3g4UD63gS4rmlscGZB2zM3vYAB/QvLeqqXqurThn3MNCS9ABq73u2JHB8QaKtpih7zgSpEOaX+ub8v77+Ue6ecVB9RGlNhrYGIrqw74mnjCNhH9dVnQU769deaqTIFqocqAuKxiYltS3NN396u+DZy7eTGx4jsZ+ho8/haHpEZZP1fFn63m0/wUE4pFzA564vDjVVs2natRyzuBQX34Dzz/6jtBeWmUraZ3h8ryFZCs8Blk9gC7KucKUwV5inTo0mc2s4mxCrGH+ftIXNtObYmYaoSp87Y5xaPmDtsR44fPqF0beyn451U3UM9mSFFE4uJMz8nLciDJAstAmEyPQS/8SKiPmMhsoqbaK3wXtc3kIeA0tgOzdLAzL51XrpeSaENv3hHZSJ+r0PJx/qCY+L8IiXWhjFd4PavZbRawjCUfE5T/fTsmY5UG4p6lJo82lx0ibLc6pc35+Abc4EQ+FfAH1yowv/LIkardPbmn/wDRMHpu+KA8TXzyPs+uMFR+aBuFL/tqHXPgehPWc0LaJx6A9w05qEi+xnGTgXyvfPRIMq4vG4/IXRLVs2CCK+zh+Rz2Xlhv8sxy2/bcH3U4j8I8JGYxqPMhaPhpVVW3pgGdqjNIfXSKmE+AeKlKrk+J6PUCQpAQBW3wgaJEXZT2AaH/Q22KTWvxjA6wJAAHwmDgY4pszm+kNB1i7l29KqTWKW17XV6eLVhY0P0d0LfuNhPSOWZxT3oK3l67sWKrGTrcdia0s1Y9bdwfIGKzu4hA25Mlo70nvKpaV3RavqJciLlhfBsNjRxfEqGClZz8PyAWvqznVAIQETsWhW9CBaarcHVZv/42eEyGh/gZfj5tJCgSQCyVLFxwIyyFKnoWc7CcQTPfgMFLPdybDlBqvizTbwEzS6rebZ/3xWhC+ZVlMV4tp67A1M3u0w56MKlZ03sJxQ7qmAw6NCvyzo3ffuVY9xwE9G9WtYpD9k8LMr80NqmxUPSVBUH8jj0224boolcUMFaAj9pdWtjViYj8/qjyAJ0bgxm5mOX1VIKABPgWz/j0k1yeloRxC89PGjT59owmRCb1Vtox1GVFWeEfSprbMzlgVTfJiQlcwepCmYTc4m69LDERpZkZgly5Dn1HrAnhXbBaMEF7n8UmfKwsUCLWwDclsQLlLwV96WqPjJEs35pBhC0w4wJMwQx6Q0p6bPbrmVtDutu5KtkJBEePhew/Nf/jcnHnQs7m5U1ygkSbe5dyoMU7kS6l5TjhNf+qCYsBZCXJpVpeRr5mO7NCL9xpKPNI7KMbycqLYz4Ji0RKEUlC8Ghth3hm5kT8ZQCXTR+yVgu3FVZLDtK8H+5Xphsd2AdEgSjZqRh2mtullxvlVCbWF8+l7ht/POv6VvCbypSD4WgwCGqbozKlZkMzSdzGo3i7rsooa+lzji3EXzxJlfpKg+hrjt8QMwB0WsGkrRbEVwVhyxvtBlpoMeRzTCfg3ceYknSdWNFGxpX3wcziSdnxArl/SeSxAOBww7XamvOAsEWs12y/vkWUBGwmkP5oRaWbbtY0WdQuSFY0r6FMmuTp76d+2wSrl0M7lHmuxsYoIDDd3CsNZKIVTo5KXDJRo3Vdu/B6XK77MR3D/QtHAjW5mAG1vzRZivgR7qBz9vr/kH5x0eJpoMDlpDxeviArO5uqx7nukW60wwtgxebyfrw3ZDbHeYT7RT9jkaSRyB0rcaM2c6/7s9GRt6mfZeWoAUVX6It/+t8aRobmkDuH0ORIdFimQY+8EQvGbUAJLUWPpsJK5HOJPQwLreGQR94ahjAVVkhtyvqbMImlFXShgrTOKQztOebyLY4QFsrGjkSMPzrNNukdgkB8dyyPcmzGF0PplBbc/7NgcLKClagH+ZLjQ4QiU+uPYj8sOh+NS0taeCT2+mRdVO/KhQ2Bowt7T4Hqnmuppoh7gVX0jkI85LIldyJuNHNZtnRfyxHPMnIzvd0Vw1Z6ztEACGzwP2C3IHVP9wu6/Sfd5UZ0U3Ro7ywpYkmLTwf28r8/QrzUNM/mg4SrvGIR3Wmo7f9GgmKVbFjDIb8Hye+21RofQpPqB4e0ay7/PCQrpH8OY6KWcZvpXUTXGzlnHNaO2j3ut8cxUMfSVeRd+wIX6pHTNnQYFE23qrc2HFeC2dT5Lccie0jCnIZB8bYBJIOKlfCb9wSbQLmfZNHZrcKaW/XG5YzcOVB7vlm3XoUuLcdNIZKuzH4xsOH1+77JTdgNPIwaOe+YkBC0r+liDquAroLP7RHsJpsSb9rogdW+x7XUmEw0H1mE0iIN1yrZBY2yQcH8NNs6X2KxJKlOuKG/kwIY3BDomWzHzmpZk8Ikseb3+72KcfPcnIT7TsEX9fBAchHICtH1GpVKVRCKjjl/ZMae2tGLSURQbjs6v9p2HDtL0oiKb2EHyAKngCjAtk1e+5TazL60HTFkvr6EGfASTBwXM7rtDGgE7eP96N5Ky/jjRJh/eJYIuuk4KxpmsbO3P9LcxHGSAZHZbWyzWdB93L+EFTwVF9yTgz2/Splz+FXC3Rx8cJRLW3IxmU9WmlTLApIZ6T0tqUohme3SOQ7r6DCJI1ROeibCjJOf+lt8N7HFmtPROwRFUfpSdd71x71Jv1e21G+hmYn+X8bscHl+ntQ2ymgSt4a1gRL2tf5jzT9EqZQl+GszW3zfh2HIg5GxLXf4DD4SAjcEvGYkErp4iAy3gZS+WzL9jL2w9WPjfCUTVPro2tSQ3WftxW1P2QqWKqoape9rUEwtX8Jt/KPAz9Coxc3/GMFtCb0iGRt+YjNMHA9cDmA5yEGi2RVglF+FApccKKPXmscLiVWCNTVAZ3WUaTMxs+/6uOg45p3qaKhyasm4jCkPsjq4laZFPBq8YRCz9KmmuYPpMwVW/F4vdkx2Y1ODKSujzK5StqzaKO4d7F+gjraDrlJRL7Dv0hR67J3HPEC77FrhtPv5TP9yzG120lITZBuIWBQusj0I2JV+8dXjG4oecvSCBxoWBEkVQymnmAB0jS4F/vgDkc7nqLZfDd94JQZD8SGmBuRGHsplr6Fq7OlRKR57W8umfl9w4bFY+fzFx2P0sH9oUflpglVrg+yTr1fji9Ep54x0LS43JYDITP6hqBXeqlW3lD7XXyZTs+9erP8S906tZ2i3qEB/eFgcQpJoQ8x3mrJupDZw4BZc5tEE57OKdrcNN0ElKuKZeHahfzd2W/Wb0hI283BfaKsoUIgkSvxZ2BUKAkAJIca2Pp1XnSA5G22fq9NJAbAHRRzKntkevGqZ2hus3zZ8YPPmPYLFngm/K5IlOUlVrA4XbKwSZj9eFY3ww0Vk+weD7bpx4GEHkVFgDoT7xGBIBSqKGlQVNDX7lhigAreQmB2znFS7QN2oGEBoEGoJ1CuYCkWvI0E+yesf5OKUXpx3B/SkODoFBQihM7lcZZUh9wTrKVzkD3TI0HSo0wQqF58lQ87SjOOmZi122E4cTBa4cpsa631xNIqdEPNwl0/xqS50OrmcvVaUAmaL6eD86Fi7fRXEjn0eEl/l/I+eMbjdt9wrEQnxHgbYt6y/aVmG4R8DcaM7U7u9dETbJw7/5/AAnxyxaiuFScGA+maKMgW05iTaA/vYfOp5feCW02tNWTKKQ/TYktahfqhn0ie2oa/UJ325RkFRtWUMLqBsTF17Yb4TNUPB8OKffG3yG103XbvnnlVwb/SMu81maEmrfFewukXflL43g6l+L22atFOJ3owzk9EHwMOpEUkQkq6ErjpbmnwgO+A2bNqQ9QfbUjRVTk2ExbhwLx/A9Gm0AYKSbA6B5hUpWjCcoLk43zQhmNmeZZZ6EaFMbpNqjmpL/g/SJUBwAOxPPayZGrhiB+BehU/nV9Rh1L6jXF19Enp6K/fkeVa4oglMA9bh+GxdjesuH9gHkUk2URJAS0MwsjPaAwRajzvXIyS7kpOsNw9owENVbTXQLBhap143XwS+mutNnuE/TneGddYolxA2lEsGrbK4B5OR5hf1moYr/PWQN+VPsAOSdfWtfE6jci+vvmsaJR0pNhotJ7RsNcWL5U4P6EdrmL6DwMb3Py4MyKPIwC4ZDONWmZ9Bl7rlBrajaoORBZpouJeBRvTythP5DB8NXAuyJkHiiAgI8FfLTVY/PAOuaPEC4AlAtdY07LPcAY1SpOu9MQ+FED7LkBEGrg5dcCOQ35MVQEDRLi9+DH5VSFre/ABvDWir+07YPvpeH5PgYm4P4SpvbaT+ZpbPpmP/wunfYlwhkAUshdPwzdwN+GRtT1bbh9lz25pGyWjAAQc4nWI2gIW2AV8zplBh+ls6zgPPm3kVjTY4KQkaqnze8LwFo2KAxzKzpXfFwqyfcLIHWj6EhP5dhDxk8BsKoG7/C8kffejkV0VMHd+uaUGzHGA7NPDRzIwVB97agY8yKKOlhGLoFZBrbGwYnz1DWoYE+cxZRni24+KJvaF8cSIb+MSiPRtzirfEGihHO6cVryvmBRur/bArEdZaCEbtYEqwXTAHtcjHcSNjsu2CADkipByDJiuYgxYr1X8CCZHt69tuS2dUsvfaDnvrjilElJCLNhVLjBRXcDJ+RSzl6HZr7eYuqsfPY+/PpSZHNTTdSc0rCnSewO7Z3gyUG34Gf7ZBDKY4oV2V2bHjj82WhbJROw/CgGV1BLm29s50ymYDOfRip+BuiR155PJeCpj+Z0p+FrGy09znyGKXE2RMqQQ0X97dS90ILTG5S9+Rb5E5etR4hWLv+kkLn/NlNGEhEvKeZZEeDJPixcxx7DvOLXTer/krEL6MJJo7kN5Q9I8WrE53BWlSdzDXhcv1uZItsdgkQilT0OvUpIADbTrcN7+3bQF8T/c10i5lNvOFUaQFBnQL8biAUjqQU/NcKYPNZJzXdZSSPWB9svKGLN/4/10ZrNs3+lIp0hEJgdcq8GNgLpq2OII+FN08K+sWxKyApGRBmgohte7X3Q0K9Ia7LkFiiWPy/DVYEej6KCgINviWP0jWVEyoQIGwPAVkoBifLogfjSTN7XLLkWJa8nA9e5MfARHR7xZvkSvatvmXZOGg5RgbuGgAczl7moZ0aOdMHTAJsZH+QZOXoS3l7G2tEy0jYVV+OA0dixfSGBH1pXDeck+JYALIFRtxHEFGN0X0mkCuu8/faVQUWnsGSrp3aNvs4OuKRYZFb0c9ni9mu6FR687JumM1gpXHW4enF6ly+yPlfb8jKNY0qNpu1F4yuP27MvfAnnm2HhUXoAsXKY79YwyemtpecsCK6zQOC18XZOHjCBavoI1sMvG2DgY4K/687CHnG9IrebPXjVB4nb+HNUeROdEqevBzt73IlVZWZrT9fzaCuNOzxLi+YE4M4395aFOldO5LUzZysp0qF4+RWZQiXVKZeXHt/rNIdq2+1TrlsBavUCMxpshjOwg+L8NNREdlNtxuZYcprEy8V4ipNWa5XSok8OxuV7D107U6P6eJYL1qan2ROTqoDgfTmrF+BJvbcGc4/78opHuu6gmoV8faJxn4friBkINBMMT9dYZD1SuCm8YM55XbuaXAcSqYMj7pyobJj8bdwcXJgqtnctGK5D3amIGndnclCljDvOyNBc4U248tJSFhGyWh97b53ATeMfaV3CRGfEHV2Cf5gPfH6iTwvh26UaXE1bSySAgZRCUjwjIEBg4EDsIb6onYCk2OD4LDCWfD3bwhaJG3DaLPhge8s4zrOlkixDQDRSlFz6Fn82fD339nC0mXaUSqsJgS0/sV+qn9ARAK/lXAJ7X+SyimPHvDSjhIk7B65Gv0g2dWmDF2YGLXeCU1sQyZAvCLEgKhZ188BzQImjWPxyzpQDUGEmA5/RJ9THRdf8hbSUml7/RoyUy7SSXLV0Y/w2qCpTQa7E0acZyJN9v5rSsSLKfGMd5CjQ9TCITuX8ldWYJmnS8mU07QCqvgidRbdHFjjuxH/PCSi4nnB+A7jsIeh1Fg27OPkFCXTdfbiQRmwrIEoa/dZIcWaVBm66L0gDg/KC5ADtEXhFj+MyzWVLg9R14bkMn8bfZ8kwRtuhZh6Fep3Z9ia4j8UQjITuZVSlj9yw54akmaLJP6Xzh+beZZuw4IrYPrWekvVu2HFNmvRQFtW0I6Ipxe3F+kO2LglRfK+QHyPD1QoyQhS2XPUjZ1u4NWLqN/TlzbDXdEvIo+s3QAK4d76f//GtP22o1PgatzF7EyNTlczwNUjIRkmF5r10NZG33iSJ2Tl06KNU5CbSsmlK5PovMw2bN3ottILdGrMcU0oBpJGuriMUPl4SfbXKf6CL8RyLu79LdWk71V5PwrFzZGb3RDjk3e9EBGUr/MJw5mzwoUgR90CQ3AZwy/EAAJwD5tYDJRiP9kTZE51eGYr34INf0uJRN1pWlyhsps/9eGLNvZXn907kXJ0JHud/G3pQcXyDDihGFwd9cKDGGHCnNkWj8yOXOn/SdJTxvvxWh548k+xdeZtzK6tmzsIXpqmYPTBHMdvmnPAiL5jReUSd/ST8wNxC7TLKI2VaRvB/MVSMCwgMrs5BeJ9jZf81Rar6q2CS3r2nBwlxB64BEUOZ28/St+h60RLYXMj7yIo1LeMhC3in+qG/6HhL2UePn9xO7laGKEgyhFqlDOcqPh2PDCUO/XXV9RDtCVd9VMTAMk8puEKTQJJqkSVM0Hc4WO/97QE4jyT9lRjlpG26yP0nJ7NkS6+a8sYCUNNYWlvUWyhj61QeqC6xORV01zN5ajMekgG5OP7kiZRkhDdXonGy5+DKhBabVh7dodbyhvKg0QRPvoo5sGBZhbcTpQgIQg8C+YfsnxhObVYQCU7ZvSGQNW9UmBjrbxSYWroLEcsYiE2BkO0ROS+SDxwAbgB45yJx4Xv/UUeKSWbuRqI9TZQv7I1UNpSkHzm7oG/k2NE2WI1NsBMYnRdsZbT3R0stgoMyR5/FWqNKUPa3jdRWH2FF/blpuyz4c+6A0xkX6h3pfDdvd8FD2f4y5t5oUbhbpvgi01tki80P7KUybl4GpaFj7dXmLDPFqNGGON2xjzlpDS/aolOgW3Gkf9n6hiyDtsh/hOSa8aFHQ8q2xUcLX20T5DvGYxMp4/GONBeNxyrU+SbIC4gand8E7P9Vsf3O9vl10gFk7V0ZqxJixcMytHgoiQFE8iB1eAYHxXxUDUmjdsTu116C19aggjryQOOT2redgpXhwILoFkK4VzUudjYGrlKYjit4top0y8upuWV9Q0mYSfH45i5IG9JBgM3UqxzKJSu5Knyd71ZRnD3bhvZWit4oXmp7ARCPaji4vxVTvrb+cUnnxa0TCF0VxqVOGLC5mlfi7NYHreXj6BlyKyptWf3Su4eSSQXDq+FVBYPRV/yhMB7/EoeIMDe7ykt/dwJUAw52jes38/9tOsjvdgGkx8B2P/PmnS6hlMJ0IpO3oHsvyvWSEwpC7sLujT+6LRewF2r2ur7uvyJeAKpZMrcJdCaYiCG926yMRU76VC2HBA5hkkdxaFwqBo8CloOb7/KDYbK6dVMxwO8JZ5qFs+ypYVioCt+wNzmMWMF9/PzAxe2p80ea2eDjzavCWOyCj4TnwdVwSM43EpP72nK4W3npQbz/Q5kdmjkuJJesChTUhviPrTdRbpQqMm1wnOdcKqPLxg2SbQTLEQEIKZ4PaSgqVbTn+IexX0q29SAmyZSZVjv+uqZFjT0EKy8MKw9/CBoRr7gyj40f4b0MUmBUoazcFCykbrWyHPudzl6EmotXYdpophrG5S+32LbpaiydqjBvX7HVyyRCbkbekpKQWdaOzq5bmZVNFncZrEX/I/mm4hfdQIb7NZTIH7TljUY0qy3nVl8LezvLNLEkdjRMv//LPu9V6r9tDGa5K3bx+BQJEWLZAagGDZSn2VUs1M+KBhn9F1DEGCErtL8qKkq+UM8/Q6/4sXPKqd1Lqulxmvr1nZHoOY+rQSNglDBsjfWvNXUGUJqpryhUktS1AAxCvCmoJslZD/AIZAOBK8hci2SULJhYeqHLg92rlLYeJznBKgutQU0qST7kF9s8BVP/R3vjhCViI7GHP+oH7o5AIfEVfxFlJk1zLZJ2++ZS1UcnN+TF89TI7sATaUQmlf26fi+/TTDxZP42n9pUQJaRyhIiDg2SUJtO7MbyxO1RfpljCqWWpBl1v6yN2XujDhGs1ti/ETPs5Grlrz4vBYRGnZN6HwWA6QfeAbszH0pnwm1sbIzuc+mxtGVh2KQdpXct6fiLDdoeAIHnljlszC52kdi3Pah8quX8E5fmaGscwTX6a04kucDQAFcofbJV7hjlR/ToWHuz5qMhgbqOdf3zjCR1UUbQgiM4WvFfHSTXNC2WZZE780hy0OYyLY0bZqrft+tsxu3ap6PXOKrPjf47zJ50z2cKApHfarFAQ4gYWoa/+ILjDg1Dwu7i0nM5Bu4uHDn98XFZTRpq366arKYAqdJYl2VpNLj39ppTWcdHWR0mFrEUTZhX36/I3pD8uENATpm5vCQTx7qw4Svv/pD2Ts2LlM+OFBHSyAfG3lOVQ4IpWV48CH7omt1PriogMYpWvOcERXtyU0fvfmL4qTF87+sre32lEKaV7jfMYqXKX8+gP8WblBcZ7i2QB8wO7VJsRaxFaIPM3xlmFdGvr+xB/DJENJs3Bu3lStHzM/NhiSqYth1JvzbT5ZQCQMuJBMF3JpXx9mByTuY/8Oy866XEPVm6vHhq2o+uaoHi65wUZdatU6OICL0Ozs1PgtOHdgDgorfeqB94Q5jdJURhdGzGDqr3AbNeC5WcW7Ymw1/5akmOXzNX0xBVRkcc7g6F0XySYSyxCJY22YwraUnieqriif5h67wyUrTbNa98XBjM23AGIZGovBIyJJwy3IkyrrNipzjg7OLNJy+F4cNbS4Euj9jfbwnbUR7n9YJXhcc6OLpeehVAEbRQm14qGCIsRwR3MGOxA5mEcBzbMVVFB+p/BnKjtDtkcY0IOg7MkM2OSNF8EkhPeb8/ah1E471fP6F0amNq8c2my4caOPGOsrdGx4nrWvnCXKqmPpQQhxdNqjb8AaCMCRhhNBlEeLwPQ/8irvfmmqQZXmZ4V6huYa/f62uvg6TzytgDAsBZkBCw/K1l4NcM1PVOBJciHKNnDxgQf7wQSHQSBwQtpbQIRyw/5ZpQRjbJ92MVXvUzWFzQe/YMtYyAFYuASBTW4JtJSaiHIyOjcniGxExs4KAd46Z3GpXQoHzWGuFi5GjoqCIJVFr7lOVupQyd6BObEpQG5rOvMBgYxZVe7ZkitPc384Mkr2LJ5kPksAqWDNHq1sP+XmOPmCPtimoPhRgN+zPdpvjm9AP9A9ovO0mrKZ1MaVA1WJ8z4yy1iPmhosXNiZJo6MahZbUmGnb5nq75ICmN+Eg5nR7UcxA7peTZ6OVqQN43NxswFNNdAE6s6Z4jwqRYiPE8yOBDeLpjUJ98TiVemN1aT4fWHVVdaxlTV54oBp4rimkzbd3LW7IT1AeE9KOdqNYDH5H0N5fu7Qt0lP4BuhuDEqcaR9hrSsqwlCdfzKhfLXUKMYGAsrsuWWvj9ivj4ECbdX3+mavBKdAgPE24h1iA3rwXtpP4373RrjwPhWsKOPLfTiwwC8ExYhb6mjemoqmJCmzf7wEw1r+8nB6UCvE/U3Z/rsCN5JDYHF93ZNZQ10rqZjPxad4DA0kosj4SA4R0FRjmljdm3+63csAsA439ro3oIwvU+XZN7z/BBF57jlYQ+BpOn6KXK040yrTk0vMIhQbTloFd02ACxAvm6QhRXTuj/c8hktZWulaU1BNXaCFXodx+rdIn1Lfygm8ZNXLjUtWkCddqnltDUWU+H9v4TKxDpB/rAx2MX7DXYJbAGXBaqq8mXVTeE7lyUodWBXsRHygeICqk8d8VmDX1BJPyAcqoxvqW9NUBzDH5Qre3ojwxb2cok6W3AAvzv1wBvxLHBrJOED3Mklvvz3KV4pKds6Jxbs/o9rEtlmDCJ5xRcE8iseygXnqAxlxG266uoKEvil92K1YR2M/t7DSianBPI9tSueN6YrDyO06tAPQs7h5eb5C9ALYcDWDzThUIBTMKgAx9APY3/KGyNB3iiDxTtNFLD6SEQocdVdVV04/KViVA5542GIa0KdPVs4uqqGK4XMPvgh5qVz4sjS7Lgo/wtXttaZzwhj5SZdyzx2ojaVtLGLh/TdR7fQnVhhwqpp1DtC27ckjAhfWEFFb4PpEutZUpEkHfVRfxa+ZgwDYiBzLfh8fm62vdXUX60Z5s/1WQQ+SZAIFdOp9BTT1R2cYKVxXe7ZwM1UXfZCfcc/+sHPlmoVVYxmjCzkqccn109W01jymHF7BLrebKSphSXnbTEcfBnAGXHM5HZq0kyzW+LKCJ81wZ24iqnWRxI2DAxQVh8xyo4YN5QpEf14N2ugmG8pc+f5SWn1IFpEWLVq2iOkErmsh3qVSJPKQab4WWQjqRy3ubseXw2MO1FqWBIBpXsZUgQYFLBxEP3xSyyvL2Vs3L8Svy/YYl4C/1NemQuY+QwCW2pCN797f4W06bm3blS9YX2NFobecBzLL+AK5pKb40hwbcQtwe6X0FKYvw/9mR0udpiMYxsAs/nT1uRzK6BZGikHNfc+3QnTlcGgn70BxCjq/jvhZInW/fVTCxLnQplu6F1C0Np/hc5RiPWCnnMM9ujZtLCObSEM2NoGIzR532GWXxLY4lmzLzHjSqNva8T+LCWdT2n/FOkJVwCRwUfIsyg1z9gCIICcRDP6nsCO3aMNUCA6kk4YvmA3qw5+vznOkk0EvYZX55eVu9TYkAfDY9wVAGr0MFobpxCMjIlymxuN7svTzmTMtcmdZox5QtcFFLLaKjtA8S8bkJ/bqtl4HbZzuRVNGv3sAsTwkH21ALPcWN8QuWqExptMCKkHjv9hfVTTx2cCF82aXa30VB4fExsH2VMTJbIz4NHeApSmn9sNbKjC6Yd7oBH8jkYipOFGWVZ/EUwZXesjI4s2tR67I8+UcflLecQBkcr4sXT89bqXupvKPPJ5v5Y+Is1Ma1XQNI64KSunDQj2/oM57nEAEtVbbxD97ExDdVaHehihwR1lenvoRthvi1Bn6UuCCUzZf1R6UOau105yl57hTFS0rtsk5KgoqtmFdZFOsw7VyLE70XfdUZynjRMX0Kd0tUevojlFGVp5uZBcC5J2Al00gQ8goVnj+MzlB13srDjUA745HP7rGQ8riVKBnGTTL0rXyK50TKzWY/ug4Sw2ZpVBdkW9aTJw/J5VEanPQ1qWVdaqHBZhN60fZNoekUejW4OdHImrxlUFm9xxD8fjLqy63cj6souo+gHDxzwJryE3Fmw9LqmoW0Zri7PnNgy21ruqLe8s+30s28aB/W+xIRK1kAg/z/SpgAkz8qvt3Ocd+mWkpJ2SLXnVYle+usHZGQp7MHquz2sixX5KFMNB0eW2rd8U+38TwVUiIpS24j/mGhEa2uDFX3SW9UJB7DI9JfiPXcehNCDhDGtZaL9J/CDLCFXKUU1NNiNpFk+v636QnNi+cOf1rg8NTMZXqVhcG9sJRhTLiv+UJC91ZwMRd6pD9RKxKOq82klWaZN5Ay2J9jeLV6JUDvL8DnQ+j5dRE2FtFw1+VUnrmMR7jT9dQrOgWvG8wNwSKWOf2S2tZgW/fm3RBqFL6/qXKVpbnyK5Yaelnr4UBvJNvKHdLhV0b8JyNFlbse+x2NmkiV+gYQNHghrEFxkVXc9aecAIssCwughXM2MFG1jFjbrGEolVvBwmmuTmGrwpVyRH85yyGMsCnIlft6LtvZTeMJFow0vqNJ/F/sMA8xHQCV3fHoYKPnINHVamOfH3b9KIVQOcv5MVYxu7QYMLv9MrWwPSS99Ff46ZbzNnY7mKaY7dS6/RGL0v+Fb2lEOnIMIwF7TrfgDJOvCL3Ns9jzwIgeiblKgFfA55kzWwDlVIaWnJbePCbM9Wep8rn0F0+siL0kO+YjxcJ6ure9h7cVz7QnQwjlPcLXmad3tBl9uX8U/ELKMqfHFSoexhLBmdfumQ8CJ5rEsfKBi9dGlBRLFKAwlMiyJyT2PZkGerdIQWhuaUxlNaadLEgsutUcwQOlC7rfxg5LLg5noKtgApk8Pnv8DxGIQwJ2nkFZRlzVCwogqrEJvzPnZpaUGXaE1hlzFAMZISV03zYj5Nq1xOZR/8ts9e3AQm62Jtie5tJpZ7+6lSCF64vQt9iwt9KvM0Xj7SF8+vmVVgJkslxrH4APYrwNJSi7/Dx889MkCUPOnW6ubqbaRBzou/Iyx/03URyHB1vc3uzLoULvRy6jDQU0DnKLKTdUJvSLeXIMe2R4IKzkyRdXjoHhFlDR7i3zTEyrxSNpDO7HthuGZZ0BcS2HzG5feuieCOd6Sh8Fmen8fWxBu/Vc5AFDhxblxILjQNhTiSRXM6tEy+jTut5t8dsoUWy6syJS754fjt541y1QzQvL2k43CR7/+Fog3QfWYy9oE+YlYkSR6B1O9etySTJkMaHcYcvRo35hoYhwLR2fvn8VJF5GvdXFLQfCxZD2KzBm4IAliWuFFoq2jNVT3mpdy421tdo3uBQHupDActrRKir3pvftTuLjEHfLGjSsUUP1pcCvCArpINKrXVnuJvT8H2uFejlIUYgZRP7EWn3adgKAIX7tCUZhcAEjw6Hf2N4FSoLIoAPbGqjfm4VXjq44Rgy+LRaTc7q/C/ULrC27XJMIu7mK4C8BWhfci8gYzLN/FkN90FcVvD5XwxF1SIWbkoe4PTRlSeri++CCl5qOMFV6Ug6tBzxucpzTQeRcjoyf6Dmps0r6r6K/zmoBvovOGhnTqyYhPj7JrvlFflM9FDFaqHMHqkxrgiHqymxM8S6irJNtf0p7ya8pL0rAEdxsRcqzuEHxlNrsn93rw3V7AkUzvlSpylDljacqy0GCAo5vyMgwhuTSJ6lykHrPoM6hHrt5xHtdovlxb63WwkBz9n5wY28lINsnmuInqPBqZCsiZLTTUt098LGVeHbqlQ6++huksTVXb6+UsdC5kImIS1Ymya5Y0ZtXM0hot+Tbp0nPBLhHWS+gabBll+KN7oLhQ9qOadJLcwmanjc5CrfH1EZu+WPuaLy3p80eaM1ZqrZuzYdVAmjOJS5ylDSgCcODAETSa4ULlSqn/lGX1Nsr0Gf42lSO3BT2ZxLDtAFL4RSbgBKOYFFFwQqCuog0ppRgmN6KkAeaLfvdyC1N9pLdSGca0aUfXL7TRffqMb5L0Y5RteziB9IWL3XgjUZNuV4tT6JCqxEBqeB62N6T3IVNbnE968PUkexElCFhYU5UcMMmqLqdvDTe+yosdARPZIQjTJeTdTEwcTt9k5nwDqYXcmdfQuH3haX0kXkJhynk8sFdaAWnPUUYEY9ddZed/0IOOKLuQS7Grd1IcD2fa95hD0PeNF0sR5DfhRqU+RZLcNlRTN8S5Wz/8Ws2ec5x1p4TaFeFfVRTI3AV6odrezND1SOEMkER22hxEXnVRvn9QkQ5WgYdIVeSDgm+64REiWAgucqf/oF16JscpssyHBWk8DOUj1ffKNM75CiJj+rVl1cI9EVzcLB9HHQXoBkuw1Vh0gqNWqsyw/c+JsFxvqP6ol4R6aixVjpViLKghJRcMEkZHqbOTiigy6frjE356Xsq284AT7dku121dn+QH8G7Bse5oSTEtTqr/8iYCIi6ylHz/1ve4Uamc9j/TQ2VB5R5itK3+0tHWZUvUnYqGRdTyfusu8/1i5YejRAre8HwzCL6Ds1xXsiao6FOHICdeOMKsSdxB8S9rJaUvocESzLwq+HfLFJ8M53z4oZthd8xV2liedl7tWZGYSaMQXg5YuRXVUuTiSk7eeF5FnBpGxjRago3h29M8lwxJZlNtgOjAGo/S6XOu+QxekA7HIb8m56GyMYQpT8tSw8jFCS3uXPbacffpjLJ8aiJGLWklD9FaUdZIq+hzfJXw5F0/+Wj/Sivuao3BsvkgXMyGNMg9yQjz46cocDx3R/+MkRhL87EOzbZZNSjKDE4y8boxrFRDpCGuNjeTM00+k57uviEWDu+Yrf9WXcmyjY3yrMPtFjMhDZG3cDoJQQ0MgArBlDg5li4/N5uyFSVkwJ5GLDe0v5RZs+M807uCM9G76ugv8bgMg0EHTxxIW5uwmh9Vk/vbeUR4robRrmfvF5Ksx9l98AOj4KJAcgtojqOOFz4RvLtmtWYg71r7FywEjU8ZewPpoNyrGiqEQh2UuzMwk/cQstLhBdXT+ZVN1JBijY6RoU5GmX2CmuVbs/pYZmvkgMncBQbRASScx1me5CHAziJG6C5oFVy6ssWGk2Tr4xtnIgIEV/YeSdnaZE1ctl7Ogv7Lzy0YmqIY6+FyqdqYwucPYkvJKFqo5CgcOffEPRF4ZaXxApIDN8B7k9kebezXdYa9Cec5tgjeTK+VD0wV/ijkei9821XrPYLbNf4KlkhPcyNWqYNjD7RbeHkvu7G8Rg4MBOegSrWuu4FTEHz4VcTIsgzRqdSSZ7eQvhxvNPdOlSbLsBLSZxyOVEo4X+GzoavkwcG1rSLazvGJqWHa2Q1NrPweGw2LSjN+mi/3T15w1giKEzWzrV8HdlQzs8fei4lWN4GHSynLtA1ppqy2+h+CZdJ9C1+KOmLVtnTxsv8kBYPK7yWg/EQv0yH4cOMXi11rMX1LjGC5w7Azn//sVobNJ5f7fP9RkiRjibTH+wQBjO+9X2Vczx5GfGRnu+yVs1gEmP6RhK7oPb8Ksl4YNwVecAFJR9y1URhfHNE/vz1tUGErhbUIgTfrFwPvOmdvEoyPup+RCpzkUeaAwRMGGuEcH7CCqtqJ3yHr7Eb+tJTLRYHG6qtnxlda8IbplqITl/hh+MS5y3CLiSWxbPoWUFI7UII16YmQDn7uKPVAYKAZIIXnQcxTPhgqTRLiCgIxx9KACVFmLq650eTpGUEV2czXkdkk2XAly3in2gunusJ2WXTViF/B2usAwE9Qf4iWx1YYjCWiw1v7dyyhEPRgu3havIuWTozQW9U2IFu5bUXznypZtNeH9OlXEaaSaLJn5eSp492eVgL6r9nqP2dgfwR5wFEBk9/JeZj0dIM0C2iPzcJjYtOjfFzyPG1koq5V4w36ISmKB4WDrxegQZ10gK7I94Ty8+h1na/fayBfux8VvPk5vlVVJxCtNyi9NkbTPZ9ItqYkwEGUZ176muzYdDaq/9zwvf93Q8LWoTa9piIVELUaI0ATwS7nmTgxTgkTHOGb6yVS48l7Z1qpRruSahelAsx2S005tJeRA0tLo3O4O13y2BFLYKEuRbLIDIETVG6liZm6oZ25iGgLzNJW9vyH5X0vF4X7tkHSE+zkl8TsZ8E+XbtIWL4SLK9VpjhiiFReh9rc6cJVHhrfdNZmIfqAfiW4PGj0BNZfo7KNO27lk1EiwSKs1qbtxfMIKKfkU0rMEv+ZGZ2goIrVVCseDXVDElQzvPlcgPJU0LUvB63WrpxTYnu0w1IN5dij1IVVNRa/xhmKrx7amxxU+jFWQLkFHx87diJzLe6dxV/F0EVGEp3NArqoHX4VOSQKhjBQLrdPJKNPrkRbnOFIaMwDyGlaOHW0M9JgWQQNqtCdDEwryhBTychuopIPl5vT5y9aCSmGEP3dCSj90liLTKS5cEOro+lp5aV5Oa+JsYu33ZY+JW3YH3xqMnBNs6PkYI+pHLy7S1ujFpBdzpIHvIdQQn4YRybhX7f4n3SGWVC9at4OJJqTA1zzmNC0VQopvw17r1VmHfxGRah1+hsKUcjP8h90nGuupv7fAyujcv9kV1414lSSEQUpwS8KLwQW6OhGH61G6sxy1oi++hDcLcHkJRpmoM1AIKLOjB3loFhqT7pNmdYLNp06Ir2t4JLKXC0tFnwuAqCgTgT0M6MAocKRse4WyODXZh7BKJa6Fr/6SPv8oz+SU1jXBAnYHuKc9+67t01Kyc4rnZrKqzhRPkd3R+kjxc4ZeqB1pvgjTaCgpMq6sWYX1gfwg4UkupeM0J90UO3t+QpKgzS4EQ2EF884NEmgj5dS6nc0EQjCYOvpM/PjhMEKQjNTMJQMXjd0cDxPsEabmuZoS6OK1e0GxQY9fDRpAQkjfHzvVldnWdblgU2VZ21hsGA+bzIcNYxdL/L0vMupM3GYD9Ea6LKLpRahi3j2lo8JHH/LkXt4xpYe8PZPfKhzF45rBFFAZHbHH/W8jNwzuFlkAAj3I39jGopa2iH1PtfIO5koOePnQejmLabwF/Efay7P18wV/Dt5IpHJjkPFAIum+Yw87icKvNhP7CzCSrFGJtAo5LdgVWu0i3PLW/V8lcn4/Pri4GjagOQo5h6Nnm0cN4JEdn7IIsXT2eAy3X/cAXCaPOwnqX9iPgRVbJdZXPCNix1GZOc30f7hIrr+avGzpEnT+eojSIB/RYrYVgQ8wtad0K+pHjnAS971sTZZErv6Mlxewq8WVgsSz6dlsiVTwp4wfxoh6tt+aQOG8fB4XJlh/9xkD/WayBynOT3UylYOnrlcYoNWI4fUMicG7Tuf/zmBWZ5Os1Qr3nSpNdCNyLAMzJRx/n1z/4NXF0ZKpw033jqkC3hII51TcWbMbLkYvm7XJXYjRP2UFBOFjchjo3XCd275JMDafZSI40tOMPtWU+qYWg/WTUEb0rLjeBM7rj76K1/Coq0kTMzns9ZtXbvikkO++08Q7cY0EuTj7Z8MGPOh+EGlQktWQuO/g2IxQNaIQq3kwHSYPeDeUf4sH45p+Jbt4L+KCk2WsoSZWZfUcWB2mxTOkFRaeeNV5TvhjlUe0LduAZn+GAAQcsmO9jqsZH1HC4Cj/0pTuCwfPMOAK4NwrHQ+ODR1RUMLkJtdlzljvS5oW3mtltRId2xSP2nWpVLQ1Vs2zu/U8QizFDlVpSc5bAy52jG3B6sJamkPl3DKAlh4TN70c3c1yZYPWEMF2c8cqsb37Ef4XW6ZMDXB/IgEskyBlNBylBpPpDRUNIkzp2UVL6fq6ZH0QXTLoGmflu2QxH7ttghZDeZhUAmDcb7c/kiZGBDiTar19okSRSr/kQjoHEoqG30eN1VxPM5QaevVLtlfLXeGmvr1B5ZEPvdc2/fsZ5HuqB19wHj4BVmh+u7H5mte+YmmlurwMqg9PMJMEzPkGjrEcynINvaO/ijy6ewbs5oWSzMPXYUAY++pxOL0GVuHBd4R2JPGkG/8K/p1PIlwHIiLMdGrbjpzP45hDp8wtBtv8T0zTKBtdV/b4tAZWO5MXd5X7XnVvTNjMAJhdoB78xjgwa4HIgXXu357mtBldTrwUATGL8OP4LBneLI+uJEpP/Kq77WFrfaMKFlYQHS2+hASVou6nhrgzzU6Wu9yToQrRN2kl3rRpQrg+9e17t84mP0/71+d2p6G47C3T8VZrnk1+o89AHyjBt2nEtYZALO36oqw7kEZ5ohcgxnAHxAJ0p77fHz0Rq/xfYu+1mkBwg4hUTjViESHYvmoHcYPEVa8gFwQ44bu3YBU0RhcIqfQwFHWzTkkIq6LrNvIX8TPqcLT/r65RYzyneujCmQfXYovrRrIJBhqyI8EMpsSk+YnFtqS9UnKYs5Lj+G93xDyxla7ADjtg5BkeuaHfPXS96XGX00DrwTuBezRgn1De4wp8XuEN8Kd9q5mfAXKm8HkaOwVwxtSVs1NkqVlG7pAy47c3rvd8OcIUntOwlTcdF02G6zYndY239C+1hYBzmvwY3NXtqdi+qCKVCwq425emNA5flcL8zWYif7eFanbIPcskk0YVvq7dCCHxD6O63bXCATZxisOkdbZOn5KF9zFFl+tDBO/5+w14ftc5OAwCuw5jrTR3ssU4QSXfVWd/VA2700FNhyf5Rya+K+qpVQMZ//04iipaMEIFq/78itFNyfhBR9g2A14yPSIWKliDbnLseXOKkDoaGMYGpx3l2hPC2zhJotbVhLY0e+eeYbEyrUwgVogJ0xXz8uPZnld7JSgZIy8peJIzPjHro6oq/PL/FsFFTZe++6iEUlcQDILHkhAv6/XLWUSR2PZs1XgNKFv6JFSoXJScWD6tL7FRPjPMFh2vhhkTF2d3/pOW9Wh+FA+XYpE35enyMIOqrD42sonpYw4GrPmrR6Gz5Ldje935IOXWh56PF+vB54Sd02Fp2gyt8HIxkBGfSL/bH45t6cLNXz/Om/zGBezU2Yz5LWIlMD4MSVGSLUQ8L5y/TK8LMCTnEP5rl7EiWN0E9VxkFLZUh5rb5GvmAFoxb5l5G01Ts2S3cIeKzh1srZ9JseCofnEzNGz+wiJuFfwd4CBQOXbDURc+tbkePCXhpTtHOMkgajYTREsgc6JDdDHXAYuKSumB9OBXup6nedxt0z4+DY8rh8NRQ9xypv7zVTdvoUZb3HLnSFmfuOHS4/t3dB0dUik89BQQVJYyTvFiNCyabvn2qSVmXk6kDbtdIo6N5eBD+eMJY4J8jF4UhctHRD9AbmUAJxMZPlOeOBfoUm0MInlH+ItIFqO8TShzmD1u8uFHv4tGHJjPxxqLw56c15gk/eUvJRHMad8J2w536LuPxgpFLtIpeat9K6yDatyhd526q5UlrlWeMP6ngU1ntc+jvL4YRaJCCq/EUFhNNT4CLdKLMV/WwtRAnPrSuoZ7CdwNPg7UxGKIq98K1r17/dDpttEDCDjOBH/13u9nDtTVrwzjukAUXfQGzqV7KmNe7QV81Svzy9TZjeAUhAdznQKoWpL7/N+2ashLDXZxshiKNVwqiBg7WmCjJ05g/3kmyyGzL4LJUr5Qjc2ibr5Zq/HvtR8mphUtJIB0Jbmq8xfOBQFvpOJn4CQEbK9KAjpxsk5J+4yziU7gDKSknTnB6m/BMeRG0KuwM/M0Ek93+4N1/8VDbcayAee9bZGveKgIIu9ppg/G5uW6Laytq7n0lUf5Nf/xpgu/Ez+K/H7QGseHK+4DvKyPUWd4uk0KPWOGJoiOG1NVN+pfsjzpgzRPVwNb85gAkpOAXHIqWaUsZFFJstt7tzaIxg/VzUL2Ishqntqh+iG6e0M1fY6gpXQ2YpqJYFWz6TMW9bWGDX5BSHh0GofxIKThF6tEpDpw1F3eDBX/tK3EoIvAeP9OpW7Yvm3aC8RjSt7tsKaedz/53ri+p4vBOJR+e+Nc7am8dzoq6E8zBD1FxzaJSOY/83NC+XwzGhh/Lm2ZYc4FobFFLVTFRoa6k2wqGXkNmG2L+hkswyflAKDXa/PS7vc5sc1pv5sOLTQyTjcC4eIcl5QyWhdlyzBLNXUS5l3bTOm9W7dFlpD/BC6XYBEk8klMQew737L56vEmwhJ+Sglw6d4SZl063bTWlFeE8TV6R9whz8bb62CktKRjyaB5O2hqhGl1nax+bu0eq4aT5nsQnXkq/49L9MtJn0htt7Ri0kK33BEpmM8vxKdUT6wpoR8+xBNoKG/DTJJrWa70oQVmAjKUJMqploefmXYc/17cD34bcjkNyBGdvMSqX3s0BMbJPt2QFe0TSy+CnetjURTShTPvUEy+e2h70bnIeKf4pRHiEuCOTHc2tJifbZXn56Emk2yXN40DDC4CwcDfkw/L7VGj6DmXcd4194RXILFQ9EQ7VSf8q3zCjmF/MApToLhDHVoJQxhTc0+MiL9tbslcl/G0QwZ9951IpNSJB7XmcIwc5ggHJIH9b3Vk2xZ1uG6viqf2ydtFedI5l9wY0ntoHg6pdluNRtn7ppBUOsipl9VYXasGGM1fEUeo7KxkK6TP7XdO79Enplf4AVsRS8hrr6h3cDjQjpRoa97UHSzDglZ/0g/IuTh2c8OEK1Wf0wStim8ecJ8hUFGOIp4YvXCVQ1Yit/duyJF8u4XvZ794FC57jNq33FFqbnlY+Tthgua0izM01Kh6d/AUISPlSEqtv7i1cIoIdPfRsyuVxsRlTFjksEEQC1KhvQ3kumOs2KjorUrzc3kf/vOtZaI4239KUOhiug2wZYn5UXITFZOQHgh4N1oCUGmvJ0kCrWNh3LqHwCiOEG2Gh6KfnLAQH2mJ4A2+6xLBxeIumq5cnXnZvWCeiPZ9Hl+HzvYkwbF0ZXecRZTRJdMOo0EX6rq6KbjyR/TbBC9KHEkhhZMPe2eTHQGQAwFXo15A6Zdnfk4+B/muacKiwnS7e6SSS0j0GlPlWzEQsGmzoobdtg8vQSAqxVuxAnbfNLnmlliYBweTaz+olpqkT3g+0R7SuepZ469IMqQv0tk9D5IZe720pHDVOUsuIaNdiFOvwU6YyVTijS2pIOuhhG2FhboLWHsiECTfaGgRVelpUugONsSpouQrljuToeTMNpL8JD5U6jgrfE0CUq+p2f1t+BeXgAgGNUdxFoNjq/gk2x+/P2w+rlGTAi+iTEewdK98aNqL8T19PUgXVi1nydhak3xdf+GD8NDj7TE60/cWBwtGD4EMMGnfuGqL77aIGGjXpGvEGafYoYqOgZD0k5nOEckf3So4MyvCYShpLzwPMA7kV392ltysp/h+I6BcH21Awtdh00bMntLo0dH3BFCa0m3rImLskFYQh6FUYqTye8e7RrtkaFLFokyDwJCPqsoLhAashOtH02FWPkFIkNdlCXTvWnnt9BQQVJtfuRXC6F2xELIDrDS7gYWxfRpm3gpII5ZxckTeH1eFJI7uWlnEY3ud+bLd9J/8v8w60oQY4vKTCiq+zHlRR90G8JDku8gbEBUU9UGI+tPJeM9cmxp3KRpCifKxJm447uVDl9wN1XYaa0GQLfFAlv4XVw73j6gCYXVXeu2DbPHu5+/KUhF+7cJLJGyxQcqw0ZhlDJHMBSD978kS8b1fd9OE9GnuQDGPIPy5XTxtGlxoLeCQSLWFUNA9Vz6NYXmdDh0eio66NNz6sQkFvC8F2oAG2C3VMWODRe/4ksnlT7nhSpS143bix8D6VfjZRwzauONqqs9a8X8BY+F420pcqgg6jk1FEU2J/7fAtGgzY1DE6GTsgvL1379f2BDVO/Zm4TcxMNrA40AajH88/Keocni/2U0U0SQQBn8EuPzSeLUGtRxhPvIE9Ou1y1MUWXFU8PQlQy9Rl/PICq6cxasAlvGemMvfRwVYLxuGIkmGEYattnEoxRcnehgN7WB3pDZUQdG/1PafLjpZlUrYTGLmftBeHxqrLlZasVA3uuwE8Prvn6PSUD0K7SYonX2sXIe7exoifSHosRJQ5oh+qWClDrbPEPSxf3NSHrWf3eiaPfXffeTBfO/gyKhN54vud1iC5K7SWKvKeipevoz4lDlOtk3ISYkOev5Vefx6bGuvxNyEB7O+Ilfisnmg3Kz8OFGf/6mxg6KgmiWIAsMod+NE+f9rSPIzd0VNrd2VPtZ6/ZtVeuqyyFWyOceRgETK5K9MFAOxJnGByoXJAHlBrjJntqCDYWlhJNE+cW4UOSRtniE9QpeFQFUySXAvxwrGhKPO/jKAGqqyeeZ9/BOi5TVY4ZwRcECc6l8u6huOwwcahVVSw3UbVQ4U5XAmaev6JMPPhGi8LSA+iytc5KroHybrN2UL6r9Iwsg4wlrOliZ4FOFZfFa0E3+TrCn8ztHxbIsJSEHw6a+Pa16uQhEmkOHgfOsEhh54S/hUQXoZa5dVlPWXDPRqPgrqceLCKu9Hn2bD7fv9tMwJ97PWreYrVM2ivwN+2xE12oBh9/So8JibCWqgEFDpxyMI727a5nA+/kUEGeFbKoLGRWGGNW0xOG9mHIm7y6cRQN8TVR3sWEunZIPOIMOyxpXBOiBjvuOQvmR20xNNGPUnued9WgXoJzaBy3m6FglWc4FzV6cuqwtAxlfUmDQeAKDBV9kcflikosG32h9LlJXayp2YEwwdAkzuIV9O1M/YTMHUBP06kOhGsyDcFakdP4CE9EQSuL8UC9WYvnEiqCAQ8GVX6Isg6LgAZOjnaqbVD/UID96VVlXhgctZs6rX5qN4eGbU8+SB8r4G2KFUs1FDqOs148VlfV4gkn5+ZQ9wA3917cRR4+kcHS5mVQEaWVhlfp2pBwKi9wWxS/gJbtAvHK4JzpH3+d1GGyeX+RdJvVomyN2nDJKhcpqslxRyFOvQ1A4IUGkRjgyOKPWVS/TQzXStvUcHTd32y0PYd+wpuscTxk2Of1SGNmy/r8DH0S2+FuxSJtXODzndpaO70MVRYGpN361A5XXw2wvRQCXVBzc9gW+4LtIMfRLFkFnbxsi76mxoRTaR9DrQ64JUwBBFeNo/IuGomXMhBRcKaz7erHFPekEij1qJLX4JgdEejRh2g/EkkWUKZWJrWqyDJdvIcsP/LC9KbeKDhCIuRAlaYt4jyFGjj1a0DC4dB1Vmd/wlQvfOoBXXBnwPTxpc1LyS+l7LGsKZB6hzGD3n6mTFl7FWXKhiNwlbF0S1eMIFvYwPtgxGZJlrHJqFXSndOxr9xG8Zm2XuI/SDceuNEb7Hrh5qeywI8Yjdqi27ghWUW0KhctlnjbxAfF/p0cnEsOOLZdHa1xjlQIyDH8YHbD45s+hjDfTuyM6yCdnz0QgzRkpCRax9Q0H1gFxuumMHv1Z1VA3vCkLKHmrWbdMHAai9dRhEm/wknXcOJ09L2KAuV0RONW7DMsfPKfAiguUc38RrFBdKQJG/cF6RnoeM6SE2Ov9yjYfpu16VMEd20nK1SBpMGUz8rK7cN936xcmOa8GfSkVwvElrLplDfsydYYiFMSXWUVcDbTp7qetb0rzAaonPAsuk+MM+ZshCnNEKQWxIyOAp2YcEJh8yBGA/RW8vPYHDF1c8zx7uSzoN+48wb7L+ZNYWvuX7iNSYAA/opec3LBbatNjGv5aWEyU7Zon1XCHCIAhwsWzJtZKU3cNN5v+WFKib1prkeK0kKplcFcta9PSmLoNzWBPdqv8buirQ1++GMYccoQcbBFh7oA/CeUJzdOScw+1CfQnAHK1qW2BJvb8p4i1ki/8Ld1ZbdRvYNmDWl3wMvC2Ey3vTdhD+GokbujaTrvGnGRd3srkBCLAgYMfGOUwj4JgonaLd6D871qN/GQN5Qfg7DD4R23+RmEwai8NRe2FubezBx13WS3/MdBpowBDNB73uQKK1mdOv9JNdrhpl7teUdr3fJxc2KoEzMCRWC/B0s2xW5W5KQn6/zwV7r8MKB+sM9XXdUUGkKoaCvYWEdbrudZxvnSE9Ivli8b1xK8yqSQzmpSIDBC9a+/1bwr+Fvt+iY3c7WnqOfXfYKW38XKiQVhcvUmtN7dhyCQHv0jEdjcu+qScYeGrCjzqYqBUrv2tC0pX8WUfRjnwKbdtzk9GFNJVhkViNaVea8xETocDgHRp2DV/g9RNSoy7IQj0alCtcXSSUNDf5v28dzY1el5W3oVJuKAVzwOHOEleYQMlt0FJELx1O01SW/Ucnjq3bWeChd9RtVoSQzCx3ob7N+SXr1cMe1B5lIV9CwUbK/Y7Mbm/G76LWQBgHb4wgjw0K6Mn6ZfD9w9FzE3mDyg2c9DBadk7axZNBZB58Q9MQPj7/JDtOPCfD+ODd5KX/5MnJI1d431Y69MXs8+HOfAH9Rz3kzkXX1p6T5cklrC+PO377slIWsQgOa5UK6DAbSMm9798g9iOV6ZzxHREkuJyvYrj9IKVM60r7EgKZbI7ELTt81lfsrMTKrg5xko7EUu1vmjGv7Cli2+gVQdO5JnhrDlZ9q6P8dQ/jAYW+2BaTPy/Hm0oBDFMUd6gryK/hDFES+1tOqnaYEOgN0QT0YjgHUnoUgBWjuLSQ3FsB24jVZ+/61FlTJ+QExXP/76at6W7IJwTZA5OTzQUs1q695oXT0ypmjMJ+kGPaHeTohh3ju+ZRd5wqDVDU+nS73jkdSET7aU/k0TM8bH02lk18mZ0bx0kMOZoxV0vQDOchHqLgs8KSF2NyYQMCd7KCZREb6hAkhN2M24ULWC4Xcy+gvqs6CgvjdEZFAzjGjG7dX4ZtCFsUHoyASSmPBX+cveTvcNMm8t2Xq79vpCLYSlcHbCdcUmxVbz1kTlKUQwZnFLyTWqkMIxqLi5PkAplAjy5jBR1bn3n7iK/5g9McU9tzc7UNSI7AQBYIS+7hC6BIIComuR24N3dA2KniDshwpLcLOdTX8nRh/HgS3WXJRqUGXQH5Nco+UGgYg8M52UuBNKTG0OsaK+GHzDzvV0mf18F9lf4ApZou4Me6uHruDfo3sm4VcU+rY5dJDsS4brjC+oV6mJx7GEjrmLncjwmcwsG3gMUmmTnO5UlSHfqdeKKcpT35Mq6QTF5WUd+3gNbih//z9Y4QiOVT3H2ZW+BRH2dy4trdTGj+o+25PtksoqjfZokLe6lwzO+E5nVk09hadraoSBEp89F/KWz0BP1tsMsUVzJHWT4pRJSWd9FISIY46/xB2oL/AgVwxTIYsjPBGsyXtK0abjGzp904fTT/ULMuL2W3V6//c+e+wrxUGRSOuwBofTwcDueDQGZpkz/Ske/8HKuIMusZEoJUOyXNqReUqP9I1OS+sBoaukIm0eoo18NEHR1Eq+NKZwQymJpdmKJX3UubryjMxKpGLhO9MvnZ1XTTuTbnh4O7+vdOw/s3VZOrvafGVZVksH14CDrK0wTkZ3X6QqVC2Hk42EQUSOdkR2T3gZOQ0BUdNAHswL1Vy2djOsWKjUxu7wNPx7YobHsETQhzhqpGSmN8u8r757pZwo+kxUtroyC05ESGC0bwlwAUkhugnHWNitOV5EEN7QJqszSX0+LdoBzjMaPOyuyoBXtENiNcG7TINLbx/fh5iekPfL5hcGRM0FI+V5QLuKrGMuYRl2W9y8gkp5esezYjgfwDk5U906rcduL9XVQUi1dNseUzGu9j+QUoU7ehFqtq383covb8YWunqU4KX6mP/FN/nlQYe6XhyheAMVlXvNxCgepFJDXJpksngXMN3bbjSPT5WJ7rrHYTxJIpeEW90irXQIwJCt/11wbpNSqkAy+hBWp171O7OzzXGpBkGGIfDi0LW7on6Gw/airUISKiuPucwL4VMyCIDVe7PUW3pGfwUMFnFsvB0H363xOCwV0AO+iqrFOMx7wjJnpF+iw1tcnVTg1DrD8DZRBv896Rt3nrbH1B3Yg6GMVrQpEMHwDGvJGnjBxeaSc8jJ4k93yxc2wWXKZSuZ/mAl0xIvVW57AiDozOaKiMZ8cLGvOst4UK9uWMeoSwmVHXjHbgS2Xls/xQ41VV7zYwjtGM+6O3BreprB+VKI9wqM2YP4QU9bI+1bpOat0VM2R1gy5XK966wZysksD1oU4/6Di0sh3fj/TyoX2Fa1xc6FBf8ztKvyEWLNcQYUQ/BUcNYINAnInkdMQDzOBxS2SIzgF2nGioiL2PvTfMcjlpyLHenya2WFVu13Mx84uIE6f6zDOlS6Q6pYEXGHZp2xyT2vz7ssWCXi40wIPTUYg5ZVmxiC5brLc2Cw0saT+CNUTIJWu5aWafHYTcfJjmm2KIWfWmV+U0ngecCRwZhCiBt452hF77zTUaW2w/2DAQiMSe1DVQSD5XghzoIoagA6QlJPx7kfRiIfJQqpxXQ4fOcXGf1Kv17ipVqN/elqITmJtSZR1/huTZL5yAmOerhBfBOLwaKrxYSRz471m67HFnDV2cBGa9SEzRWsHCGkOl3vRPc5JUF64vXNWsi03YrfgkTKjBHFKfJsnOjbxRFr9fJkDEGy95K85EM2RdE2QCKUZP3r/yVAmb0RNkge4NNn6DqpUo6wpuLmNbC1Bhe2KPhuJnlgA4QaGxsP3B4ljbm1YBJ/tEdTjO6QwhR1xlNLOOVcyzYTVQsXpf0x/+xWjqNFEkvhYbLLoJx6i5IbUunAObD0j4ZXZlsZgUbAOOboqGS7c2xzHRUkIi36lXEb8/Sp8+wbzRY4db4tcjYPqCqZ/CqsPbkTp0o2eBq7Pw2r0Gn/o2kYUDmt/OUyxcilEx4Q0Ld2BxOZqOnBmlIL6y4DRbJhfPQ69R9B4v6nr8KxNFPNJzsrp7q1SvMhZWTUstWgem1OELlJuScGaTz1o/k7uaLsi/B2cO6EM49Bo8/lC20NpYShxH7yX81oTt2wf3diMCNm/T0EmQodZxP+zUkb0Lul82ABmga1NlSCvj5MgVh4sszG6BhM4U1TIzulmyia4Wn1RhUa9DC4/ofrWqKoDAGlWiBKJCSGP46zHyuKvX1sAvRSDKPi7xrtaM1Rx7DXE+LepYj6XZ86vo+La03didg0wggC/irJMPa0FvhUPVzayIvm9GQjI3+1eICx33Qlbqyi8/YBiZoMjUPaKhj7WGgZj6ZmFH21khwylN/rH0OJQWSGm6bZ9JW8MPoxksD+mLgxtt8BsZ0IUygkP+1JxsHUUtj4+v1ZhSGd5FfvI09jdPv16uTsCb40VghJqjhqS4at13HTkxD7yPRk2d9NsYBiUQajUAEjoJAzrR5V8oL5XORu5goCiqdbZrI4SZEAqKovu0W/zh3mvT7fK3lBr4DDzBOR2E6KF5uaBDirBBrxBmZrExTORiXX7CaYEsNSg1GhQ9Cu/FFawwNfztqPtmqu/6wI3DsUmRwYxWOC3Yur+A/sPPE9fOstYa8VmwiF6h2CqXKXbPvq3pv2nV3G17yxuN+XlDOLORS3/XucgNYhXB+m+n7ypbI26RDm1l/6ufSpAjhUKJ9fQMdZOqVQxYe9JO1M74j38CarzGZfxdjZuQciH7TflxOCZc5EmqmapcE0PmTq8EdFPU70zq8JsUOvA96G1YhUFMJGmsZR/1fUrUNFfDwJ+rUq2PQ1sSq2U9HVD7TGJ6IwX4PFVS7nMtNqId3Sst8n9CNeJKiTbKTaBTUVspOfsb/RVbmFDzs/Bxu1g9KWpQbZuKdrUbeeiTZ7lf+5cOW4i0jwqTR98F4E9HnmE7z3YQZXljPgQN8sCcYePjUpXEd/KnXHVDZguxqdxAdoiFqJkiitJDDjYmFL9456424AVH9gWgus25gC6xuPj2aiQLBGLF0oo1aAuF5I3Ut3jMO/MjUuWabVtFRINmdncs7clOgmZqZ40mHyMTv+jCP1KnXJVu8q8CB9CXsijXoklUIjKOMPT5vHwKoPmMXH5DjJcuxpc7m0bqkIA8IvaMI0y1fVbCOvp8hf5ancsN5my/UWuIrOXw1xwR6gYOzmGrs+NYJSmkbQ/XVcrq//oSlQF3P8I9YOZ6zyXoFaheMOZp7LZKc03+cJzzqLk5nXH0n6Mp3HNBtc3SCJzm8+31/0nEkQtcv3wuzgXqgoRKJLcemdXGc9iDJPTl/69isRFUdHQsr0dXc12lmx1AtW3PRaA7gaC7chQNV56uhTCIb46GECOT7iYd9LiowHPWzLxTFR5Czuvqq8rCkQKvPVl4evHL3N4FFSbsY95YtUs7up50WY/axLbMsTPOplaq1OnqAs/IL48fNAjZ7BVTfy6365DXIMUUb+H5pIsf797/GhVRs3RN3oH8dMrYiG9YxHS4CASS0l2tdMMVTxk4oZHZ4zii1cLQjivIX1pktUMSxQnG2i9k0OuxVRm16dLGvVJPCd6lcRXYLLUM/cAybXIsQr/NU5xKSR5aCG35TFJiq0eMLJbbrQLfnHZ0x96HcboYDttiLN1nojax7C3kxCa4sSJB/fJYZXy7YRnA8D0StCqhEBKTEQlVSY5QtmtGPEFNGmiQMUeeVWY8KBWId2BtMn/bx7aAnOppBQhhj1KUvN5om4Amum/Y4UDxTeviJs75i+oJ1jpHu4Ez4Eynsz2+MvA5tnQLygavbCHWY5ox6bGaJAN0m0fBjvILyz2TL3zBu/nkmAIKo1KSEPZT5Q5nz5qR/ruhoiMJlWJtIJ5E65j+ga9b2TAYs7l5UOj3sX3Z7p8h36PdnpvLThdTE/dLOhKAcytu5A3OpWAwoDs04JeqW0a9gliXfBUdZ5JuJYWbb0ygfJJY8tUNSanb/0yJiOtW7EBbo0AOymVC7eh2AgTLXPhoG965HkRYWMnpgufgLAmAmHOi0NXGLsUC6ZG+jui9nd1UERQLnb4JtLElpwRKDFwKT5Ualx6bO8bRDXMzFawJnq+yXp2y9/crvtMSt9E1+zeshgzP0I/nsnVo+/KMJsweW9QqafVNkSOaN4EEyJuduubkkBeAcU7q/p/i4QjU116pZ+x0aU9awf9ybiBwXg/rFg5cdqoPs7qCO7UpYSukswBwp4a7Hj2o1C/NVMTnHWbs6n0bw5W5caqjVJD5i0yjP2DVH4UQ7UBVIXrbaOIed4nUxhSZNuXSXvnxF7gzL2IJFnbkeNces3dWP4cMn2PQPBPPRV1eEH01tHmgTgzQcT7dl8vxn6gxzYB3UDfdlHz2m3QifkwdhFbeZ0kqj90Ji+b7xi05TslwQLYZcZiaGaMK8X/ZWNUUhY3Nh/wwxXHrXXvjJp5J29NLW/9uI431Qkrn1MeG0kWww45XufTvt3dOP5jSRMZXJAOFshpaFpb+gQmDfSuaUaZUO9ysVecAhhIFdjAo4q9yS7mMaXieYgrjEs1ZEHwCUDv8CSp8SRhYJI7+0PfJuLfwXC5kQTPj4adjLXbbt80KN2Nd1mc5CcpDjALE0sjRJTys1nrWRTtqItHtEET3poa9fVg/5jbqKVkmh+Ek6KsE3X8wuFU9RJIfHrfIAZ9UvJJ/KnhmfbSGjzt4ao1lsmmllbtq8ff8bQCRo6de1QQNivVE1hoTrboCJMyN94A5y9L9iJWbIcdWW59FMD87cJlokTjNoww+1KB3cA+35GlBWTQKZw5mdBqyfEUkFvR40wMVJVR8PasJlSAYvAwYQoNjFf5SvbtWnQXVd7SeMklCpPusyI3sPpyPnnULn/kFeGi9FfvYAQ3V02Dn76bhgvSUqofE9EtJbIKKFXA3fMoej42gaQc6bK/MmpLFW1aXNVYtkTSyLFvmNueJ8W6eBX129pv5TJvyUzWwj6JiUP7COPjsk+03b8tIntSw3AJ/cSmTu7tlyzosxasCad/f53HYbULB5ub6+QqU4hV15fx24h6bHthK4QHuaBxx/x+Euww1b72jyW7kGU+IbB+hFyqzXHWqB2fDa5B1oIH9py61kDQhJ+eBD4hZyhIBTYYMu0XO09YbwaWyzAB6mkmAdGfUMmu1kBEiu5lX0jb7Hbe98EA11/iLlqusM3Fh4bRYb1LvOzBSqXhZnlBthTsGDykeFYJsoO9ZmVrf5NCgYYwRrYuhx2K6gnbsO+atJzeC/wvWKgS1hyN07QSfEr63+vE2MAxmpBXoctox4FE1rbJ6JtX20J264jPd02apyYmVGhMiOcmhGcPQTx2RoZAqX7pVx6mFcx5HwBziAyw2FVGGrNO91yJ9Mc111Itg7E6sHxuETQRFQ+WWD8upKF+UrvoRIwgRCelZrHgmy6VRUIWZ8la4sSW3cCtdiCKTGYTr6XKN3cZuWLDLsgd9Gzs0uCjgjb3bcc/PWpmVQfuIIq8Vj4zmK8v24OP1Jg5HaYigsa0nMtzh7gNqJW/Ywtiy+Fc65hQFqGi9GC8pm/2dwueyUX4T8ApHN38URN8IKDb/iak9EMnbl4zCFZrSESA/fA0QPyQ7TbTfb4wFwPjjy3+7CTX8NmelVNH1KXl66UTQQr8VyAUhOZTWqv8AmCbyhgxMpXOZT5DNzIHqYAuzXzbnUiGVZOHu/WqIszNh4jk3AbEIKiET4Wo4+pcqWOk+TFVRZ4p0Zw5hKA2vFGax2PjankrAKUsyGtf2Ai/MJmccuYLG4aPmUwX9y1VFO5VTBLBGeDps5b7zd43cYzCq0muI43sTCN/dDKD9qohfjM9ROy2FCPwL2h7E9K9MYmasyiDyn4FhCEGl7i7CBhFez5va6pVYnccuRPYFDwupBNMNp88pKaY+ToRHRFZu+VkUwH7qHRsjVcSQQVHq2WlNem3P7kdi+kLXpzImpsaAqlxpt0qDzxw6r79SXBQqvQxmB1eSgcwPbOfTNUTmDhYG4Fi7PrZjO4f9pIE9HjuN84FdN6ItwkQDX0eziS4x0Ifyd8fA2Hsk/xvoWQbcMAFRZfOCUA9i8OTvlaRmk33NS4LpAmScOdjHeLPqTdrDWlUB0inmW2+MQpeNPvcx2wcZx5HDCsHyhn0y0gIFhXkDFcXxbd9yxvGCqlpliVsBPcebBlSrvSwfsPSdzyWD+LE4Udzi/9eXByIDTPM1Hu0yQMCMPkiRgXAyG0FdpUwKE/DTB3xbJwmqak+UHufPl07rSRBv819UqmLURZtcB8qngNMbM5duacGl9AE5ZKn3s6ufNVLkpS7kQxjgnhb51At08FfT1c6ku6v3FJ2c9iYWhYeeAg3ozPI8g4YTULfjmOFUnEw1fuQV+2VuMH+yJt2RpAqNgHCClta+hDKPu5zlGPdPm8spavYp/jnINF00ncSgoK1+yZjuM0cewRtG2QEi37lJFr4dqEAWflqNmkO7EkgQ5uOMpMDVTx5NDZQZFSWYaRRhiUnFNR2XF0ypZ+YM56/HzgvaiV6fpeK1P7Xe55BwS9Ub4Sga9zan1V77RjxhhoKJPjzKovdDDgVen2GbH5Q3O8ijsahuCIBLuQt7gNZ4ZTyYuesXVvTiC6Cwn35apmI5OqCN3vl/B+0MUVvtpK8QPKo8SYZKEqB7/vE73073TZyR9XXs9ushA869V6rKC5R4chPUTObx56a/orf7esWq+/VX3wpeaU8uQ/ZqEL0yyZ5x8l3TzFYMS1aIL4K8m5OFOWMIR+LORapMNOF1nPSDT3IV9qrXagkf4D1LegAaRP03uqezBHbZgoUHItWXyJGgJqzrJt2taqRf6/wsB3QsAbIoNKRDbBY1I1laqNDcu11lzKLJAo5tBQ/2EpXi0aEbUW0qNJwF8NVZxTCO61Eo7N79j+IdkUmJGLybJHNTUIwsEAlpplBukyEc3o7SdzYp6ztVChUZ8/SLNZ/uUlN3oDV1MBh/JtAljoi4ibrXEW8XYv9PGUQMKWY/yCNHjHu5G/m0E8pnEUrYxQsTbV7nUmcw1rw5PRH8G8Gxr+Oh31QOwsrYUJsoGC4UXA+7NJ+u6r6Q0FPBhO9CBY5/wpuWCCC9aW6Cy3DizXUxNnZqYulEk2gSkdEAU/lhUhk7Lz+pPUBxHijw7uxroukFIKPZVkY4ls7jvedDMiBlDAUf2/78pmgjwMG84KRirXlf2XCy5a/lRjmr7+0NN7MiKCpZ3NMgPJrbce4KnLKZRn/yMmWURPOjQGz4jgnY1Ua/VMQVQG6ZiUiWenjuXacJDoAldxuvg8EJPx7r364EULAM7/pdNDfQMyM6XS9OABmypVC6IPjfKUylKTx+yKOuce+d7ICPVFcn0mhV1FCaGNLtBWp7S+sgCyqk6HgUDgxfN1NRUFqG4TK77IrokVUDz+HkuTagb1PwcSxBlgkyA6JJbJyVXjjxeuOBe0D+dQqbXfrJI89CBqNwybxvYMhrjux2q1MEXVJ+y3qoYtRXyvQw3p5FkaXqjS5mNrFbA5G1mQpffRunLz1QQFauu1ZuLURS2FV12nd7yX9Ku3YXthn2iNzJy1OvMUHmpyVP9G4K/RJ2LThhJtTDkBFXdgg/AhW6JBggotQM0K0g+ulEk9YFvI82pGExZhKVfq71b8z85OiUN55xOHIusRLw5B6OdwqPbxPffVt9HNpVN1SQVP3KQofoA0xzt1AyYurAhoQ/7xKKeUNRSH4APp9WyW1wd0/h6oSFXmHesHkmeQeAWuTODSNce/2lWjx0g969FfFZ3yWznPxGD41EjbB/e+IO0vA1eXdnp+jusbOnQ+2Xy1he/D4e21vAb5an5oj+vthF9GvSMTB0OWGnBxgNiWv5FH7nyy3mUoz/Ww6HV90nFtHmnRRtv7uCz/ePW4zu7CuNgwOLyaX9FGNk/pECm9rg5yaT2zAGryBkq+MYVV2BI2p1b2MZaLViHfWrT6ANjuXQjaNlvyN+gAbPI0/5m5MTQNCvYcPVfGqn72tN+vOXMOohELZ7HUF+kqaFCRuvfVSvqbfhuntlBD5m5eutXiVwq88bwwmYRoGk5nuDEwuEJBOHw6Frju0kiy0T+Bs/ns9sTZO+SCFLmL/u84yza4790QjU74d4+QXp7xME73pAe4aGh2HVqFsGmDnGXbpE2Kj/mwGb0VjGReNv77Z+pnA3tOQKKX6Ktzes3U/gaYmY2qhCyD14cUWDuR5PcQ3GaWDm6x9s0tv/2uO9cWV+aCViYIgsoZ4k6b2SOhBQ2q7Y1VXukR4yM8gg+ox4QCLfYCxh8MnXc0Jf88hjpZR1cSXeY3G/1I1HJqcZ1hJ1e9eIMswisYQQ1UkhSEJMzfSd415xfCOm7uKs8S40a+d43S1ch3qpRImyita9vbmxrQLHyqek5Pc0iI+QQhTaZCGlnteVV8ahXO3jmcLRwUXva1m8iRbd8ViBu5SZp8lHaiC+LRZz3UD2+GrtZHiDAGwREFTMgKYS+lI9R60NSNAx1pX27rTcdoARwRWB2GKwX8ByqRVONGNdFRp7faDxv4iz4uk/xOPpfGSEzVJDbwZOu0+VI/nUt5E43MGpxHL478VqCDhtmc2ZxWoJcANcQ6vXVGsW8iDjwQEnEtuj1OTCAZPXpXHybL3dwGgXE28v858C3fWnx9h2YuKciQxVA0RCW+709HL8CTo47HWVsIcgfMR5nJLEaISnxbaaJObbgaObaRcyKqN1Cf1EcnSq+DCYHucrP5EbGuoCa9KcBA4gT6nNS+FWo26ZIhrwDy1zY6ykQurHHw/fT6a+gFfyJ+MRtkRuYePACZbGyJz5RYg+w/0VG4xhr/KoRnFLPEs0ydpYTz2SVBZ53MnHM+M3FxmUVHNG1heIeho3qGjUJUZEpx0GE8YgujCEsTn3gcRhHD0oVAKovK5wpHEiYod4x9bEnj8kuyqqcRO+eMK08yAeNShtEpnNHvGvoGbAMTBVIRya/U86vpBda1/wA3h0+PUz8rfN/VhPDjRnyeNw5LP/bZB4EbCSbfQ8g1U81PPw2Np7tQBCP378g8LAcGcFVXb2S5XMO9tBNGdPlXoP6K0YeY/nCzVdPgwBVrrFKxtgGLSMX1ZwFmLLjqRMR0ngM5S0TdcgheeQahboq2L+vdNMELklwD3tyQPNDaePKbJtWOFc0c7SgK29QozMiEgPgR1lW3jLJm1/heHF4QFioxpoPu8y7qOkTgC2aOz4tr485mRYgB5jLKmtaFX5hJeuSHO4MJezG68UNGSEwJfJl5zUDsoytZLDYJ8ZMh7pjEhu8wIO1MSTz+N82NJtivqbJxEDPnai3Nt5pm7bbbW+fZ+RzSfH3O1iyQfcraqca5EceW+jQUbx90Vhb1w5r2iR4C/gFxR/pjv+loWbaKs2V1YdxyDdvdxPdsdnobodEjNEo+VRBSRmO/kBtBNzobJqcl7/0l6invl8k4EwdKCAmuhudqRKqp7w+N0HhJubgtpQAg9DmzePPddf1/tKIfo5bbgyH0EBm35q80yt6bCMfG39MqLM4yth031T+qnOsx73ZyUtUFGgAzd/C8Gk/vGoapXZmuSkAJ3kunvHGO3gmmXqr0uJbr5Uax2c16WIpu6+DE6bFNWe4ndHdDg7Fg9VbS+Tq8F6ipvRi1GKUKfU9bLJsaRUPr7TVqZHoh1CY2qEoJdxHvovNWgRO4qUKbIDvalD6gWbq4fFAcUibFP3/lCnqUM2XIWdAP7sUxP7VzDaozb6ROMYKZtseXwUSDHVKla6a7JIv5H6pGcKVcW3YB3eRoHeFluHVFNH4YchgdTLgfkFOXGfLbcEGgUo+R6l4WmcDEipPwnPZzn1uVj402z4924v7yDcZoBX6ada5YfwAawI6CCPwNG2asW3BTdhJgwKvYFxINT9MWcDrmgzQII/YR2OENwPUgQg+D6j2+zvCaFlgNh30vsR+IhSwFwy9H1Z8tojzB5Xm4a+I9Vg1F4CsZCkjDVYrKzDazEGUAMw3II/mBLKze9nzNSrpTnMbjSRzA1kLziMjiRidvC1emKGy9Xk/Ep7Hg0HCYfmm1vz+mPQOLXr23HNahjnJRl/GKGjkg9Y61R2gpkezQEj8I2sYYBxM13W9TTSZXTZ58geYo/Hd+J1Tm0xXTmJAtrvLOn4zR09TSIksYMFytMj4GSsBD75a/SvEFzkVxOKFrUgeM4JtQN+SUwJeEV0vLOT8wwmtHWb381IMTA12H8amVxpP8g8PBZO9xGQtnkv3STzR32o/8bT9NTsavc5JAToXAHLoU2kAXJCtH+JZLPH0d9RT9wdCNwiFn4YyIqKzziUqfInv4MMVVGcIY5MuARm4Mr327oZkxXUw3lC96KGxCtnc6JPQzHGDSTSr9z2O40p2ALIowXZbaVBLxjEERQpcRZbv129s87U6vT9MkGCB+jxdfg25n2gg6Toxl689gO3nISVo6fUK96ZhQmlOXsWHfdg0B8bB4wqcsvwoptSMHBrGl5aVTKTD5v7RV9KXC06yiDxdX8qa/lq4C47NAxms24fXwoLN9UpZZKO98HlXUjaGJtDRd+E8hnKfn8X1Vdvjls0IC0iF1K62ve97ravJxI+nn2GxPuaTpgi4Ox9hy/n9Tn2Pw+o3tAxEBV2fNg4utFZAlDfNckRKa1+c/1Sp+8xPh5x+xvPtCjRbqQiuqfFDt2rwK4LXDwsaeI9+v5rFp7bDKDPfU7tpR+T+W3bRmz5sD7IDOt9O2+gvIGc303E1eFS+goXg4EYfelR7i5eDmQVSetuVATvnjv+cS9vUNtjvnfGjHyQ2W0Xejni7feWarYMQOlatkPlbBDQC+/o+9LL68iPK9X2vm9ekgqlVuoh31c4Sk+pCb62xBd8u4IkG1B+1LQ0eMeHqyk/MTLgj78GiznNo7SJfxrJtRcph+hV4N3xpfAwrFMb9L/bgN8oFy5nVnjvSPQVKmaeYFdQMTSeOQZHPNJQar3gOtK5EYOXB0fG1lwHcu8VrQTraUcCCmooTo1gLQeVwmyIW4RJVU7g2TS3cA43O124ZTUwAZtAAN0dE0PBUdQsb45qGjxNJH0334sZAEU7qIXvSpsLYrhnsJjbs5OlfliCSx+jB0O9CLCBHSVe936b67dBoIRs8NgYMPAmIMbrWdIyyeZYDaYKOp52faxol+93HZTwnn2CwJf5Z3C1hgOTpdC2YNO8fgk7DNvmN3R+l1Fp56+uBI0v5eQqJCwX5vFBv+TmjfSTStiN+zowXWn5X24+FQzlD36wUOXHcP9KgTwXvU77KNFOIvc+LGx4bi/TaNyFqograD6yg+y/8nKUKk8xwfbyXkKQEcYnkn6KgaFPGBCt0y6UbbF4e+qOQT7W0hvNyV1ydX4UVgdxkmBYd4q9E7NKZRIqQYgS5ZxIKA0U28fN+D9rRmhCma9yBCdSRQC/0shQg1jG4WHdbx6+JoAmKod5M9CmIrKcAFFYqw8dWASApkjjx74n/96P1VcrDx1HlwxDlawDkzfKyW4xm1Inx4ihKELxPKcI6irHk9cVaQ5L1h/i0lvEyQLHxBcqyLZqlMfSHq9oSGMXhFm/R8mpyKV4U3qBSdZ4RzdbCVuKLNyWKlV86mDFiwoDq1mb+ra72NrQeBuiuwYmi5GMRiUMHr3yf99otRT+feeX08spc5M5cjz3lPeGVHgndhjlz+cbvtYL9X3Z6ghg6eB3YNa5Kqvw2kpfGK7LAG9JcwkoHEChABBW9EGY2Zg/xfDsy9yG55q6FXjPVLI+tRtQazmbhin5Pzj7kNTDzZbm0N5g/XJ3ycqfdR4lI2dIUIfV8mPy2gEtgMMjeho7ZRz3kWfaGR3FgLO2lrJOIksO9y86Mu8rHq0yvAH/Wfy7h4Ak6pG9gQCH527YwbUBw5xd0dSTn/e7uqQlsxPY5dSwpaQ2klbmhBT71eibuleKpAJlf1QV02HfSDYRCosXRRz8EHnp8F3a45d1dib4wvA0a7lHKtD0AcI5vNBnXvYYprlKR+xHGGQchU27lT8+sBLWH1FtxI8qGPGQ28FcnANf55s9Qff1GFALWCN2l384tK5s2hsTZIHw6lqeTk96xVXhwRsQy9bFw6mp7IFxLIJy2pbnGIWDcBzjbZ0MAiSAFQdAlWahFVKr3rhEPFEtNnPv/bHzypa6V/WOi3vkS23K6pUbNeDAnSu2MHjl34kogS1B2wUB70WknjDOVz6qdn2rlhiJd3YScS9u+6DJfNmJg1+sUIlA/Aw/69h7jwyyes808OpshZBMrDwBf+rrlLCWjC/GWMZyHIx+zWRqv4itpFhtNpcy5Y1Tiw3f8jwJ7UDbHxVcZOOw8ozfZgTkrwVUY2oFuBEkQuyl5GersQBxY7Z76x/5b/n9w97YPkwEUHSE2HZuZmwQ+cewpb0/sjyhwqClgt9l/KGrir/wRqrGHtQq4X3sY2JokVGZvv/aXWYLfVLxOpNKvU6YBtwVzS+h/G17DPANU9NHjccLqyOwlFnUtNkwUKS1hw92He69/Oj4RWj3VMK/43ROOSZSw0eiIzfFPjV+f/IdGKsokoIO+qnAvBh2tjFerL2T7V8Phorbz2CCdeZeBRa5rV75M0rkgSfJuuthokelrsJXKS1/ZIEwikqfpY7fdN6k4Zmi9p4VDuwxhc5BMdjNmhi+5fDfSNprjq40WUY72WDBwe6PrFoIjAadFl2BScjmQQKRWXGSF5DNkpVOqfRDqZmyBeAPosRnVIhZxgXHIYCzYlAdZObNLXZnrd8m8dFMMwP21fMfE/x1ADOKucVLUrJ45rg6nOwA76Vcx83Ha1fJf4XFn0dL/KIYlj9HM8BvYM03SuO5xLuQjIU/+UxnLp6HjYNcYmUCfx5M9EqRarvM5mIx5GoGSWg0VLLS2KzHUSls2GKDMabsI1aNYU7zZNaQNBndAbNphDhKBbmr+0fWnHwIjhXfS2InxNm0L+OtH3VsEnPQuSQDVPNxCmuwgO4I1OkRs9UPyhDaRuCX06Kp9SK/ZQK1OR3jn+arK+ICXNLgiGAR3Z7Ir4UDwfJUB+HtKzZ3W73RvbwnK0srkZFI1/1VceYEAofoAohYnW9f/9QSBwfEGjPyMZBDrAXmmpHrju8pnQHH5l5YKDy2aDTt9T/L1gY4rxAvvEbutrUAQ02VvnsCDnWgZlQwwvzmmBBBk4MXLcy5ovhwYL4DwCzBnwEzA+rcECopSYW2fU4mTqjSY5s03nlXI4bszEb/Z8RDMDZpZJ8D5vd7/TQZjgZqdt9Qw30IOTDq6R/j1HELaFAVPGVhEnDlR+rB5sy8XF8nDuP8HSCmNq4Z0k4PYPwg5Vvmc8B0Tso/vnk32zzlW39oGaWwy0z/VWapr0EMJiXqd6RoQTi3wLGbL4ck8F4TcSZRaaBBZUqxMyZlb+ElHGBCpy0bW15R6LL6dp2S/ZpCjspe/D5Sp6Cg9mpue1ImeHpMWRf2pKbFN0yU2wCsMA2GO7uhJDOJUSOI13DJ3+dLBGkGAfTwoAL42qp3x5NGjI43KilPZoZ+fVBMV+bOKWacdT1pD8iz60Dvy68oIx3Y+UREqr9CO4jBStBhZFrBpSb69tvbCEIpa18t9yfV/JGJ3UOreiUi9gQOhHV0zsxhBEK4LNej5WS7RXt9vydJQ1WUr06qy5evaIVzvwon6zctzbnkzSIByFcQe5ZT4Fy+FjWmQd0EBATLc0T445WkDda4ECPmDgA0UWDKU/TGu68YwnEBNC4Zs6jAgqQDkMqtlQGHfZ0UbX4AofPh2/guKyDynNtk5q+bop/aB60r6o3MY85VNO0KhBVkk2F707FqArS+Z5u5otEW6GGIlyeZwqJ49F5tdjHTCQZlDmmf7smkWeGad5s028tLB1jfKZ0NbbILwX2YnRpSQxhT+lH/x9hQ136ZicfNVcYbNtRH/RHDrLM2jwjBQGl0IbNIUAH87MYCA7xLEc5WvzVWy/qlM15mEtLdiy/rKYHDonNlxDZ0qyM8vBJSw5kbRlanyZx55fP4WVe+nWIulpHR6TcU3IURblpHjMqrsvJqVAX79yP2ce8xMtzmysEYGVzxrCRpdOStGBE/1hCnjoYU7UgTCCB9orfGbguwCuZTUFgm8YyQisfSuFAVMLGRC2cbFxQIuJKAgreJmJ9aT4JC+A0jCP6TFN8I00s0FEc2lt7d2su9OmSPjipRuIFMhchkOsdvZW6fAO346mquFwmEJ5ATH4iUUbYkjATFoJYoMTDvkQv2YR08V9dlWN1QfJAIslp59BI4NgDvrEdOb185bB7x6u12UvO84f5j7cOZK9vYO/krA1uJEFOmh8jmM1d26uIs6i9FBjGLNdEpTUeAvzs/qEOohwselbZmnn8Tjq7gKn3lYG8PlaLDrJZLr90FIcHepEHkjHbCtU+Jv8l//z9UQXcsupKcPqTSqnM2GzpYs07E6mjY/axXLB+RH2jhyErMSmgnGevulNq/cRelbWuSZ706VjihToZMl4tcMq2zc0FO05aXtwm12Z3bjs68YOvuZLyyqplfZAY6s3ESmbr6iZlBLXrEgEa0fGAYPIP9gvLLiz1jfHhAtJ/BrhTkRgjpRehkJWvarNAsKEWAS4HANAb12b6ZkPGea4Nv8D18rK6dNpDyqX0HZL3u7MfGVP40ScH5HydmGls2Bd80lIIUJ+ggnIUfhpD3poG6YWSmAjeao15Iu2Sjc4+5P4Rh/3pdwuqv1jrOWcg3v0qPBylwbwGgVV0+/9g0Iw/BNBOlCcTSKTclF7CNo4m+AB0FZLkvZz3dlJyHaZKQaiqUcSS03kLO+GbgsHRNEEHQa7sF+udakC0wEPoEIAuDFeoiqjfaaXtJAp/7YzQEOJrHhw8gwJ6Sw+RpU5EVlGs/KrMMrSKUfxqNYy0Ndr7jZpc9CY/CzQjGGH3fnckgh3TXzObDY3KrnaVKBd1Z/SYDSDoMrRhFqgHtC5/2T0p4pXhci2UZveh1bPWQ7wtkh0Xw8zzUZ+asT0bSyBrYs7rR8uBe8UldnIKisyj0NYoN13Lsj6IMLjvDaoJNAt3zUZPhCRrLyh8zNV3kypF5SIYHxcYAxQn0nWCEbMEQVFUT00sh+7NKEha/aS5hUOIF5ZSKkoCvGFue24edQGumQFzXymQeI1uoqmyJ2sl9E/NDbUITgPPEtPbV7tRiU6T1yHJOgNhJCzqsT8+1ojSQnU8Fw00J4a1Tep5z80pAfgq5QNWoCR31Jt/PQyZywPgbKHNga53c6FxO3Bq2qbS4M0JGB1hh2K4dFkSdPXt6R99cKK8Xvv3aAXIOSVABBOj3WPlJg3BR8HgZNEdyRaet1U1XkJfKxz5cwKAQmCUNgBUbVm+AoxopgUriYd2fbdHv2y8b/X4X5Gl+zEY5UFFYqUQPX64/ScnybpG+Qeiej1V80BPQuRphcN1q1zRD1CYKAdWfqzNoHP5vuMQpbmAVwtIDdrciXhAJW5Q4kLt4yaWAWI8dEeT6Wjb7xy0Ommuuq0HMTQY3ZcN/FpIla7KMDqymmi7IqKxmYAdDRztpGfDkdaHLHTTHxTdP6FGATVOgQMFmaNgmbmCRuWXKUQlt4T7hzWkYjATTWgbqpSyfJ2qN3FcxwuvRRsC42875Oxt1zWPDUI+avAZukOEOy9po0Y3LPxRUkV+uJQbxhmhbsnjO66fvcBsa/3xQfUdpBvtCaxB5BT9uxGrm+aDRXDciAnYbb1D8Opz8XWwbg1U8C6RNsOptrfW08OzzZTvcctrrp9ciPq3RoyFHi7bMnK2GHulMfx8fcADjGkA9cN3+hDHrLB61KLboKXZGQCypzmyQlX2BJlgfMIbOspcm+qHhDmEdqNMq/4t3mY+5YlCU75wAEqgIKxBBicZd5ujhamCCSUqtME93nsf260XOPAsxlqFugfUFYecDsgmySNh513U3czl4HmsXvqSmMSINNjSRqzq6KNa30HAxD9bDHffOSQZyPCyLC+Eb4BqbK0NbzRF1ASw+yDA5wbbOtJwRw9kaJ8v/xRBCk0JLqB6PF/deMTwZoW5TvHBqKkVctFo3d9AHsbKIUbwL+rWJw3GOfelwyUpTBFUa62H4/1rQ5Sxo8omZ2roH/PLLfQhNdaAiioWdUT+Alr/D1HiVYieOlche0qIBda7iPtg102dtEhUAtBllGZevqEDXzNQJctiaKemLRUHbDjyG+At80xLRXuKF6jd5WFC5QbrFZg2IH9rAVzBsA0Xr/8X9E42rKr4zbIcC5yg1a8SPTbFm0G1V9lk+3WlVo97ZPGgvUdqgcKTGut75XGbei4lWRJdjV7lDgWYoBV02BIrxeVOmCrrWcRsOXuTxNhagtSZWo6gm4LGRYB97LOnMwwnoPAWO2aoK6sY7GxZ5z51t0EeU9x3jD8YUFhdxFFHU8Caz4xjmzmnhpwL/R44KQZfmv2fbLxlr59tj9R4r3OilSiroL32vI1ElgbpeyzL+y4NEqsZQgt2asRERGn+NQq5nTjXf2inZMVIAUgO3wPH/BMiGnoZfMn/yQxuMwiz2ErPCW+5Gq68Zfu+CjlZ2RQNNjRsETWwlC52e1hwfon0rBgX+Ad1YOlHHXMecNt+JLvdNbOnJ5MXXAH3OeegbVRHZP7p3D6nnA4c3i9ai6TwxEQHkffCcDrWgPJY3wt/rjvEIPcmQeoeSrc3N6dq+Uz5cdxqJnzUokN7h3dXbt6fvSJ1bu8sbw3Ca9zqHFspfA37RpMGF6D6uZT3a1pVSdQX0JlL1tJtZErUEtiCAKi0eS82D8b5wk5J5CPgRyixSD5JGuGpeIdo1xaXBCJTA6EfkBKbOsZ8v9MjSNEgFROnw/BhXLRKSl8f5xD93GGKd342Tibxn4qwS+xlX8zp87M/s0khH0Fk+HHnN+iYMvsecP8czVZ1ayaqLkQfN0vNrRbzwwqWAG5cPYOpuaN2RpQfioPyeerroP2r10FdaN3bVFBNqM4/TTwOM+emIlw9NDmJya3zfr7qVhwFCOQWzU6e7KMaZDivhXhKo0jhiihM6zruPM2c/z1rASCKaq0sL/9iP+rIEbTc8uhNQ6dqLNRBycQ5ymZkyBBROlcpCEr6S18OlGmg8km++I9su/Ko2682sUsVcBs8m2pIMnjNQITtMlmOp4wOP4q6zukUni+rZauu7ZRwSwt1mqW8oB/k65WEs07QVeaLASPl6kpdyLNmaVIvOJJFHW4v5kDu5V8w/DZGBBIQCTNS3DPyvocegU7U7XhzNW82Ni1pikoEVqikjztnxb9Kan/eci2ZL7JjK6qvL36Pb/zZ5bpamdsvK20jsundXvr5wwAFBdgoP1S0QZNXYBLIJ+k7Lb31uHMfq5O9CXW1KLIg3MgrqtydFMrysUV2r4wwWBPt/3C1xSsKKV62w/GIQ8vmVtvCQSNs35MTOCmiUQaIegPwqJGi5G0iHWLRPt1jJVLQPRLWlcHCK29T2lh/GgTxXJJjNyxWNUidYpbgAATp3FSh+c6FtCvpoG3zocWVnA+LWP3b/+5VM6gwiaVz42ox250eB/OQrRGqESVVInJEJuu1HCtFKlzQsec9AiehnQXTVmHAxSqUoKuCDOMp3i01JW78LSeHf5nBY6GHDrs3AYOFm5tn8XhBrBQakE6yor027aTqqK/gOpJVm7WgIl8YievEAFA6ked2pQy+qbZI7MS29BQb94YKQkBCF+wjjCl2TgEP09otW6YzeqyMjecApb7KXBpSJKqP5dzJDIjT/OKNuS/j+sPN3PZhaRZkK88W3uXFlA68NmUisWb5NCQyJa/E4tOPSUOcJfpBGT7GDRHlwCmt+lx4rK+Xa5SLDJJZJrspUSR7jwac91se+mGA+luONdJ9ImAB4qtTWzmPNWBIKpVFqWpniTnT1kqJaUBJS61DO/MNv27fzALtif49MPQ8EZhNhYTuGFI7QnZLAMbVwxCVZG7ByzBoweTAYdwhR949UJeBZQ3bXVRA0LD/wxUksbpRrD+OM/nqYC/A+n0+wqovOGQyL1rAd3pRo4uzELDBvnWf9+i3AepI0/pGUomJD+rcoqFH5bQyGvlgBAIieF+xPFaTakoBSp3O7z1Jt3IUtVtvL2LVOFS0mLRmggHPxB9RswG6jJu9RB9YoBmHCY2qHZJid6X8KrXzMgydaihHGYrxPb5VVMdTrV0A8B0dYuqqRXyuDPxhiShTshbMtow/2r7hxlPqBq5XQcp5juj/adTdtdjN9ObfzzJmH3ikQJPe4g0J09s1AEIlaBtn3dKJauzwoD2WBw4WmYr93zFlm17nDAsoZfXm0WXsdUgTTTrRSpyTq0A+4muzmh4eG6YZVO9qQf7PWuOM8s4+ZanzhD6Zz0D1JbC9A+0OxDskeTcEpBUkaeSHelXwnuFh+jTOa6en+AqCihYZYeFhhYEVlZHUw4xgCVFHaWCdjNh1tbaR7cuQxNOWxZUcTE6L1A5sgfhs60sa20H7Qw1uhwjFm3qNxnpfdl1wo2gMmHrvXd70yP++5dweCojtGWc2DaMh3Dp5SPbrPIohVmrFRH3XUA0mu2760L4g8c/afrmk4223eUD2xu7Q1fEeAgPkcn3Y8SOxB0q5re3ZEC7BmJqfF82zrlMQU5PMOspVfydM6Ttespl+FvPBD8GmvpMOIx8ViPNgOMiEkvm4yeV2y6j9ldg23/xcWdbcEGSfZmPhVMV9dSExo2DBc3ZrbS5rh/Xfsn+WDA43xDBCdYi//VP1o/IlgkJEc5HhA/2NczPOENI/Hzi8Zi7qzjuaiAYKXTvKecKe5oottnkqNDEWkSjjpnpRwWHwEbs2zS5QLgUJbuh0xpd2ahGvDwNdHymUqDdNoeZAyAQuMJxESw0Nx44sIQv+Wzhld7kv8fw9ope4qk+AYMJO6YT5jbO3Z38BAIff3pu419fjhYrucNRdll0++G5Zp6ktFmo7hHbg0PubRWpjNRzQFFs3Z+trzmVVGAUo4ZgHjUOSdzwStxDbkqXGYVdK801X9U0/6NlfDbbdvBIkQVMOPhPYlsk2M1wIVDVEeqfYjb62ANHOyV2YmzJBqDbFglKdjfpmtUxUWENaaeQDS11uWRff12YmWTphSlC0SJRNcrOQ20PcS7eP9FO6qZZTRSb9Vm8Wht2BezbJXeTSU="/>
</p:tagLst>
</file>

<file path=ppt/tags/tag61.xml><?xml version="1.0" encoding="utf-8"?>
<p:tagLst xmlns:a="http://schemas.openxmlformats.org/drawingml/2006/main" xmlns:r="http://schemas.openxmlformats.org/officeDocument/2006/relationships" xmlns:p="http://schemas.openxmlformats.org/presentationml/2006/main">
  <p:tag name="BTFPLAYOUTENABLED" val="1"/>
  <p:tag name="MEKKOCHARTIMAGE" val="FILL"/>
  <p:tag name="MEKKO" val="MekkoChart"/>
  <p:tag name="MEKKOSAVED" val="1"/>
  <p:tag name="MEKKOEXCEL6" val="False"/>
  <p:tag name="MEKKOEXCEL7" val="False"/>
  <p:tag name="MEKKOEXCEL8" val="False"/>
  <p:tag name="MEKKOXMLTAGS" val="1"/>
  <p:tag name="MEKKOXML1" val="4HooU0THZk28POP9trq+pbTvvzd/gcV8t56cq85kb3NDTsUhojRA0EsgEHHMH7oYP1SYpn09ysXVivguJdhTvfyVMsBLTGvcX7WPTor/CmWiWcfk2RmY+GE6Q6T90sFUz2dD7pS103gZfJ6l4USC3jqtWOPR/ue0umjYEY9KlLthURXCUyUuZbmGDPUXB2idlVQc+R1c0j6vNnMaKvr/Ajwg7VibtYrUrbyulTiPNW+/yfTdJygxwCqxVO4YVrjYjWt7i4iTJxzRCvEyICokEiikYjZSP66NgfH7wweCmgGhzsl5VyeSnbBkfdK41WgKMeZzq+7YY6U2d+YqltRQRAnj1kZlD5W3qybuPgFYfcP9g3iHprCO9UlGliYvCAS7qNSOWJrKnYZB1U+kn/Fph1Eb/NADrAIB8CA5W5Fo6Eu0GUNTTdO2YJ3JtmUWfpA8HEWnD/tYBveBVYMkZ/iXbnEHdcVznF893Bjrchl2XN8czvh31CwQ8zqMbSkM8CNbv9xo5/ULrsOMeB0fxVyYI5M/5AYGwxmuz4OrzyXUDPtLGcneR9eu6Nzjg1B7jwIsk6F0WV4YCxkLSw32KjQRJYRIyLvk6Q0okbnP7MWHPfWDrLzaSSmO2J/8JqFD1ehMw/K9at+zefGRiCqfpjPBroVHT6JT1hPp0MYKY+3LPUQM8aPE+PRigTxx4xr009g6E+uV4ax/B2hRzR62uSsSPKIWQPEjzX3V7xQ/ia81aCrKR758QfzKz0m4tQnJfBTYlvxQWLSovD4n06obxU2hsgE6Ouspe2XEwae7WoPsMDldKjWlKe1PUgqqjhBiIdJnj1CWZ51W+v1rQsuCJCnuFCUA+u53KWpuqwqUeYckcx30G/7OrEuRMXLISoHKUFTWNLI2XVTimNH5kDlxdQ6VoWiAzGYTf9PxYRZZrlvDzu7uT8xOw3zD5FN1mPVYov/IPNi6S35BTBAE0bYVRpPm31wdxsWU3XP2zwBMdO/D8NfY/w562Sv4mVTFdD5kREY2+xs0tq4vMKbOuNZKqUNuLHZYAazj84liXZTZ+n+LuUjR6ud7KZWkosE31pLro3xMIy3GkeFdGPIp2Y8LshF2tVsTDHhCT1NQ+ct3G/HrLCoYF0SyS9CK5c+qK6OxQWusgS8nwrwr3groi1w/AmaylI2Ku4ASTIIhEdwydBuU8kyfq9kYTB/vG0f6ROicqTV5Lem2XFhY0aIIAJWHKU771CXWbQIRcm1gpg2ivwi9Oo8jzphVY5ju/o5cCxyaVli/h0vXTuV/YOkZ7laE7uhhOw0M53NQb+eOQnzP2RaOigK/aJkbL63Mf3GDSpoIZz4mzv3qIDqBGhvs/R8vd1oXEl1U/EYVsMa3ybslLUTEw9VBQ9j2Gsxxy/+B3lPHLsWduAk0cYSnxTjg/QOIQlzVJF/NA89V/uF9nS5rJWgIAZhJ7KFi9qSUz4XrXJZVB/JpyZi3SgWvpb8GT0+ctdyyFFSFHrWShkxEVWSwebfY3D0eYM409wGYuXBL4x9wzCIke/gLXdM+NWLil2hiwG10E4/1r8UjIq+YdxXBjEiP7YoR8BOtIjlIW85uHBDrZjGKSS0tGZtF+R+Xzkf3qC0CZBTOMTOCFzygHIIhX1iw2brz6Im9U8OLHtNDJz8Ddzc5DV+ScaaeKrVaJfCUqB6m21bjDCfv81EWR/RIAlOpKA2LgTe7iIRHoset7gbfTlplCCgEN7W4t8VL8YVADOgG9Q9gOethROWtAkkuWalye4JipJzwUVQyZBAFX/pJFsPPgs+2YVcRlRl39IdW+ieX7ajEUryoof8M4n6PkzW7zaBa60P6kKT+Pb2/AZI6yBCS1rKizQIZNtUHTAFQ+zUct3jsQsA8z3ekmYKC6U3C5vQp2+8DCdBKAk2lvKjtEyNHhh0pgnUcaHxqfgdIMmQYj67z27z2DFNrw655N6n0O1QvfSTBDvwgvPMqF6Zy4DhkwKQtK1gAEOyplwH/fIIM5MqyVEJ+6eJM3/Fxe0+JgM1qJt1Std5/QZCTll48+ngg+H+t25KHe9ggChEEChzifdNS57qrocD1ji7dJgaDQ7w3Q968r0Wfu70JBBbSeTZvR66Tlf7LmAyR+ubqBLnp5OXt8dfXRjgUwd1r/WmIo7hm1pIY5rHg6C+yzowK3JPdfnXTXjHG0pbbh9BAa5LlQDKYT9WDFUxPaFEe52dNUgppwkM4YWoTJgk5y+lXB7nkyXeLeSZTewI38MXx3Z7R19foqXy3w3dT2BEiL6mLGIvQH7peorIWYK/hMdVK2otY2S4LzqdpmsASVUKDhfCSMGhNaubbBsGaNIZWBQduuvBdjPnH96qBvAca1GDgeQYGSJ6Qf0BZfCpJKjPFvcj6ZB4/YxDnw7AMKkZoHxgK+3MqgRnNcW6iTOkAC1Nrkj7jINNdgI64SQtTvHMYrL6XaUxNiYACgS5kJHoaGo6qNKQwdOskeq5RHNnqFjqove77HkxITWuK8pHJ+FNVPIR03wikRjVsrnXZhH4J3kvvwn1wUS0MoYJ12hpot6IS3wZZfkDX/hglwia5pUjl+0DJoow4/63dr5puSmNpT2Z9JNLt30NOKKaKJC9IsWhhfEtIXQbgebfvMrPfsEr7xPyL09ci/42XmtU07rmXsS7OS2xHhqwss93ZzKRNzvJVt6iIPJDwakmP1xUz1kK/+8iNRBLQxG+LBxlRXWGsTlL3464Q+K2Ej4pt78viDGNmm0yTxjpw4yNSpKdQ/Siq06aIdPEmzWAG3udRd79r0WjeucdSR2Wjr3sTjTwqvkdPXk7r0YmAEInye9muQauACVbAuqF6L+EcVj5FnJqIiyy7UuSoYzv6jtOHMe9EWMrwPMBnox8OC0/3Bvwm/vbVGH90VWyfqquk6InTFKcpVfFjvqr43+nxwpbtAwQXTQhCvc0u5pdXv/gHnpgN9icA189J2DZCNUfNl/Q3exEsxnqZhbHorQEM9ohhNr05gTEYZG7e7+nsqcdMPBQeVTxrv7KsibPNvypLY5Js/AZvYJgs1UeXZMG0Q8ZrQj8pUO958kdgPLNtDDSm8Ptv8UUrvJn6ZRrezajwjFqgO/adRVfkTQbpQqMLBgQWik7kMXs9eHZHYCmVHgabL1/gUuwrdILOP9ShU1hZTMU/eQLXrVmFiWhaxZgdRcYaO7LJjaZdxQY6aB0uyBRpILS/Tm6GfpBW6AnD8m+8i47nT0FZ4rzFPz4cDP3BjWP9/pz8wGIytAjc4/LJ18XDkzoLZz0v70e/uMo2gjFMTlz1469Ecqcg5dAad1PQYaBli4U8z5b3HmewuHx5zVj/dShzXmyiazkCFyICEsLa6NlmAlA6msk43TVug2mvR6wKB6CDL2yYGwGEnCo8HGEST/mjs0ZL4cM084Kb41AR94yQwUOr0A/gdeWb1vM4wtKl4APOYucG1eCOxVfyvZWMVdEmtpZPvkS+jQinoA4ZQD5OZc1+Q3kL4I2oHvhtGZankwz7LgMJfTyOHrAFUZAJoTgLxI7tfJD/3pUZlRLm+lqRpOh/8xLrqFgPfEatZIB/KJG3bpi174rnmqFuN40h65hexfDyL3zuWEuUn5TIzjs5knxApiwExhPDoLwbabD0bRrxf3pqPkCjnV04CMbpDXK7cEslntmmFEmjMrUDUZVw3rJHCcI0PhHuPw+ItcpJkTbzPZzwuYtM5h4Ix5JHSAjfMVoVYGhQpIVbPIN/ysKOGD0EMSu1UlRMyRitb1JWKDKuMNGLdrHvseNFhqAiBHtTbcuy0kCrF42WMLdRYWi8ZRoQNqnAeWDNOAgRg2F7h112tHkQ+X3vYM8+UaoGsjCgtNptJjPN8ymdzv5JTAinalHgHikDNTGuelsRD+n96KAYQjSlJQzRoe0n+okV7zIWEG7VpvKPcSTFRJEE0fHAM0OgRGJT1b9myyL3kxiLCfoyUSSIx9Ip1Heqohp91xFk3sULMEdteoTKAukfEtKL1ZwPJ6nPmIs5CWtRfpov3miED2xE546pZ+xCkIYUIL7Pa10hHtUqiGOLmrCRY31bkYhNmQe47ggTojB3DXtD/ja8m5auOT4TEUve7K9icy+nlaNvqZjUQknlr3z9XMIltkE/9YQtmzLnfsr7NzIFxguqpudoYn/1W50Ti0EKb64ukreecbyUqaVb461m4/jfimgBSCdJQ9xz49KX9sQ/UkeYV2rBu83TkVVjhjMD8fXFIYAu/6GpSuNloTMXtz3jh6M0zaYfQVVCWBHj2afVuDIODjXUHT+B8/t11ueVp5Cxs11C3f0W5cJ2K9KGWmwt5a8ZWHMQaE/Fi3J6zkUofyz4tV8a3FCjZ03Sh8tI3pEGwAxK2C8MplrsMr1mZdGNjnkvpYDGRGnYPmh10TQ2QWZn/yhApxH92S/pdho0NRvGWjP/am9c0FCMoRCCd3qlVnb98NUMu25fYeOwcMbbL3mvnCv+NUzZ5y/3qXHlZY9RlHAFCphcYXfLsbYs0QBf2Fn4rkJspL1onk6PiL8d1DhILUqTrmAAWgw4Aq1zTea5F10C8J/ORA05a3Fr43r7Gm91jd78jhv/OV0ePJTyEIs9K0cyDLDtZFEk4xVMmNrFu4kCPkn/AdswCqrCiXh29NoqNbmTOyhfrLQQIgXfkybAMJKv7rR7eRcN55ol1v8y4iLGW7/5v/kgsWUFt3DHNoEMvHlWdTtu14n5gv/JrJQcxFGm8Pmymjx5QIuxtDrf3Cr9gYDq1lOBVAQ7oQO8hfV2tdjftnawgZR0yhHaddBx5fU0w7Eswz7nLrMjmxWusOt/ljL6aOEA1Cwzy7+rRRsaiqi/MqKOBD6AJYseNYtJ/osBc76e6XcmrMGW66NP8a9Iy8X2WEJvW145IQqbmsLt4VS5R5yNKunAv2zJhPMAxFnQtMmKfq/Cp92HzA+48aBlr6dvpjbUwoi6vse+FKCNhkmMvSMT75+k9PHjArfM8K2Q+CtqynfdnKfolZyJ7KnwlAfVpuQK48kyLQA/H/Ka1Z67evNaLQCkKlMqWQCbY0RaHMIQ5TQQCk7GBIkwuzgz6S1A7oJMbiSQlNsBmdNwYVsdFeJFffFd9cl1MVLV+VXLFhvsIbrdoFWANslCB2rh5p1ksIJMmr576aAQf0t/fPMmK0EMrW+76ndfcH7A5SK7veP4w8dMqIbzt3P/Hvk5UG5fYOjZbrERASr6dvWy0RxJQfbOWBkdhEGYImUVO9VEsO7IZeZpvo0TZgCz9nDYoU38ZTRw/6wYZPopGOW0NW+Dd/jSutwKzwLrEfbPvYiU1qdoCeiH5HbbfT3k/QAIxLWDosHrp/ZPsGGEMy1SeneYFbCoFkfCHCQT3++sSA+1hG1WlhFlJJy/H/wGsSD2mlx5gE5DYpJCewwh0Hm15tsvUhLKF1XLo+ijmCUEESu3L1pqVKiIiB7mmR0C4YZsDl857NgxRP+9ZjXanQl4Gyj3wj6xamay3BLS9Yr0tf5JKnBn3ylhlGC4m6JldQBDS/q54zdXTVUl/ptoeIm4ecgAaWLi+FdoKNL/srZbY0RXivMfJRkxTfRNGf08cmX9nHJgcDW1tCGOvbOxPp+2Z4P0nmX41DvLwiQqfoih8O4n53bFTsqIh4yiZ9nU930n5RpJLTYGj1tu6vd9tnUoGkCeaK0ukDChceNkjlWQ4o32ZPk6z4faEpNLDd1nbyb/i25vpLHRBESv5TuR14kxLGKnqdeekQPINnLmAMB7lGwfPST2jNLZsbhixoCraFDDMo7lEuIaMX2GgvG7DdRPe1MnUyOclKyDsyk1/2LQLJT9S0mxbCuwUZ0btNGHpJEH/XMzUrcYAki4g75rL11hVGT3S9p7WOr6e2Ki5Hstn7GXf9KRPhLfa06fDdpyxRS5he4PLbStchmgu8T1ugr91Fx430PY2KlO8H/B+uwWC2mz9x8rRhZ//yubJD22Fv63ejzaJLyIimYN7JPMk2qffVD/x9fIsCDAgaMfE5tvFkBp8/csIZ+E+SFPgPySJacutboV5YV8epPtu2Z0HepWGYSBCvDKiNvA+YUV4JCh99ONfBRrht8NQkiktpFkDgslEwhfnhrMmSYowo22g/zsikIDdshvFT5RL5Bs6N5BqhC0lZ5YkDw9U/sAKoSE2oWVsK4Ah3cTbCR2cn4TY5OLSKKRiTn0O/Hze0SJiaGSMO4I7kVBkyz/DPJvfmlAoU3V5VahmhYHVLYKTtZszjVSBD1ewyRf7E/WZQdgix0aOHEM65fuT0SSYYywcjQB0A/qj3qcVqLXGxnv2+AOeIJlDZEAMNjYs8P1oytMU2jDwS+QkM9VYwaF+BNWOrawkT2UYE3Cm9kehyZGi5lJFlF1VuLtmtvoMhT8Pa0/UnVUVq9vikvfzzbxlMFA3nTLZ/d0dmOZihkzX6DUeAfydr3S+NHf6P2bzSUnPfsGVe/dwWYuX1g9ryobpu+tXrgylf1v92GTNiapP+BMmmYh7ZCpY6hMIQ2L9+4lkPeR1is7vZZy+b51AwfEHLjq8FvNqPsXvJffY/9VYNB/Db4/7y1OLHyOylTAyh0t4YyFFitUWeEyiReR/17Jhotd7uf/1t0HX+pIS2saq1g05jQkR+ijY3Sp7jF3NX/ITqPYC3RcKgmfEuBvrTP6ZtFo0CfcDH7lYhouosq7Y5nCa3hvKHsBjDg9wZAluAOXQUfS08DT1sgugObF4CpsUmPOnu0pv/wA64Y76ZsabMqGdYCjT3HZlHVIARl5CrtUrlUiLuEOiUNrs5lHrbCdWrBlE9XeyMFFsO2NsdxfLL9Mlh76sYqM6UXdcP9quvCrkTUuiG1CVbQkYkJHvxibRz6f11+ip59sXffa3+f1GPfY1SvOE2Lm4/xW4hBRtvH8UYla/tZy/J5OL0tS8dsU4hS2qR9AneYIdf0kKJ0aAlR9TPmTR+C8Gpw8NRhfX3SJUqUPGG0xSy/pU1PMAmdetnZ2pLAmoaX7UT1dbvTiUJGYhGHU8xe0lUjcmOVqJlw/6KTAaOTjhsLKD+ajsYfGh0lKieAPOqMAoFmIJpvmeIAHFYOB25FwGKJ38asBQaDzRobvmJ3WHobK1Pp/JC6b5b0i75ub84oupEBwAjP19KYkRx0ArRlIYtW2eRdhT7SAAN4PooJNGIgT2M69jnCPSdcIrh32i8k87jnQ7bKv59g4IeqnXATnBLW3R0diF0nkmHGo1cnC2zJZT3zmxj8vxxWcZ4nQ47I6KAOl/2qR2d4fS5xIAJ0BBySXSbgF0+GqNU3LBm/lOnCkrf33gSFERxNx7PutFoYBLdXO7paKUey61nYRkDqqwJ2gxUCVnSNFlNAiE8zhBiD1NlNaK4lsRox7IBHBhJXY66tvzxXzijKpcX5rzujmJvSBhNTPjNNk0dm4u8+aAewAGUXcm+YIb04iwiQqKddKKbOjReW5C9J04/DKIQO+BBiEWWKC2vTDpQIcTzRJnFVse9GnJJyNMCrGG5SYh/1Qacbi47rSvvvVFmmyfyg4ickeFPcwxJHZCSO1SHzBWldzfmW2El+ZOsrAHtF9jQl9ryIbapvk7wA8hMkTLoGys0le3HSCQMOiPY/S0cR8OkqkyOVb4laXaCLn8CbAPAQ673vWjk3Ki4V/fnNeIPIKw27HbXdgrIxANW/YpylGcBF3iehGgFygJgW/powKKRZEmELEwVJuLAOK62PNWnOOWjKsarbpYkdo0RA4C73u5qpgt5XCRv+VHDeyt4LTgYklY3375RRgoeq4ZQmT+UIOfc5lOa97E1fsQDTaORhIO9ip3DRVFMBHE/cdlWLGzVzEvL+WyFL5Bw3bQLPhl2DHNa2utMp/Qg3m0uek+0A7XiyouI9UAHgvMjkzNF/lmOPwtQRLoCEbWyBt75xg3YsvwLt4JWnjLhBFGyyy02g6PT81dRPxuI/+BrpDicvdKbwXnoj5xgxmzHMZqk+PHJc9Dpzc6MAB2Snb6TiXXKMXekNPURwftO6yPvRcRfJC6e6PF9RoTg2SLrdX9oAnGO2yB9O6wqxDj36egFqsuQwC5k5KO43oBCBES4is+ly8Ibb8NRGLChNwthmWIxz3ZDEQpvLHHbm7FAgSc8dPmg1tKJl5I8+aQgJoftpRNGLnI2wH0NRPotmxxV3+S5KVq/Ow85mRX7B3fkXEAo6RGtLBtNKYmou/gu9u47/lsMD65Wz/OeIukOcm5pETJ5QrTbjNAgp8DLcGrnni1WJ/PP4wghBv7lHDJH18wAA9LbsKEjNd+ds6SZfoRlzejFRmvXMovpoAOuRao3/LBsVTVN4Ruu23RaKEbiz1BWQCPc8pvHHs4O0sQLOypM59gf4YYjk593lIegrDGJRF0geONsIwxKv/QD2AQkr04IiI7kPgCj2mEFgRVxKB35TRnx3K6PfuENhqWH4DMh3wQCvZIUIqYc66aiFdBJ7pkYBjqGguZ+ayc8C/cNry8vfYjHMDkV0PwqScKTtjp/Jw6BnFGNTZiRKh4AaNc4zzKoA88mzGvok0FrfLLsyL7PCP9JeR7Zxi5B+6n1fVfteyy7D6YYu32W+T9tLIRuAdeHDaR1x+DOsOyddbamB08/OBJWvYHFimPbI6FrzSmFCgfFaxzEVt0a55UpVbCWXMPshC66fjyn/kI0vW9HfmP+VcfONDDjA6yfk+pZKV/BgFG4/yqetSQgzjq0Jycuc/z7sUCNnXrQGS/mEo17YBCNv9CM52/rp08p2Pc63s87cDEEzwc8PGb7Kgt1sE2EVK1X4b9XlFC33acCqzQbCparqvB5FGhEmPoDWQSLkgvDuhWG25oxI6w+XlBdzH/C02tHuc8VPYmUjx8PS+51Xsq+wsALVexAwYqtyNmfn65pAAhBuMKuWHc4K/CbGzZgF0JrvsDueWYfC/xSkkBavWHAVewYSpFfveC0RIx7EkZQK4KxgaH1HBnohpUeDCzHX/2GvTHTKL69FMUKueWY3DhDuq5BMf62jT6psE2TLuOoOu7KnAMYvgyyQxrcfJTQyfpnpgTf2BAwQ2MAE+PMVUij0CzFU8oZqclil9t/SWUktv3EOzgujclz6GRMYEw5Uc0rayUg1wneIfyF7WGHc9WtzL8KF1vyws2XYXi7cPBHy6PA0Fsl7HnztcwuRH7o4YDFIoPJ41JH2U18ZdJx+prj5RvhjFDqyQbpmt0E62nVT7kaHcxD0juC9Iq5xMoXDqgY+6I701VcKF0CQdBoHOdkKE0U2tjF9Hb6+uD+NhpQBsazDETqWN7lIcE15PEhduEzPwre7RBn1aTuIG5jRlW13ZVi83fjmfuaNEgXIaWWdnRo4NvMwl3B2JWn0oM8MdbKtrZ4HKel6stbmTeMVM0i7M2qFkgtTqVFZnTmIT9bVPaQ+pXe0MdmOFhlMrAO+43ziUiD7amm4eKekQ2xGNioIo+O1IAGnGRM5F2dWFbu6nGmBh+aVshtkjx4PcSID/1KdkpkgPELbacz4fvHC+fwj5Cm9btP/g7KAmuMoH+AH2hmKaR+w4/yWz5UlAtH6ngc9Kl1qpbKwmjUskcJGMG6EsAtcc9LOgGvTfax5io5TuiSyy6kPUPPuRjM5JmUiNMqrgV9bbwLuRBrPqEPEr9nxAAPy599QxWAXwFRsREpCZQFg9ZXlKQtvdlkAUmzP3W2rvg2NvrEFdWS5GhLo08EtNJW7L5Qby61VSc2xKXx/xGpmcwrp+xGhPoIrJX7aBP1XaFqavUqZ7M3vBpOGNW9hC/X4n7C7Sz95aWFqmTJ58Kzz+cKg8HHTiCCNl0IauieayvlWP1s4o/93MNiojyfq7Rgzi7wvLsKGb1dwXRwEvRC3dE7qjZis9Dn2TCeMthSgZV+RSwlYQmPUNxL8qpyVz9WQarvp3P5rmFE6qe7XEdrFXKu9XzTVdbCgIzKJpO3B7pPLSi6/SJaTBwZcCceN+vleyL/iUTHe/UT5z/zTv1Zh1Cwiz7U0pkm8WZVzLI5f/1eufeexg0ExNJoc64yoDT7O581CRliSjeL6rOhJQCVA3IADzdh2N8AigjHDAWTVt3mVZ4Y1KC6VD8naw131xQlUFDuoT+nviadPEzcOI+lsGVJxhJ8d/ZfIhNWo6GKwQd6gmt/SRB0Q/QlOwC7rMZlddl4o3bw1RjBx36Hm9Fb2qaw3pr/T8y0g0OEvuE4v/fVG+CZu9wZnCf5QpjeLt6p/NkFInMiB+wPvZwrdpEgnlxpZWb3rZ5c3N+AY1WNEcqY1+/tTlgT5WuuNInY87ZMAWOezYzQvm2Pl/5ksPNO8s+BdXuIJ6pqATyRUNiV2d42Mv8mEFGzBM/9BroryAgO150fyCIwAgsyur+wB/J/50X+Z0JHIXHBrUMWfZvABLAel9X9xX1xzVccjNGTCX+SroDUh5Kkckz9kdg2xE3EfQll/o4deaW4PSIPemvFfb+/ZpuHFj7MUbUImQVWC6leXp2FAr65bEDM93JE0DNnQubZp334MqdabBdsV0VWPimdfAvqhMbt4QlA1zLSv4iTb3HwXiTyeFqDDIyAS+kGJs9CxzE/s69JXI2nCVAtyFsoAxIupiXKcyQjGaR+j5JphyGSvWFbht3tbrHCUXsvHjizAOHakKcSCMiFUiIlojPqkxbybYjeF1qM3Fnt2a1/jCt9z8f86smm9nATrpHjmB2ZSvUM7CMR3RRpFEMBC+vYbRthALb5kKid13hCR3wTXX77KDMGg7LwsED0H3MovHOq6GoTN1B0WCmpWTy0eQU3ICG03r2afQFb6XEzIDIQEOWlZwOiE7cw0xlR6f1Kq8G7AqMnNPZeqg9fGKZEKLjAdiKS/K0cmVEtAcoMPDVNyDmf882/kzAdgEF25CLyhLrQvfq+rgdvbY3sd/UaI7lwrevef7ytQepeyZywVTbyMAoRsdvR482E6roic2OF06844nyzfMfD8AGWo7y3/vWZZZNu0i3bWp+Ma0Dd/RcpQ9sS76SyO8jLdznJTZ8jm9pxHzFmRCRcChSMaH1P6vKfeA6Fxk4Z+Z8r3Oijm5NwRRmtC5MmS+Js8dqYkhHMCvoIGC6YeZGrSD1C0RtvTvGyQCBVUrwFMFYVRzuosdXVdzS+4o9k7q37IVlUfXZ/Ukk6+v6XBjqNwFVTgDYJu9Y5pzSIhITW+TvIfk9tUZBx5zTmxst8eLiAPq6AB1pcV3jywkxTKikk2CLl/YxjPIZCsXr3hhG0s+6UeVkqDPfG9GbtsSxQcR2Nw7rvt+rNRoUUbmaBLAdkFqn2jHhIzcEhYebq5qxT+P3Z6jiX82rT08skFt1XXraDRjYqUqQmFYhJXNqfaP0IpbiPRIEbn08wWm9QnT2/kS4+eqaxQzHebkQfMkmV/jDcyJPDuVIu6aTKJErhTk6bisedVS0t1eQsehTJ6UoA1ugkhIUdaPl8PHu3/ucaGd0Ki5izJ0gfBtkdYOdXvo7mnmWfclFWbqJqR9elgWNVLgcZiC7V0+EAUqz4oPCTp3seJH52BusMycuYgBHNZd206b7fTp45nX8I5kdqSRbynQfiScW2UZ6i+HZDNCR4Pkdi5OcEjEGj8+BzmToO4bs36k6D5tgIa+foMAPymkyDojbqxiMJz+JWxGPD289/Q+dPQCtEDuU84FrLNnRYE1X9egaNbduAJQWA6j+oKyLlh+R2xMw/sRkn/gxjxkTUsqmje6EtTchEurbxOJXiIxktdLjcmzTuzIaZOcvaoiz7ulAKXKen+DzvmZjkwPcbI348tNBqM8VnXSXF78jeYv7y5+UXyaFSdG5RW0XzFqtAvgOtnZq0cuIkTTIoJsNqsPYHFmPVJ7PaveRyQb+RXl54/Ipy1/1i9ibyVvF2FCy9QfVQAqCuaLzYxX8P/y92cxf+rGzsUOT5Sem7MHER6uftPOApbVxAP6YSwN5FtNuC8xLoUxBm2nWgkrUGQZgwsTSsWYjonmu0tlSe0lqDdUe+gJWL1I4vkIFHMrGZts9h+zzsc5snbirzsaDRvwsAv09WF6U6scKi745FxmW63O7fm1vh+wI7cWl3fkDDqoSvI8+C08rhtYxKZVBJMNArScnmxxJhYkSDLRoFqheCB19z0sBOlKO6eJNE+wXBxIXi32QssYF4hetqmV7yeHP3x50/isMMlTZtYSighteMr/y1M1Ki0FXjmy6Bxl5IygggrXciJB5roE1P40EPVPEg2pqkKea0KHqiBv4BfaZMB+vd0lHwhDQnKlumbugIfCdijCoiCAM3SBUt8ftDhIsMXBI9hbE0Ozb/wHIdqXVy2usgxNLv+G6/CMbTV4rudT0QlyeyQ0IBVZ+LmYHbzccjDrU3quw3AuWktg36HYjbHA0mXuAeSfctcHscKKOnjRIDnE6I/8DwkZFu59cOsQ7HbIT3Io0gusI5JIpB4VHEHifejMQl6FfZDLzj83aEF1DlZJ4dXrYCqCyDVCCNdZYbGsT8qEaXuNXHTfAmxpU3FlkjzxA26z0HLAw6g9lhl2CLg8GwCTw/NWOY/Ds1QdUTgMbov/ZFAeFXCve4Z4sePSVYHaUWtTWMByJFxvS8zNPxsoV/5AcYkgmYekqwi3N0sXFwNxVnIrMIdF8nZvPoraBYA0JUgIGY6vkJMdFziQWRaQU+F1Egbq22FHnPydu1nsGs9JLyDsLyicSclbT2sSUKhQ2ynOeNgr4KMIqQ0Qnf3JsUObTNktlH0oNjIYjlUlPOCVi09HO+8BJr24+uycXsSFOX2EFA7efc8SbsZlCpN0MR91Ce9y5botDBWTyKLE7Po/8fCU96LyeOHtLIRtoLIx4cxRXCOQxvjX4RNLIhdxP+QW1NoIfgfT66pxaaEM5H9Pu6aFCOO1BRjHj/evCMi4n4Q4Vbg0PXNqxxvQcYffRiOLIgzFuxPwibiOuMN+N8vnV0J4x1EBJE5RI9pDEQ3EvzSPRHuzrNQvB45oEdnYDgsX2SosLYKgM0ho2xZPMLQ+lgjyMjBxtZLW0LN06VEK+VSIaUdTObkyn79rg/1uC+/PzKo4+ygjYZtaNOku/TNv699toEiqlgULC1BFGIAXNLUrw0i/VvBEJwVK4rp4WM+fvMcmxu8VAvC9Ir02Wi4TxLJUntEHT88Iw4Ib72r4eZMvt7MFPzQQCiIxI4YSKM76YVGXczP5k9vM9ciSMlJ7kO3YZ8pBMe0tnb8xTcTOl+ttzyn09suWjxM73J8QcFhvgGv+BngVCI+fOB59nUIa4GgfnSw94AOK1wYU4aMmrC7PgCWAZZqVPys6FDdssaehziU+kDiC6qfr2h/wH7OgfeEe7aIPj6kDtD9/P+EBv3Nn9gtCkVmolZL9io7EGaYSetT2Q/CS3khlC5Z1EU/TtC6XYWBnTvzdFODQZQgxDzGQcmVPFDBYEqBOk1swzO3RGIMHkqbAp/2giHOkp89U7WcWL8Dz8C466s3DpHLlAKNwCKiC7S40jV3VZInQcvl/PKCj10QUoYjviJlXWkouGilTtcMrvHlRLEayTUOetxEBAffKM0jVPtp7XM5yZsAfhQDCjaR69+/2Jg5pwZETiAw9JRwaSmCvZeNo7VDRGedPiCohrjlIZp4aQNIAyhSX/eLDnJJQu7FMdMnFGJjCR7b1gEmq33OS2erg6sIHmqOlYg/aqPDjWP5YuCCnXf7WQB4p1iFowLV/oKXK8BSWpmZjTm5mi5i099I/XJpQhN8w1moCxJsA0ETGB7fUpkqO7E99hnCwLJgDL2H87BUpMAff8VjxsO4xaZ06y6dzyo81ldxRUT0rE9XVyEcHSB0GfnIv8Cu+ib5od8nBH8s1ka22LxCHDo7PW7bgvyoZObJbM0QpbGcOVAyS7hFl/VwcjcBMNgZtEYSydY31Pm+8lXXRGyCYdaelEemyW8Up2CpidE/YsQmSG+W1MdmkfsFv9AOIhVnQbBq2KAtRR4aMsBCzTGmPBBa5IaGqcbKeYfuaP31rEalAGiqycJLkT6MZLpHhI0mUZCQfPTEYwMexZltEvy+XGSsPHmy3ETqGQVlr/Ndn0DfSUVspmvXUbb5z4NQF5r9l5K2Wx4tjrcCzsm4ZQvYPkjTuzp32J76AxE0/QUMCfCMREVxaaI4GvyldsFD0eSeLpoA0UQzcHp9899UBqVUGf+fB7Iq4eP6zgQMwLn8Jt+zQ5b75l8Sezl3iq2t+n6SnI/wxpnAodsM0RKnkNO+KbDKPo3/hMb9OBfcy3bV+luvkg1vbuljUlTrnTMnmtjVexQkRuhMpnEVD5rZ15PcngE/rGoK2SmTNnLs9L4I0Qxj4C3y7woaqRGK82mnz9Ux1/iapbjZTiQWMIHbDRiyKmU2zoXCDJ2Pzsvbi82+UgRRH22/cyCI2KW6IivG/7vrFfHJTq3o5XY1aJxw2r9rbGXlVPd8cJloLYQK0Wb/X6r7kdgtjgOxqDGXdugqQqSlSDE3HQ2kbAbSBUDKWDvEM2vmdW2sMF2GhmPEX04zAGgcf+rD9EHvtzdWv81U0skYfp7QLg569JMv7BnscLXhwSsR6LdCB5vx3IIz12nOrkyGc3expG/ywMdFCL6mVx1W9CpvrD+XF6ie07nqh9hyI3uJF4OAIa3Yz1qNqsRpR0tocSsMpJ9qVO8M+KQBym7qbC/d0Txqhhl10WWL1P/0qv2JBAZU9LnS6XAU192fkSI0mOaO9k4XwGDc9HfdMQmMwTSDwcKnGU78QJfScJMzbo9DFYzXTfuE60bCg3yCkEji56pQjlGlCTwGUbKsAtkgy3Z+HBjTbw+Mq2GbW6phOphtnaD5ee7IM08PYYcstU1qwi7eviCW/dBnovU3t/aoHikAZ0+ZPJ0v+rJa/F3MkkoE3c/k2/sJELRVSBH9KKiKI5fHwv1H/CACeyfjveVnnjuNOv/RhuAnwO5euslBAki3iqoS/c9kriFfVCMqp5KU3djebzCNMeh7JWGcho267f+WMo6sdm4pJTnKMPl93FhYnwzm49iPVnCTThUIb/MX6q6aqLJmJrO6464Q5qy40k+Ee88Stvu1hiVvePRxJ49mDrARF0O9Q4pigvt/fFgrCHTkMdRP2FC4d8iN56LvoaByDQrOi3Y8WeXhMJfN3qQ2lbelXSL1VEDvD6XbScx1GxZJB7HQo192ojKPznNMZiTr64TXMnMZqmATzrn5zMSkn3TSGsl5vUo0IZ26LRGtlEkZPyDOaDN0VsYIBLQcgUceDl+WxQAropdp39v7D/WSJfN9NC9/C4m51hskNLtKvH8nD/RlyC39/cA2jZH0FPop0Im5chQRYdXzckROFa7aq2+MJIXcjnzIt1QMZk7UAVuOmGAFmtHNmcGW0SChrP9qPSlTQcHIbyxSSqueNEeEQ26NX8C2pHV6/OOWB3ztIfWIjTTTmqytU4O5ff4+uZhH/EObXYzx4h+82lLhYjytQJ5pcObErKUYlTY3RpeJDuCEhdbJqAcsS3KqdD2Cl4FO1/SgJwxjqnYXZ1p14FdWush5u4+vEuAAY48x+TUDxv9FpHkONEDxvSqn032P2v8TGc3KfNSfRN28Rof4fdOg602sskXbR3Jj9GLKp58o9SoJog/zAoaSXasTSxsHOEUfMUxbChgKwEIDl7o3rmsnc3F9uXe1sHUTlTIN3qxaBP7up021jfWtRUc6KgFBan1/AbKnHt01TJo145073KUACweW45t2+3vZ4HPSfPSfkawLA98CAfeMzCY2ZVh7DFkfo1uKRQcS5l3unf4WehKlHhlHpJggZfscmJJBNa01nUyO5rzdGxYAmuzbh1yI8/FxHeU/d1CElBW5yhGAyyEzfAO7V1Z8qV+EjrNjTE7nwd8TET2GYkiR9pwGl//1Thb0dQ3Yw0IUwPewK8VVGNy1hCoLfDaKoFxh4NZ5xdnUEsUzuXeNIpT2CyCmVMvkuUb3qlRS94fRHQARLHXRiONuLvCTN3naR99Z3coWuorkrxd1F6NDgoYy6O5nuwA6Br2HNTUBinDSFgtpr7XfFC3dtA6gEEYxqOjOQt9dQKxZhYX/yUnpoFBU61TIzsMw74TZQpkG6ojoQP9GpRL5kSpJpNrA1f+PUcLdH0S+jiEa4AsiUV0qUstk28dTsPrB9F0Fg3pYC6Bnv/4r+3iDkqMOV7HHbTc/tKb2Yd90SIto6uQtsVGUcQQzcMKVNJPjT5UVg3bb4UcseO8DlIFcUVGWhrgeyMcHeYnkwhraNhxmLSg1yRadPvOiSQvXRFhJSZrnztcStNkQpzgNPpn+12Z8ClLa+Mewr2NUTSpv0n7j4hfdx5sGlKtDkDuWRLR1ABi+K0TEedT4qUZiuIzjiN1SmIYFNdtE7ORFNT0B8ySYq65rrWkSxLpLMhd1f1rutYEMLLyX4/OJcAQXyhfuCZE9SkuFemb9Tbsr2QwJ6yOUGkZFRY4EdYbX7blzmKb+lRLfqPfBZYCY0MX84Lc1x1qn9E7cft1fx1qh1vGIIx0Gw6nOnjCJu8njRydHGElLrHwLyZDxFI3xLMdvpIbRiNwN0+KX4CGepDC/ow50dFCknopPGQWCV7JmpJBV4qREXApoj8GY+JVvMQzz6wJdCOSamlQpXCvIl8JquXAt9B7iYuXcK7DJrAOiO0iR+lDmXUcWi3JtQuVAHu+N59Qnk1pSvQeio/BwaDAoDS0r0vtHybwoBd9f1yzrxtxV0qXsK0dh6jiYW8lYH2YJGidoULuBtvRhUk7/ryph/mPxprz/qScesIdZkr2JoBAFybvK/xRcnlJww2ZXdDk704nt7fd6FMyCfZ6esAzSSydUh8ATGc7gtqsdvMjIo5uK1ebt9uQkqXxGLPz9BTNreAthcwbxnHYAq4V4ws6FEweGK569nZw4y/cNNgRjIs+pSud9w6+uo1SH4sx1idAIiWAUGpthM35Ow5umo6saJqCSggVy6mjWgSwoU0DcIVdEvyr9Nx8A83OJq4PzvfXYMa7ktWg4Mko/gFxB+su87zQw+QmRdwcgkVgXtcvG1xVjrqlqX6Ek5EQCH/E4NloFC1cKrOibQSpxi22bJKeJz2I+S6dsLCLrowRMxiJq2qku0ruZESpLS/a9VLAaVWl3oj3JeQ7Y4ypZBm5V5Hd9/umrV6vd91tw98W/JiSybBFe4+h0vlUU11sXqf04x29qDv/vunSNKyFUTTjyXUm6SizuG5yvLHmxns0q2DMsNFiaro7CgHYlc+KNVx5YPD41/FxjyuSxsjYE4bBzyb3x/NdQ7MEVV46oaCnAJclunwKYKUS2Xhgk9s4qUj24N/YdXHLPIRhlwawu/doRdeUa0DF7mY99y7X+cuf0pRxyQxDZhr9gRQB+CbDZmDVIj8LQduVKOQxfXBtfLlk2o9HF7b0kCrdAA59l9B1YObDLDElEIeFimIShZb+vBOCWKBXwRis1kPPz+XpYxGqJAx+GqFzUUGqAA3H3lljwO2cAG1GWQTRAEPRObLUvut5Wa1IX3Qc7Tzro0LrY+pkFzxcjnPH/uob5AlgB+SYwKfbmOFGAh/AR2GhObNKEbQCgH8nVYLSgiqsIflA6swU/G+cGpM3uM11o9kJW2SKWJxST0HynbOJN2Zv5KObqbmiZZMGwwqEoC/NfNe8HAB4F412/A9u8C+VYP+8PUB3wd+Jp0SKYtOCuOYWq0+qObuqXCPoX+qBT511F7QpC7aBSrdTniWhryAIrCOv49OkA/KuW256zO5cvxEt7pz5chUgdksDg2YKboQAtyi7btGeaq7k1QcQXmEbYi2ET4H/2Snib/yPrSGxL85VRCb2+mDMl59H1w2FJ7y5lVAs6lntsAusn+TYjDkukore7ypzOEnPYXJ3VRp8A9LfTDW6tNRWFjTMAOnseEp5MOGwEx9hB6bm906O9oRDZY20Hx/UgtgdXen5rid5zykTYLHMoPoXC92zHF3L9I4yTd5xIbMx5c7vuom31zDi4LfLen6GlI/XkAYc2EQCQj2tuyQex1q0ltl7g5l1g2Ou/A0Hjtxl1IqPW9LYI/RGT4yVfmZll77l1f88ylVxXCLqjm1GgL1vcaA7sAZsHhHCBcEm6RZp5M10gpQsWCmRmmPkBuNMHrT6w39tJMHyWbEWpG2O+gJZLfG7M589l7GiCoI8rHtjGjBrdfdjglmIqSdEufXg5P43yhaDna/8rSyI56dCm9H4l7Xva2Lgn/KsXADKidMSdmZ7eSqxOyHIOEln/+pJQz8sHJ7Gb0/94Iph7v8ieQG42XPlhbkA4yTpUT7/Y6nlX+iCTPkjc2b8mJKUJU1YMEa8QKM6cMOexB4uzIqci/6tVRvMxyHXAniW+jAs4xmNlLgonqO7h2kof7nBw89MDFXcQa4VHDsODWSsSacIt0dyDhWPpx8gYK+xnRiFf5Wzsp46G9C21qfLRmlCAjDpnZfies3ZXN8pdvFK7SVoW/2zAiuwyxeZS4QdgNliVdkcOzdbOeTSdJb6TUx1Z/cZ3ptfq/1Yl3YrqDOwzc639eBcZp+PDEd2IquVFUxSy0ghDPTVSY/hv1/9E2j0RlIP9zP780hXw0enSjTR0KlZkJP2Ea4c8Zt1lZkH2myBZsn73pD9GddptAdcLoQS5IoAbRzwgSp9BXQkpH5fKGjRbLdqAUmijfmcWm8IjOXlM6t+zoLJmttRWb/XRq4Fpy8z1sBL6c7w+zZBwUDhcG0UlrGak5hgAw4mSmW9OyJoQrQEdfdNAXZoH1vpXHnSHYIPKBcrJh57KNwUTzLGDvLfCastCSU3/1t+IMiX/GAnTaKi1Sz+iPM+NY9psRueBMH2fKHvXwdHe/er6JlV+Ctmlpbkn8eExQP1o1PfFld+s5j7SgMsYpHxBbv21ggeQXSWn5/0zm7zcExiVY6qls0+Hix4KfO76DhtPkPI52lNwTU4a/PvHxclsOtaAkj/resof8vXiwsu3RPVKLu6BkdnoCy47vi2qxKAl+EGyjiTdMoBb5Wq0EVSFnzYj3AQqGXDPgyPXZ+dLasFvD+ce30vcbsZ3k+d8f1Ze7Ej+3IxtF+bOT/UTcV++AYHd/DY6tT+xPEanbBugHp3oYXeiRxvsqSuWcpuSR70ZxsMfhbW9/mfRXE1aAF91U56vwDcL7vK3EI48iw4kjBI4S4Fp71y1a7h9/GM0cKJjyUqwE/tsv3jR6U/ZchQXEkRUQbG8pX6ni0vv5DtosAoxqfjc+zWMetzWfTPbb7YxTegC5prKNTAB0UPai/dz5z/ViygzdyRz9bLEu8+oS8Ek+gz2KOhl1PVg9BXsJEVwdcrTvUZzntTJUajpKIp6DmTYvmzrS7aNYZ5OCxagFRGC9h2pNQP9yiEhUdwx1Ybgp/EAtJoX4kNha1vpQ7GDiE3jm3301magw5kpTp2S/pu11aUANCn2WHVljypdXvyiPKDWi09pO0LYiulsV2KWdTKjSU8YCMMCpFw45ag6qqvgPQTuCLZlxg0U4L70KR5SZT/AG3qOqy28yoxt3ZOABek66XQ0F9v4J8O36e8QAdE6x/o9dT8vmPkgm/xX43Rru5QaBKdUYjS1JUh0Xu9KUGVGs0pOiQP1dyIGPOf2QMvOUKcvhduvvG0704AZ/4cQWBlDic4unmDdqs9rh8ydWwfAt1TWN5FxWXH2+wRjU8R3jfrTSqlIb9EXUPSgdmsb60mYRIqL/HzaqAFOgziR9cTesCx7lpeRzTBCBPIbIZDAueY60cZaNmYs2knOk+gUQGlwA9fAyjOwT0cZYqYjfeqs92aK31PZWmHXCfyHVrJkhYg2EP5OMUI23r4qKt2CzbSx0QYTiy6FJvDFuXTuDOIbkAbPXHOjbuI3BQnQBtvQ3xEqEReWUQgQiPisVFgKvCZTWcPJ6mt0cMsMAUkltV8072prihugFVyWPYBwLZsX5gsZ7PTidVKCgfLb+jMX/+yVp1KPI+iDnoJtPf40I9rPx9xrSlJX19SNjxVvhLZ1GccoViPDziPg0ZI3zx2lJzSNW1lRv6O6gB9ZWzUrDHdrmo6Yzj93QQDpjw2Tn/SM5mURrymjCcxhFnB7DC5MrjJSeKuC2P+YXZCTOvionQChcAnQPW8tJbE/nQduZpoU2INlwY+gJyddwv+iyhfNtVDKeO2O87s/Yw5AWWmYr775T7FNEzXikH/Xif1GyKuLUdt3ZuaR8Kg3OUyQs/uudyF3Y6tTlFLX6C9MFpzxAD/h7J4jU7mxCAKhSokAwC4dKvaZCU6Id7FgsathQbMToOqVQAyZXmQR0qr6KgcBk0T8LzcFUCIYYd80MkRCXUhub83QGBU9x/MpGaicgdr9Y0Ve+74nkMM1CVRw65ZFOZrUYxrs039HjdcT2DNrQ4bJRTMJhElab9g7RqBnlAiyJrFX3gSJFMwgJQjgM4sUN2Slk0c2t5AFTu7MVFXlQnItfMDegZohMqwpttI0AUBXvcztj272IgjZw7zP1SEfxPbALipt5Me8A40d9LdZUF9J7SydjmQyLEofM5dC5biTAFpSoYHDmW4MOsL75WlWw8UaLMg1wHNRbjL1T2yZ9VtHqWtmCrxQzv4fmQtRKauxkmbVyHqCVrZ76LiaXdjYjWqIOuGuX9ENS0i1KyR6/7fYdDSyUqWbIto5qWjEV8FSa2OONcQMvVEJSrBsC1kC0qlN3MC/6XEJF5ocv3xvYRVmmN4ANZqPy2AEH68XXzV5BslkeEeUv59wN1PGbHvobW6Rgw6Bz9u0moRm5WCp27VTf8FMNlas78PbtN4GnqeOtZBUE4A/lGQzcPW9KZOHwG3kKeYsrlodnIG3bP8EXfDV54z+vrItLJaO3n3k74ZFGQOYDlAku7Lj0EeTfWuKS0VAAH3rrn265n+HZn2b8Np/l8gejGLJPnFRr9JxS4LtRJwEmQiNv6JKfnmpiiKjg9MnP4w79lkXe3cDAMFlN/Awtgu2ugDBFVkIL+6mgeuUguNkAP7NbK/BBh/hTdM9ZSSEBImdIRRne8gk/qprCke+DUpB58Bp64t0aSjClu0fjrQPizoj1e7P4GqWYeviiZlYK9ZZwgsVOKtqcOjF6whN+UgCepyPbIMyruLIRiLhl2R5b7gIZmPe9fAx4+A+/PLNfdoZ9OK1VFSm+n3dsJa1WTxOSa/KUw0SHF9MX7WPFBA7c15hLOlCO4lQmlY0aoflOxajzjbs7sJ2kOtOomrVXai0OEoinPDGWbYFGLBMb4zZTlHmrOmbnm9eRV4qvvUyq5znrJa5m8rq2HrlkNpOB+sGkapyWkl3REGAJBjeOyQWEHXLh0B1obNxiWu3gI8ieHM0FV1B5EvCzn4zktLhfVEXpybwER/LTIO8tMHZMQKDKqnZecehteAf6teySGiDiSxW5O2qjBcdCBcBorS98nzWSowxoVaIi9eL8k8t85HLnXE13qSTEMQkXMe1/MDA1rdnywW45C/SYh4tv/1Xq+TaqiDlAPMQvBIyQs36DR9EJyjcRtCBgfROF59yX9QDMrCGSeAit8fcUEG1eh+w0JBjfwUxVKUyKAB+W8pQ/P6XGDt1DXPbtltzFZGFRyQBW+JGb6/gQCVLeDlyKJ0vWrGSMZZ4UjTWzFP/3igJas0yOBXteVHEhtEDlCG0/WhXq8bLwDl9W9Z7V5X2OhrFX11c97JTHaxKbja0TrLOUnUrdG0AbLiAhj9Ya0b+hdWTO44bk0EibFec1hUrmFSDtBWlHCBek/5UISV0g1cyTC4vzL8tSySjkkxaRovLvPIK3jCi6CKco0OWjTfzDv84wY7eMWuRRBSY/DVk0Qy6TABSGKKVhi80JI3jjZm/xfP6YRINy1SvXdynu2s30tgPAApKtzNmGdyPsqrlHAB1FsFrCwo4zgaMC1W7tIR4J0UNlHR43aBuchHEfpczDV9UqnSi+Gf+v8r5T/qRNFMtLapTyMI3w37Ee4PtNlX3SdI6YpaeTf+X+l8emblzKyvpQz2kbKTlyeoX4lql3cc7KhVY5V7hvjpQ4UuNYcszfjdMGYKpX5TlE3HQpcVM67xa2YQwWXhE/g7vBVaP75pQzz2w1dnN/EZSgGy8vJiNwkh4pC1LqRhsvvEmlCp1cX3vM463MebG+ixHa8GlBLGGHg2KZsTP34WQ2qdASSiSmqgjrjDmkww/u9pPs0oopwe6d2KPVewfGxhskAioC6451T8TVZHvfh77YuE2avbqXkrjVFW4e9THIss6ILv1di+C0oNphcoKQjVEyBetev0IcU9+TSuPd3KMp0PugIbfaxixLmIuXzGRjkD8P0KCdadiJp88zzzwydDofdPt306p7N9CP8F3tV12ZcUXZKUBxSqmf1aCMYO4U4HP2Smzwjjy5OjzZj7u1XLCATyiEg5ksQb+2k0jkoCIap/b2CBFYp8d5gnTaPZppX2CrFVqRNcQBzPuy7uik4lDMMCMqoUECSVogWWcgfgpxS6k0qZu45CPI/mKB3pWRFsLn8P1pdZQ7vY9GOPxO4co0oxvZCnGmSzljJ7PnwOY6bDSqcIiSRV69KeELVw57EZxK5uqe5FlYu19MCX7VMs6gsFDyAPFI15i/xc4re1RqJH4e0kqxO87i+qfuF9syQ+P6ZUNaePKU2qiRlMk9G82GIRvWM2ouCl3UUxywSQdL2Xzk9583OmkAONNS/Y8G4k3q204ncHiY3Sr7RR64lOi9bbABkPf942fIExzeYvu3cPo8F/fMoHLt+g5KXywXOEbodsV4jHcahLD89ZlPspRgGZQ8Hiu9TGyIxj2sRqp+XmWP0HCk0y10wwZrQnELJ/qs8fYE6lDBWcX3oXf3K3r9P+aLDwGQffSbfyaGDxyoKapQ1L+C7ms2l37kLReD2/wGsW3Nw56IQX2LsftjaqSwXYixN5N7OhXLjBm8LYk0b3xm7Z7ilACjDsdDdpiVZ9lzuTjpgrJwYyR63qX4t8YBxCgAqOgDE/bvGKuO75TcMQskD2yxVvk98Pqc/oOvOP08kh1v/NlO63cU/m1L9vob+5Ty5R3NRF4RplVLt+4IEsr3QRhRYYnKk+FZ0aDqysT+Br/zsA12iDPLiBiK0aYKSC6Wh8jAwLlfs4xk4FqVVyCrv5PsEap7GNx0W5C/yw6acTqASy4NA6jpksMbKd+lXBtk2WFb6+VToAoNLfU7ylU0LAl4nJhCcGwBI949Gw88ylp+O8cSjCk/Jx3YQY0s+JnXnsxi4veWdb1/1V5Ih3jQ2zdt/oGP1BNi2OtiEaUR+FihdGokRwD/rOXjU2nLRm1tCqubGmn0oDDl/y0fHlK3KlKMUi65VA9yXJEe+E0qTbVBLjNbscTJrcS5+U3GS+ykilR4wux5qfN72U/+1kmDih6cv2t15cWerDFW2Z7VJ7Oe65dQBwCnTl6RQtfFud7UdXrbTJINTgkpVdGuL/bIrDPWNxkIEQToSSO4LVkp1IEf63UyA8vhahzgXHi9YTw8Ec4Tq2ZMtQgzXYCAFP+bPmMtN30SfxPc5fQDJZnvjwF/eFzzv3p1dEk8kB87lMwB6Wm/1xFDQi4uah1iYjH9cz4TTP1Jrffu/ZqkmzV7SsjkaQh1ikKQ1WFSibokGujOXmC86xY9l9z1EYo790mnRg3Aiywymvv6LHRfiIkmbdIPc+vgKdMqVmVKzS7i2qCG+Eyb04ysSLxDVF4rh+fajNWNFpIde+1gF/2nTVg0dfz5RwUil4elCRNXqjlnSFMU6ii3vtK/dRCGbr/yOBw99wdmaeo3tisYiiMx9NppV9ip2Rae4bQDZGJ/ur/Xv9ZOcdGMEmEIfnEFcCDqR92RgSel9W07AbQxDnxYx/jS/sRhRtBQAglLFPjanrOV0WiDvtxd9dN1nLZs6C398jp1UzUZd09ObLiJWBT/G9j0vdqVpuKQ9eu9FKQLLkg/5OfQiagZr2dZPuLpdP6n9qLgvuZo3JabVDiOKEYkHa1vYlTet5X8ZNbd33TS7Xw5DDWXFtca2awZoYuRTI2GOb8O7TAIZWZKnj9esYUcLLX/5pVunXevcc+Nj9jMnKGqDaQunNyMtwHoUV51KQi/TmZiAIZui9Uo7akl62obHsuN2johbTd3ve/fNLPRItjjCH4rA9uk+/9yCa+1/IDZJNZIGVxO3/V4LY+uOqq0dIq/EcGo9Cgm0nS6QQixdcnbOqSqOr3Zt6Oan+/bCLTSTn07sOatxnvs9t0Mv+cVSQ0NNw9Sy5t4yk6yEd3qlOEglbDGVk/d72X3hT3XPAPnJtFqkURUreyIg1JZilxMnLtYZYNi/nY8IUffCyOoxOjfCWwiVXkxDOP1prK7uvbU04JDvIM/i5rdbHGyrAMYCUkaveP3LVhQarFRodD7OO4zelcZfnZcTW/5lb1nvrtSH2qUVJ0ZQ1UTG8OHa+jTnLBRU29B0sW2X0eYjrSCX+K11u3NyrVx7FcbqW4rCr9hAMx5TciJk20pb+LkpflJ/3Sqiwve8CQMEsPgylULoEtf5RGCwI3vFKtgAtdBsAf7uYAMTAD+Qnznq/gAxTcl/Q0nQFADf2FJdgicvtVzVZ1BaEkViAMl9kfFgCbJVbNTtOdV68tulrBmdAZ9wQGgenAf5VYcZWdhYMOmJ5BVY8Q74rBbq4zJxal6dHwB5FbowB5B1U5oO4fRKNUgypdBlreJvbAC+Yp4yzaJIDy49howkd4VYL1tb4dZd1HILPUj/aqG6UReYhunlpHfXycruT6GHiH8/JtbOPBskjsgUIeX34CN07vFXyHTX7px0/T3DgwbhMjNtiPjVUC9sbZhqd+AooQy2EudZkC9goMZc2ocSis6IOoBsmmtZ/AbY/kNxG7uWztcCDVpTJfo1E+guyXWgObykbgIeTacIS7xf/cys1jT263gTli/9eCRT5hu0p5p8hmfJHk4sTYVrgFIXpbmGURI4hzRr9sDzGFZv4XPphy5enHqbI82o+iH30hzfSu9O4EBN/pMnc27LdFOIfdwtcWY9PXJOo8hUA55CqeuxJhIWVIxVhHOha3ECRGw0MX+YdbNOI4p2djCa2g9I/nXZ+Cjv8OqMKwiiw7qCzeNTfNSECrlQind9mulAgDjeLc5PsmStE+WjV2QVxiA1HGoIKApBrqPoDu7TiZjKh24VGH3NK8cTd+cF0LuxVhc6CUG2M2us1J/h8IL6+FEkNhD0kQoP7THK0+aSGFNZ9Rjb9hvSFr1anXdir4OszhYBmrFGNZJ2eVx3EV1eol6bgi1Ckq/v/BdsGx6Q68aEP3DrqBp7HwF1hrnzo07xwGVONPy4DA2uGerf/xzgWg12mcu6duGhYCfsQTWwgp9h0IORp0QB+eJRHk08ucN04ObP2+BZJZt8bWmaH5qffkmduO8DHOTQRw+7MQMlLrIEXCrSqasriU2UDMhqUlpjYRrmOniOGTLxojYYzUVI72MM8/E8d1Z+dV1vSKq06bOQ3x/iPjRp35NxvyUgHuTqnU6vEs7H0UPreYXnFJcsFrfBk4VPP2+O4J/ijfoCI6SGq1Bfo18CZAvXZA5CTnlDQ2vETabZUsZ4IWdj/KUB/fyJGta3+pIK3AfjpPyLqQ3g1iO0rX12WDN222ZBUgoBvl+aF0uO17zEca72ZXGN4gEse8ZzwVYbhCjc3RlTnU+N0XCA47dMDA1iLEeL8hzXGyVkKYKuFWZJqECns9GCfejFfrD3Cdzkj2STkKlAETBv/3VMujxGyLhZh1CjxQrnnlqCN1DlmVsZikEasljscUNBu/I5LJphZAgv/BFFCgfT5fAsGj6CE1xWOiUKyrs2RRrxfVH4QVDUwu2N7MCuhGZKTdILsAV15HJNydkqcvT9VgoxRearvM8b6dVv3e5Mjq0uC3epFBI7Le5NNZC/r9d7F9cYygHC5re6xQQ3ZpJlHuRJPyhMvliUoI9unSxwR0gptzHtuutfHN+Bk7jn2YOQxzwK5IpsKI7OFWwnT1DovIMT9n+Vm5WC41h8vsY/a5CidfbAHDLiLvbPna4I4KTzCT5jP8PLIJENCONRCk4nZUjOJzcdrKZFiAfac/zqr+F0ti9OJRLO4eqdSNDu7X9HITsDTPo68ua/bCZA+nLLe9xxo5mzaFFyMzL8F3srfW5ZqAUUDgevqu3ufsa1PlXVqNYeUV94JGftRStFEZssjb3NNSKzDp+55yBCc9AjoINCULwZehF/aisIU0ttVlg2K6Df2HOGI2bDFwT54yJno0sF2TVcaBIkmZmCxGDtkLmVo8RB8aAouBwfWT/IZnYhMJHsMvX85JkjBCQKODK/r3w4dc6UsiBfUwE3YY76HV2ITLZ9WhCvMc/1uCiGQHnwU3fE/Ne39JrZohNnAQGB5WX/DcfUfIiWKkopdTkaFWLMdBJwnFaHq19QZJIR4bVEjOGpGYPTlUBkuWNc1paGEWR+6fUdCoryEa0EMnhqhG7BYZZuUGqFL29g1pUNTjyJgUd9MLduuJV7eTISwtbxkn+S5E3zXLw3JlOzYeT5z9yKRFo2wOzrDNtvZUnyZRGTAQ5zC9qVtotEons5AEvlZMfPZBl8gvhxmpylirdzg/SSJwOhFGhdMz0qYn94pyYiBwTQV/tZzwYkGUtsCOjZxsmNgdHyS4ty6BnjNns+70bOzhfZjOKnyAFkcD4sEYc2lI9AEHW7vXK1SN1jNMYzyOI/o8+gnQzRrZi7OhP7qC8H0olJO15wMOpORldVAGxhU2N2PN4RAuA2RKG4ahl04SEXJawwgO/IlaW6I5bkzcur3S330ttbyBVx1VXBmBhHzCbESu+ZtBXjinPI8GZQFrRO4t4spBST6E3AF9TlbUP6bBqeRCNHT9h0Uc/rUqHx6GdeUHeApvitP6fjpTyLjmbOt/rmEhaLVbzeK/8IV6Y+bbQQJnbGyGSNd0X/kNj7VOu9bzf0/kJdeWCBLYAWI1Y7yxb7HBsRzfcq5K8kNAFlKJEgr7L0y9Y7Rx5TaSiCCdPkRHAQVpsrJ9cSCcSmAZ8W7K7AV/MPTzPczkR5sI4BnHild0ZI8hJVXzG+FJ9Bl9nry7kMhuKD0wSrrwG8A1ZDmugY2qNRrd5X7D964pBQ/0vt793X8FiP0jvsmb/6I2Tbt2rCcEPtIuEhs0PHSgYT1iTI1oPvXGkq0bIOnRH5Mip+wb9i3vmfYYZtGJ5+U5XvSUd2VYiaDuKfjfXpfsqSfG/wQFVqWlm0MEQeCU3tqyC43OJ/W7K0SSunyM4MxrIP1w/mX3jFer7aj//6SDqtqVHDpej+NS2w8gXD8fr1WuXnaud7RxvUVmSWxB+u10wWA4q1UWXv5i+skdypsWxz/VgMTOgP4bSrgCJUxWSOAJxDLL+Ns3KQ7W2GSF0s9dZcVWT7b4rU1BQ7LlluzcC3yW7Uox0jIAMmpbsVRUxqrCyIScVYbB3ML8xNOjmPHoGzGhqN9twRWJuwBgmIdZAgecli/5WHhU7AILD347IHN+o1YNjsEfPa4BBYClfLQGXNLPG/3Jqgi4IGvk6D7YAXxfz4njRj/qNuCw5GutNa1JytltD57PzNGKnKLZ3mO2hvvqs5PC4z2J4snSKTn5XbnNqMfA64yphBJa+pRZEQ98zhoTj9x1MWfxG5I8Br2SE0ADWUMUVPWmFa3/G5pGQtxI0vjx2LX9aZ4Zb9wN66wjHoAKAkqMZr2NNw1896RyjDa2pNs7xNDkOZaguOBTPSlTQ5n1UVMV600n7TKmO0xTtTdqL9AEcaq7Lxat6N1C9jF6XoUcLzXs3E4RJ/LnGDCM89sCxgRWI7SGUc5O+/0EwjdNx4ORYt0RYEvphti9ofctEVH2vsDbh5y/WzPYjpz5nc6sX4dwguRBCo1bAqjm9aW+RhvuLK619J6cZWsVghil6qwvvVW8bn9/6vtI/t1mez+kfX3NRE+FG5iM8jRaE0S9eoVn+ARVQeVpV263LF8Mouu1GSAp0kTcrgpT1BVMLeYN+l1flVZZ8s9UKWVV4psWDa+Mtkmmzm+AaEvBMvI2AKMS1GLKg3KVSDmqIyyg4F0bpp9t39Xb4V5UL2z+4TtYMYFkDjO3Ey55zYPLExuir7vZF1htRrPOAjof76q03Tmm5VQW2v1w+YdkuqAt9LmskL5wj8+DgprBKNahHyTGhhJUFTgP2LmJc8yZLbXe+TLI9+HZQfMT/1hSbDJxfPJgHeF0GvPLka9X+nTr3EYdF97sUyhwsDIVGqiWr9uHzKqTAvm9w/Np/LsxY3bUBpKbGe4a0XfNDS8rBoVooeTCAW6H2rfZUhDUUSYpWZyTSx80OhqvMIjt/uNXMo3jxxccXn0BKjlXaCIg/carBcFZcGK8Ak4eY/i6bc7fjVpbfdHMEEg7a3bPMG+PwR62a1+fHhw+sJE/75uUjf9JVj3+v0tCS/uIuwhDT2a0e6BPeTt8oA5cp7IjegIo8bzE4Stn+mDxpXqJ9Wn2uEqDh0My++2gpP3AXwEGzYGy+UzqIejtbu4ktVjv7eQ+UBY6XTs0QiOEyn3Sr4T+vbWppNkGWzNAOKuUEaDyjXNZoOaCA2xM/f0OadHIz7hb1IEICogIILCqC87sQScWWdJrPqaCcajDGBtZs3dxjysB8xCLD9GBF+qULuNlQ0w79Q1Eus5MGAki/aIgoCl4oKVjdBaxJdnMllrjIUFM0hPWr1ABKn5tQj2W4Rit6WDOG0ma2os3LTSbOcjNr1d5NsNg8dCYuzMtzquMr0XCBt0AwAR6GsJSuBeBK7BAgnkSMA/J5v4zbIRHkZEzDq/UzEGWx8bxqL93J0zVS4/N/bti4Bq36gtl4VUD2Az1UKyQYCASKXwi1KEatgYvSHE6GqtKZ54bdOkErbYYcOtPlGN9tSBuEub/hxRF2Bzd580G4w7/99Z1SK9VUNosd1DbNpAXQIuELB5vy2M4EyFq1wj4OxJpBaR0T97oczrdx2quxuLjcLl0ZlvOG6v08GhInEqQOpA64WNHNkqQ476t6mqckKM8lgOS8IxnsdJG8CKBJemAsctyTsqInckVJ9oLL1phuXsEZCoew9YYt74RqjF1TKmIz2g33UsqV/QxmXSkzpfbNjGwstOtxY/RqDQDPdOc52LIjpP6d1r3EhU3sRfmKvkG1PrWyiI+XqNQ+G60VnTgcT0i00o46ns5h/XpzYizmtvyjbBT41xMQgfNFoYxhHVB6JoxnGbfHoY7nG2bI2wfhpClcnhbw3lY3EA/BJHJTWtQsZtGtjfM0W38DWMbCddei0233/smujyg0tX9OTbeXHa74e4AVVZTm3Ux9w7EPaXAo1JKslAdVIeLuwEqjyoDAZcjo/0TxY92UIVabn0f08Ia7JCTkBytjg+UzFxB0lGqef1Lz9aDgkQedZjOLc09XDRoOJeOdbnfXkx/yCYQmF76n58U2h26O0T6r91/5/7uyrz2w+rsIJq8bEfHvzuDtyakv4BmkKDohmlFGK7NCs7X4Udixz70bsScTe0lSXvZN3dpSW0GchC31IBhEIs8yARuANEW/QUiU6uasp75jLVJauik39b3YF9VkjgSvnEZeffzMF/rxl1fUIWhgvZ4TdGBb8L+sivB/h8qejP7wHSDyPRN6p1X0O6drFcY1zK5v/f8cLaa1fIqvaKeLpGeo8IhqsjSVNtlEUl6GptOGsRzrLHhmBZKwHpdLN1pbM0s/aCNJaxWKhqYvuoKa7Xq4eBv+cv02opCqt9c8BWOrhvxCNQ9lnfbsllzraEHjhw9IJSGLVnlNizVBu3cuLFjk93cwhxxKfW9xVqG3+mFuc6sVxPInlxmXaneudGmvwlQJJQaNd3bDk74aQEWFQzLmTeJjdrpMfd9/h8X1gFymcCJst9fWFFHfPbLZ53wmtISEx31gjVldPYX2aGFDToq1wrlUrjLB3CapkctdXb+L04D+7XCwaQMB5oWzVoZ1ZNii2OVDAxx3o4wAKPB4EurQDagb3qwNu5ZtOyVspGkosQS5hrmJ9Jbi5TDjAYRZpTWfkwhj0TD7L+6LAMJxKOh98XNtuo/PpGC0xCN71yvyFyecyjVCVYTvLDm/aYYvGS6WbAwX6Gk8gxzSYiJRu2SQ0MynLO/rdJpiQYxx5qzm3L0CsQ3le4wfi9VZVxTRGrX130PJ3Dtiyqh09NAPSL9aU2kSthlkoBxdRJtkynI1L5DWD+uGGcEBRqmb059eFaa7QkaM5WupCi4ZjrnlwOgCELASnJWPHIz6I+lELQQiYWRwOx8eIYWOs51xT2t9X9/5yGGB631PpYYn2JJhYLW5VZRoAUj7t/IFHtditSJsCJDqWSKZt0/2no460+PGdENLoCpYxPM7Nk1xFlvBpqcduWQDg8HVlfYmyHG5bNWYPaC5spRlwLbjRjciFjd206y5VtIc2gdKjuLk9EfbhCr6XmtII5yjWuf9iMujk+6otljrvcz1UrSUr3N/AmVsAJHY6wltH+zacbhaCGguKVXKIjyU16metGYfkC67hw5wJpbwDqt350qUFRL/DRjLrxtyYpHX56lLo1u1E1GRcyxO1NP1Et3iIb/p75Acldcqe1f0iYqpJlulTviNPIP6V9o5HefEQ7cgZJFncU/9jNZGIWNjwKJTX0HW4yHpYTNouBqpvOQXOT9Siwz/MF9gwhfsHMVAynRZVQZ//hW/CEJbFNrNy0iUpn8RGJPFM+EiNi1tKorA7D2oJl7OYuGxoz9TOl4fZtFYSbXO28hqVyJeaoJb1JGV66GxacD7UHwvvvxlJZzxPt7JKqutOgNlWhZKNFfdnHvPTcCRGZ/RElI732oXOHeLIpQjive2tlzcdWwLC4RGn/yEqKhN1HQu5yevNOakPUGQUukqVwxBceMQgbd3ydG2e5LjZvBrkRAF7RvuVDRsr4g57cG7E9zY6bP++CVwxTjl1Fpbmgu9gk8QGak2ovK5oEAmQmAdkBRUCLg6/TQR+Z+3TylL4Bes93l77f5ZfgG3AbqJaU09EW7Tm9lyQjM+9kyhfEKhaFP+ZZmfuvLlgjHzULeUP2Zq67fiEk/4/jXHXMXB/6HZYs95b+4d1ttY6oZ2L1QHsy2q7YxkiXyfUVOMicEFGEd5VufATnLNrLjzoEMIG7XQd/GbVhhkDE8G7G479qmIsjWB91cKsbU9ngAtarO9kH1hGYacJ4UiB8Ew5MFhrAVCp0UgawMvJ/zWyQbND9NGZE/wtdY6n4xe6Wi7aWJderbBJxXX39lyaAQxTNtutXUNP+KycGfGfAuzPn2l200r0Mce9m8bNL7VWASOJw4gXtWVN2GBh+Sv1MmdCP4hZC2BdOwHyQqQKDfkmQu+EVvd6L3tdF7nC0/IKOw7DJceiWR8FWK0AV9X9p/ZdDLt5JrWhQZS/IJqQRWqRCG9cLpEOuDjKrvP/s2R0BTFQZbjedWpybjHulDZbxf6M1RCILcvCRV19teT87NI0zDwvRSXoJObvvvU65zGz4vlXqr4iMcMwNF/MwPWKamjruw/mZfRFqc+21u/9G26FZKg6w8ErHcqtzhJis7Eq4rS+f7NjisM7WpSm7wPqdM8kr87VjweVGJS9ndPtpdlJQfnSOXGqDMYtStHXXBAOWl22nrdgy5CRKwCdBV75jR1ClLZTvu9B+l1hIYHu90GoHO18lg0QjKiJZlSrP2KQHCiFEPfhkgBjwxNvUA3UMxTURi6nw2BpuQp3cwiMqzaxCpGkpNjB77cOeGzsFBdSKcEK16sFskcxvzfDZFbbQ1WLyQu5veScOqihWosA2JoiypQm92G3Enwfo3KEQaz7iqB/h8XY/ey0E7TnQPhtdSUnzbHGsYFfNh0jbVGFvQfphXsYr3Vd5JjMWLRLqbSIFqH0xmS1qD6D+yTzMZUTbx7gIxkpwRAV4SVq2W8ZG/P32OZROYUWEGhYPwOPyETuH1RgDe1AN2oIxYEwLXvsVTPl24NzuX4/0pOesZ3HD/LZg9E3AIFoChOQopnyW3tFvNGhxCLPx53A0ynAx/gGkvuHUN4STb5LaGR2QGDTjbx18sBzQugd9QcIUhUJAbyqkFWF0cCsHLg70ecE43i4ZzMz6s5jdVzpfTxAEGzC/bedjQCd9Lw0sEpTAxRqqFbKYawoMzYmPBkI+8miBZ16xZyYauscABR8j3NuSRiy/Jx1bGZj9jemLbccQ2+fVXneiNBZpY001FzSQO6Gp/YY7eku6QHlUmyrUR31NRjTby9iJMwSEBRmgNE7dWB3S8zFD/7dcr2/v2MxHq35skpNQ7t0ChUGk1DjTPuGD+ez4ALZ1aH+s7e2+iIPQ6GyI8tW0s61Vb1SSHhg/armupUlUdPdXGNlRPqHmdinco3+GKBudZ7sWNAUJsupGdRAidGTJeyiqlq8a7J6uB7H+52/R+isPLmaohchdxprBMLYKIU3CWvixe4Q4oaSdfCic0hnAYOx/AJfvSkWWJEP9J+MSie+vSoCdq2wRJHvKlm/BozHYjr8GYeai1q+K7tjXePoa8yUeneJkNGRT6uFubQ6X2ewhmQsa9+Z4Jzpv8klsQTY81MWDCrQF+6N+NCmhWmiNRr0zuoIO0wQILvJ1hxby/afpB9qcau4aoWySVnWT/9ZGZla1RarYadCQtmXHv/d/dTLrEkAG55qDjE6BM8AP+2ZxsOPcM4VTVa7rTS6tO+aqJ1P+CivyabPNHHAwi5psFOs8vp/L8M/vw6iRBTX9PNpr69PU48XQpTutSPFtI55vhadUXuX/8Na5qtaCM3uaSfIzWwHw+9Hw4QM+bVBMlyCpkXegXIBjmw3AzdMtPSAq+4Mqc7mmXdlqZhOH1tkUu/LcxszCxDenCOIQagvWxkdaBAKhkw8Ry7mwmjdeSKE/7ZzCMQGLtJAdsXp71NVa89yEm6KSzfiKNaXIf1CcHIyE85qQrSqJ4fnMDLm3+e5AfHc0jU2Xiz0Z2y5T9wiRQi2scLW+ptkhQE/ubCNgAQ07Fa5CoVjShwftWCEfaCiu4gguvCQwt9pOeGCeSwYZ2kupZoA7EoJZhon6V96gvAaBuYikVOCcs0FpA02hlD1nceB35MkvHUKu4dQUdi+TjXfHnGYiyHp6xO34itynJE8swQ6CSnfXW+D0QvTFwnXmGwoHfai6x1eM0G/1CXWOBlgguJOTYHVLtDYBu0og26m4Bx3/z6MOa0Ra28H+PucJCFIOK+FWliViCoh2Am2WgLwpj9hwkB7t1wV1EJmeBPBhtEGWIS85dY9uu73++XqjOblk6c6roBWOj3r+nyfSK9LdgBkxHGM3ltiRz2+YEugI6W4W6pXWaW8uR/AO/IugBo5HImBZHZcxlIhOzdxJknOC6e8npB+WdgF3acoLA3mlG6f4dmD8cWHKp6Dwsm8h9ZYD6PfSGJ+H4yBTUT2t8IFjQpHTSlnmWDHXknQMRZaC7VholkbOjZPetemJSKmBAjZn4Qj9ooJg8MRVZyhxR8gTEUuYUNbQn2fu3PrPhes5YHmbihiebFr7G+hiVC6DFlasum2HG6iUVj9PjrHCCoPtG+XTIZSbgAyWQNV+svoQ38vF8KOSH23P+bpT/yR+44XsaNm36/smTs2Vqx+t2RNrZmVXS5irbW+B0iDRPc1Sh1IUsyc38TY3GnnVWmoK9G/esCFlNkBcyBRjQkWuxw3F7e9q42+fRdsbzfdWk2+6gT/TYSt7IuDZ7ufZkknKkW+5+o1PtOH89AfplURrrldtCXEn6zexAfWSuOkCmUIA6hLTne4gfntJHAb7jqUqSeBTeObgmBHrcsXNnJ/e7ua4MLeWK51J2zZJ9Mg/nnlV3/VbC+OGEeeHtUVfZB9Y8LMGI0J4cgrwADMN0XNrs8MazBTHJSyrN7MQd1pWN5MvU0F/RB6S7vKEaEhkpguCloCVjX48rUZ5MA8Pg1GxwQhpajdW4ssSF0lvzPKBi2atfKsFpE97dkgV57SgNaKDH/7SennCGic2weZ6J0ILXbRuvlr+CH7yb/MWEnrp4kMB46g5v0xxOOUufdcHE5rhf+jiftTL9aKF2vIM3MTGfonnwIZxDO7VKyYIxeYRTi7/CDpq3R0nkrbV80Q3qJSBjH+xn21tII/iq7b9usGZVqJFHph2ZZeRnnTpr6uC+D42iLkvdnI4I0+e/IrMFjXL2hYKrua8w2VqD93vOYNurw0il4dB5Az/fgCFxps+rvYpjGyY9RBL3JA3AqZ5XeYu3UWtXONtv8dLeP8ZfI1JMbZg64ai3NFrxCfs1YQOMFmFKrdF0h3UaWh4c7GW6MflOqDY1ZLRQq9idJ8VGpj+5XXmPlBFMQjLC3JNUmP4ktQos9RxcRgWbtvjCT1dUvbxRJ7hKUgRbMXDJrAW3RJaxEUHJ8vcqHEOcqju0prBlhDVNgq0svM+nFNr3xJWvEwW4QfmdVhbqacfX3liOL398Boj+jVikH0Jiigmeucy+m6cjCXsxeoT1UIBjiuNyjvuvW2aSG0Pt4f+Mo8lmXgMVHwkzXNhYitSwR1mxc7nRgMzzkkv0E+Tf47bz/OSTnmHRolO9MNQEyMW5PqltFGgHprjT29MLb9Smyi8ZNfl1/0lL2eHQauaB2UAgcD23jCqLdm7n1qJGS/cEV1otQrDnVxSWbY3NZgGtjhbybv7VZIeBuqvo7rw2xfl4qQ64IgID5vaUMPtcbTolxZI+Lz9OqR5K/Yq9gp/lgu0rvozwE61jyy5cP3cBCzSt/cr28HGmt6Bf/3HYIxdmheeUFJZ2pMh3hvx83YPEgLtx1Lh6AL1TdHz+3EnUTr5x62aWPLZRsXfy80TOmFjJlqaSPDrYvIC2ozrLi/ANLhs/mMDHZhqyQ3ukicSgp6+8ZCMYBJQtvt+/gtTkl8bsCsmBSuqhyzQR5cVoQxtLHVSOpjHOfr8Q7OGR6KJzOJQ/owxQggoa+ojQA5VH4h9vNsFFcmAp4k43sF4Y9+XHVHdPC1ohtRLRQZgYd7ndmnNSTfZzxqreMMOBHzuUTlcgkG+4V9vkvoaxoxjE1Onl8GiOubDw88u2agpQWqXX53c+dd/dFtTLQtjzAHQS0wYN+w0V2xYZcCdq960xulXpWsbeTb2SdlYF0nKK6VRILp/uY7Q9AZxVDfzeQsY94nO+AUJMnsO1HndMQ4KRCDDQtfzmby24jHGsYftDlZFD3FGsyRiza3IikWbKt8qyxDtDBkjlsnGYZGn21TkO921iwnDhBedDxTib8IeOI7EOLg5flDVgOVSqg6AfhvtagIMx9AhEvd3wvuiCvhqxGc3UBXCm1L80Y7eyDiv12hUbIPyM+vPl9fFWM05sEvsDdzCBXGjMXi5Kr+0SbyNdPMqA9WaH+Is+MXWa7HQVhF0GEUmGCP1OakQY/YTcHwR0IYIlBtA81TT82gGgemDxHyF7VTy4KLAETILCwo7wV3iNvP1zlbtFYxPx8dsYHNkUnfzn5l/UIDMFLYs30sbHLw4D34Wft1TRkVU4FL2PX1m7CjiZnOlc+NzQiKaGqJCHlGMlQufcZv6SqQlK9hA8nTvvDF6c5pfb2JaJ5dpkr3U9Pt4ZFKT/Ae7S/sUHqS/csF9GLr0RMIaz8TsMDWd0IpxViiwsKcXP+cIsYQipcjYPYbtbqyR9tvMJlBZq1uC7kv8g/fTAx7/4Zc/QU6uj1mKh57puMkoCT0iB9o2jiIhWnTVZ2b+55X0q38NdHxByt39gLUqWoHgLay7ZppgSLHJH9Twl12jlewOI+z1+UfxoiPGVhTekxcIwyl/SOoeGVWXX3FcQDGZIVMAOVKuSMxU3Swyp9W/F8nrfpgP1PAW4dV/tuxJbsiAzXLGQ7pHtf5S5Pva4MAzI9GeN3ik7eS8Tmc4Pw0Fnmr0iXJlxJl4uJCU8zeq+AXbsB1dhsInuto4LrPsxmFkaG9Lkg+LLObQQp+jewqfkNtoYy1NIxgwSBylAY37aA0c+g55X2FLFCXYN4THnPDJWTjmhVDNslJHs6L5Ia1/SZrJg8b1+Mw3Yf6iYlEyoGhoefpZH9hRJEYDTWGx7mV1uPfZGdDuhHSXpAlgr8TJktEjE5vJ8rbu6uK4+gwtc/Ja9xErr/c0VGhIWFY7zUk61chASnISsAx5w0G/pCCfpxtQEHJDPgJ3q8HT43Bs8k9cPZnRNakapwPg9qn0rvE0amH4rFwX1UyxqLXa9+eJmFKJsCOCn0+tOKzoaiC7Y9qIPBYIhSK+wA3wqQ5PRa2saxuWrj6zbSCzf2pD5lC6y4P8XR7vwlxOKvrzkumuzSJ+TfRmSIARoUl8d8upzWnxVReOdDAn02pKPe47gLZ2yfER7DXsp/jujNU3xdCcUTSCi6nEr273VJeKWbgu/n4JXZ3bpiNMEJwcvIWIfq+oSZo6BcesFBWtGkI7gV7kwRRIEtwjiXeP0gZoLajgmrAnPR4ZtwWEh5FN8V5vTMg+CkFcLErBLw08CgEOucLILNhqbvZr5DTCktpzSLU1o3A60S/QKChZ8KmZXWjvy6H7nArxVgDxFOgqIViNp6wsvow95LxVvxx088tJp/fBmShRYUj6PaeRHVH0Bl8KvwAflUm3kzy8IT1NsV4R403IG0wRA5DWMTB9J9oiL22lU+59B1IyDQtsFrvuHpH/E15rZtyyru0x29waZSL4dSoJjs+gSghFD2PMf+BiXWk0ckfEN8P1wmIY/IQpE2hjrLmuY2PLWHLKJmSc4TRYOs3yxkSDSHYV4IpkX4kIXhtJUopZhbA47nTvwbgGG+5W0v3WMjjgw56ojZOQYDMUsrBmXoqkPbCZXum5ZRrhrwF27RXcmEfqMie1up17lIlYlL2OFDBPlksi1ENEXtMSU8wYlqYcNJWoLnxeDi9dXfPtEBKoeai7LDjC+s407/n1AMGiFax7DaAPhbyzIgEgTe+yJc4BEgcmuzAS/OX6Oj7qpreNk0p7ooSrKwcmn103+LCtWJHrnd+oISSvWuhJROnDUrq9EkA1OVTZnvLkDXJ6g5vK5D1opwo54Vcc4/OfO7oGWTTBXDDzSXyQCjpVNQzQa8zZY7H5WX5fgqKc8ejGW65T/8mBfXXuexOwuIpxweqNrmOAzR1SCZQdNXUs/3i77G68AngKAf11zecalZv8sU5LGe/t4U3VSa5MjR3qe8LUyK6xuI1YmCykSS2KBCqY5oxtH3mZ+90tszu/gWCbwkh5B309jubTyHC+1NQPNOGfhGiuf0+hAGjv0f659LmNPVzdvTom6CTFaKOqkHWqWg1XA5taTAVYHGyed8rUm9WSIQzcXq70Kwvo/D964ytWjd10JqcJCuZbLfisEs2ZkwObwA10wO55jGvDvHXtpgI9Ma4ObgUGRhvHVuwYKbeeIU50/d3VDLHYJAliqMzZCnWMhFhd2rFpjNEXVm7aYo1sLfx0D0oKXtq0fZ5u148257fXsju69wNS5/hrHUYOT8C8+4Y0Vgb4v4GHkQ4l8gCEY1R1x9k/Uxu9/7cLU8bB57vdVOMUxQDmszUpbpHOhBo2hyD7bH1utX2uov4fu47tbdkvB9nAskDSHR9Gk/VhaGyFR3++Bso0pmNd4zsqTWXCM6jXKuV4wHJr5lVDk6pEGWK1mHw4cmyueL8+UO/W23gMWkQP+3gPYaEK9PT/4yLfo4HMCSQ4lHQAYYfuFcWdeYdDO/R2rBvIr3kp6vwWZkMBv4ofrr4oMpJ2k/GMe4yd9Ag9MFC6X9/SC0vY/brkLXi3SHHplTNEhAN3UkPmSbqjOuFFo82JmMTR9FTzWI4mXB1piMhuCMr+FIFfupj6D3o7m4lqH8fD+5dsYxboOm6U0M8fqUOjotN7LCo06cbGL178bHFkkhw21rcyAxscpj8QGKMcoWPRcbstYy3BIVBPK6RGzxiD1L1Gp3Kcr0WtB+BKaplAAspUFgVkCE6zBcDmgFjeQHSfFJHFc9BTv5nDA0X5klsAr80OCxhW3JEKR4YslQfcfRGl/ufz3TPnWJuhE9QUHeNYEN1w5kpQ6aq6lZ6qXvu506ev1zjFg9HXi/faU8ajrkfErsfM7P89mMy1pjwzmgnKlPR6FOQTBx9vcJDsU2IfFg63kpgUz6h7OVzhfea7//vgWcWHnz/ljOnbFA+Fdb7+Qu2e/SFWWLvf2NDeTitZxuhuSwvIMIXsSp0HKTymmGBxJof2VjSNbPx86b/A2e3vNNTraBOomf59jM/3lYgbknf+M3een1yXd3mFY0CNoSvYZvcKW4jS9pVNvY2nc3S7Q3eUDFGJBG4LvLk3/DRDZee7BwPay1+ZZS5wtKagxaqAT0jwlUXM/jhZwC0KJ7bGsy0IS/DreK/oEGoNSCtKhEA+w04bTGTW3zD4Fzw2yNik69/sv8FLHoV0Mowvsg+nA7RE/YyXqcDgtcOyrX05B5vkVHZhQ0AkGnd3O2uQtSW56NkbUxvLWtHeTFlHDjKbsSTeRGbEn0CIwFUEtW6pR13hZz0nN2rs8WyR9XDBYPrA+0HBHlY1I4kOgpwnzD5tXZ1aYf55/szfIk71BVUwGBeuRSVdPeVvjjkvQ0QaOA0PH8qgt5s/2pO1FE6CWLKdP5QGIeMpXbNQ0X5AQnS5P84sFiqXjKZne1ZueaxUFy8HGCldgyBv8EoLTHDuw5XbjqWcdxU+3K3XqxCDuprId838msQwBznbLNfdvikP/0vkqeMXl4f0DXBTGVtGRqz8TX3aZWhHn6pJ7M8ndE3QsFhhYF5uU03dxZH3n//zdmmtxKKv/YVYAggqSOggCSe7vv1lcHvqcCtrzZeiDEqjHNMcnR/koNahE6LfwfS0g9hcjOM0bjQo5iAqsk7qgHsKMis1nxSZEKjvUS5qkCGm6Rbu+b0zXWmGcxViujRW+3ZTycZSUDE6DdKSVv8x2EiCXtB/Rhma/LfLOuQbj/5oFZ/ddq7CApRlOrQ1W9yW8k0tr0UaPJq+nZ8gU7ZQmXKYlh1p+Py/M0TMeQauViSEHqm8QIk7LIiBiRu1644AHB4UxLG7oU7ofMmV3/R3m3Nao0JKQQFpqkLVX8RpO03bi3yseWL/qFU/975HKhHvPj4av+mSsA/jWSswXeg2VDMrBGbgjyWXGwQQn0AwKBxIySNbtztGnfc14wa8f/DpCF/Y/dpcJ+d1u190KsHhk1nFOl29S4gpDJLWo0dW7WbWGAAS1ahKyXmNK5IerYrkvX4BGS39eNxi2x/5rcuwlmtuo1sw7lptJihpiHa0Dc8Mem5WcbKjI53L0ktiLYoLugnpPQ15dqj8zthyje6vwrn4lK3MrBnFPGgE0sz6UIb+94RiulbxUyH5pmO8IhLIrf+VHGl9yPSpVC7ovLRcSZDOmMYFaMFU0vjLGW/XptTU9EzTEPfBekAtBAtQnvpChWdqeqgHDO5woKIBxkjMUNeJjsppAn0zX9us2HDTc9hTxHnT8QL0y2mmVS4f0CpDcnsrdxvSe/qX7OSSHasVS9i0/VoYNG9aft9D6RrFRqtOTHuL1fXUUBS8IyTfBkR5pDajbn6kMfBQcHiCw5rrS93CmiIl6HSbakME/EQy1qdL1xgmwtF1hAyEbgum+KO6tzUWRvz+Cg69sUn3xCMAR4qRJjVq5RHqobCw5mC3vMwVLXzxCJvKGEXwEo3GTBbnbWxIqF1PILbyVSG1L5MVWzRPzDYG9yGIQtQymACem7hNrIQrKWE1aC0A+3zo19xfF4FG4uZiU9NfsQe4Tq9CQeuRYfP50H2OiCtAMLyPYGskzXHqoMVwl9TcFK5ujF5Mwx7Ya/uwbrBgZzFy6wyckD/sC7Xf51N9GsaR4GcAHEnyej8Sym7SwkA/JOem7QVJwg5xzuoYrevJgwHKgBkEsc0v8lnqju74D5A0bnPd9DhM1JrkIkCOhaZPgWqKVtOzw2FEX+Z4ddD38vdJWOOJWzk56PWLH46ggjhsmpRHYRGFT0ccHT6GihcauQF/zqxHtUOrkirfRlv3iBEa8VrytzYwIfXwSvjqScwBJkuAaIrEowdUfXRjvM6iBP7Hxp41UVfT9Ym3wk4D9/GEmQut9F20L8yUjkS6dGHb2DnrbUc0P7WnjTAqdFoHuj1XWyVXiumIe1XMNfL2t9wTW+nP6jVCyIDUGTKenaBArqr59id08eshVGfL55nhoW4T2+sJzVEzHutabUYr5a7kKVKJXJkR09hd+KTIb55wp+5ROkQ4Et9l8YIU+MieerjZSBI1Pfx0J/eB4gKPY9D7yY3CNuMvTEFvm9sOdcs7Ea5A371uLwPzXv26uqqr/PWt/p9pyC7zLQoKHWfo7yxwJBxKR7yVH6vPhTYqTmRotQz5j3furNzWh2kKALc4PD7cruNVKvatXs+BdOBZlTMXBWfGymlHfAhDfVu6HE4YxZu/tEkblKvZvvVMAoszwRPgEMRx7+WGQSATbojlUQreZlbERCKW+0MRwkKIXuJkEST+HLAUM3DQdqSrXSKBPBRrmeZqzn9W+T1FI3Px0Job9nUaOKZQXs0YDxWXVRUh0WlfQ3CqyeDX9yQIpngY6zqeeecuY/h828qZrOoPivF0ydeJRzJlg3pmRyn4BOiAoC3h50R4to0MyZBvDvl+CkbKHGDY+OZVkTphSos0JAm7syY/9laOYydQ/aykNQR9c17+GKTcPDdm0SemNYXtOM5Da18+Vsdb4+JCWdW1JXDhW4UyQSNkkw6fXmQXGuUOvO3pGxfWL00KVgPuTZaaPvbIQEtWq7gsFczIOlSEW0kVXK6ThUTMhbwdfuOXX1NxD7XWTO5KkxyeuSMiBdBloIWH2SgQNnkLk6uGpy9+KWyPewa2dM6F/ZF+doq7CX3ptmR24SFW4KUJEkH/KUre+FZREXx3DodY6pCUrRYqqaPB5kQduR/ixHQNeSH5wtDWU/6C2gfV6NWFKMzyCM6oaBjHB8Rzw3++4VxErrjpXJ0dbJJhr5aFRnxZXEOdDYbiqyyX/X9x9tIH1zrNMdlkvjvn09SVI6pPFvCvWJmXQtkmCjcL2B9K1sldkHZS1q6SQJMuR97I4YpxEYEtPsBj/v/1o9uSQWSGxm0xeZiQvRrqv3ejC6aDsbUbMfLpe0l3EHRMqwyRGsEo25C13GfdqlFE5Tjlw5s7JV1LbFaCXv8wFOc8eBKiuWnErvebS6i6t/0OmSJNzNRIr326KUJAc4H8XDHnOXSTJBApurocMTbCR6qUqujmbLCYEF2fOKZarIIiWLVMamfuNnayzw0EodVZ6GQ5jHmSAeEYgMy+ItZBJFz3E3bK3hTg49v9n5pvYIdRAVYMSPmYUQhXlY+2aGaYNBmHI1C9zfNqAeh5rjDv8GvbkoxSon3I1HyZ6kcPM9X4e6E1AmQD/XkwmGhJNe5DzC1erJCs9YOUGqmpxceOGwCiMWCDxFvTKR0NEqLGwhu7vt2VBWP6ZBMBwycnfVLkRpXk5Pf5sR6IwOtP7nw0KSNSECpzSvMYqyceQUupXHskVkTqwh4VBVaD6oisix1zRnlKe2tlCtUbncrD3aMoUZd6siai5exZMcdgANLzCfErF4R7W9USlU7UmGTXvKnLRPn2Di9ljSA3TGFk7Vs72PoBY/5aejtgUngoNk9isHyX2BX/4jUmRk9ROOE9Lqh05iKQqjYSeBX2xfBOppquFVM2m/GWXE/INwzM25QtO8JRI9fdjO7sDBoB1/2j95iUOnsJydF8xSf4C7q1/gPAGtQHsI7xSF08fJra+vdMNcpSbTj78Qii1l5rcSWANuxAdT1s6tO+gscmc9IE6hMo/fZUrzClzSzErEm2g/Gje8LcTQ8WI2a9jtBOUr+RhYi9jTiJBiGLy52pAYKKrTBn97+oR0JfdR0PspqfS7JKB0IqBhk67ZthjTuWUR5Ajhpl4DdOTqt6xcfy//UE4dpjUDdhGToNRzCmWkQuVG6rPb5dmh01upUWVDwUkJgAhMAwiLBzcCEE546aCsNjAgmcXwXanma2e8kIdCk+bGhYtg5TOL0NhakIjKpFMe7zvUiJWh7GhaJPARkcqQ3XDeyphErayChcIEwVYnV78mr07FED5ZYGgcb27vFRko5XwNCXcsTTImXf1h48tiocHqZcd11G8pw5PoDMPTXbX5X3rgtrMFRO+4cBvzDUIGvS9Ucn7q+8JsBPenKJpUPWLv0RD/wEU86EJO9WYiX8y2hu72JHqO6P3gE0LZSxYatjrjUqW3n8TiN6koXOpZj+QatHWQhn/HRO1TKESJqROvAoA8NP5OlZpH8OZ0px/EENV8BshOPDeleA3hy54rSyhq8D6QqFXptIQIZcVUOJHL3R1gyT5Wcvj6SGbt9Gb2KIe/JUzKgqQmw6IV42i9M/g2cIS0RL3NygQI1qBpoYRRx+JZSeeUHHHgIqqP3/xgOqh90sJa6tDE+lEdOYVGkX7BAOxJfXwjaZjkNeExaN8KkXk4kGligmA9XONIPR+7vj/6xYSLuNbAgYemGS13wBRGnOc/yxN/vc9Lc9BIZdYsE9tNEtZAeDRQ1cnIXBsNCEAG5Qrd/q7lFVjryx3TaiUP2QeSH5ijPWUitL55p4gIJUvXHARIXlk/FfS2+JkDRMRx16D2vhCEi2qcIMZvcZZyHV6usYbwzWPRl61Gbs5UUKNjLkf3L68ByexBWQxIXkTGle4NIlQtaftU7G6+kK46D00uDrdmj54/7+B+BXX5H6oWr4QH29zEoVL8S2Oo7ymrU2d8iq0uO+Ml89eEtZN6a4e7I8b443nBRnDB3/1LRaOZwJm92AyhfOksAJPwVj+LLrPDma50DlfW+MyenC4cBlAICd0FSBEP/BkdH2HBYf9OvATWIWcuDDeY9qhu8kru6ZdAG76p3HCQrFJWsP8H5u59Hzs9+bDSRvFa8AIZnbvjxsJ+V5GeiP2rubxae4BOGrkKvNSGLq/fSqxLYPLIpKO2Pgc56zs0i+AqNGcuwUMn6dFnHtWHxEYpD1ppZUIf3Wvv+1BgDDpzxjLtOwTK2oPthOa/guD4P/Z2kRhMCVt7WWE0ahTNNieiMpMdzFgEZd44sMlXV5K/PF2qzK/BAIlxCxGUtRpZV7AXgVep4eL2+sq4WPyUhyrex8z77RIjAEKRFuyZf85Ww8ySF4CuLMRqAEbY/CwGBNDoywMGSpqJ2hX/kBwz3bpmG/Ka+kwb5/2tUNSZQ9XMSmcLQhNoYFtAJSvrr7I2cUvTnjiaS0bFZdAR6dPgAUxj7CcWbv5cL9Rn0/SP1yq9BmAAIEuSzwLCUlrTZGrgvCT1pVyo5mz5aZIDsfc5j6o0YElPBDh6SsgCCUNYxUObXMsoH6JuUJ2rCydKLNZX68PTzpKXhrpkDtr8yACF6zMzXedzsY1eKhX3xMilibDLpOmxKXRA16oWoxequf5qjwaIUfo6slnnJxIe0qftnho/6Pg9vNL89Ba2Xhkxjp+S2lnLdnoba6Moj0avKJOcZGb/qsUFxkEVZrAzQGZsU1MzgOn5Eu11GqgilPilSmYi992UAXBOJUb1MAB9aiXcsZzOVF44DF0Ipm1b7QcmDrwcZww02vXZP3z7k1kAAbBZvpp2H7emY5yscL+UxQ6FB5JFaIui+H/yl6HnoLgQ4D8l9FcAMlB54d5Hw3O8k+J0CErBBhGBRoIz5v4QV2nrjKbjg3c9OlTCRTEI1h7lKFn72Dn0rx/BS3MIzBNLv1eaDj4unZXqbuMYY0nM5o7z2k2uDdtvRbtl+ALSNjKHtYQ6/L12a0axARzFgsKILil1ZkWblrGDd//lpwDUVvMjPvSXhu8Eq3BeTRQ/JZUHgVr4AXV9NYMb/fq7Phdbb+S6koxwuAKa6lugwgDwY7puUYuZWAHNNqywiNZJO7COvTX6Q/ucGGYURH7T+0/WxbXZ4hAJ2DEC69PTXb2wfoAKzy0CYhMUXs3l6rtUe69i5sd5pC4zI6ephhaikXXwWIedkt3XDD1b+Kj9cvJr2Ya4jpwgE/CE4NfFvn++3j+R+rhpwxrc0LjLTZnyDIMblf0/hDMZUVLmC6wXNfv2cbg/Mev7PL2i5vzJQ9As4ZfsqcIxmw0U7IhRaa6mjIXY0Ef05uRZSwJxzHiwm9DYiSLp+DkQ7tiXFM1p404OSXd7GrelUy8X/nF5nhVY3AyPthDyWjkDHGoWZN8rW+Ctd+zy2fP3EsqsWxcWFVaiQSK13w3zDOI7s379+GroV41tKxi3IC7Vf00xCDsp8arBtP0F/grwUKhPi2dMiBLO1rpOred5KVJluO4MI9Puivoo+6XLse1vRxqivCxJQ8S8E9NXC4J+hq2OFcu2QlUz+QAvWFz0OJDArk9a9sdc1QpT4ukn6st5XHjKdardOgl6vF1gZ+ABvrmgm7JmIH0tAqbzaMF1xPNHYC6xTbkBZ2RM5EHbyZNp+RP6zd7S+e7tDHIWFSqm7WjljfLnqW9Y36LmkkYL7AgXP8nzkD0voS+1KaDv+mYz/GWunJaQF4SacjMQvWpmxdztah4PdvzST8gfSHTGB/eLzRfSTxUJ7HQB7Fi0KYmEYOUJHIWatmpe58t5cjcWuMlDl0k/mMQfCXaqno6sixLpgWSMjkdbBCgdOUzU3ZQIXkJUXJrcClQXjQ8R6LWyh+eyZYeKcMupYumS5P34DNZ0ztDxn8VX3EW5LI3aAUk40kn17xiwba5L9o3SW/W3SbELy1ysXaYtW+i6sRA0Kuj0+uuL9BmYLfnzSvpoOcGFQyighQOv7ioKWCr9aPA+QoRPtJZNqrtTQ4r0aflVmVAhbk759ZlSz5dITC+3G4+mfnY8uSC5JTOhtjc6NFvFQdLJHghlBzhgWFvT9zv90Xgu1lhsM5QDXnCOVFsRsA3K61dE5/HM4Up06fR5q8ZCdSfga1rggWDbYsdbMlAvVMLxzgCYUAxy1id8fsTcYs3ZtzzmMz96tIUyXzuNmy75ZyBteu3VzCxlr2C3QAoY9GG/yLBUwP6raEb2/DIQmyktzXjAFUSrjNuk1/N69W6VVaU6GuE54taKOHm3IN8hIYf9pIf8uOdmyB2XmCXb5dy7jPg5QlB50x1AzpnlxIo927tHqicn4PkHa1wEeUMjYsnQZWvmBtHjbT03bhqQdNEcFw3ago+J8P8r3Wu6nAoa/8V99ZFBaAcMLTdKPTJTqUMjchrD7joznh+V5YiUpYeXVkbMvioLmJzkiQD3igRrpCZStYH6JYmo9VXZk6krDDp/XeeH9GGQdK1G8ZEaj1wTBBNZCEYUfkf5UliE90fQcl36Wqvr35Vt7VbnxZxxgr8A69k4FUb6PcYC7cxxqmWtQD1qKbvlMwI9RkYn4lkclpV3CHH+s57euW0GoBL2bMd9BslM4vwfIHUv58vxLV8dXEAlGBY8zAj7Y/r+bSWIgDx1iBIeTyXIRztwzmHQ8WSpfFlM2FsMdoM4T6VICVKJaYurgHd2dl1QLglbtO5LElfvRezmZLgrNuLzlwOtGiYmnobDmzSNwHCAk1tPkNiui+z5LlwQh7GILkPqTc15nUykW/QDVNfRbdoFWJrl6wJqbu0r0FdvkEHA/p3yjJwHwgCQJNugLLLK9lr40/eNZ7A6NMbt79DWIIVwQyD75ji6xiSkauX5Zs5pYS9JMf+BomiPLhpW9yHdymNvUx9l6wuxRA5gHovH69yPDzllh6PyPdkNJe45eQxge6yRoEMqCMH3kur+Svh6AmMo6wPpidP1LRxNpvfOXrvK22p+sFn+PF7XmxvsBw9vkE0o0SLFRyXbceQVW760KdoKtCflq0Aa7A/lD0DlYhLFN7Doa0kXTqsJn930i71PsSM9imIVA9d2kA0X0BsKYGa5zlDlhov533P1DWgkrNwMuTZKm9xUudulfhSkL7rpQZ3RptqbXLRSOJHpX7WmchBnNLPdueXHQKKlm+ca0AjUZKvfk4c/YivWMx2kHSxCWqvE36rz5OFzpXju/IttRXgmIX7Y39vSvxhJlYEPLL0QUYswZ6xYmiC0DWDyViulZw5Ka2uwAq8NTwRck63ldcozsQgj2vUE1SIm5Ioiw6HxuOp6pWtuTK9ABVpnPgoE50TyohRlcyHNFW51/niTFYKUdOgiU9t/Os3jO0dUdIsLgkfNP0p4QVGC5q6ARAEVutSay100oblyJGMDiQTVjymrlSWiOlyZt9QWBxKraTxgvr+2uMEGvF6ciAz8foR5uQc6IqxXJJrUes5aYkT52jt59AJixljAjZrKh+WFI2+XqRAXAZVQS6Jz2rKIs7rPw83I3Nbtf3QzI1sXGyL6Q11qX2H6LaKlNI2R5VxBvehDfNdmYEDkhgh6B2FrnCSMGanhUE1xTA0ZqlYgBENyRc1lh2zk0LI6bztCrlh/HQ6vEHecVSBOCIS0iQnTNoNzs3fAkWuKpQY8YGkQAY3Wp5Tp7YX6oA4H+kwt1msQYxLdFOzSzhw9mQ55aXDVOT77/9c8TVq7cg56NhyoVxkkwnS5iVZQeGszkd6aXNRwqBsU4rBxXmuraRjBlfHraBP/kO+Yk7QGyeTG2YVUoocv0+0/Mi1L9+WEhFx76VnNnAYi6OapMu4G73ELuMwD8b1dohsWz1op03ArTDfBtyRbM/xOoqNpumz9dKXTblMeHgTEdF7/luNSHOumjqEe5y1bGnbsaerI7m+KkbQjUuIU3bSbnrpH+puriaW2SyA7NlIxIqEJyx9bkKuFN8jVYNviO81tDFZ02yQHOQMqzbtbgE1DNm0Q6DoNxWl2uiZg14ueHzMKLb/uNELQJULaKZtEAkWy0mKUb8SHOqp8d4jb5cXisCAjf6YCkH357GZOKZYFeoBvrPq0T50bETzG8jpxahkxquOTITe+3KvQ/AsdpuqqnonSZkUoQmbGB9QpYPuFseg7ymOZfvO+AMpSPwdGCMlwc433m9hJROxwBawk2zb4oimp6GDNWyu+bKH4qFFBmGmH7oSaddRyd3u7E+Z1nF/1qKNgWBWI27qB7iH6UBxAnMUPIh3XqzCsqroMMINnVT9iqNlGPLO4O0xooRMHFKuYSywivkDt2VgLP4V02hG5e0EFzFlDo9X5gNRYAwquat6w0c6M0pd0PfWkg9BCu0bM4XFiL+3HcZ1Yju6ls2CJ5VMAnJXw3buXyEkRNUAlJBMpE4gZ2XKNVVAU8fijxem+H1GY0EoqlCMT6PSYB+0PLaXljxNacXh1avrmVnN6jNKRgZ+vIofKl4CKXJ0We0Zi74d1PoX7vnBR0ejAMpWZw9ACab8qfK0l8CR1Xkl9YaB1WgPorjSvT2zRcCoK55wdo3fpggOAa6BuPiRsbomwarOXVYSifal3Xu3btEvUi/DHmr6mM67xgaGOiRZtlk7i0zTZgvy54GUxHxYnl+F0lovdZYyjySD0qAxAynJEtL0kbu51mul0ieA0kucUcjt8VfzixxwvAGpQMhiApu7mEEkQ7eRQfJzWbWCl7fHniOMopFWoYnsivDTzDvWqn5oLkCCi7/BYD+Ebj91688i2gbKtAzRHtKrLE0WpzuoHQ7b+AkJCj+47UeViEtdmhKtNzDnOUZfA/gFcGsk5fZKGm8AH1LInHxXn1jcHUIyRIi9NdO6J6ezJrLCvQKl8xraPg5/v+xnuWa8PGQqAXkLlWrt/3AyWzBmldvlHD2InkABpUw3Atx56jFP1Jtb6hRq9J4KQMlBIxsNrc5ZnqO+skoNz8Nqx6z17SXxuxaaQKozIJww5wYjlcFhcPXmxQtswYDN2/ppkrDf0XtD9LLKeET+hRGFa7fU19rneejWRWj4R8/V72g7ON4RWCrsWbQmdbUcx8V7oaBqnuF0WoCpQN0Fu6sat+5CVslguLNeoByZgaA9Gc55kIbyg+aH4KrZXsTEsU870nFXGRyHhV64KAzaFrfA9veviaSOCksMaeR8XiOEsENjOeWBZK+cc3aaG0NOXK+5dx88OEjRKsQfnBFjNJMKf1kkXEvqNVD+amWsqksURByx5kC/0Hb37C3cjjDFgd92d1mg69BsRIoGIWEIWJ9ZzCP9veymbpBsPAcQQp7YnBiMvxQwFFhP7dRxggXrUh+wLkq/xY+/Xryv1ppKIW3PQOSHA2mreAjrnugiE1NStYUu9AmpJ775R0kAPs3c1gJQ3bRRoQQ/H+U77niL0mZ+3iWmnicMA74SzbOxrB8yMt2dWll0meX5jPXhyLkxzzf05ViKTDXx0aFLwwaYQ8ACrBHmqS7Zxpn+X1ds5YfgKyFApm5Qhww4UgGM6SN6H27qBvWgDaVPdqpg/q522s60zoXSy6lQnNDOo2bQv7OLMNHUDNhonAg+ef2pX2qNpYhMSX2U/985C6DoFqya50Sv65iglGVEowX9JEsyoI0z0uiKZn1gcNKqc9ASinWqbZYVj2kIkFr8awqi0gMEhxuhpjFNfVmUSBDsPty+A9Scrl0aZrmUNEpvXPhY/f1HzQnREQRu2PikgowEDvIiAPSZKB4zxkSoKZQg8SpfBepebHDUhJpk6rJ9SzCmRHFHnyX24dTEm9xPsIgoQlAGFSo6+SaPXlCPJ7PD18AMZMZPILA44/3B7ygjAMM6j2YAJJySVAojHOx7212v5/63DeAbJ855MljkDEE5Q+6UTx6SHVRxW/orueZkgkr2P5DETkOE69eWEgZVZG0wjeZdesbG9EZNSFpKyFLjBXz2se+CJYa3nvsqcEaw9aKP+58W1eTKRL1Eb5ihiLo1/wLJHt9RGvCIvehw//vbJvzvDQ+z1tt+J6Y5H+a6si7c5ged4ASDnMrymCsfcU0oyW+mmDlrhnlIKy78DsYVWLfVgncmfy9FFt89tydrCCGWVoV/QXAVj6YvxIPJFXuVrSnuMZW0wsO5PWe1Vw0ex0DhBqRAj+uXbA6CkkioorQ1uhC4Gjw6TESEMNir9WXyqpC+Tvrop0tXVNIhKzMewo1ajV5AlTflPrQa+/yZcPn6S+McG9e6uetuGpdjC8nvIolFgiyP/QiuHK2MErSImvbdxgYg+gW22sv5q7UWUchf3dK0sv2/cTbMa0aSmpJhwX5k8Alo0IeSawpqlr+RwRL98vyMIVl9fzNsw43qGglyQudIMGYrJ0le/zBjv7nWpxq6xCxC4RwXHhpxN+o3KyjPk9FCd9X6Jr2P9vvhnaEobwmbqQ6+QDCGTmBVQQdDx5BUWhcDqqJI08lcGkNWhiQQJSmAE8T48b4kIVJykPS7qFOCYz+ZvZXzodaL/n/dF8QOchcq6KqtfnI96+ZkyMRDnQ+DQYvdAdYkPCp9dPPMQPQ4eLahDo1wD++suLtzoOH/C4FLXB00tYrczwqTqGzDZcmami46S109LhU2Zg1YwT7ufiRgMWT+lnGvVIC5FDsVSGZa/CC1nBnN8lC4o9Qt5mjo7dGhBP/Y+QNTQ5pix127BL59jgdeGJqJv/CTV7FEABKp4KE5STS+gN7SWPT8JB3N3Plsyq6EbCalhSHMJU33Mt+z7Zg7+otFFLF3UtvCL5Ch56W9+wM2WsrQ0FA5G2N9ecO4lcaze4U0e+gKfUaEYmjmWsFeia1dufVSo0I/7TF4w9vwf7KUsEedBzzwpCL+3RUIpf0QnXZ0NC3TWjn+ZwELaeeclO6ajn2W1AipchFCUPz5FAmO1GNp8QCI4vDank7MSvVX9+4EF6/nYZ83jGTFpcBn1wtB65DgHdNDi1KS6WoZr1HtAgog9aHpALcVPEbAmRiq7Giw8w1jT1KwrE+rrMBP7cYczuAluiNEmFyNwlXm9fx2CJ2DTGwpKTVDX9HHK+98vcqXqbDmxNpjP1xgyn/PZ3K0g6IiC4ru6GBmYqyFwSfhz7VkdRhRreICo/oDg0GWfdJoP7N88zxgT6kZBpEdvCF56hZlprWeZwm8epLamSv/tIuif3mXgOKd6jx+9imAdRcHkVLN0WbS9aE9WrDzXxKJjrCsWqNAhe9qn68Wjofs0tNSqtVlC1ZCes4L97xjYHdDY3HirUZCE/Y/Xdc/KN91Fi/nITSX86AUB2sHcjsvWQICAI0Hjkos+po+5cQiBfnv4VcRRSh5DkNtemhJs9Dy8ohaL+p2TD9Tvz/vZf4vMVLr1aVozToyHWoi55X90qJfvt2ME08Db/RcGaNqgtJ7pTsd7m5ZLD2jjwS7S/deS4ZaOdPidfeFs7121lK7sQD7B88j8/wXEpHqx1J3hv+8G+2wIoSorkeXvB+C8SSSNI/SRLk4fGQLrR3oGIjcb5CB/ZWRMYE38wXxuzsr0cfhb4YXW+t8h/W0UF1O6f9mcYzjKFD+yV7samncgyoZmwTlmRwwM5taBjRj7fWL+lmkYq0l8uq0QIYZu6pMcU72D9Ggv9h3isVHXrpGs23PMeQDTKMBUHK88PCAaTKWHlgOIB6cRzk4hzm/NqQiQCQz9bk5V29rg4VpRDYOxpXCmnIw3W6AZ1SgZpeoj4zrSyuwIxKXy3zbfKXkDfkaEOeyrY4xQ7sIh+PxwTs2t9Ftz4VRA7iBKv/L7dWsgPvS3bEDpabFhgn46n7tyiMNKaXn6Tq9pKo8b2ou8vAQ7Le3+aNj6/XpCCNq9C5sXFPi1Afvys9K+E8Wysn4L73anU070KlQnTT+JwhUXT+DPuN9lKuU8Dh6jEyM/+Ul4aPZFn4ujf1b/2RkbDgnbGNaP8elHFDY1dooV6qMbZIuMDsHcEzL2NJbuowiflIolj4bTx5FsXgd1YAoC++BnTUyOh/SYdZ4Mj6vvwbA03jLOAaoEMAsJzY3thLRq5Eg/OZ3cCU1KVELgo2GTil7M4AUkJ35ooreb1gFPs4s7TFu4CCPYP0LrQqHlYBVcgoF0L4zWjWxxCzVJCXYD28I/mRCiGeNoNrix3N6ghIgSsOk1ZD183zYCXmTQogJ7FNPIq2HnZt18sEg1MZlnRNIVZejJcszSgUrNJoACVy7UNP9xAh91IChfGAIXiuRA5LUU1HSNs/x8UIb30EioPaiGh57T0l+6zOKZERAhNOEs1KGzruqzvtIqTykGj7m1p4gXY8MFV/LJJ+R/RXKVxrYLzDdHXqZOZzHiIlenfVGwOdOsjK0QT2aqiPIs8JtdwCz9Gf5CQilJwHWPX2QPzSPaRMWUCQQGoj622rz62CrjVZwHV4frvVZplnwq1NuLKfAhAw8UviEMJlamQNlZ8IAmW//7ElzutV2WtxQD9epGkce7x/4ncPoOLcKNgicNMbaDFGXDZdorMHhHMQ9bBiTYS9EH3NCq1Fj7x/mDbgCRJieNOjnB32SpDktWnWlC23AJ78mDpbmtu4EA0VV0DWhXOeQEO/FGDVYnog1fWauEQMvzKjPMzz3BZAXQaCvZZZwZ1Fm++ScWeLLL7hJhHDTKoTshZRXnwrQJDy6kwYkANEpUAFSsqfkTzREKMqepiVUoTgClxyBq+rMvhPd2KwtjvDGXvluVdLo0sIeF0iWzN74QlDE/F57beOPOeaJVuc+AwIyTxOEmOvBPnJ9xYDLUvF6ZvNzqsU0moUrKmar0bNZWpe0hw8zUHP8+3UZ6KhlrDNqVK/kEiG0JT8ZkQr0ljdyjN22V4MIlpV1EWX7Q4Rjk8kH/U47RHIhPPmPaBLXiBin3sWF5RqZybT7mbkARNMlP5Iat379Yv1Ov3WJHLezu4TLKCpQ4tu6UzIq1lk9QeWpsewpKfwckAxCRrhmf70IvA1qX2NDPcO7WvFNhdLFFUx7tyQTCvicfjMS2efHNTm9RMIeYxZuj6pZDGwlXTFJai5DNHDEyc5M/OJmo09Vp819B/08nnSTJFbU7MJp8cRA6KKJv//sN+xm+gg8oMoi9f6bekoiZcn8nXcJju77xN3tvVMTzaz7b/Q6+d5EGtEwtH3m2TnI+BRaMWzttnh4G5MR6zsr8ixvMPNsvqElrGUAFfUw6NxOG1zvfkP6I5Y3Ab9HCsOR15CVabOmoXGtOpRZ6"/>
</p:tagLst>
</file>

<file path=ppt/tags/tag62.xml><?xml version="1.0" encoding="utf-8"?>
<p:tagLst xmlns:a="http://schemas.openxmlformats.org/drawingml/2006/main" xmlns:r="http://schemas.openxmlformats.org/officeDocument/2006/relationships" xmlns:p="http://schemas.openxmlformats.org/presentationml/2006/main">
  <p:tag name="BTFPLAYOUTENABLED" val="1"/>
</p:tagLst>
</file>

<file path=ppt/tags/tag63.xml><?xml version="1.0" encoding="utf-8"?>
<p:tagLst xmlns:a="http://schemas.openxmlformats.org/drawingml/2006/main" xmlns:r="http://schemas.openxmlformats.org/officeDocument/2006/relationships" xmlns:p="http://schemas.openxmlformats.org/presentationml/2006/main">
  <p:tag name="BTFPLAYOUTENABLED" val="1"/>
</p:tagLst>
</file>

<file path=ppt/tags/tag64.xml><?xml version="1.0" encoding="utf-8"?>
<p:tagLst xmlns:a="http://schemas.openxmlformats.org/drawingml/2006/main" xmlns:r="http://schemas.openxmlformats.org/officeDocument/2006/relationships" xmlns:p="http://schemas.openxmlformats.org/presentationml/2006/main">
  <p:tag name="BTFPLAYOUTENABLED" val="1"/>
</p:tagLst>
</file>

<file path=ppt/tags/tag65.xml><?xml version="1.0" encoding="utf-8"?>
<p:tagLst xmlns:a="http://schemas.openxmlformats.org/drawingml/2006/main" xmlns:r="http://schemas.openxmlformats.org/officeDocument/2006/relationships" xmlns:p="http://schemas.openxmlformats.org/presentationml/2006/main">
  <p:tag name="BTFPLAYOUTENABLED" val="1"/>
</p:tagLst>
</file>

<file path=ppt/tags/tag66.xml><?xml version="1.0" encoding="utf-8"?>
<p:tagLst xmlns:a="http://schemas.openxmlformats.org/drawingml/2006/main" xmlns:r="http://schemas.openxmlformats.org/officeDocument/2006/relationships" xmlns:p="http://schemas.openxmlformats.org/presentationml/2006/main">
  <p:tag name="BTFPLAYOUTENABLED" val="1"/>
</p:tagLst>
</file>

<file path=ppt/tags/tag67.xml><?xml version="1.0" encoding="utf-8"?>
<p:tagLst xmlns:a="http://schemas.openxmlformats.org/drawingml/2006/main" xmlns:r="http://schemas.openxmlformats.org/officeDocument/2006/relationships" xmlns:p="http://schemas.openxmlformats.org/presentationml/2006/main">
  <p:tag name="BTFPLAYOUTENABLED" val="1"/>
</p:tagLst>
</file>

<file path=ppt/tags/tag68.xml><?xml version="1.0" encoding="utf-8"?>
<p:tagLst xmlns:a="http://schemas.openxmlformats.org/drawingml/2006/main" xmlns:r="http://schemas.openxmlformats.org/officeDocument/2006/relationships" xmlns:p="http://schemas.openxmlformats.org/presentationml/2006/main">
  <p:tag name="BTFPLAYOUTENABLED" val="1"/>
</p:tagLst>
</file>

<file path=ppt/tags/tag69.xml><?xml version="1.0" encoding="utf-8"?>
<p:tagLst xmlns:a="http://schemas.openxmlformats.org/drawingml/2006/main" xmlns:r="http://schemas.openxmlformats.org/officeDocument/2006/relationships" xmlns:p="http://schemas.openxmlformats.org/presentationml/2006/main">
  <p:tag name="BTFPLAYOUTENABLED" val="0"/>
  <p:tag name="BTFPLAYOUTCOLUMNS" val="2"/>
</p:tagLst>
</file>

<file path=ppt/tags/tag7.xml><?xml version="1.0" encoding="utf-8"?>
<p:tagLst xmlns:a="http://schemas.openxmlformats.org/drawingml/2006/main" xmlns:r="http://schemas.openxmlformats.org/officeDocument/2006/relationships" xmlns:p="http://schemas.openxmlformats.org/presentationml/2006/main">
  <p:tag name="BTFPLAYOUTENABLED" val="1"/>
</p:tagLst>
</file>

<file path=ppt/tags/tag70.xml><?xml version="1.0" encoding="utf-8"?>
<p:tagLst xmlns:a="http://schemas.openxmlformats.org/drawingml/2006/main" xmlns:r="http://schemas.openxmlformats.org/officeDocument/2006/relationships" xmlns:p="http://schemas.openxmlformats.org/presentationml/2006/main">
  <p:tag name="BTFPLAYOUTENABLED" val="1"/>
</p:tagLst>
</file>

<file path=ppt/tags/tag71.xml><?xml version="1.0" encoding="utf-8"?>
<p:tagLst xmlns:a="http://schemas.openxmlformats.org/drawingml/2006/main" xmlns:r="http://schemas.openxmlformats.org/officeDocument/2006/relationships" xmlns:p="http://schemas.openxmlformats.org/presentationml/2006/main">
  <p:tag name="BTFPLAYOUTENABLED" val="1"/>
</p:tagLst>
</file>

<file path=ppt/tags/tag72.xml><?xml version="1.0" encoding="utf-8"?>
<p:tagLst xmlns:a="http://schemas.openxmlformats.org/drawingml/2006/main" xmlns:r="http://schemas.openxmlformats.org/officeDocument/2006/relationships" xmlns:p="http://schemas.openxmlformats.org/presentationml/2006/main">
  <p:tag name="BTFPLAYOUTENABLED" val="1"/>
</p:tagLst>
</file>

<file path=ppt/tags/tag73.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BTFPLAYOUTENABLED" val="1"/>
  <p:tag name="BTFPBAINBULLETS" val="1"/>
</p:tagLst>
</file>

<file path=ppt/tags/tag76.xml><?xml version="1.0" encoding="utf-8"?>
<p:tagLst xmlns:a="http://schemas.openxmlformats.org/drawingml/2006/main" xmlns:r="http://schemas.openxmlformats.org/officeDocument/2006/relationships" xmlns:p="http://schemas.openxmlformats.org/presentationml/2006/main">
  <p:tag name="BTFPLAYOUTENABLED" val="1"/>
</p:tagLst>
</file>

<file path=ppt/tags/tag77.xml><?xml version="1.0" encoding="utf-8"?>
<p:tagLst xmlns:a="http://schemas.openxmlformats.org/drawingml/2006/main" xmlns:r="http://schemas.openxmlformats.org/officeDocument/2006/relationships" xmlns:p="http://schemas.openxmlformats.org/presentationml/2006/main">
  <p:tag name="BTFPLAYOUTENABLED" val="1"/>
</p:tagLst>
</file>

<file path=ppt/tags/tag78.xml><?xml version="1.0" encoding="utf-8"?>
<p:tagLst xmlns:a="http://schemas.openxmlformats.org/drawingml/2006/main" xmlns:r="http://schemas.openxmlformats.org/officeDocument/2006/relationships" xmlns:p="http://schemas.openxmlformats.org/presentationml/2006/main">
  <p:tag name="BTFPLAYOUTENABLED" val="1"/>
</p:tagLst>
</file>

<file path=ppt/tags/tag79.xml><?xml version="1.0" encoding="utf-8"?>
<p:tagLst xmlns:a="http://schemas.openxmlformats.org/drawingml/2006/main" xmlns:r="http://schemas.openxmlformats.org/officeDocument/2006/relationships" xmlns:p="http://schemas.openxmlformats.org/presentationml/2006/main">
  <p:tag name="BTFPLAYOUTENABLED" val="1"/>
</p:tagLst>
</file>

<file path=ppt/tags/tag8.xml><?xml version="1.0" encoding="utf-8"?>
<p:tagLst xmlns:a="http://schemas.openxmlformats.org/drawingml/2006/main" xmlns:r="http://schemas.openxmlformats.org/officeDocument/2006/relationships" xmlns:p="http://schemas.openxmlformats.org/presentationml/2006/main">
  <p:tag name="BTFPLAYOUTENABLED" val="1"/>
</p:tagLst>
</file>

<file path=ppt/tags/tag80.xml><?xml version="1.0" encoding="utf-8"?>
<p:tagLst xmlns:a="http://schemas.openxmlformats.org/drawingml/2006/main" xmlns:r="http://schemas.openxmlformats.org/officeDocument/2006/relationships" xmlns:p="http://schemas.openxmlformats.org/presentationml/2006/main">
  <p:tag name="BTFPLAYOUTENABLED" val="1"/>
</p:tagLst>
</file>

<file path=ppt/tags/tag81.xml><?xml version="1.0" encoding="utf-8"?>
<p:tagLst xmlns:a="http://schemas.openxmlformats.org/drawingml/2006/main" xmlns:r="http://schemas.openxmlformats.org/officeDocument/2006/relationships" xmlns:p="http://schemas.openxmlformats.org/presentationml/2006/main">
  <p:tag name="BTFPLAYOUTENABLED" val="1"/>
</p:tagLst>
</file>

<file path=ppt/tags/tag82.xml><?xml version="1.0" encoding="utf-8"?>
<p:tagLst xmlns:a="http://schemas.openxmlformats.org/drawingml/2006/main" xmlns:r="http://schemas.openxmlformats.org/officeDocument/2006/relationships" xmlns:p="http://schemas.openxmlformats.org/presentationml/2006/main">
  <p:tag name="BTFPLAYOUTENABLED" val="0"/>
  <p:tag name="BTFPLAYOUTCOLUMNS" val="1"/>
</p:tagLst>
</file>

<file path=ppt/tags/tag83.xml><?xml version="1.0" encoding="utf-8"?>
<p:tagLst xmlns:a="http://schemas.openxmlformats.org/drawingml/2006/main" xmlns:r="http://schemas.openxmlformats.org/officeDocument/2006/relationships" xmlns:p="http://schemas.openxmlformats.org/presentationml/2006/main">
  <p:tag name="BTFPLAYOUTENABLED" val="1"/>
</p:tagLst>
</file>

<file path=ppt/tags/tag84.xml><?xml version="1.0" encoding="utf-8"?>
<p:tagLst xmlns:a="http://schemas.openxmlformats.org/drawingml/2006/main" xmlns:r="http://schemas.openxmlformats.org/officeDocument/2006/relationships" xmlns:p="http://schemas.openxmlformats.org/presentationml/2006/main">
  <p:tag name="BTFPLAYOUTENABLED" val="1"/>
</p:tagLst>
</file>

<file path=ppt/tags/tag85.xml><?xml version="1.0" encoding="utf-8"?>
<p:tagLst xmlns:a="http://schemas.openxmlformats.org/drawingml/2006/main" xmlns:r="http://schemas.openxmlformats.org/officeDocument/2006/relationships" xmlns:p="http://schemas.openxmlformats.org/presentationml/2006/main">
  <p:tag name="BTFPLAYOUTENABLED" val="1"/>
</p:tagLst>
</file>

<file path=ppt/tags/tag86.xml><?xml version="1.0" encoding="utf-8"?>
<p:tagLst xmlns:a="http://schemas.openxmlformats.org/drawingml/2006/main" xmlns:r="http://schemas.openxmlformats.org/officeDocument/2006/relationships" xmlns:p="http://schemas.openxmlformats.org/presentationml/2006/main">
  <p:tag name="BTFPLAYOUTENABLED" val="1"/>
</p:tagLst>
</file>

<file path=ppt/tags/tag87.xml><?xml version="1.0" encoding="utf-8"?>
<p:tagLst xmlns:a="http://schemas.openxmlformats.org/drawingml/2006/main" xmlns:r="http://schemas.openxmlformats.org/officeDocument/2006/relationships" xmlns:p="http://schemas.openxmlformats.org/presentationml/2006/main">
  <p:tag name="BTFPLAYOUTENABLED" val="1"/>
</p:tagLst>
</file>

<file path=ppt/tags/tag88.xml><?xml version="1.0" encoding="utf-8"?>
<p:tagLst xmlns:a="http://schemas.openxmlformats.org/drawingml/2006/main" xmlns:r="http://schemas.openxmlformats.org/officeDocument/2006/relationships" xmlns:p="http://schemas.openxmlformats.org/presentationml/2006/main">
  <p:tag name="BTFPLAYOUTENABLED" val="1"/>
</p:tagLst>
</file>

<file path=ppt/tags/tag89.xml><?xml version="1.0" encoding="utf-8"?>
<p:tagLst xmlns:a="http://schemas.openxmlformats.org/drawingml/2006/main" xmlns:r="http://schemas.openxmlformats.org/officeDocument/2006/relationships" xmlns:p="http://schemas.openxmlformats.org/presentationml/2006/main">
  <p:tag name="BTFPLAYOUTENABLED" val="1"/>
</p:tagLst>
</file>

<file path=ppt/tags/tag9.xml><?xml version="1.0" encoding="utf-8"?>
<p:tagLst xmlns:a="http://schemas.openxmlformats.org/drawingml/2006/main" xmlns:r="http://schemas.openxmlformats.org/officeDocument/2006/relationships" xmlns:p="http://schemas.openxmlformats.org/presentationml/2006/main">
  <p:tag name="BTFPLAYOUTENABLED" val="1"/>
</p:tagLst>
</file>

<file path=ppt/tags/tag90.xml><?xml version="1.0" encoding="utf-8"?>
<p:tagLst xmlns:a="http://schemas.openxmlformats.org/drawingml/2006/main" xmlns:r="http://schemas.openxmlformats.org/officeDocument/2006/relationships" xmlns:p="http://schemas.openxmlformats.org/presentationml/2006/main">
  <p:tag name="BTFPLAYOUTENABLED" val="1"/>
</p:tagLst>
</file>

<file path=ppt/tags/tag91.xml><?xml version="1.0" encoding="utf-8"?>
<p:tagLst xmlns:a="http://schemas.openxmlformats.org/drawingml/2006/main" xmlns:r="http://schemas.openxmlformats.org/officeDocument/2006/relationships" xmlns:p="http://schemas.openxmlformats.org/presentationml/2006/main">
  <p:tag name="BTFPLAYOUTENABLED" val="1"/>
</p:tagLst>
</file>

<file path=ppt/tags/tag92.xml><?xml version="1.0" encoding="utf-8"?>
<p:tagLst xmlns:a="http://schemas.openxmlformats.org/drawingml/2006/main" xmlns:r="http://schemas.openxmlformats.org/officeDocument/2006/relationships" xmlns:p="http://schemas.openxmlformats.org/presentationml/2006/main">
  <p:tag name="BTFPLAYOUTENABLED" val="1"/>
</p:tagLst>
</file>

<file path=ppt/tags/tag93.xml><?xml version="1.0" encoding="utf-8"?>
<p:tagLst xmlns:a="http://schemas.openxmlformats.org/drawingml/2006/main" xmlns:r="http://schemas.openxmlformats.org/officeDocument/2006/relationships" xmlns:p="http://schemas.openxmlformats.org/presentationml/2006/main">
  <p:tag name="BTFPLAYOUTENABLED" val="1"/>
</p:tagLst>
</file>

<file path=ppt/tags/tag94.xml><?xml version="1.0" encoding="utf-8"?>
<p:tagLst xmlns:a="http://schemas.openxmlformats.org/drawingml/2006/main" xmlns:r="http://schemas.openxmlformats.org/officeDocument/2006/relationships" xmlns:p="http://schemas.openxmlformats.org/presentationml/2006/main">
  <p:tag name="BTFPLAYOUTENABLED" val="1"/>
</p:tagLst>
</file>

<file path=ppt/tags/tag95.xml><?xml version="1.0" encoding="utf-8"?>
<p:tagLst xmlns:a="http://schemas.openxmlformats.org/drawingml/2006/main" xmlns:r="http://schemas.openxmlformats.org/officeDocument/2006/relationships" xmlns:p="http://schemas.openxmlformats.org/presentationml/2006/main">
  <p:tag name="BTFPLAYOUTENABLED" val="1"/>
</p:tagLst>
</file>

<file path=ppt/tags/tag96.xml><?xml version="1.0" encoding="utf-8"?>
<p:tagLst xmlns:a="http://schemas.openxmlformats.org/drawingml/2006/main" xmlns:r="http://schemas.openxmlformats.org/officeDocument/2006/relationships" xmlns:p="http://schemas.openxmlformats.org/presentationml/2006/main">
  <p:tag name="BTFPLAYOUTENABLED" val="1"/>
</p:tagLst>
</file>

<file path=ppt/tags/tag97.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98.xml><?xml version="1.0" encoding="utf-8"?>
<p:tagLst xmlns:a="http://schemas.openxmlformats.org/drawingml/2006/main" xmlns:r="http://schemas.openxmlformats.org/officeDocument/2006/relationships" xmlns:p="http://schemas.openxmlformats.org/presentationml/2006/main">
  <p:tag name="BTFPLAYOUTENABLED" val="1"/>
  <p:tag name="BTFPLAYOUTANCHORELEFT" val="True"/>
  <p:tag name="BTFPLAYOUTANCHORERIGHT" val="False"/>
  <p:tag name="BTFPLAYOUTANCHORETOP" val="True"/>
  <p:tag name="BTFPLAYOUTANCHOREBOTTOM" val="False"/>
</p:tagLst>
</file>

<file path=ppt/tags/tag99.xml><?xml version="1.0" encoding="utf-8"?>
<p:tagLst xmlns:a="http://schemas.openxmlformats.org/drawingml/2006/main" xmlns:r="http://schemas.openxmlformats.org/officeDocument/2006/relationships" xmlns:p="http://schemas.openxmlformats.org/presentationml/2006/main">
  <p:tag name="BTFPLAYOUTENABLED" val="1"/>
</p:tagLst>
</file>

<file path=ppt/theme/theme1.xml><?xml version="1.0" encoding="utf-8"?>
<a:theme xmlns:a="http://schemas.openxmlformats.org/drawingml/2006/main" name="Bain Core">
  <a:themeElements>
    <a:clrScheme name="Bain">
      <a:dk1>
        <a:srgbClr val="000000"/>
      </a:dk1>
      <a:lt1>
        <a:srgbClr val="FFFFFF"/>
      </a:lt1>
      <a:dk2>
        <a:srgbClr val="D6D6D6"/>
      </a:dk2>
      <a:lt2>
        <a:srgbClr val="5C5C5C"/>
      </a:lt2>
      <a:accent1>
        <a:srgbClr val="B4B4B4"/>
      </a:accent1>
      <a:accent2>
        <a:srgbClr val="D6D6D6"/>
      </a:accent2>
      <a:accent3>
        <a:srgbClr val="CC0000"/>
      </a:accent3>
      <a:accent4>
        <a:srgbClr val="46647B"/>
      </a:accent4>
      <a:accent5>
        <a:srgbClr val="507867"/>
      </a:accent5>
      <a:accent6>
        <a:srgbClr val="973B74"/>
      </a:accent6>
      <a:hlink>
        <a:srgbClr val="46647B"/>
      </a:hlink>
      <a:folHlink>
        <a:srgbClr val="7891AA"/>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1"/>
        </a:solidFill>
        <a:ln w="9525">
          <a:solidFill>
            <a:schemeClr val="tx1"/>
          </a:solidFill>
        </a:ln>
      </a:spPr>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defPPr marL="0" indent="0" algn="ctr">
          <a:buNone/>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cap="flat">
          <a:solidFill>
            <a:schemeClr val="tx1"/>
          </a:solidFill>
          <a:miter lim="800000"/>
          <a:tailEnd type="none" w="med" len="lg"/>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36000" tIns="36000" rIns="36000" bIns="36000" rtlCol="0">
        <a:spAutoFit/>
      </a:bodyPr>
      <a:lstStyle>
        <a:defPPr marL="0" indent="0">
          <a:buNone/>
          <a:defRPr sz="1600" dirty="0" err="1" smtClean="0"/>
        </a:defPPr>
      </a:lstStyle>
    </a:txDef>
  </a:objectDefaults>
  <a:extraClrSchemeLst/>
  <a:extLst>
    <a:ext uri="{05A4C25C-085E-4340-85A3-A5531E510DB2}">
      <thm15:themeFamily xmlns:thm15="http://schemas.microsoft.com/office/thememl/2012/main" name="Bain Core On Screen Show (16_9).potx" id="{56CF97D2-A744-43CA-AE15-0214FF29DAC4}" vid="{A64E784E-EE2A-4031-BBD4-3B52B2D870F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B05655A-945C-4873-90EE-8DC188751F0D}">
  <we:reference id="70ed8778-2a1c-4697-8cf0-5cf67c93b7b6" version="1.1.0.3"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CE28C1D2031CE49B65EB9398B6665A4" ma:contentTypeVersion="16" ma:contentTypeDescription="Ein neues Dokument erstellen." ma:contentTypeScope="" ma:versionID="915be8ddf9203496dff81045837c2095">
  <xsd:schema xmlns:xsd="http://www.w3.org/2001/XMLSchema" xmlns:xs="http://www.w3.org/2001/XMLSchema" xmlns:p="http://schemas.microsoft.com/office/2006/metadata/properties" xmlns:ns2="024ef72b-9a44-443b-86c7-2b9b89248177" xmlns:ns3="df6b8441-aa16-4692-b757-547843ef6d58" xmlns:ns4="0e427f73-0d6a-4740-aee4-eea3ddf9cfe2" targetNamespace="http://schemas.microsoft.com/office/2006/metadata/properties" ma:root="true" ma:fieldsID="93e82e7d94d6100c07791c5c9fddab0b" ns2:_="" ns3:_="" ns4:_="">
    <xsd:import namespace="024ef72b-9a44-443b-86c7-2b9b89248177"/>
    <xsd:import namespace="df6b8441-aa16-4692-b757-547843ef6d58"/>
    <xsd:import namespace="0e427f73-0d6a-4740-aee4-eea3ddf9cf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4ef72b-9a44-443b-86c7-2b9b892481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4b166abb-7d38-406f-9233-2f33b10aef24"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f6b8441-aa16-4692-b757-547843ef6d58"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e427f73-0d6a-4740-aee4-eea3ddf9cfe2"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a85ec8ad-9b94-48bf-98e4-b3da507f3f23}" ma:internalName="TaxCatchAll" ma:showField="CatchAllData" ma:web="df6b8441-aa16-4692-b757-547843ef6d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8E3FDD-F0A4-4844-9D40-FD90550EE825}">
  <ds:schemaRefs>
    <ds:schemaRef ds:uri="024ef72b-9a44-443b-86c7-2b9b89248177"/>
    <ds:schemaRef ds:uri="0e427f73-0d6a-4740-aee4-eea3ddf9cfe2"/>
    <ds:schemaRef ds:uri="df6b8441-aa16-4692-b757-547843ef6d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D835C2C-3CD2-40BE-BE8B-84BB9926EA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284</TotalTime>
  <Words>8796</Words>
  <Application>Microsoft Office PowerPoint</Application>
  <PresentationFormat>Widescreen</PresentationFormat>
  <Paragraphs>1045</Paragraphs>
  <Slides>33</Slides>
  <Notes>14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8" baseType="lpstr">
      <vt:lpstr>Arial</vt:lpstr>
      <vt:lpstr>Calibri</vt:lpstr>
      <vt:lpstr>Verdana</vt:lpstr>
      <vt:lpstr>Bain Core</vt:lpstr>
      <vt:lpstr>think-cell Slide</vt:lpstr>
      <vt:lpstr>Healthcare Deck 2 - Sample ODA 2</vt:lpstr>
      <vt:lpstr>PowerPoint Presentation</vt:lpstr>
      <vt:lpstr>Summary “outside-in” perspectives</vt:lpstr>
      <vt:lpstr>Hypothesis Deal Thesis For Target</vt:lpstr>
      <vt:lpstr>PowerPoint Presentation</vt:lpstr>
      <vt:lpstr>Precision engineering player with MedTech contract mfg. capability; operates 16 sites with 3600+ staff members across Singapore, Malaysia, and China</vt:lpstr>
      <vt:lpstr>Target has organically grown its footprint to 16 production sites</vt:lpstr>
      <vt:lpstr>Target generates a major share of revenue though its long-term contract manufacturing partnership with Customer 2 and Customer 1</vt:lpstr>
      <vt:lpstr>Opportunity to grow by focusing on diversifying customer base, grabbing new contract for product lines of existing customers, and cost/ supply chain optimization</vt:lpstr>
      <vt:lpstr>PowerPoint Presentation</vt:lpstr>
      <vt:lpstr>Growth in MedTech contract manufacturing is outpacing that of MedTech devices, driven by industry cost pressures and service provider improvements</vt:lpstr>
      <vt:lpstr>CDMOs are benefiting from the end-market growth in demand for MedTech devices, but also from the increasing preference of OEMs to outsource</vt:lpstr>
      <vt:lpstr>4 trends within MedTech are shaping the CDMO market, and driving growth </vt:lpstr>
      <vt:lpstr>OEM outsourcing has historically been focused mainly on manufacturing activities, now seeing a shift towards outsourcing more of the value chain</vt:lpstr>
      <vt:lpstr>OEMs choose CDMOs based on product stage, with technical expertise being key in the initial stages, and service range being more important in the later stages</vt:lpstr>
      <vt:lpstr>Top-tier players have successfully diversified into higher margin high-precision and/or value-added services</vt:lpstr>
      <vt:lpstr>Benchmarking | Target Vs. Mid-sized medical specialists (1/2)</vt:lpstr>
      <vt:lpstr>Benchmarking | Target Vs. Large Asian Manufacturing Groups (2/2)</vt:lpstr>
      <vt:lpstr>Potential roll-up play: Sample asset list for SEA Medtech/CMO players (1/2)</vt:lpstr>
      <vt:lpstr>Potential roll-up play: Sample asset list for SEA Medtech/CMO players (2/2)</vt:lpstr>
      <vt:lpstr>Key risks and their potential impact on MedTech CDMOs </vt:lpstr>
      <vt:lpstr>PowerPoint Presentation</vt:lpstr>
      <vt:lpstr>Scope questions for discussion – Commercial (1/4)</vt:lpstr>
      <vt:lpstr>Scope questions for discussion – Commercial (2/4)</vt:lpstr>
      <vt:lpstr>Scope questions for discussion – Commercial (3/4)</vt:lpstr>
      <vt:lpstr>Scope questions for discussion – Operational &amp; value planning (4/4)</vt:lpstr>
      <vt:lpstr>Primary research: Suggested topics for customer and competitor interviews</vt:lpstr>
      <vt:lpstr>Operational deep dive: We will prioritize a set of critical questions with Target’s current operation</vt:lpstr>
      <vt:lpstr>Team: Leadership team will comprise of individuals who have extensive healthcare and MedTech experience</vt:lpstr>
      <vt:lpstr>Team: We have access to a deep bench of global MedTech experts</vt:lpstr>
      <vt:lpstr>Credentials: Bain brings extensive CDD experience in precision engineering and global MedTech experience</vt:lpstr>
      <vt:lpstr>Credentials: This team has recent experience across the full deal cycle with a leading PE-owned, SG-headquartered precision engineering company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Bhawani, Deepak</dc:creator>
  <cp:lastModifiedBy>BCN</cp:lastModifiedBy>
  <cp:revision>7</cp:revision>
  <cp:lastPrinted>2017-02-15T14:23:56Z</cp:lastPrinted>
  <dcterms:created xsi:type="dcterms:W3CDTF">2025-03-11T11:37:09Z</dcterms:created>
  <dcterms:modified xsi:type="dcterms:W3CDTF">2025-05-29T13:41:11Z</dcterms:modified>
</cp:coreProperties>
</file>