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sldIdLst>
    <p:sldId id="414" r:id="rId4"/>
    <p:sldId id="415" r:id="rId5"/>
  </p:sldIdLst>
  <p:sldSz cx="12192000" cy="6858000"/>
  <p:notesSz cx="6797675" cy="9926638"/>
  <p:custDataLst>
    <p:tags r:id="rId7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6552" autoAdjust="0"/>
  </p:normalViewPr>
  <p:slideViewPr>
    <p:cSldViewPr snapToGrid="0">
      <p:cViewPr varScale="1">
        <p:scale>
          <a:sx n="81" d="100"/>
          <a:sy n="81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E217-EBA8-47B9-AAD9-E20600F785EB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F9725-977F-4C30-956D-51554F49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07FC2-8C75-4E97-BF0B-98BA580370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07FC2-8C75-4E97-BF0B-98BA580370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2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Feature benchmarking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1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24A5103F-7617-A10C-D71B-0EAA685478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79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A5103F-7617-A10C-D71B-0EAA685478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btfpColumnIndicatorGroup2">
            <a:extLst>
              <a:ext uri="{FF2B5EF4-FFF2-40B4-BE49-F238E27FC236}">
                <a16:creationId xmlns:a16="http://schemas.microsoft.com/office/drawing/2014/main" id="{6F7A3971-5180-3A80-AA42-A5E01DB304F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259363">
              <a:extLst>
                <a:ext uri="{FF2B5EF4-FFF2-40B4-BE49-F238E27FC236}">
                  <a16:creationId xmlns:a16="http://schemas.microsoft.com/office/drawing/2014/main" id="{D24561FB-38F2-1050-7493-D0A79FBF089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434368">
              <a:extLst>
                <a:ext uri="{FF2B5EF4-FFF2-40B4-BE49-F238E27FC236}">
                  <a16:creationId xmlns:a16="http://schemas.microsoft.com/office/drawing/2014/main" id="{2A685536-E99F-6EA3-5208-E1BE42E055D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12246">
              <a:extLst>
                <a:ext uri="{FF2B5EF4-FFF2-40B4-BE49-F238E27FC236}">
                  <a16:creationId xmlns:a16="http://schemas.microsoft.com/office/drawing/2014/main" id="{E2C9A80E-6397-6325-1821-25984366780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683490">
              <a:extLst>
                <a:ext uri="{FF2B5EF4-FFF2-40B4-BE49-F238E27FC236}">
                  <a16:creationId xmlns:a16="http://schemas.microsoft.com/office/drawing/2014/main" id="{BB830ECE-7A30-1BA3-DF66-D45D5C52E4B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B6AFDD0F-0B7F-94D1-02B0-2A303DC26B8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487690">
              <a:extLst>
                <a:ext uri="{FF2B5EF4-FFF2-40B4-BE49-F238E27FC236}">
                  <a16:creationId xmlns:a16="http://schemas.microsoft.com/office/drawing/2014/main" id="{9FF9F8F0-B310-1DC0-BE5D-BFEE79487CA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197715">
              <a:extLst>
                <a:ext uri="{FF2B5EF4-FFF2-40B4-BE49-F238E27FC236}">
                  <a16:creationId xmlns:a16="http://schemas.microsoft.com/office/drawing/2014/main" id="{0D5C2BB8-2E7F-9887-0DDF-864826D9EA4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550974">
              <a:extLst>
                <a:ext uri="{FF2B5EF4-FFF2-40B4-BE49-F238E27FC236}">
                  <a16:creationId xmlns:a16="http://schemas.microsoft.com/office/drawing/2014/main" id="{84BD26AF-C4BC-5086-27F0-AB90C395E15F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24579">
              <a:extLst>
                <a:ext uri="{FF2B5EF4-FFF2-40B4-BE49-F238E27FC236}">
                  <a16:creationId xmlns:a16="http://schemas.microsoft.com/office/drawing/2014/main" id="{D13CA53F-FF2B-00F6-ED5F-2E622A15BCA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btfpTable473359">
            <a:extLst>
              <a:ext uri="{FF2B5EF4-FFF2-40B4-BE49-F238E27FC236}">
                <a16:creationId xmlns:a16="http://schemas.microsoft.com/office/drawing/2014/main" id="{57D8B81A-1C64-1E7C-79DF-9E4DC19B7FA5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2772350"/>
              </p:ext>
            </p:extLst>
          </p:nvPr>
        </p:nvGraphicFramePr>
        <p:xfrm>
          <a:off x="330200" y="1274956"/>
          <a:ext cx="11522077" cy="518365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989013">
                  <a:extLst>
                    <a:ext uri="{9D8B030D-6E8A-4147-A177-3AD203B41FA5}">
                      <a16:colId xmlns:a16="http://schemas.microsoft.com/office/drawing/2014/main" val="330318464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797461264"/>
                    </a:ext>
                  </a:extLst>
                </a:gridCol>
                <a:gridCol w="1073152">
                  <a:extLst>
                    <a:ext uri="{9D8B030D-6E8A-4147-A177-3AD203B41FA5}">
                      <a16:colId xmlns:a16="http://schemas.microsoft.com/office/drawing/2014/main" val="955048728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1788036504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3448254627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1731476216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371480917"/>
                    </a:ext>
                  </a:extLst>
                </a:gridCol>
              </a:tblGrid>
              <a:tr h="391327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/>
                        <a:t>Value chain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/>
                        <a:t>Feature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/>
                        <a:t>Technical sophistication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38524597"/>
                  </a:ext>
                </a:extLst>
              </a:tr>
              <a:tr h="161123">
                <a:tc rowSpan="7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" lvl="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Rich text formatting and multimedia embedding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7150" lvl="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endParaRPr lang="en-US" sz="900" b="1" i="0" u="none" strike="noStrike" kern="12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8799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Adaptive testing algorithms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pattFill prst="ltUpDiag">
                      <a:fgClr>
                        <a:srgbClr val="D6D6D6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739418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item banking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 Exam Platform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03549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Collaborative authoring tools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ProBuilder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Content Builder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Exam Platform 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61430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Content authoring and editing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ProBuilder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Content Builder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Exam Platform 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66450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Metadata tagging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Content Builder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52395394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Linear-based testing support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Content Builder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 Exam Platform 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88872"/>
                  </a:ext>
                </a:extLst>
              </a:tr>
              <a:tr h="161123">
                <a:tc rowSpan="4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Publishing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Encrypted content delivery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78640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Role-based access controls for administrators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Exam Platform 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36920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Version control and revision history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ProBuilder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ExamDeveloper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Atlas Cloud / Dimensions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Exam Platform 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00669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defTabSz="711200" rtl="0" eaLnBrk="1" fontAlgn="b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Integration with 3</a:t>
                      </a:r>
                      <a:r>
                        <a:rPr 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party test driver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ProBuilder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Exam Platform  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67009"/>
                  </a:ext>
                </a:extLst>
              </a:tr>
              <a:tr h="161123">
                <a:tc rowSpan="4">
                  <a:txBody>
                    <a:bodyPr/>
                    <a:lstStyle/>
                    <a:p>
                      <a:pPr marL="0" lvl="0" indent="0"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Scheduling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 calendar invites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19551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Self-service scheduling/ rescheduling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WebMG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079161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proctor capacity planning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16093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Dynamic proctor scheduling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WebMG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Scheduling platform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805594"/>
                  </a:ext>
                </a:extLst>
              </a:tr>
              <a:tr h="161123">
                <a:tc rowSpan="14">
                  <a:txBody>
                    <a:bodyPr/>
                    <a:lstStyle/>
                    <a:p>
                      <a:pPr marL="0" lvl="0" indent="0"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Check-in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 chat/ instant messaging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60725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System/ hardware compatibility check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PSI Bridge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LogMeIn</a:t>
                      </a:r>
                    </a:p>
                  </a:txBody>
                  <a:tcPr marL="0" marR="0" marT="0" marB="0" anchor="ctr">
                    <a:solidFill>
                      <a:srgbClr val="7891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5278"/>
                  </a:ext>
                </a:extLst>
              </a:tr>
              <a:tr h="275971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Facial recognition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50823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Biometric verification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Azure Cog. Services</a:t>
                      </a:r>
                    </a:p>
                  </a:txBody>
                  <a:tcPr marL="0" marR="0" marT="0" marB="0" anchor="ctr"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4B4B4"/>
                      </a:fgClr>
                      <a:bgClr>
                        <a:srgbClr val="FFFF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21865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Real-time verification by live human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ProProctor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7697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Blacklist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9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 marL="0" marR="0" marT="0" marB="0" anchor="ctr"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30812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Whitelist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53942712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 video capture of test environment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ProProctor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27513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lock-down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ProProctor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rgbClr val="B4B4B4">
                        <a:alpha val="7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403232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Check-in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lock-down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ProProctor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67786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Time-sensitive secure links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55730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Multi-factor authentication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Low/ 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7641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Secure document upload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PSI Bridge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81568"/>
                  </a:ext>
                </a:extLst>
              </a:tr>
              <a:tr h="161123">
                <a:tc vMerge="1">
                  <a:txBody>
                    <a:bodyPr/>
                    <a:lstStyle/>
                    <a:p>
                      <a:pPr marL="0" lv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Photo capture of test environment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1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3222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B0EFAD-CFDB-B926-A346-C4440437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Feature comparison | </a:t>
            </a:r>
            <a:r>
              <a:rPr lang="en-US" dirty="0"/>
              <a:t>Target has several features gaps which have been scoped out but not prioritized due to a lack of current customer demand</a:t>
            </a:r>
          </a:p>
        </p:txBody>
      </p:sp>
      <p:grpSp>
        <p:nvGrpSpPr>
          <p:cNvPr id="16" name="btfpRunningAgenda1Level853133">
            <a:extLst>
              <a:ext uri="{FF2B5EF4-FFF2-40B4-BE49-F238E27FC236}">
                <a16:creationId xmlns:a16="http://schemas.microsoft.com/office/drawing/2014/main" id="{B963F631-69D5-0E33-BA76-A40C0EE161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2965776" cy="257443"/>
            <a:chOff x="0" y="876300"/>
            <a:chExt cx="2965776" cy="257443"/>
          </a:xfrm>
        </p:grpSpPr>
        <p:sp>
          <p:nvSpPr>
            <p:cNvPr id="17" name="btfpRunningAgenda1LevelBarLeft853133">
              <a:extLst>
                <a:ext uri="{FF2B5EF4-FFF2-40B4-BE49-F238E27FC236}">
                  <a16:creationId xmlns:a16="http://schemas.microsoft.com/office/drawing/2014/main" id="{7F2DEA33-7977-FC33-76C0-0ACA48DDBDA2}"/>
                </a:ext>
              </a:extLst>
            </p:cNvPr>
            <p:cNvSpPr/>
            <p:nvPr/>
          </p:nvSpPr>
          <p:spPr bwMode="gray">
            <a:xfrm>
              <a:off x="0" y="876300"/>
              <a:ext cx="2965776" cy="257443"/>
            </a:xfrm>
            <a:custGeom>
              <a:avLst/>
              <a:gdLst/>
              <a:ahLst/>
              <a:cxnLst/>
              <a:rect l="0" t="0" r="0" b="0"/>
              <a:pathLst>
                <a:path w="2965776" h="257443">
                  <a:moveTo>
                    <a:pt x="0" y="0"/>
                  </a:moveTo>
                  <a:lnTo>
                    <a:pt x="2965775" y="0"/>
                  </a:lnTo>
                  <a:lnTo>
                    <a:pt x="2911054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btfpRunningAgenda1LevelTextLeft853133">
              <a:extLst>
                <a:ext uri="{FF2B5EF4-FFF2-40B4-BE49-F238E27FC236}">
                  <a16:creationId xmlns:a16="http://schemas.microsoft.com/office/drawing/2014/main" id="{3BCEC6F2-159C-207C-E2AB-086769086ED2}"/>
                </a:ext>
              </a:extLst>
            </p:cNvPr>
            <p:cNvSpPr txBox="1"/>
            <p:nvPr/>
          </p:nvSpPr>
          <p:spPr bwMode="gray">
            <a:xfrm>
              <a:off x="0" y="876300"/>
              <a:ext cx="291105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Product &amp; Tech</a:t>
              </a:r>
            </a:p>
          </p:txBody>
        </p:sp>
      </p:grpSp>
      <p:sp>
        <p:nvSpPr>
          <p:cNvPr id="35" name="btfpNotesBox679626">
            <a:extLst>
              <a:ext uri="{FF2B5EF4-FFF2-40B4-BE49-F238E27FC236}">
                <a16:creationId xmlns:a16="http://schemas.microsoft.com/office/drawing/2014/main" id="{09434B31-A3D9-17E6-C6A1-FBD8E7ACBB9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4963" y="6458611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Customer interviews (N=28), Competitor interviews (N = 24), Lit. search</a:t>
            </a:r>
            <a:endParaRPr lang="en-GB" sz="8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pSp>
        <p:nvGrpSpPr>
          <p:cNvPr id="103" name="btfpStatusSticker113982">
            <a:extLst>
              <a:ext uri="{FF2B5EF4-FFF2-40B4-BE49-F238E27FC236}">
                <a16:creationId xmlns:a16="http://schemas.microsoft.com/office/drawing/2014/main" id="{03EC2687-D331-673B-E41F-D76A6A00F74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605733" y="955344"/>
            <a:ext cx="2256067" cy="235611"/>
            <a:chOff x="-5862825" y="876300"/>
            <a:chExt cx="2256067" cy="235611"/>
          </a:xfrm>
        </p:grpSpPr>
        <p:sp>
          <p:nvSpPr>
            <p:cNvPr id="104" name="btfpStatusStickerText113982">
              <a:extLst>
                <a:ext uri="{FF2B5EF4-FFF2-40B4-BE49-F238E27FC236}">
                  <a16:creationId xmlns:a16="http://schemas.microsoft.com/office/drawing/2014/main" id="{D1CECD86-4878-FD22-5009-2B18E20B20AF}"/>
                </a:ext>
              </a:extLst>
            </p:cNvPr>
            <p:cNvSpPr txBox="1"/>
            <p:nvPr/>
          </p:nvSpPr>
          <p:spPr bwMode="gray">
            <a:xfrm>
              <a:off x="-5862825" y="876300"/>
              <a:ext cx="2256067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Non-Exhaustive</a:t>
              </a:r>
            </a:p>
          </p:txBody>
        </p:sp>
        <p:cxnSp>
          <p:nvCxnSpPr>
            <p:cNvPr id="105" name="btfpStatusStickerLine113982">
              <a:extLst>
                <a:ext uri="{FF2B5EF4-FFF2-40B4-BE49-F238E27FC236}">
                  <a16:creationId xmlns:a16="http://schemas.microsoft.com/office/drawing/2014/main" id="{2454C173-D9D6-EE78-CC14-3F211DC0CA6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586282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37F5B15-FF45-0637-4218-BAEFD39C9A84}"/>
              </a:ext>
            </a:extLst>
          </p:cNvPr>
          <p:cNvSpPr/>
          <p:nvPr/>
        </p:nvSpPr>
        <p:spPr bwMode="gray">
          <a:xfrm>
            <a:off x="0" y="0"/>
            <a:ext cx="247650" cy="873125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600" b="1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52" name="Table 57">
            <a:extLst>
              <a:ext uri="{FF2B5EF4-FFF2-40B4-BE49-F238E27FC236}">
                <a16:creationId xmlns:a16="http://schemas.microsoft.com/office/drawing/2014/main" id="{B14FF1D3-DDE1-A0DF-DA03-23D260E12917}"/>
              </a:ext>
            </a:extLst>
          </p:cNvPr>
          <p:cNvGraphicFramePr>
            <a:graphicFrameLocks noGrp="1"/>
          </p:cNvGraphicFramePr>
          <p:nvPr/>
        </p:nvGraphicFramePr>
        <p:xfrm>
          <a:off x="4108180" y="949888"/>
          <a:ext cx="5368477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6">
                  <a:extLst>
                    <a:ext uri="{9D8B030D-6E8A-4147-A177-3AD203B41FA5}">
                      <a16:colId xmlns:a16="http://schemas.microsoft.com/office/drawing/2014/main" val="212599643"/>
                    </a:ext>
                  </a:extLst>
                </a:gridCol>
                <a:gridCol w="1183598">
                  <a:extLst>
                    <a:ext uri="{9D8B030D-6E8A-4147-A177-3AD203B41FA5}">
                      <a16:colId xmlns:a16="http://schemas.microsoft.com/office/drawing/2014/main" val="1509297898"/>
                    </a:ext>
                  </a:extLst>
                </a:gridCol>
                <a:gridCol w="1241185">
                  <a:extLst>
                    <a:ext uri="{9D8B030D-6E8A-4147-A177-3AD203B41FA5}">
                      <a16:colId xmlns:a16="http://schemas.microsoft.com/office/drawing/2014/main" val="840909452"/>
                    </a:ext>
                  </a:extLst>
                </a:gridCol>
                <a:gridCol w="1112014">
                  <a:extLst>
                    <a:ext uri="{9D8B030D-6E8A-4147-A177-3AD203B41FA5}">
                      <a16:colId xmlns:a16="http://schemas.microsoft.com/office/drawing/2014/main" val="974597726"/>
                    </a:ext>
                  </a:extLst>
                </a:gridCol>
                <a:gridCol w="1112014">
                  <a:extLst>
                    <a:ext uri="{9D8B030D-6E8A-4147-A177-3AD203B41FA5}">
                      <a16:colId xmlns:a16="http://schemas.microsoft.com/office/drawing/2014/main" val="4040759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000" b="1"/>
                        <a:t>Legend: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Available (in-house)</a:t>
                      </a:r>
                      <a:endParaRPr lang="en-GB" sz="90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Available (3</a:t>
                      </a:r>
                      <a:r>
                        <a:rPr lang="en-US" sz="900" baseline="30000">
                          <a:solidFill>
                            <a:srgbClr val="FFFFFF"/>
                          </a:solidFill>
                        </a:rPr>
                        <a:t>rd</a:t>
                      </a: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 party)</a:t>
                      </a:r>
                      <a:endParaRPr lang="en-GB" sz="90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Not available</a:t>
                      </a:r>
                      <a:endParaRPr lang="en-GB" sz="9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900"/>
                        <a:t>Remains unclear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691612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28C937B-85CC-E5E3-C38D-3814DBA2B365}"/>
              </a:ext>
            </a:extLst>
          </p:cNvPr>
          <p:cNvSpPr/>
          <p:nvPr/>
        </p:nvSpPr>
        <p:spPr bwMode="gray">
          <a:xfrm>
            <a:off x="4875221" y="1274956"/>
            <a:ext cx="6977056" cy="311693"/>
          </a:xfrm>
          <a:prstGeom prst="rect">
            <a:avLst/>
          </a:prstGeom>
          <a:solidFill>
            <a:srgbClr val="D6D6D6">
              <a:alpha val="75000"/>
            </a:srgbClr>
          </a:solidFill>
          <a:ln w="9525" cap="flat" cmpd="sng" algn="ctr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200" b="1" i="1" dirty="0">
                <a:solidFill>
                  <a:srgbClr val="000000"/>
                </a:solidFill>
              </a:rPr>
              <a:t>Target &amp; Competitors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4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541FEDF6-1BDD-2499-1566-BCD9535149E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4394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1FEDF6-1BDD-2499-1566-BCD9535149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B9924CCA-0357-DD29-78AC-AE58FE28326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491815">
              <a:extLst>
                <a:ext uri="{FF2B5EF4-FFF2-40B4-BE49-F238E27FC236}">
                  <a16:creationId xmlns:a16="http://schemas.microsoft.com/office/drawing/2014/main" id="{B2BB05D3-7F53-E5A2-F297-17BA28BA8E8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327164">
              <a:extLst>
                <a:ext uri="{FF2B5EF4-FFF2-40B4-BE49-F238E27FC236}">
                  <a16:creationId xmlns:a16="http://schemas.microsoft.com/office/drawing/2014/main" id="{944EC719-318C-976A-D704-349382F40EE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870176">
              <a:extLst>
                <a:ext uri="{FF2B5EF4-FFF2-40B4-BE49-F238E27FC236}">
                  <a16:creationId xmlns:a16="http://schemas.microsoft.com/office/drawing/2014/main" id="{0E48CA49-7DB3-7853-A979-CE6E30F42B9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278859">
              <a:extLst>
                <a:ext uri="{FF2B5EF4-FFF2-40B4-BE49-F238E27FC236}">
                  <a16:creationId xmlns:a16="http://schemas.microsoft.com/office/drawing/2014/main" id="{28AF9EBC-4B2D-02FB-F852-E513C6F36F0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AC40B42A-68D4-F0F3-A050-26E44AC59D2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9" name="btfpColumnGapBlocker542011">
              <a:extLst>
                <a:ext uri="{FF2B5EF4-FFF2-40B4-BE49-F238E27FC236}">
                  <a16:creationId xmlns:a16="http://schemas.microsoft.com/office/drawing/2014/main" id="{408FB170-7FCB-F3C3-8B0B-10E59A4EA0E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459475">
              <a:extLst>
                <a:ext uri="{FF2B5EF4-FFF2-40B4-BE49-F238E27FC236}">
                  <a16:creationId xmlns:a16="http://schemas.microsoft.com/office/drawing/2014/main" id="{FED41C78-F7D7-153F-3BDE-160FA9E41C1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329458">
              <a:extLst>
                <a:ext uri="{FF2B5EF4-FFF2-40B4-BE49-F238E27FC236}">
                  <a16:creationId xmlns:a16="http://schemas.microsoft.com/office/drawing/2014/main" id="{08E90826-53D0-CA4B-0203-E2ECDC902DB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83170">
              <a:extLst>
                <a:ext uri="{FF2B5EF4-FFF2-40B4-BE49-F238E27FC236}">
                  <a16:creationId xmlns:a16="http://schemas.microsoft.com/office/drawing/2014/main" id="{FC1A95D3-2F2A-33C1-D1A6-04106A2F54E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btfpTable473359">
            <a:extLst>
              <a:ext uri="{FF2B5EF4-FFF2-40B4-BE49-F238E27FC236}">
                <a16:creationId xmlns:a16="http://schemas.microsoft.com/office/drawing/2014/main" id="{57D8B81A-1C64-1E7C-79DF-9E4DC19B7FA5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1120907"/>
              </p:ext>
            </p:extLst>
          </p:nvPr>
        </p:nvGraphicFramePr>
        <p:xfrm>
          <a:off x="330200" y="1270000"/>
          <a:ext cx="11528424" cy="5219317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935038">
                  <a:extLst>
                    <a:ext uri="{9D8B030D-6E8A-4147-A177-3AD203B41FA5}">
                      <a16:colId xmlns:a16="http://schemas.microsoft.com/office/drawing/2014/main" val="3303184647"/>
                    </a:ext>
                  </a:extLst>
                </a:gridCol>
                <a:gridCol w="2497667">
                  <a:extLst>
                    <a:ext uri="{9D8B030D-6E8A-4147-A177-3AD203B41FA5}">
                      <a16:colId xmlns:a16="http://schemas.microsoft.com/office/drawing/2014/main" val="2797461264"/>
                    </a:ext>
                  </a:extLst>
                </a:gridCol>
                <a:gridCol w="1090083">
                  <a:extLst>
                    <a:ext uri="{9D8B030D-6E8A-4147-A177-3AD203B41FA5}">
                      <a16:colId xmlns:a16="http://schemas.microsoft.com/office/drawing/2014/main" val="4127117922"/>
                    </a:ext>
                  </a:extLst>
                </a:gridCol>
                <a:gridCol w="1751409">
                  <a:extLst>
                    <a:ext uri="{9D8B030D-6E8A-4147-A177-3AD203B41FA5}">
                      <a16:colId xmlns:a16="http://schemas.microsoft.com/office/drawing/2014/main" val="1788036504"/>
                    </a:ext>
                  </a:extLst>
                </a:gridCol>
                <a:gridCol w="1751409">
                  <a:extLst>
                    <a:ext uri="{9D8B030D-6E8A-4147-A177-3AD203B41FA5}">
                      <a16:colId xmlns:a16="http://schemas.microsoft.com/office/drawing/2014/main" val="3448254627"/>
                    </a:ext>
                  </a:extLst>
                </a:gridCol>
                <a:gridCol w="1751409">
                  <a:extLst>
                    <a:ext uri="{9D8B030D-6E8A-4147-A177-3AD203B41FA5}">
                      <a16:colId xmlns:a16="http://schemas.microsoft.com/office/drawing/2014/main" val="1731476216"/>
                    </a:ext>
                  </a:extLst>
                </a:gridCol>
                <a:gridCol w="1751409">
                  <a:extLst>
                    <a:ext uri="{9D8B030D-6E8A-4147-A177-3AD203B41FA5}">
                      <a16:colId xmlns:a16="http://schemas.microsoft.com/office/drawing/2014/main" val="371480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/>
                        <a:t>Value chain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/>
                        <a:t>Feature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/>
                        <a:t>Technical sophistication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/>
                    </a:p>
                  </a:txBody>
                  <a:tcPr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524597"/>
                  </a:ext>
                </a:extLst>
              </a:tr>
              <a:tr h="203977">
                <a:tc rowSpan="5">
                  <a:txBody>
                    <a:bodyPr/>
                    <a:lstStyle/>
                    <a:p>
                      <a:pPr marL="58738" indent="-58738"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Exam admin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Proctor controls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endParaRPr lang="en-US" sz="900" b="1" i="0" u="none" strike="noStrike" kern="12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74024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admin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 video feed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r>
                        <a:rPr lang="en-US" sz="900" b="1" i="0" u="none" strike="noStrike" kern="120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ProctorU</a:t>
                      </a:r>
                      <a:endParaRPr lang="en-US" sz="900" b="1" i="0" u="none" strike="noStrike" kern="12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78697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health monitoring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r>
                        <a:rPr lang="en-US" sz="900" b="1" i="0" u="none" strike="noStrike" kern="120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ProctorU</a:t>
                      </a:r>
                      <a:endParaRPr lang="en-US" sz="900" b="1" i="0" u="none" strike="noStrike" kern="12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54643"/>
                  </a:ext>
                </a:extLst>
              </a:tr>
              <a:tr h="258188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5715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Photo capture of candidate (e.g., snapshot every ~10secs)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715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ProProctor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65957123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support integration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ProProctor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48612"/>
                  </a:ext>
                </a:extLst>
              </a:tr>
              <a:tr h="203977">
                <a:tc rowSpan="8">
                  <a:txBody>
                    <a:bodyPr/>
                    <a:lstStyle/>
                    <a:p>
                      <a:pPr marL="58738" indent="0" algn="l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Exam monitoring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stamped video logs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94345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 anomaly detection (retrospective)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70499941"/>
                  </a:ext>
                </a:extLst>
              </a:tr>
              <a:tr h="258188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 anomaly detection (real-time)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AWS </a:t>
                      </a: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Rekognition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rgbClr val="7891A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26618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Rule-based engine for test security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66979"/>
                  </a:ext>
                </a:extLst>
              </a:tr>
              <a:tr h="258188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security techniques (e.g., web scraping, honey pot answer dumps, etc.)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715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4B4B4"/>
                      </a:fgClr>
                      <a:bgClr>
                        <a:srgbClr val="FFFF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Manual service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74834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Screen, keystrokes capture/ recording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Medium/ 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26824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Encrypted storage for exam recordings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PSI Bridge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16064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Exportable test security data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ProctorU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14060"/>
                  </a:ext>
                </a:extLst>
              </a:tr>
              <a:tr h="258188">
                <a:tc rowSpan="3">
                  <a:txBody>
                    <a:bodyPr/>
                    <a:lstStyle/>
                    <a:p>
                      <a:pPr marL="58738" indent="0"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Results processing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38" indent="-1588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Manual grading tools for subjective question types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1A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34045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DCE2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 scoring for basic question types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Low/ 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ProGrader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 Processor</a:t>
                      </a: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 Exam Platform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19881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DCE2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validation and integrity checks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 Processor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Atlas Cloud/ Dimensions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Exam Platform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71425"/>
                  </a:ext>
                </a:extLst>
              </a:tr>
              <a:tr h="203977">
                <a:tc rowSpan="6">
                  <a:txBody>
                    <a:bodyPr/>
                    <a:lstStyle/>
                    <a:p>
                      <a:pPr marL="58738" indent="0"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Reporting and analytics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Item-level performance analytics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88141"/>
                  </a:ext>
                </a:extLst>
              </a:tr>
              <a:tr h="258188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Potential liability tracking (e.g., discrimination,   psychometrics, tech issues, exposure, etc.)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7150" indent="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ProInsights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Meazure Exam Platform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39823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Individual candidate scoring reports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12189099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Aggregated performance analytics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12557059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Comparative analytics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ProInsights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PSI Bridge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98799224"/>
                  </a:ext>
                </a:extLst>
              </a:tr>
              <a:tr h="203977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Candidate feedback surveys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57150"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OnVUE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PSI Bridge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5612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B0EFAD-CFDB-B926-A346-C4440437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Feature comparison </a:t>
            </a:r>
            <a:r>
              <a:rPr lang="en-US" b="1"/>
              <a:t>| </a:t>
            </a:r>
            <a:r>
              <a:rPr lang="en-US" b="0" i="0">
                <a:effectLst/>
              </a:rPr>
              <a:t>Target may </a:t>
            </a:r>
            <a:r>
              <a:rPr lang="en-US" b="0" i="0" dirty="0">
                <a:effectLst/>
              </a:rPr>
              <a:t>consider addressing these gaps as part of its efforts to expand its remote test offering into new industry vertical and test types</a:t>
            </a:r>
            <a:endParaRPr lang="en-US" dirty="0"/>
          </a:p>
        </p:txBody>
      </p:sp>
      <p:grpSp>
        <p:nvGrpSpPr>
          <p:cNvPr id="16" name="btfpRunningAgenda1Level853133">
            <a:extLst>
              <a:ext uri="{FF2B5EF4-FFF2-40B4-BE49-F238E27FC236}">
                <a16:creationId xmlns:a16="http://schemas.microsoft.com/office/drawing/2014/main" id="{B963F631-69D5-0E33-BA76-A40C0EE161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2965776" cy="257443"/>
            <a:chOff x="0" y="876300"/>
            <a:chExt cx="2965776" cy="257443"/>
          </a:xfrm>
        </p:grpSpPr>
        <p:sp>
          <p:nvSpPr>
            <p:cNvPr id="17" name="btfpRunningAgenda1LevelBarLeft853133">
              <a:extLst>
                <a:ext uri="{FF2B5EF4-FFF2-40B4-BE49-F238E27FC236}">
                  <a16:creationId xmlns:a16="http://schemas.microsoft.com/office/drawing/2014/main" id="{7F2DEA33-7977-FC33-76C0-0ACA48DDBDA2}"/>
                </a:ext>
              </a:extLst>
            </p:cNvPr>
            <p:cNvSpPr/>
            <p:nvPr/>
          </p:nvSpPr>
          <p:spPr bwMode="gray">
            <a:xfrm>
              <a:off x="0" y="876300"/>
              <a:ext cx="2965776" cy="257443"/>
            </a:xfrm>
            <a:custGeom>
              <a:avLst/>
              <a:gdLst/>
              <a:ahLst/>
              <a:cxnLst/>
              <a:rect l="0" t="0" r="0" b="0"/>
              <a:pathLst>
                <a:path w="2965776" h="257443">
                  <a:moveTo>
                    <a:pt x="0" y="0"/>
                  </a:moveTo>
                  <a:lnTo>
                    <a:pt x="2965775" y="0"/>
                  </a:lnTo>
                  <a:lnTo>
                    <a:pt x="2911054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btfpRunningAgenda1LevelTextLeft853133">
              <a:extLst>
                <a:ext uri="{FF2B5EF4-FFF2-40B4-BE49-F238E27FC236}">
                  <a16:creationId xmlns:a16="http://schemas.microsoft.com/office/drawing/2014/main" id="{3BCEC6F2-159C-207C-E2AB-086769086ED2}"/>
                </a:ext>
              </a:extLst>
            </p:cNvPr>
            <p:cNvSpPr txBox="1"/>
            <p:nvPr/>
          </p:nvSpPr>
          <p:spPr bwMode="gray">
            <a:xfrm>
              <a:off x="0" y="876300"/>
              <a:ext cx="291105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Product &amp; Tech</a:t>
              </a:r>
            </a:p>
          </p:txBody>
        </p:sp>
      </p:grpSp>
      <p:sp>
        <p:nvSpPr>
          <p:cNvPr id="35" name="btfpNotesBox679626">
            <a:extLst>
              <a:ext uri="{FF2B5EF4-FFF2-40B4-BE49-F238E27FC236}">
                <a16:creationId xmlns:a16="http://schemas.microsoft.com/office/drawing/2014/main" id="{09434B31-A3D9-17E6-C6A1-FBD8E7ACBB9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Customer interviews (N=28), Competitor interviews (N = 24), Lit. search</a:t>
            </a:r>
            <a:endParaRPr lang="en-GB" sz="8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2D2A5-685C-6179-5FC1-F0DCF3EFC8E9}"/>
              </a:ext>
            </a:extLst>
          </p:cNvPr>
          <p:cNvSpPr/>
          <p:nvPr/>
        </p:nvSpPr>
        <p:spPr bwMode="gray">
          <a:xfrm>
            <a:off x="0" y="0"/>
            <a:ext cx="247650" cy="873125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6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5" name="btfpStatusSticker113982">
            <a:extLst>
              <a:ext uri="{FF2B5EF4-FFF2-40B4-BE49-F238E27FC236}">
                <a16:creationId xmlns:a16="http://schemas.microsoft.com/office/drawing/2014/main" id="{37805548-B5C0-7EA5-324F-35171A253A9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605733" y="955344"/>
            <a:ext cx="2256067" cy="235611"/>
            <a:chOff x="-5862825" y="876300"/>
            <a:chExt cx="2256067" cy="235611"/>
          </a:xfrm>
        </p:grpSpPr>
        <p:sp>
          <p:nvSpPr>
            <p:cNvPr id="7" name="btfpStatusStickerText113982">
              <a:extLst>
                <a:ext uri="{FF2B5EF4-FFF2-40B4-BE49-F238E27FC236}">
                  <a16:creationId xmlns:a16="http://schemas.microsoft.com/office/drawing/2014/main" id="{DABD7303-6B83-9C72-A164-05F7218A4711}"/>
                </a:ext>
              </a:extLst>
            </p:cNvPr>
            <p:cNvSpPr txBox="1"/>
            <p:nvPr/>
          </p:nvSpPr>
          <p:spPr bwMode="gray">
            <a:xfrm>
              <a:off x="-5862825" y="876300"/>
              <a:ext cx="2256067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Non-Exhaustive</a:t>
              </a:r>
            </a:p>
          </p:txBody>
        </p:sp>
        <p:cxnSp>
          <p:nvCxnSpPr>
            <p:cNvPr id="8" name="btfpStatusStickerLine113982">
              <a:extLst>
                <a:ext uri="{FF2B5EF4-FFF2-40B4-BE49-F238E27FC236}">
                  <a16:creationId xmlns:a16="http://schemas.microsoft.com/office/drawing/2014/main" id="{D198EB56-7A92-A747-C565-D3387C42866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586282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Table 57">
            <a:extLst>
              <a:ext uri="{FF2B5EF4-FFF2-40B4-BE49-F238E27FC236}">
                <a16:creationId xmlns:a16="http://schemas.microsoft.com/office/drawing/2014/main" id="{9338A483-565E-1CFD-7F15-A159062E439E}"/>
              </a:ext>
            </a:extLst>
          </p:cNvPr>
          <p:cNvGraphicFramePr>
            <a:graphicFrameLocks noGrp="1"/>
          </p:cNvGraphicFramePr>
          <p:nvPr/>
        </p:nvGraphicFramePr>
        <p:xfrm>
          <a:off x="4108180" y="949888"/>
          <a:ext cx="5368477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6">
                  <a:extLst>
                    <a:ext uri="{9D8B030D-6E8A-4147-A177-3AD203B41FA5}">
                      <a16:colId xmlns:a16="http://schemas.microsoft.com/office/drawing/2014/main" val="212599643"/>
                    </a:ext>
                  </a:extLst>
                </a:gridCol>
                <a:gridCol w="1183598">
                  <a:extLst>
                    <a:ext uri="{9D8B030D-6E8A-4147-A177-3AD203B41FA5}">
                      <a16:colId xmlns:a16="http://schemas.microsoft.com/office/drawing/2014/main" val="1509297898"/>
                    </a:ext>
                  </a:extLst>
                </a:gridCol>
                <a:gridCol w="1241185">
                  <a:extLst>
                    <a:ext uri="{9D8B030D-6E8A-4147-A177-3AD203B41FA5}">
                      <a16:colId xmlns:a16="http://schemas.microsoft.com/office/drawing/2014/main" val="840909452"/>
                    </a:ext>
                  </a:extLst>
                </a:gridCol>
                <a:gridCol w="1112014">
                  <a:extLst>
                    <a:ext uri="{9D8B030D-6E8A-4147-A177-3AD203B41FA5}">
                      <a16:colId xmlns:a16="http://schemas.microsoft.com/office/drawing/2014/main" val="974597726"/>
                    </a:ext>
                  </a:extLst>
                </a:gridCol>
                <a:gridCol w="1112014">
                  <a:extLst>
                    <a:ext uri="{9D8B030D-6E8A-4147-A177-3AD203B41FA5}">
                      <a16:colId xmlns:a16="http://schemas.microsoft.com/office/drawing/2014/main" val="4040759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000" b="1"/>
                        <a:t>Legend: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Available (in-house)</a:t>
                      </a:r>
                      <a:endParaRPr lang="en-GB" sz="90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Available (3</a:t>
                      </a:r>
                      <a:r>
                        <a:rPr lang="en-US" sz="900" baseline="30000">
                          <a:solidFill>
                            <a:srgbClr val="FFFFFF"/>
                          </a:solidFill>
                        </a:rPr>
                        <a:t>rd</a:t>
                      </a: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 party)</a:t>
                      </a:r>
                      <a:endParaRPr lang="en-GB" sz="90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7891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Not available</a:t>
                      </a:r>
                      <a:endParaRPr lang="en-GB" sz="9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900"/>
                        <a:t>Remains unclear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rgbClr val="D6D6D6">
                          <a:alpha val="75000"/>
                        </a:srgbClr>
                      </a:fgClr>
                      <a:bgClr>
                        <a:srgbClr val="FFFFFF">
                          <a:alpha val="75000"/>
                        </a:srgb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6916125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1719FD9-2428-1033-C1FC-77B1D2922A5A}"/>
              </a:ext>
            </a:extLst>
          </p:cNvPr>
          <p:cNvSpPr/>
          <p:nvPr/>
        </p:nvSpPr>
        <p:spPr bwMode="gray">
          <a:xfrm>
            <a:off x="4875221" y="1274956"/>
            <a:ext cx="6977056" cy="311693"/>
          </a:xfrm>
          <a:prstGeom prst="rect">
            <a:avLst/>
          </a:prstGeom>
          <a:solidFill>
            <a:srgbClr val="D6D6D6">
              <a:alpha val="75000"/>
            </a:srgbClr>
          </a:solidFill>
          <a:ln w="9525" cap="flat" cmpd="sng" algn="ctr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200" b="1" i="1" dirty="0">
                <a:solidFill>
                  <a:srgbClr val="000000"/>
                </a:solidFill>
              </a:rPr>
              <a:t>Target &amp; Competitors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57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464</Words>
  <Application>Microsoft Office PowerPoint</Application>
  <PresentationFormat>Widescreen</PresentationFormat>
  <Paragraphs>140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Bain Core</vt:lpstr>
      <vt:lpstr>think-cell Slide</vt:lpstr>
      <vt:lpstr>Feature comparison | Target has several features gaps which have been scoped out but not prioritized due to a lack of current customer demand</vt:lpstr>
      <vt:lpstr>Feature comparison | Target may consider addressing these gaps as part of its efforts to expand its remote test offering into new industry vertical and test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Singh, Ujjwal</cp:lastModifiedBy>
  <cp:revision>3</cp:revision>
  <cp:lastPrinted>2017-02-15T14:23:56Z</cp:lastPrinted>
  <dcterms:created xsi:type="dcterms:W3CDTF">2025-06-03T08:23:54Z</dcterms:created>
  <dcterms:modified xsi:type="dcterms:W3CDTF">2025-06-13T06:59:42Z</dcterms:modified>
</cp:coreProperties>
</file>