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12"/>
  </p:notesMasterIdLst>
  <p:sldIdLst>
    <p:sldId id="279" r:id="rId5"/>
    <p:sldId id="280" r:id="rId6"/>
    <p:sldId id="281" r:id="rId7"/>
    <p:sldId id="282" r:id="rId8"/>
    <p:sldId id="283" r:id="rId9"/>
    <p:sldId id="284" r:id="rId10"/>
    <p:sldId id="285" r:id="rId11"/>
  </p:sldIdLst>
  <p:sldSz cx="12192000" cy="6858000"/>
  <p:notesSz cx="6875463" cy="10002838"/>
  <p:custDataLst>
    <p:tags r:id="rId13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  <a:srgbClr val="CC0000"/>
    <a:srgbClr val="000000"/>
    <a:srgbClr val="FFE7E7"/>
    <a:srgbClr val="7F7F7F"/>
    <a:srgbClr val="C1C1C1"/>
    <a:srgbClr val="640A40"/>
    <a:srgbClr val="333333"/>
    <a:srgbClr val="104C3E"/>
    <a:srgbClr val="AB8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117" cy="500702"/>
          </a:xfrm>
          <a:prstGeom prst="rect">
            <a:avLst/>
          </a:prstGeom>
        </p:spPr>
        <p:txBody>
          <a:bodyPr vert="horz" lIns="92281" tIns="46141" rIns="92281" bIns="4614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3741" y="0"/>
            <a:ext cx="2980117" cy="500702"/>
          </a:xfrm>
          <a:prstGeom prst="rect">
            <a:avLst/>
          </a:prstGeom>
        </p:spPr>
        <p:txBody>
          <a:bodyPr vert="horz" lIns="92281" tIns="46141" rIns="92281" bIns="46141" rtlCol="0"/>
          <a:lstStyle>
            <a:lvl1pPr algn="r">
              <a:defRPr sz="1200"/>
            </a:lvl1pPr>
          </a:lstStyle>
          <a:p>
            <a:fld id="{19A1C095-CF51-4CFE-A38F-294620D175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0950"/>
            <a:ext cx="5999163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81" tIns="46141" rIns="92281" bIns="4614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226" y="4813457"/>
            <a:ext cx="5501013" cy="3938427"/>
          </a:xfrm>
          <a:prstGeom prst="rect">
            <a:avLst/>
          </a:prstGeom>
        </p:spPr>
        <p:txBody>
          <a:bodyPr vert="horz" lIns="92281" tIns="46141" rIns="92281" bIns="4614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2136"/>
            <a:ext cx="2980117" cy="500702"/>
          </a:xfrm>
          <a:prstGeom prst="rect">
            <a:avLst/>
          </a:prstGeom>
        </p:spPr>
        <p:txBody>
          <a:bodyPr vert="horz" lIns="92281" tIns="46141" rIns="92281" bIns="4614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3741" y="9502136"/>
            <a:ext cx="2980117" cy="500702"/>
          </a:xfrm>
          <a:prstGeom prst="rect">
            <a:avLst/>
          </a:prstGeom>
        </p:spPr>
        <p:txBody>
          <a:bodyPr vert="horz" lIns="92281" tIns="46141" rIns="92281" bIns="46141" rtlCol="0" anchor="b"/>
          <a:lstStyle>
            <a:lvl1pPr algn="r">
              <a:defRPr sz="1200"/>
            </a:lvl1pPr>
          </a:lstStyle>
          <a:p>
            <a:fld id="{CACFC436-F82C-4BD5-A100-011EE35E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5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46767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032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875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742939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btfpLayoutConfig" hidden="1"/>
          <p:cNvSpPr txBox="1"/>
          <p:nvPr userDrawn="1"/>
        </p:nvSpPr>
        <p:spPr bwMode="gray">
          <a:xfrm>
            <a:off x="12700" y="12700"/>
            <a:ext cx="43177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overall_0_132140510001050524 columns_1_132140510001050524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356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82CA261-FD64-2FA7-BF16-65132FF9FD3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311156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84" imgH="486" progId="TCLayout.ActiveDocument.1">
                  <p:embed/>
                </p:oleObj>
              </mc:Choice>
              <mc:Fallback>
                <p:oleObj name="think-cell Slide" r:id="rId9" imgW="484" imgH="48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82CA261-FD64-2FA7-BF16-65132FF9F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332E342220747970653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nl-NL" sz="600">
                <a:solidFill>
                  <a:srgbClr val="FFFFFF"/>
                </a:solidFill>
              </a:rPr>
              <a:t>BCN Marketing loop</a:t>
            </a:r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HOU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340403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>
          <p15:clr>
            <a:srgbClr val="D1D1D1"/>
          </p15:clr>
        </p15:guide>
        <p15:guide id="2" pos="211">
          <p15:clr>
            <a:srgbClr val="D1D1D1"/>
          </p15:clr>
        </p15:guide>
        <p15:guide id="4" orient="horz" pos="799">
          <p15:clr>
            <a:srgbClr val="D1D1D1"/>
          </p15:clr>
        </p15:guide>
        <p15:guide id="7" orient="horz" pos="4133">
          <p15:clr>
            <a:srgbClr val="D1D1D1"/>
          </p15:clr>
        </p15:guide>
        <p15:guide id="8" pos="7469">
          <p15:clr>
            <a:srgbClr val="D1D1D1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oleObject" Target="../embeddings/oleObject2.bin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.emf"/><Relationship Id="rId5" Type="http://schemas.openxmlformats.org/officeDocument/2006/relationships/tags" Target="../tags/tag21.xml"/><Relationship Id="rId10" Type="http://schemas.openxmlformats.org/officeDocument/2006/relationships/oleObject" Target="../embeddings/oleObject3.bin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image" Target="../media/image1.emf"/><Relationship Id="rId4" Type="http://schemas.openxmlformats.org/officeDocument/2006/relationships/tags" Target="../tags/tag28.xml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oleObject" Target="../embeddings/oleObject4.bin"/><Relationship Id="rId2" Type="http://schemas.openxmlformats.org/officeDocument/2006/relationships/tags" Target="../tags/tag33.xml"/><Relationship Id="rId16" Type="http://schemas.openxmlformats.org/officeDocument/2006/relationships/image" Target="../media/image8.emf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36.xml"/><Relationship Id="rId15" Type="http://schemas.openxmlformats.org/officeDocument/2006/relationships/image" Target="../media/image7.emf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1.emf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oleObject" Target="../embeddings/oleObject4.bin"/><Relationship Id="rId2" Type="http://schemas.openxmlformats.org/officeDocument/2006/relationships/tags" Target="../tags/tag43.xml"/><Relationship Id="rId16" Type="http://schemas.openxmlformats.org/officeDocument/2006/relationships/image" Target="../media/image8.emf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46.xml"/><Relationship Id="rId15" Type="http://schemas.openxmlformats.org/officeDocument/2006/relationships/image" Target="../media/image7.emf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1.emf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oleObject" Target="../embeddings/oleObject5.bin"/><Relationship Id="rId2" Type="http://schemas.openxmlformats.org/officeDocument/2006/relationships/tags" Target="../tags/tag53.xml"/><Relationship Id="rId16" Type="http://schemas.openxmlformats.org/officeDocument/2006/relationships/image" Target="../media/image8.emf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56.xml"/><Relationship Id="rId15" Type="http://schemas.openxmlformats.org/officeDocument/2006/relationships/image" Target="../media/image7.emf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image" Target="../media/image1.emf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oleObject" Target="../embeddings/oleObject5.bin"/><Relationship Id="rId2" Type="http://schemas.openxmlformats.org/officeDocument/2006/relationships/tags" Target="../tags/tag63.xml"/><Relationship Id="rId16" Type="http://schemas.openxmlformats.org/officeDocument/2006/relationships/image" Target="../media/image8.emf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66.xml"/><Relationship Id="rId15" Type="http://schemas.openxmlformats.org/officeDocument/2006/relationships/image" Target="../media/image7.emf"/><Relationship Id="rId10" Type="http://schemas.openxmlformats.org/officeDocument/2006/relationships/tags" Target="../tags/tag71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hink-cell data - do not delete" hidden="1">
            <a:extLst>
              <a:ext uri="{FF2B5EF4-FFF2-40B4-BE49-F238E27FC236}">
                <a16:creationId xmlns:a16="http://schemas.microsoft.com/office/drawing/2014/main" id="{04721AC3-4018-2267-F8F4-DAB7A8CE350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47744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273" imgH="273" progId="TCLayout.ActiveDocument.1">
                  <p:embed/>
                </p:oleObj>
              </mc:Choice>
              <mc:Fallback>
                <p:oleObj name="think-cell Slide" r:id="rId13" imgW="273" imgH="273" progId="TCLayout.ActiveDocument.1">
                  <p:embed/>
                  <p:pic>
                    <p:nvPicPr>
                      <p:cNvPr id="2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4721AC3-4018-2267-F8F4-DAB7A8CE35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btfpColumnIndicatorGroup2">
            <a:extLst>
              <a:ext uri="{FF2B5EF4-FFF2-40B4-BE49-F238E27FC236}">
                <a16:creationId xmlns:a16="http://schemas.microsoft.com/office/drawing/2014/main" id="{8C3ECE9A-6728-5BF6-90E9-2B713648B758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7" name="btfpColumnGapBlocker204505">
              <a:extLst>
                <a:ext uri="{FF2B5EF4-FFF2-40B4-BE49-F238E27FC236}">
                  <a16:creationId xmlns:a16="http://schemas.microsoft.com/office/drawing/2014/main" id="{26EA2D79-86F7-E80C-3D13-20A2A36648D8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5" name="btfpColumnGapBlocker191259">
              <a:extLst>
                <a:ext uri="{FF2B5EF4-FFF2-40B4-BE49-F238E27FC236}">
                  <a16:creationId xmlns:a16="http://schemas.microsoft.com/office/drawing/2014/main" id="{A668D0B0-A69A-3AB7-5D38-F9F52C868734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43" name="btfpColumnIndicator239075">
              <a:extLst>
                <a:ext uri="{FF2B5EF4-FFF2-40B4-BE49-F238E27FC236}">
                  <a16:creationId xmlns:a16="http://schemas.microsoft.com/office/drawing/2014/main" id="{E72C7574-91D0-4DC4-3008-7ABBCBD7A59F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btfpColumnIndicator945693">
              <a:extLst>
                <a:ext uri="{FF2B5EF4-FFF2-40B4-BE49-F238E27FC236}">
                  <a16:creationId xmlns:a16="http://schemas.microsoft.com/office/drawing/2014/main" id="{EB8B4DB0-4E01-F5E3-BB56-E320E0BDD62E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tfpColumnGapBlocker440303">
              <a:extLst>
                <a:ext uri="{FF2B5EF4-FFF2-40B4-BE49-F238E27FC236}">
                  <a16:creationId xmlns:a16="http://schemas.microsoft.com/office/drawing/2014/main" id="{E566C803-8B92-3CFA-0A61-AA97220184A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29" name="btfpColumnIndicator510204">
              <a:extLst>
                <a:ext uri="{FF2B5EF4-FFF2-40B4-BE49-F238E27FC236}">
                  <a16:creationId xmlns:a16="http://schemas.microsoft.com/office/drawing/2014/main" id="{D89FA991-82E6-3B61-1973-409EBA32F9F1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935309">
              <a:extLst>
                <a:ext uri="{FF2B5EF4-FFF2-40B4-BE49-F238E27FC236}">
                  <a16:creationId xmlns:a16="http://schemas.microsoft.com/office/drawing/2014/main" id="{83B3060D-1045-74B0-D589-6F6D12DA4CC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btfpColumnIndicatorGroup1">
            <a:extLst>
              <a:ext uri="{FF2B5EF4-FFF2-40B4-BE49-F238E27FC236}">
                <a16:creationId xmlns:a16="http://schemas.microsoft.com/office/drawing/2014/main" id="{CBB22B09-321A-EC45-5270-2BAF6CB6873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6" name="btfpColumnGapBlocker805876">
              <a:extLst>
                <a:ext uri="{FF2B5EF4-FFF2-40B4-BE49-F238E27FC236}">
                  <a16:creationId xmlns:a16="http://schemas.microsoft.com/office/drawing/2014/main" id="{B6F34DF9-3560-174F-2474-3C4A737AB005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4" name="btfpColumnGapBlocker151991">
              <a:extLst>
                <a:ext uri="{FF2B5EF4-FFF2-40B4-BE49-F238E27FC236}">
                  <a16:creationId xmlns:a16="http://schemas.microsoft.com/office/drawing/2014/main" id="{53738381-3163-2B27-1B97-A89E900EDC18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42" name="btfpColumnIndicator633402">
              <a:extLst>
                <a:ext uri="{FF2B5EF4-FFF2-40B4-BE49-F238E27FC236}">
                  <a16:creationId xmlns:a16="http://schemas.microsoft.com/office/drawing/2014/main" id="{1B507EF2-47E3-548C-13CB-2143D5500E03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btfpColumnIndicator758011">
              <a:extLst>
                <a:ext uri="{FF2B5EF4-FFF2-40B4-BE49-F238E27FC236}">
                  <a16:creationId xmlns:a16="http://schemas.microsoft.com/office/drawing/2014/main" id="{FD5E4FD9-8AD7-19E9-B5DA-11593AF20B66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btfpColumnGapBlocker105548">
              <a:extLst>
                <a:ext uri="{FF2B5EF4-FFF2-40B4-BE49-F238E27FC236}">
                  <a16:creationId xmlns:a16="http://schemas.microsoft.com/office/drawing/2014/main" id="{B8DF0ABF-40FF-FE09-7C08-48E0C1723754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25" name="btfpColumnIndicator520783">
              <a:extLst>
                <a:ext uri="{FF2B5EF4-FFF2-40B4-BE49-F238E27FC236}">
                  <a16:creationId xmlns:a16="http://schemas.microsoft.com/office/drawing/2014/main" id="{9AC35228-4066-7A4E-FDAF-8B6912438F56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btfpColumnIndicator156654">
              <a:extLst>
                <a:ext uri="{FF2B5EF4-FFF2-40B4-BE49-F238E27FC236}">
                  <a16:creationId xmlns:a16="http://schemas.microsoft.com/office/drawing/2014/main" id="{7A4B3EFE-A2BF-B0D8-4854-835F057ED16D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677A01-8E94-7AC7-D934-025D343D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br>
              <a:rPr lang="en-US" dirty="0">
                <a:solidFill>
                  <a:srgbClr val="C00000"/>
                </a:solidFill>
              </a:rPr>
            </a:br>
            <a:r>
              <a:rPr lang="en-US" b="1" dirty="0"/>
              <a:t>Our mission: </a:t>
            </a:r>
            <a:r>
              <a:rPr lang="en-US" dirty="0"/>
              <a:t>Enhance Bain’s value proposition to clients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7004FB-A3BF-96D9-B60C-B1E44D7ACD4C}"/>
              </a:ext>
            </a:extLst>
          </p:cNvPr>
          <p:cNvGrpSpPr/>
          <p:nvPr/>
        </p:nvGrpSpPr>
        <p:grpSpPr>
          <a:xfrm>
            <a:off x="330200" y="1866327"/>
            <a:ext cx="5876519" cy="3697656"/>
            <a:chOff x="330200" y="1866327"/>
            <a:chExt cx="5876519" cy="3697656"/>
          </a:xfrm>
        </p:grpSpPr>
        <p:sp>
          <p:nvSpPr>
            <p:cNvPr id="13" name="btfpBulletedList456522">
              <a:extLst>
                <a:ext uri="{FF2B5EF4-FFF2-40B4-BE49-F238E27FC236}">
                  <a16:creationId xmlns:a16="http://schemas.microsoft.com/office/drawing/2014/main" id="{406E4CD5-45FC-4EAA-31EB-622444D58624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 bwMode="gray">
            <a:xfrm>
              <a:off x="330200" y="2688257"/>
              <a:ext cx="2755902" cy="380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6000" tIns="36000" rIns="36000" bIns="36000" rtlCol="0">
              <a:spAutoFit/>
            </a:bodyPr>
            <a:lstStyle/>
            <a:p>
              <a:pPr marL="0" indent="0">
                <a:buNone/>
              </a:pPr>
              <a:r>
                <a:rPr lang="en-US" sz="2000" b="1" dirty="0">
                  <a:solidFill>
                    <a:srgbClr val="000000"/>
                  </a:solidFill>
                </a:rPr>
                <a:t>OUR AMBITION 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97CF70F-ED4D-F938-6E40-2E82440667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20867" y="1866327"/>
              <a:ext cx="4153921" cy="3697656"/>
              <a:chOff x="4422707" y="2608187"/>
              <a:chExt cx="2357655" cy="2098691"/>
            </a:xfrm>
          </p:grpSpPr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D1A5DC02-54B5-2C33-08EF-AE724AAB555A}"/>
                  </a:ext>
                </a:extLst>
              </p:cNvPr>
              <p:cNvSpPr/>
              <p:nvPr/>
            </p:nvSpPr>
            <p:spPr bwMode="gray">
              <a:xfrm rot="1303889">
                <a:off x="5007442" y="3130663"/>
                <a:ext cx="1060704" cy="914400"/>
              </a:xfrm>
              <a:prstGeom prst="triangle">
                <a:avLst/>
              </a:prstGeom>
              <a:solidFill>
                <a:srgbClr val="D6D6D6"/>
              </a:solidFill>
              <a:ln w="9525" cap="flat" cmpd="sng" algn="ctr">
                <a:solidFill>
                  <a:srgbClr val="D6D6D6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C08771C2-84DC-7474-481A-CD8DF7653B49}"/>
                  </a:ext>
                </a:extLst>
              </p:cNvPr>
              <p:cNvSpPr/>
              <p:nvPr/>
            </p:nvSpPr>
            <p:spPr bwMode="gray">
              <a:xfrm rot="19321913">
                <a:off x="4422707" y="2608187"/>
                <a:ext cx="1060704" cy="914400"/>
              </a:xfrm>
              <a:prstGeom prst="triangle">
                <a:avLst/>
              </a:prstGeom>
              <a:solidFill>
                <a:srgbClr val="D6D6D6"/>
              </a:solidFill>
              <a:ln w="9525" cap="flat" cmpd="sng" algn="ctr">
                <a:solidFill>
                  <a:srgbClr val="D6D6D6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8C9780C1-F737-7D69-85AF-D1C9D40647CE}"/>
                  </a:ext>
                </a:extLst>
              </p:cNvPr>
              <p:cNvSpPr/>
              <p:nvPr/>
            </p:nvSpPr>
            <p:spPr bwMode="gray">
              <a:xfrm rot="19321913">
                <a:off x="4605397" y="3792478"/>
                <a:ext cx="1060704" cy="914400"/>
              </a:xfrm>
              <a:prstGeom prst="triangle">
                <a:avLst/>
              </a:prstGeom>
              <a:solidFill>
                <a:srgbClr val="D6D6D6"/>
              </a:solidFill>
              <a:ln w="9525" cap="flat" cmpd="sng" algn="ctr">
                <a:solidFill>
                  <a:srgbClr val="D6D6D6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1B6A3371-40B0-59BF-3D40-FE85CC25BC12}"/>
                  </a:ext>
                </a:extLst>
              </p:cNvPr>
              <p:cNvSpPr/>
              <p:nvPr/>
            </p:nvSpPr>
            <p:spPr bwMode="gray">
              <a:xfrm rot="4963460">
                <a:off x="5792810" y="3167754"/>
                <a:ext cx="1060704" cy="914400"/>
              </a:xfrm>
              <a:prstGeom prst="triangle">
                <a:avLst/>
              </a:prstGeom>
              <a:solidFill>
                <a:srgbClr val="D6D6D6"/>
              </a:solidFill>
              <a:ln w="9525" cap="flat" cmpd="sng" algn="ctr">
                <a:solidFill>
                  <a:srgbClr val="D6D6D6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" name="btfpBulletedList552237">
              <a:extLst>
                <a:ext uri="{FF2B5EF4-FFF2-40B4-BE49-F238E27FC236}">
                  <a16:creationId xmlns:a16="http://schemas.microsoft.com/office/drawing/2014/main" id="{3F2AD2D7-E600-CFB8-04F3-8D9E36D67B83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 bwMode="gray">
            <a:xfrm>
              <a:off x="4154028" y="2410612"/>
              <a:ext cx="2052691" cy="492443"/>
            </a:xfrm>
            <a:prstGeom prst="rect">
              <a:avLst/>
            </a:prstGeom>
            <a:solidFill>
              <a:srgbClr val="CC0000"/>
            </a:solidFill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91440" rIns="91440" bIns="91440" rtlCol="0" anchor="ctr" anchorCtr="0">
              <a:spAutoFit/>
            </a:bodyPr>
            <a:lstStyle/>
            <a:p>
              <a:pPr marL="0" indent="0" algn="ctr">
                <a:buNone/>
              </a:pPr>
              <a:r>
                <a:rPr lang="en-US" sz="2000" b="1" i="1">
                  <a:solidFill>
                    <a:srgbClr val="FFFFFF"/>
                  </a:solidFill>
                </a:rPr>
                <a:t>Better Quality </a:t>
              </a:r>
            </a:p>
          </p:txBody>
        </p:sp>
        <p:sp>
          <p:nvSpPr>
            <p:cNvPr id="18" name="btfpBulletedList552237">
              <a:extLst>
                <a:ext uri="{FF2B5EF4-FFF2-40B4-BE49-F238E27FC236}">
                  <a16:creationId xmlns:a16="http://schemas.microsoft.com/office/drawing/2014/main" id="{C41F820B-578C-2E2A-F25A-E950F55A7399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 bwMode="gray">
            <a:xfrm>
              <a:off x="4154028" y="3477524"/>
              <a:ext cx="2052691" cy="492443"/>
            </a:xfrm>
            <a:prstGeom prst="rect">
              <a:avLst/>
            </a:prstGeom>
            <a:solidFill>
              <a:srgbClr val="CC0000"/>
            </a:solidFill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91440" rIns="91440" bIns="91440" rtlCol="0" anchor="ctr" anchorCtr="0">
              <a:spAutoFit/>
            </a:bodyPr>
            <a:lstStyle/>
            <a:p>
              <a:pPr marL="0" indent="0" algn="ctr">
                <a:buNone/>
              </a:pPr>
              <a:r>
                <a:rPr lang="en-US" sz="2000" b="1" i="1">
                  <a:solidFill>
                    <a:srgbClr val="FFFFFF"/>
                  </a:solidFill>
                </a:rPr>
                <a:t>Faster Delivery </a:t>
              </a:r>
            </a:p>
          </p:txBody>
        </p:sp>
        <p:sp>
          <p:nvSpPr>
            <p:cNvPr id="19" name="btfpBulletedList552237">
              <a:extLst>
                <a:ext uri="{FF2B5EF4-FFF2-40B4-BE49-F238E27FC236}">
                  <a16:creationId xmlns:a16="http://schemas.microsoft.com/office/drawing/2014/main" id="{A15997B5-A2F4-2194-2E4F-D68105B8DF24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 bwMode="gray">
            <a:xfrm>
              <a:off x="4154028" y="4544436"/>
              <a:ext cx="2052691" cy="492443"/>
            </a:xfrm>
            <a:prstGeom prst="rect">
              <a:avLst/>
            </a:prstGeom>
            <a:solidFill>
              <a:srgbClr val="CC0000"/>
            </a:solidFill>
            <a:ln w="9525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91440" rIns="91440" bIns="91440" rtlCol="0" anchor="ctr" anchorCtr="0">
              <a:spAutoFit/>
            </a:bodyPr>
            <a:lstStyle/>
            <a:p>
              <a:pPr marL="0" indent="0" algn="ctr">
                <a:buNone/>
              </a:pPr>
              <a:r>
                <a:rPr lang="en-US" sz="2000" b="1" i="1">
                  <a:solidFill>
                    <a:srgbClr val="FFFFFF"/>
                  </a:solidFill>
                </a:rPr>
                <a:t>Lower Cost </a:t>
              </a:r>
            </a:p>
          </p:txBody>
        </p:sp>
        <p:sp>
          <p:nvSpPr>
            <p:cNvPr id="14" name="btfpBulletedList456522">
              <a:extLst>
                <a:ext uri="{FF2B5EF4-FFF2-40B4-BE49-F238E27FC236}">
                  <a16:creationId xmlns:a16="http://schemas.microsoft.com/office/drawing/2014/main" id="{F2812760-283B-37B1-1303-D3ECACA82B7C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 bwMode="gray">
            <a:xfrm>
              <a:off x="330200" y="3142703"/>
              <a:ext cx="3678279" cy="626701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marL="0" indent="0">
                <a:buNone/>
              </a:pPr>
              <a:r>
                <a:rPr lang="en-US" sz="3600" b="1" i="1">
                  <a:solidFill>
                    <a:srgbClr val="CC0000"/>
                  </a:solidFill>
                </a:rPr>
                <a:t>SUPERCHARGE </a:t>
              </a:r>
            </a:p>
          </p:txBody>
        </p:sp>
        <p:sp>
          <p:nvSpPr>
            <p:cNvPr id="15" name="btfpBulletedList456522">
              <a:extLst>
                <a:ext uri="{FF2B5EF4-FFF2-40B4-BE49-F238E27FC236}">
                  <a16:creationId xmlns:a16="http://schemas.microsoft.com/office/drawing/2014/main" id="{D9498FAB-2CC4-10A6-F2DD-D1EF93BC10A2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 bwMode="gray">
            <a:xfrm>
              <a:off x="330200" y="3845572"/>
              <a:ext cx="3354753" cy="461665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91440" rIns="91440" bIns="91440" rtlCol="0" anchor="ctr" anchorCtr="0">
              <a:spAutoFit/>
            </a:bodyPr>
            <a:lstStyle/>
            <a:p>
              <a:pPr marL="0" indent="0">
                <a:buNone/>
              </a:pPr>
              <a:r>
                <a:rPr lang="en-US" sz="1800">
                  <a:solidFill>
                    <a:srgbClr val="FFFFFF"/>
                  </a:solidFill>
                </a:rPr>
                <a:t>Every Partner, Every Practice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BADA142-B73B-AA0D-5446-3462EEF8E95F}"/>
              </a:ext>
            </a:extLst>
          </p:cNvPr>
          <p:cNvGrpSpPr/>
          <p:nvPr/>
        </p:nvGrpSpPr>
        <p:grpSpPr>
          <a:xfrm>
            <a:off x="7358159" y="2915708"/>
            <a:ext cx="4591387" cy="349702"/>
            <a:chOff x="7358159" y="2887382"/>
            <a:chExt cx="4591387" cy="349702"/>
          </a:xfrm>
        </p:grpSpPr>
        <p:sp>
          <p:nvSpPr>
            <p:cNvPr id="23" name="btfpBulletedList419670">
              <a:extLst>
                <a:ext uri="{FF2B5EF4-FFF2-40B4-BE49-F238E27FC236}">
                  <a16:creationId xmlns:a16="http://schemas.microsoft.com/office/drawing/2014/main" id="{F726B4D9-505D-DEB6-AC8D-BF3B063ED1A1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 bwMode="gray">
            <a:xfrm>
              <a:off x="7727370" y="2887382"/>
              <a:ext cx="4222176" cy="349702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marL="0" indent="0">
                <a:buNone/>
              </a:pPr>
              <a:r>
                <a:rPr lang="en-US" sz="1800"/>
                <a:t>Enhanced AI embedded solutions </a:t>
              </a:r>
            </a:p>
          </p:txBody>
        </p:sp>
        <p:sp>
          <p:nvSpPr>
            <p:cNvPr id="24" name="btfpNumberBubble922413">
              <a:extLst>
                <a:ext uri="{FF2B5EF4-FFF2-40B4-BE49-F238E27FC236}">
                  <a16:creationId xmlns:a16="http://schemas.microsoft.com/office/drawing/2014/main" id="{AC56901D-EBB6-FF6F-0625-43165973879E}"/>
                </a:ext>
              </a:extLst>
            </p:cNvPr>
            <p:cNvSpPr/>
            <p:nvPr/>
          </p:nvSpPr>
          <p:spPr bwMode="gray">
            <a:xfrm>
              <a:off x="7358159" y="2903483"/>
              <a:ext cx="317500" cy="317500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spcBef>
                  <a:spcPts val="0"/>
                </a:spcBef>
                <a:buNone/>
              </a:pPr>
              <a:r>
                <a:rPr lang="en-US" sz="18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9239471-544B-3CA3-AAEB-E79900B0502A}"/>
              </a:ext>
            </a:extLst>
          </p:cNvPr>
          <p:cNvGrpSpPr/>
          <p:nvPr/>
        </p:nvGrpSpPr>
        <p:grpSpPr>
          <a:xfrm>
            <a:off x="7358159" y="3540502"/>
            <a:ext cx="4591387" cy="349702"/>
            <a:chOff x="7358159" y="3423248"/>
            <a:chExt cx="4591387" cy="349702"/>
          </a:xfrm>
        </p:grpSpPr>
        <p:sp>
          <p:nvSpPr>
            <p:cNvPr id="26" name="btfpBulletedList419670">
              <a:extLst>
                <a:ext uri="{FF2B5EF4-FFF2-40B4-BE49-F238E27FC236}">
                  <a16:creationId xmlns:a16="http://schemas.microsoft.com/office/drawing/2014/main" id="{CF2DFABB-F997-D0C4-5FA2-D8EBDCBACA55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7727370" y="3423248"/>
              <a:ext cx="4222176" cy="349702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marL="0" indent="0">
                <a:buNone/>
              </a:pPr>
              <a:r>
                <a:rPr lang="en-US" sz="1800"/>
                <a:t>Deep domain and industry expertise </a:t>
              </a:r>
            </a:p>
          </p:txBody>
        </p:sp>
        <p:sp>
          <p:nvSpPr>
            <p:cNvPr id="27" name="btfpNumberBubble922413">
              <a:extLst>
                <a:ext uri="{FF2B5EF4-FFF2-40B4-BE49-F238E27FC236}">
                  <a16:creationId xmlns:a16="http://schemas.microsoft.com/office/drawing/2014/main" id="{FE73F680-5230-4402-7192-A132D293315F}"/>
                </a:ext>
              </a:extLst>
            </p:cNvPr>
            <p:cNvSpPr/>
            <p:nvPr/>
          </p:nvSpPr>
          <p:spPr bwMode="gray">
            <a:xfrm>
              <a:off x="7358159" y="3439349"/>
              <a:ext cx="317500" cy="317500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spcBef>
                  <a:spcPts val="0"/>
                </a:spcBef>
                <a:buNone/>
              </a:pPr>
              <a:r>
                <a:rPr lang="en-US" sz="18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C112B3-75AC-D500-FC65-66FC4165A9A9}"/>
              </a:ext>
            </a:extLst>
          </p:cNvPr>
          <p:cNvGrpSpPr/>
          <p:nvPr/>
        </p:nvGrpSpPr>
        <p:grpSpPr>
          <a:xfrm>
            <a:off x="7358159" y="4165296"/>
            <a:ext cx="4591387" cy="349702"/>
            <a:chOff x="7358159" y="4016571"/>
            <a:chExt cx="4591387" cy="349702"/>
          </a:xfrm>
        </p:grpSpPr>
        <p:sp>
          <p:nvSpPr>
            <p:cNvPr id="35" name="btfpBulletedList419670">
              <a:extLst>
                <a:ext uri="{FF2B5EF4-FFF2-40B4-BE49-F238E27FC236}">
                  <a16:creationId xmlns:a16="http://schemas.microsoft.com/office/drawing/2014/main" id="{FBC21BDB-E4BD-DC3D-DDF0-59B8A2102C8D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gray">
            <a:xfrm>
              <a:off x="7727370" y="4016571"/>
              <a:ext cx="4222176" cy="349702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marL="0" indent="0">
                <a:buNone/>
              </a:pPr>
              <a:r>
                <a:rPr lang="en-US" sz="1800"/>
                <a:t>Follow the sun delivery </a:t>
              </a:r>
            </a:p>
          </p:txBody>
        </p:sp>
        <p:sp>
          <p:nvSpPr>
            <p:cNvPr id="36" name="btfpNumberBubble922413">
              <a:extLst>
                <a:ext uri="{FF2B5EF4-FFF2-40B4-BE49-F238E27FC236}">
                  <a16:creationId xmlns:a16="http://schemas.microsoft.com/office/drawing/2014/main" id="{87973CAB-E5BE-5737-5847-42FFA141BE86}"/>
                </a:ext>
              </a:extLst>
            </p:cNvPr>
            <p:cNvSpPr/>
            <p:nvPr/>
          </p:nvSpPr>
          <p:spPr bwMode="gray">
            <a:xfrm>
              <a:off x="7358159" y="4032672"/>
              <a:ext cx="317500" cy="317500"/>
            </a:xfrm>
            <a:prstGeom prst="ellipse">
              <a:avLst/>
            </a:prstGeom>
            <a:solidFill>
              <a:srgbClr val="CC0000"/>
            </a:solidFill>
            <a:ln w="1905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spcBef>
                  <a:spcPts val="0"/>
                </a:spcBef>
                <a:buNone/>
              </a:pPr>
              <a:r>
                <a:rPr lang="en-US" sz="18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37" name="btfpSequenceArrow250996">
            <a:extLst>
              <a:ext uri="{FF2B5EF4-FFF2-40B4-BE49-F238E27FC236}">
                <a16:creationId xmlns:a16="http://schemas.microsoft.com/office/drawing/2014/main" id="{66C6CEF3-C2C6-CEC2-0AD1-4BAF65FB8420}"/>
              </a:ext>
            </a:extLst>
          </p:cNvPr>
          <p:cNvSpPr/>
          <p:nvPr/>
        </p:nvSpPr>
        <p:spPr bwMode="gray">
          <a:xfrm>
            <a:off x="6716351" y="3234514"/>
            <a:ext cx="252254" cy="972979"/>
          </a:xfrm>
          <a:custGeom>
            <a:avLst/>
            <a:gdLst/>
            <a:ahLst/>
            <a:cxnLst/>
            <a:rect l="0" t="0" r="0" b="0"/>
            <a:pathLst>
              <a:path w="252255" h="972980">
                <a:moveTo>
                  <a:pt x="38100" y="0"/>
                </a:moveTo>
                <a:lnTo>
                  <a:pt x="252254" y="486489"/>
                </a:lnTo>
                <a:lnTo>
                  <a:pt x="38100" y="972979"/>
                </a:lnTo>
                <a:lnTo>
                  <a:pt x="0" y="972979"/>
                </a:lnTo>
                <a:lnTo>
                  <a:pt x="214154" y="486489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0"/>
              </a:lnSpc>
            </a:pPr>
            <a:endParaRPr lang="en-US"/>
          </a:p>
        </p:txBody>
      </p:sp>
      <p:sp>
        <p:nvSpPr>
          <p:cNvPr id="6" name="btfpBulletedList521752">
            <a:extLst>
              <a:ext uri="{FF2B5EF4-FFF2-40B4-BE49-F238E27FC236}">
                <a16:creationId xmlns:a16="http://schemas.microsoft.com/office/drawing/2014/main" id="{34B9C05F-B282-0064-C092-9D866F44FFF8}"/>
              </a:ext>
            </a:extLst>
          </p:cNvPr>
          <p:cNvSpPr/>
          <p:nvPr/>
        </p:nvSpPr>
        <p:spPr>
          <a:xfrm>
            <a:off x="403890" y="724"/>
            <a:ext cx="1971448" cy="250102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BCN PEG VALUE PROPOSITION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713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hink-cell data - do not delete" hidden="1">
            <a:extLst>
              <a:ext uri="{FF2B5EF4-FFF2-40B4-BE49-F238E27FC236}">
                <a16:creationId xmlns:a16="http://schemas.microsoft.com/office/drawing/2014/main" id="{83807012-6042-F2A4-3FF0-6EEC32C5A1D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8301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84" imgH="486" progId="TCLayout.ActiveDocument.1">
                  <p:embed/>
                </p:oleObj>
              </mc:Choice>
              <mc:Fallback>
                <p:oleObj name="think-cell Slide" r:id="rId10" imgW="484" imgH="48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534F8958-3ED4-B0F7-7878-6CCD800138FC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500997">
              <a:extLst>
                <a:ext uri="{FF2B5EF4-FFF2-40B4-BE49-F238E27FC236}">
                  <a16:creationId xmlns:a16="http://schemas.microsoft.com/office/drawing/2014/main" id="{73A8CFFE-6055-62E8-6CB8-4558517E955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551395">
              <a:extLst>
                <a:ext uri="{FF2B5EF4-FFF2-40B4-BE49-F238E27FC236}">
                  <a16:creationId xmlns:a16="http://schemas.microsoft.com/office/drawing/2014/main" id="{6AC096EE-2E3B-D8A3-D4A1-24AB7BCA3C04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353517">
              <a:extLst>
                <a:ext uri="{FF2B5EF4-FFF2-40B4-BE49-F238E27FC236}">
                  <a16:creationId xmlns:a16="http://schemas.microsoft.com/office/drawing/2014/main" id="{5B44EE84-8097-EB90-34E2-B5070AEDC3D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256173">
              <a:extLst>
                <a:ext uri="{FF2B5EF4-FFF2-40B4-BE49-F238E27FC236}">
                  <a16:creationId xmlns:a16="http://schemas.microsoft.com/office/drawing/2014/main" id="{7A4931B1-749E-8F2A-22C0-2A822FEE6B7D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EA993CBA-53A2-245C-D93F-CF5773D11E5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497127">
              <a:extLst>
                <a:ext uri="{FF2B5EF4-FFF2-40B4-BE49-F238E27FC236}">
                  <a16:creationId xmlns:a16="http://schemas.microsoft.com/office/drawing/2014/main" id="{C78EED80-7800-6830-E2BB-A98B5E254DB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783368">
              <a:extLst>
                <a:ext uri="{FF2B5EF4-FFF2-40B4-BE49-F238E27FC236}">
                  <a16:creationId xmlns:a16="http://schemas.microsoft.com/office/drawing/2014/main" id="{D0AE1E70-E1D0-9E14-156C-7280E65FEA24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231586">
              <a:extLst>
                <a:ext uri="{FF2B5EF4-FFF2-40B4-BE49-F238E27FC236}">
                  <a16:creationId xmlns:a16="http://schemas.microsoft.com/office/drawing/2014/main" id="{E123F6B7-9C00-EE3A-2660-07A168093D60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419090">
              <a:extLst>
                <a:ext uri="{FF2B5EF4-FFF2-40B4-BE49-F238E27FC236}">
                  <a16:creationId xmlns:a16="http://schemas.microsoft.com/office/drawing/2014/main" id="{2A8C1D42-C60B-B13B-65CC-784E96D1702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btfpBulletedList456522">
            <a:extLst>
              <a:ext uri="{FF2B5EF4-FFF2-40B4-BE49-F238E27FC236}">
                <a16:creationId xmlns:a16="http://schemas.microsoft.com/office/drawing/2014/main" id="{E82083FB-F52F-A3ED-BAAC-E6BECCF4BD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518843" y="1711176"/>
            <a:ext cx="4200844" cy="3804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OUR AMBITION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13B4A2-2DDF-09AA-0A39-E35FC9ED782F}"/>
              </a:ext>
            </a:extLst>
          </p:cNvPr>
          <p:cNvGrpSpPr>
            <a:grpSpLocks noChangeAspect="1"/>
          </p:cNvGrpSpPr>
          <p:nvPr/>
        </p:nvGrpSpPr>
        <p:grpSpPr>
          <a:xfrm>
            <a:off x="3385823" y="0"/>
            <a:ext cx="6565817" cy="5844630"/>
            <a:chOff x="4422707" y="2608187"/>
            <a:chExt cx="2357655" cy="2098691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1F3C33E-9BEB-2FDB-82FF-17DFE2F76A27}"/>
                </a:ext>
              </a:extLst>
            </p:cNvPr>
            <p:cNvSpPr/>
            <p:nvPr/>
          </p:nvSpPr>
          <p:spPr bwMode="gray">
            <a:xfrm rot="1303889">
              <a:off x="5007442" y="3130663"/>
              <a:ext cx="1060704" cy="914400"/>
            </a:xfrm>
            <a:prstGeom prst="triangle">
              <a:avLst/>
            </a:prstGeom>
            <a:solidFill>
              <a:srgbClr val="D6D6D6"/>
            </a:solidFill>
            <a:ln w="9525" cap="flat" cmpd="sng" algn="ctr">
              <a:solidFill>
                <a:srgbClr val="D6D6D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571333E-D9E7-D0D7-9B85-E2FE144E55E5}"/>
                </a:ext>
              </a:extLst>
            </p:cNvPr>
            <p:cNvSpPr/>
            <p:nvPr/>
          </p:nvSpPr>
          <p:spPr bwMode="gray">
            <a:xfrm rot="19321913">
              <a:off x="4422707" y="2608187"/>
              <a:ext cx="1060704" cy="914400"/>
            </a:xfrm>
            <a:prstGeom prst="triangle">
              <a:avLst/>
            </a:prstGeom>
            <a:solidFill>
              <a:srgbClr val="D6D6D6"/>
            </a:solidFill>
            <a:ln w="9525" cap="flat" cmpd="sng" algn="ctr">
              <a:solidFill>
                <a:srgbClr val="D6D6D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FB0EFC9-2415-5BE4-9BA1-D8CB6D2C0FD5}"/>
                </a:ext>
              </a:extLst>
            </p:cNvPr>
            <p:cNvSpPr/>
            <p:nvPr/>
          </p:nvSpPr>
          <p:spPr bwMode="gray">
            <a:xfrm rot="19321913">
              <a:off x="4605397" y="3792478"/>
              <a:ext cx="1060704" cy="914400"/>
            </a:xfrm>
            <a:prstGeom prst="triangle">
              <a:avLst/>
            </a:prstGeom>
            <a:solidFill>
              <a:srgbClr val="D6D6D6"/>
            </a:solidFill>
            <a:ln w="9525" cap="flat" cmpd="sng" algn="ctr">
              <a:solidFill>
                <a:srgbClr val="D6D6D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FED4708-0546-2636-85FD-4699C5438B42}"/>
                </a:ext>
              </a:extLst>
            </p:cNvPr>
            <p:cNvSpPr/>
            <p:nvPr/>
          </p:nvSpPr>
          <p:spPr bwMode="gray">
            <a:xfrm rot="4963460">
              <a:off x="5792810" y="3167754"/>
              <a:ext cx="1060704" cy="914400"/>
            </a:xfrm>
            <a:prstGeom prst="triangle">
              <a:avLst/>
            </a:prstGeom>
            <a:solidFill>
              <a:srgbClr val="D6D6D6"/>
            </a:solidFill>
            <a:ln w="9525" cap="flat" cmpd="sng" algn="ctr">
              <a:solidFill>
                <a:srgbClr val="D6D6D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19" name="btfpBulletedList552237">
            <a:extLst>
              <a:ext uri="{FF2B5EF4-FFF2-40B4-BE49-F238E27FC236}">
                <a16:creationId xmlns:a16="http://schemas.microsoft.com/office/drawing/2014/main" id="{EC92F662-C4E7-0EC6-C6F8-CAC5B588B54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7228336" y="1168583"/>
            <a:ext cx="3128933" cy="492443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91440" rIns="91440" bIns="91440" rtlCol="0" anchor="ctr" anchorCtr="0">
            <a:spAutoFit/>
          </a:bodyPr>
          <a:lstStyle/>
          <a:p>
            <a:pPr marL="0" indent="0" algn="ctr">
              <a:buNone/>
            </a:pPr>
            <a:r>
              <a:rPr lang="en-US" sz="2000" b="1" i="1">
                <a:solidFill>
                  <a:srgbClr val="FFFFFF"/>
                </a:solidFill>
              </a:rPr>
              <a:t>Better Quality </a:t>
            </a:r>
          </a:p>
        </p:txBody>
      </p:sp>
      <p:sp>
        <p:nvSpPr>
          <p:cNvPr id="20" name="btfpBulletedList552237">
            <a:extLst>
              <a:ext uri="{FF2B5EF4-FFF2-40B4-BE49-F238E27FC236}">
                <a16:creationId xmlns:a16="http://schemas.microsoft.com/office/drawing/2014/main" id="{758836DD-B79E-7FFF-8B20-C43A03FB302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7319280" y="2479955"/>
            <a:ext cx="3128933" cy="492443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91440" rIns="91440" bIns="91440" rtlCol="0" anchor="ctr" anchorCtr="0">
            <a:spAutoFit/>
          </a:bodyPr>
          <a:lstStyle/>
          <a:p>
            <a:pPr marL="0" indent="0" algn="ctr">
              <a:buNone/>
            </a:pPr>
            <a:r>
              <a:rPr lang="en-US" sz="2000" b="1" i="1">
                <a:solidFill>
                  <a:srgbClr val="FFFFFF"/>
                </a:solidFill>
              </a:rPr>
              <a:t>Faster Delivery </a:t>
            </a:r>
          </a:p>
        </p:txBody>
      </p:sp>
      <p:sp>
        <p:nvSpPr>
          <p:cNvPr id="21" name="btfpBulletedList552237">
            <a:extLst>
              <a:ext uri="{FF2B5EF4-FFF2-40B4-BE49-F238E27FC236}">
                <a16:creationId xmlns:a16="http://schemas.microsoft.com/office/drawing/2014/main" id="{3D7812AD-FFEB-57F0-EBB5-66059635F3C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7319280" y="3922687"/>
            <a:ext cx="3128933" cy="492443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91440" rIns="91440" bIns="91440" rtlCol="0" anchor="ctr" anchorCtr="0">
            <a:spAutoFit/>
          </a:bodyPr>
          <a:lstStyle/>
          <a:p>
            <a:pPr marL="0" indent="0" algn="ctr">
              <a:buNone/>
            </a:pPr>
            <a:r>
              <a:rPr lang="en-US" sz="2000" b="1" i="1" dirty="0">
                <a:solidFill>
                  <a:srgbClr val="FFFFFF"/>
                </a:solidFill>
              </a:rPr>
              <a:t>Competitive pricing</a:t>
            </a:r>
          </a:p>
        </p:txBody>
      </p:sp>
      <p:sp>
        <p:nvSpPr>
          <p:cNvPr id="22" name="btfpBulletedList456522">
            <a:extLst>
              <a:ext uri="{FF2B5EF4-FFF2-40B4-BE49-F238E27FC236}">
                <a16:creationId xmlns:a16="http://schemas.microsoft.com/office/drawing/2014/main" id="{2575EE2C-3DD6-915A-B2F8-03176E3CD786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518844" y="2123992"/>
            <a:ext cx="5606830" cy="626701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3600" b="1" i="1" dirty="0">
                <a:solidFill>
                  <a:srgbClr val="CC0000"/>
                </a:solidFill>
              </a:rPr>
              <a:t>SUPERCHARGE </a:t>
            </a:r>
          </a:p>
        </p:txBody>
      </p:sp>
      <p:sp>
        <p:nvSpPr>
          <p:cNvPr id="23" name="btfpBulletedList456522">
            <a:extLst>
              <a:ext uri="{FF2B5EF4-FFF2-40B4-BE49-F238E27FC236}">
                <a16:creationId xmlns:a16="http://schemas.microsoft.com/office/drawing/2014/main" id="{C35914EA-8669-381D-89F7-084661AAE30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518843" y="2937797"/>
            <a:ext cx="5113677" cy="461665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91440" rIns="91440" bIns="91440" rtlCol="0" anchor="ctr" anchorCtr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Every PEG team, Every PEG case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663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hink-cell data - do not delete" hidden="1">
            <a:extLst>
              <a:ext uri="{FF2B5EF4-FFF2-40B4-BE49-F238E27FC236}">
                <a16:creationId xmlns:a16="http://schemas.microsoft.com/office/drawing/2014/main" id="{83807012-6042-F2A4-3FF0-6EEC32C5A1D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84" imgH="486" progId="TCLayout.ActiveDocument.1">
                  <p:embed/>
                </p:oleObj>
              </mc:Choice>
              <mc:Fallback>
                <p:oleObj name="think-cell Slide" r:id="rId9" imgW="484" imgH="486" progId="TCLayout.ActiveDocument.1">
                  <p:embed/>
                  <p:pic>
                    <p:nvPicPr>
                      <p:cNvPr id="2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3807012-6042-F2A4-3FF0-6EEC32C5A1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534F8958-3ED4-B0F7-7878-6CCD800138FC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500997">
              <a:extLst>
                <a:ext uri="{FF2B5EF4-FFF2-40B4-BE49-F238E27FC236}">
                  <a16:creationId xmlns:a16="http://schemas.microsoft.com/office/drawing/2014/main" id="{73A8CFFE-6055-62E8-6CB8-4558517E955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551395">
              <a:extLst>
                <a:ext uri="{FF2B5EF4-FFF2-40B4-BE49-F238E27FC236}">
                  <a16:creationId xmlns:a16="http://schemas.microsoft.com/office/drawing/2014/main" id="{6AC096EE-2E3B-D8A3-D4A1-24AB7BCA3C04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353517">
              <a:extLst>
                <a:ext uri="{FF2B5EF4-FFF2-40B4-BE49-F238E27FC236}">
                  <a16:creationId xmlns:a16="http://schemas.microsoft.com/office/drawing/2014/main" id="{5B44EE84-8097-EB90-34E2-B5070AEDC3D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256173">
              <a:extLst>
                <a:ext uri="{FF2B5EF4-FFF2-40B4-BE49-F238E27FC236}">
                  <a16:creationId xmlns:a16="http://schemas.microsoft.com/office/drawing/2014/main" id="{7A4931B1-749E-8F2A-22C0-2A822FEE6B7D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EA993CBA-53A2-245C-D93F-CF5773D11E5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497127">
              <a:extLst>
                <a:ext uri="{FF2B5EF4-FFF2-40B4-BE49-F238E27FC236}">
                  <a16:creationId xmlns:a16="http://schemas.microsoft.com/office/drawing/2014/main" id="{C78EED80-7800-6830-E2BB-A98B5E254DB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783368">
              <a:extLst>
                <a:ext uri="{FF2B5EF4-FFF2-40B4-BE49-F238E27FC236}">
                  <a16:creationId xmlns:a16="http://schemas.microsoft.com/office/drawing/2014/main" id="{D0AE1E70-E1D0-9E14-156C-7280E65FEA24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231586">
              <a:extLst>
                <a:ext uri="{FF2B5EF4-FFF2-40B4-BE49-F238E27FC236}">
                  <a16:creationId xmlns:a16="http://schemas.microsoft.com/office/drawing/2014/main" id="{E123F6B7-9C00-EE3A-2660-07A168093D60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419090">
              <a:extLst>
                <a:ext uri="{FF2B5EF4-FFF2-40B4-BE49-F238E27FC236}">
                  <a16:creationId xmlns:a16="http://schemas.microsoft.com/office/drawing/2014/main" id="{2A8C1D42-C60B-B13B-65CC-784E96D1702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13B4A2-2DDF-09AA-0A39-E35FC9ED782F}"/>
              </a:ext>
            </a:extLst>
          </p:cNvPr>
          <p:cNvGrpSpPr>
            <a:grpSpLocks noChangeAspect="1"/>
          </p:cNvGrpSpPr>
          <p:nvPr/>
        </p:nvGrpSpPr>
        <p:grpSpPr>
          <a:xfrm rot="2249144">
            <a:off x="3263275" y="1188029"/>
            <a:ext cx="6565817" cy="5844630"/>
            <a:chOff x="4422707" y="2608187"/>
            <a:chExt cx="2357655" cy="2098691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1F3C33E-9BEB-2FDB-82FF-17DFE2F76A27}"/>
                </a:ext>
              </a:extLst>
            </p:cNvPr>
            <p:cNvSpPr/>
            <p:nvPr/>
          </p:nvSpPr>
          <p:spPr bwMode="gray">
            <a:xfrm rot="1303889">
              <a:off x="5007442" y="3130663"/>
              <a:ext cx="1060704" cy="914400"/>
            </a:xfrm>
            <a:prstGeom prst="triangle">
              <a:avLst/>
            </a:prstGeom>
            <a:solidFill>
              <a:srgbClr val="D6D6D6"/>
            </a:solidFill>
            <a:ln w="9525" cap="flat" cmpd="sng" algn="ctr">
              <a:solidFill>
                <a:srgbClr val="D6D6D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571333E-D9E7-D0D7-9B85-E2FE144E55E5}"/>
                </a:ext>
              </a:extLst>
            </p:cNvPr>
            <p:cNvSpPr/>
            <p:nvPr/>
          </p:nvSpPr>
          <p:spPr bwMode="gray">
            <a:xfrm rot="19321913">
              <a:off x="4422707" y="2608187"/>
              <a:ext cx="1060704" cy="914400"/>
            </a:xfrm>
            <a:prstGeom prst="triangle">
              <a:avLst/>
            </a:prstGeom>
            <a:solidFill>
              <a:srgbClr val="D6D6D6"/>
            </a:solidFill>
            <a:ln w="9525" cap="flat" cmpd="sng" algn="ctr">
              <a:solidFill>
                <a:srgbClr val="D6D6D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FB0EFC9-2415-5BE4-9BA1-D8CB6D2C0FD5}"/>
                </a:ext>
              </a:extLst>
            </p:cNvPr>
            <p:cNvSpPr/>
            <p:nvPr/>
          </p:nvSpPr>
          <p:spPr bwMode="gray">
            <a:xfrm rot="19321913">
              <a:off x="4605397" y="3792478"/>
              <a:ext cx="1060704" cy="914400"/>
            </a:xfrm>
            <a:prstGeom prst="triangle">
              <a:avLst/>
            </a:prstGeom>
            <a:solidFill>
              <a:srgbClr val="D6D6D6"/>
            </a:solidFill>
            <a:ln w="9525" cap="flat" cmpd="sng" algn="ctr">
              <a:solidFill>
                <a:srgbClr val="D6D6D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FED4708-0546-2636-85FD-4699C5438B42}"/>
                </a:ext>
              </a:extLst>
            </p:cNvPr>
            <p:cNvSpPr/>
            <p:nvPr/>
          </p:nvSpPr>
          <p:spPr bwMode="gray">
            <a:xfrm rot="4963460">
              <a:off x="5792810" y="3167754"/>
              <a:ext cx="1060704" cy="914400"/>
            </a:xfrm>
            <a:prstGeom prst="triangle">
              <a:avLst/>
            </a:prstGeom>
            <a:solidFill>
              <a:srgbClr val="D6D6D6"/>
            </a:solidFill>
            <a:ln w="9525" cap="flat" cmpd="sng" algn="ctr">
              <a:solidFill>
                <a:srgbClr val="D6D6D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2" name="btfpBulletedList552237">
            <a:extLst>
              <a:ext uri="{FF2B5EF4-FFF2-40B4-BE49-F238E27FC236}">
                <a16:creationId xmlns:a16="http://schemas.microsoft.com/office/drawing/2014/main" id="{1BA4D04B-E2BF-3734-4437-962554A7907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4552257" y="691612"/>
            <a:ext cx="3128933" cy="492443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91440" rIns="91440" bIns="91440" rtlCol="0" anchor="ctr" anchorCtr="0">
            <a:spAutoFit/>
          </a:bodyPr>
          <a:lstStyle/>
          <a:p>
            <a:pPr marL="0" indent="0" algn="ctr">
              <a:buNone/>
            </a:pPr>
            <a:r>
              <a:rPr lang="en-US" sz="2000" b="1" i="1">
                <a:solidFill>
                  <a:srgbClr val="FFFFFF"/>
                </a:solidFill>
              </a:rPr>
              <a:t>Better Quality </a:t>
            </a:r>
          </a:p>
        </p:txBody>
      </p:sp>
      <p:sp>
        <p:nvSpPr>
          <p:cNvPr id="25" name="btfpBulletedList552237">
            <a:extLst>
              <a:ext uri="{FF2B5EF4-FFF2-40B4-BE49-F238E27FC236}">
                <a16:creationId xmlns:a16="http://schemas.microsoft.com/office/drawing/2014/main" id="{F35E8C13-2C47-8DC7-AC5F-7B1550C5575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2218677" y="5631849"/>
            <a:ext cx="3128933" cy="492443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91440" rIns="91440" bIns="91440" rtlCol="0" anchor="ctr" anchorCtr="0">
            <a:spAutoFit/>
          </a:bodyPr>
          <a:lstStyle/>
          <a:p>
            <a:pPr marL="0" indent="0" algn="ctr">
              <a:buNone/>
            </a:pPr>
            <a:r>
              <a:rPr lang="en-US" sz="2000" b="1" i="1">
                <a:solidFill>
                  <a:srgbClr val="FFFFFF"/>
                </a:solidFill>
              </a:rPr>
              <a:t>Faster Delivery </a:t>
            </a:r>
          </a:p>
        </p:txBody>
      </p:sp>
      <p:sp>
        <p:nvSpPr>
          <p:cNvPr id="26" name="btfpBulletedList552237">
            <a:extLst>
              <a:ext uri="{FF2B5EF4-FFF2-40B4-BE49-F238E27FC236}">
                <a16:creationId xmlns:a16="http://schemas.microsoft.com/office/drawing/2014/main" id="{60C4EE0D-8E36-D65C-60EE-710EA4B72D7B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7507816" y="5627444"/>
            <a:ext cx="3128933" cy="492443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91440" rIns="91440" bIns="91440" rtlCol="0" anchor="ctr" anchorCtr="0">
            <a:spAutoFit/>
          </a:bodyPr>
          <a:lstStyle/>
          <a:p>
            <a:pPr marL="0" indent="0" algn="ctr">
              <a:buNone/>
            </a:pPr>
            <a:r>
              <a:rPr lang="en-US" sz="2000" b="1" i="1" dirty="0">
                <a:solidFill>
                  <a:srgbClr val="FFFFFF"/>
                </a:solidFill>
              </a:rPr>
              <a:t>Competitive pricing</a:t>
            </a:r>
          </a:p>
        </p:txBody>
      </p:sp>
      <p:sp>
        <p:nvSpPr>
          <p:cNvPr id="28" name="btfpBulletedList456522">
            <a:extLst>
              <a:ext uri="{FF2B5EF4-FFF2-40B4-BE49-F238E27FC236}">
                <a16:creationId xmlns:a16="http://schemas.microsoft.com/office/drawing/2014/main" id="{DE05865B-DF77-FBA0-28B4-156A66C9E349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3387627" y="2708547"/>
            <a:ext cx="5606830" cy="749812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4400" b="1" i="1" dirty="0">
                <a:solidFill>
                  <a:srgbClr val="CC0000"/>
                </a:solidFill>
              </a:rPr>
              <a:t>SUPERCHARGE </a:t>
            </a:r>
          </a:p>
        </p:txBody>
      </p:sp>
      <p:sp>
        <p:nvSpPr>
          <p:cNvPr id="29" name="btfpBulletedList456522">
            <a:extLst>
              <a:ext uri="{FF2B5EF4-FFF2-40B4-BE49-F238E27FC236}">
                <a16:creationId xmlns:a16="http://schemas.microsoft.com/office/drawing/2014/main" id="{EC93CEBE-F4CF-0081-AE7D-A98E3222B3B4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4341279" y="3538295"/>
            <a:ext cx="3699525" cy="461665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91440" rIns="91440" bIns="91440" rtlCol="0" anchor="ctr" anchorCtr="0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</a:rPr>
              <a:t>Every PEG team, Every PEG case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690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hink-cell data - do not delete" hidden="1">
            <a:extLst>
              <a:ext uri="{FF2B5EF4-FFF2-40B4-BE49-F238E27FC236}">
                <a16:creationId xmlns:a16="http://schemas.microsoft.com/office/drawing/2014/main" id="{83807012-6042-F2A4-3FF0-6EEC32C5A1D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484" imgH="486" progId="TCLayout.ActiveDocument.1">
                  <p:embed/>
                </p:oleObj>
              </mc:Choice>
              <mc:Fallback>
                <p:oleObj name="think-cell Slide" r:id="rId12" imgW="484" imgH="486" progId="TCLayout.ActiveDocument.1">
                  <p:embed/>
                  <p:pic>
                    <p:nvPicPr>
                      <p:cNvPr id="2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3807012-6042-F2A4-3FF0-6EEC32C5A1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534F8958-3ED4-B0F7-7878-6CCD800138FC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500997">
              <a:extLst>
                <a:ext uri="{FF2B5EF4-FFF2-40B4-BE49-F238E27FC236}">
                  <a16:creationId xmlns:a16="http://schemas.microsoft.com/office/drawing/2014/main" id="{73A8CFFE-6055-62E8-6CB8-4558517E955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551395">
              <a:extLst>
                <a:ext uri="{FF2B5EF4-FFF2-40B4-BE49-F238E27FC236}">
                  <a16:creationId xmlns:a16="http://schemas.microsoft.com/office/drawing/2014/main" id="{6AC096EE-2E3B-D8A3-D4A1-24AB7BCA3C04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353517">
              <a:extLst>
                <a:ext uri="{FF2B5EF4-FFF2-40B4-BE49-F238E27FC236}">
                  <a16:creationId xmlns:a16="http://schemas.microsoft.com/office/drawing/2014/main" id="{5B44EE84-8097-EB90-34E2-B5070AEDC3D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256173">
              <a:extLst>
                <a:ext uri="{FF2B5EF4-FFF2-40B4-BE49-F238E27FC236}">
                  <a16:creationId xmlns:a16="http://schemas.microsoft.com/office/drawing/2014/main" id="{7A4931B1-749E-8F2A-22C0-2A822FEE6B7D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EA993CBA-53A2-245C-D93F-CF5773D11E5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497127">
              <a:extLst>
                <a:ext uri="{FF2B5EF4-FFF2-40B4-BE49-F238E27FC236}">
                  <a16:creationId xmlns:a16="http://schemas.microsoft.com/office/drawing/2014/main" id="{C78EED80-7800-6830-E2BB-A98B5E254DB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783368">
              <a:extLst>
                <a:ext uri="{FF2B5EF4-FFF2-40B4-BE49-F238E27FC236}">
                  <a16:creationId xmlns:a16="http://schemas.microsoft.com/office/drawing/2014/main" id="{D0AE1E70-E1D0-9E14-156C-7280E65FEA24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231586">
              <a:extLst>
                <a:ext uri="{FF2B5EF4-FFF2-40B4-BE49-F238E27FC236}">
                  <a16:creationId xmlns:a16="http://schemas.microsoft.com/office/drawing/2014/main" id="{E123F6B7-9C00-EE3A-2660-07A168093D60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419090">
              <a:extLst>
                <a:ext uri="{FF2B5EF4-FFF2-40B4-BE49-F238E27FC236}">
                  <a16:creationId xmlns:a16="http://schemas.microsoft.com/office/drawing/2014/main" id="{2A8C1D42-C60B-B13B-65CC-784E96D1702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C694A6E-31FC-A7AD-59DA-51D28B736D51}"/>
              </a:ext>
            </a:extLst>
          </p:cNvPr>
          <p:cNvGrpSpPr/>
          <p:nvPr/>
        </p:nvGrpSpPr>
        <p:grpSpPr>
          <a:xfrm>
            <a:off x="1646455" y="400714"/>
            <a:ext cx="9142943" cy="6538166"/>
            <a:chOff x="1646455" y="215886"/>
            <a:chExt cx="9142943" cy="653816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13B4A2-2DDF-09AA-0A39-E35FC9ED782F}"/>
                </a:ext>
              </a:extLst>
            </p:cNvPr>
            <p:cNvGrpSpPr>
              <a:grpSpLocks noChangeAspect="1"/>
            </p:cNvGrpSpPr>
            <p:nvPr/>
          </p:nvGrpSpPr>
          <p:grpSpPr>
            <a:xfrm rot="2249144">
              <a:off x="3506394" y="1495275"/>
              <a:ext cx="5907674" cy="5258777"/>
              <a:chOff x="4422707" y="2608187"/>
              <a:chExt cx="2357655" cy="2098691"/>
            </a:xfrm>
          </p:grpSpPr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61F3C33E-9BEB-2FDB-82FF-17DFE2F76A27}"/>
                  </a:ext>
                </a:extLst>
              </p:cNvPr>
              <p:cNvSpPr/>
              <p:nvPr/>
            </p:nvSpPr>
            <p:spPr bwMode="gray">
              <a:xfrm rot="1303889">
                <a:off x="5007442" y="3130663"/>
                <a:ext cx="1060704" cy="914400"/>
              </a:xfrm>
              <a:prstGeom prst="triangle">
                <a:avLst/>
              </a:prstGeom>
              <a:solidFill>
                <a:srgbClr val="D6D6D6"/>
              </a:solidFill>
              <a:ln w="9525" cap="flat" cmpd="sng" algn="ctr">
                <a:solidFill>
                  <a:srgbClr val="D6D6D6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D571333E-D9E7-D0D7-9B85-E2FE144E55E5}"/>
                  </a:ext>
                </a:extLst>
              </p:cNvPr>
              <p:cNvSpPr/>
              <p:nvPr/>
            </p:nvSpPr>
            <p:spPr bwMode="gray">
              <a:xfrm rot="19321913">
                <a:off x="4422707" y="2608187"/>
                <a:ext cx="1060704" cy="914400"/>
              </a:xfrm>
              <a:prstGeom prst="triangle">
                <a:avLst/>
              </a:prstGeom>
              <a:solidFill>
                <a:srgbClr val="D6D6D6"/>
              </a:solidFill>
              <a:ln w="9525" cap="flat" cmpd="sng" algn="ctr">
                <a:solidFill>
                  <a:srgbClr val="D6D6D6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3FB0EFC9-2415-5BE4-9BA1-D8CB6D2C0FD5}"/>
                  </a:ext>
                </a:extLst>
              </p:cNvPr>
              <p:cNvSpPr/>
              <p:nvPr/>
            </p:nvSpPr>
            <p:spPr bwMode="gray">
              <a:xfrm rot="19321913">
                <a:off x="4605397" y="3792478"/>
                <a:ext cx="1060704" cy="914400"/>
              </a:xfrm>
              <a:prstGeom prst="triangle">
                <a:avLst/>
              </a:prstGeom>
              <a:solidFill>
                <a:srgbClr val="D6D6D6"/>
              </a:solidFill>
              <a:ln w="9525" cap="flat" cmpd="sng" algn="ctr">
                <a:solidFill>
                  <a:srgbClr val="D6D6D6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6FED4708-0546-2636-85FD-4699C5438B42}"/>
                  </a:ext>
                </a:extLst>
              </p:cNvPr>
              <p:cNvSpPr/>
              <p:nvPr/>
            </p:nvSpPr>
            <p:spPr bwMode="gray">
              <a:xfrm rot="4963460">
                <a:off x="5792810" y="3167754"/>
                <a:ext cx="1060704" cy="914400"/>
              </a:xfrm>
              <a:prstGeom prst="triangle">
                <a:avLst/>
              </a:prstGeom>
              <a:solidFill>
                <a:srgbClr val="D6D6D6"/>
              </a:solidFill>
              <a:ln w="9525" cap="flat" cmpd="sng" algn="ctr">
                <a:solidFill>
                  <a:srgbClr val="D6D6D6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" name="btfpBulletedList552237">
              <a:extLst>
                <a:ext uri="{FF2B5EF4-FFF2-40B4-BE49-F238E27FC236}">
                  <a16:creationId xmlns:a16="http://schemas.microsoft.com/office/drawing/2014/main" id="{1BA4D04B-E2BF-3734-4437-962554A7907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gray">
            <a:xfrm>
              <a:off x="4130234" y="215886"/>
              <a:ext cx="3931531" cy="553998"/>
            </a:xfrm>
            <a:prstGeom prst="rect">
              <a:avLst/>
            </a:prstGeom>
          </p:spPr>
          <p:txBody>
            <a:bodyPr vert="horz" wrap="square" lIns="91440" tIns="91440" rIns="91440" bIns="91440" rtlCol="0" anchor="ctr" anchorCtr="0">
              <a:spAutoFit/>
            </a:bodyPr>
            <a:lstStyle/>
            <a:p>
              <a:pPr marL="0" indent="0" algn="ctr">
                <a:buNone/>
              </a:pPr>
              <a:r>
                <a:rPr lang="en-US" sz="2400" b="1" i="1" dirty="0"/>
                <a:t>Unlock results</a:t>
              </a:r>
            </a:p>
          </p:txBody>
        </p:sp>
        <p:sp>
          <p:nvSpPr>
            <p:cNvPr id="25" name="btfpBulletedList552237">
              <a:extLst>
                <a:ext uri="{FF2B5EF4-FFF2-40B4-BE49-F238E27FC236}">
                  <a16:creationId xmlns:a16="http://schemas.microsoft.com/office/drawing/2014/main" id="{F35E8C13-2C47-8DC7-AC5F-7B1550C5575A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1646455" y="5739403"/>
              <a:ext cx="3128933" cy="553998"/>
            </a:xfrm>
            <a:prstGeom prst="rect">
              <a:avLst/>
            </a:prstGeom>
          </p:spPr>
          <p:txBody>
            <a:bodyPr vert="horz" wrap="square" lIns="91440" tIns="91440" rIns="91440" bIns="91440" rtlCol="0" anchor="ctr" anchorCtr="0">
              <a:spAutoFit/>
            </a:bodyPr>
            <a:lstStyle/>
            <a:p>
              <a:pPr marL="0" indent="0" algn="ctr">
                <a:buNone/>
              </a:pPr>
              <a:r>
                <a:rPr lang="en-US" sz="2400" b="1" i="1" dirty="0">
                  <a:solidFill>
                    <a:srgbClr val="000000"/>
                  </a:solidFill>
                </a:rPr>
                <a:t>Quicker turnaround</a:t>
              </a:r>
            </a:p>
          </p:txBody>
        </p:sp>
        <p:sp>
          <p:nvSpPr>
            <p:cNvPr id="26" name="btfpBulletedList552237">
              <a:extLst>
                <a:ext uri="{FF2B5EF4-FFF2-40B4-BE49-F238E27FC236}">
                  <a16:creationId xmlns:a16="http://schemas.microsoft.com/office/drawing/2014/main" id="{60C4EE0D-8E36-D65C-60EE-710EA4B72D7B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 bwMode="gray">
            <a:xfrm>
              <a:off x="7660465" y="5739403"/>
              <a:ext cx="3128933" cy="553998"/>
            </a:xfrm>
            <a:prstGeom prst="rect">
              <a:avLst/>
            </a:prstGeom>
          </p:spPr>
          <p:txBody>
            <a:bodyPr vert="horz" wrap="square" lIns="91440" tIns="91440" rIns="91440" bIns="91440" rtlCol="0" anchor="ctr" anchorCtr="0">
              <a:spAutoFit/>
            </a:bodyPr>
            <a:lstStyle/>
            <a:p>
              <a:pPr marL="0" indent="0" algn="ctr">
                <a:buNone/>
              </a:pPr>
              <a:r>
                <a:rPr lang="en-US" sz="2400" b="1" i="1" dirty="0"/>
                <a:t>Competitive pricing</a:t>
              </a:r>
            </a:p>
          </p:txBody>
        </p:sp>
        <p:sp>
          <p:nvSpPr>
            <p:cNvPr id="28" name="btfpBulletedList456522">
              <a:extLst>
                <a:ext uri="{FF2B5EF4-FFF2-40B4-BE49-F238E27FC236}">
                  <a16:creationId xmlns:a16="http://schemas.microsoft.com/office/drawing/2014/main" id="{DE05865B-DF77-FBA0-28B4-156A66C9E34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 bwMode="gray">
            <a:xfrm>
              <a:off x="3418926" y="2803309"/>
              <a:ext cx="5606830" cy="811367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marL="0" indent="0" algn="ctr">
                <a:buNone/>
              </a:pPr>
              <a:r>
                <a:rPr lang="en-US" sz="4800" b="1" i="1" dirty="0">
                  <a:solidFill>
                    <a:srgbClr val="CC0000"/>
                  </a:solidFill>
                </a:rPr>
                <a:t>SUPERCHARGE </a:t>
              </a:r>
            </a:p>
          </p:txBody>
        </p:sp>
        <p:sp>
          <p:nvSpPr>
            <p:cNvPr id="29" name="btfpBulletedList456522">
              <a:extLst>
                <a:ext uri="{FF2B5EF4-FFF2-40B4-BE49-F238E27FC236}">
                  <a16:creationId xmlns:a16="http://schemas.microsoft.com/office/drawing/2014/main" id="{EC93CEBE-F4CF-0081-AE7D-A98E3222B3B4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 bwMode="gray">
            <a:xfrm>
              <a:off x="4156584" y="3609059"/>
              <a:ext cx="4131513" cy="492443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91440" rIns="91440" bIns="91440" rtlCol="0" anchor="ctr" anchorCtr="0">
              <a:spAutoFit/>
            </a:bodyPr>
            <a:lstStyle/>
            <a:p>
              <a:pPr marL="0" indent="0" algn="ctr">
                <a:buNone/>
              </a:pPr>
              <a:r>
                <a:rPr lang="en-US" sz="2000" dirty="0">
                  <a:solidFill>
                    <a:srgbClr val="FFFFFF"/>
                  </a:solidFill>
                </a:rPr>
                <a:t>Every PEG team, Every PEG case</a:t>
              </a:r>
            </a:p>
          </p:txBody>
        </p:sp>
        <p:grpSp>
          <p:nvGrpSpPr>
            <p:cNvPr id="88" name="btfpIcon335117">
              <a:extLst>
                <a:ext uri="{FF2B5EF4-FFF2-40B4-BE49-F238E27FC236}">
                  <a16:creationId xmlns:a16="http://schemas.microsoft.com/office/drawing/2014/main" id="{E33F80E2-E928-CB36-C597-34E411175B81}"/>
                </a:ext>
              </a:extLst>
            </p:cNvPr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>
            <a:xfrm>
              <a:off x="4182419" y="4450545"/>
              <a:ext cx="898858" cy="898858"/>
              <a:chOff x="2466693" y="4913052"/>
              <a:chExt cx="1081088" cy="1081088"/>
            </a:xfrm>
          </p:grpSpPr>
          <p:sp>
            <p:nvSpPr>
              <p:cNvPr id="87" name="btfpIconCircle335117">
                <a:extLst>
                  <a:ext uri="{FF2B5EF4-FFF2-40B4-BE49-F238E27FC236}">
                    <a16:creationId xmlns:a16="http://schemas.microsoft.com/office/drawing/2014/main" id="{CD9F3236-DAAF-4C99-3386-57BE047E477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466693" y="4913052"/>
                <a:ext cx="1081088" cy="1081088"/>
              </a:xfrm>
              <a:prstGeom prst="ellipse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 dirty="0" err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86" name="btfpIconLines335117">
                <a:extLst>
                  <a:ext uri="{FF2B5EF4-FFF2-40B4-BE49-F238E27FC236}">
                    <a16:creationId xmlns:a16="http://schemas.microsoft.com/office/drawing/2014/main" id="{5B3DCAF9-4CE7-F0AD-4EB5-75B3B67AE939}"/>
                  </a:ext>
                </a:extLst>
              </p:cNvPr>
              <p:cNvPicPr>
                <a:picLocks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6693" y="4913052"/>
                <a:ext cx="1081088" cy="1081088"/>
              </a:xfrm>
              <a:prstGeom prst="rect">
                <a:avLst/>
              </a:prstGeom>
            </p:spPr>
          </p:pic>
        </p:grpSp>
        <p:grpSp>
          <p:nvGrpSpPr>
            <p:cNvPr id="93" name="btfpIcon240091">
              <a:extLst>
                <a:ext uri="{FF2B5EF4-FFF2-40B4-BE49-F238E27FC236}">
                  <a16:creationId xmlns:a16="http://schemas.microsoft.com/office/drawing/2014/main" id="{97162691-8C63-BF69-BC5D-FF464FF6021B}"/>
                </a:ext>
              </a:extLst>
            </p:cNvPr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>
            <a:xfrm>
              <a:off x="5646571" y="1711499"/>
              <a:ext cx="898858" cy="898858"/>
              <a:chOff x="5576180" y="603652"/>
              <a:chExt cx="1081088" cy="1081088"/>
            </a:xfrm>
          </p:grpSpPr>
          <p:sp>
            <p:nvSpPr>
              <p:cNvPr id="92" name="btfpIconCircle240091">
                <a:extLst>
                  <a:ext uri="{FF2B5EF4-FFF2-40B4-BE49-F238E27FC236}">
                    <a16:creationId xmlns:a16="http://schemas.microsoft.com/office/drawing/2014/main" id="{6DCE3374-AE85-A706-9B2A-68FD060E2D8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576180" y="603652"/>
                <a:ext cx="1081088" cy="1081088"/>
              </a:xfrm>
              <a:prstGeom prst="ellipse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 dirty="0" err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91" name="btfpIconLines240091">
                <a:extLst>
                  <a:ext uri="{FF2B5EF4-FFF2-40B4-BE49-F238E27FC236}">
                    <a16:creationId xmlns:a16="http://schemas.microsoft.com/office/drawing/2014/main" id="{A247944B-0AD5-D1CD-46A9-736F59874425}"/>
                  </a:ext>
                </a:extLst>
              </p:cNvPr>
              <p:cNvPicPr>
                <a:picLocks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76180" y="603652"/>
                <a:ext cx="1081088" cy="1081088"/>
              </a:xfrm>
              <a:prstGeom prst="rect">
                <a:avLst/>
              </a:prstGeom>
            </p:spPr>
          </p:pic>
        </p:grpSp>
        <p:grpSp>
          <p:nvGrpSpPr>
            <p:cNvPr id="98" name="btfpIcon234860">
              <a:extLst>
                <a:ext uri="{FF2B5EF4-FFF2-40B4-BE49-F238E27FC236}">
                  <a16:creationId xmlns:a16="http://schemas.microsoft.com/office/drawing/2014/main" id="{0ACD3212-0B91-8F53-928F-AF5F6BB6BBB9}"/>
                </a:ext>
              </a:extLst>
            </p:cNvPr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>
            <a:xfrm>
              <a:off x="7200706" y="4450545"/>
              <a:ext cx="898858" cy="898858"/>
              <a:chOff x="7219092" y="4547090"/>
              <a:chExt cx="1081088" cy="1081088"/>
            </a:xfrm>
          </p:grpSpPr>
          <p:sp>
            <p:nvSpPr>
              <p:cNvPr id="97" name="btfpIconCircle234860">
                <a:extLst>
                  <a:ext uri="{FF2B5EF4-FFF2-40B4-BE49-F238E27FC236}">
                    <a16:creationId xmlns:a16="http://schemas.microsoft.com/office/drawing/2014/main" id="{37FF540F-F2B8-93EB-7AEB-BA2C87A7FAD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219092" y="4547090"/>
                <a:ext cx="1081088" cy="1081088"/>
              </a:xfrm>
              <a:prstGeom prst="ellipse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 dirty="0" err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96" name="btfpIconLines234860">
                <a:extLst>
                  <a:ext uri="{FF2B5EF4-FFF2-40B4-BE49-F238E27FC236}">
                    <a16:creationId xmlns:a16="http://schemas.microsoft.com/office/drawing/2014/main" id="{DD976107-16BB-0A2C-CB68-C1938560EA6F}"/>
                  </a:ext>
                </a:extLst>
              </p:cNvPr>
              <p:cNvPicPr>
                <a:picLocks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19092" y="4547090"/>
                <a:ext cx="1081088" cy="1081088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2190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hink-cell data - do not delete" hidden="1">
            <a:extLst>
              <a:ext uri="{FF2B5EF4-FFF2-40B4-BE49-F238E27FC236}">
                <a16:creationId xmlns:a16="http://schemas.microsoft.com/office/drawing/2014/main" id="{83807012-6042-F2A4-3FF0-6EEC32C5A1D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484" imgH="486" progId="TCLayout.ActiveDocument.1">
                  <p:embed/>
                </p:oleObj>
              </mc:Choice>
              <mc:Fallback>
                <p:oleObj name="think-cell Slide" r:id="rId12" imgW="484" imgH="486" progId="TCLayout.ActiveDocument.1">
                  <p:embed/>
                  <p:pic>
                    <p:nvPicPr>
                      <p:cNvPr id="2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3807012-6042-F2A4-3FF0-6EEC32C5A1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534F8958-3ED4-B0F7-7878-6CCD800138FC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500997">
              <a:extLst>
                <a:ext uri="{FF2B5EF4-FFF2-40B4-BE49-F238E27FC236}">
                  <a16:creationId xmlns:a16="http://schemas.microsoft.com/office/drawing/2014/main" id="{73A8CFFE-6055-62E8-6CB8-4558517E955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551395">
              <a:extLst>
                <a:ext uri="{FF2B5EF4-FFF2-40B4-BE49-F238E27FC236}">
                  <a16:creationId xmlns:a16="http://schemas.microsoft.com/office/drawing/2014/main" id="{6AC096EE-2E3B-D8A3-D4A1-24AB7BCA3C04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353517">
              <a:extLst>
                <a:ext uri="{FF2B5EF4-FFF2-40B4-BE49-F238E27FC236}">
                  <a16:creationId xmlns:a16="http://schemas.microsoft.com/office/drawing/2014/main" id="{5B44EE84-8097-EB90-34E2-B5070AEDC3D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256173">
              <a:extLst>
                <a:ext uri="{FF2B5EF4-FFF2-40B4-BE49-F238E27FC236}">
                  <a16:creationId xmlns:a16="http://schemas.microsoft.com/office/drawing/2014/main" id="{7A4931B1-749E-8F2A-22C0-2A822FEE6B7D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EA993CBA-53A2-245C-D93F-CF5773D11E5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497127">
              <a:extLst>
                <a:ext uri="{FF2B5EF4-FFF2-40B4-BE49-F238E27FC236}">
                  <a16:creationId xmlns:a16="http://schemas.microsoft.com/office/drawing/2014/main" id="{C78EED80-7800-6830-E2BB-A98B5E254DB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783368">
              <a:extLst>
                <a:ext uri="{FF2B5EF4-FFF2-40B4-BE49-F238E27FC236}">
                  <a16:creationId xmlns:a16="http://schemas.microsoft.com/office/drawing/2014/main" id="{D0AE1E70-E1D0-9E14-156C-7280E65FEA24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231586">
              <a:extLst>
                <a:ext uri="{FF2B5EF4-FFF2-40B4-BE49-F238E27FC236}">
                  <a16:creationId xmlns:a16="http://schemas.microsoft.com/office/drawing/2014/main" id="{E123F6B7-9C00-EE3A-2660-07A168093D60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419090">
              <a:extLst>
                <a:ext uri="{FF2B5EF4-FFF2-40B4-BE49-F238E27FC236}">
                  <a16:creationId xmlns:a16="http://schemas.microsoft.com/office/drawing/2014/main" id="{2A8C1D42-C60B-B13B-65CC-784E96D1702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13B4A2-2DDF-09AA-0A39-E35FC9ED782F}"/>
              </a:ext>
            </a:extLst>
          </p:cNvPr>
          <p:cNvGrpSpPr>
            <a:grpSpLocks noChangeAspect="1"/>
          </p:cNvGrpSpPr>
          <p:nvPr/>
        </p:nvGrpSpPr>
        <p:grpSpPr>
          <a:xfrm rot="2249144">
            <a:off x="3506394" y="1495275"/>
            <a:ext cx="5907674" cy="5258777"/>
            <a:chOff x="4422707" y="2608187"/>
            <a:chExt cx="2357655" cy="2098691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1F3C33E-9BEB-2FDB-82FF-17DFE2F76A27}"/>
                </a:ext>
              </a:extLst>
            </p:cNvPr>
            <p:cNvSpPr/>
            <p:nvPr/>
          </p:nvSpPr>
          <p:spPr bwMode="gray">
            <a:xfrm rot="1303889">
              <a:off x="5007442" y="3130663"/>
              <a:ext cx="1060704" cy="914400"/>
            </a:xfrm>
            <a:prstGeom prst="triangle">
              <a:avLst/>
            </a:prstGeom>
            <a:solidFill>
              <a:srgbClr val="D6D6D6"/>
            </a:solidFill>
            <a:ln w="9525" cap="flat" cmpd="sng" algn="ctr">
              <a:solidFill>
                <a:srgbClr val="D6D6D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571333E-D9E7-D0D7-9B85-E2FE144E55E5}"/>
                </a:ext>
              </a:extLst>
            </p:cNvPr>
            <p:cNvSpPr/>
            <p:nvPr/>
          </p:nvSpPr>
          <p:spPr bwMode="gray">
            <a:xfrm rot="19321913">
              <a:off x="4422707" y="2608187"/>
              <a:ext cx="1060704" cy="914400"/>
            </a:xfrm>
            <a:prstGeom prst="triangle">
              <a:avLst/>
            </a:prstGeom>
            <a:solidFill>
              <a:srgbClr val="D6D6D6"/>
            </a:solidFill>
            <a:ln w="9525" cap="flat" cmpd="sng" algn="ctr">
              <a:solidFill>
                <a:srgbClr val="D6D6D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FB0EFC9-2415-5BE4-9BA1-D8CB6D2C0FD5}"/>
                </a:ext>
              </a:extLst>
            </p:cNvPr>
            <p:cNvSpPr/>
            <p:nvPr/>
          </p:nvSpPr>
          <p:spPr bwMode="gray">
            <a:xfrm rot="19321913">
              <a:off x="4605397" y="3792478"/>
              <a:ext cx="1060704" cy="914400"/>
            </a:xfrm>
            <a:prstGeom prst="triangle">
              <a:avLst/>
            </a:prstGeom>
            <a:solidFill>
              <a:srgbClr val="D6D6D6"/>
            </a:solidFill>
            <a:ln w="9525" cap="flat" cmpd="sng" algn="ctr">
              <a:solidFill>
                <a:srgbClr val="D6D6D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FED4708-0546-2636-85FD-4699C5438B42}"/>
                </a:ext>
              </a:extLst>
            </p:cNvPr>
            <p:cNvSpPr/>
            <p:nvPr/>
          </p:nvSpPr>
          <p:spPr bwMode="gray">
            <a:xfrm rot="4963460">
              <a:off x="5792810" y="3167754"/>
              <a:ext cx="1060704" cy="914400"/>
            </a:xfrm>
            <a:prstGeom prst="triangle">
              <a:avLst/>
            </a:prstGeom>
            <a:solidFill>
              <a:srgbClr val="D6D6D6"/>
            </a:solidFill>
            <a:ln w="9525" cap="flat" cmpd="sng" algn="ctr">
              <a:solidFill>
                <a:srgbClr val="D6D6D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2" name="btfpBulletedList552237">
            <a:extLst>
              <a:ext uri="{FF2B5EF4-FFF2-40B4-BE49-F238E27FC236}">
                <a16:creationId xmlns:a16="http://schemas.microsoft.com/office/drawing/2014/main" id="{1BA4D04B-E2BF-3734-4437-962554A7907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4221468" y="211105"/>
            <a:ext cx="3931531" cy="492443"/>
          </a:xfrm>
          <a:prstGeom prst="rect">
            <a:avLst/>
          </a:prstGeom>
          <a:solidFill>
            <a:srgbClr val="CC0000"/>
          </a:solidFill>
        </p:spPr>
        <p:txBody>
          <a:bodyPr vert="horz" wrap="square" lIns="91440" tIns="91440" rIns="91440" bIns="91440" rtlCol="0" anchor="ctr" anchorCtr="0">
            <a:spAutoFit/>
          </a:bodyPr>
          <a:lstStyle/>
          <a:p>
            <a:pPr marL="0" indent="0" algn="ctr">
              <a:buNone/>
            </a:pPr>
            <a:r>
              <a:rPr lang="en-US" sz="2000" b="1" i="1" dirty="0">
                <a:solidFill>
                  <a:srgbClr val="FFFFFF"/>
                </a:solidFill>
              </a:rPr>
              <a:t>Performance-driven output</a:t>
            </a:r>
          </a:p>
        </p:txBody>
      </p:sp>
      <p:sp>
        <p:nvSpPr>
          <p:cNvPr id="25" name="btfpBulletedList552237">
            <a:extLst>
              <a:ext uri="{FF2B5EF4-FFF2-40B4-BE49-F238E27FC236}">
                <a16:creationId xmlns:a16="http://schemas.microsoft.com/office/drawing/2014/main" id="{F35E8C13-2C47-8DC7-AC5F-7B1550C5575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1646455" y="5857732"/>
            <a:ext cx="3128933" cy="492443"/>
          </a:xfrm>
          <a:prstGeom prst="rect">
            <a:avLst/>
          </a:prstGeom>
          <a:solidFill>
            <a:srgbClr val="CC0000"/>
          </a:solidFill>
        </p:spPr>
        <p:txBody>
          <a:bodyPr vert="horz" wrap="square" lIns="91440" tIns="91440" rIns="91440" bIns="91440" rtlCol="0" anchor="ctr" anchorCtr="0">
            <a:spAutoFit/>
          </a:bodyPr>
          <a:lstStyle/>
          <a:p>
            <a:pPr marL="0" indent="0" algn="ctr">
              <a:buNone/>
            </a:pPr>
            <a:r>
              <a:rPr lang="en-US" sz="2000" b="1" i="1" dirty="0">
                <a:solidFill>
                  <a:srgbClr val="FFFFFF"/>
                </a:solidFill>
              </a:rPr>
              <a:t>Quicker turnaround</a:t>
            </a:r>
          </a:p>
        </p:txBody>
      </p:sp>
      <p:sp>
        <p:nvSpPr>
          <p:cNvPr id="26" name="btfpBulletedList552237">
            <a:extLst>
              <a:ext uri="{FF2B5EF4-FFF2-40B4-BE49-F238E27FC236}">
                <a16:creationId xmlns:a16="http://schemas.microsoft.com/office/drawing/2014/main" id="{60C4EE0D-8E36-D65C-60EE-710EA4B72D7B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7660465" y="5857732"/>
            <a:ext cx="3128933" cy="492443"/>
          </a:xfrm>
          <a:prstGeom prst="rect">
            <a:avLst/>
          </a:prstGeom>
          <a:solidFill>
            <a:srgbClr val="CC0000"/>
          </a:solidFill>
        </p:spPr>
        <p:txBody>
          <a:bodyPr vert="horz" wrap="square" lIns="91440" tIns="91440" rIns="91440" bIns="91440" rtlCol="0" anchor="ctr" anchorCtr="0">
            <a:spAutoFit/>
          </a:bodyPr>
          <a:lstStyle/>
          <a:p>
            <a:pPr marL="0" indent="0" algn="ctr">
              <a:buNone/>
            </a:pPr>
            <a:r>
              <a:rPr lang="en-US" sz="2000" b="1" i="1" dirty="0">
                <a:solidFill>
                  <a:srgbClr val="FFFFFF"/>
                </a:solidFill>
              </a:rPr>
              <a:t>Competitive pricing</a:t>
            </a:r>
          </a:p>
        </p:txBody>
      </p:sp>
      <p:sp>
        <p:nvSpPr>
          <p:cNvPr id="28" name="btfpBulletedList456522">
            <a:extLst>
              <a:ext uri="{FF2B5EF4-FFF2-40B4-BE49-F238E27FC236}">
                <a16:creationId xmlns:a16="http://schemas.microsoft.com/office/drawing/2014/main" id="{DE05865B-DF77-FBA0-28B4-156A66C9E349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3387626" y="2816999"/>
            <a:ext cx="5606830" cy="749812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4400" b="1" i="1" dirty="0">
                <a:solidFill>
                  <a:srgbClr val="CC0000"/>
                </a:solidFill>
              </a:rPr>
              <a:t>SUPERCHARGE </a:t>
            </a:r>
          </a:p>
        </p:txBody>
      </p:sp>
      <p:sp>
        <p:nvSpPr>
          <p:cNvPr id="29" name="btfpBulletedList456522">
            <a:extLst>
              <a:ext uri="{FF2B5EF4-FFF2-40B4-BE49-F238E27FC236}">
                <a16:creationId xmlns:a16="http://schemas.microsoft.com/office/drawing/2014/main" id="{EC93CEBE-F4CF-0081-AE7D-A98E3222B3B4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4341278" y="3539451"/>
            <a:ext cx="3699525" cy="461665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91440" rIns="91440" bIns="91440" rtlCol="0" anchor="ctr" anchorCtr="0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</a:rPr>
              <a:t>Every PEG team, Every PEG case</a:t>
            </a:r>
          </a:p>
        </p:txBody>
      </p:sp>
      <p:grpSp>
        <p:nvGrpSpPr>
          <p:cNvPr id="88" name="btfpIcon335117">
            <a:extLst>
              <a:ext uri="{FF2B5EF4-FFF2-40B4-BE49-F238E27FC236}">
                <a16:creationId xmlns:a16="http://schemas.microsoft.com/office/drawing/2014/main" id="{E33F80E2-E928-CB36-C597-34E411175B81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4182419" y="4450545"/>
            <a:ext cx="898858" cy="898858"/>
            <a:chOff x="2466693" y="4913052"/>
            <a:chExt cx="1081088" cy="1081088"/>
          </a:xfrm>
        </p:grpSpPr>
        <p:sp>
          <p:nvSpPr>
            <p:cNvPr id="87" name="btfpIconCircle335117">
              <a:extLst>
                <a:ext uri="{FF2B5EF4-FFF2-40B4-BE49-F238E27FC236}">
                  <a16:creationId xmlns:a16="http://schemas.microsoft.com/office/drawing/2014/main" id="{CD9F3236-DAAF-4C99-3386-57BE047E4772}"/>
                </a:ext>
              </a:extLst>
            </p:cNvPr>
            <p:cNvSpPr>
              <a:spLocks/>
            </p:cNvSpPr>
            <p:nvPr/>
          </p:nvSpPr>
          <p:spPr bwMode="gray">
            <a:xfrm>
              <a:off x="2466693" y="4913052"/>
              <a:ext cx="1081088" cy="1081088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pic>
          <p:nvPicPr>
            <p:cNvPr id="86" name="btfpIconLines335117">
              <a:extLst>
                <a:ext uri="{FF2B5EF4-FFF2-40B4-BE49-F238E27FC236}">
                  <a16:creationId xmlns:a16="http://schemas.microsoft.com/office/drawing/2014/main" id="{5B3DCAF9-4CE7-F0AD-4EB5-75B3B67AE939}"/>
                </a:ext>
              </a:extLst>
            </p:cNvPr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466693" y="4913052"/>
              <a:ext cx="1081088" cy="1081088"/>
            </a:xfrm>
            <a:prstGeom prst="rect">
              <a:avLst/>
            </a:prstGeom>
          </p:spPr>
        </p:pic>
      </p:grpSp>
      <p:grpSp>
        <p:nvGrpSpPr>
          <p:cNvPr id="93" name="btfpIcon240091">
            <a:extLst>
              <a:ext uri="{FF2B5EF4-FFF2-40B4-BE49-F238E27FC236}">
                <a16:creationId xmlns:a16="http://schemas.microsoft.com/office/drawing/2014/main" id="{97162691-8C63-BF69-BC5D-FF464FF6021B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5646571" y="1711499"/>
            <a:ext cx="898858" cy="898858"/>
            <a:chOff x="5576180" y="603652"/>
            <a:chExt cx="1081088" cy="1081088"/>
          </a:xfrm>
        </p:grpSpPr>
        <p:sp>
          <p:nvSpPr>
            <p:cNvPr id="92" name="btfpIconCircle240091">
              <a:extLst>
                <a:ext uri="{FF2B5EF4-FFF2-40B4-BE49-F238E27FC236}">
                  <a16:creationId xmlns:a16="http://schemas.microsoft.com/office/drawing/2014/main" id="{6DCE3374-AE85-A706-9B2A-68FD060E2D8C}"/>
                </a:ext>
              </a:extLst>
            </p:cNvPr>
            <p:cNvSpPr>
              <a:spLocks/>
            </p:cNvSpPr>
            <p:nvPr/>
          </p:nvSpPr>
          <p:spPr bwMode="gray">
            <a:xfrm>
              <a:off x="5576180" y="603652"/>
              <a:ext cx="1081088" cy="1081088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pic>
          <p:nvPicPr>
            <p:cNvPr id="91" name="btfpIconLines240091">
              <a:extLst>
                <a:ext uri="{FF2B5EF4-FFF2-40B4-BE49-F238E27FC236}">
                  <a16:creationId xmlns:a16="http://schemas.microsoft.com/office/drawing/2014/main" id="{A247944B-0AD5-D1CD-46A9-736F59874425}"/>
                </a:ext>
              </a:extLst>
            </p:cNvPr>
            <p:cNvPicPr>
              <a:picLocks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76180" y="603652"/>
              <a:ext cx="1081088" cy="1081088"/>
            </a:xfrm>
            <a:prstGeom prst="rect">
              <a:avLst/>
            </a:prstGeom>
          </p:spPr>
        </p:pic>
      </p:grpSp>
      <p:grpSp>
        <p:nvGrpSpPr>
          <p:cNvPr id="98" name="btfpIcon234860">
            <a:extLst>
              <a:ext uri="{FF2B5EF4-FFF2-40B4-BE49-F238E27FC236}">
                <a16:creationId xmlns:a16="http://schemas.microsoft.com/office/drawing/2014/main" id="{0ACD3212-0B91-8F53-928F-AF5F6BB6BBB9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7200706" y="4450545"/>
            <a:ext cx="898858" cy="898858"/>
            <a:chOff x="7219092" y="4547090"/>
            <a:chExt cx="1081088" cy="1081088"/>
          </a:xfrm>
        </p:grpSpPr>
        <p:sp>
          <p:nvSpPr>
            <p:cNvPr id="97" name="btfpIconCircle234860">
              <a:extLst>
                <a:ext uri="{FF2B5EF4-FFF2-40B4-BE49-F238E27FC236}">
                  <a16:creationId xmlns:a16="http://schemas.microsoft.com/office/drawing/2014/main" id="{37FF540F-F2B8-93EB-7AEB-BA2C87A7FAD9}"/>
                </a:ext>
              </a:extLst>
            </p:cNvPr>
            <p:cNvSpPr>
              <a:spLocks/>
            </p:cNvSpPr>
            <p:nvPr/>
          </p:nvSpPr>
          <p:spPr bwMode="gray">
            <a:xfrm>
              <a:off x="7219092" y="4547090"/>
              <a:ext cx="1081088" cy="1081088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pic>
          <p:nvPicPr>
            <p:cNvPr id="96" name="btfpIconLines234860">
              <a:extLst>
                <a:ext uri="{FF2B5EF4-FFF2-40B4-BE49-F238E27FC236}">
                  <a16:creationId xmlns:a16="http://schemas.microsoft.com/office/drawing/2014/main" id="{DD976107-16BB-0A2C-CB68-C1938560EA6F}"/>
                </a:ext>
              </a:extLst>
            </p:cNvPr>
            <p:cNvPicPr>
              <a:picLocks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219092" y="4547090"/>
              <a:ext cx="1081088" cy="1081088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5820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hink-cell data - do not delete" hidden="1">
            <a:extLst>
              <a:ext uri="{FF2B5EF4-FFF2-40B4-BE49-F238E27FC236}">
                <a16:creationId xmlns:a16="http://schemas.microsoft.com/office/drawing/2014/main" id="{83807012-6042-F2A4-3FF0-6EEC32C5A1D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70151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484" imgH="486" progId="TCLayout.ActiveDocument.1">
                  <p:embed/>
                </p:oleObj>
              </mc:Choice>
              <mc:Fallback>
                <p:oleObj name="think-cell Slide" r:id="rId12" imgW="484" imgH="486" progId="TCLayout.ActiveDocument.1">
                  <p:embed/>
                  <p:pic>
                    <p:nvPicPr>
                      <p:cNvPr id="2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3807012-6042-F2A4-3FF0-6EEC32C5A1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534F8958-3ED4-B0F7-7878-6CCD800138FC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500997">
              <a:extLst>
                <a:ext uri="{FF2B5EF4-FFF2-40B4-BE49-F238E27FC236}">
                  <a16:creationId xmlns:a16="http://schemas.microsoft.com/office/drawing/2014/main" id="{73A8CFFE-6055-62E8-6CB8-4558517E955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551395">
              <a:extLst>
                <a:ext uri="{FF2B5EF4-FFF2-40B4-BE49-F238E27FC236}">
                  <a16:creationId xmlns:a16="http://schemas.microsoft.com/office/drawing/2014/main" id="{6AC096EE-2E3B-D8A3-D4A1-24AB7BCA3C04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353517">
              <a:extLst>
                <a:ext uri="{FF2B5EF4-FFF2-40B4-BE49-F238E27FC236}">
                  <a16:creationId xmlns:a16="http://schemas.microsoft.com/office/drawing/2014/main" id="{5B44EE84-8097-EB90-34E2-B5070AEDC3D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256173">
              <a:extLst>
                <a:ext uri="{FF2B5EF4-FFF2-40B4-BE49-F238E27FC236}">
                  <a16:creationId xmlns:a16="http://schemas.microsoft.com/office/drawing/2014/main" id="{7A4931B1-749E-8F2A-22C0-2A822FEE6B7D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EA993CBA-53A2-245C-D93F-CF5773D11E5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497127">
              <a:extLst>
                <a:ext uri="{FF2B5EF4-FFF2-40B4-BE49-F238E27FC236}">
                  <a16:creationId xmlns:a16="http://schemas.microsoft.com/office/drawing/2014/main" id="{C78EED80-7800-6830-E2BB-A98B5E254DB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783368">
              <a:extLst>
                <a:ext uri="{FF2B5EF4-FFF2-40B4-BE49-F238E27FC236}">
                  <a16:creationId xmlns:a16="http://schemas.microsoft.com/office/drawing/2014/main" id="{D0AE1E70-E1D0-9E14-156C-7280E65FEA24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231586">
              <a:extLst>
                <a:ext uri="{FF2B5EF4-FFF2-40B4-BE49-F238E27FC236}">
                  <a16:creationId xmlns:a16="http://schemas.microsoft.com/office/drawing/2014/main" id="{E123F6B7-9C00-EE3A-2660-07A168093D60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419090">
              <a:extLst>
                <a:ext uri="{FF2B5EF4-FFF2-40B4-BE49-F238E27FC236}">
                  <a16:creationId xmlns:a16="http://schemas.microsoft.com/office/drawing/2014/main" id="{2A8C1D42-C60B-B13B-65CC-784E96D1702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FA856C3-DF28-44A0-2EE6-93C80AA66B0B}"/>
              </a:ext>
            </a:extLst>
          </p:cNvPr>
          <p:cNvGrpSpPr/>
          <p:nvPr/>
        </p:nvGrpSpPr>
        <p:grpSpPr>
          <a:xfrm>
            <a:off x="1674735" y="74360"/>
            <a:ext cx="9142943" cy="6920800"/>
            <a:chOff x="1674735" y="74360"/>
            <a:chExt cx="9142943" cy="692080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C694A6E-31FC-A7AD-59DA-51D28B736D51}"/>
                </a:ext>
              </a:extLst>
            </p:cNvPr>
            <p:cNvGrpSpPr/>
            <p:nvPr/>
          </p:nvGrpSpPr>
          <p:grpSpPr>
            <a:xfrm>
              <a:off x="1674735" y="74360"/>
              <a:ext cx="9142943" cy="6920800"/>
              <a:chOff x="1646455" y="-166747"/>
              <a:chExt cx="9142943" cy="69208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D13B4A2-2DDF-09AA-0A39-E35FC9ED782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249144">
                <a:off x="3506394" y="1495274"/>
                <a:ext cx="5907674" cy="5258779"/>
                <a:chOff x="4422707" y="2608187"/>
                <a:chExt cx="2357655" cy="2098692"/>
              </a:xfrm>
            </p:grpSpPr>
            <p:sp>
              <p:nvSpPr>
                <p:cNvPr id="16" name="Isosceles Triangle 15">
                  <a:extLst>
                    <a:ext uri="{FF2B5EF4-FFF2-40B4-BE49-F238E27FC236}">
                      <a16:creationId xmlns:a16="http://schemas.microsoft.com/office/drawing/2014/main" id="{D571333E-D9E7-D0D7-9B85-E2FE144E55E5}"/>
                    </a:ext>
                  </a:extLst>
                </p:cNvPr>
                <p:cNvSpPr/>
                <p:nvPr/>
              </p:nvSpPr>
              <p:spPr bwMode="gray">
                <a:xfrm rot="19321913">
                  <a:off x="4422707" y="2608187"/>
                  <a:ext cx="1060704" cy="914400"/>
                </a:xfrm>
                <a:prstGeom prst="triangle">
                  <a:avLst/>
                </a:prstGeom>
                <a:solidFill>
                  <a:srgbClr val="D6D6D6"/>
                </a:solidFill>
                <a:ln w="9525" cap="flat" cmpd="sng" algn="ctr">
                  <a:solidFill>
                    <a:srgbClr val="D6D6D6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indent="0" algn="ctr">
                    <a:buNone/>
                  </a:pPr>
                  <a:endParaRPr 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3FB0EFC9-2415-5BE4-9BA1-D8CB6D2C0FD5}"/>
                    </a:ext>
                  </a:extLst>
                </p:cNvPr>
                <p:cNvSpPr/>
                <p:nvPr/>
              </p:nvSpPr>
              <p:spPr bwMode="gray">
                <a:xfrm rot="19321913">
                  <a:off x="4605397" y="3792479"/>
                  <a:ext cx="1060704" cy="914400"/>
                </a:xfrm>
                <a:prstGeom prst="triangle">
                  <a:avLst/>
                </a:prstGeom>
                <a:solidFill>
                  <a:srgbClr val="D6D6D6"/>
                </a:solidFill>
                <a:ln w="9525" cap="flat" cmpd="sng" algn="ctr">
                  <a:solidFill>
                    <a:srgbClr val="D6D6D6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indent="0" algn="ctr">
                    <a:buNone/>
                  </a:pPr>
                  <a:endParaRPr 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" name="Isosceles Triangle 17">
                  <a:extLst>
                    <a:ext uri="{FF2B5EF4-FFF2-40B4-BE49-F238E27FC236}">
                      <a16:creationId xmlns:a16="http://schemas.microsoft.com/office/drawing/2014/main" id="{6FED4708-0546-2636-85FD-4699C5438B42}"/>
                    </a:ext>
                  </a:extLst>
                </p:cNvPr>
                <p:cNvSpPr/>
                <p:nvPr/>
              </p:nvSpPr>
              <p:spPr bwMode="gray">
                <a:xfrm rot="4963460">
                  <a:off x="5792810" y="3167754"/>
                  <a:ext cx="1060704" cy="914400"/>
                </a:xfrm>
                <a:prstGeom prst="triangle">
                  <a:avLst/>
                </a:prstGeom>
                <a:solidFill>
                  <a:srgbClr val="D6D6D6"/>
                </a:solidFill>
                <a:ln w="9525" cap="flat" cmpd="sng" algn="ctr">
                  <a:solidFill>
                    <a:srgbClr val="D6D6D6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indent="0" algn="ctr">
                    <a:buNone/>
                  </a:pPr>
                  <a:endParaRPr lang="en-US" sz="16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" name="btfpBulletedList552237">
                <a:extLst>
                  <a:ext uri="{FF2B5EF4-FFF2-40B4-BE49-F238E27FC236}">
                    <a16:creationId xmlns:a16="http://schemas.microsoft.com/office/drawing/2014/main" id="{1BA4D04B-E2BF-3734-4437-962554A79070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 bwMode="gray">
              <a:xfrm>
                <a:off x="4130234" y="-166747"/>
                <a:ext cx="3931531" cy="923330"/>
              </a:xfrm>
              <a:prstGeom prst="rect">
                <a:avLst/>
              </a:prstGeom>
            </p:spPr>
            <p:txBody>
              <a:bodyPr vert="horz" wrap="square" lIns="91440" tIns="91440" rIns="91440" bIns="91440" rtlCol="0" anchor="ctr" anchorCtr="0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2400" b="1" i="1" dirty="0"/>
                  <a:t>Performance-driven output</a:t>
                </a:r>
              </a:p>
            </p:txBody>
          </p:sp>
          <p:sp>
            <p:nvSpPr>
              <p:cNvPr id="25" name="btfpBulletedList552237">
                <a:extLst>
                  <a:ext uri="{FF2B5EF4-FFF2-40B4-BE49-F238E27FC236}">
                    <a16:creationId xmlns:a16="http://schemas.microsoft.com/office/drawing/2014/main" id="{F35E8C13-2C47-8DC7-AC5F-7B1550C5575A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 bwMode="gray">
              <a:xfrm>
                <a:off x="1646455" y="5739403"/>
                <a:ext cx="3128933" cy="553998"/>
              </a:xfrm>
              <a:prstGeom prst="rect">
                <a:avLst/>
              </a:prstGeom>
            </p:spPr>
            <p:txBody>
              <a:bodyPr vert="horz" wrap="square" lIns="91440" tIns="91440" rIns="91440" bIns="91440" rtlCol="0" anchor="ctr" anchorCtr="0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2400" b="1" i="1" dirty="0">
                    <a:solidFill>
                      <a:srgbClr val="000000"/>
                    </a:solidFill>
                  </a:rPr>
                  <a:t>Quicker turnaround</a:t>
                </a:r>
              </a:p>
            </p:txBody>
          </p:sp>
          <p:sp>
            <p:nvSpPr>
              <p:cNvPr id="26" name="btfpBulletedList552237">
                <a:extLst>
                  <a:ext uri="{FF2B5EF4-FFF2-40B4-BE49-F238E27FC236}">
                    <a16:creationId xmlns:a16="http://schemas.microsoft.com/office/drawing/2014/main" id="{60C4EE0D-8E36-D65C-60EE-710EA4B72D7B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 bwMode="gray">
              <a:xfrm>
                <a:off x="7660465" y="5739403"/>
                <a:ext cx="3128933" cy="553998"/>
              </a:xfrm>
              <a:prstGeom prst="rect">
                <a:avLst/>
              </a:prstGeom>
            </p:spPr>
            <p:txBody>
              <a:bodyPr vert="horz" wrap="square" lIns="91440" tIns="91440" rIns="91440" bIns="91440" rtlCol="0" anchor="ctr" anchorCtr="0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2400" b="1" i="1" dirty="0"/>
                  <a:t>Competitive pricing</a:t>
                </a:r>
              </a:p>
            </p:txBody>
          </p:sp>
          <p:sp>
            <p:nvSpPr>
              <p:cNvPr id="28" name="btfpBulletedList456522">
                <a:extLst>
                  <a:ext uri="{FF2B5EF4-FFF2-40B4-BE49-F238E27FC236}">
                    <a16:creationId xmlns:a16="http://schemas.microsoft.com/office/drawing/2014/main" id="{DE05865B-DF77-FBA0-28B4-156A66C9E349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 bwMode="gray">
              <a:xfrm>
                <a:off x="3270405" y="3115200"/>
                <a:ext cx="5606830" cy="503590"/>
              </a:xfrm>
              <a:prstGeom prst="rect">
                <a:avLst/>
              </a:prstGeom>
              <a:noFill/>
            </p:spPr>
            <p:txBody>
              <a:bodyPr vert="horz" wrap="square" lIns="36000" tIns="36000" rIns="36000" bIns="36000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2800" b="1" i="1" dirty="0">
                    <a:solidFill>
                      <a:srgbClr val="CC0000"/>
                    </a:solidFill>
                  </a:rPr>
                  <a:t>SUPERCHARGE</a:t>
                </a:r>
                <a:r>
                  <a:rPr lang="en-US" sz="2400" b="1" i="1" dirty="0">
                    <a:solidFill>
                      <a:srgbClr val="CC0000"/>
                    </a:solidFill>
                  </a:rPr>
                  <a:t> </a:t>
                </a:r>
              </a:p>
            </p:txBody>
          </p:sp>
          <p:sp>
            <p:nvSpPr>
              <p:cNvPr id="29" name="btfpBulletedList456522">
                <a:extLst>
                  <a:ext uri="{FF2B5EF4-FFF2-40B4-BE49-F238E27FC236}">
                    <a16:creationId xmlns:a16="http://schemas.microsoft.com/office/drawing/2014/main" id="{EC93CEBE-F4CF-0081-AE7D-A98E3222B3B4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 bwMode="gray">
              <a:xfrm>
                <a:off x="5202405" y="3663434"/>
                <a:ext cx="1850875" cy="677108"/>
              </a:xfrm>
              <a:prstGeom prst="rect">
                <a:avLst/>
              </a:prstGeom>
              <a:solidFill>
                <a:srgbClr val="33333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91440" rIns="91440" bIns="91440" rtlCol="0" anchor="ctr" anchorCtr="0">
                <a:spAutoFit/>
              </a:bodyPr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FFFFFF"/>
                    </a:solidFill>
                  </a:rPr>
                  <a:t>Every PEG team,</a:t>
                </a:r>
                <a:br>
                  <a:rPr lang="en-US" dirty="0">
                    <a:solidFill>
                      <a:srgbClr val="FFFFFF"/>
                    </a:solidFill>
                  </a:rPr>
                </a:br>
                <a:r>
                  <a:rPr lang="en-US" dirty="0">
                    <a:solidFill>
                      <a:srgbClr val="FFFFFF"/>
                    </a:solidFill>
                  </a:rPr>
                  <a:t>Every PEG case</a:t>
                </a:r>
              </a:p>
            </p:txBody>
          </p:sp>
          <p:grpSp>
            <p:nvGrpSpPr>
              <p:cNvPr id="88" name="btfpIcon335117">
                <a:extLst>
                  <a:ext uri="{FF2B5EF4-FFF2-40B4-BE49-F238E27FC236}">
                    <a16:creationId xmlns:a16="http://schemas.microsoft.com/office/drawing/2014/main" id="{E33F80E2-E928-CB36-C597-34E411175B81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8"/>
                </p:custDataLst>
              </p:nvPr>
            </p:nvGrpSpPr>
            <p:grpSpPr>
              <a:xfrm>
                <a:off x="4182419" y="4450543"/>
                <a:ext cx="898859" cy="898859"/>
                <a:chOff x="2466692" y="4913052"/>
                <a:chExt cx="1081089" cy="1081090"/>
              </a:xfrm>
            </p:grpSpPr>
            <p:sp>
              <p:nvSpPr>
                <p:cNvPr id="87" name="btfpIconCircle335117">
                  <a:extLst>
                    <a:ext uri="{FF2B5EF4-FFF2-40B4-BE49-F238E27FC236}">
                      <a16:creationId xmlns:a16="http://schemas.microsoft.com/office/drawing/2014/main" id="{CD9F3236-DAAF-4C99-3386-57BE047E4772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466693" y="4913052"/>
                  <a:ext cx="1081088" cy="1081088"/>
                </a:xfrm>
                <a:prstGeom prst="ellipse">
                  <a:avLst/>
                </a:prstGeom>
                <a:noFill/>
                <a:ln w="9525" cap="flat" cmpd="sng" algn="ctr">
                  <a:noFill/>
                  <a:prstDash val="solid"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indent="0" algn="ctr">
                    <a:buNone/>
                  </a:pPr>
                  <a:endParaRPr lang="en-US" sz="1600" dirty="0" err="1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86" name="btfpIconLines335117">
                  <a:extLst>
                    <a:ext uri="{FF2B5EF4-FFF2-40B4-BE49-F238E27FC236}">
                      <a16:creationId xmlns:a16="http://schemas.microsoft.com/office/drawing/2014/main" id="{5B3DCAF9-4CE7-F0AD-4EB5-75B3B67AE93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66692" y="4913053"/>
                  <a:ext cx="1081086" cy="1081089"/>
                </a:xfrm>
                <a:prstGeom prst="rect">
                  <a:avLst/>
                </a:prstGeom>
              </p:spPr>
            </p:pic>
          </p:grpSp>
          <p:grpSp>
            <p:nvGrpSpPr>
              <p:cNvPr id="93" name="btfpIcon240091">
                <a:extLst>
                  <a:ext uri="{FF2B5EF4-FFF2-40B4-BE49-F238E27FC236}">
                    <a16:creationId xmlns:a16="http://schemas.microsoft.com/office/drawing/2014/main" id="{97162691-8C63-BF69-BC5D-FF464FF6021B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9"/>
                </p:custDataLst>
              </p:nvPr>
            </p:nvGrpSpPr>
            <p:grpSpPr>
              <a:xfrm>
                <a:off x="5646571" y="1711499"/>
                <a:ext cx="898858" cy="898858"/>
                <a:chOff x="5576180" y="603652"/>
                <a:chExt cx="1081088" cy="1081088"/>
              </a:xfrm>
            </p:grpSpPr>
            <p:sp>
              <p:nvSpPr>
                <p:cNvPr id="92" name="btfpIconCircle240091">
                  <a:extLst>
                    <a:ext uri="{FF2B5EF4-FFF2-40B4-BE49-F238E27FC236}">
                      <a16:creationId xmlns:a16="http://schemas.microsoft.com/office/drawing/2014/main" id="{6DCE3374-AE85-A706-9B2A-68FD060E2D8C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576180" y="603652"/>
                  <a:ext cx="1081088" cy="1081088"/>
                </a:xfrm>
                <a:prstGeom prst="ellipse">
                  <a:avLst/>
                </a:prstGeom>
                <a:noFill/>
                <a:ln w="9525" cap="flat" cmpd="sng" algn="ctr">
                  <a:noFill/>
                  <a:prstDash val="solid"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indent="0" algn="ctr">
                    <a:buNone/>
                  </a:pPr>
                  <a:endParaRPr lang="en-US" sz="1600" dirty="0" err="1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91" name="btfpIconLines240091">
                  <a:extLst>
                    <a:ext uri="{FF2B5EF4-FFF2-40B4-BE49-F238E27FC236}">
                      <a16:creationId xmlns:a16="http://schemas.microsoft.com/office/drawing/2014/main" id="{A247944B-0AD5-D1CD-46A9-736F5987442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76180" y="603652"/>
                  <a:ext cx="1081088" cy="1081088"/>
                </a:xfrm>
                <a:prstGeom prst="rect">
                  <a:avLst/>
                </a:prstGeom>
              </p:spPr>
            </p:pic>
          </p:grpSp>
          <p:grpSp>
            <p:nvGrpSpPr>
              <p:cNvPr id="98" name="btfpIcon234860">
                <a:extLst>
                  <a:ext uri="{FF2B5EF4-FFF2-40B4-BE49-F238E27FC236}">
                    <a16:creationId xmlns:a16="http://schemas.microsoft.com/office/drawing/2014/main" id="{0ACD3212-0B91-8F53-928F-AF5F6BB6BBB9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10"/>
                </p:custDataLst>
              </p:nvPr>
            </p:nvGrpSpPr>
            <p:grpSpPr>
              <a:xfrm>
                <a:off x="7200706" y="4450545"/>
                <a:ext cx="898858" cy="898858"/>
                <a:chOff x="7219092" y="4547090"/>
                <a:chExt cx="1081088" cy="1081088"/>
              </a:xfrm>
            </p:grpSpPr>
            <p:sp>
              <p:nvSpPr>
                <p:cNvPr id="97" name="btfpIconCircle234860">
                  <a:extLst>
                    <a:ext uri="{FF2B5EF4-FFF2-40B4-BE49-F238E27FC236}">
                      <a16:creationId xmlns:a16="http://schemas.microsoft.com/office/drawing/2014/main" id="{37FF540F-F2B8-93EB-7AEB-BA2C87A7FAD9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7219092" y="4547090"/>
                  <a:ext cx="1081088" cy="1081088"/>
                </a:xfrm>
                <a:prstGeom prst="ellipse">
                  <a:avLst/>
                </a:prstGeom>
                <a:noFill/>
                <a:ln w="9525" cap="flat" cmpd="sng" algn="ctr">
                  <a:noFill/>
                  <a:prstDash val="solid"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indent="0" algn="ctr">
                    <a:buNone/>
                  </a:pPr>
                  <a:endParaRPr lang="en-US" sz="1600" dirty="0" err="1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96" name="btfpIconLines234860">
                  <a:extLst>
                    <a:ext uri="{FF2B5EF4-FFF2-40B4-BE49-F238E27FC236}">
                      <a16:creationId xmlns:a16="http://schemas.microsoft.com/office/drawing/2014/main" id="{DD976107-16BB-0A2C-CB68-C1938560EA6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19092" y="4547090"/>
                  <a:ext cx="1081088" cy="1081088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A95867F-898B-A204-57DF-D1CC59EF9F49}"/>
                </a:ext>
              </a:extLst>
            </p:cNvPr>
            <p:cNvSpPr/>
            <p:nvPr/>
          </p:nvSpPr>
          <p:spPr bwMode="gray">
            <a:xfrm rot="3553033">
              <a:off x="5652129" y="4473213"/>
              <a:ext cx="1321756" cy="1123442"/>
            </a:xfrm>
            <a:prstGeom prst="triangle">
              <a:avLst/>
            </a:prstGeom>
            <a:solidFill>
              <a:srgbClr val="D6D6D6"/>
            </a:solidFill>
            <a:ln w="9525" cap="flat" cmpd="sng" algn="ctr">
              <a:solidFill>
                <a:srgbClr val="D6D6D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624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hink-cell data - do not delete" hidden="1">
            <a:extLst>
              <a:ext uri="{FF2B5EF4-FFF2-40B4-BE49-F238E27FC236}">
                <a16:creationId xmlns:a16="http://schemas.microsoft.com/office/drawing/2014/main" id="{83807012-6042-F2A4-3FF0-6EEC32C5A1D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484" imgH="486" progId="TCLayout.ActiveDocument.1">
                  <p:embed/>
                </p:oleObj>
              </mc:Choice>
              <mc:Fallback>
                <p:oleObj name="think-cell Slide" r:id="rId12" imgW="484" imgH="486" progId="TCLayout.ActiveDocument.1">
                  <p:embed/>
                  <p:pic>
                    <p:nvPicPr>
                      <p:cNvPr id="2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3807012-6042-F2A4-3FF0-6EEC32C5A1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534F8958-3ED4-B0F7-7878-6CCD800138FC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500997">
              <a:extLst>
                <a:ext uri="{FF2B5EF4-FFF2-40B4-BE49-F238E27FC236}">
                  <a16:creationId xmlns:a16="http://schemas.microsoft.com/office/drawing/2014/main" id="{73A8CFFE-6055-62E8-6CB8-4558517E955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551395">
              <a:extLst>
                <a:ext uri="{FF2B5EF4-FFF2-40B4-BE49-F238E27FC236}">
                  <a16:creationId xmlns:a16="http://schemas.microsoft.com/office/drawing/2014/main" id="{6AC096EE-2E3B-D8A3-D4A1-24AB7BCA3C04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353517">
              <a:extLst>
                <a:ext uri="{FF2B5EF4-FFF2-40B4-BE49-F238E27FC236}">
                  <a16:creationId xmlns:a16="http://schemas.microsoft.com/office/drawing/2014/main" id="{5B44EE84-8097-EB90-34E2-B5070AEDC3D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256173">
              <a:extLst>
                <a:ext uri="{FF2B5EF4-FFF2-40B4-BE49-F238E27FC236}">
                  <a16:creationId xmlns:a16="http://schemas.microsoft.com/office/drawing/2014/main" id="{7A4931B1-749E-8F2A-22C0-2A822FEE6B7D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EA993CBA-53A2-245C-D93F-CF5773D11E5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497127">
              <a:extLst>
                <a:ext uri="{FF2B5EF4-FFF2-40B4-BE49-F238E27FC236}">
                  <a16:creationId xmlns:a16="http://schemas.microsoft.com/office/drawing/2014/main" id="{C78EED80-7800-6830-E2BB-A98B5E254DB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783368">
              <a:extLst>
                <a:ext uri="{FF2B5EF4-FFF2-40B4-BE49-F238E27FC236}">
                  <a16:creationId xmlns:a16="http://schemas.microsoft.com/office/drawing/2014/main" id="{D0AE1E70-E1D0-9E14-156C-7280E65FEA24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231586">
              <a:extLst>
                <a:ext uri="{FF2B5EF4-FFF2-40B4-BE49-F238E27FC236}">
                  <a16:creationId xmlns:a16="http://schemas.microsoft.com/office/drawing/2014/main" id="{E123F6B7-9C00-EE3A-2660-07A168093D60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419090">
              <a:extLst>
                <a:ext uri="{FF2B5EF4-FFF2-40B4-BE49-F238E27FC236}">
                  <a16:creationId xmlns:a16="http://schemas.microsoft.com/office/drawing/2014/main" id="{2A8C1D42-C60B-B13B-65CC-784E96D1702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C694A6E-31FC-A7AD-59DA-51D28B736D51}"/>
              </a:ext>
            </a:extLst>
          </p:cNvPr>
          <p:cNvGrpSpPr/>
          <p:nvPr/>
        </p:nvGrpSpPr>
        <p:grpSpPr>
          <a:xfrm>
            <a:off x="1674735" y="74360"/>
            <a:ext cx="9142943" cy="6920800"/>
            <a:chOff x="1646455" y="-166747"/>
            <a:chExt cx="9142943" cy="69208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13B4A2-2DDF-09AA-0A39-E35FC9ED782F}"/>
                </a:ext>
              </a:extLst>
            </p:cNvPr>
            <p:cNvGrpSpPr>
              <a:grpSpLocks noChangeAspect="1"/>
            </p:cNvGrpSpPr>
            <p:nvPr/>
          </p:nvGrpSpPr>
          <p:grpSpPr>
            <a:xfrm rot="2249144">
              <a:off x="3506394" y="1495274"/>
              <a:ext cx="5907674" cy="5258779"/>
              <a:chOff x="4422707" y="2608187"/>
              <a:chExt cx="2357655" cy="2098692"/>
            </a:xfrm>
          </p:grpSpPr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D571333E-D9E7-D0D7-9B85-E2FE144E55E5}"/>
                  </a:ext>
                </a:extLst>
              </p:cNvPr>
              <p:cNvSpPr/>
              <p:nvPr/>
            </p:nvSpPr>
            <p:spPr bwMode="gray">
              <a:xfrm rot="19321913">
                <a:off x="4422707" y="2608187"/>
                <a:ext cx="1060704" cy="914400"/>
              </a:xfrm>
              <a:prstGeom prst="triangle">
                <a:avLst/>
              </a:prstGeom>
              <a:solidFill>
                <a:srgbClr val="D6D6D6"/>
              </a:solidFill>
              <a:ln w="9525" cap="flat" cmpd="sng" algn="ctr">
                <a:solidFill>
                  <a:srgbClr val="D6D6D6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3FB0EFC9-2415-5BE4-9BA1-D8CB6D2C0FD5}"/>
                  </a:ext>
                </a:extLst>
              </p:cNvPr>
              <p:cNvSpPr/>
              <p:nvPr/>
            </p:nvSpPr>
            <p:spPr bwMode="gray">
              <a:xfrm rot="19321913">
                <a:off x="4605397" y="3792479"/>
                <a:ext cx="1060704" cy="914400"/>
              </a:xfrm>
              <a:prstGeom prst="triangle">
                <a:avLst/>
              </a:prstGeom>
              <a:solidFill>
                <a:srgbClr val="D6D6D6"/>
              </a:solidFill>
              <a:ln w="9525" cap="flat" cmpd="sng" algn="ctr">
                <a:solidFill>
                  <a:srgbClr val="D6D6D6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6FED4708-0546-2636-85FD-4699C5438B42}"/>
                  </a:ext>
                </a:extLst>
              </p:cNvPr>
              <p:cNvSpPr/>
              <p:nvPr/>
            </p:nvSpPr>
            <p:spPr bwMode="gray">
              <a:xfrm rot="4963460">
                <a:off x="5792810" y="3167754"/>
                <a:ext cx="1060704" cy="914400"/>
              </a:xfrm>
              <a:prstGeom prst="triangle">
                <a:avLst/>
              </a:prstGeom>
              <a:solidFill>
                <a:srgbClr val="D6D6D6"/>
              </a:solidFill>
              <a:ln w="9525" cap="flat" cmpd="sng" algn="ctr">
                <a:solidFill>
                  <a:srgbClr val="D6D6D6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" name="btfpBulletedList552237">
              <a:extLst>
                <a:ext uri="{FF2B5EF4-FFF2-40B4-BE49-F238E27FC236}">
                  <a16:creationId xmlns:a16="http://schemas.microsoft.com/office/drawing/2014/main" id="{1BA4D04B-E2BF-3734-4437-962554A7907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gray">
            <a:xfrm>
              <a:off x="4130234" y="-166747"/>
              <a:ext cx="3931531" cy="923330"/>
            </a:xfrm>
            <a:prstGeom prst="rect">
              <a:avLst/>
            </a:prstGeom>
          </p:spPr>
          <p:txBody>
            <a:bodyPr vert="horz" wrap="square" lIns="91440" tIns="91440" rIns="91440" bIns="91440" rtlCol="0" anchor="ctr" anchorCtr="0">
              <a:spAutoFit/>
            </a:bodyPr>
            <a:lstStyle/>
            <a:p>
              <a:pPr marL="0" indent="0" algn="ctr">
                <a:buNone/>
              </a:pPr>
              <a:r>
                <a:rPr lang="en-US" sz="2400" b="1" i="1" dirty="0"/>
                <a:t>Performance-driven output</a:t>
              </a:r>
            </a:p>
          </p:txBody>
        </p:sp>
        <p:sp>
          <p:nvSpPr>
            <p:cNvPr id="25" name="btfpBulletedList552237">
              <a:extLst>
                <a:ext uri="{FF2B5EF4-FFF2-40B4-BE49-F238E27FC236}">
                  <a16:creationId xmlns:a16="http://schemas.microsoft.com/office/drawing/2014/main" id="{F35E8C13-2C47-8DC7-AC5F-7B1550C5575A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1646455" y="5739403"/>
              <a:ext cx="3128933" cy="553998"/>
            </a:xfrm>
            <a:prstGeom prst="rect">
              <a:avLst/>
            </a:prstGeom>
          </p:spPr>
          <p:txBody>
            <a:bodyPr vert="horz" wrap="square" lIns="91440" tIns="91440" rIns="91440" bIns="91440" rtlCol="0" anchor="ctr" anchorCtr="0">
              <a:spAutoFit/>
            </a:bodyPr>
            <a:lstStyle/>
            <a:p>
              <a:pPr marL="0" indent="0" algn="ctr">
                <a:buNone/>
              </a:pPr>
              <a:r>
                <a:rPr lang="en-US" sz="2400" b="1" i="1" dirty="0">
                  <a:solidFill>
                    <a:srgbClr val="000000"/>
                  </a:solidFill>
                </a:rPr>
                <a:t>Quicker turnaround</a:t>
              </a:r>
            </a:p>
          </p:txBody>
        </p:sp>
        <p:sp>
          <p:nvSpPr>
            <p:cNvPr id="26" name="btfpBulletedList552237">
              <a:extLst>
                <a:ext uri="{FF2B5EF4-FFF2-40B4-BE49-F238E27FC236}">
                  <a16:creationId xmlns:a16="http://schemas.microsoft.com/office/drawing/2014/main" id="{60C4EE0D-8E36-D65C-60EE-710EA4B72D7B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 bwMode="gray">
            <a:xfrm>
              <a:off x="7660465" y="5739403"/>
              <a:ext cx="3128933" cy="553998"/>
            </a:xfrm>
            <a:prstGeom prst="rect">
              <a:avLst/>
            </a:prstGeom>
          </p:spPr>
          <p:txBody>
            <a:bodyPr vert="horz" wrap="square" lIns="91440" tIns="91440" rIns="91440" bIns="91440" rtlCol="0" anchor="ctr" anchorCtr="0">
              <a:spAutoFit/>
            </a:bodyPr>
            <a:lstStyle/>
            <a:p>
              <a:pPr marL="0" indent="0" algn="ctr">
                <a:buNone/>
              </a:pPr>
              <a:r>
                <a:rPr lang="en-US" sz="2400" b="1" i="1" dirty="0"/>
                <a:t>Competitive pricing</a:t>
              </a:r>
            </a:p>
          </p:txBody>
        </p:sp>
        <p:sp>
          <p:nvSpPr>
            <p:cNvPr id="28" name="btfpBulletedList456522">
              <a:extLst>
                <a:ext uri="{FF2B5EF4-FFF2-40B4-BE49-F238E27FC236}">
                  <a16:creationId xmlns:a16="http://schemas.microsoft.com/office/drawing/2014/main" id="{DE05865B-DF77-FBA0-28B4-156A66C9E34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 bwMode="gray">
            <a:xfrm>
              <a:off x="3270405" y="3115200"/>
              <a:ext cx="5606830" cy="50359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marL="0" indent="0" algn="ctr">
                <a:buNone/>
              </a:pPr>
              <a:r>
                <a:rPr lang="en-US" sz="2800" b="1" i="1" dirty="0">
                  <a:solidFill>
                    <a:srgbClr val="CC0000"/>
                  </a:solidFill>
                </a:rPr>
                <a:t>SUPERCHARGE</a:t>
              </a:r>
              <a:r>
                <a:rPr lang="en-US" sz="2400" b="1" i="1" dirty="0">
                  <a:solidFill>
                    <a:srgbClr val="CC0000"/>
                  </a:solidFill>
                </a:rPr>
                <a:t> </a:t>
              </a:r>
            </a:p>
          </p:txBody>
        </p:sp>
        <p:sp>
          <p:nvSpPr>
            <p:cNvPr id="29" name="btfpBulletedList456522">
              <a:extLst>
                <a:ext uri="{FF2B5EF4-FFF2-40B4-BE49-F238E27FC236}">
                  <a16:creationId xmlns:a16="http://schemas.microsoft.com/office/drawing/2014/main" id="{EC93CEBE-F4CF-0081-AE7D-A98E3222B3B4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 bwMode="gray">
            <a:xfrm>
              <a:off x="5202405" y="3663434"/>
              <a:ext cx="1850875" cy="677108"/>
            </a:xfrm>
            <a:prstGeom prst="rect">
              <a:avLst/>
            </a:prstGeom>
            <a:solidFill>
              <a:srgbClr val="33333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91440" rIns="91440" bIns="91440" rtlCol="0" anchor="ctr" anchorCtr="0">
              <a:spAutoFit/>
            </a:bodyPr>
            <a:lstStyle/>
            <a:p>
              <a:pPr marL="0" indent="0" algn="ctr">
                <a:buNone/>
              </a:pPr>
              <a:r>
                <a:rPr lang="en-US" dirty="0">
                  <a:solidFill>
                    <a:srgbClr val="FFFFFF"/>
                  </a:solidFill>
                </a:rPr>
                <a:t>Every PEG team,</a:t>
              </a:r>
              <a:br>
                <a:rPr lang="en-US" dirty="0">
                  <a:solidFill>
                    <a:srgbClr val="FFFFFF"/>
                  </a:solidFill>
                </a:rPr>
              </a:br>
              <a:r>
                <a:rPr lang="en-US" dirty="0">
                  <a:solidFill>
                    <a:srgbClr val="FFFFFF"/>
                  </a:solidFill>
                </a:rPr>
                <a:t>Every PEG case</a:t>
              </a:r>
            </a:p>
          </p:txBody>
        </p:sp>
        <p:grpSp>
          <p:nvGrpSpPr>
            <p:cNvPr id="88" name="btfpIcon335117">
              <a:extLst>
                <a:ext uri="{FF2B5EF4-FFF2-40B4-BE49-F238E27FC236}">
                  <a16:creationId xmlns:a16="http://schemas.microsoft.com/office/drawing/2014/main" id="{E33F80E2-E928-CB36-C597-34E411175B81}"/>
                </a:ext>
              </a:extLst>
            </p:cNvPr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>
            <a:xfrm>
              <a:off x="4182419" y="4450543"/>
              <a:ext cx="898859" cy="898859"/>
              <a:chOff x="2466692" y="4913052"/>
              <a:chExt cx="1081089" cy="1081090"/>
            </a:xfrm>
          </p:grpSpPr>
          <p:sp>
            <p:nvSpPr>
              <p:cNvPr id="87" name="btfpIconCircle335117">
                <a:extLst>
                  <a:ext uri="{FF2B5EF4-FFF2-40B4-BE49-F238E27FC236}">
                    <a16:creationId xmlns:a16="http://schemas.microsoft.com/office/drawing/2014/main" id="{CD9F3236-DAAF-4C99-3386-57BE047E477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466693" y="4913052"/>
                <a:ext cx="1081088" cy="1081088"/>
              </a:xfrm>
              <a:prstGeom prst="ellipse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 dirty="0" err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86" name="btfpIconLines335117">
                <a:extLst>
                  <a:ext uri="{FF2B5EF4-FFF2-40B4-BE49-F238E27FC236}">
                    <a16:creationId xmlns:a16="http://schemas.microsoft.com/office/drawing/2014/main" id="{5B3DCAF9-4CE7-F0AD-4EB5-75B3B67AE939}"/>
                  </a:ext>
                </a:extLst>
              </p:cNvPr>
              <p:cNvPicPr>
                <a:picLocks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6692" y="4913053"/>
                <a:ext cx="1081086" cy="1081089"/>
              </a:xfrm>
              <a:prstGeom prst="rect">
                <a:avLst/>
              </a:prstGeom>
            </p:spPr>
          </p:pic>
        </p:grpSp>
        <p:grpSp>
          <p:nvGrpSpPr>
            <p:cNvPr id="93" name="btfpIcon240091">
              <a:extLst>
                <a:ext uri="{FF2B5EF4-FFF2-40B4-BE49-F238E27FC236}">
                  <a16:creationId xmlns:a16="http://schemas.microsoft.com/office/drawing/2014/main" id="{97162691-8C63-BF69-BC5D-FF464FF6021B}"/>
                </a:ext>
              </a:extLst>
            </p:cNvPr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>
            <a:xfrm>
              <a:off x="5646571" y="1711499"/>
              <a:ext cx="898858" cy="898858"/>
              <a:chOff x="5576180" y="603652"/>
              <a:chExt cx="1081088" cy="1081088"/>
            </a:xfrm>
          </p:grpSpPr>
          <p:sp>
            <p:nvSpPr>
              <p:cNvPr id="92" name="btfpIconCircle240091">
                <a:extLst>
                  <a:ext uri="{FF2B5EF4-FFF2-40B4-BE49-F238E27FC236}">
                    <a16:creationId xmlns:a16="http://schemas.microsoft.com/office/drawing/2014/main" id="{6DCE3374-AE85-A706-9B2A-68FD060E2D8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576180" y="603652"/>
                <a:ext cx="1081088" cy="1081088"/>
              </a:xfrm>
              <a:prstGeom prst="ellipse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 dirty="0" err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91" name="btfpIconLines240091">
                <a:extLst>
                  <a:ext uri="{FF2B5EF4-FFF2-40B4-BE49-F238E27FC236}">
                    <a16:creationId xmlns:a16="http://schemas.microsoft.com/office/drawing/2014/main" id="{A247944B-0AD5-D1CD-46A9-736F59874425}"/>
                  </a:ext>
                </a:extLst>
              </p:cNvPr>
              <p:cNvPicPr>
                <a:picLocks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76180" y="603652"/>
                <a:ext cx="1081088" cy="1081088"/>
              </a:xfrm>
              <a:prstGeom prst="rect">
                <a:avLst/>
              </a:prstGeom>
            </p:spPr>
          </p:pic>
        </p:grpSp>
        <p:grpSp>
          <p:nvGrpSpPr>
            <p:cNvPr id="98" name="btfpIcon234860">
              <a:extLst>
                <a:ext uri="{FF2B5EF4-FFF2-40B4-BE49-F238E27FC236}">
                  <a16:creationId xmlns:a16="http://schemas.microsoft.com/office/drawing/2014/main" id="{0ACD3212-0B91-8F53-928F-AF5F6BB6BBB9}"/>
                </a:ext>
              </a:extLst>
            </p:cNvPr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>
            <a:xfrm>
              <a:off x="7200706" y="4450545"/>
              <a:ext cx="898858" cy="898858"/>
              <a:chOff x="7219092" y="4547090"/>
              <a:chExt cx="1081088" cy="1081088"/>
            </a:xfrm>
          </p:grpSpPr>
          <p:sp>
            <p:nvSpPr>
              <p:cNvPr id="97" name="btfpIconCircle234860">
                <a:extLst>
                  <a:ext uri="{FF2B5EF4-FFF2-40B4-BE49-F238E27FC236}">
                    <a16:creationId xmlns:a16="http://schemas.microsoft.com/office/drawing/2014/main" id="{37FF540F-F2B8-93EB-7AEB-BA2C87A7FAD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219092" y="4547090"/>
                <a:ext cx="1081088" cy="1081088"/>
              </a:xfrm>
              <a:prstGeom prst="ellipse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 dirty="0" err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96" name="btfpIconLines234860">
                <a:extLst>
                  <a:ext uri="{FF2B5EF4-FFF2-40B4-BE49-F238E27FC236}">
                    <a16:creationId xmlns:a16="http://schemas.microsoft.com/office/drawing/2014/main" id="{DD976107-16BB-0A2C-CB68-C1938560EA6F}"/>
                  </a:ext>
                </a:extLst>
              </p:cNvPr>
              <p:cNvPicPr>
                <a:picLocks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19092" y="4547090"/>
                <a:ext cx="1081088" cy="1081088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808269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" val="Boston"/>
  <p:tag name="MEKKOFORMATS" val="&lt;MekkoFormats&gt;&lt;NumberFormat DecimalSeparator=&quot;.&quot; ThousandSeparator=&quot;,&quot; NegativeNumberFormat=&quot;1&quot; /&gt;&lt;Font&gt;&lt;Output_Font_Name Default=&quot;Arial&quot; UsePPTTheme=&quot;True&quot; /&gt;&lt;/Font&gt;&lt;DateFormat CultureID=&quot;1033&quot; FormatString=&quot;M/d/yyyy&quot; /&gt;&lt;/MekkoFormats&gt;"/>
  <p:tag name="THINKCELLUNDODONOTDELETE" val="0"/>
  <p:tag name="BTFPCOLUMNGUIDE" val="Client"/>
  <p:tag name="MEKKOMRUCOLORS" val="&lt;?xml version=&quot;1.0&quot; encoding=&quot;utf-8&quot;?&gt;&#10;&lt;MRU&gt;&#10;  &lt;CustomColorsMRU&gt;&#10;    &lt;Color aRGB=&quot;FFEEEEEE&quot; Intensity=&quot;1&quot; /&gt;&#10;  &lt;/CustomColorsMRU&gt;&#10;  &lt;ColorsPatternsMRU /&gt;&#10;&lt;/MRU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heme/theme1.xml><?xml version="1.0" encoding="utf-8"?>
<a:theme xmlns:a="http://schemas.openxmlformats.org/drawingml/2006/main" name="2_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BF16324A-100D-43A3-989B-06855AF3057C}" vid="{05E5CB01-ABF8-49A0-9EED-8A582D469C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4D91408-0B92-451A-83CA-5549A84638B2}">
  <we:reference id="70ed8778-2a1c-4697-8cf0-5cf67c93b7b6" version="2.2.2.14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SherpaClassifyTag xmlns="0ae779eb-02db-4f0a-a18f-59e11be3c13e" xsi:nil="true"/>
    <_activity xmlns="0ae779eb-02db-4f0a-a18f-59e11be3c13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15D48C06DCB54AA7404AD01CB276C9" ma:contentTypeVersion="17" ma:contentTypeDescription="Create a new document." ma:contentTypeScope="" ma:versionID="fb207e37109506a786efdcde3f415621">
  <xsd:schema xmlns:xsd="http://www.w3.org/2001/XMLSchema" xmlns:xs="http://www.w3.org/2001/XMLSchema" xmlns:p="http://schemas.microsoft.com/office/2006/metadata/properties" xmlns:ns3="0ae779eb-02db-4f0a-a18f-59e11be3c13e" xmlns:ns4="94a876b9-8508-4357-bbbf-2170d8a7c704" targetNamespace="http://schemas.microsoft.com/office/2006/metadata/properties" ma:root="true" ma:fieldsID="58f0b52d6f9cc046dc7bfa053348996a" ns3:_="" ns4:_="">
    <xsd:import namespace="0ae779eb-02db-4f0a-a18f-59e11be3c13e"/>
    <xsd:import namespace="94a876b9-8508-4357-bbbf-2170d8a7c7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xSherpaClassifyTag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DateTaken" minOccurs="0"/>
                <xsd:element ref="ns3:MediaServiceLocation" minOccurs="0"/>
                <xsd:element ref="ns3:MediaServiceSystemTags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79eb-02db-4f0a-a18f-59e11be3c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xSherpaClassifyTag" ma:index="14" nillable="true" ma:displayName="xSherpaClassifyTag" ma:internalName="xSherpaClassifyTag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876b9-8508-4357-bbbf-2170d8a7c70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656A79-EE98-405C-A8AC-5E770A574881}">
  <ds:schemaRefs>
    <ds:schemaRef ds:uri="0ae779eb-02db-4f0a-a18f-59e11be3c13e"/>
    <ds:schemaRef ds:uri="94a876b9-8508-4357-bbbf-2170d8a7c70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C8C3AB-9C0B-41F5-A1DC-3C467AFE22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FFB15D-294C-467F-B193-43C69D2680F9}">
  <ds:schemaRefs>
    <ds:schemaRef ds:uri="0ae779eb-02db-4f0a-a18f-59e11be3c13e"/>
    <ds:schemaRef ds:uri="94a876b9-8508-4357-bbbf-2170d8a7c70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548</TotalTime>
  <Words>132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2_Bain Core</vt:lpstr>
      <vt:lpstr>think-cell Slide</vt:lpstr>
      <vt:lpstr> Our mission: Enhance Bain’s value proposition to clients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Bain &amp;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Marwah, Saurabh</dc:creator>
  <cp:lastModifiedBy>Singh, Ujjwal</cp:lastModifiedBy>
  <cp:revision>13</cp:revision>
  <cp:lastPrinted>2023-03-14T10:31:10Z</cp:lastPrinted>
  <dcterms:created xsi:type="dcterms:W3CDTF">2021-01-27T04:00:46Z</dcterms:created>
  <dcterms:modified xsi:type="dcterms:W3CDTF">2025-07-28T08:45:05Z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ea3e7a5d-3c60-459e-a811-e6d2828a1a9f</vt:lpwstr>
  </property>
  <property fmtid="{D5CDD505-2E9C-101B-9397-08002B2CF9AE}" pid="3" name="MSIP_Label_fb1fa6a9-8402-4c6c-80e9-67c7b6aee41c_Enabled">
    <vt:lpwstr>true</vt:lpwstr>
  </property>
  <property fmtid="{D5CDD505-2E9C-101B-9397-08002B2CF9AE}" pid="4" name="MSIP_Label_fb1fa6a9-8402-4c6c-80e9-67c7b6aee41c_SetDate">
    <vt:lpwstr>2021-08-31T06:05:07Z</vt:lpwstr>
  </property>
  <property fmtid="{D5CDD505-2E9C-101B-9397-08002B2CF9AE}" pid="5" name="MSIP_Label_fb1fa6a9-8402-4c6c-80e9-67c7b6aee41c_Method">
    <vt:lpwstr>Standard</vt:lpwstr>
  </property>
  <property fmtid="{D5CDD505-2E9C-101B-9397-08002B2CF9AE}" pid="6" name="MSIP_Label_fb1fa6a9-8402-4c6c-80e9-67c7b6aee41c_Name">
    <vt:lpwstr>IRIS</vt:lpwstr>
  </property>
  <property fmtid="{D5CDD505-2E9C-101B-9397-08002B2CF9AE}" pid="7" name="MSIP_Label_fb1fa6a9-8402-4c6c-80e9-67c7b6aee41c_SiteId">
    <vt:lpwstr>eb120e12-65f1-477a-be8c-fe4f65926724</vt:lpwstr>
  </property>
  <property fmtid="{D5CDD505-2E9C-101B-9397-08002B2CF9AE}" pid="8" name="MSIP_Label_fb1fa6a9-8402-4c6c-80e9-67c7b6aee41c_ActionId">
    <vt:lpwstr>e0bb73a8-a76d-4492-8468-00a16f6485b5</vt:lpwstr>
  </property>
  <property fmtid="{D5CDD505-2E9C-101B-9397-08002B2CF9AE}" pid="9" name="MSIP_Label_fb1fa6a9-8402-4c6c-80e9-67c7b6aee41c_ContentBits">
    <vt:lpwstr>0</vt:lpwstr>
  </property>
  <property fmtid="{D5CDD505-2E9C-101B-9397-08002B2CF9AE}" pid="10" name="ContentTypeId">
    <vt:lpwstr>0x010100FC15D48C06DCB54AA7404AD01CB276C9</vt:lpwstr>
  </property>
</Properties>
</file>