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146847071" r:id="rId8"/>
    <p:sldId id="263" r:id="rId9"/>
    <p:sldId id="2146847058" r:id="rId10"/>
    <p:sldId id="265" r:id="rId11"/>
    <p:sldId id="2146847057" r:id="rId12"/>
    <p:sldId id="2146847066" r:id="rId13"/>
    <p:sldId id="2146847060" r:id="rId14"/>
    <p:sldId id="2146847067" r:id="rId15"/>
    <p:sldId id="2146847068" r:id="rId16"/>
    <p:sldId id="2146847062" r:id="rId17"/>
    <p:sldId id="2146847055" r:id="rId18"/>
    <p:sldId id="2146847059" r:id="rId19"/>
    <p:sldId id="2146847069" r:id="rId20"/>
    <p:sldId id="2146847072" r:id="rId21"/>
    <p:sldId id="214684707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tx2">
                    <a:lumMod val="60000"/>
                    <a:lumOff val="40000"/>
                  </a:schemeClr>
                </a:solidFill>
              </a:rPr>
              <a:t>AI Career Counselor (Rural Youth)</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UJJWAL KAILASH RASTOGI</a:t>
            </a:r>
          </a:p>
          <a:p>
            <a:r>
              <a:rPr lang="en-US" sz="2000" b="1" dirty="0">
                <a:solidFill>
                  <a:schemeClr val="accent1">
                    <a:lumMod val="75000"/>
                  </a:schemeClr>
                </a:solidFill>
                <a:latin typeface="Arial" pitchFamily="34" charset="0"/>
                <a:cs typeface="Arial" pitchFamily="34" charset="0"/>
              </a:rPr>
              <a:t>Student name : UJJWAL KAILASH RASTOGI</a:t>
            </a:r>
          </a:p>
          <a:p>
            <a:r>
              <a:rPr lang="en-US" sz="2000" b="1" dirty="0">
                <a:solidFill>
                  <a:schemeClr val="accent1">
                    <a:lumMod val="75000"/>
                  </a:schemeClr>
                </a:solidFill>
                <a:latin typeface="Arial"/>
                <a:cs typeface="Arial"/>
              </a:rPr>
              <a:t>College Name &amp; Department : MPSTME AND DEPARTMENT-DATA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A3E7BD3A-9A93-6999-D4EB-D95D0F3C58C7}"/>
              </a:ext>
            </a:extLst>
          </p:cNvPr>
          <p:cNvPicPr>
            <a:picLocks noGrp="1" noChangeAspect="1"/>
          </p:cNvPicPr>
          <p:nvPr>
            <p:ph idx="1"/>
          </p:nvPr>
        </p:nvPicPr>
        <p:blipFill>
          <a:blip r:embed="rId2"/>
          <a:stretch>
            <a:fillRect/>
          </a:stretch>
        </p:blipFill>
        <p:spPr>
          <a:xfrm>
            <a:off x="1005840" y="1657350"/>
            <a:ext cx="9387839" cy="4673600"/>
          </a:xfr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AB0A9706-3476-E86B-7895-0BED7D46ACFC}"/>
              </a:ext>
            </a:extLst>
          </p:cNvPr>
          <p:cNvPicPr>
            <a:picLocks noChangeAspect="1"/>
          </p:cNvPicPr>
          <p:nvPr/>
        </p:nvPicPr>
        <p:blipFill>
          <a:blip r:embed="rId2"/>
          <a:stretch>
            <a:fillRect/>
          </a:stretch>
        </p:blipFill>
        <p:spPr>
          <a:xfrm>
            <a:off x="924560" y="1389178"/>
            <a:ext cx="10119360" cy="497538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944A402-79CD-C3C8-C0A0-33EE66D77F73}"/>
              </a:ext>
            </a:extLst>
          </p:cNvPr>
          <p:cNvPicPr>
            <a:picLocks noChangeAspect="1"/>
          </p:cNvPicPr>
          <p:nvPr/>
        </p:nvPicPr>
        <p:blipFill>
          <a:blip r:embed="rId2"/>
          <a:stretch>
            <a:fillRect/>
          </a:stretch>
        </p:blipFill>
        <p:spPr>
          <a:xfrm>
            <a:off x="2143314" y="2235200"/>
            <a:ext cx="7752526" cy="450249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provides personalized career recommendations based on individual interests, skills, and local opportunities.</a:t>
            </a:r>
          </a:p>
          <a:p>
            <a:pPr marL="305435" indent="-305435"/>
            <a:r>
              <a:rPr lang="en-US" sz="2800" dirty="0"/>
              <a:t>It bridges the information gap by offering real-time updates on scholarships, entrance exams, vocational training, and job openings.</a:t>
            </a:r>
          </a:p>
          <a:p>
            <a:pPr marL="305435" indent="-305435"/>
            <a:r>
              <a:rPr lang="en-US" sz="2800" dirty="0"/>
              <a:t>AI Career Agents enhance awareness, confidence, and decision-making, empowering rural youth to pursue meaningful and attainable career paths.</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Support</a:t>
            </a:r>
          </a:p>
          <a:p>
            <a:pPr marL="305435" indent="-305435"/>
            <a:r>
              <a:rPr lang="en-US" sz="2800" dirty="0">
                <a:latin typeface="Calibri"/>
                <a:ea typeface="+mn-lt"/>
                <a:cs typeface="+mn-lt"/>
              </a:rPr>
              <a:t>Voice-Activated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Education Gap and Topic Identification</a:t>
            </a:r>
          </a:p>
          <a:p>
            <a:pPr marL="305435" indent="-305435"/>
            <a:r>
              <a:rPr lang="en-US" sz="2800" dirty="0">
                <a:latin typeface="Calibri"/>
                <a:ea typeface="+mn-lt"/>
                <a:cs typeface="+mn-lt"/>
              </a:rPr>
              <a:t>Integration with Job Platforms</a:t>
            </a:r>
          </a:p>
          <a:p>
            <a:pPr marL="305435" indent="-305435"/>
            <a:r>
              <a:rPr lang="en-US" sz="2800" dirty="0">
                <a:latin typeface="Calibri"/>
                <a:ea typeface="+mn-lt"/>
                <a:cs typeface="+mn-lt"/>
              </a:rPr>
              <a:t>AI-Assisted Resume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4FA5A75-093E-7263-F359-433BF2B8ED3F}"/>
              </a:ext>
            </a:extLst>
          </p:cNvPr>
          <p:cNvPicPr>
            <a:picLocks noGrp="1" noChangeAspect="1"/>
          </p:cNvPicPr>
          <p:nvPr>
            <p:ph idx="1"/>
          </p:nvPr>
        </p:nvPicPr>
        <p:blipFill>
          <a:blip r:embed="rId2"/>
          <a:stretch>
            <a:fillRect/>
          </a:stretch>
        </p:blipFill>
        <p:spPr>
          <a:xfrm>
            <a:off x="3006108" y="1301750"/>
            <a:ext cx="6179783"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613A6-587D-477F-4CDB-2C210F69C197}"/>
              </a:ext>
            </a:extLst>
          </p:cNvPr>
          <p:cNvPicPr>
            <a:picLocks noChangeAspect="1"/>
          </p:cNvPicPr>
          <p:nvPr/>
        </p:nvPicPr>
        <p:blipFill>
          <a:blip r:embed="rId2"/>
          <a:stretch>
            <a:fillRect/>
          </a:stretch>
        </p:blipFill>
        <p:spPr>
          <a:xfrm rot="5400000">
            <a:off x="3512601" y="530716"/>
            <a:ext cx="5166800" cy="6858000"/>
          </a:xfrm>
          <a:prstGeom prst="rect">
            <a:avLst/>
          </a:prstGeom>
        </p:spPr>
      </p:pic>
      <p:sp>
        <p:nvSpPr>
          <p:cNvPr id="5" name="Title 1">
            <a:extLst>
              <a:ext uri="{FF2B5EF4-FFF2-40B4-BE49-F238E27FC236}">
                <a16:creationId xmlns:a16="http://schemas.microsoft.com/office/drawing/2014/main" id="{6827E60C-2126-96E1-1683-293DB24E4F58}"/>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C4945-D1BA-E9DE-9B40-40DFB0B0814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9135E5F-E971-7847-6BF4-F11F017932DB}"/>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EF8B7ED2-296A-DB34-79D4-7A89A3057F13}"/>
              </a:ext>
            </a:extLst>
          </p:cNvPr>
          <p:cNvPicPr>
            <a:picLocks noChangeAspect="1"/>
          </p:cNvPicPr>
          <p:nvPr/>
        </p:nvPicPr>
        <p:blipFill>
          <a:blip r:embed="rId2"/>
          <a:stretch>
            <a:fillRect/>
          </a:stretch>
        </p:blipFill>
        <p:spPr>
          <a:xfrm>
            <a:off x="1399582" y="1442300"/>
            <a:ext cx="9392835" cy="5132895"/>
          </a:xfrm>
          <a:prstGeom prst="rect">
            <a:avLst/>
          </a:prstGeom>
        </p:spPr>
      </p:pic>
    </p:spTree>
    <p:extLst>
      <p:ext uri="{BB962C8B-B14F-4D97-AF65-F5344CB8AC3E}">
        <p14:creationId xmlns:p14="http://schemas.microsoft.com/office/powerpoint/2010/main" val="381364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8962646" cy="369332"/>
          </a:xfrm>
          <a:prstGeom prst="rect">
            <a:avLst/>
          </a:prstGeom>
        </p:spPr>
        <p:txBody>
          <a:bodyPr wrap="none">
            <a:spAutoFit/>
          </a:bodyPr>
          <a:lstStyle/>
          <a:p>
            <a:r>
              <a:rPr lang="en-IN" dirty="0"/>
              <a:t>Git hub </a:t>
            </a:r>
            <a:r>
              <a:rPr lang="en-IN" dirty="0" err="1"/>
              <a:t>lik</a:t>
            </a:r>
            <a:r>
              <a:rPr lang="en-IN" dirty="0"/>
              <a:t> : https://github.com/ujjwal-rastogi-ds/AI-Career-Counselor-Agent-for-Rural-Youth</a:t>
            </a:r>
          </a:p>
        </p:txBody>
      </p:sp>
    </p:spTree>
    <p:extLst>
      <p:ext uri="{BB962C8B-B14F-4D97-AF65-F5344CB8AC3E}">
        <p14:creationId xmlns:p14="http://schemas.microsoft.com/office/powerpoint/2010/main" val="109888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https://github.com/ujjwal-rastogi-ds/AI-Career-Counselor-Agent-for-Rural-Youth</a:t>
            </a:r>
          </a:p>
        </p:txBody>
      </p:sp>
    </p:spTree>
    <p:extLst>
      <p:ext uri="{BB962C8B-B14F-4D97-AF65-F5344CB8AC3E}">
        <p14:creationId xmlns:p14="http://schemas.microsoft.com/office/powerpoint/2010/main" val="22306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Content Placeholder 6">
            <a:extLst>
              <a:ext uri="{FF2B5EF4-FFF2-40B4-BE49-F238E27FC236}">
                <a16:creationId xmlns:a16="http://schemas.microsoft.com/office/drawing/2014/main" id="{78BD70CB-23F3-4CE6-3556-F0A2111066AE}"/>
              </a:ext>
            </a:extLst>
          </p:cNvPr>
          <p:cNvSpPr>
            <a:spLocks noGrp="1"/>
          </p:cNvSpPr>
          <p:nvPr>
            <p:ph idx="1"/>
          </p:nvPr>
        </p:nvSpPr>
        <p:spPr/>
        <p:txBody>
          <a:bodyPr>
            <a:normAutofit/>
          </a:bodyPr>
          <a:lstStyle/>
          <a:p>
            <a:r>
              <a:rPr lang="en-US" altLang="en-US" sz="2400" dirty="0">
                <a:solidFill>
                  <a:schemeClr val="tx1"/>
                </a:solidFill>
                <a:latin typeface="Arial" panose="020B0604020202020204" pitchFamily="34" charset="0"/>
              </a:rPr>
              <a:t>Young people and students in rural locations frequently lack access to formal career coaching because there are not enough competent mentors and counsellors are available. Low knowledge of government programs, online training platforms, and job-oriented courses .Language and connection barriers becomes a discrepancy between talents and open positions may lead to underemployment or career stagnation in mostly rural areas. So finding relevant career possibilities, local employment trends, or resources for skill development by hand is time-consuming, inconvenient, and inconsistent for under-represented populations.</a:t>
            </a:r>
          </a:p>
          <a:p>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BFC1A-AC0A-8F7A-F3A7-50FBF2592D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BB0CCF4-02C0-7DE4-7F65-5C5C314D5771}"/>
              </a:ext>
            </a:extLst>
          </p:cNvPr>
          <p:cNvSpPr>
            <a:spLocks noGrp="1"/>
          </p:cNvSpPr>
          <p:nvPr>
            <p:ph type="title"/>
          </p:nvPr>
        </p:nvSpPr>
        <p:spPr/>
        <p:txBody>
          <a:bodyPr>
            <a:normAutofit/>
          </a:bodyPr>
          <a:lstStyle/>
          <a:p>
            <a:r>
              <a:rPr lang="en-US" dirty="0">
                <a:solidFill>
                  <a:schemeClr val="tx2">
                    <a:lumMod val="60000"/>
                    <a:lumOff val="40000"/>
                  </a:schemeClr>
                </a:solidFill>
              </a:rPr>
              <a:t>SOLUTION </a:t>
            </a:r>
            <a:r>
              <a:rPr lang="en-US" dirty="0" err="1">
                <a:solidFill>
                  <a:schemeClr val="tx2">
                    <a:lumMod val="60000"/>
                    <a:lumOff val="40000"/>
                  </a:schemeClr>
                </a:solidFill>
              </a:rPr>
              <a:t>pROPOSED</a:t>
            </a:r>
            <a:endParaRPr lang="en-US" dirty="0">
              <a:solidFill>
                <a:schemeClr val="tx2">
                  <a:lumMod val="60000"/>
                  <a:lumOff val="40000"/>
                </a:schemeClr>
              </a:solidFill>
            </a:endParaRPr>
          </a:p>
        </p:txBody>
      </p:sp>
      <p:sp>
        <p:nvSpPr>
          <p:cNvPr id="7" name="Content Placeholder 6">
            <a:extLst>
              <a:ext uri="{FF2B5EF4-FFF2-40B4-BE49-F238E27FC236}">
                <a16:creationId xmlns:a16="http://schemas.microsoft.com/office/drawing/2014/main" id="{E8F3D40D-54F7-BD82-1444-BA897D9BA186}"/>
              </a:ext>
            </a:extLst>
          </p:cNvPr>
          <p:cNvSpPr>
            <a:spLocks noGrp="1"/>
          </p:cNvSpPr>
          <p:nvPr>
            <p:ph idx="1"/>
          </p:nvPr>
        </p:nvSpPr>
        <p:spPr>
          <a:xfrm>
            <a:off x="581192" y="1302025"/>
            <a:ext cx="11029615" cy="5207631"/>
          </a:xfrm>
        </p:spPr>
        <p:txBody>
          <a:bodyPr>
            <a:normAutofit fontScale="85000" lnSpcReduction="10000"/>
          </a:bodyPr>
          <a:lstStyle/>
          <a:p>
            <a:r>
              <a:rPr lang="en-US" sz="2400" dirty="0"/>
              <a:t>An </a:t>
            </a:r>
            <a:r>
              <a:rPr lang="en-US" sz="2400" b="1" dirty="0">
                <a:solidFill>
                  <a:srgbClr val="FFC000"/>
                </a:solidFill>
              </a:rPr>
              <a:t>AI Career Counselor Agent</a:t>
            </a:r>
            <a:r>
              <a:rPr lang="en-US" sz="2400" dirty="0">
                <a:solidFill>
                  <a:srgbClr val="FFC000"/>
                </a:solidFill>
              </a:rPr>
              <a:t> </a:t>
            </a:r>
            <a:r>
              <a:rPr lang="en-US" sz="2400" dirty="0"/>
              <a:t>that uses </a:t>
            </a:r>
            <a:r>
              <a:rPr lang="en-US" sz="2400" b="1" dirty="0">
                <a:solidFill>
                  <a:srgbClr val="FFC000"/>
                </a:solidFill>
              </a:rPr>
              <a:t>Natural Language Processing (NLP)</a:t>
            </a:r>
            <a:r>
              <a:rPr lang="en-US" sz="2400" dirty="0"/>
              <a:t>, </a:t>
            </a:r>
            <a:r>
              <a:rPr lang="en-US" sz="2400" b="1" dirty="0">
                <a:solidFill>
                  <a:srgbClr val="FFC000"/>
                </a:solidFill>
              </a:rPr>
              <a:t>Retrieval-Augmented Generation (RAG)</a:t>
            </a:r>
            <a:r>
              <a:rPr lang="en-US" sz="2400" dirty="0"/>
              <a:t>, and </a:t>
            </a:r>
            <a:r>
              <a:rPr lang="en-US" sz="2400" b="1" dirty="0">
                <a:solidFill>
                  <a:srgbClr val="FFC000"/>
                </a:solidFill>
              </a:rPr>
              <a:t>real-time trusted data </a:t>
            </a:r>
            <a:r>
              <a:rPr lang="en-US" sz="2400" dirty="0"/>
              <a:t>to:</a:t>
            </a:r>
          </a:p>
          <a:p>
            <a:pPr marL="457200" indent="-457200">
              <a:buFont typeface="+mj-lt"/>
              <a:buAutoNum type="arabicPeriod"/>
            </a:pPr>
            <a:r>
              <a:rPr lang="en-US" sz="2400" dirty="0"/>
              <a:t>Provide </a:t>
            </a:r>
            <a:r>
              <a:rPr lang="en-US" sz="2400" b="1" dirty="0">
                <a:solidFill>
                  <a:srgbClr val="00B050"/>
                </a:solidFill>
              </a:rPr>
              <a:t>personalized career guidance</a:t>
            </a:r>
            <a:r>
              <a:rPr lang="en-US" sz="2400" dirty="0"/>
              <a:t> based on users’ interests, location, education, and aptitude</a:t>
            </a:r>
          </a:p>
          <a:p>
            <a:pPr marL="457200" indent="-457200">
              <a:buFont typeface="+mj-lt"/>
              <a:buAutoNum type="arabicPeriod"/>
            </a:pPr>
            <a:r>
              <a:rPr lang="en-US" sz="2400" dirty="0"/>
              <a:t>Recommend </a:t>
            </a:r>
            <a:r>
              <a:rPr lang="en-US" sz="2400" b="1" dirty="0">
                <a:solidFill>
                  <a:srgbClr val="00B050"/>
                </a:solidFill>
              </a:rPr>
              <a:t>job-oriented courses</a:t>
            </a:r>
            <a:r>
              <a:rPr lang="en-US" sz="2400" dirty="0"/>
              <a:t>, vocational training programs, and relevant </a:t>
            </a:r>
            <a:r>
              <a:rPr lang="en-US" sz="2400" b="1" dirty="0">
                <a:solidFill>
                  <a:srgbClr val="00B050"/>
                </a:solidFill>
              </a:rPr>
              <a:t>government schemes.</a:t>
            </a:r>
            <a:endParaRPr lang="en-US" sz="2400" dirty="0">
              <a:solidFill>
                <a:srgbClr val="00B050"/>
              </a:solidFill>
            </a:endParaRPr>
          </a:p>
          <a:p>
            <a:pPr marL="457200" indent="-457200">
              <a:buFont typeface="+mj-lt"/>
              <a:buAutoNum type="arabicPeriod"/>
            </a:pPr>
            <a:r>
              <a:rPr lang="en-US" sz="2400" dirty="0"/>
              <a:t>Connect users with </a:t>
            </a:r>
            <a:r>
              <a:rPr lang="en-US" sz="2400" b="1" dirty="0">
                <a:solidFill>
                  <a:srgbClr val="00B050"/>
                </a:solidFill>
              </a:rPr>
              <a:t>free or affordable online learning platforms</a:t>
            </a:r>
            <a:r>
              <a:rPr lang="en-US" sz="2400" dirty="0">
                <a:solidFill>
                  <a:srgbClr val="00B050"/>
                </a:solidFill>
              </a:rPr>
              <a:t> </a:t>
            </a:r>
            <a:r>
              <a:rPr lang="en-US" sz="2400" dirty="0"/>
              <a:t>and local skilling initiatives.</a:t>
            </a:r>
          </a:p>
          <a:p>
            <a:pPr marL="457200" indent="-457200">
              <a:buFont typeface="+mj-lt"/>
              <a:buAutoNum type="arabicPeriod"/>
            </a:pPr>
            <a:r>
              <a:rPr lang="en-US" sz="2400" dirty="0"/>
              <a:t> Suggest </a:t>
            </a:r>
            <a:r>
              <a:rPr lang="en-US" sz="2400" b="1" dirty="0">
                <a:solidFill>
                  <a:srgbClr val="00B050"/>
                </a:solidFill>
              </a:rPr>
              <a:t>career paths</a:t>
            </a:r>
            <a:r>
              <a:rPr lang="en-US" sz="2400" dirty="0"/>
              <a:t>, growth potential, and future-ready skills in regional languages.</a:t>
            </a:r>
          </a:p>
          <a:p>
            <a:pPr marL="457200" indent="-457200">
              <a:buFont typeface="+mj-lt"/>
              <a:buAutoNum type="arabicPeriod"/>
            </a:pPr>
            <a:r>
              <a:rPr lang="en-US" sz="2400" dirty="0"/>
              <a:t>Help discover scholarships, internships, or entry-level opportunities based on eligibility.</a:t>
            </a:r>
          </a:p>
          <a:p>
            <a:pPr marL="457200" indent="-457200">
              <a:buFont typeface="+mj-lt"/>
              <a:buAutoNum type="arabicPeriod"/>
            </a:pPr>
            <a:r>
              <a:rPr lang="en-US" sz="2400" dirty="0"/>
              <a:t>Suggest and recommend mentors or collaborators using available career network APIs.</a:t>
            </a:r>
          </a:p>
          <a:p>
            <a:pPr marL="0" indent="0">
              <a:buNone/>
            </a:pPr>
            <a:endParaRPr lang="en-US" sz="2400" dirty="0"/>
          </a:p>
          <a:p>
            <a:pPr marL="0" indent="0" algn="ctr">
              <a:buNone/>
            </a:pPr>
            <a:r>
              <a:rPr lang="en-US" sz="2100" dirty="0"/>
              <a:t>This smart agent will act as a scalable, multilingual, and always-available virtual career guide for rural youth, enabling data-driven, accessible, and empowering career decisions.</a:t>
            </a:r>
          </a:p>
        </p:txBody>
      </p:sp>
    </p:spTree>
    <p:extLst>
      <p:ext uri="{BB962C8B-B14F-4D97-AF65-F5344CB8AC3E}">
        <p14:creationId xmlns:p14="http://schemas.microsoft.com/office/powerpoint/2010/main" val="359601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74704"/>
            <a:ext cx="11613485" cy="4746351"/>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a:t>
            </a:r>
            <a:r>
              <a:rPr lang="en-US" sz="1800" dirty="0">
                <a:solidFill>
                  <a:srgbClr val="000000"/>
                </a:solidFill>
                <a:latin typeface="Calibri"/>
                <a:ea typeface="Calibri"/>
                <a:cs typeface="Calibri"/>
              </a:rPr>
              <a:t>SKILLDEVELOPMENTFORRURALEMPLOYMENTININDIA , Skill-Saathi-Guidelines and more Docs as Vector index</a:t>
            </a:r>
          </a:p>
          <a:p>
            <a:pPr marL="0" indent="0">
              <a:buNone/>
            </a:pPr>
            <a:r>
              <a:rPr lang="en-US" sz="2800" dirty="0">
                <a:solidFill>
                  <a:srgbClr val="000000"/>
                </a:solidFill>
                <a:latin typeface="Calibri"/>
                <a:ea typeface="Calibri"/>
                <a:cs typeface="Calibri"/>
              </a:rPr>
              <a:t>IBM Granite 3-3-8b-instruct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a:p>
            <a:r>
              <a:rPr lang="en-IN" dirty="0"/>
              <a:t>IBM Watson Assistant for natural language conversations</a:t>
            </a:r>
          </a:p>
          <a:p>
            <a:r>
              <a:rPr lang="en-IN" dirty="0"/>
              <a:t>Cloud Functions for scalable processing</a:t>
            </a:r>
          </a:p>
          <a:p>
            <a:r>
              <a:rPr lang="en-IN" dirty="0"/>
              <a:t>IBM </a:t>
            </a:r>
            <a:r>
              <a:rPr lang="en-IN" dirty="0" err="1"/>
              <a:t>Cloudant</a:t>
            </a:r>
            <a:r>
              <a:rPr lang="en-IN" dirty="0"/>
              <a:t> for reliable data storage</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8584"/>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86080" y="1107440"/>
            <a:ext cx="12192619" cy="5842000"/>
          </a:xfrm>
        </p:spPr>
        <p:txBody>
          <a:bodyPr>
            <a:normAutofit fontScale="92500" lnSpcReduction="20000"/>
          </a:bodyPr>
          <a:lstStyle/>
          <a:p>
            <a:r>
              <a:rPr lang="en-US" sz="1500" b="1" dirty="0"/>
              <a:t>Personalized Career Guidance</a:t>
            </a:r>
            <a:endParaRPr lang="en-US" sz="1500" dirty="0"/>
          </a:p>
          <a:p>
            <a:pPr lvl="1"/>
            <a:r>
              <a:rPr lang="en-US" sz="1500" dirty="0"/>
              <a:t>Assesses individual skills, interests, and educational background</a:t>
            </a:r>
          </a:p>
          <a:p>
            <a:pPr lvl="1"/>
            <a:r>
              <a:rPr lang="en-US" sz="1500" dirty="0"/>
              <a:t>Provides customized career recommendations based on local and national market demands</a:t>
            </a:r>
          </a:p>
          <a:p>
            <a:pPr lvl="1"/>
            <a:r>
              <a:rPr lang="en-US" sz="1500" dirty="0"/>
              <a:t>Adapts advice to account for geographical constraints and opportunities</a:t>
            </a:r>
          </a:p>
          <a:p>
            <a:r>
              <a:rPr lang="en-US" sz="1500" b="1" dirty="0"/>
              <a:t>Course and Government Scheme Recommendations</a:t>
            </a:r>
            <a:endParaRPr lang="en-US" sz="1500" dirty="0"/>
          </a:p>
          <a:p>
            <a:pPr lvl="1"/>
            <a:r>
              <a:rPr lang="en-US" sz="1500" dirty="0"/>
              <a:t>Curates relevant educational programs from online platforms</a:t>
            </a:r>
          </a:p>
          <a:p>
            <a:pPr lvl="1"/>
            <a:r>
              <a:rPr lang="en-US" sz="1500" dirty="0"/>
              <a:t>Identifies suitable government initiatives and subsidies for skill development</a:t>
            </a:r>
          </a:p>
          <a:p>
            <a:pPr lvl="1"/>
            <a:r>
              <a:rPr lang="en-US" sz="900" dirty="0"/>
              <a:t>Filters opportunities based on eligibility criteria and local accessibility</a:t>
            </a:r>
          </a:p>
          <a:p>
            <a:r>
              <a:rPr lang="en-US" sz="1500" b="1" dirty="0"/>
              <a:t>Learning Ecosystem Integration</a:t>
            </a:r>
            <a:endParaRPr lang="en-US" sz="1500" dirty="0"/>
          </a:p>
          <a:p>
            <a:pPr lvl="1"/>
            <a:r>
              <a:rPr lang="en-US" sz="1500" dirty="0"/>
              <a:t>Connects users with online learning platforms suited to their connectivity conditions</a:t>
            </a:r>
          </a:p>
          <a:p>
            <a:pPr lvl="1"/>
            <a:r>
              <a:rPr lang="en-US" sz="1500" dirty="0"/>
              <a:t>Maps local skill development centers and training programs</a:t>
            </a:r>
          </a:p>
          <a:p>
            <a:pPr lvl="1"/>
            <a:r>
              <a:rPr lang="en-US" sz="1500" dirty="0"/>
              <a:t>Creates personalized learning pathways considering resource constraints</a:t>
            </a:r>
          </a:p>
          <a:p>
            <a:r>
              <a:rPr lang="en-US" sz="1600" b="1" dirty="0"/>
              <a:t>Career Path Planning</a:t>
            </a:r>
            <a:endParaRPr lang="en-US" sz="1600" dirty="0"/>
          </a:p>
          <a:p>
            <a:pPr lvl="1"/>
            <a:r>
              <a:rPr lang="en-US" sz="1600" dirty="0"/>
              <a:t>Projects long-term career trajectories based on current skills and market trends</a:t>
            </a:r>
          </a:p>
          <a:p>
            <a:pPr lvl="1"/>
            <a:r>
              <a:rPr lang="en-US" sz="1600" dirty="0"/>
              <a:t>Identifies critical skill gaps and recommends development strategies</a:t>
            </a:r>
          </a:p>
          <a:p>
            <a:pPr lvl="1"/>
            <a:r>
              <a:rPr lang="en-US" sz="1600" dirty="0"/>
              <a:t>Provides milestone-based progression plans with realistic timelines</a:t>
            </a:r>
          </a:p>
          <a:p>
            <a:r>
              <a:rPr lang="en-US" sz="1800" b="1" dirty="0"/>
              <a:t>Opportunity Discovery</a:t>
            </a:r>
            <a:endParaRPr lang="en-US" sz="1800" dirty="0"/>
          </a:p>
          <a:p>
            <a:pPr lvl="1"/>
            <a:r>
              <a:rPr lang="en-US" sz="1800" dirty="0"/>
              <a:t>Uncovers scholarship opportunities for further education</a:t>
            </a:r>
          </a:p>
          <a:p>
            <a:pPr lvl="1"/>
            <a:r>
              <a:rPr lang="en-US" sz="1800" dirty="0"/>
              <a:t>Highlights apprenticeships and entry-level positions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302026"/>
            <a:ext cx="3940008" cy="4673324"/>
          </a:xfrm>
        </p:spPr>
        <p:txBody>
          <a:bodyPr/>
          <a:lstStyle/>
          <a:p>
            <a:r>
              <a:rPr lang="en-US" b="1" dirty="0"/>
              <a:t>Direct End Users: Rural Youth</a:t>
            </a:r>
          </a:p>
          <a:p>
            <a:r>
              <a:rPr lang="en-IN" b="1" dirty="0"/>
              <a:t>Educational Institutions &amp; NGOs</a:t>
            </a:r>
          </a:p>
          <a:p>
            <a:r>
              <a:rPr lang="en-IN" b="1" dirty="0"/>
              <a:t>Government Agencies</a:t>
            </a:r>
          </a:p>
          <a:p>
            <a:r>
              <a:rPr lang="en-IN" b="1" dirty="0"/>
              <a:t>Employers &amp; Industries</a:t>
            </a:r>
          </a:p>
          <a:p>
            <a:r>
              <a:rPr lang="en-IN" b="1" dirty="0"/>
              <a:t>Mentors &amp; Trainers</a:t>
            </a:r>
          </a:p>
          <a:p>
            <a:endParaRPr lang="en-IN" b="1" dirty="0"/>
          </a:p>
        </p:txBody>
      </p:sp>
      <p:graphicFrame>
        <p:nvGraphicFramePr>
          <p:cNvPr id="9" name="Table 8">
            <a:extLst>
              <a:ext uri="{FF2B5EF4-FFF2-40B4-BE49-F238E27FC236}">
                <a16:creationId xmlns:a16="http://schemas.microsoft.com/office/drawing/2014/main" id="{1FB3A90A-7849-3DAC-DCEA-BBA1D68F395A}"/>
              </a:ext>
            </a:extLst>
          </p:cNvPr>
          <p:cNvGraphicFramePr>
            <a:graphicFrameLocks noGrp="1"/>
          </p:cNvGraphicFramePr>
          <p:nvPr>
            <p:extLst>
              <p:ext uri="{D42A27DB-BD31-4B8C-83A1-F6EECF244321}">
                <p14:modId xmlns:p14="http://schemas.microsoft.com/office/powerpoint/2010/main" val="202330296"/>
              </p:ext>
            </p:extLst>
          </p:nvPr>
        </p:nvGraphicFramePr>
        <p:xfrm>
          <a:off x="4521201" y="1677670"/>
          <a:ext cx="6888480" cy="4572000"/>
        </p:xfrm>
        <a:graphic>
          <a:graphicData uri="http://schemas.openxmlformats.org/drawingml/2006/table">
            <a:tbl>
              <a:tblPr/>
              <a:tblGrid>
                <a:gridCol w="2296160">
                  <a:extLst>
                    <a:ext uri="{9D8B030D-6E8A-4147-A177-3AD203B41FA5}">
                      <a16:colId xmlns:a16="http://schemas.microsoft.com/office/drawing/2014/main" val="3483972952"/>
                    </a:ext>
                  </a:extLst>
                </a:gridCol>
                <a:gridCol w="2296160">
                  <a:extLst>
                    <a:ext uri="{9D8B030D-6E8A-4147-A177-3AD203B41FA5}">
                      <a16:colId xmlns:a16="http://schemas.microsoft.com/office/drawing/2014/main" val="2877407213"/>
                    </a:ext>
                  </a:extLst>
                </a:gridCol>
                <a:gridCol w="2296160">
                  <a:extLst>
                    <a:ext uri="{9D8B030D-6E8A-4147-A177-3AD203B41FA5}">
                      <a16:colId xmlns:a16="http://schemas.microsoft.com/office/drawing/2014/main" val="3921400903"/>
                    </a:ext>
                  </a:extLst>
                </a:gridCol>
              </a:tblGrid>
              <a:tr h="353546">
                <a:tc>
                  <a:txBody>
                    <a:bodyPr/>
                    <a:lstStyle/>
                    <a:p>
                      <a:pPr algn="l" fontAlgn="b" latinLnBrk="0">
                        <a:buNone/>
                      </a:pPr>
                      <a:r>
                        <a:rPr lang="en-IN" b="1">
                          <a:solidFill>
                            <a:srgbClr val="101828"/>
                          </a:solidFill>
                          <a:effectLst/>
                        </a:rPr>
                        <a:t>End Use</a:t>
                      </a:r>
                    </a:p>
                  </a:txBody>
                  <a:tcPr anchor="b">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4F6F8"/>
                    </a:solidFill>
                  </a:tcPr>
                </a:tc>
                <a:tc>
                  <a:txBody>
                    <a:bodyPr/>
                    <a:lstStyle/>
                    <a:p>
                      <a:pPr algn="l" fontAlgn="b" latinLnBrk="0">
                        <a:buNone/>
                      </a:pPr>
                      <a:r>
                        <a:rPr lang="en-IN" b="1">
                          <a:solidFill>
                            <a:srgbClr val="101828"/>
                          </a:solidFill>
                          <a:effectLst/>
                        </a:rPr>
                        <a:t>Primary Beneficiary</a:t>
                      </a:r>
                    </a:p>
                  </a:txBody>
                  <a:tcPr anchor="b">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4F6F8"/>
                    </a:solidFill>
                  </a:tcPr>
                </a:tc>
                <a:tc>
                  <a:txBody>
                    <a:bodyPr/>
                    <a:lstStyle/>
                    <a:p>
                      <a:pPr algn="l" fontAlgn="b" latinLnBrk="0">
                        <a:buNone/>
                      </a:pPr>
                      <a:r>
                        <a:rPr lang="en-IN" b="1">
                          <a:solidFill>
                            <a:srgbClr val="101828"/>
                          </a:solidFill>
                          <a:effectLst/>
                        </a:rPr>
                        <a:t>Impact</a:t>
                      </a:r>
                    </a:p>
                  </a:txBody>
                  <a:tcPr anchor="b">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4F6F8"/>
                    </a:solidFill>
                  </a:tcPr>
                </a:tc>
                <a:extLst>
                  <a:ext uri="{0D108BD9-81ED-4DB2-BD59-A6C34878D82A}">
                    <a16:rowId xmlns:a16="http://schemas.microsoft.com/office/drawing/2014/main" val="3993559779"/>
                  </a:ext>
                </a:extLst>
              </a:tr>
              <a:tr h="883866">
                <a:tc>
                  <a:txBody>
                    <a:bodyPr/>
                    <a:lstStyle/>
                    <a:p>
                      <a:pPr fontAlgn="base" latinLnBrk="0">
                        <a:buNone/>
                      </a:pPr>
                      <a:r>
                        <a:rPr lang="en-IN" b="1">
                          <a:solidFill>
                            <a:srgbClr val="101828"/>
                          </a:solidFill>
                          <a:effectLst/>
                        </a:rPr>
                        <a:t>Breaking Language Barriers</a:t>
                      </a:r>
                      <a:endParaRPr lang="en-IN">
                        <a:solidFill>
                          <a:srgbClr val="171717"/>
                        </a:solidFill>
                        <a:effectLst/>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rPr>
                        <a:t>Rural Youth</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rPr>
                        <a:t>Career advice in 10+ Indian languages (e.g., Hindi, Tamil, Bengali).</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2495081791"/>
                  </a:ext>
                </a:extLst>
              </a:tr>
              <a:tr h="883866">
                <a:tc>
                  <a:txBody>
                    <a:bodyPr/>
                    <a:lstStyle/>
                    <a:p>
                      <a:pPr fontAlgn="base" latinLnBrk="0">
                        <a:buNone/>
                      </a:pPr>
                      <a:r>
                        <a:rPr lang="en-IN" b="1">
                          <a:solidFill>
                            <a:srgbClr val="101828"/>
                          </a:solidFill>
                          <a:effectLst/>
                        </a:rPr>
                        <a:t>Low-Bandwidth Optimization</a:t>
                      </a:r>
                      <a:endParaRPr lang="en-IN">
                        <a:solidFill>
                          <a:srgbClr val="171717"/>
                        </a:solidFill>
                        <a:effectLst/>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rPr>
                        <a:t>All Users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US" dirty="0">
                          <a:solidFill>
                            <a:srgbClr val="171717"/>
                          </a:solidFill>
                          <a:effectLst/>
                        </a:rPr>
                        <a:t>Works on 3G networks; offline resource downloads.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4241255060"/>
                  </a:ext>
                </a:extLst>
              </a:tr>
              <a:tr h="1149026">
                <a:tc>
                  <a:txBody>
                    <a:bodyPr/>
                    <a:lstStyle/>
                    <a:p>
                      <a:pPr fontAlgn="base" latinLnBrk="0">
                        <a:buNone/>
                      </a:pPr>
                      <a:r>
                        <a:rPr lang="en-IN" b="1">
                          <a:solidFill>
                            <a:srgbClr val="101828"/>
                          </a:solidFill>
                          <a:effectLst/>
                        </a:rPr>
                        <a:t>Data-Driven Policy Input</a:t>
                      </a:r>
                      <a:endParaRPr lang="en-IN">
                        <a:solidFill>
                          <a:srgbClr val="171717"/>
                        </a:solidFill>
                        <a:effectLst/>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rPr>
                        <a:t>Government</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US">
                          <a:solidFill>
                            <a:srgbClr val="171717"/>
                          </a:solidFill>
                          <a:effectLst/>
                        </a:rPr>
                        <a:t>Real-time insights into rural employment trends for policy adjustments.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405315600"/>
                  </a:ext>
                </a:extLst>
              </a:tr>
              <a:tr h="883866">
                <a:tc>
                  <a:txBody>
                    <a:bodyPr/>
                    <a:lstStyle/>
                    <a:p>
                      <a:pPr fontAlgn="base" latinLnBrk="0">
                        <a:buNone/>
                      </a:pPr>
                      <a:r>
                        <a:rPr lang="en-IN" b="1">
                          <a:solidFill>
                            <a:srgbClr val="101828"/>
                          </a:solidFill>
                          <a:effectLst/>
                        </a:rPr>
                        <a:t>Scalable Mentorship</a:t>
                      </a:r>
                      <a:endParaRPr lang="en-IN">
                        <a:solidFill>
                          <a:srgbClr val="171717"/>
                        </a:solidFill>
                        <a:effectLst/>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rPr>
                        <a:t>NGOs/Educators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US" dirty="0">
                          <a:solidFill>
                            <a:srgbClr val="171717"/>
                          </a:solidFill>
                          <a:effectLst/>
                        </a:rPr>
                        <a:t>1 mentor can guide 100+ users via AI-assisted workflows.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1548329711"/>
                  </a:ext>
                </a:extLst>
              </a:tr>
            </a:tbl>
          </a:graphicData>
        </a:graphic>
      </p:graphicFrame>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F2D1AB0-9EFE-ADB8-48DC-7C938B746E9C}"/>
              </a:ext>
            </a:extLst>
          </p:cNvPr>
          <p:cNvPicPr>
            <a:picLocks noChangeAspect="1"/>
          </p:cNvPicPr>
          <p:nvPr/>
        </p:nvPicPr>
        <p:blipFill>
          <a:blip r:embed="rId2"/>
          <a:stretch>
            <a:fillRect/>
          </a:stretch>
        </p:blipFill>
        <p:spPr>
          <a:xfrm>
            <a:off x="284480" y="1747520"/>
            <a:ext cx="11206480" cy="4505050"/>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1363</TotalTime>
  <Words>697</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AI Career Counselor (Rural Youth) agent</vt:lpstr>
      <vt:lpstr>OUTLINE</vt:lpstr>
      <vt:lpstr>Problem Statement</vt:lpstr>
      <vt:lpstr>SOLUTION pROPOSED</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Ujjwal Rastogi</cp:lastModifiedBy>
  <cp:revision>169</cp:revision>
  <dcterms:created xsi:type="dcterms:W3CDTF">2021-05-26T16:50:10Z</dcterms:created>
  <dcterms:modified xsi:type="dcterms:W3CDTF">2025-08-03T13:44:57Z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