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Lato"/>
      <p:regular r:id="rId62"/>
      <p:bold r:id="rId63"/>
      <p:italic r:id="rId64"/>
      <p:boldItalic r:id="rId65"/>
    </p:embeddedFont>
    <p:embeddedFont>
      <p:font typeface="Average"/>
      <p:regular r:id="rId66"/>
    </p:embeddedFont>
    <p:embeddedFont>
      <p:font typeface="Oswald"/>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7.xml"/><Relationship Id="rId66" Type="http://schemas.openxmlformats.org/officeDocument/2006/relationships/font" Target="fonts/Average-regular.fntdata"/><Relationship Id="rId21" Type="http://schemas.openxmlformats.org/officeDocument/2006/relationships/slide" Target="slides/slide16.xml"/><Relationship Id="rId65" Type="http://schemas.openxmlformats.org/officeDocument/2006/relationships/font" Target="fonts/Lato-boldItalic.fntdata"/><Relationship Id="rId24" Type="http://schemas.openxmlformats.org/officeDocument/2006/relationships/slide" Target="slides/slide19.xml"/><Relationship Id="rId68" Type="http://schemas.openxmlformats.org/officeDocument/2006/relationships/font" Target="fonts/Oswald-bold.fntdata"/><Relationship Id="rId23" Type="http://schemas.openxmlformats.org/officeDocument/2006/relationships/slide" Target="slides/slide18.xml"/><Relationship Id="rId67" Type="http://schemas.openxmlformats.org/officeDocument/2006/relationships/font" Target="fonts/Oswald-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9909997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9909997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9909997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9909997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9909997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9909997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9dc64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9dc64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39dc644b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39dc644b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a54caf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a54caf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9dc644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9dc644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9dc644b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9dc644b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9dc644b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9dc644b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39dc644b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39dc644b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990999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3990999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39dc644b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39dc644b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39dc644b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39dc64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39dc644b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39dc644b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39dc644b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39dc644b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39dc644b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39dc644b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39dc644b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39dc644b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39dc644b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39dc644b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3a54caf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3a54caf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39dc644b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39dc644b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39dc644b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39dc644b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3a54caf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3a54caf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39dc644b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9dc64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39dc644b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39dc644b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39dc644b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39dc644b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9dc644b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9dc644b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39dc644b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39dc644b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39dc644b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39dc64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39dc644b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39dc64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39dc644b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39dc644b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39dc644b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39dc644b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39dc644b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39dc644b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ade1f4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ade1f4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39dc644b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39dc644b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39dc644b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39dc644b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39dc644b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39dc644b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39dc644b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39dc644b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39dc644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39dc644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39dc644b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39dc644b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39dc644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39dc644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39dc644b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39dc644b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39909997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39909997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39909997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39909997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3990999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3990999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39dc644b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39dc644b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39909997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39909997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39dc644b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39dc644b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39909997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39909997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63ade1f4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3ade1f4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3a54caf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3a54caf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3a54caf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3a54caf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3990999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3990999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990999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990999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990999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9909997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9909997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9909997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345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Science Intern Assignment - Postman</a:t>
            </a:r>
            <a:endParaRPr/>
          </a:p>
        </p:txBody>
      </p:sp>
      <p:sp>
        <p:nvSpPr>
          <p:cNvPr id="60" name="Google Shape;60;p13"/>
          <p:cNvSpPr txBox="1"/>
          <p:nvPr>
            <p:ph idx="1" type="subTitle"/>
          </p:nvPr>
        </p:nvSpPr>
        <p:spPr>
          <a:xfrm>
            <a:off x="5793700" y="3523950"/>
            <a:ext cx="3205800" cy="12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Submitted by - </a:t>
            </a:r>
            <a:endParaRPr/>
          </a:p>
          <a:p>
            <a:pPr indent="0" lvl="0" marL="0" rtl="0" algn="ctr">
              <a:spcBef>
                <a:spcPts val="0"/>
              </a:spcBef>
              <a:spcAft>
                <a:spcPts val="0"/>
              </a:spcAft>
              <a:buNone/>
            </a:pPr>
            <a:r>
              <a:rPr lang="en"/>
              <a:t>Ujjwal Agarwal</a:t>
            </a:r>
            <a:endParaRPr/>
          </a:p>
          <a:p>
            <a:pPr indent="0" lvl="0" marL="0" rtl="0" algn="ctr">
              <a:spcBef>
                <a:spcPts val="0"/>
              </a:spcBef>
              <a:spcAft>
                <a:spcPts val="0"/>
              </a:spcAft>
              <a:buNone/>
            </a:pPr>
            <a:r>
              <a:rPr lang="en"/>
              <a:t>ujjwal101040@gmail.com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Continued..</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There are 17282 unique transactions, but only 4338 customers and 3665 products. So, we can conclude that customers are buying products multiple times.</a:t>
            </a:r>
            <a:endParaRPr sz="2200"/>
          </a:p>
          <a:p>
            <a:pPr indent="-368300" lvl="0" marL="457200" rtl="0" algn="l">
              <a:spcBef>
                <a:spcPts val="0"/>
              </a:spcBef>
              <a:spcAft>
                <a:spcPts val="0"/>
              </a:spcAft>
              <a:buSzPts val="2200"/>
              <a:buChar char="●"/>
            </a:pPr>
            <a:r>
              <a:rPr lang="en" sz="2200"/>
              <a:t>Created a new column Amount (Quantity Sold*Unit price).</a:t>
            </a:r>
            <a:endParaRPr sz="2200"/>
          </a:p>
          <a:p>
            <a:pPr indent="-368300" lvl="0" marL="457200" rtl="0" algn="l">
              <a:spcBef>
                <a:spcPts val="0"/>
              </a:spcBef>
              <a:spcAft>
                <a:spcPts val="0"/>
              </a:spcAft>
              <a:buSzPts val="2200"/>
              <a:buChar char="●"/>
            </a:pPr>
            <a:r>
              <a:rPr lang="en" sz="2200"/>
              <a:t>Created year, month, day, hour columns from transaction_timestamp column to analyze the change in quantity sold with respect to time.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77775" y="169300"/>
            <a:ext cx="4045200" cy="15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Is the company’s performance improving or degrading over time?</a:t>
            </a:r>
            <a:endParaRPr sz="3000"/>
          </a:p>
        </p:txBody>
      </p:sp>
      <p:sp>
        <p:nvSpPr>
          <p:cNvPr id="130" name="Google Shape;130;p23"/>
          <p:cNvSpPr txBox="1"/>
          <p:nvPr>
            <p:ph idx="1" type="subTitle"/>
          </p:nvPr>
        </p:nvSpPr>
        <p:spPr>
          <a:xfrm>
            <a:off x="276475" y="22091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We can visualize that sales do not follow a defined pattern. As there is a slight increment or decrement month-wise but there is sudden increase in sales in november  maybe due to some festivals or any other event.</a:t>
            </a:r>
            <a:endParaRPr sz="1800">
              <a:solidFill>
                <a:schemeClr val="lt2"/>
              </a:solidFill>
            </a:endParaRPr>
          </a:p>
        </p:txBody>
      </p:sp>
      <p:sp>
        <p:nvSpPr>
          <p:cNvPr id="131" name="Google Shape;13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4715800" y="724200"/>
            <a:ext cx="4326051" cy="369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7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 in the sales data and insights </a:t>
            </a:r>
            <a:endParaRPr/>
          </a:p>
        </p:txBody>
      </p:sp>
      <p:sp>
        <p:nvSpPr>
          <p:cNvPr id="138" name="Google Shape;138;p24"/>
          <p:cNvSpPr txBox="1"/>
          <p:nvPr>
            <p:ph idx="1" type="body"/>
          </p:nvPr>
        </p:nvSpPr>
        <p:spPr>
          <a:xfrm>
            <a:off x="254250" y="1218425"/>
            <a:ext cx="3999900" cy="3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Thursday seems to be the day on which most products are sold and </a:t>
            </a:r>
            <a:r>
              <a:rPr lang="en">
                <a:solidFill>
                  <a:schemeClr val="lt2"/>
                </a:solidFill>
              </a:rPr>
              <a:t>no transactions on Saturday</a:t>
            </a:r>
            <a:endParaRPr>
              <a:solidFill>
                <a:schemeClr val="lt2"/>
              </a:solidFill>
            </a:endParaRPr>
          </a:p>
          <a:p>
            <a:pPr indent="0" lvl="0" marL="0" rtl="0" algn="l">
              <a:spcBef>
                <a:spcPts val="1600"/>
              </a:spcBef>
              <a:spcAft>
                <a:spcPts val="1600"/>
              </a:spcAft>
              <a:buNone/>
            </a:pPr>
            <a:r>
              <a:t/>
            </a:r>
            <a:endParaRPr/>
          </a:p>
        </p:txBody>
      </p:sp>
      <p:sp>
        <p:nvSpPr>
          <p:cNvPr id="139" name="Google Shape;139;p24"/>
          <p:cNvSpPr txBox="1"/>
          <p:nvPr>
            <p:ph idx="2" type="body"/>
          </p:nvPr>
        </p:nvSpPr>
        <p:spPr>
          <a:xfrm>
            <a:off x="4832400" y="1218425"/>
            <a:ext cx="3999900" cy="37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Majority orders are in afternoon and maximum orders are done at 12 pm.</a:t>
            </a:r>
            <a:endParaRPr/>
          </a:p>
        </p:txBody>
      </p:sp>
      <p:pic>
        <p:nvPicPr>
          <p:cNvPr id="140" name="Google Shape;140;p24"/>
          <p:cNvPicPr preferRelativeResize="0"/>
          <p:nvPr/>
        </p:nvPicPr>
        <p:blipFill>
          <a:blip r:embed="rId3">
            <a:alphaModFix/>
          </a:blip>
          <a:stretch>
            <a:fillRect/>
          </a:stretch>
        </p:blipFill>
        <p:spPr>
          <a:xfrm>
            <a:off x="377375" y="1152463"/>
            <a:ext cx="3753650" cy="3177025"/>
          </a:xfrm>
          <a:prstGeom prst="rect">
            <a:avLst/>
          </a:prstGeom>
          <a:noFill/>
          <a:ln>
            <a:noFill/>
          </a:ln>
        </p:spPr>
      </p:pic>
      <p:pic>
        <p:nvPicPr>
          <p:cNvPr id="141" name="Google Shape;141;p24"/>
          <p:cNvPicPr preferRelativeResize="0"/>
          <p:nvPr/>
        </p:nvPicPr>
        <p:blipFill>
          <a:blip r:embed="rId4">
            <a:alphaModFix/>
          </a:blip>
          <a:stretch>
            <a:fillRect/>
          </a:stretch>
        </p:blipFill>
        <p:spPr>
          <a:xfrm>
            <a:off x="4832400" y="1152475"/>
            <a:ext cx="3999899" cy="3177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34750" y="181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about Products</a:t>
            </a:r>
            <a:endParaRPr/>
          </a:p>
        </p:txBody>
      </p:sp>
      <p:sp>
        <p:nvSpPr>
          <p:cNvPr id="147" name="Google Shape;147;p25"/>
          <p:cNvSpPr txBox="1"/>
          <p:nvPr>
            <p:ph idx="1" type="body"/>
          </p:nvPr>
        </p:nvSpPr>
        <p:spPr>
          <a:xfrm>
            <a:off x="311700" y="960975"/>
            <a:ext cx="8392800" cy="39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products with unit price less than 1. They include bank transaction charges, small decoration products like gift, tapes etc.</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id="148" name="Google Shape;148;p25"/>
          <p:cNvPicPr preferRelativeResize="0"/>
          <p:nvPr/>
        </p:nvPicPr>
        <p:blipFill>
          <a:blip r:embed="rId3">
            <a:alphaModFix/>
          </a:blip>
          <a:stretch>
            <a:fillRect/>
          </a:stretch>
        </p:blipFill>
        <p:spPr>
          <a:xfrm>
            <a:off x="41150" y="1978275"/>
            <a:ext cx="9042050" cy="295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758150" y="357613"/>
            <a:ext cx="7627700" cy="442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nvSpPr>
        <p:spPr>
          <a:xfrm>
            <a:off x="405750" y="361975"/>
            <a:ext cx="618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MOST SOLD PRODUCTS (QUANTITY WISE)</a:t>
            </a:r>
            <a:endParaRPr sz="3000">
              <a:solidFill>
                <a:schemeClr val="dk1"/>
              </a:solidFill>
              <a:latin typeface="Oswald"/>
              <a:ea typeface="Oswald"/>
              <a:cs typeface="Oswald"/>
              <a:sym typeface="Oswald"/>
            </a:endParaRPr>
          </a:p>
        </p:txBody>
      </p:sp>
      <p:pic>
        <p:nvPicPr>
          <p:cNvPr id="159" name="Google Shape;159;p27"/>
          <p:cNvPicPr preferRelativeResize="0"/>
          <p:nvPr/>
        </p:nvPicPr>
        <p:blipFill>
          <a:blip r:embed="rId3">
            <a:alphaModFix/>
          </a:blip>
          <a:stretch>
            <a:fillRect/>
          </a:stretch>
        </p:blipFill>
        <p:spPr>
          <a:xfrm>
            <a:off x="1050625" y="1335125"/>
            <a:ext cx="6971050" cy="3743525"/>
          </a:xfrm>
          <a:prstGeom prst="rect">
            <a:avLst/>
          </a:prstGeom>
          <a:noFill/>
          <a:ln>
            <a:noFill/>
          </a:ln>
        </p:spPr>
      </p:pic>
      <p:sp>
        <p:nvSpPr>
          <p:cNvPr id="160" name="Google Shape;160;p27"/>
          <p:cNvSpPr txBox="1"/>
          <p:nvPr/>
        </p:nvSpPr>
        <p:spPr>
          <a:xfrm rot="-5400000">
            <a:off x="470575" y="2965750"/>
            <a:ext cx="1356900" cy="1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Quantity sold</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02275" y="0"/>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Visualising number of orders for each Country</a:t>
            </a:r>
            <a:endParaRPr/>
          </a:p>
          <a:p>
            <a:pPr indent="0" lvl="0" marL="0" rtl="0" algn="l">
              <a:spcBef>
                <a:spcPts val="0"/>
              </a:spcBef>
              <a:spcAft>
                <a:spcPts val="0"/>
              </a:spcAft>
              <a:buNone/>
            </a:pPr>
            <a:r>
              <a:t/>
            </a:r>
            <a:endParaRPr/>
          </a:p>
        </p:txBody>
      </p:sp>
      <p:pic>
        <p:nvPicPr>
          <p:cNvPr id="166" name="Google Shape;166;p28"/>
          <p:cNvPicPr preferRelativeResize="0"/>
          <p:nvPr/>
        </p:nvPicPr>
        <p:blipFill>
          <a:blip r:embed="rId3">
            <a:alphaModFix/>
          </a:blip>
          <a:stretch>
            <a:fillRect/>
          </a:stretch>
        </p:blipFill>
        <p:spPr>
          <a:xfrm>
            <a:off x="700675" y="767675"/>
            <a:ext cx="7742652" cy="4277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158150" y="12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Total Amount spent by each country </a:t>
            </a:r>
            <a:endParaRPr/>
          </a:p>
        </p:txBody>
      </p:sp>
      <p:sp>
        <p:nvSpPr>
          <p:cNvPr id="172" name="Google Shape;172;p29"/>
          <p:cNvSpPr txBox="1"/>
          <p:nvPr>
            <p:ph idx="1" type="body"/>
          </p:nvPr>
        </p:nvSpPr>
        <p:spPr>
          <a:xfrm>
            <a:off x="311700" y="1152475"/>
            <a:ext cx="879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9"/>
          <p:cNvPicPr preferRelativeResize="0"/>
          <p:nvPr/>
        </p:nvPicPr>
        <p:blipFill>
          <a:blip r:embed="rId3">
            <a:alphaModFix/>
          </a:blip>
          <a:stretch>
            <a:fillRect/>
          </a:stretch>
        </p:blipFill>
        <p:spPr>
          <a:xfrm>
            <a:off x="361900" y="800575"/>
            <a:ext cx="8389725" cy="4203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nvSpPr>
        <p:spPr>
          <a:xfrm>
            <a:off x="40650" y="1138200"/>
            <a:ext cx="9062700" cy="50613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1000"/>
              </a:spcBef>
              <a:spcAft>
                <a:spcPts val="0"/>
              </a:spcAft>
              <a:buNone/>
            </a:pPr>
            <a:r>
              <a:rPr lang="en" sz="1800">
                <a:solidFill>
                  <a:schemeClr val="lt2"/>
                </a:solidFill>
                <a:latin typeface="Average"/>
                <a:ea typeface="Average"/>
                <a:cs typeface="Average"/>
                <a:sym typeface="Average"/>
              </a:rPr>
              <a:t>We’ve gathered information country wise for five countries and grouped them by transaction id for each product description so that we can find which two items are frequently bought together using </a:t>
            </a:r>
            <a:r>
              <a:rPr b="1" lang="en" sz="1800">
                <a:solidFill>
                  <a:schemeClr val="lt2"/>
                </a:solidFill>
                <a:latin typeface="Average"/>
                <a:ea typeface="Average"/>
                <a:cs typeface="Average"/>
                <a:sym typeface="Average"/>
              </a:rPr>
              <a:t>Apriori Algorithm</a:t>
            </a:r>
            <a:r>
              <a:rPr lang="en" sz="1800">
                <a:solidFill>
                  <a:schemeClr val="lt2"/>
                </a:solidFill>
                <a:latin typeface="Average"/>
                <a:ea typeface="Average"/>
                <a:cs typeface="Average"/>
                <a:sym typeface="Average"/>
              </a:rPr>
              <a:t>. Understanding these buying patterns can help to increase sales in several ways-</a:t>
            </a:r>
            <a:endParaRPr sz="1800">
              <a:solidFill>
                <a:schemeClr val="lt2"/>
              </a:solidFill>
              <a:latin typeface="Average"/>
              <a:ea typeface="Average"/>
              <a:cs typeface="Average"/>
              <a:sym typeface="Average"/>
            </a:endParaRPr>
          </a:p>
          <a:p>
            <a:pPr indent="-342900" lvl="0" marL="457200" marR="190500" rtl="0" algn="l">
              <a:lnSpc>
                <a:spcPct val="115000"/>
              </a:lnSpc>
              <a:spcBef>
                <a:spcPts val="220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If someone buys one item we can recommend other item also as it is highly likely that the customer may buy second item also.</a:t>
            </a:r>
            <a:endParaRPr sz="1800">
              <a:solidFill>
                <a:schemeClr val="lt2"/>
              </a:solidFill>
              <a:latin typeface="Average"/>
              <a:ea typeface="Average"/>
              <a:cs typeface="Average"/>
              <a:sym typeface="Average"/>
            </a:endParaRPr>
          </a:p>
          <a:p>
            <a:pPr indent="-342900" lvl="0" marL="457200" marR="190500" rtl="0" algn="l">
              <a:lnSpc>
                <a:spcPct val="115000"/>
              </a:lnSpc>
              <a:spcBef>
                <a:spcPts val="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Promotional discounts could be applied by clubbing both something like combo offer.</a:t>
            </a:r>
            <a:endParaRPr sz="1800">
              <a:solidFill>
                <a:schemeClr val="lt2"/>
              </a:solidFill>
              <a:latin typeface="Average"/>
              <a:ea typeface="Average"/>
              <a:cs typeface="Average"/>
              <a:sym typeface="Average"/>
            </a:endParaRPr>
          </a:p>
          <a:p>
            <a:pPr indent="-342900" lvl="0" marL="457200" rtl="0" algn="l">
              <a:lnSpc>
                <a:spcPct val="115000"/>
              </a:lnSpc>
              <a:spcBef>
                <a:spcPts val="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Advertisements of one product could be targeted at buyers who purchase another    product frequently.</a:t>
            </a:r>
            <a:endParaRPr sz="1800">
              <a:solidFill>
                <a:schemeClr val="lt2"/>
              </a:solidFill>
              <a:latin typeface="Average"/>
              <a:ea typeface="Average"/>
              <a:cs typeface="Average"/>
              <a:sym typeface="Average"/>
            </a:endParaRPr>
          </a:p>
          <a:p>
            <a:pPr indent="0" lvl="0" marL="0" rtl="0" algn="l">
              <a:lnSpc>
                <a:spcPct val="115000"/>
              </a:lnSpc>
              <a:spcBef>
                <a:spcPts val="0"/>
              </a:spcBef>
              <a:spcAft>
                <a:spcPts val="0"/>
              </a:spcAft>
              <a:buNone/>
            </a:pPr>
            <a:r>
              <a:t/>
            </a:r>
            <a:endParaRPr>
              <a:solidFill>
                <a:schemeClr val="lt2"/>
              </a:solidFill>
              <a:latin typeface="Average"/>
              <a:ea typeface="Average"/>
              <a:cs typeface="Average"/>
              <a:sym typeface="Average"/>
            </a:endParaRPr>
          </a:p>
        </p:txBody>
      </p:sp>
      <p:sp>
        <p:nvSpPr>
          <p:cNvPr id="179" name="Google Shape;179;p30"/>
          <p:cNvSpPr txBox="1"/>
          <p:nvPr/>
        </p:nvSpPr>
        <p:spPr>
          <a:xfrm>
            <a:off x="240750" y="131325"/>
            <a:ext cx="69492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Can we take some initiatives to increase sales based on the data to increase sales? </a:t>
            </a:r>
            <a:endParaRPr sz="3000">
              <a:solidFill>
                <a:schemeClr val="dk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163938" y="794425"/>
            <a:ext cx="8816125" cy="4156475"/>
          </a:xfrm>
          <a:prstGeom prst="rect">
            <a:avLst/>
          </a:prstGeom>
          <a:noFill/>
          <a:ln>
            <a:noFill/>
          </a:ln>
        </p:spPr>
      </p:pic>
      <p:sp>
        <p:nvSpPr>
          <p:cNvPr id="185" name="Google Shape;185;p31"/>
          <p:cNvSpPr txBox="1"/>
          <p:nvPr/>
        </p:nvSpPr>
        <p:spPr>
          <a:xfrm>
            <a:off x="175475" y="48675"/>
            <a:ext cx="62184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For France</a:t>
            </a:r>
            <a:endParaRPr sz="36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started </a:t>
            </a:r>
            <a:endParaRPr/>
          </a:p>
        </p:txBody>
      </p:sp>
      <p:sp>
        <p:nvSpPr>
          <p:cNvPr id="66" name="Google Shape;66;p14"/>
          <p:cNvSpPr txBox="1"/>
          <p:nvPr/>
        </p:nvSpPr>
        <p:spPr>
          <a:xfrm>
            <a:off x="446050" y="1379975"/>
            <a:ext cx="8386200" cy="3317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Font typeface="Average"/>
              <a:buChar char="●"/>
            </a:pPr>
            <a:r>
              <a:rPr lang="en" sz="2200">
                <a:solidFill>
                  <a:schemeClr val="lt2"/>
                </a:solidFill>
                <a:latin typeface="Average"/>
                <a:ea typeface="Average"/>
                <a:cs typeface="Average"/>
                <a:sym typeface="Average"/>
              </a:rPr>
              <a:t>Importing all the necessary libraries.</a:t>
            </a:r>
            <a:endParaRPr sz="2200">
              <a:solidFill>
                <a:schemeClr val="lt2"/>
              </a:solidFill>
              <a:latin typeface="Average"/>
              <a:ea typeface="Average"/>
              <a:cs typeface="Average"/>
              <a:sym typeface="Average"/>
            </a:endParaRPr>
          </a:p>
          <a:p>
            <a:pPr indent="-368300" lvl="0" marL="457200" rtl="0" algn="l">
              <a:spcBef>
                <a:spcPts val="0"/>
              </a:spcBef>
              <a:spcAft>
                <a:spcPts val="0"/>
              </a:spcAft>
              <a:buClr>
                <a:schemeClr val="lt2"/>
              </a:buClr>
              <a:buSzPts val="2200"/>
              <a:buFont typeface="Average"/>
              <a:buChar char="●"/>
            </a:pPr>
            <a:r>
              <a:rPr lang="en" sz="2200">
                <a:solidFill>
                  <a:schemeClr val="lt2"/>
                </a:solidFill>
                <a:latin typeface="Average"/>
                <a:ea typeface="Average"/>
                <a:cs typeface="Average"/>
                <a:sym typeface="Average"/>
              </a:rPr>
              <a:t>Load the two datasets using pandas.</a:t>
            </a:r>
            <a:endParaRPr sz="2200">
              <a:solidFill>
                <a:schemeClr val="lt2"/>
              </a:solidFill>
              <a:latin typeface="Average"/>
              <a:ea typeface="Average"/>
              <a:cs typeface="Average"/>
              <a:sym typeface="Average"/>
            </a:endParaRPr>
          </a:p>
          <a:p>
            <a:pPr indent="-368300" lvl="0" marL="457200" rtl="0" algn="l">
              <a:spcBef>
                <a:spcPts val="0"/>
              </a:spcBef>
              <a:spcAft>
                <a:spcPts val="0"/>
              </a:spcAft>
              <a:buClr>
                <a:schemeClr val="lt2"/>
              </a:buClr>
              <a:buSzPts val="2200"/>
              <a:buFont typeface="Average"/>
              <a:buChar char="●"/>
            </a:pPr>
            <a:r>
              <a:rPr lang="en" sz="2200">
                <a:solidFill>
                  <a:schemeClr val="lt2"/>
                </a:solidFill>
                <a:latin typeface="Average"/>
                <a:ea typeface="Average"/>
                <a:cs typeface="Average"/>
                <a:sym typeface="Average"/>
              </a:rPr>
              <a:t>Get the shape and info of both the datasets.</a:t>
            </a:r>
            <a:endParaRPr sz="2200">
              <a:solidFill>
                <a:schemeClr val="lt2"/>
              </a:solidFill>
              <a:latin typeface="Average"/>
              <a:ea typeface="Average"/>
              <a:cs typeface="Average"/>
              <a:sym typeface="Average"/>
            </a:endParaRPr>
          </a:p>
          <a:p>
            <a:pPr indent="-368300" lvl="0" marL="457200" rtl="0" algn="l">
              <a:spcBef>
                <a:spcPts val="0"/>
              </a:spcBef>
              <a:spcAft>
                <a:spcPts val="0"/>
              </a:spcAft>
              <a:buClr>
                <a:schemeClr val="lt2"/>
              </a:buClr>
              <a:buSzPts val="2200"/>
              <a:buFont typeface="Average"/>
              <a:buChar char="●"/>
            </a:pPr>
            <a:r>
              <a:rPr lang="en" sz="2200">
                <a:solidFill>
                  <a:schemeClr val="lt2"/>
                </a:solidFill>
                <a:latin typeface="Average"/>
                <a:ea typeface="Average"/>
                <a:cs typeface="Average"/>
                <a:sym typeface="Average"/>
              </a:rPr>
              <a:t>Dataset 1 (date) : 541909 rows and 6 columns.</a:t>
            </a:r>
            <a:endParaRPr sz="2200">
              <a:solidFill>
                <a:schemeClr val="lt2"/>
              </a:solidFill>
              <a:latin typeface="Average"/>
              <a:ea typeface="Average"/>
              <a:cs typeface="Average"/>
              <a:sym typeface="Average"/>
            </a:endParaRPr>
          </a:p>
          <a:p>
            <a:pPr indent="-368300" lvl="0" marL="457200" rtl="0" algn="l">
              <a:spcBef>
                <a:spcPts val="0"/>
              </a:spcBef>
              <a:spcAft>
                <a:spcPts val="0"/>
              </a:spcAft>
              <a:buClr>
                <a:schemeClr val="dk1"/>
              </a:buClr>
              <a:buSzPts val="2200"/>
              <a:buFont typeface="Average"/>
              <a:buChar char="●"/>
            </a:pPr>
            <a:r>
              <a:rPr lang="en" sz="2200">
                <a:solidFill>
                  <a:schemeClr val="lt2"/>
                </a:solidFill>
                <a:latin typeface="Average"/>
                <a:ea typeface="Average"/>
                <a:cs typeface="Average"/>
                <a:sym typeface="Average"/>
              </a:rPr>
              <a:t>Dataset 2 (sales_data) :  </a:t>
            </a:r>
            <a:r>
              <a:rPr lang="en" sz="2200">
                <a:solidFill>
                  <a:schemeClr val="dk1"/>
                </a:solidFill>
                <a:latin typeface="Average"/>
                <a:ea typeface="Average"/>
                <a:cs typeface="Average"/>
                <a:sym typeface="Average"/>
              </a:rPr>
              <a:t> </a:t>
            </a:r>
            <a:r>
              <a:rPr lang="en" sz="2200">
                <a:solidFill>
                  <a:schemeClr val="lt2"/>
                </a:solidFill>
                <a:latin typeface="Average"/>
                <a:ea typeface="Average"/>
                <a:cs typeface="Average"/>
                <a:sym typeface="Average"/>
              </a:rPr>
              <a:t> 541909 rows and 8 columns </a:t>
            </a:r>
            <a:endParaRPr sz="2200">
              <a:solidFill>
                <a:schemeClr val="lt2"/>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2"/>
          <p:cNvPicPr preferRelativeResize="0"/>
          <p:nvPr/>
        </p:nvPicPr>
        <p:blipFill>
          <a:blip r:embed="rId3">
            <a:alphaModFix/>
          </a:blip>
          <a:stretch>
            <a:fillRect/>
          </a:stretch>
        </p:blipFill>
        <p:spPr>
          <a:xfrm>
            <a:off x="186450" y="844450"/>
            <a:ext cx="8762574" cy="4145526"/>
          </a:xfrm>
          <a:prstGeom prst="rect">
            <a:avLst/>
          </a:prstGeom>
          <a:noFill/>
          <a:ln>
            <a:noFill/>
          </a:ln>
        </p:spPr>
      </p:pic>
      <p:sp>
        <p:nvSpPr>
          <p:cNvPr id="191" name="Google Shape;191;p32"/>
          <p:cNvSpPr txBox="1"/>
          <p:nvPr/>
        </p:nvSpPr>
        <p:spPr>
          <a:xfrm>
            <a:off x="241275" y="98700"/>
            <a:ext cx="55164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For Netherland</a:t>
            </a:r>
            <a:endParaRPr>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186450" y="921225"/>
            <a:ext cx="8773551" cy="4090675"/>
          </a:xfrm>
          <a:prstGeom prst="rect">
            <a:avLst/>
          </a:prstGeom>
          <a:noFill/>
          <a:ln>
            <a:noFill/>
          </a:ln>
        </p:spPr>
      </p:pic>
      <p:sp>
        <p:nvSpPr>
          <p:cNvPr id="197" name="Google Shape;197;p33"/>
          <p:cNvSpPr txBox="1"/>
          <p:nvPr/>
        </p:nvSpPr>
        <p:spPr>
          <a:xfrm>
            <a:off x="164500" y="120625"/>
            <a:ext cx="56589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For Portuguese</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42275" y="930200"/>
            <a:ext cx="8842426" cy="4060099"/>
          </a:xfrm>
          <a:prstGeom prst="rect">
            <a:avLst/>
          </a:prstGeom>
          <a:noFill/>
          <a:ln>
            <a:noFill/>
          </a:ln>
        </p:spPr>
      </p:pic>
      <p:sp>
        <p:nvSpPr>
          <p:cNvPr id="203" name="Google Shape;203;p34"/>
          <p:cNvSpPr txBox="1"/>
          <p:nvPr/>
        </p:nvSpPr>
        <p:spPr>
          <a:xfrm>
            <a:off x="251700" y="153200"/>
            <a:ext cx="47496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For EIRE</a:t>
            </a:r>
            <a:endParaRPr>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241800" y="934175"/>
            <a:ext cx="8693374" cy="4033475"/>
          </a:xfrm>
          <a:prstGeom prst="rect">
            <a:avLst/>
          </a:prstGeom>
          <a:noFill/>
          <a:ln>
            <a:noFill/>
          </a:ln>
        </p:spPr>
      </p:pic>
      <p:sp>
        <p:nvSpPr>
          <p:cNvPr id="209" name="Google Shape;209;p35"/>
          <p:cNvSpPr txBox="1"/>
          <p:nvPr/>
        </p:nvSpPr>
        <p:spPr>
          <a:xfrm>
            <a:off x="230800" y="120900"/>
            <a:ext cx="48138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For Sweden</a:t>
            </a:r>
            <a:endParaRPr>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36788" y="10577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400"/>
              <a:t>Grouping by Customers and Number of transactions</a:t>
            </a:r>
            <a:endParaRPr sz="2400"/>
          </a:p>
          <a:p>
            <a:pPr indent="0" lvl="0" marL="0" rtl="0" algn="l">
              <a:spcBef>
                <a:spcPts val="0"/>
              </a:spcBef>
              <a:spcAft>
                <a:spcPts val="0"/>
              </a:spcAft>
              <a:buNone/>
            </a:pPr>
            <a:r>
              <a:t/>
            </a:r>
            <a:endParaRPr/>
          </a:p>
        </p:txBody>
      </p:sp>
      <p:pic>
        <p:nvPicPr>
          <p:cNvPr id="215" name="Google Shape;215;p36"/>
          <p:cNvPicPr preferRelativeResize="0"/>
          <p:nvPr/>
        </p:nvPicPr>
        <p:blipFill rotWithShape="1">
          <a:blip r:embed="rId3">
            <a:alphaModFix/>
          </a:blip>
          <a:srcRect b="0" l="0" r="5024" t="0"/>
          <a:stretch/>
        </p:blipFill>
        <p:spPr>
          <a:xfrm>
            <a:off x="1054225" y="839825"/>
            <a:ext cx="7035549" cy="4095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nvSpPr>
        <p:spPr>
          <a:xfrm>
            <a:off x="284750" y="147650"/>
            <a:ext cx="6010200" cy="8511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 sz="2400">
                <a:solidFill>
                  <a:schemeClr val="dk1"/>
                </a:solidFill>
                <a:latin typeface="Oswald"/>
                <a:ea typeface="Oswald"/>
                <a:cs typeface="Oswald"/>
                <a:sym typeface="Oswald"/>
              </a:rPr>
              <a:t>Grouping by Customers and Amount Spent</a:t>
            </a:r>
            <a:endParaRPr>
              <a:latin typeface="Average"/>
              <a:ea typeface="Average"/>
              <a:cs typeface="Average"/>
              <a:sym typeface="Average"/>
            </a:endParaRPr>
          </a:p>
        </p:txBody>
      </p:sp>
      <p:pic>
        <p:nvPicPr>
          <p:cNvPr id="221" name="Google Shape;221;p37"/>
          <p:cNvPicPr preferRelativeResize="0"/>
          <p:nvPr/>
        </p:nvPicPr>
        <p:blipFill>
          <a:blip r:embed="rId3">
            <a:alphaModFix/>
          </a:blip>
          <a:stretch>
            <a:fillRect/>
          </a:stretch>
        </p:blipFill>
        <p:spPr>
          <a:xfrm>
            <a:off x="1052825" y="998750"/>
            <a:ext cx="6974975" cy="3927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nvSpPr>
        <p:spPr>
          <a:xfrm>
            <a:off x="402600" y="731275"/>
            <a:ext cx="8191800" cy="3590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3600">
                <a:solidFill>
                  <a:schemeClr val="lt2"/>
                </a:solidFill>
                <a:latin typeface="Oswald"/>
                <a:ea typeface="Oswald"/>
                <a:cs typeface="Oswald"/>
                <a:sym typeface="Oswald"/>
              </a:rPr>
              <a:t>As we have seen that UK is most important for our analysis. So we are going to apply Recency,Frequency and Monetary(RFM) analysis on UK to segment customers in groups.</a:t>
            </a:r>
            <a:endParaRPr sz="3600">
              <a:solidFill>
                <a:schemeClr val="lt2"/>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9"/>
          <p:cNvSpPr txBox="1"/>
          <p:nvPr/>
        </p:nvSpPr>
        <p:spPr>
          <a:xfrm>
            <a:off x="-125" y="67350"/>
            <a:ext cx="9144000" cy="50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lt2"/>
                </a:solidFill>
                <a:latin typeface="Average"/>
                <a:ea typeface="Average"/>
                <a:cs typeface="Average"/>
                <a:sym typeface="Average"/>
              </a:rPr>
              <a:t>RFM, which stands for Recency, Frequency and Monetary value. RFM is a marketing technique that is used to evaluate the behavior of a company’s customers. For example, it can be used to evaluate how recently a customer has purchased a product or a service (recency), how many times the customer has made a purchase since a certain date (frequency) and how much the customer has spent in a given a period of time (monetary).</a:t>
            </a:r>
            <a:endParaRPr sz="1800">
              <a:solidFill>
                <a:schemeClr val="lt2"/>
              </a:solidFill>
              <a:latin typeface="Average"/>
              <a:ea typeface="Average"/>
              <a:cs typeface="Average"/>
              <a:sym typeface="Average"/>
            </a:endParaRPr>
          </a:p>
          <a:p>
            <a:pPr indent="0" lvl="0" marL="0" rtl="0" algn="l">
              <a:spcBef>
                <a:spcPts val="0"/>
              </a:spcBef>
              <a:spcAft>
                <a:spcPts val="0"/>
              </a:spcAft>
              <a:buNone/>
            </a:pPr>
            <a:r>
              <a:t/>
            </a:r>
            <a:endParaRPr sz="1800">
              <a:solidFill>
                <a:schemeClr val="lt2"/>
              </a:solidFill>
              <a:latin typeface="Average"/>
              <a:ea typeface="Average"/>
              <a:cs typeface="Average"/>
              <a:sym typeface="Average"/>
            </a:endParaRPr>
          </a:p>
          <a:p>
            <a:pPr indent="-342900" lvl="0" marL="457200" rtl="0" algn="l">
              <a:lnSpc>
                <a:spcPct val="115000"/>
              </a:lnSpc>
              <a:spcBef>
                <a:spcPts val="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It can lead to reduced marketing costs by helping you target the right customers</a:t>
            </a:r>
            <a:endParaRPr sz="1800">
              <a:solidFill>
                <a:schemeClr val="lt2"/>
              </a:solidFill>
              <a:latin typeface="Average"/>
              <a:ea typeface="Average"/>
              <a:cs typeface="Average"/>
              <a:sym typeface="Average"/>
            </a:endParaRPr>
          </a:p>
          <a:p>
            <a:pPr indent="-342900" lvl="0" marL="457200" rtl="0" algn="l">
              <a:lnSpc>
                <a:spcPct val="115000"/>
              </a:lnSpc>
              <a:spcBef>
                <a:spcPts val="0"/>
              </a:spcBef>
              <a:spcAft>
                <a:spcPts val="0"/>
              </a:spcAft>
              <a:buClr>
                <a:schemeClr val="lt2"/>
              </a:buClr>
              <a:buSzPts val="1800"/>
              <a:buFont typeface="Average"/>
              <a:buChar char="●"/>
            </a:pPr>
            <a:r>
              <a:rPr lang="en" sz="1800">
                <a:solidFill>
                  <a:schemeClr val="lt2"/>
                </a:solidFill>
                <a:latin typeface="Average"/>
                <a:ea typeface="Average"/>
                <a:cs typeface="Average"/>
                <a:sym typeface="Average"/>
              </a:rPr>
              <a:t>It can help you to identify your best and loyal customers</a:t>
            </a:r>
            <a:endParaRPr sz="1800">
              <a:solidFill>
                <a:schemeClr val="lt2"/>
              </a:solidFill>
              <a:latin typeface="Average"/>
              <a:ea typeface="Average"/>
              <a:cs typeface="Average"/>
              <a:sym typeface="Average"/>
            </a:endParaRPr>
          </a:p>
          <a:p>
            <a:pPr indent="0" lvl="0" marL="0" rtl="0" algn="l">
              <a:spcBef>
                <a:spcPts val="0"/>
              </a:spcBef>
              <a:spcAft>
                <a:spcPts val="0"/>
              </a:spcAft>
              <a:buNone/>
            </a:pPr>
            <a:r>
              <a:t/>
            </a:r>
            <a:endParaRPr sz="1800">
              <a:solidFill>
                <a:schemeClr val="lt2"/>
              </a:solidFill>
              <a:latin typeface="Average"/>
              <a:ea typeface="Average"/>
              <a:cs typeface="Average"/>
              <a:sym typeface="Average"/>
            </a:endParaRPr>
          </a:p>
          <a:p>
            <a:pPr indent="0" lvl="0" marL="0" rtl="0" algn="l">
              <a:spcBef>
                <a:spcPts val="0"/>
              </a:spcBef>
              <a:spcAft>
                <a:spcPts val="0"/>
              </a:spcAft>
              <a:buNone/>
            </a:pPr>
            <a:r>
              <a:rPr lang="en" sz="1800">
                <a:solidFill>
                  <a:schemeClr val="lt2"/>
                </a:solidFill>
                <a:latin typeface="Average"/>
                <a:ea typeface="Average"/>
                <a:cs typeface="Average"/>
                <a:sym typeface="Average"/>
              </a:rPr>
              <a:t>Companies are able to understand that their customers have different needs and requirements, and therefore respond differently to the company’s marketing campaigns. By looking at our customers via the three key aspects of the RFM analysis model, we can significantly improve our marketing techniques and target our campaigns more accurately to those customers’ desires and needs, which ultimately will boost your response rate and sales.</a:t>
            </a:r>
            <a:endParaRPr sz="1800">
              <a:solidFill>
                <a:schemeClr val="lt2"/>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202000" y="181800"/>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Recency (R)</a:t>
            </a:r>
            <a:endParaRPr/>
          </a:p>
          <a:p>
            <a:pPr indent="0" lvl="0" marL="0" rtl="0" algn="l">
              <a:spcBef>
                <a:spcPts val="0"/>
              </a:spcBef>
              <a:spcAft>
                <a:spcPts val="0"/>
              </a:spcAft>
              <a:buNone/>
            </a:pPr>
            <a:r>
              <a:t/>
            </a:r>
            <a:endParaRPr/>
          </a:p>
        </p:txBody>
      </p:sp>
      <p:sp>
        <p:nvSpPr>
          <p:cNvPr id="237" name="Google Shape;237;p40"/>
          <p:cNvSpPr txBox="1"/>
          <p:nvPr>
            <p:ph idx="1" type="body"/>
          </p:nvPr>
        </p:nvSpPr>
        <p:spPr>
          <a:xfrm>
            <a:off x="65800" y="754500"/>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2000"/>
              </a:spcBef>
              <a:spcAft>
                <a:spcPts val="0"/>
              </a:spcAft>
              <a:buNone/>
            </a:pPr>
            <a:r>
              <a:rPr lang="en" sz="1600">
                <a:solidFill>
                  <a:schemeClr val="lt2"/>
                </a:solidFill>
              </a:rPr>
              <a:t>Recency is the most important predictor of who is more likely to respond to an offer. Customers who have purchased recently are more likely to purchase again when compared to those who did not purchase recently. To tag the customers on the basis of recency flag, we will first filter the customers of United Kingdom and take distinct dates of their purchase.</a:t>
            </a:r>
            <a:endParaRPr sz="1600">
              <a:solidFill>
                <a:schemeClr val="lt2"/>
              </a:solidFill>
            </a:endParaRPr>
          </a:p>
          <a:p>
            <a:pPr indent="0" lvl="0" marL="0" rtl="0" algn="l">
              <a:spcBef>
                <a:spcPts val="0"/>
              </a:spcBef>
              <a:spcAft>
                <a:spcPts val="1600"/>
              </a:spcAft>
              <a:buNone/>
            </a:pPr>
            <a:r>
              <a:t/>
            </a:r>
            <a:endParaRPr sz="1600">
              <a:solidFill>
                <a:schemeClr val="lt2"/>
              </a:solidFill>
            </a:endParaRPr>
          </a:p>
        </p:txBody>
      </p:sp>
      <p:pic>
        <p:nvPicPr>
          <p:cNvPr id="238" name="Google Shape;238;p40"/>
          <p:cNvPicPr preferRelativeResize="0"/>
          <p:nvPr/>
        </p:nvPicPr>
        <p:blipFill>
          <a:blip r:embed="rId3">
            <a:alphaModFix/>
          </a:blip>
          <a:stretch>
            <a:fillRect/>
          </a:stretch>
        </p:blipFill>
        <p:spPr>
          <a:xfrm>
            <a:off x="668975" y="2223800"/>
            <a:ext cx="7796776" cy="2760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191050" y="502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Frequency (F)</a:t>
            </a:r>
            <a:endParaRPr/>
          </a:p>
          <a:p>
            <a:pPr indent="0" lvl="0" marL="0" rtl="0" algn="l">
              <a:spcBef>
                <a:spcPts val="0"/>
              </a:spcBef>
              <a:spcAft>
                <a:spcPts val="0"/>
              </a:spcAft>
              <a:buNone/>
            </a:pPr>
            <a:r>
              <a:t/>
            </a:r>
            <a:endParaRPr/>
          </a:p>
        </p:txBody>
      </p:sp>
      <p:sp>
        <p:nvSpPr>
          <p:cNvPr id="244" name="Google Shape;244;p41"/>
          <p:cNvSpPr txBox="1"/>
          <p:nvPr>
            <p:ph idx="1" type="body"/>
          </p:nvPr>
        </p:nvSpPr>
        <p:spPr>
          <a:xfrm>
            <a:off x="234950" y="699050"/>
            <a:ext cx="8520600" cy="3416400"/>
          </a:xfrm>
          <a:prstGeom prst="rect">
            <a:avLst/>
          </a:prstGeom>
        </p:spPr>
        <p:txBody>
          <a:bodyPr anchorCtr="0" anchor="t" bIns="91425" lIns="91425" spcFirstLastPara="1" rIns="91425" wrap="square" tIns="91425">
            <a:noAutofit/>
          </a:bodyPr>
          <a:lstStyle/>
          <a:p>
            <a:pPr indent="0" lvl="0" marL="0" marR="190500" rtl="0" algn="l">
              <a:lnSpc>
                <a:spcPct val="100000"/>
              </a:lnSpc>
              <a:spcBef>
                <a:spcPts val="2000"/>
              </a:spcBef>
              <a:spcAft>
                <a:spcPts val="0"/>
              </a:spcAft>
              <a:buNone/>
            </a:pPr>
            <a:r>
              <a:rPr lang="en" sz="1600">
                <a:solidFill>
                  <a:schemeClr val="lt2"/>
                </a:solidFill>
              </a:rPr>
              <a:t>The second most important factor is how frequently these customers purchase. The higher the frequency, the higher is the chances of these responding to the offers.To tag the customers on the basis of frequency flag, we will take country wise count of distinct invoice number for each customer and then filter out the customers of United Kingdom.</a:t>
            </a:r>
            <a:endParaRPr sz="1600">
              <a:solidFill>
                <a:schemeClr val="lt2"/>
              </a:solidFill>
            </a:endParaRPr>
          </a:p>
          <a:p>
            <a:pPr indent="0" lvl="0" marL="0" rtl="0" algn="l">
              <a:spcBef>
                <a:spcPts val="0"/>
              </a:spcBef>
              <a:spcAft>
                <a:spcPts val="1600"/>
              </a:spcAft>
              <a:buNone/>
            </a:pPr>
            <a:r>
              <a:t/>
            </a:r>
            <a:endParaRPr sz="1600">
              <a:solidFill>
                <a:schemeClr val="lt2"/>
              </a:solidFill>
            </a:endParaRPr>
          </a:p>
        </p:txBody>
      </p:sp>
      <p:pic>
        <p:nvPicPr>
          <p:cNvPr id="245" name="Google Shape;245;p41"/>
          <p:cNvPicPr preferRelativeResize="0"/>
          <p:nvPr/>
        </p:nvPicPr>
        <p:blipFill>
          <a:blip r:embed="rId3">
            <a:alphaModFix/>
          </a:blip>
          <a:stretch>
            <a:fillRect/>
          </a:stretch>
        </p:blipFill>
        <p:spPr>
          <a:xfrm>
            <a:off x="675675" y="2284025"/>
            <a:ext cx="7823700" cy="2727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54500" y="794525"/>
            <a:ext cx="4999949" cy="2219325"/>
          </a:xfrm>
          <a:prstGeom prst="rect">
            <a:avLst/>
          </a:prstGeom>
          <a:noFill/>
          <a:ln>
            <a:noFill/>
          </a:ln>
        </p:spPr>
      </p:pic>
      <p:sp>
        <p:nvSpPr>
          <p:cNvPr id="72" name="Google Shape;72;p15"/>
          <p:cNvSpPr txBox="1"/>
          <p:nvPr/>
        </p:nvSpPr>
        <p:spPr>
          <a:xfrm>
            <a:off x="154500" y="136875"/>
            <a:ext cx="53739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Data Analysis </a:t>
            </a:r>
            <a:endParaRPr sz="3000">
              <a:solidFill>
                <a:schemeClr val="dk1"/>
              </a:solidFill>
              <a:latin typeface="Oswald"/>
              <a:ea typeface="Oswald"/>
              <a:cs typeface="Oswald"/>
              <a:sym typeface="Oswald"/>
            </a:endParaRPr>
          </a:p>
        </p:txBody>
      </p:sp>
      <p:pic>
        <p:nvPicPr>
          <p:cNvPr id="73" name="Google Shape;73;p15"/>
          <p:cNvPicPr preferRelativeResize="0"/>
          <p:nvPr/>
        </p:nvPicPr>
        <p:blipFill rotWithShape="1">
          <a:blip r:embed="rId4">
            <a:alphaModFix/>
          </a:blip>
          <a:srcRect b="0" l="-1180" r="1180" t="0"/>
          <a:stretch/>
        </p:blipFill>
        <p:spPr>
          <a:xfrm>
            <a:off x="76600" y="3078575"/>
            <a:ext cx="7179825" cy="1969875"/>
          </a:xfrm>
          <a:prstGeom prst="rect">
            <a:avLst/>
          </a:prstGeom>
          <a:noFill/>
          <a:ln>
            <a:noFill/>
          </a:ln>
        </p:spPr>
      </p:pic>
      <p:sp>
        <p:nvSpPr>
          <p:cNvPr id="74" name="Google Shape;74;p15"/>
          <p:cNvSpPr txBox="1"/>
          <p:nvPr/>
        </p:nvSpPr>
        <p:spPr>
          <a:xfrm>
            <a:off x="5362400" y="1160025"/>
            <a:ext cx="17400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Average"/>
                <a:ea typeface="Average"/>
                <a:cs typeface="Average"/>
                <a:sym typeface="Average"/>
              </a:rPr>
              <a:t>Dataset 1</a:t>
            </a:r>
            <a:endParaRPr sz="2400">
              <a:solidFill>
                <a:schemeClr val="lt2"/>
              </a:solidFill>
              <a:latin typeface="Average"/>
              <a:ea typeface="Average"/>
              <a:cs typeface="Average"/>
              <a:sym typeface="Average"/>
            </a:endParaRPr>
          </a:p>
        </p:txBody>
      </p:sp>
      <p:sp>
        <p:nvSpPr>
          <p:cNvPr id="75" name="Google Shape;75;p15"/>
          <p:cNvSpPr txBox="1"/>
          <p:nvPr/>
        </p:nvSpPr>
        <p:spPr>
          <a:xfrm>
            <a:off x="7365050" y="3423313"/>
            <a:ext cx="1581900" cy="1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Average"/>
                <a:ea typeface="Average"/>
                <a:cs typeface="Average"/>
                <a:sym typeface="Average"/>
              </a:rPr>
              <a:t>Dataset 2</a:t>
            </a:r>
            <a:endParaRPr sz="2400">
              <a:solidFill>
                <a:schemeClr val="lt2"/>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213200" y="11667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Monetary Value(M)</a:t>
            </a:r>
            <a:endParaRPr/>
          </a:p>
          <a:p>
            <a:pPr indent="0" lvl="0" marL="0" rtl="0" algn="l">
              <a:spcBef>
                <a:spcPts val="0"/>
              </a:spcBef>
              <a:spcAft>
                <a:spcPts val="0"/>
              </a:spcAft>
              <a:buNone/>
            </a:pPr>
            <a:r>
              <a:t/>
            </a:r>
            <a:endParaRPr/>
          </a:p>
        </p:txBody>
      </p:sp>
      <p:sp>
        <p:nvSpPr>
          <p:cNvPr id="251" name="Google Shape;251;p42"/>
          <p:cNvSpPr txBox="1"/>
          <p:nvPr>
            <p:ph idx="1" type="body"/>
          </p:nvPr>
        </p:nvSpPr>
        <p:spPr>
          <a:xfrm>
            <a:off x="0" y="622800"/>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2000"/>
              </a:spcBef>
              <a:spcAft>
                <a:spcPts val="0"/>
              </a:spcAft>
              <a:buNone/>
            </a:pPr>
            <a:r>
              <a:rPr lang="en" sz="1600">
                <a:solidFill>
                  <a:schemeClr val="lt2"/>
                </a:solidFill>
              </a:rPr>
              <a:t>The third factor Monetary Value is the amount of money these customers have spent on purchases. Customers who have spent higher contribute more value to the business as compared to those who have spent less.To tag the customers on the basis of monetary flag, we will take country wise sum of total price for each customer and then filter out the customers of United Kingdom.</a:t>
            </a:r>
            <a:endParaRPr sz="1600">
              <a:solidFill>
                <a:schemeClr val="lt2"/>
              </a:solidFill>
            </a:endParaRPr>
          </a:p>
          <a:p>
            <a:pPr indent="0" lvl="0" marL="190500" marR="190500" rtl="0" algn="l">
              <a:lnSpc>
                <a:spcPct val="100000"/>
              </a:lnSpc>
              <a:spcBef>
                <a:spcPts val="2000"/>
              </a:spcBef>
              <a:spcAft>
                <a:spcPts val="0"/>
              </a:spcAft>
              <a:buNone/>
            </a:pPr>
            <a:r>
              <a:t/>
            </a:r>
            <a:endParaRPr b="1" sz="135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pic>
        <p:nvPicPr>
          <p:cNvPr id="252" name="Google Shape;252;p42"/>
          <p:cNvPicPr preferRelativeResize="0"/>
          <p:nvPr/>
        </p:nvPicPr>
        <p:blipFill>
          <a:blip r:embed="rId3">
            <a:alphaModFix/>
          </a:blip>
          <a:stretch>
            <a:fillRect/>
          </a:stretch>
        </p:blipFill>
        <p:spPr>
          <a:xfrm>
            <a:off x="612850" y="2341700"/>
            <a:ext cx="7824674" cy="265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3"/>
          <p:cNvPicPr preferRelativeResize="0"/>
          <p:nvPr/>
        </p:nvPicPr>
        <p:blipFill>
          <a:blip r:embed="rId3">
            <a:alphaModFix/>
          </a:blip>
          <a:stretch>
            <a:fillRect/>
          </a:stretch>
        </p:blipFill>
        <p:spPr>
          <a:xfrm>
            <a:off x="2549875" y="350200"/>
            <a:ext cx="6418449" cy="4432151"/>
          </a:xfrm>
          <a:prstGeom prst="rect">
            <a:avLst/>
          </a:prstGeom>
          <a:noFill/>
          <a:ln>
            <a:noFill/>
          </a:ln>
        </p:spPr>
      </p:pic>
      <p:sp>
        <p:nvSpPr>
          <p:cNvPr id="258" name="Google Shape;258;p43"/>
          <p:cNvSpPr txBox="1"/>
          <p:nvPr/>
        </p:nvSpPr>
        <p:spPr>
          <a:xfrm>
            <a:off x="339250" y="1564925"/>
            <a:ext cx="2013600" cy="1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Average"/>
                <a:ea typeface="Average"/>
                <a:cs typeface="Average"/>
                <a:sym typeface="Average"/>
              </a:rPr>
              <a:t>Using total RFM Score, </a:t>
            </a:r>
            <a:endParaRPr b="1" sz="2000">
              <a:solidFill>
                <a:schemeClr val="lt2"/>
              </a:solidFill>
              <a:latin typeface="Average"/>
              <a:ea typeface="Average"/>
              <a:cs typeface="Average"/>
              <a:sym typeface="Average"/>
            </a:endParaRPr>
          </a:p>
          <a:p>
            <a:pPr indent="0" lvl="0" marL="0" rtl="0" algn="l">
              <a:spcBef>
                <a:spcPts val="0"/>
              </a:spcBef>
              <a:spcAft>
                <a:spcPts val="0"/>
              </a:spcAft>
              <a:buNone/>
            </a:pPr>
            <a:r>
              <a:rPr b="1" lang="en" sz="2000">
                <a:solidFill>
                  <a:schemeClr val="lt2"/>
                </a:solidFill>
                <a:latin typeface="Average"/>
                <a:ea typeface="Average"/>
                <a:cs typeface="Average"/>
                <a:sym typeface="Average"/>
              </a:rPr>
              <a:t>We are segmenting customers into 6 types. </a:t>
            </a:r>
            <a:endParaRPr b="1" sz="2000">
              <a:solidFill>
                <a:schemeClr val="lt2"/>
              </a:solidFill>
              <a:latin typeface="Average"/>
              <a:ea typeface="Average"/>
              <a:cs typeface="Average"/>
              <a:sym typeface="Average"/>
            </a:endParaRPr>
          </a:p>
          <a:p>
            <a:pPr indent="0" lvl="0" marL="0" rtl="0" algn="l">
              <a:spcBef>
                <a:spcPts val="0"/>
              </a:spcBef>
              <a:spcAft>
                <a:spcPts val="0"/>
              </a:spcAft>
              <a:buNone/>
            </a:pPr>
            <a:r>
              <a:t/>
            </a:r>
            <a:endParaRPr b="1">
              <a:solidFill>
                <a:schemeClr val="lt2"/>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291500"/>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Generalised RFM table for all countries</a:t>
            </a:r>
            <a:endParaRPr/>
          </a:p>
          <a:p>
            <a:pPr indent="0" lvl="0" marL="0" rtl="0" algn="l">
              <a:spcBef>
                <a:spcPts val="0"/>
              </a:spcBef>
              <a:spcAft>
                <a:spcPts val="0"/>
              </a:spcAft>
              <a:buNone/>
            </a:pPr>
            <a:r>
              <a:t/>
            </a:r>
            <a:endParaRPr/>
          </a:p>
        </p:txBody>
      </p:sp>
      <p:pic>
        <p:nvPicPr>
          <p:cNvPr id="264" name="Google Shape;264;p44"/>
          <p:cNvPicPr preferRelativeResize="0"/>
          <p:nvPr/>
        </p:nvPicPr>
        <p:blipFill>
          <a:blip r:embed="rId3">
            <a:alphaModFix/>
          </a:blip>
          <a:stretch>
            <a:fillRect/>
          </a:stretch>
        </p:blipFill>
        <p:spPr>
          <a:xfrm>
            <a:off x="2475075" y="1240675"/>
            <a:ext cx="3381375" cy="332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147525" y="1495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Clustering customers on basis of RFM using K-means</a:t>
            </a:r>
            <a:endParaRPr/>
          </a:p>
          <a:p>
            <a:pPr indent="0" lvl="0" marL="0" rtl="0" algn="l">
              <a:spcBef>
                <a:spcPts val="0"/>
              </a:spcBef>
              <a:spcAft>
                <a:spcPts val="0"/>
              </a:spcAft>
              <a:buNone/>
            </a:pPr>
            <a:r>
              <a:t/>
            </a:r>
            <a:endParaRPr/>
          </a:p>
        </p:txBody>
      </p:sp>
      <p:sp>
        <p:nvSpPr>
          <p:cNvPr id="270" name="Google Shape;270;p45"/>
          <p:cNvSpPr txBox="1"/>
          <p:nvPr>
            <p:ph idx="1" type="body"/>
          </p:nvPr>
        </p:nvSpPr>
        <p:spPr>
          <a:xfrm>
            <a:off x="235100" y="933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elbow curve to find the optimum number of clusters.</a:t>
            </a:r>
            <a:endParaRPr/>
          </a:p>
          <a:p>
            <a:pPr indent="0" lvl="0" marL="0" rtl="0" algn="l">
              <a:spcBef>
                <a:spcPts val="1600"/>
              </a:spcBef>
              <a:spcAft>
                <a:spcPts val="1600"/>
              </a:spcAft>
              <a:buNone/>
            </a:pPr>
            <a:r>
              <a:t/>
            </a:r>
            <a:endParaRPr/>
          </a:p>
        </p:txBody>
      </p:sp>
      <p:pic>
        <p:nvPicPr>
          <p:cNvPr id="271" name="Google Shape;271;p45"/>
          <p:cNvPicPr preferRelativeResize="0"/>
          <p:nvPr/>
        </p:nvPicPr>
        <p:blipFill>
          <a:blip r:embed="rId3">
            <a:alphaModFix/>
          </a:blip>
          <a:stretch>
            <a:fillRect/>
          </a:stretch>
        </p:blipFill>
        <p:spPr>
          <a:xfrm>
            <a:off x="1112875" y="1488325"/>
            <a:ext cx="6918249" cy="3359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6"/>
          <p:cNvSpPr txBox="1"/>
          <p:nvPr/>
        </p:nvSpPr>
        <p:spPr>
          <a:xfrm>
            <a:off x="820850" y="590975"/>
            <a:ext cx="3934200" cy="15540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 sz="1600">
                <a:solidFill>
                  <a:schemeClr val="lt2"/>
                </a:solidFill>
                <a:latin typeface="Average"/>
                <a:ea typeface="Average"/>
                <a:cs typeface="Average"/>
                <a:sym typeface="Average"/>
              </a:rPr>
              <a:t>Based on RFM analysis we grouped customers into 3 segments. We found out cluster 1 are Platinum customers, Cluster 2 are Gold Customers and Cluster 3 are Silver Customers</a:t>
            </a:r>
            <a:endParaRPr sz="1600">
              <a:solidFill>
                <a:schemeClr val="lt2"/>
              </a:solidFill>
              <a:latin typeface="Average"/>
              <a:ea typeface="Average"/>
              <a:cs typeface="Average"/>
              <a:sym typeface="Average"/>
            </a:endParaRPr>
          </a:p>
        </p:txBody>
      </p:sp>
      <p:pic>
        <p:nvPicPr>
          <p:cNvPr id="277" name="Google Shape;277;p46"/>
          <p:cNvPicPr preferRelativeResize="0"/>
          <p:nvPr/>
        </p:nvPicPr>
        <p:blipFill>
          <a:blip r:embed="rId3">
            <a:alphaModFix/>
          </a:blip>
          <a:stretch>
            <a:fillRect/>
          </a:stretch>
        </p:blipFill>
        <p:spPr>
          <a:xfrm>
            <a:off x="4711038" y="376288"/>
            <a:ext cx="3306725" cy="1824050"/>
          </a:xfrm>
          <a:prstGeom prst="rect">
            <a:avLst/>
          </a:prstGeom>
          <a:noFill/>
          <a:ln>
            <a:noFill/>
          </a:ln>
        </p:spPr>
      </p:pic>
      <p:pic>
        <p:nvPicPr>
          <p:cNvPr id="278" name="Google Shape;278;p46"/>
          <p:cNvPicPr preferRelativeResize="0"/>
          <p:nvPr/>
        </p:nvPicPr>
        <p:blipFill>
          <a:blip r:embed="rId4">
            <a:alphaModFix/>
          </a:blip>
          <a:stretch>
            <a:fillRect/>
          </a:stretch>
        </p:blipFill>
        <p:spPr>
          <a:xfrm>
            <a:off x="907750" y="2457763"/>
            <a:ext cx="3401600" cy="2029475"/>
          </a:xfrm>
          <a:prstGeom prst="rect">
            <a:avLst/>
          </a:prstGeom>
          <a:noFill/>
          <a:ln>
            <a:noFill/>
          </a:ln>
        </p:spPr>
      </p:pic>
      <p:pic>
        <p:nvPicPr>
          <p:cNvPr id="279" name="Google Shape;279;p46"/>
          <p:cNvPicPr preferRelativeResize="0"/>
          <p:nvPr/>
        </p:nvPicPr>
        <p:blipFill>
          <a:blip r:embed="rId5">
            <a:alphaModFix/>
          </a:blip>
          <a:stretch>
            <a:fillRect/>
          </a:stretch>
        </p:blipFill>
        <p:spPr>
          <a:xfrm>
            <a:off x="4663600" y="2457775"/>
            <a:ext cx="3401601" cy="202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nvSpPr>
        <p:spPr>
          <a:xfrm>
            <a:off x="-50825" y="984250"/>
            <a:ext cx="9069900" cy="3984000"/>
          </a:xfrm>
          <a:prstGeom prst="rect">
            <a:avLst/>
          </a:prstGeom>
          <a:noFill/>
          <a:ln>
            <a:noFill/>
          </a:ln>
        </p:spPr>
        <p:txBody>
          <a:bodyPr anchorCtr="0" anchor="t" bIns="91425" lIns="91425" spcFirstLastPara="1" rIns="91425" wrap="square" tIns="91425">
            <a:noAutofit/>
          </a:bodyPr>
          <a:lstStyle/>
          <a:p>
            <a:pPr indent="0" lvl="0" marL="190500" marR="190500" rtl="0" algn="l">
              <a:spcBef>
                <a:spcPts val="1000"/>
              </a:spcBef>
              <a:spcAft>
                <a:spcPts val="0"/>
              </a:spcAft>
              <a:buNone/>
            </a:pPr>
            <a:r>
              <a:rPr lang="en" sz="1600">
                <a:solidFill>
                  <a:schemeClr val="lt2"/>
                </a:solidFill>
                <a:latin typeface="Average"/>
                <a:ea typeface="Average"/>
                <a:cs typeface="Average"/>
                <a:sym typeface="Average"/>
              </a:rPr>
              <a:t>Based on business requirements, various cut-offs are imposed on each of the three parameters. After applying the cut-offs, customers can be classified mainly in six segments:</a:t>
            </a:r>
            <a:endParaRPr sz="1600">
              <a:solidFill>
                <a:schemeClr val="lt2"/>
              </a:solidFill>
              <a:latin typeface="Average"/>
              <a:ea typeface="Average"/>
              <a:cs typeface="Average"/>
              <a:sym typeface="Average"/>
            </a:endParaRPr>
          </a:p>
          <a:p>
            <a:pPr indent="0" lvl="0" marL="190500" marR="190500" rtl="0" algn="l">
              <a:spcBef>
                <a:spcPts val="2200"/>
              </a:spcBef>
              <a:spcAft>
                <a:spcPts val="0"/>
              </a:spcAft>
              <a:buNone/>
            </a:pPr>
            <a:r>
              <a:rPr lang="en" sz="1600">
                <a:solidFill>
                  <a:schemeClr val="lt2"/>
                </a:solidFill>
                <a:latin typeface="Average"/>
                <a:ea typeface="Average"/>
                <a:cs typeface="Average"/>
                <a:sym typeface="Average"/>
              </a:rPr>
              <a:t>1. Best Customers-Bought recently, buy often and spend a hell of a lot of money. Make them feel important and appreciated. We need to tell them about launch of new products and introduce a loyalty program for them so that they can get benefitted.</a:t>
            </a:r>
            <a:endParaRPr sz="1600">
              <a:solidFill>
                <a:schemeClr val="lt2"/>
              </a:solidFill>
              <a:latin typeface="Average"/>
              <a:ea typeface="Average"/>
              <a:cs typeface="Average"/>
              <a:sym typeface="Average"/>
            </a:endParaRPr>
          </a:p>
          <a:p>
            <a:pPr indent="0" lvl="0" marL="190500" marR="190500" rtl="0" algn="l">
              <a:spcBef>
                <a:spcPts val="2200"/>
              </a:spcBef>
              <a:spcAft>
                <a:spcPts val="0"/>
              </a:spcAft>
              <a:buNone/>
            </a:pPr>
            <a:r>
              <a:rPr lang="en" sz="1600">
                <a:solidFill>
                  <a:schemeClr val="lt2"/>
                </a:solidFill>
                <a:latin typeface="Average"/>
                <a:ea typeface="Average"/>
                <a:cs typeface="Average"/>
                <a:sym typeface="Average"/>
              </a:rPr>
              <a:t>2. Loyal Customers- Most regular, loyal and reliable purchasers.</a:t>
            </a:r>
            <a:r>
              <a:rPr i="1" lang="en" sz="1600">
                <a:solidFill>
                  <a:schemeClr val="lt2"/>
                </a:solidFill>
                <a:latin typeface="Average"/>
                <a:ea typeface="Average"/>
                <a:cs typeface="Average"/>
                <a:sym typeface="Average"/>
              </a:rPr>
              <a:t> </a:t>
            </a:r>
            <a:r>
              <a:rPr lang="en" sz="1600">
                <a:solidFill>
                  <a:schemeClr val="lt2"/>
                </a:solidFill>
                <a:latin typeface="Average"/>
                <a:ea typeface="Average"/>
                <a:cs typeface="Average"/>
                <a:sym typeface="Average"/>
              </a:rPr>
              <a:t>Have a high rate of growth in Frequency but may or may not remain constant in the Recency and Monetary Value scores. Always keep coming back for more, easily sign up for loyalty programs that appeal to them, responsive to promotions, just politely remind them. Ask relevant questions when they leave reviews to help in improving the health of the brand</a:t>
            </a:r>
            <a:endParaRPr sz="1600">
              <a:solidFill>
                <a:schemeClr val="lt2"/>
              </a:solidFill>
              <a:latin typeface="Average"/>
              <a:ea typeface="Average"/>
              <a:cs typeface="Average"/>
              <a:sym typeface="Average"/>
            </a:endParaRPr>
          </a:p>
          <a:p>
            <a:pPr indent="0" lvl="0" marL="190500" marR="190500" rtl="0" algn="l">
              <a:spcBef>
                <a:spcPts val="2200"/>
              </a:spcBef>
              <a:spcAft>
                <a:spcPts val="0"/>
              </a:spcAft>
              <a:buNone/>
            </a:pPr>
            <a:r>
              <a:t/>
            </a:r>
            <a:endParaRPr sz="1600">
              <a:solidFill>
                <a:schemeClr val="lt2"/>
              </a:solidFill>
              <a:latin typeface="Average"/>
              <a:ea typeface="Average"/>
              <a:cs typeface="Average"/>
              <a:sym typeface="Average"/>
            </a:endParaRPr>
          </a:p>
          <a:p>
            <a:pPr indent="0" lvl="0" marL="0" rtl="0" algn="l">
              <a:spcBef>
                <a:spcPts val="2200"/>
              </a:spcBef>
              <a:spcAft>
                <a:spcPts val="0"/>
              </a:spcAft>
              <a:buNone/>
            </a:pPr>
            <a:r>
              <a:t/>
            </a:r>
            <a:endParaRPr b="1" sz="1050"/>
          </a:p>
          <a:p>
            <a:pPr indent="0" lvl="0" marL="0" rtl="0" algn="l">
              <a:spcBef>
                <a:spcPts val="0"/>
              </a:spcBef>
              <a:spcAft>
                <a:spcPts val="0"/>
              </a:spcAft>
              <a:buNone/>
            </a:pPr>
            <a:r>
              <a:t/>
            </a:r>
            <a:endParaRPr>
              <a:latin typeface="Average"/>
              <a:ea typeface="Average"/>
              <a:cs typeface="Average"/>
              <a:sym typeface="Average"/>
            </a:endParaRPr>
          </a:p>
        </p:txBody>
      </p:sp>
      <p:sp>
        <p:nvSpPr>
          <p:cNvPr id="285" name="Google Shape;285;p47"/>
          <p:cNvSpPr txBox="1"/>
          <p:nvPr/>
        </p:nvSpPr>
        <p:spPr>
          <a:xfrm>
            <a:off x="98700" y="271450"/>
            <a:ext cx="7266300" cy="7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What type of Customers do typically buy from us?</a:t>
            </a:r>
            <a:endParaRPr sz="3000">
              <a:solidFill>
                <a:schemeClr val="dk1"/>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8"/>
          <p:cNvSpPr txBox="1"/>
          <p:nvPr/>
        </p:nvSpPr>
        <p:spPr>
          <a:xfrm>
            <a:off x="72450" y="289975"/>
            <a:ext cx="8999100" cy="40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Average"/>
                <a:ea typeface="Average"/>
                <a:cs typeface="Average"/>
                <a:sym typeface="Average"/>
              </a:rPr>
              <a:t>3</a:t>
            </a:r>
            <a:r>
              <a:rPr lang="en" sz="1600">
                <a:solidFill>
                  <a:schemeClr val="lt2"/>
                </a:solidFill>
                <a:latin typeface="Average"/>
                <a:ea typeface="Average"/>
                <a:cs typeface="Average"/>
                <a:sym typeface="Average"/>
              </a:rPr>
              <a:t>.  Big Spenders-Very wealthy, maybe a residence of the dukes or something, they have a lot of money, and unable to stop themselves spending it over the lifetime of your relationship</a:t>
            </a:r>
            <a:r>
              <a:rPr i="1" lang="en" sz="1600">
                <a:solidFill>
                  <a:schemeClr val="lt2"/>
                </a:solidFill>
                <a:latin typeface="Average"/>
                <a:ea typeface="Average"/>
                <a:cs typeface="Average"/>
                <a:sym typeface="Average"/>
              </a:rPr>
              <a:t>.</a:t>
            </a:r>
            <a:r>
              <a:rPr lang="en" sz="1600">
                <a:solidFill>
                  <a:schemeClr val="lt2"/>
                </a:solidFill>
                <a:latin typeface="Average"/>
                <a:ea typeface="Average"/>
                <a:cs typeface="Average"/>
                <a:sym typeface="Average"/>
              </a:rPr>
              <a:t> Usually content themselves with a few big purchases, or with a few small ones. Motivated enough with your products or services to spend a lot more later. We have to target them with the most expensive high-end items.</a:t>
            </a:r>
            <a:r>
              <a:rPr lang="en" sz="1600">
                <a:solidFill>
                  <a:schemeClr val="lt2"/>
                </a:solidFill>
                <a:latin typeface="Average"/>
                <a:ea typeface="Average"/>
                <a:cs typeface="Average"/>
                <a:sym typeface="Average"/>
              </a:rPr>
              <a:t>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sz="1600">
              <a:solidFill>
                <a:schemeClr val="lt2"/>
              </a:solidFill>
              <a:latin typeface="Average"/>
              <a:ea typeface="Average"/>
              <a:cs typeface="Average"/>
              <a:sym typeface="Average"/>
            </a:endParaRPr>
          </a:p>
          <a:p>
            <a:pPr indent="0" lvl="0" marL="0" rtl="0" algn="l">
              <a:spcBef>
                <a:spcPts val="0"/>
              </a:spcBef>
              <a:spcAft>
                <a:spcPts val="0"/>
              </a:spcAft>
              <a:buNone/>
            </a:pPr>
            <a:r>
              <a:rPr lang="en" sz="1600">
                <a:solidFill>
                  <a:schemeClr val="lt2"/>
                </a:solidFill>
                <a:latin typeface="Average"/>
                <a:ea typeface="Average"/>
                <a:cs typeface="Average"/>
                <a:sym typeface="Average"/>
              </a:rPr>
              <a:t>4. Almost Lost Customers-Valuable customers that purchased frequently and spent big money, but some time ago, at risk of being lost for good.  We can create and implement moderate and personalized retention strategy with more competitive pricing, new product launches, send emails to reconnect, reach out</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sz="1600">
              <a:solidFill>
                <a:schemeClr val="lt2"/>
              </a:solidFill>
              <a:latin typeface="Average"/>
              <a:ea typeface="Average"/>
              <a:cs typeface="Average"/>
              <a:sym typeface="Average"/>
            </a:endParaRPr>
          </a:p>
          <a:p>
            <a:pPr indent="0" lvl="0" marL="0" rtl="0" algn="l">
              <a:spcBef>
                <a:spcPts val="0"/>
              </a:spcBef>
              <a:spcAft>
                <a:spcPts val="0"/>
              </a:spcAft>
              <a:buNone/>
            </a:pPr>
            <a:r>
              <a:rPr lang="en" sz="1600">
                <a:solidFill>
                  <a:schemeClr val="lt2"/>
                </a:solidFill>
                <a:latin typeface="Average"/>
                <a:ea typeface="Average"/>
                <a:cs typeface="Average"/>
                <a:sym typeface="Average"/>
              </a:rPr>
              <a:t>5. Lost Customers-Best customers that were lost. Requires aggressive price incentives and reactivation campaigns. We can also send a customer survey and get the feedback on why they left: poor experience, seasonal products or a ‘one-time’ thing.  We can revive their interest with promotional incentives of more aggressive discounts off a range of products based on past purchases.</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sz="1600">
              <a:solidFill>
                <a:schemeClr val="lt2"/>
              </a:solidFill>
              <a:latin typeface="Average"/>
              <a:ea typeface="Average"/>
              <a:cs typeface="Average"/>
              <a:sym typeface="Average"/>
            </a:endParaRPr>
          </a:p>
          <a:p>
            <a:pPr indent="0" lvl="0" marL="0" rtl="0" algn="l">
              <a:spcBef>
                <a:spcPts val="0"/>
              </a:spcBef>
              <a:spcAft>
                <a:spcPts val="0"/>
              </a:spcAft>
              <a:buNone/>
            </a:pPr>
            <a:r>
              <a:rPr lang="en" sz="1600">
                <a:solidFill>
                  <a:schemeClr val="lt2"/>
                </a:solidFill>
                <a:latin typeface="Average"/>
                <a:ea typeface="Average"/>
                <a:cs typeface="Average"/>
                <a:sym typeface="Average"/>
              </a:rPr>
              <a:t>6</a:t>
            </a:r>
            <a:r>
              <a:rPr lang="en" sz="1600">
                <a:solidFill>
                  <a:schemeClr val="lt2"/>
                </a:solidFill>
                <a:latin typeface="Average"/>
                <a:ea typeface="Average"/>
                <a:cs typeface="Average"/>
                <a:sym typeface="Average"/>
              </a:rPr>
              <a:t>. Lost cheap Customers-Spent as little as possible, bought very few goods, all orders from a long time ago. Extremely unlikely source of repeat purchase, doesn’t really worth time and trouble. I think we should not spend on these customers</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sz="1600">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rgbClr val="777777"/>
              </a:solidFill>
              <a:highlight>
                <a:srgbClr val="FFFFFF"/>
              </a:highlight>
            </a:endParaRPr>
          </a:p>
          <a:p>
            <a:pPr indent="0" lvl="0" marL="0" rtl="0" algn="l">
              <a:spcBef>
                <a:spcPts val="0"/>
              </a:spcBef>
              <a:spcAft>
                <a:spcPts val="0"/>
              </a:spcAft>
              <a:buNone/>
            </a:pPr>
            <a:r>
              <a:t/>
            </a:r>
            <a:endParaRPr>
              <a:solidFill>
                <a:srgbClr val="777777"/>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49"/>
          <p:cNvPicPr preferRelativeResize="0"/>
          <p:nvPr/>
        </p:nvPicPr>
        <p:blipFill>
          <a:blip r:embed="rId3">
            <a:alphaModFix/>
          </a:blip>
          <a:stretch>
            <a:fillRect/>
          </a:stretch>
        </p:blipFill>
        <p:spPr>
          <a:xfrm>
            <a:off x="580000" y="820850"/>
            <a:ext cx="7923200" cy="4103775"/>
          </a:xfrm>
          <a:prstGeom prst="rect">
            <a:avLst/>
          </a:prstGeom>
          <a:noFill/>
          <a:ln>
            <a:noFill/>
          </a:ln>
        </p:spPr>
      </p:pic>
      <p:sp>
        <p:nvSpPr>
          <p:cNvPr id="296" name="Google Shape;296;p49"/>
          <p:cNvSpPr txBox="1"/>
          <p:nvPr/>
        </p:nvSpPr>
        <p:spPr>
          <a:xfrm>
            <a:off x="328300" y="164150"/>
            <a:ext cx="42438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6 Segments </a:t>
            </a:r>
            <a:endParaRPr sz="3000">
              <a:solidFill>
                <a:schemeClr val="dk1"/>
              </a:solidFill>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50"/>
          <p:cNvPicPr preferRelativeResize="0"/>
          <p:nvPr/>
        </p:nvPicPr>
        <p:blipFill>
          <a:blip r:embed="rId3">
            <a:alphaModFix/>
          </a:blip>
          <a:stretch>
            <a:fillRect/>
          </a:stretch>
        </p:blipFill>
        <p:spPr>
          <a:xfrm>
            <a:off x="781050" y="972050"/>
            <a:ext cx="7581900" cy="3736650"/>
          </a:xfrm>
          <a:prstGeom prst="rect">
            <a:avLst/>
          </a:prstGeom>
          <a:noFill/>
          <a:ln>
            <a:noFill/>
          </a:ln>
        </p:spPr>
      </p:pic>
      <p:sp>
        <p:nvSpPr>
          <p:cNvPr id="302" name="Google Shape;302;p50"/>
          <p:cNvSpPr txBox="1"/>
          <p:nvPr/>
        </p:nvSpPr>
        <p:spPr>
          <a:xfrm>
            <a:off x="285725" y="213650"/>
            <a:ext cx="4978800" cy="7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Best Customers</a:t>
            </a:r>
            <a:endParaRPr sz="3000">
              <a:solidFill>
                <a:schemeClr val="dk1"/>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51"/>
          <p:cNvPicPr preferRelativeResize="0"/>
          <p:nvPr/>
        </p:nvPicPr>
        <p:blipFill>
          <a:blip r:embed="rId3">
            <a:alphaModFix/>
          </a:blip>
          <a:stretch>
            <a:fillRect/>
          </a:stretch>
        </p:blipFill>
        <p:spPr>
          <a:xfrm>
            <a:off x="998000" y="1085725"/>
            <a:ext cx="7161400" cy="3805525"/>
          </a:xfrm>
          <a:prstGeom prst="rect">
            <a:avLst/>
          </a:prstGeom>
          <a:noFill/>
          <a:ln>
            <a:noFill/>
          </a:ln>
        </p:spPr>
      </p:pic>
      <p:sp>
        <p:nvSpPr>
          <p:cNvPr id="308" name="Google Shape;308;p51"/>
          <p:cNvSpPr txBox="1"/>
          <p:nvPr/>
        </p:nvSpPr>
        <p:spPr>
          <a:xfrm>
            <a:off x="318050" y="318050"/>
            <a:ext cx="48144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Loyal </a:t>
            </a:r>
            <a:r>
              <a:rPr lang="en" sz="3000">
                <a:solidFill>
                  <a:schemeClr val="dk1"/>
                </a:solidFill>
                <a:latin typeface="Oswald"/>
                <a:ea typeface="Oswald"/>
                <a:cs typeface="Oswald"/>
                <a:sym typeface="Oswald"/>
              </a:rPr>
              <a:t>Customers</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5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Dataset 1 provides information about the datetime of the transaction.</a:t>
            </a:r>
            <a:endParaRPr/>
          </a:p>
          <a:p>
            <a:pPr indent="-342900" lvl="0" marL="457200" rtl="0" algn="l">
              <a:spcBef>
                <a:spcPts val="0"/>
              </a:spcBef>
              <a:spcAft>
                <a:spcPts val="0"/>
              </a:spcAft>
              <a:buSzPts val="1800"/>
              <a:buChar char="●"/>
            </a:pPr>
            <a:r>
              <a:rPr lang="en"/>
              <a:t>Dataset 2 provides complete information about transaction with datetime information in “timestamp transaction” column. </a:t>
            </a:r>
            <a:endParaRPr/>
          </a:p>
          <a:p>
            <a:pPr indent="-342900" lvl="0" marL="457200" rtl="0" algn="l">
              <a:spcBef>
                <a:spcPts val="0"/>
              </a:spcBef>
              <a:spcAft>
                <a:spcPts val="0"/>
              </a:spcAft>
              <a:buSzPts val="1800"/>
              <a:buChar char="●"/>
            </a:pPr>
            <a:r>
              <a:rPr lang="en"/>
              <a:t>Both the datasets have same number of rows and by visualising both the datasets we can conclude that one column is common in them.</a:t>
            </a:r>
            <a:endParaRPr/>
          </a:p>
          <a:p>
            <a:pPr indent="-342900" lvl="0" marL="457200" rtl="0" algn="l">
              <a:spcBef>
                <a:spcPts val="0"/>
              </a:spcBef>
              <a:spcAft>
                <a:spcPts val="0"/>
              </a:spcAft>
              <a:buSzPts val="1800"/>
              <a:buChar char="●"/>
            </a:pPr>
            <a:r>
              <a:rPr lang="en"/>
              <a:t>We can join the two datasets based on transaction timestamp column.</a:t>
            </a:r>
            <a:endParaRPr/>
          </a:p>
          <a:p>
            <a:pPr indent="-342900" lvl="0" marL="457200" rtl="0" algn="l">
              <a:spcBef>
                <a:spcPts val="0"/>
              </a:spcBef>
              <a:spcAft>
                <a:spcPts val="0"/>
              </a:spcAft>
              <a:buSzPts val="1800"/>
              <a:buChar char="●"/>
            </a:pPr>
            <a:r>
              <a:rPr lang="en"/>
              <a:t>Further we can conclude that all the features of dataset 1 can be extracted using timestamp transaction column of dataset 2. So, I decided not to merge both the datasets.</a:t>
            </a:r>
            <a:endParaRPr/>
          </a:p>
          <a:p>
            <a:pPr indent="-342900" lvl="0" marL="457200" rtl="0" algn="l">
              <a:spcBef>
                <a:spcPts val="0"/>
              </a:spcBef>
              <a:spcAft>
                <a:spcPts val="0"/>
              </a:spcAft>
              <a:buSzPts val="1800"/>
              <a:buChar char="●"/>
            </a:pPr>
            <a:r>
              <a:rPr lang="en"/>
              <a:t>From now, all the analysis will be performed on dataset 2 only.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52"/>
          <p:cNvPicPr preferRelativeResize="0"/>
          <p:nvPr/>
        </p:nvPicPr>
        <p:blipFill rotWithShape="1">
          <a:blip r:embed="rId3">
            <a:alphaModFix/>
          </a:blip>
          <a:srcRect b="-20400" l="1689" r="-1690" t="1861"/>
          <a:stretch/>
        </p:blipFill>
        <p:spPr>
          <a:xfrm>
            <a:off x="1127175" y="1006000"/>
            <a:ext cx="6993374" cy="4838700"/>
          </a:xfrm>
          <a:prstGeom prst="rect">
            <a:avLst/>
          </a:prstGeom>
          <a:noFill/>
          <a:ln>
            <a:noFill/>
          </a:ln>
        </p:spPr>
      </p:pic>
      <p:sp>
        <p:nvSpPr>
          <p:cNvPr id="314" name="Google Shape;314;p52"/>
          <p:cNvSpPr txBox="1"/>
          <p:nvPr/>
        </p:nvSpPr>
        <p:spPr>
          <a:xfrm>
            <a:off x="295475" y="164150"/>
            <a:ext cx="5121600" cy="7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Big Spenders </a:t>
            </a:r>
            <a:endParaRPr>
              <a:latin typeface="Average"/>
              <a:ea typeface="Average"/>
              <a:cs typeface="Average"/>
              <a:sym typeface="Averag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53"/>
          <p:cNvPicPr preferRelativeResize="0"/>
          <p:nvPr/>
        </p:nvPicPr>
        <p:blipFill>
          <a:blip r:embed="rId3">
            <a:alphaModFix/>
          </a:blip>
          <a:stretch>
            <a:fillRect/>
          </a:stretch>
        </p:blipFill>
        <p:spPr>
          <a:xfrm>
            <a:off x="976050" y="1030900"/>
            <a:ext cx="7095626" cy="3960200"/>
          </a:xfrm>
          <a:prstGeom prst="rect">
            <a:avLst/>
          </a:prstGeom>
          <a:noFill/>
          <a:ln>
            <a:noFill/>
          </a:ln>
        </p:spPr>
      </p:pic>
      <p:sp>
        <p:nvSpPr>
          <p:cNvPr id="320" name="Google Shape;320;p53"/>
          <p:cNvSpPr txBox="1"/>
          <p:nvPr/>
        </p:nvSpPr>
        <p:spPr>
          <a:xfrm>
            <a:off x="416750" y="295650"/>
            <a:ext cx="52752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Almost Lost </a:t>
            </a:r>
            <a:r>
              <a:rPr lang="en" sz="3000">
                <a:solidFill>
                  <a:schemeClr val="dk1"/>
                </a:solidFill>
                <a:latin typeface="Oswald"/>
                <a:ea typeface="Oswald"/>
                <a:cs typeface="Oswald"/>
                <a:sym typeface="Oswald"/>
              </a:rPr>
              <a:t>Customers</a:t>
            </a:r>
            <a:endParaRPr>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4"/>
          <p:cNvPicPr preferRelativeResize="0"/>
          <p:nvPr/>
        </p:nvPicPr>
        <p:blipFill>
          <a:blip r:embed="rId3">
            <a:alphaModFix/>
          </a:blip>
          <a:stretch>
            <a:fillRect/>
          </a:stretch>
        </p:blipFill>
        <p:spPr>
          <a:xfrm>
            <a:off x="1184425" y="1107650"/>
            <a:ext cx="6821450" cy="3883451"/>
          </a:xfrm>
          <a:prstGeom prst="rect">
            <a:avLst/>
          </a:prstGeom>
          <a:noFill/>
          <a:ln>
            <a:noFill/>
          </a:ln>
        </p:spPr>
      </p:pic>
      <p:sp>
        <p:nvSpPr>
          <p:cNvPr id="326" name="Google Shape;326;p54"/>
          <p:cNvSpPr txBox="1"/>
          <p:nvPr/>
        </p:nvSpPr>
        <p:spPr>
          <a:xfrm>
            <a:off x="361900" y="361900"/>
            <a:ext cx="48912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Lost </a:t>
            </a:r>
            <a:r>
              <a:rPr lang="en" sz="3000">
                <a:solidFill>
                  <a:schemeClr val="dk1"/>
                </a:solidFill>
                <a:latin typeface="Oswald"/>
                <a:ea typeface="Oswald"/>
                <a:cs typeface="Oswald"/>
                <a:sym typeface="Oswald"/>
              </a:rPr>
              <a:t>Customers</a:t>
            </a:r>
            <a:endParaRPr>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Google Shape;331;p55"/>
          <p:cNvPicPr preferRelativeResize="0"/>
          <p:nvPr/>
        </p:nvPicPr>
        <p:blipFill>
          <a:blip r:embed="rId3">
            <a:alphaModFix/>
          </a:blip>
          <a:stretch>
            <a:fillRect/>
          </a:stretch>
        </p:blipFill>
        <p:spPr>
          <a:xfrm>
            <a:off x="1028700" y="1138125"/>
            <a:ext cx="7200900" cy="3841226"/>
          </a:xfrm>
          <a:prstGeom prst="rect">
            <a:avLst/>
          </a:prstGeom>
          <a:noFill/>
          <a:ln>
            <a:noFill/>
          </a:ln>
        </p:spPr>
      </p:pic>
      <p:sp>
        <p:nvSpPr>
          <p:cNvPr id="332" name="Google Shape;332;p55"/>
          <p:cNvSpPr txBox="1"/>
          <p:nvPr/>
        </p:nvSpPr>
        <p:spPr>
          <a:xfrm>
            <a:off x="481500" y="383050"/>
            <a:ext cx="4859100" cy="8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Lost Cheap </a:t>
            </a:r>
            <a:r>
              <a:rPr lang="en" sz="3000">
                <a:solidFill>
                  <a:schemeClr val="dk1"/>
                </a:solidFill>
                <a:latin typeface="Oswald"/>
                <a:ea typeface="Oswald"/>
                <a:cs typeface="Oswald"/>
                <a:sym typeface="Oswald"/>
              </a:rPr>
              <a:t>Customers</a:t>
            </a:r>
            <a:endParaRPr>
              <a:latin typeface="Average"/>
              <a:ea typeface="Average"/>
              <a:cs typeface="Average"/>
              <a:sym typeface="Averag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42325" y="74625"/>
            <a:ext cx="8520600" cy="851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2200"/>
              <a:t>Clustering of Customers based on Number of items,Total Amount and Number of orders made</a:t>
            </a:r>
            <a:endParaRPr sz="2200"/>
          </a:p>
          <a:p>
            <a:pPr indent="0" lvl="0" marL="0" rtl="0" algn="l">
              <a:spcBef>
                <a:spcPts val="0"/>
              </a:spcBef>
              <a:spcAft>
                <a:spcPts val="0"/>
              </a:spcAft>
              <a:buNone/>
            </a:pPr>
            <a:r>
              <a:t/>
            </a:r>
            <a:endParaRPr/>
          </a:p>
        </p:txBody>
      </p:sp>
      <p:pic>
        <p:nvPicPr>
          <p:cNvPr id="338" name="Google Shape;338;p56"/>
          <p:cNvPicPr preferRelativeResize="0"/>
          <p:nvPr/>
        </p:nvPicPr>
        <p:blipFill>
          <a:blip r:embed="rId3">
            <a:alphaModFix/>
          </a:blip>
          <a:stretch>
            <a:fillRect/>
          </a:stretch>
        </p:blipFill>
        <p:spPr>
          <a:xfrm>
            <a:off x="164500" y="1473075"/>
            <a:ext cx="2568875" cy="2609850"/>
          </a:xfrm>
          <a:prstGeom prst="rect">
            <a:avLst/>
          </a:prstGeom>
          <a:noFill/>
          <a:ln>
            <a:noFill/>
          </a:ln>
        </p:spPr>
      </p:pic>
      <p:pic>
        <p:nvPicPr>
          <p:cNvPr id="339" name="Google Shape;339;p56"/>
          <p:cNvPicPr preferRelativeResize="0"/>
          <p:nvPr/>
        </p:nvPicPr>
        <p:blipFill>
          <a:blip r:embed="rId4">
            <a:alphaModFix/>
          </a:blip>
          <a:stretch>
            <a:fillRect/>
          </a:stretch>
        </p:blipFill>
        <p:spPr>
          <a:xfrm>
            <a:off x="2971075" y="1439750"/>
            <a:ext cx="2733675" cy="2643175"/>
          </a:xfrm>
          <a:prstGeom prst="rect">
            <a:avLst/>
          </a:prstGeom>
          <a:noFill/>
          <a:ln>
            <a:noFill/>
          </a:ln>
        </p:spPr>
      </p:pic>
      <p:pic>
        <p:nvPicPr>
          <p:cNvPr id="340" name="Google Shape;340;p56"/>
          <p:cNvPicPr preferRelativeResize="0"/>
          <p:nvPr/>
        </p:nvPicPr>
        <p:blipFill>
          <a:blip r:embed="rId5">
            <a:alphaModFix/>
          </a:blip>
          <a:stretch>
            <a:fillRect/>
          </a:stretch>
        </p:blipFill>
        <p:spPr>
          <a:xfrm>
            <a:off x="5942475" y="1430225"/>
            <a:ext cx="2771775" cy="2643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57"/>
          <p:cNvPicPr preferRelativeResize="0"/>
          <p:nvPr/>
        </p:nvPicPr>
        <p:blipFill>
          <a:blip r:embed="rId3">
            <a:alphaModFix/>
          </a:blip>
          <a:stretch>
            <a:fillRect/>
          </a:stretch>
        </p:blipFill>
        <p:spPr>
          <a:xfrm>
            <a:off x="183600" y="1477475"/>
            <a:ext cx="4388399" cy="3152900"/>
          </a:xfrm>
          <a:prstGeom prst="rect">
            <a:avLst/>
          </a:prstGeom>
          <a:noFill/>
          <a:ln>
            <a:noFill/>
          </a:ln>
        </p:spPr>
      </p:pic>
      <p:sp>
        <p:nvSpPr>
          <p:cNvPr id="346" name="Google Shape;346;p57"/>
          <p:cNvSpPr txBox="1"/>
          <p:nvPr/>
        </p:nvSpPr>
        <p:spPr>
          <a:xfrm>
            <a:off x="251700" y="186050"/>
            <a:ext cx="34692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Different type of Clustering  </a:t>
            </a:r>
            <a:endParaRPr sz="3000">
              <a:solidFill>
                <a:schemeClr val="dk1"/>
              </a:solidFill>
              <a:latin typeface="Oswald"/>
              <a:ea typeface="Oswald"/>
              <a:cs typeface="Oswald"/>
              <a:sym typeface="Oswald"/>
            </a:endParaRPr>
          </a:p>
        </p:txBody>
      </p:sp>
      <p:pic>
        <p:nvPicPr>
          <p:cNvPr id="347" name="Google Shape;347;p57"/>
          <p:cNvPicPr preferRelativeResize="0"/>
          <p:nvPr/>
        </p:nvPicPr>
        <p:blipFill rotWithShape="1">
          <a:blip r:embed="rId4">
            <a:alphaModFix/>
          </a:blip>
          <a:srcRect b="0" l="1420" r="-1419" t="0"/>
          <a:stretch/>
        </p:blipFill>
        <p:spPr>
          <a:xfrm>
            <a:off x="2900075" y="0"/>
            <a:ext cx="5406150" cy="2407600"/>
          </a:xfrm>
          <a:prstGeom prst="rect">
            <a:avLst/>
          </a:prstGeom>
          <a:noFill/>
          <a:ln>
            <a:noFill/>
          </a:ln>
        </p:spPr>
      </p:pic>
      <p:pic>
        <p:nvPicPr>
          <p:cNvPr id="348" name="Google Shape;348;p57"/>
          <p:cNvPicPr preferRelativeResize="0"/>
          <p:nvPr/>
        </p:nvPicPr>
        <p:blipFill>
          <a:blip r:embed="rId5">
            <a:alphaModFix/>
          </a:blip>
          <a:stretch>
            <a:fillRect/>
          </a:stretch>
        </p:blipFill>
        <p:spPr>
          <a:xfrm>
            <a:off x="4440675" y="2495125"/>
            <a:ext cx="4544024" cy="2582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155850" y="52175"/>
            <a:ext cx="8832300" cy="614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3600"/>
              <a:t>Product Description</a:t>
            </a:r>
            <a:endParaRPr sz="3600"/>
          </a:p>
          <a:p>
            <a:pPr indent="0" lvl="0" marL="0" rtl="0" algn="l">
              <a:spcBef>
                <a:spcPts val="0"/>
              </a:spcBef>
              <a:spcAft>
                <a:spcPts val="0"/>
              </a:spcAft>
              <a:buNone/>
            </a:pPr>
            <a:r>
              <a:t/>
            </a:r>
            <a:endParaRPr/>
          </a:p>
        </p:txBody>
      </p:sp>
      <p:sp>
        <p:nvSpPr>
          <p:cNvPr id="354" name="Google Shape;354;p58"/>
          <p:cNvSpPr txBox="1"/>
          <p:nvPr>
            <p:ph idx="1" type="body"/>
          </p:nvPr>
        </p:nvSpPr>
        <p:spPr>
          <a:xfrm>
            <a:off x="155850" y="898525"/>
            <a:ext cx="3808800" cy="3459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chemeClr val="lt2"/>
                </a:solidFill>
              </a:rPr>
              <a:t>There are 3877 unique product descriptions. We can see in graph that some descriptions correspond to a similar product type. We can see the multiple occurences of lunch bags as we often have color information about the product as well. Furthermore the most common descriptions seems to confirm that the retailer sells various different kinds of products</a:t>
            </a:r>
            <a:endParaRPr sz="1800">
              <a:solidFill>
                <a:schemeClr val="lt2"/>
              </a:solidFill>
            </a:endParaRPr>
          </a:p>
        </p:txBody>
      </p:sp>
      <p:pic>
        <p:nvPicPr>
          <p:cNvPr id="355" name="Google Shape;355;p58"/>
          <p:cNvPicPr preferRelativeResize="0"/>
          <p:nvPr/>
        </p:nvPicPr>
        <p:blipFill>
          <a:blip r:embed="rId3">
            <a:alphaModFix/>
          </a:blip>
          <a:stretch>
            <a:fillRect/>
          </a:stretch>
        </p:blipFill>
        <p:spPr>
          <a:xfrm>
            <a:off x="4506400" y="776250"/>
            <a:ext cx="4372700" cy="3207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114275" y="170850"/>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t>Clustering on basis of Product Description</a:t>
            </a:r>
            <a:endParaRPr/>
          </a:p>
          <a:p>
            <a:pPr indent="0" lvl="0" marL="0" rtl="0" algn="l">
              <a:spcBef>
                <a:spcPts val="0"/>
              </a:spcBef>
              <a:spcAft>
                <a:spcPts val="0"/>
              </a:spcAft>
              <a:buNone/>
            </a:pPr>
            <a:r>
              <a:t/>
            </a:r>
            <a:endParaRPr/>
          </a:p>
        </p:txBody>
      </p:sp>
      <p:sp>
        <p:nvSpPr>
          <p:cNvPr id="361" name="Google Shape;361;p59"/>
          <p:cNvSpPr txBox="1"/>
          <p:nvPr>
            <p:ph idx="1" type="body"/>
          </p:nvPr>
        </p:nvSpPr>
        <p:spPr>
          <a:xfrm>
            <a:off x="114275" y="944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have formed three clusters of customers purchase based on product description in the dataset. Cluster 1 depicts some information about bags and Cluster 2 depicts products about birthday events . Cluster 3 generally show some home furniture things.We have used Wordcloud to depict these clusters. </a:t>
            </a:r>
            <a:endParaRPr/>
          </a:p>
        </p:txBody>
      </p:sp>
      <p:pic>
        <p:nvPicPr>
          <p:cNvPr id="362" name="Google Shape;362;p59"/>
          <p:cNvPicPr preferRelativeResize="0"/>
          <p:nvPr/>
        </p:nvPicPr>
        <p:blipFill>
          <a:blip r:embed="rId3">
            <a:alphaModFix/>
          </a:blip>
          <a:stretch>
            <a:fillRect/>
          </a:stretch>
        </p:blipFill>
        <p:spPr>
          <a:xfrm>
            <a:off x="-12" y="2614025"/>
            <a:ext cx="3133725" cy="1790700"/>
          </a:xfrm>
          <a:prstGeom prst="rect">
            <a:avLst/>
          </a:prstGeom>
          <a:noFill/>
          <a:ln>
            <a:noFill/>
          </a:ln>
        </p:spPr>
      </p:pic>
      <p:pic>
        <p:nvPicPr>
          <p:cNvPr id="363" name="Google Shape;363;p59"/>
          <p:cNvPicPr preferRelativeResize="0"/>
          <p:nvPr/>
        </p:nvPicPr>
        <p:blipFill rotWithShape="1">
          <a:blip r:embed="rId4">
            <a:alphaModFix/>
          </a:blip>
          <a:srcRect b="0" l="3720" r="-3719" t="0"/>
          <a:stretch/>
        </p:blipFill>
        <p:spPr>
          <a:xfrm>
            <a:off x="3024750" y="3186025"/>
            <a:ext cx="3313350" cy="1790700"/>
          </a:xfrm>
          <a:prstGeom prst="rect">
            <a:avLst/>
          </a:prstGeom>
          <a:noFill/>
          <a:ln>
            <a:noFill/>
          </a:ln>
        </p:spPr>
      </p:pic>
      <p:pic>
        <p:nvPicPr>
          <p:cNvPr id="364" name="Google Shape;364;p59"/>
          <p:cNvPicPr preferRelativeResize="0"/>
          <p:nvPr/>
        </p:nvPicPr>
        <p:blipFill>
          <a:blip r:embed="rId5">
            <a:alphaModFix/>
          </a:blip>
          <a:stretch>
            <a:fillRect/>
          </a:stretch>
        </p:blipFill>
        <p:spPr>
          <a:xfrm>
            <a:off x="6095575" y="2569800"/>
            <a:ext cx="3048425" cy="1790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0"/>
          <p:cNvSpPr txBox="1"/>
          <p:nvPr/>
        </p:nvSpPr>
        <p:spPr>
          <a:xfrm>
            <a:off x="1261225" y="1228300"/>
            <a:ext cx="6711900" cy="3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How can we measure our performance in terms of customer acquisition and building customer loyalty? </a:t>
            </a:r>
            <a:r>
              <a:rPr lang="en">
                <a:solidFill>
                  <a:schemeClr val="dk1"/>
                </a:solidFill>
                <a:latin typeface="Average"/>
                <a:ea typeface="Average"/>
                <a:cs typeface="Average"/>
                <a:sym typeface="Average"/>
              </a:rPr>
              <a:t> </a:t>
            </a:r>
            <a:endParaRPr>
              <a:solidFill>
                <a:schemeClr val="dk1"/>
              </a:solidFill>
              <a:latin typeface="Average"/>
              <a:ea typeface="Average"/>
              <a:cs typeface="Average"/>
              <a:sym typeface="Averag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234775" y="6037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3600"/>
              <a:t>Cohort Analysis </a:t>
            </a:r>
            <a:endParaRPr/>
          </a:p>
        </p:txBody>
      </p:sp>
      <p:sp>
        <p:nvSpPr>
          <p:cNvPr id="375" name="Google Shape;375;p61"/>
          <p:cNvSpPr txBox="1"/>
          <p:nvPr>
            <p:ph idx="1" type="body"/>
          </p:nvPr>
        </p:nvSpPr>
        <p:spPr>
          <a:xfrm>
            <a:off x="157850" y="1009950"/>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lt2"/>
                </a:solidFill>
              </a:rPr>
              <a:t>Cohort Analysis is a metric which depicts the user acquisition rate.</a:t>
            </a:r>
            <a:endParaRPr>
              <a:solidFill>
                <a:schemeClr val="lt2"/>
              </a:solidFill>
            </a:endParaRPr>
          </a:p>
          <a:p>
            <a:pPr indent="-342900" lvl="0" marL="457200" rtl="0" algn="l">
              <a:lnSpc>
                <a:spcPct val="115000"/>
              </a:lnSpc>
              <a:spcBef>
                <a:spcPts val="1600"/>
              </a:spcBef>
              <a:spcAft>
                <a:spcPts val="0"/>
              </a:spcAft>
              <a:buClr>
                <a:schemeClr val="lt2"/>
              </a:buClr>
              <a:buSzPts val="1800"/>
              <a:buChar char="●"/>
            </a:pPr>
            <a:r>
              <a:rPr lang="en">
                <a:solidFill>
                  <a:schemeClr val="lt2"/>
                </a:solidFill>
              </a:rPr>
              <a:t>It is always a good idea to know how your users behave in a product or toward a marketing event aligned with time series. User acquisition is a huge and significant action for a product.</a:t>
            </a:r>
            <a:endParaRPr>
              <a:solidFill>
                <a:schemeClr val="lt2"/>
              </a:solidFill>
            </a:endParaRPr>
          </a:p>
          <a:p>
            <a:pPr indent="-342900" lvl="0" marL="457200" rtl="0" algn="l">
              <a:lnSpc>
                <a:spcPct val="115000"/>
              </a:lnSpc>
              <a:spcBef>
                <a:spcPts val="1600"/>
              </a:spcBef>
              <a:spcAft>
                <a:spcPts val="0"/>
              </a:spcAft>
              <a:buClr>
                <a:schemeClr val="lt2"/>
              </a:buClr>
              <a:buSzPts val="1800"/>
              <a:buChar char="●"/>
            </a:pPr>
            <a:r>
              <a:rPr lang="en">
                <a:solidFill>
                  <a:schemeClr val="lt2"/>
                </a:solidFill>
              </a:rPr>
              <a:t>Cohort analysis breaks  into related groups for analysis. These related groups, or cohorts, usually share common characteristics or experiences within a defined time-span.</a:t>
            </a:r>
            <a:endParaRPr>
              <a:solidFill>
                <a:schemeClr val="lt2"/>
              </a:solidFill>
            </a:endParaRPr>
          </a:p>
          <a:p>
            <a:pPr indent="-342900" lvl="0" marL="457200" rtl="0" algn="l">
              <a:lnSpc>
                <a:spcPct val="115000"/>
              </a:lnSpc>
              <a:spcBef>
                <a:spcPts val="1600"/>
              </a:spcBef>
              <a:spcAft>
                <a:spcPts val="0"/>
              </a:spcAft>
              <a:buClr>
                <a:schemeClr val="lt2"/>
              </a:buClr>
              <a:buSzPts val="1800"/>
              <a:buChar char="●"/>
            </a:pPr>
            <a:r>
              <a:rPr lang="en">
                <a:solidFill>
                  <a:schemeClr val="lt2"/>
                </a:solidFill>
              </a:rPr>
              <a:t> Cohort analysis is a tool to measure user engagement over time. It helps to know whether user engagement is actually getting better over time or is only appearing to improve because of growth.</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a:t>
            </a:r>
            <a:endParaRPr/>
          </a:p>
        </p:txBody>
      </p:sp>
      <p:sp>
        <p:nvSpPr>
          <p:cNvPr id="87" name="Google Shape;87;p17"/>
          <p:cNvSpPr txBox="1"/>
          <p:nvPr>
            <p:ph idx="1" type="body"/>
          </p:nvPr>
        </p:nvSpPr>
        <p:spPr>
          <a:xfrm>
            <a:off x="164375" y="-488775"/>
            <a:ext cx="3696000" cy="1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368300" lvl="0" marL="457200" rtl="0" algn="l">
              <a:spcBef>
                <a:spcPts val="1600"/>
              </a:spcBef>
              <a:spcAft>
                <a:spcPts val="0"/>
              </a:spcAft>
              <a:buSzPts val="2200"/>
              <a:buChar char="●"/>
            </a:pPr>
            <a:r>
              <a:rPr lang="en" sz="2200"/>
              <a:t>Got 1454 and 135080 NULL values for product description and customer id column respectively.</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pic>
        <p:nvPicPr>
          <p:cNvPr id="88" name="Google Shape;88;p17"/>
          <p:cNvPicPr preferRelativeResize="0"/>
          <p:nvPr/>
        </p:nvPicPr>
        <p:blipFill>
          <a:blip r:embed="rId3">
            <a:alphaModFix/>
          </a:blip>
          <a:stretch>
            <a:fillRect/>
          </a:stretch>
        </p:blipFill>
        <p:spPr>
          <a:xfrm>
            <a:off x="3860375" y="926025"/>
            <a:ext cx="5088225" cy="3926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9470675" y="1034300"/>
            <a:ext cx="8520600" cy="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2"/>
          <p:cNvSpPr txBox="1"/>
          <p:nvPr>
            <p:ph idx="1" type="body"/>
          </p:nvPr>
        </p:nvSpPr>
        <p:spPr>
          <a:xfrm>
            <a:off x="18500" y="101700"/>
            <a:ext cx="9046200" cy="5817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Char char="●"/>
            </a:pPr>
            <a:r>
              <a:rPr lang="en" sz="1700">
                <a:solidFill>
                  <a:schemeClr val="lt2"/>
                </a:solidFill>
              </a:rPr>
              <a:t>We made a  new column </a:t>
            </a:r>
            <a:r>
              <a:rPr lang="en" sz="1700">
                <a:solidFill>
                  <a:schemeClr val="lt2"/>
                </a:solidFill>
              </a:rPr>
              <a:t>cohort month, it is the first month for the specific user ID when that user shopped at this online retailer. The groupby and transform are used for creating the cohort month.</a:t>
            </a:r>
            <a:endParaRPr sz="1700">
              <a:solidFill>
                <a:schemeClr val="lt2"/>
              </a:solidFill>
            </a:endParaRPr>
          </a:p>
          <a:p>
            <a:pPr indent="-336550" lvl="0" marL="457200" rtl="0" algn="l">
              <a:spcBef>
                <a:spcPts val="0"/>
              </a:spcBef>
              <a:spcAft>
                <a:spcPts val="0"/>
              </a:spcAft>
              <a:buClr>
                <a:schemeClr val="lt2"/>
              </a:buClr>
              <a:buSzPts val="1700"/>
              <a:buChar char="●"/>
            </a:pPr>
            <a:r>
              <a:rPr lang="en" sz="1700">
                <a:solidFill>
                  <a:schemeClr val="lt2"/>
                </a:solidFill>
              </a:rPr>
              <a:t> Finally, I created a cohort index for each row. The cohort index is the month difference between invoice month and cohort month for each row. By doing the deduction, I am able to know the month lapse between that specific transaction and the first transaction that user made on the website.</a:t>
            </a:r>
            <a:endParaRPr sz="1700">
              <a:solidFill>
                <a:schemeClr val="lt2"/>
              </a:solidFill>
            </a:endParaRPr>
          </a:p>
        </p:txBody>
      </p:sp>
      <p:pic>
        <p:nvPicPr>
          <p:cNvPr id="382" name="Google Shape;382;p62"/>
          <p:cNvPicPr preferRelativeResize="0"/>
          <p:nvPr/>
        </p:nvPicPr>
        <p:blipFill>
          <a:blip r:embed="rId3">
            <a:alphaModFix/>
          </a:blip>
          <a:stretch>
            <a:fillRect/>
          </a:stretch>
        </p:blipFill>
        <p:spPr>
          <a:xfrm>
            <a:off x="218875" y="2514525"/>
            <a:ext cx="8733000" cy="2412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3"/>
          <p:cNvSpPr txBox="1"/>
          <p:nvPr>
            <p:ph idx="1" type="body"/>
          </p:nvPr>
        </p:nvSpPr>
        <p:spPr>
          <a:xfrm>
            <a:off x="-148875" y="191250"/>
            <a:ext cx="5998800" cy="9759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1600"/>
              </a:spcAft>
              <a:buClr>
                <a:schemeClr val="lt2"/>
              </a:buClr>
              <a:buSzPts val="1800"/>
              <a:buChar char="●"/>
            </a:pPr>
            <a:r>
              <a:rPr b="1" lang="en" sz="1800">
                <a:solidFill>
                  <a:schemeClr val="lt2"/>
                </a:solidFill>
                <a:latin typeface="Average"/>
                <a:ea typeface="Average"/>
                <a:cs typeface="Average"/>
                <a:sym typeface="Average"/>
              </a:rPr>
              <a:t>I created first Cohort </a:t>
            </a:r>
            <a:r>
              <a:rPr lang="en" sz="1800">
                <a:solidFill>
                  <a:schemeClr val="lt2"/>
                </a:solidFill>
                <a:latin typeface="Average"/>
                <a:ea typeface="Average"/>
                <a:cs typeface="Average"/>
                <a:sym typeface="Average"/>
              </a:rPr>
              <a:t>which depicts number of active users. I used group by and pivot table functions.</a:t>
            </a:r>
            <a:endParaRPr sz="1800">
              <a:solidFill>
                <a:schemeClr val="lt2"/>
              </a:solidFill>
              <a:latin typeface="Average"/>
              <a:ea typeface="Average"/>
              <a:cs typeface="Average"/>
              <a:sym typeface="Average"/>
            </a:endParaRPr>
          </a:p>
        </p:txBody>
      </p:sp>
      <p:pic>
        <p:nvPicPr>
          <p:cNvPr id="388" name="Google Shape;388;p63"/>
          <p:cNvPicPr preferRelativeResize="0"/>
          <p:nvPr/>
        </p:nvPicPr>
        <p:blipFill>
          <a:blip r:embed="rId3">
            <a:alphaModFix/>
          </a:blip>
          <a:stretch>
            <a:fillRect/>
          </a:stretch>
        </p:blipFill>
        <p:spPr>
          <a:xfrm>
            <a:off x="3805800" y="1131747"/>
            <a:ext cx="5165100" cy="3201928"/>
          </a:xfrm>
          <a:prstGeom prst="rect">
            <a:avLst/>
          </a:prstGeom>
          <a:noFill/>
          <a:ln>
            <a:noFill/>
          </a:ln>
        </p:spPr>
      </p:pic>
      <p:sp>
        <p:nvSpPr>
          <p:cNvPr id="389" name="Google Shape;389;p63"/>
          <p:cNvSpPr txBox="1"/>
          <p:nvPr/>
        </p:nvSpPr>
        <p:spPr>
          <a:xfrm>
            <a:off x="274150" y="652500"/>
            <a:ext cx="3366900" cy="38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200"/>
              </a:spcBef>
              <a:spcAft>
                <a:spcPts val="0"/>
              </a:spcAft>
              <a:buNone/>
            </a:pPr>
            <a:r>
              <a:rPr lang="en" sz="1800">
                <a:solidFill>
                  <a:schemeClr val="lt2"/>
                </a:solidFill>
                <a:latin typeface="Average"/>
                <a:ea typeface="Average"/>
                <a:cs typeface="Average"/>
                <a:sym typeface="Average"/>
              </a:rPr>
              <a:t>In</a:t>
            </a:r>
            <a:r>
              <a:rPr lang="en" sz="1800">
                <a:solidFill>
                  <a:schemeClr val="lt2"/>
                </a:solidFill>
                <a:latin typeface="Average"/>
                <a:ea typeface="Average"/>
                <a:cs typeface="Average"/>
                <a:sym typeface="Average"/>
              </a:rPr>
              <a:t> this table, first column is active user number on that specific month, and the following columns show how the many remaining users are still using the service on the second, third, and fourth month. The 13th column and 2010–12–1 row means 235 users out of 885 users were still buying things after the 13 months from 2010/12/1.</a:t>
            </a:r>
            <a:endParaRPr sz="1800">
              <a:solidFill>
                <a:schemeClr val="lt2"/>
              </a:solidFill>
              <a:latin typeface="Average"/>
              <a:ea typeface="Average"/>
              <a:cs typeface="Average"/>
              <a:sym typeface="Averag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64"/>
          <p:cNvPicPr preferRelativeResize="0"/>
          <p:nvPr/>
        </p:nvPicPr>
        <p:blipFill>
          <a:blip r:embed="rId3">
            <a:alphaModFix/>
          </a:blip>
          <a:stretch>
            <a:fillRect/>
          </a:stretch>
        </p:blipFill>
        <p:spPr>
          <a:xfrm>
            <a:off x="248650" y="618075"/>
            <a:ext cx="5593149" cy="3907350"/>
          </a:xfrm>
          <a:prstGeom prst="rect">
            <a:avLst/>
          </a:prstGeom>
          <a:noFill/>
          <a:ln>
            <a:noFill/>
          </a:ln>
        </p:spPr>
      </p:pic>
      <p:sp>
        <p:nvSpPr>
          <p:cNvPr id="395" name="Google Shape;395;p64"/>
          <p:cNvSpPr txBox="1"/>
          <p:nvPr/>
        </p:nvSpPr>
        <p:spPr>
          <a:xfrm>
            <a:off x="6054225" y="1173475"/>
            <a:ext cx="3024000" cy="22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latin typeface="Average"/>
                <a:ea typeface="Average"/>
                <a:cs typeface="Average"/>
                <a:sym typeface="Average"/>
              </a:rPr>
              <a:t>Based on previous data frame, I can further transform the absolute number into percentage to showcase the retention rate. First column is no doubt 100% retention rate, and with time going by, the retention rate would drop.</a:t>
            </a:r>
            <a:endParaRPr sz="1800">
              <a:solidFill>
                <a:schemeClr val="lt2"/>
              </a:solidFill>
              <a:latin typeface="Average"/>
              <a:ea typeface="Average"/>
              <a:cs typeface="Average"/>
              <a:sym typeface="Averag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5"/>
          <p:cNvSpPr txBox="1"/>
          <p:nvPr>
            <p:ph idx="1" type="body"/>
          </p:nvPr>
        </p:nvSpPr>
        <p:spPr>
          <a:xfrm>
            <a:off x="300725" y="259775"/>
            <a:ext cx="2808000" cy="401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rPr>
              <a:t>Finally, I am able to visualize more clear result using Seaborn heatmap. From the graph, it can be concluded that on 2011/11 some strategies might be implemented to increase the return users as about 50% of user from 2010/12 cohort return on 2011/11. We should investigate these type of campaigns or feature changes that lead to the higher retention.</a:t>
            </a:r>
            <a:endParaRPr sz="1800"/>
          </a:p>
        </p:txBody>
      </p:sp>
      <p:pic>
        <p:nvPicPr>
          <p:cNvPr id="401" name="Google Shape;401;p65"/>
          <p:cNvPicPr preferRelativeResize="0"/>
          <p:nvPr/>
        </p:nvPicPr>
        <p:blipFill>
          <a:blip r:embed="rId3">
            <a:alphaModFix/>
          </a:blip>
          <a:stretch>
            <a:fillRect/>
          </a:stretch>
        </p:blipFill>
        <p:spPr>
          <a:xfrm>
            <a:off x="3206475" y="442525"/>
            <a:ext cx="5732401" cy="4311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6"/>
          <p:cNvSpPr txBox="1"/>
          <p:nvPr>
            <p:ph type="title"/>
          </p:nvPr>
        </p:nvSpPr>
        <p:spPr>
          <a:xfrm>
            <a:off x="311700" y="24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avoid out of stock situations?</a:t>
            </a:r>
            <a:endParaRPr/>
          </a:p>
        </p:txBody>
      </p:sp>
      <p:sp>
        <p:nvSpPr>
          <p:cNvPr id="407" name="Google Shape;407;p66"/>
          <p:cNvSpPr txBox="1"/>
          <p:nvPr>
            <p:ph idx="1" type="body"/>
          </p:nvPr>
        </p:nvSpPr>
        <p:spPr>
          <a:xfrm>
            <a:off x="661875" y="1097750"/>
            <a:ext cx="458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Calculated month wise quantity sold for each product - We assume that if a product is sold in a given quantity in the given month. So, in the same month next year quantity sold will be more likely equal to that of previous one. We therefore, try to keep the same or just greater quantity to avoid out of stock situation.   </a:t>
            </a:r>
            <a:endParaRPr/>
          </a:p>
        </p:txBody>
      </p:sp>
      <p:pic>
        <p:nvPicPr>
          <p:cNvPr id="408" name="Google Shape;408;p66"/>
          <p:cNvPicPr preferRelativeResize="0"/>
          <p:nvPr/>
        </p:nvPicPr>
        <p:blipFill>
          <a:blip r:embed="rId3">
            <a:alphaModFix/>
          </a:blip>
          <a:stretch>
            <a:fillRect/>
          </a:stretch>
        </p:blipFill>
        <p:spPr>
          <a:xfrm>
            <a:off x="5811050" y="339250"/>
            <a:ext cx="2954775" cy="4662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7"/>
          <p:cNvSpPr txBox="1"/>
          <p:nvPr/>
        </p:nvSpPr>
        <p:spPr>
          <a:xfrm>
            <a:off x="0" y="611175"/>
            <a:ext cx="9032700" cy="50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dk1"/>
                </a:solidFill>
                <a:latin typeface="Oswald"/>
                <a:ea typeface="Oswald"/>
                <a:cs typeface="Oswald"/>
                <a:sym typeface="Oswald"/>
              </a:rPr>
              <a:t>  The goal is to turn data     into information and  information into insight.</a:t>
            </a:r>
            <a:endParaRPr>
              <a:latin typeface="Average"/>
              <a:ea typeface="Average"/>
              <a:cs typeface="Average"/>
              <a:sym typeface="Averag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8"/>
          <p:cNvSpPr txBox="1"/>
          <p:nvPr/>
        </p:nvSpPr>
        <p:spPr>
          <a:xfrm>
            <a:off x="525950" y="1528825"/>
            <a:ext cx="7744800" cy="3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chemeClr val="dk1"/>
                </a:solidFill>
                <a:latin typeface="Oswald"/>
                <a:ea typeface="Oswald"/>
                <a:cs typeface="Oswald"/>
                <a:sym typeface="Oswald"/>
              </a:rPr>
              <a:t>Thank You</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Continued..</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 our dataset we also have the information about the orders that are being canceled, represented by ‘C’ in starting of the transaction id.</a:t>
            </a:r>
            <a:endParaRPr sz="2200"/>
          </a:p>
          <a:p>
            <a:pPr indent="-368300" lvl="0" marL="457200" rtl="0" algn="l">
              <a:spcBef>
                <a:spcPts val="0"/>
              </a:spcBef>
              <a:spcAft>
                <a:spcPts val="0"/>
              </a:spcAft>
              <a:buSzPts val="2200"/>
              <a:buChar char="●"/>
            </a:pPr>
            <a:r>
              <a:rPr lang="en" sz="2200"/>
              <a:t>For canceled orders every detail is same as that of purchased order except the quantity sold, which is the negative of purchased order.</a:t>
            </a:r>
            <a:endParaRPr sz="2200"/>
          </a:p>
          <a:p>
            <a:pPr indent="-368300" lvl="0" marL="457200" rtl="0" algn="l">
              <a:spcBef>
                <a:spcPts val="0"/>
              </a:spcBef>
              <a:spcAft>
                <a:spcPts val="0"/>
              </a:spcAft>
              <a:buSzPts val="2200"/>
              <a:buChar char="●"/>
            </a:pPr>
            <a:r>
              <a:rPr lang="en" sz="2200"/>
              <a:t>In total, we have 9288 canceled orders. </a:t>
            </a:r>
            <a:endParaRPr sz="2200"/>
          </a:p>
        </p:txBody>
      </p:sp>
      <p:pic>
        <p:nvPicPr>
          <p:cNvPr id="95" name="Google Shape;95;p18"/>
          <p:cNvPicPr preferRelativeResize="0"/>
          <p:nvPr/>
        </p:nvPicPr>
        <p:blipFill>
          <a:blip r:embed="rId3">
            <a:alphaModFix/>
          </a:blip>
          <a:stretch>
            <a:fillRect/>
          </a:stretch>
        </p:blipFill>
        <p:spPr>
          <a:xfrm>
            <a:off x="125450" y="3846825"/>
            <a:ext cx="8934924" cy="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54000" y="209075"/>
            <a:ext cx="4045200" cy="11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Analysis Continued..</a:t>
            </a:r>
            <a:endParaRPr/>
          </a:p>
        </p:txBody>
      </p:sp>
      <p:sp>
        <p:nvSpPr>
          <p:cNvPr id="101" name="Google Shape;101;p19"/>
          <p:cNvSpPr txBox="1"/>
          <p:nvPr>
            <p:ph idx="1" type="subTitle"/>
          </p:nvPr>
        </p:nvSpPr>
        <p:spPr>
          <a:xfrm>
            <a:off x="237625" y="1688275"/>
            <a:ext cx="4045200" cy="25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2"/>
                </a:solidFill>
              </a:rPr>
              <a:t>Dataset Description - </a:t>
            </a:r>
            <a:r>
              <a:rPr lang="en" sz="2200">
                <a:solidFill>
                  <a:schemeClr val="lt2"/>
                </a:solidFill>
              </a:rPr>
              <a:t>We have some negative values in our dataset. Maybe this could mean that these quantities (with corresponding unit prices) was returned or being cancelled or they were discounted products.</a:t>
            </a:r>
            <a:endParaRPr sz="2200">
              <a:solidFill>
                <a:schemeClr val="lt2"/>
              </a:solidFill>
            </a:endParaRPr>
          </a:p>
          <a:p>
            <a:pPr indent="0" lvl="0" marL="0" rtl="0" algn="ctr">
              <a:spcBef>
                <a:spcPts val="0"/>
              </a:spcBef>
              <a:spcAft>
                <a:spcPts val="0"/>
              </a:spcAft>
              <a:buNone/>
            </a:pPr>
            <a:r>
              <a:t/>
            </a:r>
            <a:endParaRPr sz="2200">
              <a:solidFill>
                <a:schemeClr val="lt2"/>
              </a:solidFill>
            </a:endParaRPr>
          </a:p>
          <a:p>
            <a:pPr indent="0" lvl="0" marL="0" rtl="0" algn="ctr">
              <a:spcBef>
                <a:spcPts val="0"/>
              </a:spcBef>
              <a:spcAft>
                <a:spcPts val="0"/>
              </a:spcAft>
              <a:buNone/>
            </a:pPr>
            <a:r>
              <a:rPr lang="en" sz="2200">
                <a:solidFill>
                  <a:schemeClr val="lt2"/>
                </a:solidFill>
              </a:rPr>
              <a:t> </a:t>
            </a:r>
            <a:r>
              <a:rPr lang="en"/>
              <a:t>  </a:t>
            </a:r>
            <a:endParaRPr/>
          </a:p>
        </p:txBody>
      </p:sp>
      <p:sp>
        <p:nvSpPr>
          <p:cNvPr id="102" name="Google Shape;102;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4783100" y="612675"/>
            <a:ext cx="4149799" cy="3889625"/>
          </a:xfrm>
          <a:prstGeom prst="rect">
            <a:avLst/>
          </a:prstGeom>
          <a:noFill/>
          <a:ln>
            <a:noFill/>
          </a:ln>
        </p:spPr>
      </p:pic>
      <p:pic>
        <p:nvPicPr>
          <p:cNvPr id="104" name="Google Shape;104;p19"/>
          <p:cNvPicPr preferRelativeResize="0"/>
          <p:nvPr/>
        </p:nvPicPr>
        <p:blipFill>
          <a:blip r:embed="rId4">
            <a:alphaModFix/>
          </a:blip>
          <a:stretch>
            <a:fillRect/>
          </a:stretch>
        </p:blipFill>
        <p:spPr>
          <a:xfrm>
            <a:off x="0" y="4502300"/>
            <a:ext cx="9091626" cy="61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145500"/>
            <a:ext cx="4045200" cy="11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Analysis Continued..</a:t>
            </a:r>
            <a:endParaRPr/>
          </a:p>
        </p:txBody>
      </p:sp>
      <p:sp>
        <p:nvSpPr>
          <p:cNvPr id="110" name="Google Shape;110;p20"/>
          <p:cNvSpPr txBox="1"/>
          <p:nvPr>
            <p:ph idx="1" type="subTitle"/>
          </p:nvPr>
        </p:nvSpPr>
        <p:spPr>
          <a:xfrm>
            <a:off x="265500" y="17579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2"/>
                </a:solidFill>
              </a:rPr>
              <a:t>Dataset description after removing the negative values of quantity and price.</a:t>
            </a:r>
            <a:endParaRPr sz="2200">
              <a:solidFill>
                <a:schemeClr val="lt2"/>
              </a:solidFill>
            </a:endParaRPr>
          </a:p>
        </p:txBody>
      </p:sp>
      <p:sp>
        <p:nvSpPr>
          <p:cNvPr id="111" name="Google Shape;111;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4856550" y="724200"/>
            <a:ext cx="4045199" cy="377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Continued..</a:t>
            </a:r>
            <a:endParaRPr/>
          </a:p>
        </p:txBody>
      </p:sp>
      <p:sp>
        <p:nvSpPr>
          <p:cNvPr id="118" name="Google Shape;118;p21"/>
          <p:cNvSpPr txBox="1"/>
          <p:nvPr>
            <p:ph idx="1" type="body"/>
          </p:nvPr>
        </p:nvSpPr>
        <p:spPr>
          <a:xfrm>
            <a:off x="311700" y="127792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finally remove the duplicate rows and rows having NULL customer id as we cannot fill any arbitrary value for customer id.</a:t>
            </a:r>
            <a:endParaRPr sz="2200"/>
          </a:p>
          <a:p>
            <a:pPr indent="-368300" lvl="0" marL="457200" rtl="0" algn="l">
              <a:spcBef>
                <a:spcPts val="0"/>
              </a:spcBef>
              <a:spcAft>
                <a:spcPts val="0"/>
              </a:spcAft>
              <a:buSzPts val="2200"/>
              <a:buChar char="●"/>
            </a:pPr>
            <a:r>
              <a:rPr lang="en" sz="2200"/>
              <a:t>Shape of final dataset :  392692 rows and 8 columns.</a:t>
            </a:r>
            <a:endParaRPr sz="2200"/>
          </a:p>
          <a:p>
            <a:pPr indent="-368300" lvl="0" marL="457200" rtl="0" algn="l">
              <a:spcBef>
                <a:spcPts val="0"/>
              </a:spcBef>
              <a:spcAft>
                <a:spcPts val="0"/>
              </a:spcAft>
              <a:buSzPts val="2200"/>
              <a:buChar char="●"/>
            </a:pPr>
            <a:r>
              <a:rPr lang="en" sz="2200"/>
              <a:t>At this stage our dataset is completely clean and we can perform further analysis on the same.</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