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2" r:id="rId4"/>
    <p:sldId id="27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0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2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08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6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33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5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1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2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0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4D98-386F-4B3A-B967-99CDDA38F7E6}" type="datetimeFigureOut">
              <a:rPr lang="en-IN" smtClean="0"/>
              <a:t>26-12-2015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4ED3D8-EEF8-4FCB-8082-AAFA59FBA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843" y="334851"/>
            <a:ext cx="9144000" cy="1176986"/>
          </a:xfrm>
        </p:spPr>
        <p:txBody>
          <a:bodyPr/>
          <a:lstStyle/>
          <a:p>
            <a:pPr algn="l"/>
            <a:r>
              <a:rPr lang="en-IN" dirty="0" smtClean="0"/>
              <a:t>Percentage, Profit and Loss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7137"/>
            <a:ext cx="9144000" cy="39022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Topic to be </a:t>
            </a:r>
            <a:r>
              <a:rPr lang="en-IN" dirty="0" smtClean="0"/>
              <a:t>covered</a:t>
            </a:r>
            <a:endParaRPr lang="en-IN" dirty="0"/>
          </a:p>
          <a:p>
            <a:pPr algn="l"/>
            <a:r>
              <a:rPr lang="en-IN" b="1" dirty="0"/>
              <a:t>1</a:t>
            </a:r>
            <a:r>
              <a:rPr lang="en-IN" b="1" dirty="0" smtClean="0"/>
              <a:t>. </a:t>
            </a:r>
            <a:r>
              <a:rPr lang="en-IN" dirty="0"/>
              <a:t>Percentage equivalent of fractions</a:t>
            </a:r>
          </a:p>
          <a:p>
            <a:pPr algn="l"/>
            <a:r>
              <a:rPr lang="en-IN" b="1" dirty="0"/>
              <a:t>2</a:t>
            </a:r>
            <a:r>
              <a:rPr lang="en-IN" b="1" dirty="0" smtClean="0"/>
              <a:t>. </a:t>
            </a:r>
            <a:r>
              <a:rPr lang="en-IN" dirty="0"/>
              <a:t>Importance of Base value in percentages.</a:t>
            </a:r>
          </a:p>
          <a:p>
            <a:pPr algn="l"/>
            <a:r>
              <a:rPr lang="en-IN" b="1" dirty="0"/>
              <a:t>3</a:t>
            </a:r>
            <a:r>
              <a:rPr lang="en-IN" b="1" dirty="0" smtClean="0"/>
              <a:t>. </a:t>
            </a:r>
            <a:r>
              <a:rPr lang="en-IN" dirty="0"/>
              <a:t>Percentage change</a:t>
            </a:r>
          </a:p>
          <a:p>
            <a:pPr algn="l"/>
            <a:r>
              <a:rPr lang="en-IN" b="1" dirty="0"/>
              <a:t>4</a:t>
            </a:r>
            <a:r>
              <a:rPr lang="en-IN" b="1" dirty="0" smtClean="0"/>
              <a:t>. </a:t>
            </a:r>
            <a:r>
              <a:rPr lang="en-IN" dirty="0"/>
              <a:t>Percentage Point change</a:t>
            </a:r>
          </a:p>
          <a:p>
            <a:pPr algn="l"/>
            <a:r>
              <a:rPr lang="en-IN" b="1" dirty="0"/>
              <a:t>5</a:t>
            </a:r>
            <a:r>
              <a:rPr lang="en-IN" b="1" dirty="0" smtClean="0"/>
              <a:t>. </a:t>
            </a:r>
            <a:r>
              <a:rPr lang="en-IN" dirty="0"/>
              <a:t>Successive change in percentages</a:t>
            </a:r>
          </a:p>
          <a:p>
            <a:pPr algn="l"/>
            <a:r>
              <a:rPr lang="en-IN" b="1" dirty="0"/>
              <a:t>6</a:t>
            </a:r>
            <a:r>
              <a:rPr lang="en-IN" b="1" dirty="0" smtClean="0"/>
              <a:t>. </a:t>
            </a:r>
            <a:r>
              <a:rPr lang="en-IN" dirty="0"/>
              <a:t>Profit and Loss</a:t>
            </a:r>
          </a:p>
          <a:p>
            <a:pPr algn="l"/>
            <a:r>
              <a:rPr lang="en-IN" b="1" dirty="0"/>
              <a:t>7</a:t>
            </a:r>
            <a:r>
              <a:rPr lang="en-IN" b="1" dirty="0" smtClean="0"/>
              <a:t>. </a:t>
            </a:r>
            <a:r>
              <a:rPr lang="en-IN" dirty="0"/>
              <a:t>Partnership</a:t>
            </a:r>
          </a:p>
          <a:p>
            <a:pPr algn="l"/>
            <a:r>
              <a:rPr lang="en-IN" b="1" dirty="0"/>
              <a:t>8</a:t>
            </a:r>
            <a:r>
              <a:rPr lang="en-IN" b="1" dirty="0" smtClean="0"/>
              <a:t>. </a:t>
            </a:r>
            <a:r>
              <a:rPr lang="en-IN" dirty="0"/>
              <a:t>Stocks and shares</a:t>
            </a:r>
          </a:p>
        </p:txBody>
      </p:sp>
    </p:spTree>
    <p:extLst>
      <p:ext uri="{BB962C8B-B14F-4D97-AF65-F5344CB8AC3E}">
        <p14:creationId xmlns:p14="http://schemas.microsoft.com/office/powerpoint/2010/main" val="27291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2" y="197476"/>
            <a:ext cx="8596668" cy="83283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PERCENTAGE POINT CHANGE</a:t>
            </a:r>
            <a:br>
              <a:rPr lang="en-IN" b="1" dirty="0">
                <a:latin typeface="Times New Roman" panose="02020603050405020304" pitchFamily="18" charset="0"/>
              </a:rPr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3542" y="731924"/>
                <a:ext cx="9020458" cy="5708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Consider </a:t>
                </a:r>
                <a:r>
                  <a:rPr lang="en-IN" dirty="0">
                    <a:latin typeface="Arial" panose="020B0604020202020204" pitchFamily="34" charset="0"/>
                  </a:rPr>
                  <a:t>population of city X.</a:t>
                </a: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`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From 2010 </a:t>
                </a:r>
                <a:r>
                  <a:rPr lang="en-IN" dirty="0">
                    <a:latin typeface="Arial" panose="020B0604020202020204" pitchFamily="34" charset="0"/>
                  </a:rPr>
                  <a:t>to </a:t>
                </a:r>
                <a:r>
                  <a:rPr lang="en-IN" dirty="0" smtClean="0">
                    <a:latin typeface="Arial" panose="020B0604020202020204" pitchFamily="34" charset="0"/>
                  </a:rPr>
                  <a:t>2011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</a:rPr>
                  <a:t>percentage increase in no. of males </a:t>
                </a:r>
                <a:r>
                  <a:rPr lang="en-IN" dirty="0" smtClean="0"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100=25%</m:t>
                    </m:r>
                  </m:oMath>
                </a14:m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In 2010 </a:t>
                </a:r>
                <a:r>
                  <a:rPr lang="en-IN" dirty="0">
                    <a:latin typeface="Arial" panose="020B0604020202020204" pitchFamily="34" charset="0"/>
                  </a:rPr>
                  <a:t>Males </a:t>
                </a:r>
                <a:r>
                  <a:rPr lang="en-IN" dirty="0" smtClean="0">
                    <a:latin typeface="Arial" panose="020B0604020202020204" pitchFamily="34" charset="0"/>
                  </a:rPr>
                  <a:t>are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= </a:t>
                </a:r>
                <a:r>
                  <a:rPr lang="en-IN" dirty="0">
                    <a:latin typeface="Arial" panose="020B0604020202020204" pitchFamily="34" charset="0"/>
                  </a:rPr>
                  <a:t>40% of total population.</a:t>
                </a: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and </a:t>
                </a:r>
                <a:r>
                  <a:rPr lang="en-IN" dirty="0">
                    <a:latin typeface="Arial" panose="020B0604020202020204" pitchFamily="34" charset="0"/>
                  </a:rPr>
                  <a:t>1999 Males </a:t>
                </a:r>
                <a:r>
                  <a:rPr lang="en-IN" dirty="0" smtClean="0">
                    <a:latin typeface="Arial" panose="020B0604020202020204" pitchFamily="34" charset="0"/>
                  </a:rPr>
                  <a:t>are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= </a:t>
                </a:r>
                <a:r>
                  <a:rPr lang="en-IN" dirty="0">
                    <a:latin typeface="Arial" panose="020B0604020202020204" pitchFamily="34" charset="0"/>
                  </a:rPr>
                  <a:t>33.33% of total population.</a:t>
                </a: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From </a:t>
                </a:r>
                <a:r>
                  <a:rPr lang="en-IN" dirty="0">
                    <a:latin typeface="Arial" panose="020B0604020202020204" pitchFamily="34" charset="0"/>
                  </a:rPr>
                  <a:t>the above data we can say that the number </a:t>
                </a:r>
                <a:r>
                  <a:rPr lang="en-IN" dirty="0" smtClean="0">
                    <a:latin typeface="Arial" panose="020B0604020202020204" pitchFamily="34" charset="0"/>
                  </a:rPr>
                  <a:t>of males </a:t>
                </a:r>
                <a:r>
                  <a:rPr lang="en-IN" dirty="0">
                    <a:latin typeface="Arial" panose="020B0604020202020204" pitchFamily="34" charset="0"/>
                  </a:rPr>
                  <a:t>is increased by 25% but the number of </a:t>
                </a:r>
                <a:r>
                  <a:rPr lang="en-IN" dirty="0" smtClean="0">
                    <a:latin typeface="Arial" panose="020B0604020202020204" pitchFamily="34" charset="0"/>
                  </a:rPr>
                  <a:t>males as </a:t>
                </a:r>
                <a:r>
                  <a:rPr lang="en-IN" dirty="0">
                    <a:latin typeface="Arial" panose="020B0604020202020204" pitchFamily="34" charset="0"/>
                  </a:rPr>
                  <a:t>a percentage of total population is decreased </a:t>
                </a:r>
                <a:r>
                  <a:rPr lang="en-IN" dirty="0" smtClean="0">
                    <a:latin typeface="Arial" panose="020B0604020202020204" pitchFamily="34" charset="0"/>
                  </a:rPr>
                  <a:t>by </a:t>
                </a:r>
                <a:r>
                  <a:rPr lang="fr-FR" dirty="0" err="1" smtClean="0">
                    <a:latin typeface="Arial" panose="020B0604020202020204" pitchFamily="34" charset="0"/>
                  </a:rPr>
                  <a:t>approx</a:t>
                </a:r>
                <a:r>
                  <a:rPr lang="fr-FR" dirty="0" smtClean="0">
                    <a:latin typeface="Arial" panose="020B0604020202020204" pitchFamily="34" charset="0"/>
                  </a:rPr>
                  <a:t> </a:t>
                </a:r>
                <a:r>
                  <a:rPr lang="fr-FR" dirty="0">
                    <a:latin typeface="Arial" panose="020B0604020202020204" pitchFamily="34" charset="0"/>
                  </a:rPr>
                  <a:t>6.67 (i.e.40 – 33.33) </a:t>
                </a:r>
                <a:r>
                  <a:rPr lang="fr-FR" dirty="0" err="1" smtClean="0">
                    <a:latin typeface="Arial" panose="020B0604020202020204" pitchFamily="34" charset="0"/>
                  </a:rPr>
                  <a:t>percentage</a:t>
                </a:r>
                <a:r>
                  <a:rPr lang="fr-FR" dirty="0" smtClean="0">
                    <a:latin typeface="Arial" panose="020B0604020202020204" pitchFamily="34" charset="0"/>
                  </a:rPr>
                  <a:t> </a:t>
                </a:r>
                <a:r>
                  <a:rPr lang="fr-FR" dirty="0">
                    <a:latin typeface="Arial" panose="020B0604020202020204" pitchFamily="34" charset="0"/>
                  </a:rPr>
                  <a:t>points.</a:t>
                </a:r>
                <a:endParaRPr lang="en-I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2" y="731924"/>
                <a:ext cx="9020458" cy="5708550"/>
              </a:xfrm>
              <a:prstGeom prst="rect">
                <a:avLst/>
              </a:prstGeom>
              <a:blipFill rotWithShape="0">
                <a:blip r:embed="rId2"/>
                <a:stretch>
                  <a:fillRect l="-541" t="-534" r="-608" b="-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18949"/>
              </p:ext>
            </p:extLst>
          </p:nvPr>
        </p:nvGraphicFramePr>
        <p:xfrm>
          <a:off x="254715" y="1376490"/>
          <a:ext cx="72279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62"/>
                <a:gridCol w="1743662"/>
                <a:gridCol w="1743662"/>
                <a:gridCol w="199692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</a:rPr>
                        <a:t>Year</a:t>
                      </a:r>
                      <a:endParaRPr lang="en-IN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</a:rPr>
                        <a:t>Males</a:t>
                      </a:r>
                      <a:endParaRPr lang="en-IN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" panose="020B0604020202020204" pitchFamily="34" charset="0"/>
                        </a:rPr>
                        <a:t>Females</a:t>
                      </a:r>
                      <a:endParaRPr lang="en-IN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Arial" panose="020B0604020202020204" pitchFamily="34" charset="0"/>
                        </a:rPr>
                        <a:t>Total Population</a:t>
                      </a:r>
                    </a:p>
                    <a:p>
                      <a:endParaRPr lang="en-IN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8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94" y="81566"/>
            <a:ext cx="8596668" cy="832834"/>
          </a:xfrm>
        </p:spPr>
        <p:txBody>
          <a:bodyPr/>
          <a:lstStyle/>
          <a:p>
            <a:r>
              <a:rPr lang="en-IN" b="1" dirty="0"/>
              <a:t>SUCCESSIVE CHANGE IN PERCENTAGES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3693" y="649138"/>
                <a:ext cx="11003806" cy="6541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The </a:t>
                </a:r>
                <a:r>
                  <a:rPr lang="en-IN" dirty="0">
                    <a:latin typeface="Arial" panose="020B0604020202020204" pitchFamily="34" charset="0"/>
                  </a:rPr>
                  <a:t>price of an article is increased </a:t>
                </a:r>
                <a:r>
                  <a:rPr lang="en-IN" dirty="0" smtClean="0">
                    <a:latin typeface="Arial" panose="020B0604020202020204" pitchFamily="34" charset="0"/>
                  </a:rPr>
                  <a:t>by 20</a:t>
                </a:r>
                <a:r>
                  <a:rPr lang="en-IN" dirty="0">
                    <a:latin typeface="Arial" panose="020B0604020202020204" pitchFamily="34" charset="0"/>
                  </a:rPr>
                  <a:t>% and again it is increased by 30%. The </a:t>
                </a:r>
                <a:r>
                  <a:rPr lang="en-IN" dirty="0" smtClean="0">
                    <a:latin typeface="Arial" panose="020B0604020202020204" pitchFamily="34" charset="0"/>
                  </a:rPr>
                  <a:t>overall percentage </a:t>
                </a:r>
                <a:r>
                  <a:rPr lang="en-IN" dirty="0">
                    <a:latin typeface="Arial" panose="020B0604020202020204" pitchFamily="34" charset="0"/>
                  </a:rPr>
                  <a:t>change can be calculated </a:t>
                </a:r>
                <a:r>
                  <a:rPr lang="en-IN" dirty="0" smtClean="0">
                    <a:latin typeface="Arial" panose="020B0604020202020204" pitchFamily="34" charset="0"/>
                  </a:rPr>
                  <a:t>as</a:t>
                </a:r>
              </a:p>
              <a:p>
                <a:r>
                  <a:rPr lang="en-IN" dirty="0"/>
                  <a:t>Let initial price = P</a:t>
                </a:r>
              </a:p>
              <a:p>
                <a:r>
                  <a:rPr lang="en-IN" dirty="0"/>
                  <a:t>Final price = P × 1.2 × </a:t>
                </a:r>
                <a:r>
                  <a:rPr lang="en-IN" dirty="0" smtClean="0"/>
                  <a:t>1.3 = </a:t>
                </a:r>
                <a:r>
                  <a:rPr lang="en-IN" dirty="0"/>
                  <a:t>P × 1.56</a:t>
                </a:r>
              </a:p>
              <a:p>
                <a:r>
                  <a:rPr lang="en-IN" dirty="0"/>
                  <a:t>Hence overall 56% </a:t>
                </a:r>
                <a:r>
                  <a:rPr lang="en-IN" dirty="0" smtClean="0"/>
                  <a:t>increase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Or Method II</a:t>
                </a:r>
                <a:endParaRPr lang="en-IN" dirty="0"/>
              </a:p>
              <a:p>
                <a:r>
                  <a:rPr lang="en-IN" dirty="0" smtClean="0"/>
                  <a:t>(</a:t>
                </a:r>
                <a:r>
                  <a:rPr lang="en-IN" dirty="0" err="1" smtClean="0"/>
                  <a:t>a+b</a:t>
                </a:r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/>
                  <a:t>In this formula a and b will be positive for </a:t>
                </a:r>
                <a:r>
                  <a:rPr lang="en-IN" dirty="0" smtClean="0"/>
                  <a:t>percentage increase </a:t>
                </a:r>
                <a:r>
                  <a:rPr lang="en-IN" dirty="0"/>
                  <a:t>and negative for percentage decrease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same logic can be applied for the final answer. </a:t>
                </a:r>
                <a:r>
                  <a:rPr lang="en-IN" dirty="0" smtClean="0"/>
                  <a:t>In the </a:t>
                </a:r>
                <a:r>
                  <a:rPr lang="en-IN" dirty="0"/>
                  <a:t>example discussed above, using formula we </a:t>
                </a:r>
                <a:r>
                  <a:rPr lang="en-IN" dirty="0" smtClean="0"/>
                  <a:t>can find </a:t>
                </a:r>
                <a:r>
                  <a:rPr lang="en-IN" dirty="0"/>
                  <a:t>the answer </a:t>
                </a:r>
                <a:r>
                  <a:rPr lang="en-IN" dirty="0" smtClean="0"/>
                  <a:t>as (20+30+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IN" dirty="0" smtClean="0"/>
                  <a:t> = 56%</a:t>
                </a:r>
                <a:endParaRPr lang="en-IN" dirty="0"/>
              </a:p>
              <a:p>
                <a:endParaRPr lang="en-IN" b="1" dirty="0" smtClean="0"/>
              </a:p>
              <a:p>
                <a:r>
                  <a:rPr lang="en-IN" b="1" dirty="0" smtClean="0"/>
                  <a:t>Ex.1: </a:t>
                </a:r>
                <a:r>
                  <a:rPr lang="en-IN" dirty="0"/>
                  <a:t>The length of rectangle is increased by 20</a:t>
                </a:r>
                <a:r>
                  <a:rPr lang="en-IN" dirty="0" smtClean="0"/>
                  <a:t>% and </a:t>
                </a:r>
                <a:r>
                  <a:rPr lang="en-IN" dirty="0"/>
                  <a:t>its breadth is increased by 10</a:t>
                </a:r>
                <a:r>
                  <a:rPr lang="en-IN" dirty="0" smtClean="0"/>
                  <a:t>%. What </a:t>
                </a:r>
                <a:r>
                  <a:rPr lang="en-IN" dirty="0"/>
                  <a:t>is the percentage increase in its area</a:t>
                </a:r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Sol: </a:t>
                </a:r>
                <a:r>
                  <a:rPr lang="en-IN" dirty="0"/>
                  <a:t>Using successive percentage </a:t>
                </a:r>
                <a:r>
                  <a:rPr lang="en-IN" dirty="0" smtClean="0"/>
                  <a:t>formula 20+10+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=32%</m:t>
                    </m:r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However </a:t>
                </a:r>
                <a:r>
                  <a:rPr lang="en-IN" dirty="0"/>
                  <a:t>it cannot be used to find increase </a:t>
                </a:r>
                <a:r>
                  <a:rPr lang="en-IN" dirty="0" smtClean="0"/>
                  <a:t>in perimeter </a:t>
                </a:r>
                <a:r>
                  <a:rPr lang="en-IN" dirty="0"/>
                  <a:t>as in that case it does not </a:t>
                </a:r>
                <a:r>
                  <a:rPr lang="en-IN" dirty="0" smtClean="0"/>
                  <a:t>get multiplied </a:t>
                </a:r>
                <a:r>
                  <a:rPr lang="en-IN" dirty="0"/>
                  <a:t>as the case </a:t>
                </a:r>
                <a:r>
                  <a:rPr lang="en-IN" dirty="0" smtClean="0"/>
                  <a:t>becomes Now </a:t>
                </a:r>
                <a:r>
                  <a:rPr lang="en-IN" dirty="0"/>
                  <a:t>perimeter = 1.1 × L + 1.2 </a:t>
                </a:r>
                <a:r>
                  <a:rPr lang="en-IN" dirty="0" smtClean="0"/>
                  <a:t>B Thus </a:t>
                </a:r>
                <a:r>
                  <a:rPr lang="en-IN" dirty="0"/>
                  <a:t>answer will become ‘cannot </a:t>
                </a:r>
                <a:r>
                  <a:rPr lang="en-IN" dirty="0" smtClean="0"/>
                  <a:t>be determined</a:t>
                </a:r>
                <a:r>
                  <a:rPr lang="en-IN" dirty="0"/>
                  <a:t>’ if we do not know exact values </a:t>
                </a:r>
                <a:r>
                  <a:rPr lang="en-IN" dirty="0" smtClean="0"/>
                  <a:t>of L </a:t>
                </a:r>
                <a:r>
                  <a:rPr lang="en-IN" dirty="0"/>
                  <a:t>and B.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3" y="649138"/>
                <a:ext cx="11003806" cy="6541406"/>
              </a:xfrm>
              <a:prstGeom prst="rect">
                <a:avLst/>
              </a:prstGeom>
              <a:blipFill rotWithShape="0">
                <a:blip r:embed="rId2"/>
                <a:stretch>
                  <a:fillRect l="-443" t="-466" r="-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1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0" y="145960"/>
            <a:ext cx="8596668" cy="716924"/>
          </a:xfrm>
        </p:spPr>
        <p:txBody>
          <a:bodyPr/>
          <a:lstStyle/>
          <a:p>
            <a:r>
              <a:rPr lang="en-IN" dirty="0" smtClean="0"/>
              <a:t>Profit and Loss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3183" y="862884"/>
            <a:ext cx="89508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The price at which an item is purchased is called </a:t>
            </a:r>
            <a:r>
              <a:rPr lang="en-IN" dirty="0" smtClean="0">
                <a:latin typeface="Arial" panose="020B0604020202020204" pitchFamily="34" charset="0"/>
              </a:rPr>
              <a:t>the Cost </a:t>
            </a:r>
            <a:r>
              <a:rPr lang="en-IN" dirty="0">
                <a:latin typeface="Arial" panose="020B0604020202020204" pitchFamily="34" charset="0"/>
              </a:rPr>
              <a:t>Price (CP). </a:t>
            </a:r>
            <a:endParaRPr lang="en-IN" dirty="0" smtClean="0">
              <a:latin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</a:rPr>
              <a:t>Price at which an item is sold </a:t>
            </a:r>
            <a:r>
              <a:rPr lang="en-IN" dirty="0" smtClean="0">
                <a:latin typeface="Arial" panose="020B0604020202020204" pitchFamily="34" charset="0"/>
              </a:rPr>
              <a:t>is called </a:t>
            </a:r>
            <a:r>
              <a:rPr lang="en-IN" dirty="0">
                <a:latin typeface="Arial" panose="020B0604020202020204" pitchFamily="34" charset="0"/>
              </a:rPr>
              <a:t>the Selling Price (SP).</a:t>
            </a:r>
          </a:p>
          <a:p>
            <a:r>
              <a:rPr lang="en-IN" b="1" dirty="0">
                <a:latin typeface="Arial" panose="020B0604020202020204" pitchFamily="34" charset="0"/>
              </a:rPr>
              <a:t>Profit:</a:t>
            </a:r>
          </a:p>
          <a:p>
            <a:r>
              <a:rPr lang="en-IN" dirty="0">
                <a:latin typeface="Arial" panose="020B0604020202020204" pitchFamily="34" charset="0"/>
              </a:rPr>
              <a:t>One incurs a profit when selling price (S.P) is </a:t>
            </a:r>
            <a:r>
              <a:rPr lang="en-IN" dirty="0" smtClean="0">
                <a:latin typeface="Arial" panose="020B0604020202020204" pitchFamily="34" charset="0"/>
              </a:rPr>
              <a:t>more than </a:t>
            </a:r>
            <a:r>
              <a:rPr lang="en-IN" dirty="0">
                <a:latin typeface="Arial" panose="020B0604020202020204" pitchFamily="34" charset="0"/>
              </a:rPr>
              <a:t>cost price (C.P). Hence</a:t>
            </a:r>
          </a:p>
          <a:p>
            <a:r>
              <a:rPr lang="en-IN" dirty="0">
                <a:latin typeface="Arial" panose="020B0604020202020204" pitchFamily="34" charset="0"/>
              </a:rPr>
              <a:t>Profit = S.P – C.P</a:t>
            </a:r>
          </a:p>
          <a:p>
            <a:r>
              <a:rPr lang="en-IN" b="1" dirty="0">
                <a:latin typeface="Arial" panose="020B0604020202020204" pitchFamily="34" charset="0"/>
              </a:rPr>
              <a:t>Loss:</a:t>
            </a:r>
          </a:p>
          <a:p>
            <a:r>
              <a:rPr lang="en-IN" dirty="0">
                <a:latin typeface="Arial" panose="020B0604020202020204" pitchFamily="34" charset="0"/>
              </a:rPr>
              <a:t>One has a loss when selling price is less than </a:t>
            </a:r>
            <a:r>
              <a:rPr lang="en-IN" dirty="0" smtClean="0">
                <a:latin typeface="Arial" panose="020B0604020202020204" pitchFamily="34" charset="0"/>
              </a:rPr>
              <a:t>cost price </a:t>
            </a:r>
            <a:r>
              <a:rPr lang="en-IN" dirty="0">
                <a:latin typeface="Arial" panose="020B0604020202020204" pitchFamily="34" charset="0"/>
              </a:rPr>
              <a:t>.Hence</a:t>
            </a:r>
          </a:p>
          <a:p>
            <a:r>
              <a:rPr lang="en-IN" dirty="0">
                <a:latin typeface="Arial" panose="020B0604020202020204" pitchFamily="34" charset="0"/>
              </a:rPr>
              <a:t>Loss = C.P – S.P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838" t="18266" r="69929" b="51628"/>
          <a:stretch/>
        </p:blipFill>
        <p:spPr>
          <a:xfrm>
            <a:off x="257578" y="3171208"/>
            <a:ext cx="2112136" cy="220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937" t="25837" r="52310" b="19410"/>
          <a:stretch/>
        </p:blipFill>
        <p:spPr>
          <a:xfrm>
            <a:off x="4289872" y="2852671"/>
            <a:ext cx="4391696" cy="40053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1793" y="5720246"/>
            <a:ext cx="4008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Profit or Loss percentage are always</a:t>
            </a:r>
          </a:p>
          <a:p>
            <a:r>
              <a:rPr lang="en-IN" dirty="0">
                <a:latin typeface="Arial" panose="020B0604020202020204" pitchFamily="34" charset="0"/>
              </a:rPr>
              <a:t>calculated on the Cost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5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1" y="184597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6421" y="905066"/>
                <a:ext cx="11196987" cy="4877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Ex.1: </a:t>
                </a:r>
                <a:r>
                  <a:rPr lang="en-IN" dirty="0">
                    <a:latin typeface="Arial" panose="020B0604020202020204" pitchFamily="34" charset="0"/>
                  </a:rPr>
                  <a:t>A sells an article to B at 25% profit B </a:t>
                </a:r>
                <a:r>
                  <a:rPr lang="en-IN" dirty="0" smtClean="0">
                    <a:latin typeface="Arial" panose="020B0604020202020204" pitchFamily="34" charset="0"/>
                  </a:rPr>
                  <a:t>sells same </a:t>
                </a:r>
                <a:r>
                  <a:rPr lang="en-IN" dirty="0">
                    <a:latin typeface="Arial" panose="020B0604020202020204" pitchFamily="34" charset="0"/>
                  </a:rPr>
                  <a:t>to C at 20% profit.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(a) </a:t>
                </a:r>
                <a:r>
                  <a:rPr lang="en-IN" dirty="0">
                    <a:latin typeface="Arial" panose="020B0604020202020204" pitchFamily="34" charset="0"/>
                  </a:rPr>
                  <a:t>By what % is the C.P of C more than A?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 smtClean="0">
                    <a:latin typeface="Arial" panose="020B0604020202020204" pitchFamily="34" charset="0"/>
                  </a:rPr>
                  <a:t>In </a:t>
                </a:r>
                <a:r>
                  <a:rPr lang="en-IN" dirty="0">
                    <a:latin typeface="Arial" panose="020B0604020202020204" pitchFamily="34" charset="0"/>
                  </a:rPr>
                  <a:t>such problem </a:t>
                </a:r>
                <a:r>
                  <a:rPr lang="en-IN" dirty="0" smtClean="0">
                    <a:latin typeface="Arial" panose="020B0604020202020204" pitchFamily="34" charset="0"/>
                  </a:rPr>
                  <a:t>it is </a:t>
                </a:r>
                <a:r>
                  <a:rPr lang="en-IN" dirty="0">
                    <a:latin typeface="Arial" panose="020B0604020202020204" pitchFamily="34" charset="0"/>
                  </a:rPr>
                  <a:t>better to take the initial value of the </a:t>
                </a:r>
                <a:r>
                  <a:rPr lang="en-IN" dirty="0" smtClean="0">
                    <a:latin typeface="Arial" panose="020B0604020202020204" pitchFamily="34" charset="0"/>
                  </a:rPr>
                  <a:t>article as </a:t>
                </a:r>
                <a:r>
                  <a:rPr lang="en-IN" dirty="0">
                    <a:latin typeface="Arial" panose="020B0604020202020204" pitchFamily="34" charset="0"/>
                  </a:rPr>
                  <a:t>a base value like 100 rather </a:t>
                </a:r>
                <a:r>
                  <a:rPr lang="en-IN" dirty="0" smtClean="0">
                    <a:latin typeface="Arial" panose="020B0604020202020204" pitchFamily="34" charset="0"/>
                  </a:rPr>
                  <a:t>than ‘x</a:t>
                </a:r>
                <a:r>
                  <a:rPr lang="en-IN" dirty="0">
                    <a:latin typeface="Arial" panose="020B0604020202020204" pitchFamily="34" charset="0"/>
                  </a:rPr>
                  <a:t>’.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Hence if we assume the C.P of the article </a:t>
                </a:r>
                <a:r>
                  <a:rPr lang="en-IN" dirty="0" smtClean="0">
                    <a:latin typeface="Arial" panose="020B0604020202020204" pitchFamily="34" charset="0"/>
                  </a:rPr>
                  <a:t>to ‘</a:t>
                </a:r>
                <a:r>
                  <a:rPr lang="en-IN" dirty="0">
                    <a:latin typeface="Arial" panose="020B0604020202020204" pitchFamily="34" charset="0"/>
                  </a:rPr>
                  <a:t>A’ is 100 then C.P of A =100, S. P </a:t>
                </a:r>
                <a:r>
                  <a:rPr lang="en-IN" dirty="0" smtClean="0">
                    <a:latin typeface="Arial" panose="020B0604020202020204" pitchFamily="34" charset="0"/>
                  </a:rPr>
                  <a:t>of A </a:t>
                </a:r>
                <a:r>
                  <a:rPr lang="en-IN" dirty="0">
                    <a:latin typeface="Arial" panose="020B0604020202020204" pitchFamily="34" charset="0"/>
                  </a:rPr>
                  <a:t>= 125 C. P of B = S. P of A = 125, S.P. of </a:t>
                </a:r>
                <a:r>
                  <a:rPr lang="en-IN" dirty="0" smtClean="0">
                    <a:latin typeface="Arial" panose="020B0604020202020204" pitchFamily="34" charset="0"/>
                  </a:rPr>
                  <a:t>B = </a:t>
                </a:r>
                <a:r>
                  <a:rPr lang="en-IN" dirty="0">
                    <a:latin typeface="Arial" panose="020B0604020202020204" pitchFamily="34" charset="0"/>
                  </a:rPr>
                  <a:t>C. P of C = 125 + 20% of 125 = 150.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 smtClean="0">
                    <a:latin typeface="Symbol" panose="05050102010706020507" pitchFamily="18" charset="2"/>
                  </a:rPr>
                  <a:t> </a:t>
                </a:r>
                <a:r>
                  <a:rPr lang="en-IN" dirty="0">
                    <a:latin typeface="Arial" panose="020B0604020202020204" pitchFamily="34" charset="0"/>
                  </a:rPr>
                  <a:t>% by which C.P. of ‘C’ more than ‘A’ </a:t>
                </a:r>
                <a:r>
                  <a:rPr lang="en-IN" dirty="0" smtClean="0">
                    <a:latin typeface="Arial" panose="020B0604020202020204" pitchFamily="34" charset="0"/>
                  </a:rPr>
                  <a:t>is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150−100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x100 </a:t>
                </a:r>
                <a:r>
                  <a:rPr lang="en-IN" dirty="0">
                    <a:latin typeface="Arial" panose="020B0604020202020204" pitchFamily="34" charset="0"/>
                  </a:rPr>
                  <a:t>= </a:t>
                </a:r>
                <a:r>
                  <a:rPr lang="en-IN" dirty="0" smtClean="0">
                    <a:latin typeface="Arial" panose="020B0604020202020204" pitchFamily="34" charset="0"/>
                  </a:rPr>
                  <a:t>50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b="1" dirty="0">
                    <a:latin typeface="Arial" panose="020B0604020202020204" pitchFamily="34" charset="0"/>
                  </a:rPr>
                  <a:t>(b) </a:t>
                </a:r>
                <a:r>
                  <a:rPr lang="en-IN" dirty="0">
                    <a:latin typeface="Arial" panose="020B0604020202020204" pitchFamily="34" charset="0"/>
                  </a:rPr>
                  <a:t>If the C. P of ‘A’ is </a:t>
                </a:r>
                <a:r>
                  <a:rPr lang="en-IN" dirty="0">
                    <a:latin typeface="TT87Co00"/>
                  </a:rPr>
                  <a:t>`</a:t>
                </a:r>
                <a:r>
                  <a:rPr lang="en-IN" dirty="0">
                    <a:latin typeface="Arial" panose="020B0604020202020204" pitchFamily="34" charset="0"/>
                  </a:rPr>
                  <a:t>600. How much did it </a:t>
                </a:r>
                <a:r>
                  <a:rPr lang="en-IN" dirty="0" smtClean="0">
                    <a:latin typeface="Arial" panose="020B0604020202020204" pitchFamily="34" charset="0"/>
                  </a:rPr>
                  <a:t>cost to </a:t>
                </a:r>
                <a:r>
                  <a:rPr lang="en-IN" dirty="0">
                    <a:latin typeface="Arial" panose="020B0604020202020204" pitchFamily="34" charset="0"/>
                  </a:rPr>
                  <a:t>‘C’?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T</a:t>
                </a:r>
                <a:r>
                  <a:rPr lang="en-IN" dirty="0" smtClean="0">
                    <a:latin typeface="Arial" panose="020B0604020202020204" pitchFamily="34" charset="0"/>
                  </a:rPr>
                  <a:t>he </a:t>
                </a:r>
                <a:r>
                  <a:rPr lang="en-IN" dirty="0">
                    <a:latin typeface="Arial" panose="020B0604020202020204" pitchFamily="34" charset="0"/>
                  </a:rPr>
                  <a:t>C. P’s of A </a:t>
                </a:r>
                <a:r>
                  <a:rPr lang="en-IN" dirty="0" smtClean="0">
                    <a:latin typeface="Arial" panose="020B0604020202020204" pitchFamily="34" charset="0"/>
                  </a:rPr>
                  <a:t>&amp;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:r>
                  <a:rPr lang="en-IN" dirty="0" smtClean="0">
                    <a:latin typeface="Arial" panose="020B0604020202020204" pitchFamily="34" charset="0"/>
                  </a:rPr>
                  <a:t>C </a:t>
                </a:r>
                <a:r>
                  <a:rPr lang="en-IN" dirty="0">
                    <a:latin typeface="Arial" panose="020B0604020202020204" pitchFamily="34" charset="0"/>
                  </a:rPr>
                  <a:t>are varying directly. We can say.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	       x = 900            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C.P of C = 900</a:t>
                </a:r>
              </a:p>
              <a:p>
                <a:endParaRPr lang="en-IN" b="1" dirty="0" smtClean="0">
                  <a:latin typeface="Arial" panose="020B0604020202020204" pitchFamily="34" charset="0"/>
                </a:endParaRPr>
              </a:p>
              <a:p>
                <a:r>
                  <a:rPr lang="en-IN" b="1" dirty="0" smtClean="0">
                    <a:latin typeface="Arial" panose="020B0604020202020204" pitchFamily="34" charset="0"/>
                  </a:rPr>
                  <a:t>(</a:t>
                </a:r>
                <a:r>
                  <a:rPr lang="en-IN" b="1" dirty="0">
                    <a:latin typeface="Arial" panose="020B0604020202020204" pitchFamily="34" charset="0"/>
                  </a:rPr>
                  <a:t>c) </a:t>
                </a:r>
                <a:r>
                  <a:rPr lang="en-IN" dirty="0">
                    <a:latin typeface="Arial" panose="020B0604020202020204" pitchFamily="34" charset="0"/>
                  </a:rPr>
                  <a:t>If ‘C’ brought it for </a:t>
                </a:r>
                <a:r>
                  <a:rPr lang="en-IN" dirty="0" smtClean="0">
                    <a:latin typeface="Arial" panose="020B0604020202020204" pitchFamily="34" charset="0"/>
                  </a:rPr>
                  <a:t>1200 </a:t>
                </a:r>
                <a:r>
                  <a:rPr lang="en-IN" dirty="0">
                    <a:latin typeface="Arial" panose="020B0604020202020204" pitchFamily="34" charset="0"/>
                  </a:rPr>
                  <a:t>at </a:t>
                </a:r>
                <a:r>
                  <a:rPr lang="en-IN" dirty="0" smtClean="0">
                    <a:latin typeface="Arial" panose="020B0604020202020204" pitchFamily="34" charset="0"/>
                  </a:rPr>
                  <a:t>what price </a:t>
                </a:r>
                <a:r>
                  <a:rPr lang="en-IN" dirty="0">
                    <a:latin typeface="Arial" panose="020B0604020202020204" pitchFamily="34" charset="0"/>
                  </a:rPr>
                  <a:t>did ‘A’ buy it.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If ‘x’ is C.P of A, then C. P of B and ‘C’ </a:t>
                </a:r>
                <a:r>
                  <a:rPr lang="en-IN" dirty="0" smtClean="0">
                    <a:latin typeface="Arial" panose="020B0604020202020204" pitchFamily="34" charset="0"/>
                  </a:rPr>
                  <a:t>are 1.25x </a:t>
                </a:r>
                <a:r>
                  <a:rPr lang="en-IN" dirty="0">
                    <a:latin typeface="Arial" panose="020B0604020202020204" pitchFamily="34" charset="0"/>
                  </a:rPr>
                  <a:t>and 1.5x respectively.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Hence C.P of ‘C’ = </a:t>
                </a:r>
                <a:r>
                  <a:rPr lang="en-IN" dirty="0" smtClean="0">
                    <a:latin typeface="Arial" panose="020B0604020202020204" pitchFamily="34" charset="0"/>
                  </a:rPr>
                  <a:t>1200 </a:t>
                </a:r>
                <a:r>
                  <a:rPr lang="en-IN" dirty="0" smtClean="0">
                    <a:latin typeface="TT7DEo00"/>
                  </a:rPr>
                  <a:t>⇒ </a:t>
                </a:r>
                <a:r>
                  <a:rPr lang="en-IN" dirty="0">
                    <a:latin typeface="Arial" panose="020B0604020202020204" pitchFamily="34" charset="0"/>
                  </a:rPr>
                  <a:t>1. 5x = 1200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C.P </a:t>
                </a:r>
                <a:r>
                  <a:rPr lang="en-IN" dirty="0">
                    <a:latin typeface="Arial" panose="020B0604020202020204" pitchFamily="34" charset="0"/>
                  </a:rPr>
                  <a:t>of ‘A’ = </a:t>
                </a:r>
                <a:r>
                  <a:rPr lang="en-IN" dirty="0" smtClean="0">
                    <a:latin typeface="Arial" panose="020B0604020202020204" pitchFamily="34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= 800</a:t>
                </a:r>
                <a:endParaRPr lang="en-IN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21" y="905066"/>
                <a:ext cx="11196987" cy="4877554"/>
              </a:xfrm>
              <a:prstGeom prst="rect">
                <a:avLst/>
              </a:prstGeom>
              <a:blipFill rotWithShape="0">
                <a:blip r:embed="rId2"/>
                <a:stretch>
                  <a:fillRect l="-435" t="-624" r="-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62128" y="3593207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28" y="3593207"/>
                <a:ext cx="26930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364" r="-13636" b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8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5910" y="231821"/>
                <a:ext cx="11384924" cy="639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Two articles with same CP/SP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If we have two articles with the same C. P, one </a:t>
                </a:r>
                <a:r>
                  <a:rPr lang="en-IN" dirty="0" smtClean="0">
                    <a:latin typeface="Arial" panose="020B0604020202020204" pitchFamily="34" charset="0"/>
                  </a:rPr>
                  <a:t>sold at </a:t>
                </a:r>
                <a:r>
                  <a:rPr lang="en-IN" dirty="0">
                    <a:latin typeface="Arial" panose="020B0604020202020204" pitchFamily="34" charset="0"/>
                  </a:rPr>
                  <a:t>P% profit and other at P% loss, then we neither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have a gain nor loss on the whole.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Whereas if the S.P of the two articles is the same </a:t>
                </a:r>
                <a:r>
                  <a:rPr lang="en-IN" dirty="0" smtClean="0">
                    <a:latin typeface="Arial" panose="020B0604020202020204" pitchFamily="34" charset="0"/>
                  </a:rPr>
                  <a:t>and one </a:t>
                </a:r>
                <a:r>
                  <a:rPr lang="en-IN" dirty="0">
                    <a:latin typeface="Arial" panose="020B0604020202020204" pitchFamily="34" charset="0"/>
                  </a:rPr>
                  <a:t>is sold at P% profit and other at P% loss, then on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the whole there will be always a loss and the loss </a:t>
                </a:r>
                <a:r>
                  <a:rPr lang="en-IN" dirty="0" smtClean="0">
                    <a:latin typeface="Arial" panose="020B0604020202020204" pitchFamily="34" charset="0"/>
                  </a:rPr>
                  <a:t>% is </a:t>
                </a:r>
                <a:r>
                  <a:rPr lang="en-IN" dirty="0">
                    <a:latin typeface="Arial" panose="020B0604020202020204" pitchFamily="34" charset="0"/>
                  </a:rPr>
                  <a:t>given </a:t>
                </a:r>
                <a:r>
                  <a:rPr lang="en-IN" dirty="0" smtClean="0">
                    <a:latin typeface="Arial" panose="020B0604020202020204" pitchFamily="34" charset="0"/>
                  </a:rPr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b="1" dirty="0"/>
                  <a:t>Number of articles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The </a:t>
                </a:r>
                <a:r>
                  <a:rPr lang="en-IN" dirty="0">
                    <a:latin typeface="Arial" panose="020B0604020202020204" pitchFamily="34" charset="0"/>
                  </a:rPr>
                  <a:t>S. </a:t>
                </a:r>
                <a:r>
                  <a:rPr lang="en-IN" dirty="0">
                    <a:latin typeface="Arial" panose="020B0604020202020204" pitchFamily="34" charset="0"/>
                  </a:rPr>
                  <a:t>P of 12 oranges is equal to C. P of </a:t>
                </a:r>
                <a:r>
                  <a:rPr lang="en-IN" dirty="0">
                    <a:latin typeface="Arial" panose="020B0604020202020204" pitchFamily="34" charset="0"/>
                  </a:rPr>
                  <a:t>15 oranges</a:t>
                </a:r>
                <a:r>
                  <a:rPr lang="en-IN" dirty="0">
                    <a:latin typeface="Arial" panose="020B0604020202020204" pitchFamily="34" charset="0"/>
                  </a:rPr>
                  <a:t>. Find profit or loss percentage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Given: 12 </a:t>
                </a:r>
                <a:r>
                  <a:rPr lang="en-IN" dirty="0">
                    <a:latin typeface="Arial" panose="020B0604020202020204" pitchFamily="34" charset="0"/>
                  </a:rPr>
                  <a:t>SP = 15 CP </a:t>
                </a:r>
                <a:r>
                  <a:rPr lang="en-IN" dirty="0" smtClean="0">
                    <a:latin typeface="Arial" panose="020B0604020202020204" pitchFamily="34" charset="0"/>
                  </a:rPr>
                  <a:t>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</a:rPr>
                  <a:t>As the profit SP and CP is 5 : 4, let SP be </a:t>
                </a:r>
                <a:r>
                  <a:rPr lang="en-IN" dirty="0" smtClean="0">
                    <a:latin typeface="Arial" panose="020B0604020202020204" pitchFamily="34" charset="0"/>
                  </a:rPr>
                  <a:t>5k and </a:t>
                </a:r>
                <a:r>
                  <a:rPr lang="en-IN" dirty="0">
                    <a:latin typeface="Arial" panose="020B0604020202020204" pitchFamily="34" charset="0"/>
                  </a:rPr>
                  <a:t>CP be 4k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Then profit % </a:t>
                </a:r>
                <a:r>
                  <a:rPr lang="en-IN" dirty="0" smtClean="0"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</a:t>
                </a:r>
                <a:r>
                  <a:rPr lang="en-IN" dirty="0">
                    <a:latin typeface="Arial" panose="020B0604020202020204" pitchFamily="34" charset="0"/>
                  </a:rPr>
                  <a:t>×100 = 25</a:t>
                </a:r>
                <a:r>
                  <a:rPr lang="en-IN" dirty="0" smtClean="0">
                    <a:latin typeface="Arial" panose="020B0604020202020204" pitchFamily="34" charset="0"/>
                  </a:rPr>
                  <a:t>%.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b="1" dirty="0"/>
                  <a:t>Dishonest Merchant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A </a:t>
                </a:r>
                <a:r>
                  <a:rPr lang="en-IN" dirty="0">
                    <a:latin typeface="Arial" panose="020B0604020202020204" pitchFamily="34" charset="0"/>
                  </a:rPr>
                  <a:t>merchant dishonestly weighs 100gm </a:t>
                </a:r>
                <a:r>
                  <a:rPr lang="en-IN" dirty="0" smtClean="0">
                    <a:latin typeface="Arial" panose="020B0604020202020204" pitchFamily="34" charset="0"/>
                  </a:rPr>
                  <a:t>short for </a:t>
                </a:r>
                <a:r>
                  <a:rPr lang="en-IN" dirty="0">
                    <a:latin typeface="Arial" panose="020B0604020202020204" pitchFamily="34" charset="0"/>
                  </a:rPr>
                  <a:t>every 1 Kg that he sells. Find his </a:t>
                </a:r>
                <a:r>
                  <a:rPr lang="en-IN" dirty="0" smtClean="0">
                    <a:latin typeface="Arial" panose="020B0604020202020204" pitchFamily="34" charset="0"/>
                  </a:rPr>
                  <a:t>gain percentage </a:t>
                </a:r>
                <a:r>
                  <a:rPr lang="en-IN" dirty="0">
                    <a:latin typeface="Arial" panose="020B0604020202020204" pitchFamily="34" charset="0"/>
                  </a:rPr>
                  <a:t>if he sells his goods at cost price.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Let </a:t>
                </a:r>
                <a:r>
                  <a:rPr lang="en-IN" dirty="0">
                    <a:latin typeface="Arial" panose="020B0604020202020204" pitchFamily="34" charset="0"/>
                  </a:rPr>
                  <a:t>cost price per </a:t>
                </a:r>
                <a:r>
                  <a:rPr lang="en-IN" dirty="0" err="1">
                    <a:latin typeface="Arial" panose="020B0604020202020204" pitchFamily="34" charset="0"/>
                  </a:rPr>
                  <a:t>gm</a:t>
                </a:r>
                <a:r>
                  <a:rPr lang="en-IN" dirty="0">
                    <a:latin typeface="Arial" panose="020B0604020202020204" pitchFamily="34" charset="0"/>
                  </a:rPr>
                  <a:t> be </a:t>
                </a:r>
                <a:r>
                  <a:rPr lang="en-IN" dirty="0" smtClean="0">
                    <a:latin typeface="Arial" panose="020B0604020202020204" pitchFamily="34" charset="0"/>
                  </a:rPr>
                  <a:t>Rs1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IN" dirty="0" smtClean="0">
                    <a:latin typeface="Arial" panose="020B0604020202020204" pitchFamily="34" charset="0"/>
                  </a:rPr>
                  <a:t>	Bills			 </a:t>
                </a:r>
                <a:r>
                  <a:rPr lang="en-IN" dirty="0">
                    <a:latin typeface="Arial" panose="020B0604020202020204" pitchFamily="34" charset="0"/>
                  </a:rPr>
                  <a:t>Gives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	1000gms	 </a:t>
                </a:r>
                <a:r>
                  <a:rPr lang="en-IN" dirty="0">
                    <a:latin typeface="Arial" panose="020B0604020202020204" pitchFamily="34" charset="0"/>
                  </a:rPr>
                  <a:t>w</a:t>
                </a:r>
                <a:r>
                  <a:rPr lang="en-IN" dirty="0" smtClean="0">
                    <a:latin typeface="Arial" panose="020B0604020202020204" pitchFamily="34" charset="0"/>
                  </a:rPr>
                  <a:t>/	 </a:t>
                </a:r>
                <a:r>
                  <a:rPr lang="en-IN" dirty="0">
                    <a:latin typeface="Arial" panose="020B0604020202020204" pitchFamily="34" charset="0"/>
                  </a:rPr>
                  <a:t>900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	Price/</a:t>
                </a:r>
                <a:r>
                  <a:rPr lang="en-IN" dirty="0" err="1" smtClean="0">
                    <a:latin typeface="Arial" panose="020B0604020202020204" pitchFamily="34" charset="0"/>
                  </a:rPr>
                  <a:t>gm</a:t>
                </a:r>
                <a:r>
                  <a:rPr lang="en-IN" dirty="0" smtClean="0">
                    <a:latin typeface="Arial" panose="020B0604020202020204" pitchFamily="34" charset="0"/>
                  </a:rPr>
                  <a:t> 	1	 </a:t>
                </a:r>
                <a:r>
                  <a:rPr lang="en-IN" dirty="0">
                    <a:latin typeface="Arial" panose="020B0604020202020204" pitchFamily="34" charset="0"/>
                  </a:rPr>
                  <a:t>Price/</a:t>
                </a:r>
                <a:r>
                  <a:rPr lang="en-IN" dirty="0" err="1">
                    <a:latin typeface="Arial" panose="020B0604020202020204" pitchFamily="34" charset="0"/>
                  </a:rPr>
                  <a:t>gm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:r>
                  <a:rPr lang="en-IN" dirty="0" smtClean="0">
                    <a:latin typeface="Arial" panose="020B0604020202020204" pitchFamily="34" charset="0"/>
                  </a:rPr>
                  <a:t>	1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	S.P 		1000	 C.P		 </a:t>
                </a:r>
                <a:r>
                  <a:rPr lang="en-IN" dirty="0">
                    <a:latin typeface="Arial" panose="020B0604020202020204" pitchFamily="34" charset="0"/>
                  </a:rPr>
                  <a:t>900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P% </a:t>
                </a:r>
                <a:r>
                  <a:rPr lang="en-IN" dirty="0" smtClean="0">
                    <a:latin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1000−900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× </a:t>
                </a:r>
                <a:r>
                  <a:rPr lang="en-IN" dirty="0">
                    <a:latin typeface="Arial" panose="020B0604020202020204" pitchFamily="34" charset="0"/>
                  </a:rPr>
                  <a:t>100 = 11.11%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0" y="231821"/>
                <a:ext cx="11384924" cy="6390211"/>
              </a:xfrm>
              <a:prstGeom prst="rect">
                <a:avLst/>
              </a:prstGeom>
              <a:blipFill rotWithShape="0">
                <a:blip r:embed="rId2"/>
                <a:stretch>
                  <a:fillRect l="-428" t="-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3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3" y="120203"/>
            <a:ext cx="8596668" cy="665408"/>
          </a:xfrm>
        </p:spPr>
        <p:txBody>
          <a:bodyPr/>
          <a:lstStyle/>
          <a:p>
            <a:r>
              <a:rPr lang="en-IN" b="1" dirty="0"/>
              <a:t>MARKED </a:t>
            </a:r>
            <a:r>
              <a:rPr lang="en-IN" b="1" dirty="0" smtClean="0"/>
              <a:t>PRICE/LIST PRICE &amp; DISCOUNT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7527" y="880957"/>
                <a:ext cx="10758152" cy="1062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Discount %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𝐷𝑖𝑠𝑐𝑜𝑢𝑛𝑡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𝑀𝑎𝑟𝑘𝑒𝑑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</a:t>
                </a:r>
                <a:r>
                  <a:rPr lang="en-IN" dirty="0">
                    <a:latin typeface="Symbol" panose="05050102010706020507" pitchFamily="18" charset="2"/>
                  </a:rPr>
                  <a:t>×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If no discount is given, then M.P = S.P. But if discount </a:t>
                </a:r>
                <a:r>
                  <a:rPr lang="en-IN" dirty="0" smtClean="0">
                    <a:latin typeface="Arial" panose="020B0604020202020204" pitchFamily="34" charset="0"/>
                  </a:rPr>
                  <a:t>is given</a:t>
                </a:r>
                <a:r>
                  <a:rPr lang="en-IN" dirty="0">
                    <a:latin typeface="Arial" panose="020B0604020202020204" pitchFamily="34" charset="0"/>
                  </a:rPr>
                  <a:t>, then M.P is considered as base value (i.e. 100%).</a:t>
                </a:r>
                <a:endParaRPr lang="en-I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7" y="880957"/>
                <a:ext cx="10758152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453" b="-7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412" t="35167" r="48944" b="29094"/>
          <a:stretch/>
        </p:blipFill>
        <p:spPr>
          <a:xfrm>
            <a:off x="123543" y="2046524"/>
            <a:ext cx="4507606" cy="2614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129826" y="1943492"/>
                <a:ext cx="6096000" cy="2447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Ex.1: </a:t>
                </a:r>
                <a:r>
                  <a:rPr lang="en-IN" dirty="0">
                    <a:latin typeface="Arial" panose="020B0604020202020204" pitchFamily="34" charset="0"/>
                  </a:rPr>
                  <a:t>If discount on an article is increased from 20% to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35% the money realized from the sale decrease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by </a:t>
                </a:r>
                <a:r>
                  <a:rPr lang="en-IN" dirty="0" smtClean="0">
                    <a:latin typeface="TT87Co00"/>
                  </a:rPr>
                  <a:t>Rs</a:t>
                </a:r>
                <a:r>
                  <a:rPr lang="en-IN" dirty="0" smtClean="0">
                    <a:latin typeface="Arial" panose="020B0604020202020204" pitchFamily="34" charset="0"/>
                  </a:rPr>
                  <a:t>27</a:t>
                </a:r>
                <a:r>
                  <a:rPr lang="en-IN" dirty="0">
                    <a:latin typeface="Arial" panose="020B0604020202020204" pitchFamily="34" charset="0"/>
                  </a:rPr>
                  <a:t>. What is the marked price of the article?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We know, discount is calculated as % of M. P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and difference between 20% disc &amp; 35%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disc. i.e. 35% M.P – 20% M.P= </a:t>
                </a:r>
                <a:r>
                  <a:rPr lang="en-IN" dirty="0" smtClean="0">
                    <a:latin typeface="TT87Co00"/>
                  </a:rPr>
                  <a:t>Rs</a:t>
                </a:r>
                <a:r>
                  <a:rPr lang="en-IN" dirty="0" smtClean="0">
                    <a:latin typeface="Arial" panose="020B0604020202020204" pitchFamily="34" charset="0"/>
                  </a:rPr>
                  <a:t>27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>
                    <a:latin typeface="TT8D0o00"/>
                  </a:rPr>
                  <a:t>⇒ </a:t>
                </a:r>
                <a:r>
                  <a:rPr lang="en-IN" dirty="0">
                    <a:latin typeface="Arial" panose="020B0604020202020204" pitchFamily="34" charset="0"/>
                  </a:rPr>
                  <a:t>15% M. P = 27</a:t>
                </a:r>
              </a:p>
              <a:p>
                <a:r>
                  <a:rPr lang="en-IN" dirty="0">
                    <a:latin typeface="TT8D0o00"/>
                  </a:rPr>
                  <a:t>⇒ </a:t>
                </a:r>
                <a:r>
                  <a:rPr lang="en-IN" dirty="0">
                    <a:latin typeface="Arial" panose="020B0604020202020204" pitchFamily="34" charset="0"/>
                  </a:rPr>
                  <a:t>M.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x </a:t>
                </a:r>
                <a:r>
                  <a:rPr lang="en-IN" dirty="0">
                    <a:latin typeface="Arial" panose="020B0604020202020204" pitchFamily="34" charset="0"/>
                  </a:rPr>
                  <a:t>100 =180</a:t>
                </a:r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26" y="1943492"/>
                <a:ext cx="6096000" cy="2447529"/>
              </a:xfrm>
              <a:prstGeom prst="rect">
                <a:avLst/>
              </a:prstGeom>
              <a:blipFill rotWithShape="0">
                <a:blip r:embed="rId4"/>
                <a:stretch>
                  <a:fillRect l="-800" t="-1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6314" y="4660936"/>
            <a:ext cx="10127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</a:rPr>
              <a:t>Ex.2. </a:t>
            </a:r>
            <a:r>
              <a:rPr lang="en-IN" dirty="0">
                <a:latin typeface="Arial" panose="020B0604020202020204" pitchFamily="34" charset="0"/>
              </a:rPr>
              <a:t>If the cost of a ball pen reduces by 20%, Raj </a:t>
            </a:r>
            <a:r>
              <a:rPr lang="en-IN" dirty="0" smtClean="0">
                <a:latin typeface="Arial" panose="020B0604020202020204" pitchFamily="34" charset="0"/>
              </a:rPr>
              <a:t>can buy </a:t>
            </a:r>
            <a:r>
              <a:rPr lang="en-IN" dirty="0">
                <a:latin typeface="Arial" panose="020B0604020202020204" pitchFamily="34" charset="0"/>
              </a:rPr>
              <a:t>90 more ball pens for </a:t>
            </a:r>
            <a:r>
              <a:rPr lang="en-IN" dirty="0" smtClean="0">
                <a:latin typeface="TT87Co00"/>
              </a:rPr>
              <a:t>Rs</a:t>
            </a:r>
            <a:r>
              <a:rPr lang="en-IN" dirty="0" smtClean="0">
                <a:latin typeface="Arial" panose="020B0604020202020204" pitchFamily="34" charset="0"/>
              </a:rPr>
              <a:t>3600</a:t>
            </a:r>
            <a:r>
              <a:rPr lang="en-IN" dirty="0">
                <a:latin typeface="Arial" panose="020B0604020202020204" pitchFamily="34" charset="0"/>
              </a:rPr>
              <a:t>. Find the cost </a:t>
            </a:r>
            <a:r>
              <a:rPr lang="en-IN" dirty="0" smtClean="0">
                <a:latin typeface="Arial" panose="020B0604020202020204" pitchFamily="34" charset="0"/>
              </a:rPr>
              <a:t>of a </a:t>
            </a:r>
            <a:r>
              <a:rPr lang="en-IN" dirty="0">
                <a:latin typeface="Arial" panose="020B0604020202020204" pitchFamily="34" charset="0"/>
              </a:rPr>
              <a:t>ball pen.</a:t>
            </a:r>
          </a:p>
          <a:p>
            <a:r>
              <a:rPr lang="en-IN" b="1" dirty="0">
                <a:latin typeface="Arial" panose="020B0604020202020204" pitchFamily="34" charset="0"/>
              </a:rPr>
              <a:t>Sol: </a:t>
            </a:r>
            <a:r>
              <a:rPr lang="en-IN" dirty="0">
                <a:latin typeface="Arial" panose="020B0604020202020204" pitchFamily="34" charset="0"/>
              </a:rPr>
              <a:t>Let the cost price be </a:t>
            </a:r>
            <a:r>
              <a:rPr lang="en-IN" dirty="0" smtClean="0">
                <a:latin typeface="TT87Co00"/>
              </a:rPr>
              <a:t>Rs </a:t>
            </a:r>
            <a:r>
              <a:rPr lang="en-IN" dirty="0" smtClean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. Then the number </a:t>
            </a:r>
            <a:r>
              <a:rPr lang="en-IN" dirty="0" smtClean="0">
                <a:latin typeface="Arial" panose="020B0604020202020204" pitchFamily="34" charset="0"/>
              </a:rPr>
              <a:t>of pens </a:t>
            </a:r>
            <a:r>
              <a:rPr lang="en-IN" dirty="0">
                <a:latin typeface="Arial" panose="020B0604020202020204" pitchFamily="34" charset="0"/>
              </a:rPr>
              <a:t>purchased will be 3600/c</a:t>
            </a:r>
          </a:p>
          <a:p>
            <a:r>
              <a:rPr lang="en-IN" dirty="0">
                <a:latin typeface="Arial" panose="020B0604020202020204" pitchFamily="34" charset="0"/>
              </a:rPr>
              <a:t>We have 3600 = .8c x (3600/c + 90)</a:t>
            </a:r>
          </a:p>
          <a:p>
            <a:r>
              <a:rPr lang="en-IN" dirty="0">
                <a:latin typeface="Arial" panose="020B0604020202020204" pitchFamily="34" charset="0"/>
              </a:rPr>
              <a:t>Solving gives c = </a:t>
            </a:r>
            <a:r>
              <a:rPr lang="en-IN" dirty="0" smtClean="0">
                <a:latin typeface="TT87Co00"/>
              </a:rPr>
              <a:t>Rs</a:t>
            </a:r>
            <a:r>
              <a:rPr lang="en-IN" dirty="0" smtClean="0">
                <a:latin typeface="Arial" panose="020B0604020202020204" pitchFamily="34" charset="0"/>
              </a:rPr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06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445"/>
            <a:ext cx="8596668" cy="74268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</a:rPr>
              <a:t>PARTNERSHIP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1820" y="906096"/>
            <a:ext cx="104447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</a:rPr>
              <a:t>When </a:t>
            </a:r>
            <a:r>
              <a:rPr lang="en-IN" dirty="0">
                <a:latin typeface="Arial" panose="020B0604020202020204" pitchFamily="34" charset="0"/>
              </a:rPr>
              <a:t>two or more persons jointly do a business </a:t>
            </a:r>
            <a:r>
              <a:rPr lang="en-IN" dirty="0" smtClean="0">
                <a:latin typeface="Arial" panose="020B0604020202020204" pitchFamily="34" charset="0"/>
              </a:rPr>
              <a:t>by investing </a:t>
            </a:r>
            <a:r>
              <a:rPr lang="en-IN" dirty="0">
                <a:latin typeface="Arial" panose="020B0604020202020204" pitchFamily="34" charset="0"/>
              </a:rPr>
              <a:t>some amount , then such a business </a:t>
            </a:r>
            <a:r>
              <a:rPr lang="en-IN" dirty="0" smtClean="0">
                <a:latin typeface="Arial" panose="020B0604020202020204" pitchFamily="34" charset="0"/>
              </a:rPr>
              <a:t>model is </a:t>
            </a:r>
            <a:r>
              <a:rPr lang="en-IN" dirty="0">
                <a:latin typeface="Arial" panose="020B0604020202020204" pitchFamily="34" charset="0"/>
              </a:rPr>
              <a:t>termed as partnership business the profits at </a:t>
            </a:r>
            <a:r>
              <a:rPr lang="en-IN" dirty="0" smtClean="0">
                <a:latin typeface="Arial" panose="020B0604020202020204" pitchFamily="34" charset="0"/>
              </a:rPr>
              <a:t>the end </a:t>
            </a:r>
            <a:r>
              <a:rPr lang="en-IN" dirty="0">
                <a:latin typeface="Arial" panose="020B0604020202020204" pitchFamily="34" charset="0"/>
              </a:rPr>
              <a:t>of the year are shared according to the </a:t>
            </a:r>
            <a:r>
              <a:rPr lang="en-IN" dirty="0" smtClean="0">
                <a:latin typeface="Arial" panose="020B0604020202020204" pitchFamily="34" charset="0"/>
              </a:rPr>
              <a:t>following rules</a:t>
            </a:r>
            <a:r>
              <a:rPr lang="en-IN" dirty="0">
                <a:latin typeface="Arial" panose="020B0604020202020204" pitchFamily="34" charset="0"/>
              </a:rPr>
              <a:t>.</a:t>
            </a:r>
          </a:p>
          <a:p>
            <a:r>
              <a:rPr lang="en-IN" dirty="0">
                <a:latin typeface="Symbol" panose="05050102010706020507" pitchFamily="18" charset="2"/>
              </a:rPr>
              <a:t>• </a:t>
            </a:r>
            <a:r>
              <a:rPr lang="en-IN" dirty="0">
                <a:latin typeface="Arial" panose="020B0604020202020204" pitchFamily="34" charset="0"/>
              </a:rPr>
              <a:t>If the time period for which all the </a:t>
            </a:r>
            <a:r>
              <a:rPr lang="en-IN" dirty="0" smtClean="0">
                <a:latin typeface="Arial" panose="020B0604020202020204" pitchFamily="34" charset="0"/>
              </a:rPr>
              <a:t>persons invested </a:t>
            </a:r>
            <a:r>
              <a:rPr lang="en-IN" dirty="0">
                <a:latin typeface="Arial" panose="020B0604020202020204" pitchFamily="34" charset="0"/>
              </a:rPr>
              <a:t>is the same then the profit is divided in the</a:t>
            </a:r>
          </a:p>
          <a:p>
            <a:r>
              <a:rPr lang="en-IN" dirty="0">
                <a:latin typeface="Arial" panose="020B0604020202020204" pitchFamily="34" charset="0"/>
              </a:rPr>
              <a:t>ratio of investments.</a:t>
            </a:r>
          </a:p>
          <a:p>
            <a:r>
              <a:rPr lang="en-IN" dirty="0">
                <a:latin typeface="Symbol" panose="05050102010706020507" pitchFamily="18" charset="2"/>
              </a:rPr>
              <a:t>• </a:t>
            </a:r>
            <a:r>
              <a:rPr lang="en-IN" dirty="0">
                <a:latin typeface="Arial" panose="020B0604020202020204" pitchFamily="34" charset="0"/>
              </a:rPr>
              <a:t>If the time period is not the same then the </a:t>
            </a:r>
            <a:r>
              <a:rPr lang="en-IN" dirty="0" smtClean="0">
                <a:latin typeface="Arial" panose="020B0604020202020204" pitchFamily="34" charset="0"/>
              </a:rPr>
              <a:t>profit is </a:t>
            </a:r>
            <a:r>
              <a:rPr lang="en-IN" dirty="0">
                <a:latin typeface="Arial" panose="020B0604020202020204" pitchFamily="34" charset="0"/>
              </a:rPr>
              <a:t>divided in the ratio of their product of time and</a:t>
            </a:r>
          </a:p>
          <a:p>
            <a:r>
              <a:rPr lang="en-IN" dirty="0">
                <a:latin typeface="Arial" panose="020B0604020202020204" pitchFamily="34" charset="0"/>
              </a:rPr>
              <a:t>Investment.</a:t>
            </a:r>
          </a:p>
          <a:p>
            <a:r>
              <a:rPr lang="en-IN" dirty="0">
                <a:latin typeface="Symbol" panose="05050102010706020507" pitchFamily="18" charset="2"/>
              </a:rPr>
              <a:t>• </a:t>
            </a:r>
            <a:r>
              <a:rPr lang="en-IN" dirty="0">
                <a:latin typeface="Arial" panose="020B0604020202020204" pitchFamily="34" charset="0"/>
              </a:rPr>
              <a:t>If one of the investors involves in </a:t>
            </a:r>
            <a:r>
              <a:rPr lang="en-IN" dirty="0" smtClean="0">
                <a:latin typeface="Arial" panose="020B0604020202020204" pitchFamily="34" charset="0"/>
              </a:rPr>
              <a:t>day-to-day activities </a:t>
            </a:r>
            <a:r>
              <a:rPr lang="en-IN" dirty="0">
                <a:latin typeface="Arial" panose="020B0604020202020204" pitchFamily="34" charset="0"/>
              </a:rPr>
              <a:t>of the business, then he is called</a:t>
            </a:r>
          </a:p>
          <a:p>
            <a:r>
              <a:rPr lang="en-IN" dirty="0">
                <a:latin typeface="Arial" panose="020B0604020202020204" pitchFamily="34" charset="0"/>
              </a:rPr>
              <a:t>working partner, and not sleeping partner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7375" y="3632958"/>
                <a:ext cx="10371786" cy="242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smtClean="0">
                    <a:latin typeface="Arial" panose="020B0604020202020204" pitchFamily="34" charset="0"/>
                  </a:rPr>
                  <a:t>Ex: </a:t>
                </a:r>
                <a:r>
                  <a:rPr lang="en-IN" dirty="0">
                    <a:latin typeface="Arial" panose="020B0604020202020204" pitchFamily="34" charset="0"/>
                  </a:rPr>
                  <a:t>A started a business with </a:t>
                </a:r>
                <a:r>
                  <a:rPr lang="en-IN" dirty="0" smtClean="0">
                    <a:latin typeface="TT87Co00"/>
                  </a:rPr>
                  <a:t>Rs </a:t>
                </a:r>
                <a:r>
                  <a:rPr lang="en-IN" dirty="0" smtClean="0">
                    <a:latin typeface="Arial" panose="020B0604020202020204" pitchFamily="34" charset="0"/>
                  </a:rPr>
                  <a:t>30,000</a:t>
                </a:r>
                <a:r>
                  <a:rPr lang="en-IN" dirty="0">
                    <a:latin typeface="Arial" panose="020B0604020202020204" pitchFamily="34" charset="0"/>
                  </a:rPr>
                  <a:t>. After </a:t>
                </a:r>
                <a:r>
                  <a:rPr lang="en-IN" dirty="0" smtClean="0">
                    <a:latin typeface="Arial" panose="020B0604020202020204" pitchFamily="34" charset="0"/>
                  </a:rPr>
                  <a:t>two months </a:t>
                </a:r>
                <a:r>
                  <a:rPr lang="en-IN" dirty="0">
                    <a:latin typeface="Arial" panose="020B0604020202020204" pitchFamily="34" charset="0"/>
                  </a:rPr>
                  <a:t>B joined him with </a:t>
                </a:r>
                <a:r>
                  <a:rPr lang="en-IN" dirty="0">
                    <a:latin typeface="TT87Co00"/>
                  </a:rPr>
                  <a:t>`</a:t>
                </a:r>
                <a:r>
                  <a:rPr lang="en-IN" dirty="0">
                    <a:latin typeface="Arial" panose="020B0604020202020204" pitchFamily="34" charset="0"/>
                  </a:rPr>
                  <a:t>20,000. A left after 6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months while B stayed on till the end of the year.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(a) </a:t>
                </a:r>
                <a:r>
                  <a:rPr lang="en-IN" dirty="0">
                    <a:latin typeface="Arial" panose="020B0604020202020204" pitchFamily="34" charset="0"/>
                  </a:rPr>
                  <a:t>Find the ratio of their shares in the year end.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Since the time of investment is not same, </a:t>
                </a:r>
                <a:r>
                  <a:rPr lang="en-IN" dirty="0" smtClean="0">
                    <a:latin typeface="Arial" panose="020B0604020202020204" pitchFamily="34" charset="0"/>
                  </a:rPr>
                  <a:t>the profit </a:t>
                </a:r>
                <a:r>
                  <a:rPr lang="en-IN" dirty="0">
                    <a:latin typeface="Arial" panose="020B0604020202020204" pitchFamily="34" charset="0"/>
                  </a:rPr>
                  <a:t>ratio of the profit shares of A and B is =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30,000 x 6 : 20,000 x 10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= 1,80,000 : 2,00,000 = 9 : 10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(b) </a:t>
                </a:r>
                <a:r>
                  <a:rPr lang="en-IN" dirty="0">
                    <a:latin typeface="Arial" panose="020B0604020202020204" pitchFamily="34" charset="0"/>
                  </a:rPr>
                  <a:t>By what percentage does B get </a:t>
                </a:r>
                <a:r>
                  <a:rPr lang="en-IN" dirty="0" smtClean="0">
                    <a:latin typeface="Arial" panose="020B0604020202020204" pitchFamily="34" charset="0"/>
                  </a:rPr>
                  <a:t>more/less than </a:t>
                </a:r>
                <a:r>
                  <a:rPr lang="en-IN" dirty="0">
                    <a:latin typeface="Arial" panose="020B0604020202020204" pitchFamily="34" charset="0"/>
                  </a:rPr>
                  <a:t>A?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With the ratio of shares, we can calculate </a:t>
                </a:r>
                <a:r>
                  <a:rPr lang="en-IN" dirty="0" smtClean="0">
                    <a:latin typeface="Arial" panose="020B0604020202020204" pitchFamily="34" charset="0"/>
                  </a:rPr>
                  <a:t>the above </a:t>
                </a:r>
                <a:r>
                  <a:rPr lang="en-IN" dirty="0">
                    <a:latin typeface="Arial" panose="020B0604020202020204" pitchFamily="34" charset="0"/>
                  </a:rPr>
                  <a:t>as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x </a:t>
                </a:r>
                <a:r>
                  <a:rPr lang="en-IN" dirty="0">
                    <a:latin typeface="Arial" panose="020B0604020202020204" pitchFamily="34" charset="0"/>
                  </a:rPr>
                  <a:t>100 =</a:t>
                </a:r>
                <a:r>
                  <a:rPr lang="en-IN" dirty="0" smtClean="0">
                    <a:latin typeface="Arial" panose="020B0604020202020204" pitchFamily="34" charset="0"/>
                  </a:rPr>
                  <a:t>11.11 more </a:t>
                </a:r>
                <a:r>
                  <a:rPr lang="en-IN" dirty="0">
                    <a:latin typeface="Arial" panose="020B0604020202020204" pitchFamily="34" charset="0"/>
                  </a:rPr>
                  <a:t>than A.</a:t>
                </a:r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5" y="3632958"/>
                <a:ext cx="10371786" cy="2423933"/>
              </a:xfrm>
              <a:prstGeom prst="rect">
                <a:avLst/>
              </a:prstGeom>
              <a:blipFill rotWithShape="0">
                <a:blip r:embed="rId2"/>
                <a:stretch>
                  <a:fillRect l="-529" t="-1508" b="-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7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299" y="184594"/>
            <a:ext cx="9664402" cy="729803"/>
          </a:xfrm>
        </p:spPr>
        <p:txBody>
          <a:bodyPr/>
          <a:lstStyle/>
          <a:p>
            <a:r>
              <a:rPr lang="en-IN" b="1" dirty="0"/>
              <a:t>PERCENTAGE EQUIVALENT OF FRACTIONS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6214" y="751344"/>
                <a:ext cx="8847786" cy="2267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Any fraction can be expressed as percentage by multiplying </a:t>
                </a:r>
                <a:r>
                  <a:rPr lang="en-IN" dirty="0">
                    <a:latin typeface="Arial" panose="020B0604020202020204" pitchFamily="34" charset="0"/>
                  </a:rPr>
                  <a:t>the fraction by 100 and conversely </a:t>
                </a:r>
                <a:r>
                  <a:rPr lang="en-IN" dirty="0" smtClean="0">
                    <a:latin typeface="Arial" panose="020B0604020202020204" pitchFamily="34" charset="0"/>
                  </a:rPr>
                  <a:t>any percentage </a:t>
                </a:r>
                <a:r>
                  <a:rPr lang="en-IN" dirty="0">
                    <a:latin typeface="Arial" panose="020B0604020202020204" pitchFamily="34" charset="0"/>
                  </a:rPr>
                  <a:t>can be expressed as fraction by </a:t>
                </a:r>
                <a:r>
                  <a:rPr lang="en-IN" dirty="0" smtClean="0">
                    <a:latin typeface="Arial" panose="020B0604020202020204" pitchFamily="34" charset="0"/>
                  </a:rPr>
                  <a:t>dividing the </a:t>
                </a:r>
                <a:r>
                  <a:rPr lang="en-IN" dirty="0">
                    <a:latin typeface="Arial" panose="020B0604020202020204" pitchFamily="34" charset="0"/>
                  </a:rPr>
                  <a:t>percentage by 100.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For example a </a:t>
                </a:r>
                <a:r>
                  <a:rPr lang="en-IN" dirty="0" smtClean="0">
                    <a:latin typeface="Arial" panose="020B0604020202020204" pitchFamily="34" charset="0"/>
                  </a:rPr>
                  <a:t>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in </a:t>
                </a:r>
                <a:r>
                  <a:rPr lang="en-IN" dirty="0">
                    <a:latin typeface="Arial" panose="020B0604020202020204" pitchFamily="34" charset="0"/>
                  </a:rPr>
                  <a:t>percentage term </a:t>
                </a:r>
                <a:r>
                  <a:rPr lang="en-IN" dirty="0" smtClean="0">
                    <a:latin typeface="Arial" panose="020B0604020202020204" pitchFamily="34" charset="0"/>
                  </a:rPr>
                  <a:t>is 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x100 </a:t>
                </a:r>
                <a:r>
                  <a:rPr lang="en-IN" dirty="0">
                    <a:latin typeface="Arial" panose="020B0604020202020204" pitchFamily="34" charset="0"/>
                  </a:rPr>
                  <a:t>= 20% and a percentage 25% in fraction term </a:t>
                </a:r>
                <a:r>
                  <a:rPr lang="en-IN" dirty="0" smtClean="0">
                    <a:latin typeface="Arial" panose="020B0604020202020204" pitchFamily="34" charset="0"/>
                  </a:rPr>
                  <a:t>is 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</a:rPr>
                  <a:t>Knowledge of some of the basic fractions and </a:t>
                </a:r>
                <a:r>
                  <a:rPr lang="en-IN" dirty="0" smtClean="0">
                    <a:latin typeface="Arial" panose="020B0604020202020204" pitchFamily="34" charset="0"/>
                  </a:rPr>
                  <a:t>their percentage </a:t>
                </a:r>
                <a:r>
                  <a:rPr lang="en-IN" dirty="0">
                    <a:latin typeface="Arial" panose="020B0604020202020204" pitchFamily="34" charset="0"/>
                  </a:rPr>
                  <a:t>equivalent will help to do </a:t>
                </a:r>
                <a:r>
                  <a:rPr lang="en-IN" dirty="0" smtClean="0">
                    <a:latin typeface="Arial" panose="020B0604020202020204" pitchFamily="34" charset="0"/>
                  </a:rPr>
                  <a:t>calculations faster</a:t>
                </a:r>
                <a:r>
                  <a:rPr lang="en-IN" dirty="0">
                    <a:latin typeface="Arial" panose="020B0604020202020204" pitchFamily="34" charset="0"/>
                  </a:rPr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751344"/>
                <a:ext cx="8847786" cy="2267544"/>
              </a:xfrm>
              <a:prstGeom prst="rect">
                <a:avLst/>
              </a:prstGeom>
              <a:blipFill rotWithShape="0">
                <a:blip r:embed="rId2"/>
                <a:stretch>
                  <a:fillRect l="-620" t="-1344" r="-138" b="-3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0561" t="38512" r="13013" b="8671"/>
          <a:stretch/>
        </p:blipFill>
        <p:spPr>
          <a:xfrm>
            <a:off x="2730321" y="2820474"/>
            <a:ext cx="4739426" cy="38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299" y="184594"/>
            <a:ext cx="9664402" cy="72980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IMPORTANCE OF BASE VALUE IN PERCENTAGES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96214" y="1214979"/>
            <a:ext cx="884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Let's consider a statement; A is taller than B by 25</a:t>
            </a:r>
            <a:r>
              <a:rPr lang="en-IN" dirty="0" smtClean="0"/>
              <a:t>%.</a:t>
            </a:r>
          </a:p>
          <a:p>
            <a:endParaRPr lang="en-IN" dirty="0"/>
          </a:p>
          <a:p>
            <a:r>
              <a:rPr lang="en-IN" dirty="0"/>
              <a:t>It is 25% of A or B?</a:t>
            </a:r>
          </a:p>
          <a:p>
            <a:r>
              <a:rPr lang="en-IN" dirty="0"/>
              <a:t>It will be 25% of B.</a:t>
            </a:r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case B is considered as base value. </a:t>
            </a:r>
            <a:r>
              <a:rPr lang="en-IN" dirty="0" smtClean="0"/>
              <a:t>Means B </a:t>
            </a:r>
            <a:r>
              <a:rPr lang="en-IN" dirty="0"/>
              <a:t>is assumed as 100%. Hence, if B = 100 then A = 125.</a:t>
            </a:r>
          </a:p>
          <a:p>
            <a:endParaRPr lang="en-IN" dirty="0" smtClean="0"/>
          </a:p>
          <a:p>
            <a:r>
              <a:rPr lang="en-IN" dirty="0" smtClean="0"/>
              <a:t>Consider </a:t>
            </a:r>
            <a:r>
              <a:rPr lang="en-IN" dirty="0"/>
              <a:t>an another example:</a:t>
            </a:r>
          </a:p>
          <a:p>
            <a:endParaRPr lang="en-IN" dirty="0" smtClean="0"/>
          </a:p>
          <a:p>
            <a:r>
              <a:rPr lang="en-IN" dirty="0" smtClean="0"/>
              <a:t>A's </a:t>
            </a:r>
            <a:r>
              <a:rPr lang="en-IN" dirty="0"/>
              <a:t>Height is 90% of B's height</a:t>
            </a:r>
          </a:p>
          <a:p>
            <a:r>
              <a:rPr lang="en-IN" dirty="0"/>
              <a:t>In the above statement again B will considered as </a:t>
            </a:r>
            <a:r>
              <a:rPr lang="en-IN" dirty="0" smtClean="0"/>
              <a:t>a base </a:t>
            </a:r>
            <a:r>
              <a:rPr lang="en-IN" dirty="0"/>
              <a:t>and A’s height will be 90% of B's height. </a:t>
            </a:r>
            <a:r>
              <a:rPr lang="en-IN" dirty="0" smtClean="0"/>
              <a:t>Hence, if </a:t>
            </a:r>
            <a:r>
              <a:rPr lang="en-IN" dirty="0"/>
              <a:t>B’s height = 100, then A’s height = 90.</a:t>
            </a:r>
          </a:p>
          <a:p>
            <a:r>
              <a:rPr lang="en-IN" dirty="0"/>
              <a:t>In such cases one has to remember that base value</a:t>
            </a:r>
            <a:r>
              <a:rPr lang="en-IN" dirty="0" smtClean="0"/>
              <a:t>. (</a:t>
            </a:r>
            <a:r>
              <a:rPr lang="en-IN" dirty="0"/>
              <a:t>value that is considered as 100%) will be the </a:t>
            </a:r>
            <a:r>
              <a:rPr lang="en-IN" dirty="0" smtClean="0"/>
              <a:t>value that </a:t>
            </a:r>
            <a:r>
              <a:rPr lang="en-IN" dirty="0"/>
              <a:t>occurs after "than" or "of" in the question</a:t>
            </a:r>
          </a:p>
        </p:txBody>
      </p:sp>
    </p:spTree>
    <p:extLst>
      <p:ext uri="{BB962C8B-B14F-4D97-AF65-F5344CB8AC3E}">
        <p14:creationId xmlns:p14="http://schemas.microsoft.com/office/powerpoint/2010/main" val="14922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4699" y="665272"/>
                <a:ext cx="10740980" cy="6185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 smtClean="0">
                    <a:latin typeface="Arial" panose="020B0604020202020204" pitchFamily="34" charset="0"/>
                  </a:rPr>
                  <a:t>Ex 1: </a:t>
                </a:r>
                <a:r>
                  <a:rPr lang="en-IN" sz="1600" dirty="0">
                    <a:latin typeface="Arial" panose="020B0604020202020204" pitchFamily="34" charset="0"/>
                  </a:rPr>
                  <a:t>Marks scored by A is 50 and marks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scored by </a:t>
                </a:r>
                <a:r>
                  <a:rPr lang="en-IN" sz="1600" dirty="0">
                    <a:latin typeface="Arial" panose="020B0604020202020204" pitchFamily="34" charset="0"/>
                  </a:rPr>
                  <a:t>B are 40. Then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</a:t>
                </a:r>
                <a:r>
                  <a:rPr lang="en-IN" sz="1600" dirty="0" err="1">
                    <a:latin typeface="Arial" panose="020B0604020202020204" pitchFamily="34" charset="0"/>
                  </a:rPr>
                  <a:t>i</a:t>
                </a:r>
                <a:r>
                  <a:rPr lang="en-IN" sz="1600" dirty="0">
                    <a:latin typeface="Arial" panose="020B0604020202020204" pitchFamily="34" charset="0"/>
                  </a:rPr>
                  <a:t>) A is what % more than B?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(ii) B is what % less than A?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(iii) A is what % of B?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(iv) B is what % of A?</a:t>
                </a:r>
              </a:p>
              <a:p>
                <a:r>
                  <a:rPr lang="en-IN" sz="1600" b="1" dirty="0">
                    <a:latin typeface="Arial" panose="020B0604020202020204" pitchFamily="34" charset="0"/>
                  </a:rPr>
                  <a:t>Sol: </a:t>
                </a:r>
                <a:r>
                  <a:rPr lang="en-IN" sz="1600" dirty="0">
                    <a:latin typeface="Arial" panose="020B0604020202020204" pitchFamily="34" charset="0"/>
                  </a:rPr>
                  <a:t>(</a:t>
                </a:r>
                <a:r>
                  <a:rPr lang="en-IN" sz="1600" dirty="0" err="1">
                    <a:latin typeface="Arial" panose="020B0604020202020204" pitchFamily="34" charset="0"/>
                  </a:rPr>
                  <a:t>i</a:t>
                </a:r>
                <a:r>
                  <a:rPr lang="en-IN" sz="1600" dirty="0">
                    <a:latin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50−40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100=25</m:t>
                    </m:r>
                  </m:oMath>
                </a14:m>
                <a:endParaRPr lang="en-IN" sz="1600" dirty="0">
                  <a:latin typeface="Arial" panose="020B0604020202020204" pitchFamily="34" charset="0"/>
                </a:endParaRP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100=20</m:t>
                    </m:r>
                  </m:oMath>
                </a14:m>
                <a:endParaRPr lang="en-IN" sz="1600" dirty="0">
                  <a:latin typeface="Arial" panose="020B0604020202020204" pitchFamily="34" charset="0"/>
                </a:endParaRPr>
              </a:p>
              <a:p>
                <a:r>
                  <a:rPr lang="en-IN" sz="1600" dirty="0" smtClean="0">
                    <a:latin typeface="Arial" panose="020B0604020202020204" pitchFamily="34" charset="0"/>
                  </a:rPr>
                  <a:t>(</a:t>
                </a:r>
                <a:r>
                  <a:rPr lang="en-IN" sz="1600" dirty="0">
                    <a:latin typeface="Arial" panose="020B0604020202020204" pitchFamily="34" charset="0"/>
                  </a:rPr>
                  <a:t>iii)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100=125</m:t>
                    </m:r>
                  </m:oMath>
                </a14:m>
                <a:endParaRPr lang="en-IN" sz="1600" dirty="0">
                  <a:latin typeface="Arial" panose="020B0604020202020204" pitchFamily="34" charset="0"/>
                </a:endParaRP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(iv)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100=80</m:t>
                    </m:r>
                  </m:oMath>
                </a14:m>
                <a:endParaRPr lang="en-IN" sz="1600" dirty="0">
                  <a:latin typeface="Arial" panose="020B0604020202020204" pitchFamily="34" charset="0"/>
                </a:endParaRPr>
              </a:p>
              <a:p>
                <a:endParaRPr lang="en-IN" sz="1600" dirty="0">
                  <a:latin typeface="Arial" panose="020B0604020202020204" pitchFamily="34" charset="0"/>
                </a:endParaRPr>
              </a:p>
              <a:p>
                <a:r>
                  <a:rPr lang="en-IN" sz="1600" b="1" dirty="0">
                    <a:latin typeface="Arial" panose="020B0604020202020204" pitchFamily="34" charset="0"/>
                  </a:rPr>
                  <a:t>Ex 2: </a:t>
                </a:r>
                <a:r>
                  <a:rPr lang="en-IN" sz="1600" dirty="0">
                    <a:latin typeface="Arial" panose="020B0604020202020204" pitchFamily="34" charset="0"/>
                  </a:rPr>
                  <a:t>The ratio of A’s salary to B’s salary is 6 : 5.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(a) By what percentage does A earn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more than </a:t>
                </a:r>
                <a:r>
                  <a:rPr lang="en-IN" sz="1600" dirty="0">
                    <a:latin typeface="Arial" panose="020B0604020202020204" pitchFamily="34" charset="0"/>
                  </a:rPr>
                  <a:t>B?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(b) By what percentage does B earn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less than </a:t>
                </a:r>
                <a:r>
                  <a:rPr lang="en-IN" sz="1600" dirty="0">
                    <a:latin typeface="Arial" panose="020B0604020202020204" pitchFamily="34" charset="0"/>
                  </a:rPr>
                  <a:t>A?</a:t>
                </a:r>
              </a:p>
              <a:p>
                <a:r>
                  <a:rPr lang="en-IN" sz="1600" b="1" dirty="0">
                    <a:latin typeface="Arial" panose="020B0604020202020204" pitchFamily="34" charset="0"/>
                  </a:rPr>
                  <a:t>Sol: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Even </a:t>
                </a:r>
                <a:r>
                  <a:rPr lang="en-IN" sz="1600" dirty="0">
                    <a:latin typeface="Arial" panose="020B0604020202020204" pitchFamily="34" charset="0"/>
                  </a:rPr>
                  <a:t>for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the problem </a:t>
                </a:r>
                <a:r>
                  <a:rPr lang="en-IN" sz="1600" dirty="0">
                    <a:latin typeface="Arial" panose="020B0604020202020204" pitchFamily="34" charset="0"/>
                  </a:rPr>
                  <a:t>of ratios the same concept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explained above </a:t>
                </a:r>
                <a:r>
                  <a:rPr lang="en-IN" sz="1600" dirty="0">
                    <a:latin typeface="Arial" panose="020B0604020202020204" pitchFamily="34" charset="0"/>
                  </a:rPr>
                  <a:t>can be applied and it is also not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necessary even to take the common term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for the </a:t>
                </a:r>
                <a:r>
                  <a:rPr lang="en-IN" sz="1600" dirty="0">
                    <a:latin typeface="Arial" panose="020B0604020202020204" pitchFamily="34" charset="0"/>
                  </a:rPr>
                  <a:t>ratio i.e. let salary of A &amp; B be 6, 5.</a:t>
                </a: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6−5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100=20</m:t>
                    </m:r>
                  </m:oMath>
                </a14:m>
                <a:endParaRPr lang="en-IN" sz="1600" dirty="0">
                  <a:latin typeface="Arial" panose="020B0604020202020204" pitchFamily="34" charset="0"/>
                </a:endParaRPr>
              </a:p>
              <a:p>
                <a:r>
                  <a:rPr lang="en-IN" sz="1600" dirty="0">
                    <a:latin typeface="Arial" panose="020B0604020202020204" pitchFamily="34" charset="0"/>
                  </a:rPr>
                  <a:t>(b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)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6−5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100=16.67</m:t>
                    </m:r>
                  </m:oMath>
                </a14:m>
                <a:endParaRPr lang="en-IN" sz="1600" dirty="0" smtClean="0"/>
              </a:p>
              <a:p>
                <a:endParaRPr lang="en-IN" sz="1600" dirty="0">
                  <a:latin typeface="Arial" panose="020B0604020202020204" pitchFamily="34" charset="0"/>
                </a:endParaRPr>
              </a:p>
              <a:p>
                <a:r>
                  <a:rPr lang="en-IN" sz="1600" b="1" dirty="0">
                    <a:latin typeface="Arial" panose="020B0604020202020204" pitchFamily="34" charset="0"/>
                  </a:rPr>
                  <a:t>Ex 3: </a:t>
                </a:r>
                <a:r>
                  <a:rPr lang="en-IN" sz="1600" dirty="0">
                    <a:latin typeface="Arial" panose="020B0604020202020204" pitchFamily="34" charset="0"/>
                  </a:rPr>
                  <a:t>A is taller than B by 25%,. By what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percentage is </a:t>
                </a:r>
                <a:r>
                  <a:rPr lang="en-IN" sz="1600" dirty="0">
                    <a:latin typeface="Arial" panose="020B0604020202020204" pitchFamily="34" charset="0"/>
                  </a:rPr>
                  <a:t>B shorter than A?</a:t>
                </a:r>
              </a:p>
              <a:p>
                <a:r>
                  <a:rPr lang="en-IN" sz="1600" b="1" dirty="0" smtClean="0">
                    <a:latin typeface="Arial" panose="020B0604020202020204" pitchFamily="34" charset="0"/>
                  </a:rPr>
                  <a:t>Sol: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As </a:t>
                </a:r>
                <a:r>
                  <a:rPr lang="en-IN" sz="1600" dirty="0">
                    <a:latin typeface="Arial" panose="020B0604020202020204" pitchFamily="34" charset="0"/>
                  </a:rPr>
                  <a:t>it is "than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B“ Let </a:t>
                </a:r>
                <a:r>
                  <a:rPr lang="en-IN" sz="1600" dirty="0">
                    <a:latin typeface="Arial" panose="020B0604020202020204" pitchFamily="34" charset="0"/>
                  </a:rPr>
                  <a:t>B = 100, then A = 125</a:t>
                </a:r>
              </a:p>
              <a:p>
                <a:r>
                  <a:rPr lang="en-IN" sz="16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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Required </a:t>
                </a:r>
                <a:r>
                  <a:rPr lang="en-IN" sz="1600" dirty="0">
                    <a:latin typeface="Arial" panose="020B0604020202020204" pitchFamily="34" charset="0"/>
                  </a:rPr>
                  <a:t>% </a:t>
                </a:r>
                <a:r>
                  <a:rPr lang="en-IN" sz="1600" dirty="0" smtClean="0">
                    <a:latin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100=20%</m:t>
                    </m:r>
                  </m:oMath>
                </a14:m>
                <a:endParaRPr lang="en-IN" sz="1600" b="0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9" y="665272"/>
                <a:ext cx="10740980" cy="6185604"/>
              </a:xfrm>
              <a:prstGeom prst="rect">
                <a:avLst/>
              </a:prstGeom>
              <a:blipFill rotWithShape="0">
                <a:blip r:embed="rId2"/>
                <a:stretch>
                  <a:fillRect l="-284" t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571" y="17172"/>
            <a:ext cx="8415152" cy="648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5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571" y="17172"/>
            <a:ext cx="8415152" cy="648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26571" y="1159099"/>
            <a:ext cx="89174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Ex 4: </a:t>
            </a:r>
            <a:r>
              <a:rPr lang="en-IN" dirty="0">
                <a:latin typeface="Arial" panose="020B0604020202020204" pitchFamily="34" charset="0"/>
              </a:rPr>
              <a:t>Income of A is more than B. A spends 30% </a:t>
            </a:r>
            <a:r>
              <a:rPr lang="en-IN" dirty="0" smtClean="0">
                <a:latin typeface="Arial" panose="020B0604020202020204" pitchFamily="34" charset="0"/>
              </a:rPr>
              <a:t>of income </a:t>
            </a:r>
            <a:r>
              <a:rPr lang="en-IN" dirty="0">
                <a:latin typeface="Arial" panose="020B0604020202020204" pitchFamily="34" charset="0"/>
              </a:rPr>
              <a:t>on food and B spends 25% of </a:t>
            </a:r>
            <a:r>
              <a:rPr lang="en-IN" dirty="0" smtClean="0">
                <a:latin typeface="Arial" panose="020B0604020202020204" pitchFamily="34" charset="0"/>
              </a:rPr>
              <a:t>his income </a:t>
            </a:r>
            <a:r>
              <a:rPr lang="en-IN" dirty="0">
                <a:latin typeface="Arial" panose="020B0604020202020204" pitchFamily="34" charset="0"/>
              </a:rPr>
              <a:t>on food. Who spends more on food</a:t>
            </a:r>
            <a:r>
              <a:rPr lang="en-IN" dirty="0" smtClean="0">
                <a:latin typeface="Arial" panose="020B0604020202020204" pitchFamily="34" charset="0"/>
              </a:rPr>
              <a:t>?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</a:rPr>
              <a:t>Sol: </a:t>
            </a:r>
            <a:r>
              <a:rPr lang="en-IN" dirty="0">
                <a:latin typeface="Arial" panose="020B0604020202020204" pitchFamily="34" charset="0"/>
              </a:rPr>
              <a:t>Income of A is more than B and he </a:t>
            </a:r>
            <a:r>
              <a:rPr lang="en-IN" dirty="0" smtClean="0">
                <a:latin typeface="Arial" panose="020B0604020202020204" pitchFamily="34" charset="0"/>
              </a:rPr>
              <a:t>spends higher </a:t>
            </a:r>
            <a:r>
              <a:rPr lang="en-IN" dirty="0">
                <a:latin typeface="Arial" panose="020B0604020202020204" pitchFamily="34" charset="0"/>
              </a:rPr>
              <a:t>% of income. (as 30% &gt; 20%) on food</a:t>
            </a:r>
            <a:r>
              <a:rPr lang="en-IN" dirty="0" smtClean="0">
                <a:latin typeface="Arial" panose="020B0604020202020204" pitchFamily="34" charset="0"/>
              </a:rPr>
              <a:t>. Hence </a:t>
            </a:r>
            <a:r>
              <a:rPr lang="en-IN" dirty="0">
                <a:latin typeface="Arial" panose="020B0604020202020204" pitchFamily="34" charset="0"/>
              </a:rPr>
              <a:t>A spends more on food than B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</a:rPr>
              <a:t>Ex 5: </a:t>
            </a:r>
            <a:r>
              <a:rPr lang="en-IN" dirty="0">
                <a:latin typeface="Arial" panose="020B0604020202020204" pitchFamily="34" charset="0"/>
              </a:rPr>
              <a:t>In the above example if income of A is </a:t>
            </a:r>
            <a:r>
              <a:rPr lang="en-IN" dirty="0" smtClean="0">
                <a:latin typeface="Arial" panose="020B0604020202020204" pitchFamily="34" charset="0"/>
              </a:rPr>
              <a:t>less than </a:t>
            </a:r>
            <a:r>
              <a:rPr lang="en-IN" dirty="0">
                <a:latin typeface="Arial" panose="020B0604020202020204" pitchFamily="34" charset="0"/>
              </a:rPr>
              <a:t>B then who spends more on food</a:t>
            </a:r>
            <a:r>
              <a:rPr lang="en-IN" dirty="0" smtClean="0">
                <a:latin typeface="Arial" panose="020B0604020202020204" pitchFamily="34" charset="0"/>
              </a:rPr>
              <a:t>?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</a:rPr>
              <a:t>Sol: </a:t>
            </a:r>
            <a:r>
              <a:rPr lang="en-IN" dirty="0">
                <a:latin typeface="Arial" panose="020B0604020202020204" pitchFamily="34" charset="0"/>
              </a:rPr>
              <a:t>As a percentage, 30% &gt; 25%. But here </a:t>
            </a:r>
            <a:r>
              <a:rPr lang="en-IN" dirty="0" smtClean="0">
                <a:latin typeface="Arial" panose="020B0604020202020204" pitchFamily="34" charset="0"/>
              </a:rPr>
              <a:t>we are </a:t>
            </a:r>
            <a:r>
              <a:rPr lang="en-IN" dirty="0">
                <a:latin typeface="Arial" panose="020B0604020202020204" pitchFamily="34" charset="0"/>
              </a:rPr>
              <a:t>taking higher % (i.e., 30%) of lower </a:t>
            </a:r>
            <a:r>
              <a:rPr lang="en-IN" dirty="0" smtClean="0">
                <a:latin typeface="Arial" panose="020B0604020202020204" pitchFamily="34" charset="0"/>
              </a:rPr>
              <a:t>base (</a:t>
            </a:r>
            <a:r>
              <a:rPr lang="en-IN" dirty="0">
                <a:latin typeface="Arial" panose="020B0604020202020204" pitchFamily="34" charset="0"/>
              </a:rPr>
              <a:t>i.e., in A) may be more or less than 25% </a:t>
            </a:r>
            <a:r>
              <a:rPr lang="en-IN" dirty="0" smtClean="0">
                <a:latin typeface="Arial" panose="020B0604020202020204" pitchFamily="34" charset="0"/>
              </a:rPr>
              <a:t>of B</a:t>
            </a:r>
            <a:r>
              <a:rPr lang="en-IN" dirty="0">
                <a:latin typeface="Arial" panose="020B0604020202020204" pitchFamily="34" charset="0"/>
              </a:rPr>
              <a:t>. Hence, the answer cannot be determined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299" y="184594"/>
            <a:ext cx="9664402" cy="729803"/>
          </a:xfrm>
        </p:spPr>
        <p:txBody>
          <a:bodyPr>
            <a:normAutofit/>
          </a:bodyPr>
          <a:lstStyle/>
          <a:p>
            <a:r>
              <a:rPr lang="en-IN" sz="2800" b="1" dirty="0"/>
              <a:t>PERCENTAGE </a:t>
            </a:r>
            <a:r>
              <a:rPr lang="en-IN" sz="2800" b="1" dirty="0" smtClean="0"/>
              <a:t>CHANGE &amp; M.F.(Multiplication Factor)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7525" y="620004"/>
                <a:ext cx="9895267" cy="539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Percentage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Actual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Increase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Initial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IN" b="0" dirty="0" smtClean="0">
                  <a:latin typeface="Arial" panose="020B0604020202020204" pitchFamily="34" charset="0"/>
                </a:endParaRP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Percentage </a:t>
                </a:r>
                <a:r>
                  <a:rPr lang="en-IN" dirty="0">
                    <a:latin typeface="Arial" panose="020B0604020202020204" pitchFamily="34" charset="0"/>
                  </a:rPr>
                  <a:t>Decrease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Actual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>
                            <a:latin typeface="Arial" panose="020B0604020202020204" pitchFamily="34" charset="0"/>
                          </a:rPr>
                          <m:t>Dec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rease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Initial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</a:rPr>
                          <m:t> 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r>
                  <a:rPr lang="en-IN" dirty="0"/>
                  <a:t>Whenever there is any percentage increase </a:t>
                </a:r>
                <a:r>
                  <a:rPr lang="en-IN" dirty="0" smtClean="0"/>
                  <a:t>or decrease </a:t>
                </a:r>
                <a:r>
                  <a:rPr lang="en-IN" dirty="0"/>
                  <a:t>on a quantity, we can </a:t>
                </a:r>
                <a:r>
                  <a:rPr lang="en-IN" dirty="0" smtClean="0"/>
                  <a:t>directly calculate the new </a:t>
                </a:r>
                <a:r>
                  <a:rPr lang="en-IN" dirty="0"/>
                  <a:t>value of the quantity instead of calculating </a:t>
                </a:r>
                <a:r>
                  <a:rPr lang="en-IN" dirty="0" smtClean="0"/>
                  <a:t>the actual </a:t>
                </a:r>
                <a:r>
                  <a:rPr lang="en-IN" dirty="0"/>
                  <a:t>increase/decrease and then </a:t>
                </a:r>
                <a:r>
                  <a:rPr lang="en-IN" dirty="0" smtClean="0"/>
                  <a:t>adding to/subtracting </a:t>
                </a:r>
                <a:r>
                  <a:rPr lang="en-IN" dirty="0"/>
                  <a:t>from initial value</a:t>
                </a:r>
                <a:r>
                  <a:rPr lang="en-IN" dirty="0" smtClean="0"/>
                  <a:t>.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 smtClean="0"/>
                  <a:t>Multiplication factor for P% increase = (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dirty="0" smtClean="0"/>
                  <a:t> )</a:t>
                </a:r>
              </a:p>
              <a:p>
                <a:r>
                  <a:rPr lang="en-IN" dirty="0" smtClean="0"/>
                  <a:t>Multiplication </a:t>
                </a:r>
                <a:r>
                  <a:rPr lang="en-IN" dirty="0"/>
                  <a:t>factor for P% decrease </a:t>
                </a:r>
                <a:r>
                  <a:rPr lang="en-IN" dirty="0" smtClean="0"/>
                  <a:t>=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)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Let's </a:t>
                </a:r>
                <a:r>
                  <a:rPr lang="en-IN" dirty="0"/>
                  <a:t>quickly see M.F for some P% changes.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5" y="620004"/>
                <a:ext cx="9895267" cy="5398016"/>
              </a:xfrm>
              <a:prstGeom prst="rect">
                <a:avLst/>
              </a:prstGeom>
              <a:blipFill rotWithShape="0"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37980"/>
              </p:ext>
            </p:extLst>
          </p:nvPr>
        </p:nvGraphicFramePr>
        <p:xfrm>
          <a:off x="4865350" y="4158324"/>
          <a:ext cx="48839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978"/>
                <a:gridCol w="2441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M.F.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1.08 (not 1.8)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40%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7% Decrease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4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32" y="158839"/>
            <a:ext cx="8596668" cy="691167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2332" y="850006"/>
                <a:ext cx="9303792" cy="5825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Ex.1: </a:t>
                </a:r>
                <a:r>
                  <a:rPr lang="en-IN" dirty="0" smtClean="0">
                    <a:latin typeface="Arial" panose="020B0604020202020204" pitchFamily="34" charset="0"/>
                  </a:rPr>
                  <a:t>Production </a:t>
                </a:r>
                <a:r>
                  <a:rPr lang="en-IN" dirty="0">
                    <a:latin typeface="Arial" panose="020B0604020202020204" pitchFamily="34" charset="0"/>
                  </a:rPr>
                  <a:t>of wheat in 1996 was </a:t>
                </a:r>
                <a:r>
                  <a:rPr lang="en-IN" dirty="0" smtClean="0">
                    <a:latin typeface="Arial" panose="020B0604020202020204" pitchFamily="34" charset="0"/>
                  </a:rPr>
                  <a:t>60,000 tons </a:t>
                </a:r>
                <a:r>
                  <a:rPr lang="en-IN" dirty="0">
                    <a:latin typeface="Arial" panose="020B0604020202020204" pitchFamily="34" charset="0"/>
                  </a:rPr>
                  <a:t>and in 1997, it was 75,000 tons. By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what percentage did the </a:t>
                </a:r>
                <a:r>
                  <a:rPr lang="en-IN" dirty="0" smtClean="0">
                    <a:latin typeface="Arial" panose="020B0604020202020204" pitchFamily="34" charset="0"/>
                  </a:rPr>
                  <a:t>production increase</a:t>
                </a:r>
                <a:r>
                  <a:rPr lang="en-IN" dirty="0">
                    <a:latin typeface="Arial" panose="020B0604020202020204" pitchFamily="34" charset="0"/>
                  </a:rPr>
                  <a:t>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Percentage change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75000−60000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60000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= 25%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b="1" dirty="0" smtClean="0">
                    <a:latin typeface="Arial" panose="020B0604020202020204" pitchFamily="34" charset="0"/>
                  </a:rPr>
                  <a:t>Ex.2: </a:t>
                </a:r>
                <a:r>
                  <a:rPr lang="en-IN" dirty="0" smtClean="0"/>
                  <a:t>In </a:t>
                </a:r>
                <a:r>
                  <a:rPr lang="en-IN" dirty="0"/>
                  <a:t>the year 1999, the production of </a:t>
                </a:r>
                <a:r>
                  <a:rPr lang="en-IN" dirty="0" smtClean="0"/>
                  <a:t>pulses increases </a:t>
                </a:r>
                <a:r>
                  <a:rPr lang="en-IN" dirty="0"/>
                  <a:t>by 25% over that of the preceding </a:t>
                </a:r>
                <a:r>
                  <a:rPr lang="en-IN" dirty="0" smtClean="0"/>
                  <a:t>year and </a:t>
                </a:r>
                <a:r>
                  <a:rPr lang="en-IN" dirty="0"/>
                  <a:t>reached 400 thousand tons. What was </a:t>
                </a:r>
                <a:r>
                  <a:rPr lang="en-IN" dirty="0" smtClean="0"/>
                  <a:t>the quantity </a:t>
                </a:r>
                <a:r>
                  <a:rPr lang="en-IN" dirty="0"/>
                  <a:t>of pulses produced in 1998</a:t>
                </a:r>
                <a:r>
                  <a:rPr lang="en-IN" dirty="0" smtClean="0"/>
                  <a:t>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 smtClean="0"/>
                  <a:t>Using </a:t>
                </a:r>
                <a:r>
                  <a:rPr lang="en-IN" dirty="0"/>
                  <a:t>multiplication factor,</a:t>
                </a:r>
              </a:p>
              <a:p>
                <a:r>
                  <a:rPr lang="en-IN" dirty="0"/>
                  <a:t>(Prod. in 1998) × 1.25 = Prod. in 1999</a:t>
                </a:r>
              </a:p>
              <a:p>
                <a:r>
                  <a:rPr lang="en-IN" dirty="0"/>
                  <a:t>(Prod. in 1998) × 1.25 = 400</a:t>
                </a:r>
              </a:p>
              <a:p>
                <a:r>
                  <a:rPr lang="en-IN" dirty="0"/>
                  <a:t>∴ prod. in 1998 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1.25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=320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>
                    <a:latin typeface="Arial" panose="020B0604020202020204" pitchFamily="34" charset="0"/>
                  </a:rPr>
                  <a:t>Ex.3: </a:t>
                </a:r>
                <a:r>
                  <a:rPr lang="en-IN" dirty="0" smtClean="0"/>
                  <a:t>The </a:t>
                </a:r>
                <a:r>
                  <a:rPr lang="en-IN" dirty="0"/>
                  <a:t>production of tobacco in the year 2000 </a:t>
                </a:r>
                <a:r>
                  <a:rPr lang="en-IN" dirty="0" smtClean="0"/>
                  <a:t>was 160 </a:t>
                </a:r>
                <a:r>
                  <a:rPr lang="en-IN" dirty="0"/>
                  <a:t>lakh tons and this was 20% less than </a:t>
                </a:r>
                <a:r>
                  <a:rPr lang="en-IN" dirty="0" smtClean="0"/>
                  <a:t>the production </a:t>
                </a:r>
                <a:r>
                  <a:rPr lang="en-IN" dirty="0"/>
                  <a:t>of the year 1999. How much </a:t>
                </a:r>
                <a:r>
                  <a:rPr lang="en-IN" dirty="0" smtClean="0"/>
                  <a:t>tobacco was </a:t>
                </a:r>
                <a:r>
                  <a:rPr lang="en-IN" dirty="0"/>
                  <a:t>produced in 1999?</a:t>
                </a:r>
              </a:p>
              <a:p>
                <a:r>
                  <a:rPr lang="en-IN" b="1" dirty="0"/>
                  <a:t>Sol: </a:t>
                </a:r>
                <a:r>
                  <a:rPr lang="en-IN" dirty="0" smtClean="0"/>
                  <a:t>Using </a:t>
                </a:r>
                <a:r>
                  <a:rPr lang="en-IN" dirty="0"/>
                  <a:t>multiplication factor</a:t>
                </a:r>
              </a:p>
              <a:p>
                <a:r>
                  <a:rPr lang="en-IN" dirty="0" smtClean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den>
                    </m:f>
                  </m:oMath>
                </a14:m>
                <a:r>
                  <a:rPr lang="en-IN" dirty="0" smtClean="0"/>
                  <a:t> = 200</a:t>
                </a:r>
                <a:endParaRPr lang="en-IN" dirty="0"/>
              </a:p>
              <a:p>
                <a:r>
                  <a:rPr lang="en-IN" dirty="0" smtClean="0"/>
                  <a:t>OR</a:t>
                </a:r>
                <a:endParaRPr lang="en-IN" dirty="0"/>
              </a:p>
              <a:p>
                <a:r>
                  <a:rPr lang="en-IN" dirty="0"/>
                  <a:t>Out of 80% given we want 100%.</a:t>
                </a:r>
              </a:p>
              <a:p>
                <a:r>
                  <a:rPr lang="en-IN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r>
                  <a:rPr lang="en-IN" dirty="0"/>
                  <a:t> = 200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2" y="850006"/>
                <a:ext cx="9303792" cy="5825249"/>
              </a:xfrm>
              <a:prstGeom prst="rect">
                <a:avLst/>
              </a:prstGeom>
              <a:blipFill rotWithShape="0">
                <a:blip r:embed="rId2"/>
                <a:stretch>
                  <a:fillRect l="-524" t="-5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38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7882" y="889844"/>
                <a:ext cx="9144000" cy="4710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the concept of a number becoming </a:t>
                </a:r>
                <a:r>
                  <a:rPr lang="en-IN" dirty="0">
                    <a:latin typeface="Arial" panose="020B0604020202020204" pitchFamily="34" charset="0"/>
                  </a:rPr>
                  <a:t>n times is equivalent to increase </a:t>
                </a:r>
                <a:r>
                  <a:rPr lang="en-IN" dirty="0" smtClean="0">
                    <a:latin typeface="Arial" panose="020B0604020202020204" pitchFamily="34" charset="0"/>
                  </a:rPr>
                  <a:t>of (</a:t>
                </a:r>
                <a:r>
                  <a:rPr lang="en-IN" dirty="0">
                    <a:latin typeface="Arial" panose="020B0604020202020204" pitchFamily="34" charset="0"/>
                  </a:rPr>
                  <a:t>n – 1) x 100 % increase with examples as below</a:t>
                </a:r>
                <a:r>
                  <a:rPr lang="en-IN" dirty="0" smtClean="0">
                    <a:latin typeface="Arial" panose="020B0604020202020204" pitchFamily="34" charset="0"/>
                  </a:rPr>
                  <a:t>.</a:t>
                </a: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</a:rPr>
                  <a:t>For example if a value ‘x’ is doubled over a period </a:t>
                </a:r>
                <a:r>
                  <a:rPr lang="en-IN" dirty="0" smtClean="0">
                    <a:latin typeface="Arial" panose="020B0604020202020204" pitchFamily="34" charset="0"/>
                  </a:rPr>
                  <a:t>of time</a:t>
                </a:r>
                <a:r>
                  <a:rPr lang="en-IN" dirty="0">
                    <a:latin typeface="Arial" panose="020B0604020202020204" pitchFamily="34" charset="0"/>
                  </a:rPr>
                  <a:t>, then % change is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%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x100 </a:t>
                </a:r>
                <a:r>
                  <a:rPr lang="en-IN" dirty="0">
                    <a:latin typeface="Arial" panose="020B0604020202020204" pitchFamily="34" charset="0"/>
                  </a:rPr>
                  <a:t>= </a:t>
                </a:r>
                <a:r>
                  <a:rPr lang="en-IN" dirty="0" smtClean="0">
                    <a:latin typeface="Arial" panose="020B0604020202020204" pitchFamily="34" charset="0"/>
                  </a:rPr>
                  <a:t>100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 smtClean="0">
                  <a:latin typeface="Arial" panose="020B0604020202020204" pitchFamily="34" charset="0"/>
                </a:endParaRPr>
              </a:p>
              <a:p>
                <a:r>
                  <a:rPr lang="en-IN" dirty="0" err="1" smtClean="0">
                    <a:latin typeface="Arial" panose="020B0604020202020204" pitchFamily="34" charset="0"/>
                  </a:rPr>
                  <a:t>Parallely</a:t>
                </a:r>
                <a:r>
                  <a:rPr lang="en-IN" dirty="0" smtClean="0">
                    <a:latin typeface="Arial" panose="020B0604020202020204" pitchFamily="34" charset="0"/>
                  </a:rPr>
                  <a:t> </a:t>
                </a:r>
                <a:r>
                  <a:rPr lang="en-IN" dirty="0">
                    <a:latin typeface="Arial" panose="020B0604020202020204" pitchFamily="34" charset="0"/>
                  </a:rPr>
                  <a:t>if x is tripled, </a:t>
                </a:r>
                <a:r>
                  <a:rPr lang="en-IN" dirty="0" smtClean="0">
                    <a:latin typeface="Arial" panose="020B0604020202020204" pitchFamily="34" charset="0"/>
                  </a:rPr>
                  <a:t>then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% </a:t>
                </a:r>
                <a:r>
                  <a:rPr lang="en-IN" dirty="0">
                    <a:latin typeface="Arial" panose="020B0604020202020204" pitchFamily="34" charset="0"/>
                  </a:rPr>
                  <a:t>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>
                    <a:latin typeface="Arial" panose="020B0604020202020204" pitchFamily="34" charset="0"/>
                  </a:rPr>
                  <a:t>x100 = </a:t>
                </a:r>
                <a:r>
                  <a:rPr lang="en-IN" dirty="0" smtClean="0">
                    <a:latin typeface="Arial" panose="020B0604020202020204" pitchFamily="34" charset="0"/>
                  </a:rPr>
                  <a:t>200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If </a:t>
                </a:r>
                <a:r>
                  <a:rPr lang="en-IN" dirty="0">
                    <a:latin typeface="Arial" panose="020B0604020202020204" pitchFamily="34" charset="0"/>
                  </a:rPr>
                  <a:t>x is made 4 times, then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%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>
                    <a:latin typeface="Arial" panose="020B0604020202020204" pitchFamily="34" charset="0"/>
                  </a:rPr>
                  <a:t>x100 = </a:t>
                </a:r>
                <a:r>
                  <a:rPr lang="en-IN" dirty="0" smtClean="0">
                    <a:latin typeface="Arial" panose="020B0604020202020204" pitchFamily="34" charset="0"/>
                  </a:rPr>
                  <a:t>300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>
                  <a:latin typeface="Arial" panose="020B0604020202020204" pitchFamily="34" charset="0"/>
                </a:endParaRP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If </a:t>
                </a:r>
                <a:r>
                  <a:rPr lang="en-IN" dirty="0">
                    <a:latin typeface="Arial" panose="020B0604020202020204" pitchFamily="34" charset="0"/>
                  </a:rPr>
                  <a:t>x is made n times, then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%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>
                    <a:latin typeface="Arial" panose="020B0604020202020204" pitchFamily="34" charset="0"/>
                  </a:rPr>
                  <a:t>x100 = </a:t>
                </a:r>
                <a:r>
                  <a:rPr lang="en-IN" dirty="0" smtClean="0">
                    <a:latin typeface="Arial" panose="020B0604020202020204" pitchFamily="34" charset="0"/>
                  </a:rPr>
                  <a:t>(n-1)100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2" y="889844"/>
                <a:ext cx="9144000" cy="4710905"/>
              </a:xfrm>
              <a:prstGeom prst="rect">
                <a:avLst/>
              </a:prstGeom>
              <a:blipFill rotWithShape="0">
                <a:blip r:embed="rId2"/>
                <a:stretch>
                  <a:fillRect l="-600" t="-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4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27" y="145960"/>
            <a:ext cx="8596668" cy="6010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PERCENTAGE INCREASE/DECREASE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3998" y="605308"/>
                <a:ext cx="6096000" cy="7855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If A is x % more/less than B then B is</a:t>
                </a:r>
                <a:endParaRPr lang="en-IN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less/more </a:t>
                </a:r>
                <a:r>
                  <a:rPr lang="en-IN" dirty="0">
                    <a:latin typeface="Arial" panose="020B0604020202020204" pitchFamily="34" charset="0"/>
                  </a:rPr>
                  <a:t>than A.</a:t>
                </a:r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8" y="605308"/>
                <a:ext cx="6096000" cy="785536"/>
              </a:xfrm>
              <a:prstGeom prst="rect">
                <a:avLst/>
              </a:prstGeom>
              <a:blipFill rotWithShape="0">
                <a:blip r:embed="rId2"/>
                <a:stretch>
                  <a:fillRect l="-900" t="-3876" b="-15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269" y="1480990"/>
                <a:ext cx="9484097" cy="1616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Ex.1: </a:t>
                </a:r>
                <a:r>
                  <a:rPr lang="en-IN" dirty="0">
                    <a:latin typeface="Arial" panose="020B0604020202020204" pitchFamily="34" charset="0"/>
                  </a:rPr>
                  <a:t>If salary of A is 20% greater than that of B, </a:t>
                </a:r>
                <a:r>
                  <a:rPr lang="en-IN" dirty="0" smtClean="0">
                    <a:latin typeface="Arial" panose="020B0604020202020204" pitchFamily="34" charset="0"/>
                  </a:rPr>
                  <a:t>then by </a:t>
                </a:r>
                <a:r>
                  <a:rPr lang="en-IN" dirty="0">
                    <a:latin typeface="Arial" panose="020B0604020202020204" pitchFamily="34" charset="0"/>
                  </a:rPr>
                  <a:t>what percentage is B’s salary less than </a:t>
                </a:r>
                <a:r>
                  <a:rPr lang="en-IN" dirty="0" smtClean="0">
                    <a:latin typeface="Arial" panose="020B0604020202020204" pitchFamily="34" charset="0"/>
                  </a:rPr>
                  <a:t>that of </a:t>
                </a:r>
                <a:r>
                  <a:rPr lang="en-IN" dirty="0">
                    <a:latin typeface="Arial" panose="020B0604020202020204" pitchFamily="34" charset="0"/>
                  </a:rPr>
                  <a:t>A?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Since the salary of A is 20% more than B, </a:t>
                </a:r>
                <a:r>
                  <a:rPr lang="en-IN" dirty="0" smtClean="0">
                    <a:latin typeface="Arial" panose="020B0604020202020204" pitchFamily="34" charset="0"/>
                  </a:rPr>
                  <a:t>let us </a:t>
                </a:r>
                <a:r>
                  <a:rPr lang="en-IN" dirty="0">
                    <a:latin typeface="Arial" panose="020B0604020202020204" pitchFamily="34" charset="0"/>
                  </a:rPr>
                  <a:t>assume, B’s salary = 100 thus making </a:t>
                </a:r>
                <a:r>
                  <a:rPr lang="en-IN" dirty="0" smtClean="0">
                    <a:latin typeface="Arial" panose="020B0604020202020204" pitchFamily="34" charset="0"/>
                  </a:rPr>
                  <a:t>A’s salary </a:t>
                </a:r>
                <a:r>
                  <a:rPr lang="en-IN" dirty="0">
                    <a:latin typeface="Arial" panose="020B0604020202020204" pitchFamily="34" charset="0"/>
                  </a:rPr>
                  <a:t>= 120.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percentage </a:t>
                </a:r>
                <a:r>
                  <a:rPr lang="en-IN" dirty="0">
                    <a:latin typeface="Arial" panose="020B0604020202020204" pitchFamily="34" charset="0"/>
                  </a:rPr>
                  <a:t>by which B’s salary is </a:t>
                </a:r>
                <a:r>
                  <a:rPr lang="en-IN" dirty="0" smtClean="0">
                    <a:latin typeface="Arial" panose="020B0604020202020204" pitchFamily="34" charset="0"/>
                  </a:rPr>
                  <a:t>less than </a:t>
                </a:r>
                <a:r>
                  <a:rPr lang="en-IN" dirty="0">
                    <a:latin typeface="Arial" panose="020B0604020202020204" pitchFamily="34" charset="0"/>
                  </a:rPr>
                  <a:t>A’s salary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120−20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x </a:t>
                </a:r>
                <a:r>
                  <a:rPr lang="en-IN" dirty="0">
                    <a:latin typeface="Arial" panose="020B0604020202020204" pitchFamily="34" charset="0"/>
                  </a:rPr>
                  <a:t>100 = 16.67</a:t>
                </a:r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9" y="1480990"/>
                <a:ext cx="9484097" cy="1616533"/>
              </a:xfrm>
              <a:prstGeom prst="rect">
                <a:avLst/>
              </a:prstGeom>
              <a:blipFill rotWithShape="0">
                <a:blip r:embed="rId3"/>
                <a:stretch>
                  <a:fillRect l="-514" t="-2264" r="-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1267" y="3114919"/>
                <a:ext cx="9329553" cy="13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>
                    <a:latin typeface="Arial" panose="020B0604020202020204" pitchFamily="34" charset="0"/>
                  </a:rPr>
                  <a:t>Ex.2</a:t>
                </a:r>
                <a:r>
                  <a:rPr lang="en-IN" b="1" dirty="0">
                    <a:latin typeface="Arial" panose="020B0604020202020204" pitchFamily="34" charset="0"/>
                  </a:rPr>
                  <a:t>: </a:t>
                </a:r>
                <a:r>
                  <a:rPr lang="en-IN" dirty="0">
                    <a:latin typeface="Arial" panose="020B0604020202020204" pitchFamily="34" charset="0"/>
                  </a:rPr>
                  <a:t>If the price of an item is decreased by 25</a:t>
                </a:r>
                <a:r>
                  <a:rPr lang="en-IN" dirty="0" smtClean="0">
                    <a:latin typeface="Arial" panose="020B0604020202020204" pitchFamily="34" charset="0"/>
                  </a:rPr>
                  <a:t>%, by </a:t>
                </a:r>
                <a:r>
                  <a:rPr lang="en-IN" dirty="0">
                    <a:latin typeface="Arial" panose="020B0604020202020204" pitchFamily="34" charset="0"/>
                  </a:rPr>
                  <a:t>what percentage should it be raised </a:t>
                </a:r>
                <a:r>
                  <a:rPr lang="en-IN" dirty="0" smtClean="0">
                    <a:latin typeface="Arial" panose="020B0604020202020204" pitchFamily="34" charset="0"/>
                  </a:rPr>
                  <a:t>to bring </a:t>
                </a:r>
                <a:r>
                  <a:rPr lang="en-IN" dirty="0">
                    <a:latin typeface="Arial" panose="020B0604020202020204" pitchFamily="34" charset="0"/>
                  </a:rPr>
                  <a:t>it back to original level?</a:t>
                </a:r>
              </a:p>
              <a:p>
                <a:r>
                  <a:rPr lang="en-IN" b="1" dirty="0">
                    <a:latin typeface="Arial" panose="020B0604020202020204" pitchFamily="34" charset="0"/>
                  </a:rPr>
                  <a:t>Sol: </a:t>
                </a:r>
                <a:r>
                  <a:rPr lang="en-IN" dirty="0">
                    <a:latin typeface="Arial" panose="020B0604020202020204" pitchFamily="34" charset="0"/>
                  </a:rPr>
                  <a:t>This can also be solved using the formula </a:t>
                </a:r>
                <a:r>
                  <a:rPr lang="en-IN" dirty="0" smtClean="0">
                    <a:latin typeface="Arial" panose="020B0604020202020204" pitchFamily="34" charset="0"/>
                  </a:rPr>
                  <a:t>as below</a:t>
                </a:r>
                <a:r>
                  <a:rPr lang="en-IN" dirty="0">
                    <a:latin typeface="Arial" panose="020B0604020202020204" pitchFamily="34" charset="0"/>
                  </a:rPr>
                  <a:t>: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Required percentage increase </a:t>
                </a:r>
                <a:r>
                  <a:rPr lang="en-IN" dirty="0" smtClean="0">
                    <a:latin typeface="Arial" panose="020B0604020202020204" pitchFamily="34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100−25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= </a:t>
                </a:r>
                <a:r>
                  <a:rPr lang="en-IN" dirty="0">
                    <a:latin typeface="Arial" panose="020B0604020202020204" pitchFamily="34" charset="0"/>
                  </a:rPr>
                  <a:t>33.33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7" y="3114919"/>
                <a:ext cx="9329553" cy="1339534"/>
              </a:xfrm>
              <a:prstGeom prst="rect">
                <a:avLst/>
              </a:prstGeom>
              <a:blipFill rotWithShape="0">
                <a:blip r:embed="rId4"/>
                <a:stretch>
                  <a:fillRect l="-523" t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1270" y="4454453"/>
            <a:ext cx="9329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Ex.3</a:t>
            </a:r>
            <a:r>
              <a:rPr lang="en-IN" dirty="0"/>
              <a:t>: If the price of tea is decreased by 20%, </a:t>
            </a:r>
            <a:r>
              <a:rPr lang="en-IN" dirty="0" smtClean="0"/>
              <a:t>then by </a:t>
            </a:r>
            <a:r>
              <a:rPr lang="en-IN" dirty="0"/>
              <a:t>what percentage should the </a:t>
            </a:r>
            <a:r>
              <a:rPr lang="en-IN" dirty="0" smtClean="0"/>
              <a:t>consumption be </a:t>
            </a:r>
            <a:r>
              <a:rPr lang="en-IN" dirty="0"/>
              <a:t>increased in order to maintain </a:t>
            </a:r>
            <a:r>
              <a:rPr lang="en-IN" dirty="0" smtClean="0"/>
              <a:t>constant expenditure</a:t>
            </a:r>
            <a:r>
              <a:rPr lang="en-IN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1267" y="5100784"/>
                <a:ext cx="10321229" cy="1437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latin typeface="Arial" panose="020B0604020202020204" pitchFamily="34" charset="0"/>
                  </a:rPr>
                  <a:t>Sol: As price becomes 80% </a:t>
                </a:r>
                <a:r>
                  <a:rPr lang="en-IN" dirty="0" err="1" smtClean="0">
                    <a:latin typeface="Arial" panose="020B0604020202020204" pitchFamily="34" charset="0"/>
                  </a:rPr>
                  <a:t>i.e</a:t>
                </a:r>
                <a:r>
                  <a:rPr lang="en-IN" dirty="0" smtClean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times, consumption </a:t>
                </a:r>
                <a:r>
                  <a:rPr lang="en-IN" dirty="0">
                    <a:latin typeface="Arial" panose="020B0604020202020204" pitchFamily="34" charset="0"/>
                  </a:rPr>
                  <a:t>will </a:t>
                </a:r>
                <a:r>
                  <a:rPr lang="en-IN" dirty="0" smtClean="0">
                    <a:latin typeface="Arial" panose="020B0604020202020204" pitchFamily="34" charset="0"/>
                  </a:rPr>
                  <a:t>become 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 times to maintain </a:t>
                </a:r>
                <a:r>
                  <a:rPr lang="en-IN" dirty="0">
                    <a:latin typeface="Arial" panose="020B0604020202020204" pitchFamily="34" charset="0"/>
                  </a:rPr>
                  <a:t>the expenditure</a:t>
                </a:r>
              </a:p>
              <a:p>
                <a:r>
                  <a:rPr lang="en-IN" dirty="0" smtClean="0">
                    <a:latin typeface="Arial" panose="020B0604020202020204" pitchFamily="34" charset="0"/>
                  </a:rPr>
                  <a:t>Now 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>
                    <a:latin typeface="Arial" panose="020B0604020202020204" pitchFamily="34" charset="0"/>
                  </a:rPr>
                  <a:t>= 1+ </a:t>
                </a:r>
                <a:r>
                  <a:rPr lang="en-I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</a:rPr>
                  <a:t>25%</a:t>
                </a:r>
              </a:p>
              <a:p>
                <a:r>
                  <a:rPr lang="en-IN" dirty="0">
                    <a:latin typeface="Arial" panose="020B0604020202020204" pitchFamily="34" charset="0"/>
                  </a:rPr>
                  <a:t>Hence consumption must be increased by 25%.</a:t>
                </a:r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7" y="5100784"/>
                <a:ext cx="10321229" cy="1437573"/>
              </a:xfrm>
              <a:prstGeom prst="rect">
                <a:avLst/>
              </a:prstGeom>
              <a:blipFill rotWithShape="0">
                <a:blip r:embed="rId5"/>
                <a:stretch>
                  <a:fillRect l="-473" b="-5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077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949</TotalTime>
  <Words>1562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Cambria Math</vt:lpstr>
      <vt:lpstr>Symbol</vt:lpstr>
      <vt:lpstr>Times New Roman</vt:lpstr>
      <vt:lpstr>Trebuchet MS</vt:lpstr>
      <vt:lpstr>TT7DEo00</vt:lpstr>
      <vt:lpstr>TT87Co00</vt:lpstr>
      <vt:lpstr>TT8D0o00</vt:lpstr>
      <vt:lpstr>Wingdings 3</vt:lpstr>
      <vt:lpstr>Facet</vt:lpstr>
      <vt:lpstr>Percentage, Profit and Loss</vt:lpstr>
      <vt:lpstr>PERCENTAGE EQUIVALENT OF FRACTIONS</vt:lpstr>
      <vt:lpstr>IMPORTANCE OF BASE VALUE IN PERCENTAGES</vt:lpstr>
      <vt:lpstr>Examples</vt:lpstr>
      <vt:lpstr>Examples</vt:lpstr>
      <vt:lpstr>PERCENTAGE CHANGE &amp; M.F.(Multiplication Factor)</vt:lpstr>
      <vt:lpstr>Examples</vt:lpstr>
      <vt:lpstr>PowerPoint Presentation</vt:lpstr>
      <vt:lpstr>PERCENTAGE INCREASE/DECREASE</vt:lpstr>
      <vt:lpstr>PERCENTAGE POINT CHANGE </vt:lpstr>
      <vt:lpstr>SUCCESSIVE CHANGE IN PERCENTAGES</vt:lpstr>
      <vt:lpstr>Profit and Loss</vt:lpstr>
      <vt:lpstr>Examples</vt:lpstr>
      <vt:lpstr>PowerPoint Presentation</vt:lpstr>
      <vt:lpstr>MARKED PRICE/LIST PRICE &amp; DISCOUNT</vt:lpstr>
      <vt:lpstr>PARTNERSHIP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Euqations</dc:title>
  <dc:creator>VINDAL VATAN</dc:creator>
  <cp:lastModifiedBy>VINDAL VATAN</cp:lastModifiedBy>
  <cp:revision>110</cp:revision>
  <dcterms:created xsi:type="dcterms:W3CDTF">2015-12-20T10:17:11Z</dcterms:created>
  <dcterms:modified xsi:type="dcterms:W3CDTF">2015-12-26T18:24:56Z</dcterms:modified>
</cp:coreProperties>
</file>