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48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jjwal Vasava" userId="8888f7a20e7f96c5" providerId="LiveId" clId="{6B5296CB-9762-46FB-9A93-20919407E277}"/>
    <pc:docChg chg="modSld">
      <pc:chgData name="Ujjwal Vasava" userId="8888f7a20e7f96c5" providerId="LiveId" clId="{6B5296CB-9762-46FB-9A93-20919407E277}" dt="2024-12-09T20:46:53.147" v="1" actId="20577"/>
      <pc:docMkLst>
        <pc:docMk/>
      </pc:docMkLst>
      <pc:sldChg chg="modSp mod">
        <pc:chgData name="Ujjwal Vasava" userId="8888f7a20e7f96c5" providerId="LiveId" clId="{6B5296CB-9762-46FB-9A93-20919407E277}" dt="2024-12-09T20:46:53.147" v="1" actId="20577"/>
        <pc:sldMkLst>
          <pc:docMk/>
          <pc:sldMk cId="3061932515" sldId="266"/>
        </pc:sldMkLst>
        <pc:spChg chg="mod">
          <ac:chgData name="Ujjwal Vasava" userId="8888f7a20e7f96c5" providerId="LiveId" clId="{6B5296CB-9762-46FB-9A93-20919407E277}" dt="2024-12-09T20:46:53.147" v="1" actId="20577"/>
          <ac:spMkLst>
            <pc:docMk/>
            <pc:sldMk cId="3061932515" sldId="266"/>
            <ac:spMk id="3" creationId="{53B7E2FF-F179-8C4A-C6F8-28DE499819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D59-B587-0209-8170-21DCABEE1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60F2F-BD81-B1FE-D26B-4C0F015A2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D2B7-7F4C-8AA8-3C7F-765695BC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9CF0-E58D-4F74-AD57-63A7783263A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6FD12-CF49-C657-5566-A6D66C93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8AC7-79D6-830F-2C05-6401E810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93CE-DC3D-4D88-9A8B-33A50312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82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E2E2-B4BA-A405-1481-47594107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24E44-A4CE-FA2C-160F-96E987C85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B932-71A7-551E-E480-0346BD65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9CF0-E58D-4F74-AD57-63A7783263A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9148A-FFCD-D29F-E371-88DBFB8B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6C67-B028-FBCA-8F83-FBE3761E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93CE-DC3D-4D88-9A8B-33A50312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8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D923-2DD8-8477-F15C-1EE251B5A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1843A-E831-4D3B-C726-77B3BEB1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EEEF-1434-6B26-E3A5-DADAFD7E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9CF0-E58D-4F74-AD57-63A7783263A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283D-B5B1-BE45-2183-9FCD2B7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5A2A-6137-3FE4-35BC-CBC6C369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93CE-DC3D-4D88-9A8B-33A50312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270B-7CA5-9B01-8D7C-3B887030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0322-7DB5-D3F6-BC89-B0BDA23B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EA0E-3EDC-B244-7902-17C2A32E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9CF0-E58D-4F74-AD57-63A7783263A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ACCD-FC47-31A3-EB2B-7621613E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C00C-8B78-BE2C-4EED-7C4493CE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93CE-DC3D-4D88-9A8B-33A50312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96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0D09-A74A-1354-6C39-E7C8A0CF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5ECA6-7089-A7A9-DB2C-B3D137F1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7C80-6047-6CBA-6D2E-1BA3DB7F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9CF0-E58D-4F74-AD57-63A7783263A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C9057-820F-0D5F-6BA1-BAEDF710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D4F20-794D-6422-17AE-C5AA699A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93CE-DC3D-4D88-9A8B-33A50312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5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D05-5826-96E5-221C-69579E6D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0FE9-D41D-0D7B-4BCB-6164C7FB9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DD48D-968C-C4F9-7868-51B20F3C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A6CA4-DA09-6D31-2AB5-BF2059F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9CF0-E58D-4F74-AD57-63A7783263A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FD514-59FA-4D1A-B3E1-03D1BBA7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FFF17-A549-D313-687E-E8B71206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93CE-DC3D-4D88-9A8B-33A50312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A3FE-B8F4-6DA6-F7CB-6E778A6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E2BE2-725F-1EA2-E876-7AE7AA5F0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F5171-09E0-D7EC-EF1E-00C3A6785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3F52A-0C11-BFEE-2C6B-63CCEAC19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74F3E-82A8-2D97-409E-D0180CCBF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0AA66-A7F8-E4C3-793A-84C54B4C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9CF0-E58D-4F74-AD57-63A7783263A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347C2-C4DC-9E43-696B-DB97062B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0BEC6-5ABB-DA71-23A5-D1ED9632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93CE-DC3D-4D88-9A8B-33A50312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6958-FCE0-25DA-B36D-86C5BFBE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F7CC8-74D2-2860-549A-12369830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9CF0-E58D-4F74-AD57-63A7783263A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3610-7EDC-E28C-73AE-3793291D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E6A04-D727-B7FD-45BE-CA43C5AD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93CE-DC3D-4D88-9A8B-33A50312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3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71235-4994-8A1C-3E13-0AF76E04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9CF0-E58D-4F74-AD57-63A7783263A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48C73-43FB-69CC-5891-EBD08C60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DDFC1-DAC3-FDF0-4781-7209E4ED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93CE-DC3D-4D88-9A8B-33A50312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1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A31C-40FF-4EC2-6B2F-4FBE2918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8FAD-313B-EE3F-67F1-8CEF8B08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E43B-DE98-B381-E587-1E6C43E41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FBBC3-37DE-8A9C-4B77-FE8ABF21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9CF0-E58D-4F74-AD57-63A7783263A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35D71-53B8-D36A-06C0-1888C6EF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ADE8A-DCE5-CC3A-9FB2-A77F6F91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93CE-DC3D-4D88-9A8B-33A50312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7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F8D2-1618-518E-BB24-5923D5DD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55D34-678A-D109-D3ED-66BBD83B2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E3A6B-690B-39BB-AB73-6CB90E5A7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333E-91C4-3AF4-F45D-7654B755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9CF0-E58D-4F74-AD57-63A7783263A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9A42E-DF29-2C7C-64B8-8A134FE1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B8813-F969-960B-74E4-B3B406A0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93CE-DC3D-4D88-9A8B-33A50312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2AF3B-BCC8-826D-496F-FA049912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4BD99-FF33-905B-3731-64815B037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7D21B-AE22-82CC-15A4-77775142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49CF0-E58D-4F74-AD57-63A7783263A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A635-A5B1-FAB6-E838-D4E3C0842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B82D-D524-D97E-CA1A-CFEF648AA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493CE-DC3D-4D88-9A8B-33A50312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Analysis Tools Analytics</a:t>
            </a:r>
            <a:br>
              <a:rPr lang="en-US" sz="2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Data1202</a:t>
            </a:r>
            <a:br>
              <a:rPr lang="en-US" sz="2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Professor: Sk Md Mizanur Rahman</a:t>
            </a:r>
            <a:br>
              <a:rPr lang="en-US" sz="2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Final Project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u="sng">
                <a:solidFill>
                  <a:schemeClr val="tx2"/>
                </a:solidFill>
              </a:rPr>
              <a:t>Group 13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Ujjwal Vasava (100976100)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Manan Shah (100972041)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Ankit Prajapati (100992072)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Jayanth Hassan Murali (100994668)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Rounak Viramani (100911456)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br>
              <a:rPr lang="en-US" sz="1500">
                <a:solidFill>
                  <a:schemeClr val="tx2"/>
                </a:solidFill>
              </a:rPr>
            </a:br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Logos and graphical elements | Durham ...">
            <a:extLst>
              <a:ext uri="{FF2B5EF4-FFF2-40B4-BE49-F238E27FC236}">
                <a16:creationId xmlns:a16="http://schemas.microsoft.com/office/drawing/2014/main" id="{3C7A53F9-22CE-FC79-D625-3C5C26F0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614195"/>
            <a:ext cx="4954693" cy="16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91137-DC25-D2E1-2F35-BDBC9070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D302-F3EB-D668-C3A6-1BC6F5E7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dirty="0"/>
              <a:t>How it Works:</a:t>
            </a:r>
          </a:p>
          <a:p>
            <a:r>
              <a:rPr lang="en-IN" sz="2000" dirty="0"/>
              <a:t>Splits data recursively on features to maximize information gain.</a:t>
            </a:r>
          </a:p>
          <a:p>
            <a:pPr marL="0" indent="0">
              <a:buNone/>
            </a:pPr>
            <a:r>
              <a:rPr lang="en-IN" sz="2000" dirty="0"/>
              <a:t>Implementation:</a:t>
            </a:r>
          </a:p>
          <a:p>
            <a:r>
              <a:rPr lang="en-IN" sz="2000" dirty="0"/>
              <a:t>Scikit-</a:t>
            </a:r>
            <a:r>
              <a:rPr lang="en-IN" sz="2000" dirty="0" err="1"/>
              <a:t>learn’s</a:t>
            </a:r>
            <a:r>
              <a:rPr lang="en-IN" sz="2000" dirty="0"/>
              <a:t> </a:t>
            </a:r>
            <a:r>
              <a:rPr lang="en-IN" sz="2000" dirty="0" err="1"/>
              <a:t>DecisionTreeClassifier</a:t>
            </a:r>
            <a:r>
              <a:rPr lang="en-IN" sz="2000" dirty="0"/>
              <a:t> with Gini impurity criterion.</a:t>
            </a:r>
          </a:p>
          <a:p>
            <a:pPr marL="0" indent="0">
              <a:buNone/>
            </a:pPr>
            <a:r>
              <a:rPr lang="en-IN" sz="2000" b="1" dirty="0"/>
              <a:t>Performance Metrics:</a:t>
            </a:r>
          </a:p>
          <a:p>
            <a:r>
              <a:rPr lang="en-IN" sz="2000" dirty="0"/>
              <a:t>Accuracy: 99%</a:t>
            </a:r>
          </a:p>
          <a:p>
            <a:r>
              <a:rPr lang="en-IN" sz="2000" dirty="0"/>
              <a:t>Precision, Recall, F1-Score for 0 and 1: 99%</a:t>
            </a:r>
          </a:p>
          <a:p>
            <a:pPr marL="0" indent="0">
              <a:buNone/>
            </a:pPr>
            <a:r>
              <a:rPr lang="en-IN" sz="2000" b="1" dirty="0"/>
              <a:t>Strengths and Weaknesses:</a:t>
            </a:r>
          </a:p>
          <a:p>
            <a:r>
              <a:rPr lang="en-IN" sz="2000" dirty="0"/>
              <a:t>Strengths: Interpretable, no need for scaling.</a:t>
            </a:r>
          </a:p>
          <a:p>
            <a:r>
              <a:rPr lang="en-IN" sz="2000" dirty="0"/>
              <a:t>Weaknesses: Overfitting risk without pruning.</a:t>
            </a:r>
          </a:p>
        </p:txBody>
      </p:sp>
    </p:spTree>
    <p:extLst>
      <p:ext uri="{BB962C8B-B14F-4D97-AF65-F5344CB8AC3E}">
        <p14:creationId xmlns:p14="http://schemas.microsoft.com/office/powerpoint/2010/main" val="392216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0F2DE-398A-A049-7237-8FE230D3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K-Nearest Neighbors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E2FF-F179-8C4A-C6F8-28DE49981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How it Works:</a:t>
            </a:r>
          </a:p>
          <a:p>
            <a:r>
              <a:rPr lang="en-US" sz="2000" dirty="0"/>
              <a:t>Assigns labels based on the majority of the nearest neighbors in feature space.</a:t>
            </a:r>
          </a:p>
          <a:p>
            <a:r>
              <a:rPr lang="en-US" sz="2000" dirty="0"/>
              <a:t>Implementation:</a:t>
            </a:r>
          </a:p>
          <a:p>
            <a:r>
              <a:rPr lang="en-US" sz="2000" dirty="0"/>
              <a:t>Scikit-</a:t>
            </a:r>
            <a:r>
              <a:rPr lang="en-US" sz="2000" dirty="0" err="1"/>
              <a:t>learn’s</a:t>
            </a:r>
            <a:r>
              <a:rPr lang="en-US" sz="2000" dirty="0"/>
              <a:t> </a:t>
            </a:r>
            <a:r>
              <a:rPr lang="en-US" sz="2000" dirty="0" err="1"/>
              <a:t>KNeighborsClassifier</a:t>
            </a:r>
            <a:r>
              <a:rPr lang="en-US" sz="2000" dirty="0"/>
              <a:t> with k=1.</a:t>
            </a:r>
          </a:p>
          <a:p>
            <a:pPr marL="0" indent="0">
              <a:buNone/>
            </a:pPr>
            <a:r>
              <a:rPr lang="en-US" sz="2000" b="1" i="1" dirty="0"/>
              <a:t>Performance Metrics:</a:t>
            </a:r>
          </a:p>
          <a:p>
            <a:r>
              <a:rPr lang="en-US" sz="2000" dirty="0"/>
              <a:t>Accuracy: 99%</a:t>
            </a:r>
          </a:p>
          <a:p>
            <a:r>
              <a:rPr lang="en-US" sz="2000" dirty="0"/>
              <a:t>Precision, Recall, F1-Score for 0 and 1: 99%</a:t>
            </a:r>
          </a:p>
          <a:p>
            <a:pPr marL="0" indent="0">
              <a:buNone/>
            </a:pPr>
            <a:r>
              <a:rPr lang="en-US" sz="2000" b="1" i="1" dirty="0"/>
              <a:t>Strengths and Weaknesses:</a:t>
            </a:r>
          </a:p>
          <a:p>
            <a:r>
              <a:rPr lang="en-US" sz="2000" dirty="0"/>
              <a:t>Strengths: Handles non-linear boundaries, simple to understand.</a:t>
            </a:r>
          </a:p>
          <a:p>
            <a:r>
              <a:rPr lang="en-US" sz="2000" dirty="0"/>
              <a:t>Weaknesses: High computational cost and sensitivity to irrelevant features.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193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4A102-4894-92F5-F789-99590EFF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B12E-8B5C-BAD2-706B-7AFCE725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Steps:</a:t>
            </a:r>
          </a:p>
          <a:p>
            <a:r>
              <a:rPr lang="en-US" sz="2000" dirty="0"/>
              <a:t>Models trained using the .fit() method on training samples.</a:t>
            </a:r>
          </a:p>
          <a:p>
            <a:r>
              <a:rPr lang="en-US" sz="2000" dirty="0"/>
              <a:t>Hyperparameter tuning via Grid Search optimized parameters like tree depth (Decision Tree) and k-values (KNN).</a:t>
            </a:r>
          </a:p>
          <a:p>
            <a:r>
              <a:rPr lang="en-US" sz="2000" dirty="0"/>
              <a:t>Applied k-fold cross-validation (k=1) to improve generalization and reduce overfitting risks.</a:t>
            </a:r>
          </a:p>
          <a:p>
            <a:pPr marL="0" indent="0">
              <a:buNone/>
            </a:pPr>
            <a:r>
              <a:rPr lang="en-US" sz="2000" b="1" i="1" dirty="0"/>
              <a:t>Training Insights:</a:t>
            </a:r>
          </a:p>
          <a:p>
            <a:r>
              <a:rPr lang="en-US" sz="2000" dirty="0"/>
              <a:t>Logistic Regression focused on penalty and solver tuning.</a:t>
            </a:r>
          </a:p>
          <a:p>
            <a:r>
              <a:rPr lang="en-US" sz="2000" dirty="0"/>
              <a:t>Decision Tree and KNN required careful parameter adjustments to balance accuracy and efficiency.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2101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838D8-C360-4349-3265-146B9A32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87CA-B904-FF9D-AD59-3FCF2396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Steps:</a:t>
            </a:r>
          </a:p>
          <a:p>
            <a:r>
              <a:rPr lang="en-US" sz="1700" dirty="0"/>
              <a:t>Testing conducted on samples using .predict().</a:t>
            </a:r>
          </a:p>
          <a:p>
            <a:r>
              <a:rPr lang="en-US" sz="1700" dirty="0"/>
              <a:t>Metrics evaluated: Accuracy, Precision, Recall, and F1-Score.</a:t>
            </a:r>
          </a:p>
          <a:p>
            <a:r>
              <a:rPr lang="en-US" sz="1700" dirty="0"/>
              <a:t>Confusion matrices provided insights into correct classifications and errors.</a:t>
            </a:r>
          </a:p>
          <a:p>
            <a:r>
              <a:rPr lang="en-US" sz="1700" dirty="0"/>
              <a:t>Example for KNN Confusion Matrix:</a:t>
            </a:r>
          </a:p>
          <a:p>
            <a:r>
              <a:rPr lang="en-US" sz="1700" dirty="0"/>
              <a:t>Malware (1): 7,322 true positives, 43 false negatives.</a:t>
            </a:r>
          </a:p>
          <a:p>
            <a:r>
              <a:rPr lang="en-US" sz="1700" dirty="0"/>
              <a:t>Benign (0): 5,478 true negatives, 33 false positives.</a:t>
            </a:r>
          </a:p>
          <a:p>
            <a:pPr marL="0" indent="0">
              <a:buNone/>
            </a:pPr>
            <a:r>
              <a:rPr lang="en-US" sz="1700" b="1" dirty="0"/>
              <a:t>Key Observations:</a:t>
            </a:r>
          </a:p>
          <a:p>
            <a:r>
              <a:rPr lang="en-US" sz="1700" dirty="0"/>
              <a:t>Decision Tree and KNN showed high Recall, identifying almost all malware cases.</a:t>
            </a:r>
          </a:p>
          <a:p>
            <a:r>
              <a:rPr lang="en-US" sz="1700" dirty="0"/>
              <a:t>Logistic Regression struggled with non-linear relationships.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56017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02A02-5D68-5F72-4DE9-A3486534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 sz="4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Comparison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EF41-BF37-8B2C-5E59-DBA7682A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Performance Summary:</a:t>
            </a:r>
          </a:p>
          <a:p>
            <a:r>
              <a:rPr lang="en-US" sz="2200" dirty="0"/>
              <a:t>Logistic Regression: Accuracy 78%, Precision 79%, Recall 77%, F1-Score 78%.</a:t>
            </a:r>
          </a:p>
          <a:p>
            <a:r>
              <a:rPr lang="en-US" sz="2200" dirty="0"/>
              <a:t>Decision Tree: Accuracy 99%, Precision, Recall, F1-Score for 0 and 1: 99%.</a:t>
            </a:r>
          </a:p>
          <a:p>
            <a:r>
              <a:rPr lang="en-US" sz="2200" dirty="0"/>
              <a:t>KNN: Accuracy 99%, Precision, Recall, F1-Score for 0 and 1: 99%.</a:t>
            </a:r>
          </a:p>
          <a:p>
            <a:pPr marL="0" indent="0">
              <a:buNone/>
            </a:pPr>
            <a:r>
              <a:rPr lang="en-US" sz="2200" b="1" dirty="0"/>
              <a:t>Interpretation:</a:t>
            </a:r>
          </a:p>
          <a:p>
            <a:r>
              <a:rPr lang="en-US" sz="2200" dirty="0"/>
              <a:t>Logistic Regression performed well with linear relationships but struggled with complex patterns.</a:t>
            </a:r>
          </a:p>
          <a:p>
            <a:r>
              <a:rPr lang="en-US" sz="2200" dirty="0"/>
              <a:t>Decision Tree and KNN excelled with non-linear relationships but differ in computational efficiency.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1013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E7644-516E-B52A-82E4-9504F7C8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PCA Impact on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2D69-1795-9ACB-14D7-44AE3D1B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Why PCA?</a:t>
            </a:r>
          </a:p>
          <a:p>
            <a:r>
              <a:rPr lang="en-US" sz="2000" dirty="0"/>
              <a:t>Reduced dimensions from 33 to 2, retaining 52% variance.</a:t>
            </a:r>
          </a:p>
          <a:p>
            <a:r>
              <a:rPr lang="en-US" sz="2000" dirty="0"/>
              <a:t>Improved training speed and minimized overfitting risks.</a:t>
            </a:r>
          </a:p>
          <a:p>
            <a:pPr marL="0" indent="0">
              <a:buNone/>
            </a:pPr>
            <a:r>
              <a:rPr lang="en-US" sz="2000" b="1" dirty="0"/>
              <a:t>Impact on Models:</a:t>
            </a:r>
          </a:p>
          <a:p>
            <a:r>
              <a:rPr lang="en-US" sz="2000" dirty="0"/>
              <a:t>Logistic Regression: Training time reduced by 30%, accuracy unchanged.</a:t>
            </a:r>
          </a:p>
          <a:p>
            <a:r>
              <a:rPr lang="en-US" sz="2000" dirty="0"/>
              <a:t>Decision Tree: Faster splits, 99% accuracy maintained.</a:t>
            </a:r>
          </a:p>
          <a:p>
            <a:r>
              <a:rPr lang="en-US" sz="2000" dirty="0"/>
              <a:t>KNN: Computational cost lowered during distance calculations.</a:t>
            </a:r>
          </a:p>
          <a:p>
            <a:pPr marL="0" indent="0">
              <a:buNone/>
            </a:pPr>
            <a:r>
              <a:rPr lang="en-US" sz="2000" b="1" dirty="0"/>
              <a:t>Challenges:</a:t>
            </a:r>
          </a:p>
          <a:p>
            <a:r>
              <a:rPr lang="en-US" sz="2000" dirty="0"/>
              <a:t>Reduced interpretability of transformed features.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5592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0DF6C-FBAA-4604-CCFE-12830141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Faced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DAC3-EA92-CAE1-F4E1-F07BA6BD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/>
              <a:t>Data Complexity:</a:t>
            </a:r>
          </a:p>
          <a:p>
            <a:r>
              <a:rPr lang="en-US" sz="2000"/>
              <a:t>High-dimensional data increased computational demands.</a:t>
            </a:r>
          </a:p>
          <a:p>
            <a:r>
              <a:rPr lang="en-US" sz="2000"/>
              <a:t>PCA reduced training time without compromising accuracy.</a:t>
            </a:r>
          </a:p>
          <a:p>
            <a:pPr marL="0" indent="0">
              <a:buNone/>
            </a:pPr>
            <a:r>
              <a:rPr lang="en-US" sz="2000" i="1"/>
              <a:t>Overfitting Risks:</a:t>
            </a:r>
          </a:p>
          <a:p>
            <a:r>
              <a:rPr lang="en-US" sz="2000"/>
              <a:t>Decision Tree required pruning and depth constraints to generalize effectively.</a:t>
            </a:r>
          </a:p>
          <a:p>
            <a:pPr marL="0" indent="0">
              <a:buNone/>
            </a:pPr>
            <a:r>
              <a:rPr lang="en-US" sz="2000" i="1"/>
              <a:t>Parameter Tuning:</a:t>
            </a:r>
          </a:p>
          <a:p>
            <a:r>
              <a:rPr lang="en-US" sz="2000"/>
              <a:t>Time-intensive for KNN and Logistic Regression due to Grid Search.</a:t>
            </a:r>
          </a:p>
          <a:p>
            <a:pPr marL="0" indent="0">
              <a:buNone/>
            </a:pPr>
            <a:r>
              <a:rPr lang="en-US" sz="2000" i="1"/>
              <a:t>Imbalanced Errors:</a:t>
            </a:r>
          </a:p>
          <a:p>
            <a:r>
              <a:rPr lang="en-US" sz="2000"/>
              <a:t>Logistic Regression exhibited poor Recall for malware detection, adjusted thresholds for balance.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0187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90AA-4EB7-DC33-7934-282F6056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Future Work</a:t>
            </a:r>
          </a:p>
        </p:txBody>
      </p:sp>
      <p:pic>
        <p:nvPicPr>
          <p:cNvPr id="5" name="Picture 4" descr="Web of wires connecting pins">
            <a:extLst>
              <a:ext uri="{FF2B5EF4-FFF2-40B4-BE49-F238E27FC236}">
                <a16:creationId xmlns:a16="http://schemas.microsoft.com/office/drawing/2014/main" id="{9FBD2CAD-8303-A66A-425A-7111FACE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03" r="31759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69CFB74-6532-FEBF-975C-BDE17325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Summary:</a:t>
            </a:r>
          </a:p>
          <a:p>
            <a:r>
              <a:rPr lang="en-US" sz="1400"/>
              <a:t>Decision Tree and KNN achieved 99% accuracy with strong Recall and Precision.</a:t>
            </a:r>
          </a:p>
          <a:p>
            <a:r>
              <a:rPr lang="en-US" sz="1400"/>
              <a:t>Logistic Regression provided a simpler solution but was less effective for non-linear patterns.</a:t>
            </a:r>
          </a:p>
          <a:p>
            <a:r>
              <a:rPr lang="en-US" sz="1400"/>
              <a:t>PCA enhanced efficiency without sacrificing performance.</a:t>
            </a:r>
          </a:p>
          <a:p>
            <a:pPr marL="0" indent="0">
              <a:buNone/>
            </a:pPr>
            <a:r>
              <a:rPr lang="en-US" sz="1400"/>
              <a:t>Future Work:</a:t>
            </a:r>
          </a:p>
          <a:p>
            <a:r>
              <a:rPr lang="en-US" sz="1400"/>
              <a:t>Explore ensemble methods like Random Forest to improve robustness.</a:t>
            </a:r>
          </a:p>
          <a:p>
            <a:r>
              <a:rPr lang="en-US" sz="1400"/>
              <a:t>Optimize KNN for large datasets using approximate algorithms.</a:t>
            </a:r>
          </a:p>
          <a:p>
            <a:r>
              <a:rPr lang="en-US" sz="1400"/>
              <a:t>Test models on larger datasets for scalability in real-world scenarios.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297957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79F22-2A13-7CDC-5C19-83BB3D92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BB69-8B02-F057-04DB-5AC44F69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" y="1856232"/>
            <a:ext cx="5733288" cy="465157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1500" dirty="0"/>
              <a:t>Problem Statement:</a:t>
            </a:r>
          </a:p>
          <a:p>
            <a:r>
              <a:rPr lang="en-US" sz="1500" dirty="0"/>
              <a:t>Cybersecurity attacks, such as malware, pose a severe threat to digital systems. Identifying malicious processes accurately and efficiently is crucial for protecting assets.</a:t>
            </a:r>
          </a:p>
          <a:p>
            <a:pPr marL="0" indent="0">
              <a:buNone/>
            </a:pPr>
            <a:r>
              <a:rPr lang="en-IN" sz="1500" dirty="0"/>
              <a:t>OBJECTIVE:</a:t>
            </a:r>
          </a:p>
          <a:p>
            <a:r>
              <a:rPr lang="en-US" sz="1500" dirty="0"/>
              <a:t>Build a machine learning model to predict into two categories:</a:t>
            </a:r>
          </a:p>
          <a:p>
            <a:pPr marL="0" indent="0">
              <a:buNone/>
            </a:pPr>
            <a:r>
              <a:rPr lang="en-US" sz="1500" dirty="0"/>
              <a:t>1. Malware (1)</a:t>
            </a:r>
          </a:p>
          <a:p>
            <a:pPr marL="0" indent="0">
              <a:buNone/>
            </a:pPr>
            <a:r>
              <a:rPr lang="en-US" sz="1500" dirty="0"/>
              <a:t>2. Benign (0)</a:t>
            </a:r>
          </a:p>
          <a:p>
            <a:pPr marL="0" indent="0">
              <a:buNone/>
            </a:pPr>
            <a:r>
              <a:rPr lang="en-US" sz="1500" dirty="0"/>
              <a:t>RELEVANCE :</a:t>
            </a:r>
          </a:p>
          <a:p>
            <a:r>
              <a:rPr lang="en-US" sz="1500" dirty="0"/>
              <a:t>Traditional methods are limited by scalability and adaptiveness. Machine learning provides a faster, more accurate solution for analyzing vast process metadata.</a:t>
            </a:r>
          </a:p>
          <a:p>
            <a:pPr marL="0" indent="0">
              <a:buNone/>
            </a:pPr>
            <a:r>
              <a:rPr lang="en-IN" sz="1500" dirty="0"/>
              <a:t>APPROACH</a:t>
            </a:r>
          </a:p>
          <a:p>
            <a:r>
              <a:rPr lang="en-US" sz="1500" dirty="0"/>
              <a:t>Preprocess and analyze a large dataset.</a:t>
            </a:r>
          </a:p>
          <a:p>
            <a:r>
              <a:rPr lang="en-US" sz="1500" dirty="0"/>
              <a:t>Train five machine learning classifiers.</a:t>
            </a:r>
          </a:p>
          <a:p>
            <a:r>
              <a:rPr lang="en-US" sz="1500" dirty="0"/>
              <a:t>Compare results and explain three top-performing models.</a:t>
            </a:r>
            <a:endParaRPr lang="en-IN" sz="1500" dirty="0"/>
          </a:p>
        </p:txBody>
      </p:sp>
      <p:pic>
        <p:nvPicPr>
          <p:cNvPr id="5" name="Picture 4" descr="Circuit board background">
            <a:extLst>
              <a:ext uri="{FF2B5EF4-FFF2-40B4-BE49-F238E27FC236}">
                <a16:creationId xmlns:a16="http://schemas.microsoft.com/office/drawing/2014/main" id="{9E6D559C-EEC1-913A-2562-C0D92EC2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8" r="3763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3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0988F-5BBB-FA72-91B6-5FC95494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AB85-C389-25D4-31B0-40A61CE7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300" dirty="0"/>
              <a:t>Goal: Classify processes into malware or benign categories.</a:t>
            </a:r>
          </a:p>
          <a:p>
            <a:pPr marL="0" indent="0">
              <a:buNone/>
            </a:pPr>
            <a:r>
              <a:rPr lang="en-IN" sz="1300" b="1" i="1" dirty="0"/>
              <a:t>Steps in the Workflow: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300" dirty="0"/>
              <a:t>Dataset understanding and preprocessing.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300" dirty="0"/>
              <a:t>Dimensionality reduction using PCA.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300" dirty="0"/>
              <a:t>Splitting data into training, validation, and testing sets.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300" dirty="0"/>
              <a:t>Training five classifiers:</a:t>
            </a:r>
          </a:p>
          <a:p>
            <a:r>
              <a:rPr lang="en-IN" sz="1300" dirty="0"/>
              <a:t>Logistic Regression</a:t>
            </a:r>
          </a:p>
          <a:p>
            <a:r>
              <a:rPr lang="en-IN" sz="1300" dirty="0"/>
              <a:t>Decision Tree</a:t>
            </a:r>
          </a:p>
          <a:p>
            <a:r>
              <a:rPr lang="en-IN" sz="1300" dirty="0"/>
              <a:t>Random Forest</a:t>
            </a:r>
          </a:p>
          <a:p>
            <a:r>
              <a:rPr lang="en-IN" sz="1300" dirty="0"/>
              <a:t>Neural Network</a:t>
            </a:r>
          </a:p>
          <a:p>
            <a:r>
              <a:rPr lang="en-IN" sz="1300" dirty="0"/>
              <a:t>K-Nearest </a:t>
            </a:r>
            <a:r>
              <a:rPr lang="en-IN" sz="1300" dirty="0" err="1"/>
              <a:t>Neighbors</a:t>
            </a:r>
            <a:r>
              <a:rPr lang="en-IN" sz="1300" dirty="0"/>
              <a:t> (KNN)</a:t>
            </a:r>
          </a:p>
          <a:p>
            <a:pPr marL="0" indent="0">
              <a:buNone/>
            </a:pPr>
            <a:r>
              <a:rPr lang="en-IN" sz="1300" dirty="0"/>
              <a:t>5.   Evaluating three classifiers in detail.</a:t>
            </a:r>
          </a:p>
        </p:txBody>
      </p:sp>
      <p:pic>
        <p:nvPicPr>
          <p:cNvPr id="5" name="Picture 4" descr="Vibrant green forest">
            <a:extLst>
              <a:ext uri="{FF2B5EF4-FFF2-40B4-BE49-F238E27FC236}">
                <a16:creationId xmlns:a16="http://schemas.microsoft.com/office/drawing/2014/main" id="{71245D0D-F1C3-168B-0D17-D38ABE31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80" r="2658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176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3CEFA-E6D7-73B8-B5F9-02EB5DF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DBE5-D074-2150-A29C-E199F784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b="1"/>
              <a:t>Dataset Characteristics:</a:t>
            </a:r>
          </a:p>
          <a:p>
            <a:r>
              <a:rPr lang="en-US" sz="1700"/>
              <a:t>Rows (Instances): 100,000</a:t>
            </a:r>
          </a:p>
          <a:p>
            <a:r>
              <a:rPr lang="en-US" sz="1700"/>
              <a:t>Columns (Features): 35 (33 numerical, 2 categorical)</a:t>
            </a:r>
          </a:p>
          <a:p>
            <a:r>
              <a:rPr lang="en-US" sz="1700"/>
              <a:t>Target Variable: classification indicating malware or benign processes.</a:t>
            </a:r>
          </a:p>
          <a:p>
            <a:r>
              <a:rPr lang="en-US" sz="1700"/>
              <a:t>Class Balance: Equal representation for malware and benign.</a:t>
            </a:r>
            <a:endParaRPr lang="en-IN" sz="1700"/>
          </a:p>
          <a:p>
            <a:pPr marL="0" indent="0">
              <a:buNone/>
            </a:pPr>
            <a:r>
              <a:rPr lang="en-IN" sz="1700" b="1"/>
              <a:t>Example of feature:</a:t>
            </a:r>
          </a:p>
          <a:p>
            <a:r>
              <a:rPr lang="en-US" sz="1700"/>
              <a:t>Numerical: CPU usage, memory usage, process priority.</a:t>
            </a:r>
          </a:p>
          <a:p>
            <a:r>
              <a:rPr lang="en-US" sz="1700"/>
              <a:t>Categorical: Hash values, process ID.</a:t>
            </a:r>
            <a:endParaRPr lang="en-IN" sz="1700"/>
          </a:p>
          <a:p>
            <a:pPr marL="0" indent="0">
              <a:buNone/>
            </a:pPr>
            <a:r>
              <a:rPr lang="en-US" sz="1700" b="1" i="1"/>
              <a:t>Dataset Source: </a:t>
            </a:r>
            <a:r>
              <a:rPr lang="en-US" sz="1700"/>
              <a:t>Real-world process logs widely used in cybersecurity.</a:t>
            </a:r>
            <a:r>
              <a:rPr lang="en-IN" sz="1700"/>
              <a:t> </a:t>
            </a:r>
          </a:p>
          <a:p>
            <a:pPr marL="0" indent="0">
              <a:buNone/>
            </a:pPr>
            <a:r>
              <a:rPr lang="en-IN" sz="1700" b="1"/>
              <a:t>Challenges in Dataset:</a:t>
            </a:r>
          </a:p>
          <a:p>
            <a:r>
              <a:rPr lang="en-US" sz="1700"/>
              <a:t>High dimensionality requiring PCA.</a:t>
            </a:r>
          </a:p>
          <a:p>
            <a:r>
              <a:rPr lang="en-US" sz="1700"/>
              <a:t>Large size demands computational efficiency.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7153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5954C-7607-393E-8B22-ECEF771D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2C9D-3B58-19A6-89DE-CC20AE4C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133360"/>
            <a:ext cx="5334197" cy="4459945"/>
          </a:xfrm>
        </p:spPr>
        <p:txBody>
          <a:bodyPr anchor="ctr">
            <a:normAutofit fontScale="55000" lnSpcReduction="20000"/>
          </a:bodyPr>
          <a:lstStyle/>
          <a:p>
            <a:r>
              <a:rPr lang="en-IN" b="1" dirty="0"/>
              <a:t>Steps Undertaken in Data Processing: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Data Cleaning:</a:t>
            </a:r>
            <a:r>
              <a:rPr lang="en-IN" dirty="0"/>
              <a:t> Verified integrity; no missing values.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Outlier Removal:</a:t>
            </a:r>
            <a:r>
              <a:rPr lang="en-IN" dirty="0"/>
              <a:t> Identified and removed outliers to ensure data quality and reduce noise in model training.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Label Encoding:</a:t>
            </a:r>
            <a:r>
              <a:rPr lang="en-IN" dirty="0"/>
              <a:t> Converted the target variable to numerical values: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Malware: 1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Benign: 0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Feature Scaling:</a:t>
            </a:r>
            <a:r>
              <a:rPr lang="en-IN" dirty="0"/>
              <a:t> Applied standard scaling to normalize numerical features for a consistent range.</a:t>
            </a:r>
          </a:p>
          <a:p>
            <a:r>
              <a:rPr lang="en-IN" b="1" dirty="0"/>
              <a:t>Splitting Ratio: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Dataset was split into 80% training and 20% testing. No validation set was used.</a:t>
            </a:r>
          </a:p>
          <a:p>
            <a:r>
              <a:rPr lang="en-IN" b="1" dirty="0"/>
              <a:t>Advantages of Preprocessing: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Improves model performance and convergence.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Ensures fair contribution from all features.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2B1FCBD-5255-F1D5-413A-3315772C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00" r="393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164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96E88-491F-72E3-4686-44ABA11B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 sz="3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Dimensionality Reduction Using PCA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5947-FBE2-FD7D-9912-5FD3F881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/>
              <a:t>Why PCA?</a:t>
            </a:r>
          </a:p>
          <a:p>
            <a:r>
              <a:rPr lang="en-IN" sz="1900" dirty="0"/>
              <a:t>Reduces dataset from 33 numerical features to 2 principal components.</a:t>
            </a:r>
          </a:p>
          <a:p>
            <a:r>
              <a:rPr lang="en-IN" sz="1900" dirty="0"/>
              <a:t>Retains 52% variance, ensuring minimal information loss.</a:t>
            </a:r>
          </a:p>
          <a:p>
            <a:r>
              <a:rPr lang="en-IN" sz="1900" dirty="0"/>
              <a:t>Simplifies computation and minimizes overfitting.</a:t>
            </a:r>
          </a:p>
          <a:p>
            <a:pPr marL="0" indent="0">
              <a:buNone/>
            </a:pPr>
            <a:r>
              <a:rPr lang="en-IN" sz="1900" b="1" dirty="0"/>
              <a:t>Steps in PCA:</a:t>
            </a:r>
          </a:p>
          <a:p>
            <a:r>
              <a:rPr lang="en-IN" sz="1900" dirty="0"/>
              <a:t>Standardized numerical features.</a:t>
            </a:r>
          </a:p>
          <a:p>
            <a:r>
              <a:rPr lang="en-IN" sz="1900" dirty="0"/>
              <a:t>Computed covariance matrix.</a:t>
            </a:r>
          </a:p>
          <a:p>
            <a:r>
              <a:rPr lang="en-IN" sz="1900" dirty="0"/>
              <a:t>Extracted eigenvalues and eigenvectors for principal components.</a:t>
            </a:r>
          </a:p>
          <a:p>
            <a:pPr marL="0" indent="0">
              <a:buNone/>
            </a:pPr>
            <a:r>
              <a:rPr lang="en-IN" sz="1900" b="1" dirty="0"/>
              <a:t>Impact on Dataset:</a:t>
            </a:r>
          </a:p>
          <a:p>
            <a:r>
              <a:rPr lang="en-IN" sz="1900" dirty="0"/>
              <a:t>Reduced complexity.</a:t>
            </a:r>
          </a:p>
          <a:p>
            <a:r>
              <a:rPr lang="en-IN" sz="1900" dirty="0"/>
              <a:t>Enhanced model training speed.</a:t>
            </a:r>
          </a:p>
        </p:txBody>
      </p:sp>
    </p:spTree>
    <p:extLst>
      <p:ext uri="{BB962C8B-B14F-4D97-AF65-F5344CB8AC3E}">
        <p14:creationId xmlns:p14="http://schemas.microsoft.com/office/powerpoint/2010/main" val="3404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F53B4-408C-40D5-BE85-67A43C4F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7578-1E9F-24EF-CFED-140DCBB4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Purpose of Splitting</a:t>
            </a:r>
            <a:r>
              <a:rPr lang="en-US" sz="2000" dirty="0"/>
              <a:t>: Ensure fair evaluation of classifiers.</a:t>
            </a:r>
          </a:p>
          <a:p>
            <a:pPr marL="0" indent="0">
              <a:buNone/>
            </a:pPr>
            <a:r>
              <a:rPr lang="en-US" sz="2000" b="1" dirty="0"/>
              <a:t>Splitting Ratios:</a:t>
            </a:r>
          </a:p>
          <a:p>
            <a:r>
              <a:rPr lang="en-US" sz="2000" dirty="0"/>
              <a:t>Training Set: 80% samples for model training.</a:t>
            </a:r>
          </a:p>
          <a:p>
            <a:r>
              <a:rPr lang="en-US" sz="2000" dirty="0"/>
              <a:t>Testing Set: 20% samples for testing evaluation.</a:t>
            </a:r>
          </a:p>
          <a:p>
            <a:pPr marL="0" indent="0">
              <a:buNone/>
            </a:pPr>
            <a:r>
              <a:rPr lang="en-US" sz="2000" b="1" dirty="0"/>
              <a:t>Methods Used:</a:t>
            </a:r>
          </a:p>
          <a:p>
            <a:r>
              <a:rPr lang="en-US" sz="2000" dirty="0"/>
              <a:t>Scikit-</a:t>
            </a:r>
            <a:r>
              <a:rPr lang="en-US" sz="2000" dirty="0" err="1"/>
              <a:t>learn’s</a:t>
            </a:r>
            <a:r>
              <a:rPr lang="en-US" sz="2000" dirty="0"/>
              <a:t> </a:t>
            </a:r>
            <a:r>
              <a:rPr lang="en-US" sz="2000" dirty="0" err="1"/>
              <a:t>train_test_split</a:t>
            </a:r>
            <a:r>
              <a:rPr lang="en-US" sz="2000" dirty="0"/>
              <a:t> with stratified sampling for balanced class distribution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628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19ED3-A11A-8B60-A9E9-1C9CC83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Models Trained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527B-2703-1AA1-E55A-59CB780F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/>
              <a:t>Five Models Explored:</a:t>
            </a:r>
          </a:p>
          <a:p>
            <a:r>
              <a:rPr lang="en-IN" sz="2200"/>
              <a:t>Logistic Regression: Linear model suitable for binary classification.</a:t>
            </a:r>
          </a:p>
          <a:p>
            <a:r>
              <a:rPr lang="en-IN" sz="2200"/>
              <a:t>Decision Tree: Tree-based model handling non-linear relationships.</a:t>
            </a:r>
          </a:p>
          <a:p>
            <a:r>
              <a:rPr lang="en-IN" sz="2200"/>
              <a:t>Random Forest: Ensemble of decision trees to improve robustness.</a:t>
            </a:r>
          </a:p>
          <a:p>
            <a:r>
              <a:rPr lang="en-IN" sz="2200"/>
              <a:t>Neural Network: Multi-layered model capturing complex data patterns.</a:t>
            </a:r>
          </a:p>
          <a:p>
            <a:r>
              <a:rPr lang="en-IN" sz="2200"/>
              <a:t>K-Nearest Neighbors (KNN): Distance-based algorithm for non-linear boundaries.</a:t>
            </a:r>
          </a:p>
          <a:p>
            <a:pPr marL="0" indent="0">
              <a:buNone/>
            </a:pPr>
            <a:r>
              <a:rPr lang="en-IN" sz="2200" b="1"/>
              <a:t>Focus of Analysis</a:t>
            </a:r>
            <a:r>
              <a:rPr lang="en-IN" sz="2200"/>
              <a:t>: Decision Tree, Logistic Regression, and KNN.</a:t>
            </a:r>
          </a:p>
        </p:txBody>
      </p:sp>
    </p:spTree>
    <p:extLst>
      <p:ext uri="{BB962C8B-B14F-4D97-AF65-F5344CB8AC3E}">
        <p14:creationId xmlns:p14="http://schemas.microsoft.com/office/powerpoint/2010/main" val="366269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56DEC-6F6A-08BA-DF80-76123485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60B7-13C6-A574-152E-DB0EAEE1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How it Works:</a:t>
            </a:r>
          </a:p>
          <a:p>
            <a:r>
              <a:rPr lang="en-US" sz="1600" dirty="0"/>
              <a:t>Maps input features to probabilities using the sigmoid function.</a:t>
            </a:r>
          </a:p>
          <a:p>
            <a:r>
              <a:rPr lang="en-US" sz="1600" dirty="0"/>
              <a:t>Predicts binary outcomes (0 or 1).</a:t>
            </a:r>
          </a:p>
          <a:p>
            <a:pPr marL="0" indent="0">
              <a:buNone/>
            </a:pPr>
            <a:r>
              <a:rPr lang="en-US" sz="1600" b="1" dirty="0"/>
              <a:t>Implementation:</a:t>
            </a:r>
          </a:p>
          <a:p>
            <a:r>
              <a:rPr lang="en-US" sz="1600" dirty="0"/>
              <a:t>Scikit-</a:t>
            </a:r>
            <a:r>
              <a:rPr lang="en-US" sz="1600" dirty="0" err="1"/>
              <a:t>learn’s</a:t>
            </a:r>
            <a:r>
              <a:rPr lang="en-US" sz="1600" dirty="0"/>
              <a:t> </a:t>
            </a:r>
            <a:r>
              <a:rPr lang="en-US" sz="1600" dirty="0" err="1"/>
              <a:t>LogisticRegression</a:t>
            </a:r>
            <a:r>
              <a:rPr lang="en-US" sz="1600" dirty="0"/>
              <a:t> Performance Metrics:</a:t>
            </a:r>
          </a:p>
          <a:p>
            <a:r>
              <a:rPr lang="en-US" sz="1600" dirty="0"/>
              <a:t>Accuracy: 78%</a:t>
            </a:r>
          </a:p>
          <a:p>
            <a:r>
              <a:rPr lang="en-US" sz="1600" dirty="0"/>
              <a:t>Precision: 1: 79%, 0: 76%</a:t>
            </a:r>
          </a:p>
          <a:p>
            <a:r>
              <a:rPr lang="en-US" sz="1600" dirty="0"/>
              <a:t>Recall: 1: 84%, 0: 71%</a:t>
            </a:r>
          </a:p>
          <a:p>
            <a:r>
              <a:rPr lang="en-US" sz="1600" dirty="0"/>
              <a:t>F1-Score: 1: 81%, 0: 73%</a:t>
            </a:r>
          </a:p>
          <a:p>
            <a:pPr marL="0" indent="0">
              <a:buNone/>
            </a:pPr>
            <a:r>
              <a:rPr lang="en-US" sz="1600" b="1" dirty="0"/>
              <a:t>Strengths and Weaknesses:</a:t>
            </a:r>
          </a:p>
          <a:p>
            <a:r>
              <a:rPr lang="en-US" sz="1600" dirty="0"/>
              <a:t>Strengths: Simplicity, computational efficiency, interpretability.</a:t>
            </a:r>
          </a:p>
          <a:p>
            <a:r>
              <a:rPr lang="en-US" sz="1600" dirty="0"/>
              <a:t>Weaknesses: Struggles with non-linear data relationships.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3852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7C67D25862B42BC2CB50A6B91B2E2" ma:contentTypeVersion="4" ma:contentTypeDescription="Create a new document." ma:contentTypeScope="" ma:versionID="3a6fa7e2e9fa0f6027282eb8fbafa1a7">
  <xsd:schema xmlns:xsd="http://www.w3.org/2001/XMLSchema" xmlns:xs="http://www.w3.org/2001/XMLSchema" xmlns:p="http://schemas.microsoft.com/office/2006/metadata/properties" xmlns:ns3="e1e30df0-0e84-4078-a06d-a4e4741e0d3b" targetNamespace="http://schemas.microsoft.com/office/2006/metadata/properties" ma:root="true" ma:fieldsID="70abe506cab2e922b5fbc81ebe2ba5f2" ns3:_="">
    <xsd:import namespace="e1e30df0-0e84-4078-a06d-a4e4741e0d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30df0-0e84-4078-a06d-a4e4741e0d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B6A4B1-6A61-4A51-8F91-6153A9B21D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B3345D-0AA9-4678-BCB9-316AFD9FB7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e30df0-0e84-4078-a06d-a4e4741e0d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009D27-2041-4BA0-BF75-7F808A49CA81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e1e30df0-0e84-4078-a06d-a4e4741e0d3b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1283</Words>
  <Application>Microsoft Office PowerPoint</Application>
  <PresentationFormat>Widescreen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Data Analysis Tools Analytics Data1202 Professor: Sk Md Mizanur Rahman Final Project</vt:lpstr>
      <vt:lpstr>INTRODUCTION</vt:lpstr>
      <vt:lpstr>Project Overview</vt:lpstr>
      <vt:lpstr>Dataset Overview</vt:lpstr>
      <vt:lpstr>Data Preprocessing</vt:lpstr>
      <vt:lpstr> Dimensionality Reduction Using PCA</vt:lpstr>
      <vt:lpstr>Data Splitting</vt:lpstr>
      <vt:lpstr>Overview of Models Trained</vt:lpstr>
      <vt:lpstr>Logistic Regression</vt:lpstr>
      <vt:lpstr>Decision Tree</vt:lpstr>
      <vt:lpstr>K-Nearest Neighbors (KNN)</vt:lpstr>
      <vt:lpstr>Training Process</vt:lpstr>
      <vt:lpstr>Testing Process</vt:lpstr>
      <vt:lpstr>Results Comparison </vt:lpstr>
      <vt:lpstr>PCA Impact on Models</vt:lpstr>
      <vt:lpstr>Challenges Faced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Jayanth Vasishta</dc:creator>
  <cp:lastModifiedBy>Ujjwal Vasava</cp:lastModifiedBy>
  <cp:revision>6</cp:revision>
  <dcterms:created xsi:type="dcterms:W3CDTF">2024-12-09T01:08:06Z</dcterms:created>
  <dcterms:modified xsi:type="dcterms:W3CDTF">2024-12-09T20:46:55Z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2024-12-09T01:55:01Z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67e40bb1-e03a-492d-b76b-8bbd01879e9d</vt:lpwstr>
  </property>
  <property fmtid="{D5CDD505-2E9C-101B-9397-08002B2CF9AE}" pid="7" name="MSIP_Label_defa4170-0d19-0005-0004-bc88714345d2_ActionId">
    <vt:lpwstr>e09216c4-e1fa-47ca-aff5-6b6d2a13ba9c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0x01010070B7C67D25862B42BC2CB50A6B91B2E2</vt:lpwstr>
  </property>
</Properties>
</file>