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3"/>
    <p:sldId id="257" r:id="rId4"/>
    <p:sldId id="258" r:id="rId5"/>
    <p:sldId id="259" r:id="rId6"/>
    <p:sldId id="260" r:id="rId7"/>
    <p:sldId id="261" r:id="rId8"/>
    <p:sldId id="263" r:id="rId9"/>
    <p:sldId id="264" r:id="rId10"/>
    <p:sldId id="265" r:id="rId11"/>
    <p:sldId id="266" r:id="rId12"/>
    <p:sldId id="267" r:id="rId13"/>
    <p:sldId id="28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4" y="-9626"/>
            <a:ext cx="12191144" cy="6867626"/>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50" dirty="0">
              <a:solidFill>
                <a:srgbClr val="FFFFFF"/>
              </a:solidFill>
              <a:latin typeface="Playfair Display" charset="0"/>
            </a:endParaRPr>
          </a:p>
        </p:txBody>
      </p:sp>
      <p:sp>
        <p:nvSpPr>
          <p:cNvPr id="7171" name="object 2"/>
          <p:cNvSpPr txBox="1">
            <a:spLocks noChangeArrowheads="1"/>
          </p:cNvSpPr>
          <p:nvPr/>
        </p:nvSpPr>
        <p:spPr bwMode="auto">
          <a:xfrm>
            <a:off x="2037080" y="2757805"/>
            <a:ext cx="8915400" cy="112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6931" rIns="0" bIns="0">
            <a:spAutoFit/>
          </a:bodyPr>
          <a:lstStyle>
            <a:lvl1pPr marL="12700">
              <a:spcBef>
                <a:spcPct val="20000"/>
              </a:spcBef>
              <a:tabLst>
                <a:tab pos="3514725" algn="l"/>
              </a:tabLst>
              <a:defRPr>
                <a:solidFill>
                  <a:schemeClr val="tx1"/>
                </a:solidFill>
                <a:latin typeface="Calibri" panose="020F0502020204030204" charset="0"/>
                <a:ea typeface="MS PGothic" panose="020B0600070205080204" pitchFamily="34" charset="-128"/>
              </a:defRPr>
            </a:lvl1pPr>
            <a:lvl2pPr marL="742950" indent="-285750">
              <a:spcBef>
                <a:spcPct val="20000"/>
              </a:spcBef>
              <a:tabLst>
                <a:tab pos="3514725" algn="l"/>
              </a:tabLst>
              <a:defRPr>
                <a:solidFill>
                  <a:schemeClr val="tx1"/>
                </a:solidFill>
                <a:latin typeface="Calibri" panose="020F0502020204030204" charset="0"/>
                <a:ea typeface="MS PGothic" panose="020B0600070205080204" pitchFamily="34" charset="-128"/>
              </a:defRPr>
            </a:lvl2pPr>
            <a:lvl3pPr marL="1143000" indent="-228600">
              <a:spcBef>
                <a:spcPct val="20000"/>
              </a:spcBef>
              <a:tabLst>
                <a:tab pos="3514725" algn="l"/>
              </a:tabLst>
              <a:defRPr>
                <a:solidFill>
                  <a:schemeClr val="tx1"/>
                </a:solidFill>
                <a:latin typeface="Calibri" panose="020F0502020204030204" charset="0"/>
                <a:ea typeface="MS PGothic" panose="020B0600070205080204" pitchFamily="34" charset="-128"/>
              </a:defRPr>
            </a:lvl3pPr>
            <a:lvl4pPr marL="1600200" indent="-228600">
              <a:spcBef>
                <a:spcPct val="20000"/>
              </a:spcBef>
              <a:tabLst>
                <a:tab pos="3514725" algn="l"/>
              </a:tabLst>
              <a:defRPr>
                <a:solidFill>
                  <a:schemeClr val="tx1"/>
                </a:solidFill>
                <a:latin typeface="Calibri" panose="020F0502020204030204" charset="0"/>
                <a:ea typeface="MS PGothic" panose="020B0600070205080204" pitchFamily="34" charset="-128"/>
              </a:defRPr>
            </a:lvl4pPr>
            <a:lvl5pPr marL="2057400" indent="-228600">
              <a:spcBef>
                <a:spcPct val="20000"/>
              </a:spcBef>
              <a:tabLst>
                <a:tab pos="3514725" algn="l"/>
              </a:tabLst>
              <a:defRPr>
                <a:solidFill>
                  <a:schemeClr val="tx1"/>
                </a:solidFill>
                <a:latin typeface="Calibri" panose="020F0502020204030204" charset="0"/>
                <a:ea typeface="MS PGothic"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charset="0"/>
                <a:ea typeface="MS PGothic"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charset="0"/>
                <a:ea typeface="MS PGothic"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charset="0"/>
                <a:ea typeface="MS PGothic"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charset="0"/>
                <a:ea typeface="MS PGothic" panose="020B0600070205080204" pitchFamily="34" charset="-128"/>
              </a:defRPr>
            </a:lvl9pPr>
          </a:lstStyle>
          <a:p>
            <a:pPr algn="ctr">
              <a:spcBef>
                <a:spcPts val="55"/>
              </a:spcBef>
            </a:pPr>
            <a:r>
              <a:rPr lang="en-US" altLang="en-US" sz="3600" b="1" dirty="0">
                <a:solidFill>
                  <a:srgbClr val="005893"/>
                </a:solidFill>
                <a:latin typeface="Helvetica-Bold" charset="0"/>
              </a:rPr>
              <a:t> </a:t>
            </a:r>
            <a:r>
              <a:rPr lang="en-US" altLang="zh-CN" sz="3600" b="1">
                <a:ln w="9525">
                  <a:solidFill>
                    <a:schemeClr val="bg1"/>
                  </a:solidFill>
                  <a:prstDash val="solid"/>
                </a:ln>
                <a:effectLst>
                  <a:outerShdw blurRad="12700" dist="38100" dir="2700000" algn="tl" rotWithShape="0">
                    <a:schemeClr val="bg1">
                      <a:lumMod val="50000"/>
                    </a:schemeClr>
                  </a:outerShdw>
                </a:effectLst>
                <a:sym typeface="+mn-ea"/>
              </a:rPr>
              <a:t>IoT Based Smart Parking System</a:t>
            </a:r>
            <a:endParaRPr lang="en-US" altLang="zh-CN" sz="3600" b="1">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spcBef>
                <a:spcPts val="55"/>
              </a:spcBef>
            </a:pPr>
            <a:endParaRPr lang="en-US" altLang="en-US" sz="3600" b="1" dirty="0">
              <a:solidFill>
                <a:srgbClr val="005893"/>
              </a:solidFill>
              <a:latin typeface="Helvetica-Bold" charset="0"/>
            </a:endParaRPr>
          </a:p>
        </p:txBody>
      </p:sp>
      <p:sp>
        <p:nvSpPr>
          <p:cNvPr id="7172" name="object 3"/>
          <p:cNvSpPr/>
          <p:nvPr/>
        </p:nvSpPr>
        <p:spPr bwMode="auto">
          <a:xfrm>
            <a:off x="-3422" y="9626"/>
            <a:ext cx="5686441" cy="3927659"/>
          </a:xfrm>
          <a:custGeom>
            <a:avLst/>
            <a:gdLst>
              <a:gd name="T0" fmla="*/ 23708284 w 7436484"/>
              <a:gd name="T1" fmla="*/ 0 h 5134610"/>
              <a:gd name="T2" fmla="*/ 0 w 7436484"/>
              <a:gd name="T3" fmla="*/ 0 h 5134610"/>
              <a:gd name="T4" fmla="*/ 0 w 7436484"/>
              <a:gd name="T5" fmla="*/ 16402574 h 5134610"/>
              <a:gd name="T6" fmla="*/ 23708284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sz="1090" dirty="0"/>
          </a:p>
        </p:txBody>
      </p:sp>
      <p:sp>
        <p:nvSpPr>
          <p:cNvPr id="7173" name="object 4"/>
          <p:cNvSpPr>
            <a:spLocks noChangeArrowheads="1"/>
          </p:cNvSpPr>
          <p:nvPr/>
        </p:nvSpPr>
        <p:spPr bwMode="auto">
          <a:xfrm>
            <a:off x="286339" y="252217"/>
            <a:ext cx="1119575" cy="1116687"/>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charset="0"/>
                <a:ea typeface="MS PGothic" panose="020B0600070205080204" pitchFamily="34" charset="-128"/>
              </a:defRPr>
            </a:lvl1pPr>
            <a:lvl2pPr marL="742950" indent="-285750">
              <a:spcBef>
                <a:spcPct val="20000"/>
              </a:spcBef>
              <a:defRPr>
                <a:solidFill>
                  <a:schemeClr val="tx1"/>
                </a:solidFill>
                <a:latin typeface="Calibri" panose="020F0502020204030204" charset="0"/>
                <a:ea typeface="MS PGothic" panose="020B0600070205080204" pitchFamily="34" charset="-128"/>
              </a:defRPr>
            </a:lvl2pPr>
            <a:lvl3pPr marL="1143000" indent="-228600">
              <a:spcBef>
                <a:spcPct val="20000"/>
              </a:spcBef>
              <a:defRPr>
                <a:solidFill>
                  <a:schemeClr val="tx1"/>
                </a:solidFill>
                <a:latin typeface="Calibri" panose="020F0502020204030204" charset="0"/>
                <a:ea typeface="MS PGothic" panose="020B0600070205080204" pitchFamily="34" charset="-128"/>
              </a:defRPr>
            </a:lvl3pPr>
            <a:lvl4pPr marL="1600200" indent="-228600">
              <a:spcBef>
                <a:spcPct val="20000"/>
              </a:spcBef>
              <a:defRPr>
                <a:solidFill>
                  <a:schemeClr val="tx1"/>
                </a:solidFill>
                <a:latin typeface="Calibri" panose="020F0502020204030204" charset="0"/>
                <a:ea typeface="MS PGothic" panose="020B0600070205080204" pitchFamily="34" charset="-128"/>
              </a:defRPr>
            </a:lvl4pPr>
            <a:lvl5pPr marL="2057400" indent="-228600">
              <a:spcBef>
                <a:spcPct val="20000"/>
              </a:spcBef>
              <a:defRPr>
                <a:solidFill>
                  <a:schemeClr val="tx1"/>
                </a:solidFill>
                <a:latin typeface="Calibri" panose="020F050202020403020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pitchFamily="34" charset="-128"/>
              </a:defRPr>
            </a:lvl9pPr>
          </a:lstStyle>
          <a:p>
            <a:pPr eaLnBrk="1" hangingPunct="1">
              <a:spcBef>
                <a:spcPct val="0"/>
              </a:spcBef>
            </a:pPr>
            <a:endParaRPr lang="en-US" altLang="en-US" sz="1090" dirty="0"/>
          </a:p>
        </p:txBody>
      </p:sp>
      <p:sp>
        <p:nvSpPr>
          <p:cNvPr id="7174" name="object 5"/>
          <p:cNvSpPr>
            <a:spLocks noChangeArrowheads="1"/>
          </p:cNvSpPr>
          <p:nvPr/>
        </p:nvSpPr>
        <p:spPr bwMode="auto">
          <a:xfrm>
            <a:off x="3398623" y="810561"/>
            <a:ext cx="88565" cy="8952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charset="0"/>
                <a:ea typeface="MS PGothic" panose="020B0600070205080204" pitchFamily="34" charset="-128"/>
              </a:defRPr>
            </a:lvl1pPr>
            <a:lvl2pPr marL="742950" indent="-285750">
              <a:spcBef>
                <a:spcPct val="20000"/>
              </a:spcBef>
              <a:defRPr>
                <a:solidFill>
                  <a:schemeClr val="tx1"/>
                </a:solidFill>
                <a:latin typeface="Calibri" panose="020F0502020204030204" charset="0"/>
                <a:ea typeface="MS PGothic" panose="020B0600070205080204" pitchFamily="34" charset="-128"/>
              </a:defRPr>
            </a:lvl2pPr>
            <a:lvl3pPr marL="1143000" indent="-228600">
              <a:spcBef>
                <a:spcPct val="20000"/>
              </a:spcBef>
              <a:defRPr>
                <a:solidFill>
                  <a:schemeClr val="tx1"/>
                </a:solidFill>
                <a:latin typeface="Calibri" panose="020F0502020204030204" charset="0"/>
                <a:ea typeface="MS PGothic" panose="020B0600070205080204" pitchFamily="34" charset="-128"/>
              </a:defRPr>
            </a:lvl3pPr>
            <a:lvl4pPr marL="1600200" indent="-228600">
              <a:spcBef>
                <a:spcPct val="20000"/>
              </a:spcBef>
              <a:defRPr>
                <a:solidFill>
                  <a:schemeClr val="tx1"/>
                </a:solidFill>
                <a:latin typeface="Calibri" panose="020F0502020204030204" charset="0"/>
                <a:ea typeface="MS PGothic" panose="020B0600070205080204" pitchFamily="34" charset="-128"/>
              </a:defRPr>
            </a:lvl4pPr>
            <a:lvl5pPr marL="2057400" indent="-228600">
              <a:spcBef>
                <a:spcPct val="20000"/>
              </a:spcBef>
              <a:defRPr>
                <a:solidFill>
                  <a:schemeClr val="tx1"/>
                </a:solidFill>
                <a:latin typeface="Calibri" panose="020F050202020403020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pitchFamily="34" charset="-128"/>
              </a:defRPr>
            </a:lvl9pPr>
          </a:lstStyle>
          <a:p>
            <a:pPr eaLnBrk="1" hangingPunct="1">
              <a:spcBef>
                <a:spcPct val="0"/>
              </a:spcBef>
            </a:pPr>
            <a:endParaRPr lang="en-US" altLang="en-US" sz="1090" dirty="0"/>
          </a:p>
        </p:txBody>
      </p:sp>
      <p:sp>
        <p:nvSpPr>
          <p:cNvPr id="6" name="object 6"/>
          <p:cNvSpPr txBox="1"/>
          <p:nvPr/>
        </p:nvSpPr>
        <p:spPr>
          <a:xfrm>
            <a:off x="1521433" y="437049"/>
            <a:ext cx="2310387" cy="739134"/>
          </a:xfrm>
          <a:prstGeom prst="rect">
            <a:avLst/>
          </a:prstGeom>
        </p:spPr>
        <p:txBody>
          <a:bodyPr lIns="0" tIns="8086" rIns="0" bIns="0">
            <a:spAutoFit/>
          </a:bodyPr>
          <a:lstStyle/>
          <a:p>
            <a:pPr marL="7620">
              <a:lnSpc>
                <a:spcPts val="2845"/>
              </a:lnSpc>
              <a:spcBef>
                <a:spcPts val="65"/>
              </a:spcBef>
              <a:defRPr/>
            </a:pPr>
            <a:r>
              <a:rPr lang="en-IN" sz="2575" b="1" spc="-21" dirty="0">
                <a:solidFill>
                  <a:srgbClr val="FFFFFF"/>
                </a:solidFill>
                <a:latin typeface="Helvetica-Bold"/>
                <a:ea typeface="MS PGothic" panose="020B0600070205080204" pitchFamily="34" charset="-128"/>
                <a:cs typeface="Helvetica-Bold"/>
              </a:rPr>
              <a:t>RV College of </a:t>
            </a:r>
            <a:endParaRPr lang="en-IN" sz="2575" b="1" spc="-21" dirty="0">
              <a:solidFill>
                <a:srgbClr val="FFFFFF"/>
              </a:solidFill>
              <a:latin typeface="Helvetica-Bold"/>
              <a:ea typeface="MS PGothic" panose="020B0600070205080204" pitchFamily="34" charset="-128"/>
              <a:cs typeface="Helvetica-Bold"/>
            </a:endParaRPr>
          </a:p>
          <a:p>
            <a:pPr marL="7620">
              <a:lnSpc>
                <a:spcPts val="2845"/>
              </a:lnSpc>
              <a:spcBef>
                <a:spcPts val="65"/>
              </a:spcBef>
              <a:defRPr/>
            </a:pPr>
            <a:r>
              <a:rPr lang="en-IN" sz="2575" b="1" spc="-21" dirty="0">
                <a:solidFill>
                  <a:srgbClr val="FFFFFF"/>
                </a:solidFill>
                <a:latin typeface="Helvetica-Bold"/>
                <a:ea typeface="MS PGothic" panose="020B0600070205080204" pitchFamily="34" charset="-128"/>
                <a:cs typeface="Helvetica-Bold"/>
              </a:rPr>
              <a:t>Engineering</a:t>
            </a:r>
            <a:endParaRPr sz="2575" dirty="0">
              <a:latin typeface="Helvetica-Bold"/>
              <a:ea typeface="MS PGothic" panose="020B0600070205080204" pitchFamily="34" charset="-128"/>
              <a:cs typeface="Helvetica-Bold"/>
            </a:endParaRPr>
          </a:p>
        </p:txBody>
      </p:sp>
      <p:sp>
        <p:nvSpPr>
          <p:cNvPr id="7" name="object 7"/>
          <p:cNvSpPr txBox="1"/>
          <p:nvPr/>
        </p:nvSpPr>
        <p:spPr>
          <a:xfrm>
            <a:off x="9469166" y="247404"/>
            <a:ext cx="2370072" cy="287725"/>
          </a:xfrm>
          <a:prstGeom prst="rect">
            <a:avLst/>
          </a:prstGeom>
        </p:spPr>
        <p:txBody>
          <a:bodyPr wrap="square" lIns="0" tIns="7701" rIns="0" bIns="0">
            <a:spAutoFit/>
          </a:bodyPr>
          <a:lstStyle/>
          <a:p>
            <a:pPr marL="7620">
              <a:spcBef>
                <a:spcPts val="60"/>
              </a:spcBef>
              <a:defRPr/>
            </a:pPr>
            <a:r>
              <a:rPr sz="1820" i="1" spc="-3" dirty="0">
                <a:solidFill>
                  <a:srgbClr val="422C75"/>
                </a:solidFill>
                <a:latin typeface="Playfair Display"/>
                <a:ea typeface="MS PGothic" panose="020B0600070205080204" pitchFamily="34" charset="-128"/>
                <a:cs typeface="Playfair Display"/>
              </a:rPr>
              <a:t>Go, change </a:t>
            </a:r>
            <a:r>
              <a:rPr sz="1820" i="1" dirty="0">
                <a:solidFill>
                  <a:srgbClr val="422C75"/>
                </a:solidFill>
                <a:latin typeface="Playfair Display"/>
                <a:ea typeface="MS PGothic" panose="020B0600070205080204" pitchFamily="34" charset="-128"/>
                <a:cs typeface="Playfair Display"/>
              </a:rPr>
              <a:t>the</a:t>
            </a:r>
            <a:r>
              <a:rPr sz="1820" i="1" spc="-49" dirty="0">
                <a:solidFill>
                  <a:srgbClr val="422C75"/>
                </a:solidFill>
                <a:latin typeface="Playfair Display"/>
                <a:ea typeface="MS PGothic" panose="020B0600070205080204" pitchFamily="34" charset="-128"/>
                <a:cs typeface="Playfair Display"/>
              </a:rPr>
              <a:t> </a:t>
            </a:r>
            <a:r>
              <a:rPr sz="1820" i="1" spc="-3" dirty="0">
                <a:solidFill>
                  <a:srgbClr val="422C75"/>
                </a:solidFill>
                <a:latin typeface="Playfair Display"/>
                <a:ea typeface="MS PGothic" panose="020B0600070205080204" pitchFamily="34" charset="-128"/>
                <a:cs typeface="Playfair Display"/>
              </a:rPr>
              <a:t>world</a:t>
            </a:r>
            <a:endParaRPr sz="1820" dirty="0">
              <a:latin typeface="Playfair Display"/>
              <a:ea typeface="MS PGothic" panose="020B0600070205080204" pitchFamily="34" charset="-128"/>
              <a:cs typeface="Playfair Display"/>
            </a:endParaRPr>
          </a:p>
        </p:txBody>
      </p:sp>
      <p:sp>
        <p:nvSpPr>
          <p:cNvPr id="11" name="object 2"/>
          <p:cNvSpPr txBox="1">
            <a:spLocks noChangeArrowheads="1"/>
          </p:cNvSpPr>
          <p:nvPr/>
        </p:nvSpPr>
        <p:spPr bwMode="auto">
          <a:xfrm>
            <a:off x="320675" y="4965700"/>
            <a:ext cx="5038090" cy="150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6931" rIns="0" bIns="0">
            <a:spAutoFit/>
          </a:bodyPr>
          <a:lstStyle>
            <a:lvl1pPr marL="12700">
              <a:spcBef>
                <a:spcPct val="20000"/>
              </a:spcBef>
              <a:tabLst>
                <a:tab pos="3514725" algn="l"/>
              </a:tabLst>
              <a:defRPr>
                <a:solidFill>
                  <a:schemeClr val="tx1"/>
                </a:solidFill>
                <a:latin typeface="Calibri" panose="020F0502020204030204" charset="0"/>
                <a:ea typeface="MS PGothic" panose="020B0600070205080204" pitchFamily="34" charset="-128"/>
              </a:defRPr>
            </a:lvl1pPr>
            <a:lvl2pPr marL="742950" indent="-285750">
              <a:spcBef>
                <a:spcPct val="20000"/>
              </a:spcBef>
              <a:tabLst>
                <a:tab pos="3514725" algn="l"/>
              </a:tabLst>
              <a:defRPr>
                <a:solidFill>
                  <a:schemeClr val="tx1"/>
                </a:solidFill>
                <a:latin typeface="Calibri" panose="020F0502020204030204" charset="0"/>
                <a:ea typeface="MS PGothic" panose="020B0600070205080204" pitchFamily="34" charset="-128"/>
              </a:defRPr>
            </a:lvl2pPr>
            <a:lvl3pPr marL="1143000" indent="-228600">
              <a:spcBef>
                <a:spcPct val="20000"/>
              </a:spcBef>
              <a:tabLst>
                <a:tab pos="3514725" algn="l"/>
              </a:tabLst>
              <a:defRPr>
                <a:solidFill>
                  <a:schemeClr val="tx1"/>
                </a:solidFill>
                <a:latin typeface="Calibri" panose="020F0502020204030204" charset="0"/>
                <a:ea typeface="MS PGothic" panose="020B0600070205080204" pitchFamily="34" charset="-128"/>
              </a:defRPr>
            </a:lvl3pPr>
            <a:lvl4pPr marL="1600200" indent="-228600">
              <a:spcBef>
                <a:spcPct val="20000"/>
              </a:spcBef>
              <a:tabLst>
                <a:tab pos="3514725" algn="l"/>
              </a:tabLst>
              <a:defRPr>
                <a:solidFill>
                  <a:schemeClr val="tx1"/>
                </a:solidFill>
                <a:latin typeface="Calibri" panose="020F0502020204030204" charset="0"/>
                <a:ea typeface="MS PGothic" panose="020B0600070205080204" pitchFamily="34" charset="-128"/>
              </a:defRPr>
            </a:lvl4pPr>
            <a:lvl5pPr marL="2057400" indent="-228600">
              <a:spcBef>
                <a:spcPct val="20000"/>
              </a:spcBef>
              <a:tabLst>
                <a:tab pos="3514725" algn="l"/>
              </a:tabLst>
              <a:defRPr>
                <a:solidFill>
                  <a:schemeClr val="tx1"/>
                </a:solidFill>
                <a:latin typeface="Calibri" panose="020F0502020204030204" charset="0"/>
                <a:ea typeface="MS PGothic"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charset="0"/>
                <a:ea typeface="MS PGothic"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charset="0"/>
                <a:ea typeface="MS PGothic"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charset="0"/>
                <a:ea typeface="MS PGothic"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charset="0"/>
                <a:ea typeface="MS PGothic" panose="020B0600070205080204" pitchFamily="34" charset="-128"/>
              </a:defRPr>
            </a:lvl9pPr>
          </a:lstStyle>
          <a:p>
            <a:pPr>
              <a:spcBef>
                <a:spcPts val="55"/>
              </a:spcBef>
            </a:pPr>
            <a:r>
              <a:rPr lang="en-IN" altLang="en-US" sz="2400" dirty="0">
                <a:latin typeface="Arial" panose="020B0604020202020204" pitchFamily="34" charset="0"/>
                <a:cs typeface="Arial" panose="020B0604020202020204" pitchFamily="34" charset="0"/>
              </a:rPr>
              <a:t>Name: Ujjwal </a:t>
            </a:r>
            <a:endParaRPr lang="en-IN" altLang="en-US" sz="2400" dirty="0">
              <a:latin typeface="Arial" panose="020B0604020202020204" pitchFamily="34" charset="0"/>
              <a:cs typeface="Arial" panose="020B0604020202020204" pitchFamily="34" charset="0"/>
            </a:endParaRPr>
          </a:p>
          <a:p>
            <a:pPr>
              <a:spcBef>
                <a:spcPts val="55"/>
              </a:spcBef>
            </a:pPr>
            <a:r>
              <a:rPr lang="en-IN" altLang="en-US" sz="2400" dirty="0">
                <a:latin typeface="Arial" panose="020B0604020202020204" pitchFamily="34" charset="0"/>
                <a:cs typeface="Arial" panose="020B0604020202020204" pitchFamily="34" charset="0"/>
              </a:rPr>
              <a:t>Year of study : 2021</a:t>
            </a:r>
            <a:endParaRPr lang="en-IN" altLang="en-US" sz="2400" dirty="0">
              <a:latin typeface="Arial" panose="020B0604020202020204" pitchFamily="34" charset="0"/>
              <a:cs typeface="Arial" panose="020B0604020202020204" pitchFamily="34" charset="0"/>
            </a:endParaRPr>
          </a:p>
          <a:p>
            <a:pPr>
              <a:spcBef>
                <a:spcPts val="55"/>
              </a:spcBef>
            </a:pPr>
            <a:r>
              <a:rPr lang="en-IN" altLang="en-US" sz="2400" dirty="0">
                <a:latin typeface="Arial" panose="020B0604020202020204" pitchFamily="34" charset="0"/>
                <a:cs typeface="Arial" panose="020B0604020202020204" pitchFamily="34" charset="0"/>
              </a:rPr>
              <a:t>Department : Civil Engineering </a:t>
            </a:r>
            <a:endParaRPr lang="en-IN" altLang="en-US" sz="2400" dirty="0">
              <a:latin typeface="Arial" panose="020B0604020202020204" pitchFamily="34" charset="0"/>
              <a:cs typeface="Arial" panose="020B0604020202020204" pitchFamily="34" charset="0"/>
            </a:endParaRPr>
          </a:p>
          <a:p>
            <a:pPr>
              <a:spcBef>
                <a:spcPts val="55"/>
              </a:spcBef>
            </a:pPr>
            <a:r>
              <a:rPr lang="en-US" altLang="en-IN" sz="2400" dirty="0">
                <a:latin typeface="Arial" panose="020B0604020202020204" pitchFamily="34" charset="0"/>
                <a:cs typeface="Arial" panose="020B0604020202020204" pitchFamily="34" charset="0"/>
              </a:rPr>
              <a:t>USN: 1RV18CV118</a:t>
            </a:r>
            <a:r>
              <a:rPr lang="en-IN" altLang="en-US" sz="2400" dirty="0">
                <a:latin typeface="Playfair Display" charset="0"/>
              </a:rPr>
              <a:t> </a:t>
            </a:r>
            <a:endParaRPr lang="en-IN" altLang="en-US" sz="2400" dirty="0">
              <a:latin typeface="Playfair Display" charset="0"/>
            </a:endParaRPr>
          </a:p>
        </p:txBody>
      </p:sp>
      <p:pic>
        <p:nvPicPr>
          <p:cNvPr id="8" name="Picture 7" descr="logo"/>
          <p:cNvPicPr>
            <a:picLocks noChangeAspect="1"/>
          </p:cNvPicPr>
          <p:nvPr/>
        </p:nvPicPr>
        <p:blipFill>
          <a:blip r:embed="rId3"/>
          <a:stretch>
            <a:fillRect/>
          </a:stretch>
        </p:blipFill>
        <p:spPr>
          <a:xfrm>
            <a:off x="5374640" y="401320"/>
            <a:ext cx="2551430" cy="127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a:t>
            </a:r>
            <a:endParaRPr lang="en-US"/>
          </a:p>
        </p:txBody>
      </p:sp>
      <p:sp>
        <p:nvSpPr>
          <p:cNvPr id="3" name="Content Placeholder 2"/>
          <p:cNvSpPr>
            <a:spLocks noGrp="1"/>
          </p:cNvSpPr>
          <p:nvPr>
            <p:ph idx="1"/>
          </p:nvPr>
        </p:nvSpPr>
        <p:spPr/>
        <p:txBody>
          <a:bodyPr/>
          <a:p>
            <a:pPr>
              <a:lnSpc>
                <a:spcPct val="200000"/>
              </a:lnSpc>
            </a:pPr>
            <a:r>
              <a:rPr lang="en-US" sz="2000"/>
              <a:t>Shopping malls </a:t>
            </a:r>
            <a:endParaRPr lang="en-US" sz="2000"/>
          </a:p>
          <a:p>
            <a:pPr>
              <a:lnSpc>
                <a:spcPct val="200000"/>
              </a:lnSpc>
            </a:pPr>
            <a:r>
              <a:rPr lang="en-US" sz="2000"/>
              <a:t>Restaurents</a:t>
            </a:r>
            <a:endParaRPr lang="en-US" sz="2000"/>
          </a:p>
          <a:p>
            <a:pPr>
              <a:lnSpc>
                <a:spcPct val="200000"/>
              </a:lnSpc>
            </a:pPr>
            <a:r>
              <a:rPr lang="en-US" sz="2000"/>
              <a:t>Theatre</a:t>
            </a:r>
            <a:endParaRPr lang="en-US" sz="2000"/>
          </a:p>
          <a:p>
            <a:pPr>
              <a:lnSpc>
                <a:spcPct val="200000"/>
              </a:lnSpc>
            </a:pPr>
            <a:r>
              <a:rPr lang="en-US" sz="2000"/>
              <a:t>IT firms</a:t>
            </a:r>
            <a:endParaRPr lang="en-US" sz="2000"/>
          </a:p>
          <a:p>
            <a:pPr>
              <a:lnSpc>
                <a:spcPct val="200000"/>
              </a:lnSpc>
            </a:pPr>
            <a:r>
              <a:rPr lang="en-US" sz="2000"/>
              <a:t>Hospitals etc.</a:t>
            </a:r>
            <a:endParaRPr lang="en-US" sz="2000"/>
          </a:p>
          <a:p>
            <a:pPr marL="0" indent="0">
              <a:buNone/>
            </a:pPr>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pPr marL="0" indent="0">
              <a:lnSpc>
                <a:spcPct val="200000"/>
              </a:lnSpc>
              <a:buNone/>
            </a:pPr>
            <a:endParaRPr lang="en-US" sz="2000"/>
          </a:p>
          <a:p>
            <a:pPr marL="0" indent="0">
              <a:lnSpc>
                <a:spcPct val="200000"/>
              </a:lnSpc>
              <a:buNone/>
            </a:pPr>
            <a:r>
              <a:rPr lang="en-US" sz="2000"/>
              <a:t>The concept of smart cities have always been a dream. There have been advancements done in the couple of years to make smart city dream to reality. The advancement of internet of things and cloud technologies has given rise to the new possibilities in terms of smart cities. The system provides a real time process and information of parking slot. It helps to solve many growing traffic problem.  </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Reflection</a:t>
            </a:r>
            <a:endParaRPr lang="en-US"/>
          </a:p>
        </p:txBody>
      </p:sp>
      <p:sp>
        <p:nvSpPr>
          <p:cNvPr id="3" name="Content Placeholder 2"/>
          <p:cNvSpPr>
            <a:spLocks noGrp="1"/>
          </p:cNvSpPr>
          <p:nvPr>
            <p:ph idx="1"/>
          </p:nvPr>
        </p:nvSpPr>
        <p:spPr/>
        <p:txBody>
          <a:bodyPr/>
          <a:p>
            <a:pPr marL="0" indent="0">
              <a:buNone/>
            </a:pPr>
            <a:r>
              <a:rPr lang="en-US" sz="2000" b="1"/>
              <a:t>Python</a:t>
            </a:r>
            <a:r>
              <a:rPr lang="en-US" sz="2000"/>
              <a:t> : It is an interpreted high-level general-purpose programming language. Its design philosophy emphasizes code readability with its use of significant indentation. Its language constructs as well as its object-oriented approach aim to help programmers write clear, logical code for small and large-scale projects.</a:t>
            </a:r>
            <a:endParaRPr lang="en-US" sz="2000"/>
          </a:p>
          <a:p>
            <a:pPr marL="0" indent="0">
              <a:buNone/>
            </a:pPr>
            <a:r>
              <a:rPr lang="en-US" sz="2000" b="1"/>
              <a:t>BigData </a:t>
            </a:r>
            <a:r>
              <a:rPr lang="en-US" sz="2000"/>
              <a:t>: Big data is a field that treats ways to analyze, systematically extract information from, or otherwise deal with data sets that are too large or complex to be dealt with by traditional data-processing application software.</a:t>
            </a:r>
            <a:endParaRPr lang="en-US" sz="2000"/>
          </a:p>
          <a:p>
            <a:pPr marL="0" indent="0">
              <a:buNone/>
            </a:pPr>
            <a:r>
              <a:rPr lang="en-US" sz="2000" b="1"/>
              <a:t>IoT : </a:t>
            </a:r>
            <a:r>
              <a:rPr lang="en-US" sz="2000"/>
              <a:t>The Internet of things describes physical objects that are embedded with sensors, processing ability, software, and other technologies that connect and exchange data with other devices and systems over the Internet or other communications networks.</a:t>
            </a:r>
            <a:endParaRPr lang="en-US" sz="2000"/>
          </a:p>
          <a:p>
            <a:pPr marL="0" indent="0">
              <a:buNone/>
            </a:pP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0"/>
            <a:ext cx="10972800" cy="4953000"/>
          </a:xfrm>
        </p:spPr>
        <p:txBody>
          <a:bodyPr/>
          <a:p>
            <a:pPr marL="0" indent="0">
              <a:buNone/>
            </a:pPr>
            <a:endParaRPr lang="en-US" sz="11500"/>
          </a:p>
          <a:p>
            <a:pPr marL="0" indent="0" algn="ctr">
              <a:buNone/>
            </a:pPr>
            <a:r>
              <a:rPr lang="en-US" sz="11500" b="1">
                <a:ln w="12700">
                  <a:solidFill>
                    <a:schemeClr val="accent1"/>
                  </a:solidFill>
                  <a:prstDash val="solid"/>
                </a:ln>
                <a:solidFill>
                  <a:schemeClr val="accent4">
                    <a:lumMod val="75000"/>
                    <a:lumOff val="25000"/>
                  </a:schemeClr>
                </a:solidFill>
                <a:effectLst>
                  <a:outerShdw dist="38100" dir="2640000" algn="bl" rotWithShape="0">
                    <a:schemeClr val="accent1"/>
                  </a:outerShdw>
                </a:effectLst>
              </a:rPr>
              <a:t>Thank You</a:t>
            </a:r>
            <a:endParaRPr lang="en-US" sz="11500" b="1">
              <a:ln w="12700">
                <a:solidFill>
                  <a:schemeClr val="accent1"/>
                </a:solidFill>
                <a:prstDash val="solid"/>
              </a:ln>
              <a:solidFill>
                <a:schemeClr val="accent4">
                  <a:lumMod val="75000"/>
                  <a:lumOff val="25000"/>
                </a:schemeClr>
              </a:solidFill>
              <a:effectLst>
                <a:outerShdw dist="38100" dir="2640000" algn="bl" rotWithShape="0">
                  <a:schemeClr val="accent1"/>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447040" y="217805"/>
            <a:ext cx="2349500" cy="583565"/>
          </a:xfrm>
          <a:prstGeom prst="rect">
            <a:avLst/>
          </a:prstGeom>
          <a:noFill/>
          <a:ln>
            <a:noFill/>
          </a:ln>
        </p:spPr>
        <p:txBody>
          <a:bodyPr wrap="square" rtlCol="0" anchor="t">
            <a:spAutoFit/>
          </a:bodyPr>
          <a:p>
            <a:pPr algn="ctr"/>
            <a:r>
              <a:rPr lang="en-US" altLang="zh-CN" sz="3200" b="1" u="sng">
                <a:ln w="9525">
                  <a:solidFill>
                    <a:schemeClr val="bg2"/>
                  </a:solidFill>
                  <a:prstDash val="solid"/>
                </a:ln>
                <a:solidFill>
                  <a:schemeClr val="tx1"/>
                </a:solidFill>
                <a:effectLst>
                  <a:outerShdw blurRad="12700" dist="38100" dir="2700000" algn="tl" rotWithShape="0">
                    <a:schemeClr val="bg1">
                      <a:lumMod val="50000"/>
                    </a:schemeClr>
                  </a:outerShdw>
                </a:effectLst>
              </a:rPr>
              <a:t>OUTLINE</a:t>
            </a:r>
            <a:endParaRPr lang="en-US" altLang="zh-CN" sz="3200" b="1" u="sng">
              <a:ln w="9525">
                <a:solidFill>
                  <a:schemeClr val="bg2"/>
                </a:solidFill>
                <a:prstDash val="solid"/>
              </a:ln>
              <a:solidFill>
                <a:schemeClr val="tx1"/>
              </a:solidFill>
              <a:effectLst>
                <a:outerShdw blurRad="12700" dist="38100" dir="2700000" algn="tl" rotWithShape="0">
                  <a:schemeClr val="bg1">
                    <a:lumMod val="50000"/>
                  </a:schemeClr>
                </a:outerShdw>
              </a:effectLst>
            </a:endParaRPr>
          </a:p>
        </p:txBody>
      </p:sp>
      <p:sp>
        <p:nvSpPr>
          <p:cNvPr id="5" name="Text Box 4"/>
          <p:cNvSpPr txBox="1"/>
          <p:nvPr/>
        </p:nvSpPr>
        <p:spPr>
          <a:xfrm>
            <a:off x="447040" y="1332230"/>
            <a:ext cx="10010775" cy="7524115"/>
          </a:xfrm>
          <a:prstGeom prst="rect">
            <a:avLst/>
          </a:prstGeom>
          <a:noFill/>
        </p:spPr>
        <p:txBody>
          <a:bodyPr wrap="square" rtlCol="0">
            <a:spAutoFit/>
          </a:bodyPr>
          <a:p>
            <a:pPr marL="285750" indent="-285750">
              <a:lnSpc>
                <a:spcPct val="150000"/>
              </a:lnSpc>
              <a:buFont typeface="Wingdings" panose="05000000000000000000" charset="0"/>
              <a:buChar char="q"/>
            </a:pPr>
            <a:r>
              <a:rPr lang="en-US" sz="2000"/>
              <a:t>INTRODUCTION</a:t>
            </a:r>
            <a:endParaRPr lang="en-US" sz="2000"/>
          </a:p>
          <a:p>
            <a:pPr marL="285750" indent="-285750">
              <a:lnSpc>
                <a:spcPct val="150000"/>
              </a:lnSpc>
              <a:buFont typeface="Wingdings" panose="05000000000000000000" charset="0"/>
              <a:buChar char="q"/>
            </a:pPr>
            <a:r>
              <a:rPr lang="en-US" sz="2000"/>
              <a:t>PROBLEM DEFNITION</a:t>
            </a:r>
            <a:endParaRPr lang="en-US" sz="2000"/>
          </a:p>
          <a:p>
            <a:pPr marL="285750" indent="-285750">
              <a:lnSpc>
                <a:spcPct val="150000"/>
              </a:lnSpc>
              <a:buFont typeface="Wingdings" panose="05000000000000000000" charset="0"/>
              <a:buChar char="q"/>
            </a:pPr>
            <a:r>
              <a:rPr lang="en-US" sz="2000"/>
              <a:t>SYSTEM METHODOLOGY</a:t>
            </a:r>
            <a:endParaRPr lang="en-US" sz="2000"/>
          </a:p>
          <a:p>
            <a:pPr marL="285750" indent="-285750">
              <a:lnSpc>
                <a:spcPct val="150000"/>
              </a:lnSpc>
              <a:buFont typeface="Wingdings" panose="05000000000000000000" charset="0"/>
              <a:buChar char="q"/>
            </a:pPr>
            <a:r>
              <a:rPr lang="en-US" sz="2000"/>
              <a:t>PROPOSED SYSTEM</a:t>
            </a:r>
            <a:endParaRPr lang="en-US" sz="2000"/>
          </a:p>
          <a:p>
            <a:pPr marL="285750" indent="-285750">
              <a:lnSpc>
                <a:spcPct val="150000"/>
              </a:lnSpc>
              <a:buFont typeface="Wingdings" panose="05000000000000000000" charset="0"/>
              <a:buChar char="q"/>
            </a:pPr>
            <a:r>
              <a:rPr lang="en-US" sz="2000"/>
              <a:t>MAIN COMPONENTS</a:t>
            </a:r>
            <a:endParaRPr lang="en-US" sz="2000"/>
          </a:p>
          <a:p>
            <a:pPr marL="285750" indent="-285750">
              <a:lnSpc>
                <a:spcPct val="150000"/>
              </a:lnSpc>
              <a:buFont typeface="Wingdings" panose="05000000000000000000" charset="0"/>
              <a:buChar char="q"/>
            </a:pPr>
            <a:r>
              <a:rPr lang="en-US" sz="2000"/>
              <a:t>WORKING</a:t>
            </a:r>
            <a:endParaRPr lang="en-US" sz="2000"/>
          </a:p>
          <a:p>
            <a:pPr marL="285750" indent="-285750">
              <a:lnSpc>
                <a:spcPct val="150000"/>
              </a:lnSpc>
              <a:buFont typeface="Wingdings" panose="05000000000000000000" charset="0"/>
              <a:buChar char="q"/>
            </a:pPr>
            <a:r>
              <a:rPr lang="en-US" sz="2000"/>
              <a:t>ADVANTAGES</a:t>
            </a:r>
            <a:endParaRPr lang="en-US" sz="2000"/>
          </a:p>
          <a:p>
            <a:pPr marL="285750" indent="-285750">
              <a:lnSpc>
                <a:spcPct val="150000"/>
              </a:lnSpc>
              <a:buFont typeface="Wingdings" panose="05000000000000000000" charset="0"/>
              <a:buChar char="q"/>
            </a:pPr>
            <a:r>
              <a:rPr lang="en-US" sz="2000"/>
              <a:t>APPLICATION</a:t>
            </a:r>
            <a:endParaRPr lang="en-US" sz="2000"/>
          </a:p>
          <a:p>
            <a:pPr marL="285750" indent="-285750">
              <a:lnSpc>
                <a:spcPct val="150000"/>
              </a:lnSpc>
              <a:buFont typeface="Wingdings" panose="05000000000000000000" charset="0"/>
              <a:buChar char="q"/>
            </a:pPr>
            <a:r>
              <a:rPr lang="en-US" sz="2000"/>
              <a:t>CONCLUSION</a:t>
            </a:r>
            <a:endParaRPr lang="en-US" sz="2000"/>
          </a:p>
          <a:p>
            <a:pPr marL="285750" indent="-285750">
              <a:lnSpc>
                <a:spcPct val="150000"/>
              </a:lnSpc>
              <a:buFont typeface="Wingdings" panose="05000000000000000000" charset="0"/>
              <a:buChar char="q"/>
            </a:pPr>
            <a:r>
              <a:rPr lang="en-US" sz="2000"/>
              <a:t>REFLECTION</a:t>
            </a:r>
            <a:endParaRPr lang="en-US" sz="2000"/>
          </a:p>
          <a:p>
            <a:pPr marL="285750" indent="-285750">
              <a:lnSpc>
                <a:spcPct val="150000"/>
              </a:lnSpc>
              <a:buFont typeface="Wingdings" panose="05000000000000000000" charset="0"/>
              <a:buChar char="q"/>
            </a:pPr>
            <a:endParaRPr lang="en-US" sz="2000"/>
          </a:p>
          <a:p>
            <a:pPr indent="0">
              <a:lnSpc>
                <a:spcPct val="150000"/>
              </a:lnSpc>
              <a:buFont typeface="Wingdings" panose="05000000000000000000" charset="0"/>
              <a:buNone/>
            </a:pPr>
            <a:endParaRPr lang="en-US"/>
          </a:p>
          <a:p>
            <a:pPr marL="285750" indent="-285750">
              <a:lnSpc>
                <a:spcPct val="150000"/>
              </a:lnSpc>
              <a:buFont typeface="Wingdings" panose="05000000000000000000" charset="0"/>
              <a:buChar char="q"/>
            </a:pPr>
            <a:endParaRPr lang="en-US"/>
          </a:p>
          <a:p>
            <a:pPr marL="285750" indent="-285750">
              <a:lnSpc>
                <a:spcPct val="150000"/>
              </a:lnSpc>
              <a:buFont typeface="Wingdings" panose="05000000000000000000" charset="0"/>
              <a:buChar char="q"/>
            </a:pPr>
            <a:endParaRPr lang="en-US"/>
          </a:p>
          <a:p>
            <a:pPr marL="285750" indent="-285750">
              <a:lnSpc>
                <a:spcPct val="150000"/>
              </a:lnSpc>
              <a:buFont typeface="Wingdings" panose="05000000000000000000" charset="0"/>
              <a:buChar char="q"/>
            </a:pPr>
            <a:endParaRPr lang="en-US"/>
          </a:p>
          <a:p>
            <a:pPr marL="285750" indent="-285750">
              <a:lnSpc>
                <a:spcPct val="150000"/>
              </a:lnSpc>
              <a:buFont typeface="Wingdings" panose="05000000000000000000" charset="0"/>
              <a:buChar char="q"/>
            </a:pPr>
            <a:endParaRPr lang="en-US"/>
          </a:p>
          <a:p>
            <a:pPr indent="0">
              <a:buFont typeface="Wingdings" panose="05000000000000000000" charset="0"/>
              <a:buNone/>
            </a:pPr>
            <a:endParaRPr lang="en-US"/>
          </a:p>
        </p:txBody>
      </p:sp>
      <p:pic>
        <p:nvPicPr>
          <p:cNvPr id="3" name="Content Placeholder 2" descr="Smart-Parking-Solution-1"/>
          <p:cNvPicPr>
            <a:picLocks noChangeAspect="1"/>
          </p:cNvPicPr>
          <p:nvPr>
            <p:ph idx="1"/>
          </p:nvPr>
        </p:nvPicPr>
        <p:blipFill>
          <a:blip r:embed="rId1"/>
          <a:stretch>
            <a:fillRect/>
          </a:stretch>
        </p:blipFill>
        <p:spPr>
          <a:xfrm>
            <a:off x="5601970" y="2464435"/>
            <a:ext cx="5613400" cy="278193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u="sng">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endParaRPr lang="en-US" sz="3200" b="1" u="sng">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609600" y="1306830"/>
            <a:ext cx="10972800" cy="4953000"/>
          </a:xfrm>
        </p:spPr>
        <p:txBody>
          <a:bodyPr/>
          <a:p>
            <a:pPr marL="0" indent="0">
              <a:lnSpc>
                <a:spcPct val="150000"/>
              </a:lnSpc>
              <a:buNone/>
            </a:pPr>
            <a:r>
              <a:rPr lang="en-US" sz="2000"/>
              <a:t>Internet of thing (IoT) has the ability to transfer data through network without involving human interactions. IoT allows user to use affordable wireless technology and also helps the user to transfer the data into the cloud.</a:t>
            </a:r>
            <a:endParaRPr lang="en-US" sz="2000"/>
          </a:p>
          <a:p>
            <a:pPr marL="0" indent="0">
              <a:lnSpc>
                <a:spcPct val="150000"/>
              </a:lnSpc>
              <a:buNone/>
            </a:pPr>
            <a:r>
              <a:rPr lang="en-US" sz="2000"/>
              <a:t> These devices can be controlled or monitored through computers over internet.</a:t>
            </a:r>
            <a:endParaRPr lang="en-US" sz="2000"/>
          </a:p>
          <a:p>
            <a:pPr marL="0" indent="0">
              <a:lnSpc>
                <a:spcPct val="150000"/>
              </a:lnSpc>
              <a:buNone/>
            </a:pPr>
            <a:r>
              <a:rPr lang="en-US" sz="2000"/>
              <a:t>The goal of the Smart Parking System is to reserve the slot for parking when we are at home or about to reach the location.</a:t>
            </a:r>
            <a:endParaRPr lang="en-US" sz="2000"/>
          </a:p>
          <a:p>
            <a:pPr marL="0" indent="0">
              <a:lnSpc>
                <a:spcPct val="150000"/>
              </a:lnSpc>
              <a:buNone/>
            </a:pPr>
            <a:r>
              <a:rPr lang="en-US" sz="2000"/>
              <a:t>One of the most concerning problem that the driver faces is finding a free parking spot that leads to the parking at the edges of the roads.</a:t>
            </a:r>
            <a:endParaRPr lang="en-US" sz="2000"/>
          </a:p>
          <a:p>
            <a:pPr marL="0" indent="0">
              <a:lnSpc>
                <a:spcPct val="150000"/>
              </a:lnSpc>
              <a:buNone/>
            </a:pPr>
            <a:r>
              <a:rPr lang="en-US" sz="2000"/>
              <a:t>Smart parking system is a solution to this kind of problem</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u="sng">
                <a:ln w="9525">
                  <a:solidFill>
                    <a:schemeClr val="bg1"/>
                  </a:solidFill>
                  <a:prstDash val="solid"/>
                </a:ln>
                <a:solidFill>
                  <a:schemeClr val="tx1"/>
                </a:solidFill>
                <a:effectLst>
                  <a:outerShdw blurRad="12700" dist="38100" dir="2700000" algn="tl" rotWithShape="0">
                    <a:schemeClr val="bg1">
                      <a:lumMod val="50000"/>
                    </a:schemeClr>
                  </a:outerShdw>
                </a:effectLst>
              </a:rPr>
              <a:t>Problem Definintion</a:t>
            </a:r>
            <a:endParaRPr lang="en-US" sz="3200" b="1" u="sng">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sz="half" idx="1"/>
          </p:nvPr>
        </p:nvSpPr>
        <p:spPr>
          <a:xfrm>
            <a:off x="609600" y="1536700"/>
            <a:ext cx="6418580" cy="2453005"/>
          </a:xfrm>
        </p:spPr>
        <p:txBody>
          <a:bodyPr/>
          <a:p>
            <a:r>
              <a:rPr lang="en-US" sz="2000"/>
              <a:t>Exponential population growth leading to traffic congestion.</a:t>
            </a:r>
            <a:endParaRPr lang="en-US" sz="2000"/>
          </a:p>
          <a:p>
            <a:r>
              <a:rPr lang="en-US" sz="2000"/>
              <a:t>Violation of parking rules</a:t>
            </a:r>
            <a:endParaRPr lang="en-US" sz="2000"/>
          </a:p>
          <a:p>
            <a:r>
              <a:rPr lang="en-US" sz="2000"/>
              <a:t>Wastage of fuel in finding free parking slot</a:t>
            </a:r>
            <a:endParaRPr lang="en-US" sz="2000"/>
          </a:p>
          <a:p>
            <a:r>
              <a:rPr lang="en-US" sz="2000"/>
              <a:t>Air pollution </a:t>
            </a:r>
            <a:endParaRPr lang="en-US" sz="2000"/>
          </a:p>
          <a:p>
            <a:r>
              <a:rPr lang="en-US" sz="2000"/>
              <a:t>Unsureness and frustration among drivers</a:t>
            </a:r>
            <a:endParaRPr lang="en-US" sz="2000"/>
          </a:p>
          <a:p>
            <a:endParaRPr lang="en-US" sz="2000"/>
          </a:p>
          <a:p>
            <a:pPr marL="0" indent="0">
              <a:buNone/>
            </a:pPr>
            <a:endParaRPr lang="en-US" sz="2000"/>
          </a:p>
        </p:txBody>
      </p:sp>
      <p:pic>
        <p:nvPicPr>
          <p:cNvPr id="100" name="Content Placeholder 99"/>
          <p:cNvPicPr/>
          <p:nvPr>
            <p:ph sz="half" idx="2"/>
          </p:nvPr>
        </p:nvPicPr>
        <p:blipFill>
          <a:blip r:embed="rId1"/>
          <a:stretch>
            <a:fillRect/>
          </a:stretch>
        </p:blipFill>
        <p:spPr>
          <a:xfrm>
            <a:off x="6759575" y="2571115"/>
            <a:ext cx="4611370" cy="355663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sz="3200" b="1" u="sng">
                <a:ln w="9525">
                  <a:solidFill>
                    <a:schemeClr val="bg1"/>
                  </a:solidFill>
                  <a:prstDash val="solid"/>
                </a:ln>
                <a:solidFill>
                  <a:schemeClr val="tx1"/>
                </a:solidFill>
                <a:effectLst>
                  <a:outerShdw blurRad="12700" dist="38100" dir="2700000" algn="tl" rotWithShape="0">
                    <a:schemeClr val="bg1">
                      <a:lumMod val="50000"/>
                    </a:schemeClr>
                  </a:outerShdw>
                </a:effectLst>
              </a:rPr>
              <a:t>System methodology and flowchart</a:t>
            </a:r>
            <a:endParaRPr lang="en-US" sz="3200" b="1" u="sng">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Content Placeholder 6" descr="Screenshot (15)"/>
          <p:cNvPicPr>
            <a:picLocks noChangeAspect="1"/>
          </p:cNvPicPr>
          <p:nvPr>
            <p:ph idx="1"/>
          </p:nvPr>
        </p:nvPicPr>
        <p:blipFill>
          <a:blip r:embed="rId1"/>
          <a:srcRect l="25544" t="28590" r="45514" b="25962"/>
          <a:stretch>
            <a:fillRect/>
          </a:stretch>
        </p:blipFill>
        <p:spPr>
          <a:xfrm>
            <a:off x="2862580" y="943610"/>
            <a:ext cx="6466205" cy="57130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u="sng">
                <a:ln w="9525">
                  <a:solidFill>
                    <a:schemeClr val="bg1"/>
                  </a:solidFill>
                  <a:prstDash val="solid"/>
                </a:ln>
                <a:solidFill>
                  <a:schemeClr val="tx1"/>
                </a:solidFill>
                <a:effectLst>
                  <a:outerShdw blurRad="12700" dist="38100" dir="2700000" algn="tl" rotWithShape="0">
                    <a:schemeClr val="bg1">
                      <a:lumMod val="50000"/>
                    </a:schemeClr>
                  </a:outerShdw>
                </a:effectLst>
              </a:rPr>
              <a:t>PROPOSED SYSTEM</a:t>
            </a:r>
            <a:endParaRPr lang="en-US" sz="3200" b="1" u="sng">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4" name="Content Placeholder 3" descr="Screenshot (16)"/>
          <p:cNvPicPr>
            <a:picLocks noChangeAspect="1"/>
          </p:cNvPicPr>
          <p:nvPr>
            <p:ph idx="1"/>
          </p:nvPr>
        </p:nvPicPr>
        <p:blipFill>
          <a:blip r:embed="rId1"/>
          <a:srcRect l="22927" t="23346" r="23958" b="25192"/>
          <a:stretch>
            <a:fillRect/>
          </a:stretch>
        </p:blipFill>
        <p:spPr>
          <a:xfrm>
            <a:off x="609600" y="1378585"/>
            <a:ext cx="9507220" cy="5181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2800"/>
              <a:t>MAIN COMPONENTS</a:t>
            </a:r>
            <a:endParaRPr lang="en-US" sz="2800"/>
          </a:p>
        </p:txBody>
      </p:sp>
      <p:sp>
        <p:nvSpPr>
          <p:cNvPr id="5" name="Text Placeholder 4"/>
          <p:cNvSpPr>
            <a:spLocks noGrp="1"/>
          </p:cNvSpPr>
          <p:nvPr>
            <p:ph type="body" idx="1"/>
          </p:nvPr>
        </p:nvSpPr>
        <p:spPr/>
        <p:txBody>
          <a:bodyPr/>
          <a:p>
            <a:r>
              <a:rPr lang="en-US" b="0"/>
              <a:t>Hardware</a:t>
            </a:r>
            <a:endParaRPr lang="en-US" b="0"/>
          </a:p>
        </p:txBody>
      </p:sp>
      <p:sp>
        <p:nvSpPr>
          <p:cNvPr id="6" name="Content Placeholder 5"/>
          <p:cNvSpPr>
            <a:spLocks noGrp="1"/>
          </p:cNvSpPr>
          <p:nvPr>
            <p:ph sz="half" idx="2"/>
          </p:nvPr>
        </p:nvSpPr>
        <p:spPr/>
        <p:txBody>
          <a:bodyPr/>
          <a:p>
            <a:r>
              <a:rPr lang="en-US" sz="2000"/>
              <a:t>RFID Card</a:t>
            </a:r>
            <a:endParaRPr lang="en-US" sz="2000"/>
          </a:p>
          <a:p>
            <a:r>
              <a:rPr lang="en-US" sz="2000"/>
              <a:t>GSM module</a:t>
            </a:r>
            <a:endParaRPr lang="en-US" sz="2000"/>
          </a:p>
          <a:p>
            <a:r>
              <a:rPr lang="en-US" sz="2000"/>
              <a:t>WiFi module</a:t>
            </a:r>
            <a:endParaRPr lang="en-US" sz="2000"/>
          </a:p>
          <a:p>
            <a:r>
              <a:rPr lang="en-US" sz="2000"/>
              <a:t>Arduino Uno</a:t>
            </a:r>
            <a:endParaRPr lang="en-US" sz="2000"/>
          </a:p>
          <a:p>
            <a:r>
              <a:rPr lang="en-US" sz="2000"/>
              <a:t>IR Sensor </a:t>
            </a:r>
            <a:endParaRPr lang="en-US" sz="2000"/>
          </a:p>
          <a:p>
            <a:r>
              <a:rPr lang="en-US" sz="2000"/>
              <a:t>Servo Motor</a:t>
            </a:r>
            <a:endParaRPr lang="en-US" sz="2000"/>
          </a:p>
          <a:p>
            <a:r>
              <a:rPr lang="en-US" sz="2000"/>
              <a:t>LED Lights</a:t>
            </a:r>
            <a:endParaRPr lang="en-US" sz="2000"/>
          </a:p>
          <a:p>
            <a:r>
              <a:rPr lang="en-US" sz="2000"/>
              <a:t>LCD Display</a:t>
            </a:r>
            <a:endParaRPr lang="en-US" sz="2000"/>
          </a:p>
          <a:p>
            <a:endParaRPr lang="en-US" sz="2000"/>
          </a:p>
        </p:txBody>
      </p:sp>
      <p:sp>
        <p:nvSpPr>
          <p:cNvPr id="7" name="Text Placeholder 6"/>
          <p:cNvSpPr>
            <a:spLocks noGrp="1"/>
          </p:cNvSpPr>
          <p:nvPr>
            <p:ph type="body" sz="quarter" idx="3"/>
          </p:nvPr>
        </p:nvSpPr>
        <p:spPr/>
        <p:txBody>
          <a:bodyPr/>
          <a:p>
            <a:r>
              <a:rPr lang="en-US" b="0"/>
              <a:t>Software</a:t>
            </a:r>
            <a:endParaRPr lang="en-US" b="0"/>
          </a:p>
        </p:txBody>
      </p:sp>
      <p:sp>
        <p:nvSpPr>
          <p:cNvPr id="8" name="Content Placeholder 7"/>
          <p:cNvSpPr>
            <a:spLocks noGrp="1"/>
          </p:cNvSpPr>
          <p:nvPr>
            <p:ph sz="quarter" idx="4"/>
          </p:nvPr>
        </p:nvSpPr>
        <p:spPr/>
        <p:txBody>
          <a:bodyPr/>
          <a:p>
            <a:r>
              <a:rPr lang="en-US" sz="2000"/>
              <a:t>Web Application</a:t>
            </a:r>
            <a:endParaRPr lang="en-US" sz="2000"/>
          </a:p>
          <a:p>
            <a:r>
              <a:rPr lang="en-US" sz="2000"/>
              <a:t>Arduino IDE</a:t>
            </a:r>
            <a:endParaRPr lang="en-US"/>
          </a:p>
          <a:p>
            <a:endParaRPr lang="en-US"/>
          </a:p>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WORKING</a:t>
            </a:r>
            <a:endParaRPr lang="en-US" sz="2800"/>
          </a:p>
        </p:txBody>
      </p:sp>
      <p:sp>
        <p:nvSpPr>
          <p:cNvPr id="7" name="Content Placeholder 6"/>
          <p:cNvSpPr>
            <a:spLocks noGrp="1"/>
          </p:cNvSpPr>
          <p:nvPr>
            <p:ph idx="1"/>
          </p:nvPr>
        </p:nvSpPr>
        <p:spPr/>
        <p:txBody>
          <a:bodyPr/>
          <a:p>
            <a:pPr>
              <a:lnSpc>
                <a:spcPct val="200000"/>
              </a:lnSpc>
            </a:pPr>
            <a:r>
              <a:rPr lang="en-US" sz="2000"/>
              <a:t>Automatic gate opening and closing</a:t>
            </a:r>
            <a:endParaRPr lang="en-US" sz="2000"/>
          </a:p>
          <a:p>
            <a:pPr>
              <a:lnSpc>
                <a:spcPct val="200000"/>
              </a:lnSpc>
            </a:pPr>
            <a:r>
              <a:rPr lang="en-US" sz="2000"/>
              <a:t>LCD display for driver convenience</a:t>
            </a:r>
            <a:endParaRPr lang="en-US" sz="2000"/>
          </a:p>
          <a:p>
            <a:pPr>
              <a:lnSpc>
                <a:spcPct val="200000"/>
              </a:lnSpc>
            </a:pPr>
            <a:r>
              <a:rPr lang="en-US" sz="2000"/>
              <a:t>LED light indication for empty or closed slot</a:t>
            </a:r>
            <a:endParaRPr lang="en-US" sz="2000"/>
          </a:p>
          <a:p>
            <a:pPr>
              <a:lnSpc>
                <a:spcPct val="200000"/>
              </a:lnSpc>
            </a:pPr>
            <a:r>
              <a:rPr lang="en-US" sz="2000"/>
              <a:t> Automatic scanning and verification before exit</a:t>
            </a:r>
            <a:endParaRPr lang="en-US" sz="2000"/>
          </a:p>
          <a:p>
            <a:pPr>
              <a:lnSpc>
                <a:spcPct val="200000"/>
              </a:lnSpc>
            </a:pPr>
            <a:r>
              <a:rPr lang="en-US" sz="2000"/>
              <a:t>Web application for parking area status</a:t>
            </a:r>
            <a:endParaRPr lang="en-US" sz="2000"/>
          </a:p>
          <a:p>
            <a:pPr marL="0" indent="0">
              <a:buNone/>
            </a:pPr>
            <a:endParaRPr lang="en-US"/>
          </a:p>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a:t>
            </a:r>
            <a:endParaRPr lang="en-US"/>
          </a:p>
        </p:txBody>
      </p:sp>
      <p:sp>
        <p:nvSpPr>
          <p:cNvPr id="3" name="Content Placeholder 2"/>
          <p:cNvSpPr>
            <a:spLocks noGrp="1"/>
          </p:cNvSpPr>
          <p:nvPr>
            <p:ph idx="1"/>
          </p:nvPr>
        </p:nvSpPr>
        <p:spPr/>
        <p:txBody>
          <a:bodyPr/>
          <a:p>
            <a:pPr>
              <a:lnSpc>
                <a:spcPct val="200000"/>
              </a:lnSpc>
            </a:pPr>
            <a:r>
              <a:rPr lang="en-US" sz="2000"/>
              <a:t>Shorter waiting time at parking place</a:t>
            </a:r>
            <a:endParaRPr lang="en-US" sz="2000"/>
          </a:p>
          <a:p>
            <a:pPr>
              <a:lnSpc>
                <a:spcPct val="200000"/>
              </a:lnSpc>
            </a:pPr>
            <a:r>
              <a:rPr lang="en-US" sz="2000"/>
              <a:t>It saves fuel, money and space </a:t>
            </a:r>
            <a:endParaRPr lang="en-US" sz="2000"/>
          </a:p>
          <a:p>
            <a:pPr>
              <a:lnSpc>
                <a:spcPct val="200000"/>
              </a:lnSpc>
            </a:pPr>
            <a:r>
              <a:rPr lang="en-US" sz="2000"/>
              <a:t>Reduced pollution</a:t>
            </a:r>
            <a:endParaRPr lang="en-US" sz="2000"/>
          </a:p>
          <a:p>
            <a:pPr>
              <a:lnSpc>
                <a:spcPct val="200000"/>
              </a:lnSpc>
            </a:pPr>
            <a:r>
              <a:rPr lang="en-US" sz="2000"/>
              <a:t>Reduced traffic</a:t>
            </a:r>
            <a:endParaRPr lang="en-US" sz="2000"/>
          </a:p>
          <a:p>
            <a:pPr>
              <a:lnSpc>
                <a:spcPct val="200000"/>
              </a:lnSpc>
            </a:pPr>
            <a:r>
              <a:rPr lang="en-US" sz="2000"/>
              <a:t>Carbon emission is reduced </a:t>
            </a:r>
            <a:endParaRPr lang="en-US" sz="2000"/>
          </a:p>
          <a:p>
            <a:pPr>
              <a:lnSpc>
                <a:spcPct val="200000"/>
              </a:lnSpc>
            </a:pPr>
            <a:r>
              <a:rPr lang="en-US" sz="2000"/>
              <a:t>Efficiency</a:t>
            </a:r>
            <a:endParaRPr lang="en-US" sz="20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2967</Words>
  <Application>WPS Presentation</Application>
  <PresentationFormat>Widescreen</PresentationFormat>
  <Paragraphs>120</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Playfair Display</vt:lpstr>
      <vt:lpstr>Calibri</vt:lpstr>
      <vt:lpstr>MS PGothic</vt:lpstr>
      <vt:lpstr>Helvetica-Bold</vt:lpstr>
      <vt:lpstr>Segoe Print</vt:lpstr>
      <vt:lpstr>Helvetica-Bold</vt:lpstr>
      <vt:lpstr>Playfair Display</vt:lpstr>
      <vt:lpstr>Wingdings</vt:lpstr>
      <vt:lpstr>Microsoft YaHei</vt:lpstr>
      <vt:lpstr>Arial Unicode MS</vt:lpstr>
      <vt:lpstr>Gear Drives</vt:lpstr>
      <vt:lpstr>PowerPoint 演示文稿</vt:lpstr>
      <vt:lpstr>PowerPoint 演示文稿</vt:lpstr>
      <vt:lpstr>INTRODUCTION</vt:lpstr>
      <vt:lpstr>Problem Definintion</vt:lpstr>
      <vt:lpstr>System methodology and flowchart</vt:lpstr>
      <vt:lpstr>PROPOSED SYSTEM</vt:lpstr>
      <vt:lpstr>MAIN COMPONENTS</vt:lpstr>
      <vt:lpstr>WORKING</vt:lpstr>
      <vt:lpstr>Advantages</vt:lpstr>
      <vt:lpstr>Application</vt:lpstr>
      <vt:lpstr>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91878</cp:lastModifiedBy>
  <cp:revision>9</cp:revision>
  <dcterms:created xsi:type="dcterms:W3CDTF">2022-01-24T15:29:00Z</dcterms:created>
  <dcterms:modified xsi:type="dcterms:W3CDTF">2022-01-29T07:55:04Z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B7671DC55EDC418593CCB4F1B04F21BA</vt:lpwstr>
  </property>
  <property fmtid="{D5CDD505-2E9C-101B-9397-08002B2CF9AE}" pid="3" name="KSOProductBuildVer">
    <vt:lpwstr>1033-11.2.0.10463</vt:lpwstr>
  </property>
</Properties>
</file>