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2" r:id="rId14"/>
    <p:sldId id="273" r:id="rId15"/>
    <p:sldId id="270" r:id="rId16"/>
    <p:sldId id="271" r:id="rId17"/>
    <p:sldId id="274" r:id="rId18"/>
    <p:sldId id="285" r:id="rId19"/>
    <p:sldId id="286" r:id="rId20"/>
    <p:sldId id="288" r:id="rId21"/>
    <p:sldId id="276" r:id="rId22"/>
    <p:sldId id="277" r:id="rId23"/>
    <p:sldId id="263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1"/>
    <p:restoredTop sz="86382"/>
  </p:normalViewPr>
  <p:slideViewPr>
    <p:cSldViewPr snapToGrid="0">
      <p:cViewPr varScale="1">
        <p:scale>
          <a:sx n="106" d="100"/>
          <a:sy n="106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B8D5-5F85-8A4A-B9FB-B1EA8020E7B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3A62-1A66-3D49-8529-522036076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3A62-1A66-3D49-8529-522036076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3A62-1A66-3D49-8529-522036076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3A62-1A66-3D49-8529-522036076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3A62-1A66-3D49-8529-522036076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3A62-1A66-3D49-8529-5220360767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8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3A62-1A66-3D49-8529-5220360767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0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1923FD-6A1B-B64A-86DD-9262EFC532C9}"/>
              </a:ext>
            </a:extLst>
          </p:cNvPr>
          <p:cNvSpPr txBox="1"/>
          <p:nvPr/>
        </p:nvSpPr>
        <p:spPr>
          <a:xfrm>
            <a:off x="2285999" y="2150918"/>
            <a:ext cx="7751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Detecting Fake News - 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A Machine Learning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7F17C-0C9D-E691-18AF-038CC9ED5175}"/>
              </a:ext>
            </a:extLst>
          </p:cNvPr>
          <p:cNvSpPr txBox="1"/>
          <p:nvPr/>
        </p:nvSpPr>
        <p:spPr>
          <a:xfrm>
            <a:off x="8364681" y="5343298"/>
            <a:ext cx="334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Ujjwal Samanta</a:t>
            </a:r>
          </a:p>
        </p:txBody>
      </p:sp>
    </p:spTree>
    <p:extLst>
      <p:ext uri="{BB962C8B-B14F-4D97-AF65-F5344CB8AC3E}">
        <p14:creationId xmlns:p14="http://schemas.microsoft.com/office/powerpoint/2010/main" val="164717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b="1" dirty="0"/>
              <a:t>Training			- 70%</a:t>
            </a:r>
            <a:br>
              <a:rPr lang="en-US" sz="2800" b="1" dirty="0"/>
            </a:br>
            <a:r>
              <a:rPr lang="en-US" sz="2800" b="1" dirty="0"/>
              <a:t>Test				- 30%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Splitting Dataset </a:t>
            </a:r>
          </a:p>
        </p:txBody>
      </p:sp>
    </p:spTree>
    <p:extLst>
      <p:ext uri="{BB962C8B-B14F-4D97-AF65-F5344CB8AC3E}">
        <p14:creationId xmlns:p14="http://schemas.microsoft.com/office/powerpoint/2010/main" val="207948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10" y="538665"/>
            <a:ext cx="4343400" cy="2286000"/>
          </a:xfrm>
        </p:spPr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Naïve Bias Classifier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F4068F4-247E-2983-9F87-11150F22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0" y="2526792"/>
            <a:ext cx="551449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2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5C01-FE0B-826E-5162-78FBC4AF1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6" name="Picture 5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9C540C48-8C3E-4A3D-4C8A-D6351F42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51" y="2313709"/>
            <a:ext cx="9052357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Weights (-)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unnervingly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unnecessarily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objectionable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obligated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unobserved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obstructed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occupied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unofficial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unparallel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pardonable</a:t>
            </a:r>
          </a:p>
          <a:p>
            <a:pPr algn="just">
              <a:buFont typeface="Wingdings" pitchFamily="2" charset="2"/>
              <a:buChar char="Ø"/>
            </a:pPr>
            <a:endParaRPr lang="en-US" sz="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5C01-FE0B-826E-5162-78FBC4AF1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unpartisan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unpatriotic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paved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unpaid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unpardonable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unpegged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Permitted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</a:rPr>
              <a:t>Persuaded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>
                <a:latin typeface="+mj-lt"/>
              </a:rPr>
              <a:t>precedented</a:t>
            </a:r>
          </a:p>
        </p:txBody>
      </p:sp>
    </p:spTree>
    <p:extLst>
      <p:ext uri="{BB962C8B-B14F-4D97-AF65-F5344CB8AC3E}">
        <p14:creationId xmlns:p14="http://schemas.microsoft.com/office/powerpoint/2010/main" val="70391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CFB3-9D8C-2723-2B7C-2B1DAB21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Weights (+)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9A94-325F-B13D-EAF4-6CE42BA3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unrealistic</a:t>
            </a:r>
          </a:p>
          <a:p>
            <a:r>
              <a:rPr lang="en-US" dirty="0"/>
              <a:t>unreasonable</a:t>
            </a:r>
          </a:p>
          <a:p>
            <a:r>
              <a:rPr lang="en-US" dirty="0"/>
              <a:t>reconciled</a:t>
            </a:r>
          </a:p>
          <a:p>
            <a:r>
              <a:rPr lang="en-US" dirty="0"/>
              <a:t>unrecorded</a:t>
            </a:r>
          </a:p>
          <a:p>
            <a:r>
              <a:rPr lang="en-US" dirty="0"/>
              <a:t>regulated</a:t>
            </a:r>
          </a:p>
          <a:p>
            <a:r>
              <a:rPr lang="en-US" dirty="0"/>
              <a:t>unrehearsed</a:t>
            </a:r>
          </a:p>
          <a:p>
            <a:r>
              <a:rPr lang="en-US" dirty="0"/>
              <a:t>Unreimbursed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Provoked</a:t>
            </a:r>
          </a:p>
          <a:p>
            <a:r>
              <a:rPr lang="en-US" dirty="0"/>
              <a:t>reconciled</a:t>
            </a:r>
          </a:p>
          <a:p>
            <a:r>
              <a:rPr lang="en-US" dirty="0"/>
              <a:t>regulated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B1F77-99B9-3BA9-8074-F15DC14B8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remitted</a:t>
            </a:r>
          </a:p>
          <a:p>
            <a:r>
              <a:rPr lang="en-US" dirty="0"/>
              <a:t>unrest</a:t>
            </a:r>
          </a:p>
          <a:p>
            <a:r>
              <a:rPr lang="en-US" dirty="0"/>
              <a:t>unrestrained</a:t>
            </a:r>
          </a:p>
          <a:p>
            <a:r>
              <a:rPr lang="en-US" dirty="0"/>
              <a:t>restricted</a:t>
            </a:r>
          </a:p>
          <a:p>
            <a:r>
              <a:rPr lang="en-US" dirty="0"/>
              <a:t>rivaled</a:t>
            </a:r>
          </a:p>
          <a:p>
            <a:r>
              <a:rPr lang="en-US" dirty="0"/>
              <a:t>secured</a:t>
            </a:r>
          </a:p>
          <a:p>
            <a:r>
              <a:rPr lang="en-US" dirty="0"/>
              <a:t>quantifiable</a:t>
            </a:r>
          </a:p>
          <a:p>
            <a:r>
              <a:rPr lang="en-US" dirty="0"/>
              <a:t>quenched</a:t>
            </a:r>
          </a:p>
          <a:p>
            <a:r>
              <a:rPr lang="en-US" dirty="0"/>
              <a:t>questionable</a:t>
            </a:r>
          </a:p>
          <a:p>
            <a:r>
              <a:rPr lang="en-US" dirty="0"/>
              <a:t>unquestioningly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10" y="538665"/>
            <a:ext cx="4343400" cy="2286000"/>
          </a:xfrm>
        </p:spPr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Random Forest Classifier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A794556-A0B4-E9C0-637E-8C805021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5" y="2399792"/>
            <a:ext cx="6210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  <p:pic>
        <p:nvPicPr>
          <p:cNvPr id="7" name="Content Placeholder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BDBB2A3-F335-78D9-612E-56669F1F8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0684" y="2299855"/>
            <a:ext cx="8016663" cy="4391890"/>
          </a:xfrm>
        </p:spPr>
      </p:pic>
    </p:spTree>
    <p:extLst>
      <p:ext uri="{BB962C8B-B14F-4D97-AF65-F5344CB8AC3E}">
        <p14:creationId xmlns:p14="http://schemas.microsoft.com/office/powerpoint/2010/main" val="228675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Receiver Operating Characteristic (ROC)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9127BF26-FDE3-D677-C023-4172A96559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8909" y="2101790"/>
            <a:ext cx="7399676" cy="4756210"/>
          </a:xfrm>
        </p:spPr>
      </p:pic>
    </p:spTree>
    <p:extLst>
      <p:ext uri="{BB962C8B-B14F-4D97-AF65-F5344CB8AC3E}">
        <p14:creationId xmlns:p14="http://schemas.microsoft.com/office/powerpoint/2010/main" val="147915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LSTM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A43EF-8C9D-A405-6CD0-C6A5ABB89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86" y="2240925"/>
            <a:ext cx="10418622" cy="43273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/>
              <a:t>Sentence Tokenization: </a:t>
            </a:r>
            <a:r>
              <a:rPr lang="en-US" dirty="0"/>
              <a:t>split the preprocessed text from the 'data' </a:t>
            </a:r>
            <a:r>
              <a:rPr lang="en-US" dirty="0" err="1"/>
              <a:t>DataFrame</a:t>
            </a:r>
            <a:r>
              <a:rPr lang="en-US" dirty="0"/>
              <a:t> into lists of words, preparing it for the Word2Vec training.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Word2Vec Training</a:t>
            </a:r>
            <a:r>
              <a:rPr lang="en-US" dirty="0"/>
              <a:t>: train a Skip-Gram model using the </a:t>
            </a:r>
            <a:r>
              <a:rPr lang="en-US" dirty="0" err="1"/>
              <a:t>gensim</a:t>
            </a:r>
            <a:r>
              <a:rPr lang="en-US" dirty="0"/>
              <a:t> library on the tokenized sentences.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Model Saving and Verification: </a:t>
            </a:r>
            <a:r>
              <a:rPr lang="en-US" dirty="0"/>
              <a:t>The trained Skip-Gram model is saved to disk.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Text Tokenization for Model Input: </a:t>
            </a:r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Tokenizer, convert the preprocessed text into sequences of integers.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Load Pre-trained Word2Vec Model: </a:t>
            </a:r>
            <a:r>
              <a:rPr lang="en-US" dirty="0"/>
              <a:t>The Word2Vec model that was saved earlier is loaded from the specified path. This model contains the word embeddings trained using the Skip-Gram method.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Creating an Embedding Matrix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Used Embedding Matrix for LSTM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10" y="538665"/>
            <a:ext cx="4343400" cy="2286000"/>
          </a:xfrm>
        </p:spPr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LSTM</a:t>
            </a:r>
          </a:p>
          <a:p>
            <a:pPr algn="ctr"/>
            <a:r>
              <a:rPr lang="en-US" sz="3200" b="1" dirty="0"/>
              <a:t>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18B59-DFFD-A145-6633-FE89F777DD20}"/>
              </a:ext>
            </a:extLst>
          </p:cNvPr>
          <p:cNvSpPr txBox="1"/>
          <p:nvPr/>
        </p:nvSpPr>
        <p:spPr>
          <a:xfrm>
            <a:off x="632581" y="230986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– 97%</a:t>
            </a:r>
          </a:p>
        </p:txBody>
      </p:sp>
      <p:pic>
        <p:nvPicPr>
          <p:cNvPr id="5" name="Picture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70FE774-8CE3-6C29-A52F-63EE3273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3209090"/>
            <a:ext cx="6053221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0268-CADC-7950-73F3-B329B964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67D7-EFD8-1588-0003-6EE97823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336" y="3652982"/>
            <a:ext cx="8825659" cy="96058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The primary objective of this project is to create a robust fake news detection system that leverages text-based and image - based data.</a:t>
            </a:r>
          </a:p>
        </p:txBody>
      </p:sp>
    </p:spTree>
    <p:extLst>
      <p:ext uri="{BB962C8B-B14F-4D97-AF65-F5344CB8AC3E}">
        <p14:creationId xmlns:p14="http://schemas.microsoft.com/office/powerpoint/2010/main" val="395555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Receiver Operating Characteristic (ROC)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</p:txBody>
      </p:sp>
      <p:pic>
        <p:nvPicPr>
          <p:cNvPr id="7" name="Content Placeholder 6" descr="A graph of a function&#10;&#10;Description automatically generated">
            <a:extLst>
              <a:ext uri="{FF2B5EF4-FFF2-40B4-BE49-F238E27FC236}">
                <a16:creationId xmlns:a16="http://schemas.microsoft.com/office/drawing/2014/main" id="{311B2B18-FCD3-E75C-E444-B83CF3352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6985" y="2100055"/>
            <a:ext cx="8304062" cy="4626864"/>
          </a:xfrm>
        </p:spPr>
      </p:pic>
    </p:spTree>
    <p:extLst>
      <p:ext uri="{BB962C8B-B14F-4D97-AF65-F5344CB8AC3E}">
        <p14:creationId xmlns:p14="http://schemas.microsoft.com/office/powerpoint/2010/main" val="146023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9961" y="3074987"/>
            <a:ext cx="8824913" cy="708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(Text) Imaged Based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198331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8E2-6B85-754F-0661-172E83BC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Used -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189-F48C-1023-97E5-1E518F25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</a:rPr>
              <a:t>Pillow is a Python Imaging Library (PIL), which adds support for opening, manipulating, and saving many different image file formats.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It is an open-source library, originally forked from the Python Imaging Library (PIL), hence the name Pillow.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</a:rPr>
              <a:t>Pillow provides a wide range of image processing capabilities, including resizing, cropping, rotating, filtering, and enhancing images.</a:t>
            </a:r>
          </a:p>
          <a:p>
            <a:r>
              <a:rPr lang="en-US" b="1" dirty="0" err="1"/>
              <a:t>Keras</a:t>
            </a:r>
            <a:r>
              <a:rPr lang="en-US" dirty="0"/>
              <a:t> - Utilized </a:t>
            </a:r>
            <a:r>
              <a:rPr lang="en-US" dirty="0" err="1"/>
              <a:t>Keras</a:t>
            </a:r>
            <a:r>
              <a:rPr lang="en-US" dirty="0"/>
              <a:t> for building a Convolutional Neural Network (CNN) to classify images.</a:t>
            </a:r>
          </a:p>
          <a:p>
            <a:endParaRPr lang="en-US" dirty="0"/>
          </a:p>
        </p:txBody>
      </p:sp>
      <p:pic>
        <p:nvPicPr>
          <p:cNvPr id="5" name="Picture 4" descr="A close-up of flowers&#10;&#10;Description automatically generated">
            <a:extLst>
              <a:ext uri="{FF2B5EF4-FFF2-40B4-BE49-F238E27FC236}">
                <a16:creationId xmlns:a16="http://schemas.microsoft.com/office/drawing/2014/main" id="{44B49D08-31B0-03A3-E9CA-BF71A320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57" y="0"/>
            <a:ext cx="2548021" cy="25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42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0268-CADC-7950-73F3-B329B964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Söhne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67D7-EFD8-1588-0003-6EE97823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988" y="2532950"/>
            <a:ext cx="8825659" cy="283402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cs typeface="Times New Roman" panose="02020603050405020304" pitchFamily="18" charset="0"/>
              </a:rPr>
              <a:t>Data Preparation:</a:t>
            </a:r>
          </a:p>
          <a:p>
            <a:pPr marL="0" indent="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 Converted textual news entries into images, labeled as 'fake' or 'original', using Pillow.</a:t>
            </a:r>
          </a:p>
          <a:p>
            <a:pPr marL="0" indent="0" algn="just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cs typeface="Times New Roman" panose="02020603050405020304" pitchFamily="18" charset="0"/>
              </a:rPr>
              <a:t>Data Organization: </a:t>
            </a:r>
          </a:p>
          <a:p>
            <a:pPr marL="0" indent="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Created dedicated directories for original and fake news images, facilitating systematic data management.</a:t>
            </a:r>
          </a:p>
          <a:p>
            <a:pPr marL="0" indent="0" algn="just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cs typeface="Times New Roman" panose="02020603050405020304" pitchFamily="18" charset="0"/>
              </a:rPr>
              <a:t>Data Splitting: </a:t>
            </a:r>
          </a:p>
          <a:p>
            <a:pPr marL="0" indent="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Divided the dataset into training and testing sets to evaluate the model's performance accurately.</a:t>
            </a:r>
          </a:p>
        </p:txBody>
      </p:sp>
    </p:spTree>
    <p:extLst>
      <p:ext uri="{BB962C8B-B14F-4D97-AF65-F5344CB8AC3E}">
        <p14:creationId xmlns:p14="http://schemas.microsoft.com/office/powerpoint/2010/main" val="33390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31"/>
    </mc:Choice>
    <mc:Fallback xmlns="">
      <p:transition spd="slow" advTm="148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8E2-6B85-754F-0661-172E83BC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Architecture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189-F48C-1023-97E5-1E518F25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CNN with multiple convolutional and max pooling layers to extract features from images.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Included flatten and dense layers for feature interpretation and final classification.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Compiled the model with Adam optimizer and binary cross-entropy loss function, focusing on accuracy as the primary metric.</a:t>
            </a:r>
          </a:p>
        </p:txBody>
      </p:sp>
    </p:spTree>
    <p:extLst>
      <p:ext uri="{BB962C8B-B14F-4D97-AF65-F5344CB8AC3E}">
        <p14:creationId xmlns:p14="http://schemas.microsoft.com/office/powerpoint/2010/main" val="262805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10" y="538665"/>
            <a:ext cx="4343400" cy="2286000"/>
          </a:xfrm>
        </p:spPr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CNN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BFC18CE-F525-4A6C-7E4E-8B3E57DE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6" y="2926347"/>
            <a:ext cx="6035842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1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10" y="538665"/>
            <a:ext cx="4343400" cy="2286000"/>
          </a:xfrm>
        </p:spPr>
        <p:txBody>
          <a:bodyPr/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Confusion Matrix</a:t>
            </a:r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6DAB45E-7F78-3C98-2A41-8CA2D98E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2" y="2212263"/>
            <a:ext cx="6091544" cy="36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1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8E2-6B85-754F-0661-172E83BC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ROC curve</a:t>
            </a:r>
          </a:p>
        </p:txBody>
      </p:sp>
      <p:pic>
        <p:nvPicPr>
          <p:cNvPr id="5" name="Content Placeholder 4" descr="A line graph with blue and orange lines&#10;&#10;Description automatically generated">
            <a:extLst>
              <a:ext uri="{FF2B5EF4-FFF2-40B4-BE49-F238E27FC236}">
                <a16:creationId xmlns:a16="http://schemas.microsoft.com/office/drawing/2014/main" id="{F3A226C6-4E0B-272C-C3A1-89B672AA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768" y="2297766"/>
            <a:ext cx="6087979" cy="4700406"/>
          </a:xfrm>
        </p:spPr>
      </p:pic>
    </p:spTree>
    <p:extLst>
      <p:ext uri="{BB962C8B-B14F-4D97-AF65-F5344CB8AC3E}">
        <p14:creationId xmlns:p14="http://schemas.microsoft.com/office/powerpoint/2010/main" val="141416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8E2-6B85-754F-0661-172E83BC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7195122D-B72F-8949-FB2E-E8BEFE832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67" y="2135699"/>
            <a:ext cx="8041742" cy="4722301"/>
          </a:xfrm>
        </p:spPr>
      </p:pic>
    </p:spTree>
    <p:extLst>
      <p:ext uri="{BB962C8B-B14F-4D97-AF65-F5344CB8AC3E}">
        <p14:creationId xmlns:p14="http://schemas.microsoft.com/office/powerpoint/2010/main" val="12387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96FE-F0BA-90B2-BA58-0E2F599D8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47736"/>
            <a:ext cx="8825659" cy="3416300"/>
          </a:xfrm>
        </p:spPr>
        <p:txBody>
          <a:bodyPr/>
          <a:lstStyle/>
          <a:p>
            <a:pPr algn="just"/>
            <a:r>
              <a:rPr lang="en-US" dirty="0"/>
              <a:t>Dataset Used for this project form Kaggle called “</a:t>
            </a:r>
            <a:r>
              <a:rPr lang="en-US" dirty="0" err="1"/>
              <a:t>WELFake</a:t>
            </a:r>
            <a:r>
              <a:rPr lang="en-US" dirty="0"/>
              <a:t> Dataset”.</a:t>
            </a:r>
          </a:p>
          <a:p>
            <a:pPr algn="just"/>
            <a:r>
              <a:rPr lang="en-US" dirty="0"/>
              <a:t>It has 5 features namely </a:t>
            </a:r>
            <a:r>
              <a:rPr lang="en-US"/>
              <a:t>id, title</a:t>
            </a:r>
            <a:r>
              <a:rPr lang="en-US" dirty="0"/>
              <a:t>, author, text, label</a:t>
            </a:r>
          </a:p>
          <a:p>
            <a:pPr algn="just"/>
            <a:r>
              <a:rPr lang="en-US" b="0" i="0" dirty="0" err="1">
                <a:solidFill>
                  <a:srgbClr val="3C4043"/>
                </a:solidFill>
                <a:effectLst/>
              </a:rPr>
              <a:t>WELFake</a:t>
            </a:r>
            <a:r>
              <a:rPr lang="en-US" b="0" i="0" dirty="0">
                <a:solidFill>
                  <a:srgbClr val="3C4043"/>
                </a:solidFill>
                <a:effectLst/>
              </a:rPr>
              <a:t> is a dataset of 72,134 news articles with 35,028 real and 37,106 fake news.</a:t>
            </a:r>
          </a:p>
          <a:p>
            <a:pPr algn="just"/>
            <a:r>
              <a:rPr lang="en-US" b="0" i="0" dirty="0">
                <a:solidFill>
                  <a:srgbClr val="3C4043"/>
                </a:solidFill>
                <a:effectLst/>
              </a:rPr>
              <a:t>For this, authors merged four popular news datasets i.e. Kaggle, McIntire, Reuters, BuzzFeed Political.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9961" y="3074987"/>
            <a:ext cx="8824913" cy="7080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Text Based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409068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Text-Based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96FE-F0BA-90B2-BA58-0E2F599D8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019136"/>
            <a:ext cx="8825659" cy="3416300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374151"/>
                </a:solidFill>
                <a:effectLst/>
              </a:rPr>
              <a:t>Data Collection: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Gather a diverse dataset containing labeled examples of fake and authentic news articles. 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</a:rPr>
              <a:t>Text Preprocessing: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Clean and tokenize text, remove stop words, and convert to a format suitable for machine learning. 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</a:rPr>
              <a:t>Feature Extraction: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Utilize techniques such as TF-IDF, word embeddings, or BERT embeddings for feature representation. </a:t>
            </a:r>
          </a:p>
          <a:p>
            <a:pPr algn="just"/>
            <a:r>
              <a:rPr lang="en-US" b="1" i="0" dirty="0">
                <a:solidFill>
                  <a:srgbClr val="374151"/>
                </a:solidFill>
                <a:effectLst/>
              </a:rPr>
              <a:t>Model Development: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Train and evaluate machine learning models (e.g., Random Forest, Naive Bayes) for text-based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9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Punctuation</a:t>
            </a:r>
            <a:r>
              <a:rPr lang="en-US" sz="1400" i="0" dirty="0">
                <a:solidFill>
                  <a:srgbClr val="374151"/>
                </a:solidFill>
                <a:effectLst/>
              </a:rPr>
              <a:t>: Remove punctuation marks (., !, ?, etc.) from the text.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 err="1">
                <a:solidFill>
                  <a:srgbClr val="374151"/>
                </a:solidFill>
                <a:effectLst/>
              </a:rPr>
              <a:t>Stopwords</a:t>
            </a:r>
            <a:r>
              <a:rPr lang="en-US" sz="1400" i="0" dirty="0">
                <a:solidFill>
                  <a:srgbClr val="374151"/>
                </a:solidFill>
                <a:effectLst/>
              </a:rPr>
              <a:t>: Remove common words (e.g., "the," "and," "is") that don't carry much meaning.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Numbers</a:t>
            </a:r>
            <a:r>
              <a:rPr lang="en-US" sz="1400" i="0" dirty="0">
                <a:solidFill>
                  <a:srgbClr val="374151"/>
                </a:solidFill>
                <a:effectLst/>
              </a:rPr>
              <a:t>: Remove numeric characters or words.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HTML tags: </a:t>
            </a:r>
            <a:r>
              <a:rPr lang="en-US" sz="1400" i="0" dirty="0">
                <a:solidFill>
                  <a:srgbClr val="374151"/>
                </a:solidFill>
                <a:effectLst/>
              </a:rPr>
              <a:t>If your text data comes from web scraping, you may need to remove HTML tags.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URLs</a:t>
            </a:r>
            <a:r>
              <a:rPr lang="en-US" sz="1400" i="0" dirty="0">
                <a:solidFill>
                  <a:srgbClr val="374151"/>
                </a:solidFill>
                <a:effectLst/>
              </a:rPr>
              <a:t>: Remove web URLs or hyperlinks.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Special characters: </a:t>
            </a:r>
            <a:r>
              <a:rPr lang="en-US" sz="1400" i="0" dirty="0">
                <a:solidFill>
                  <a:srgbClr val="374151"/>
                </a:solidFill>
                <a:effectLst/>
              </a:rPr>
              <a:t>Remove special characters that are not relevant to the analysis.</a:t>
            </a: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5C01-FE0B-826E-5162-78FBC4AF1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Lowercasing: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Convert all text to lowercase to ensure consistency.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Whitespace: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Remove extra whitespaces or tabs.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Abbreviations and acronyms: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Standardize or expand abbreviations and acronyms.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Rare words: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Remove words that appear very infrequently in the dataset.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Stemming or Lemmatization: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 Reduce words to their base or root form for better analysis.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Non-text characters</a:t>
            </a:r>
            <a:endParaRPr lang="en-US" sz="1400" b="0" i="0" dirty="0">
              <a:solidFill>
                <a:srgbClr val="374151"/>
              </a:solidFill>
              <a:effectLst/>
            </a:endParaRPr>
          </a:p>
          <a:p>
            <a:pPr marL="0" indent="0"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92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1600" b="1" dirty="0"/>
              <a:t>Tokenization is a fundamental step in natural language processing (NLP) and text analysis, as it provides a structured way to analyze and understand the content of text data.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1" dirty="0"/>
              <a:t>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1600" b="1" dirty="0"/>
              <a:t>Vectorization in text analysis is the process of converting text data into numerical vectors that machine learning algorithms can work with.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ED5-D572-2D89-4260-086DE42B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vectorization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448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9C18-76FF-1667-373D-16B8F23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Vectorization - TF-IDF (Term Frequency-Inverse Document Frequency)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191C-AD4C-5122-1686-C80E4645E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Term Frequency (TF)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Term Frequency measures how frequently a term occurs in a document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5C01-FE0B-826E-5162-78FBC4AF10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Inverse Document Frequency (IDF)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nverse Document Frequency measures how important a term is within the entire corpus.</a:t>
            </a:r>
          </a:p>
          <a:p>
            <a:pPr algn="just"/>
            <a:endParaRPr lang="en-US" sz="1600" dirty="0"/>
          </a:p>
        </p:txBody>
      </p:sp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FE18E734-5BA1-2BEB-A939-4DC534BE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2" y="5131378"/>
            <a:ext cx="6045200" cy="110490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09451C7-3AE9-D91F-9612-E76EC7CF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82" y="4872736"/>
            <a:ext cx="52832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0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{B0B88210-E5DB-7E48-8619-7710795EDAD8}tf10001076</Template>
  <TotalTime>742</TotalTime>
  <Words>882</Words>
  <Application>Microsoft Macintosh PowerPoint</Application>
  <PresentationFormat>Widescreen</PresentationFormat>
  <Paragraphs>142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Century Gothic</vt:lpstr>
      <vt:lpstr>Söhne</vt:lpstr>
      <vt:lpstr>Times New Roman</vt:lpstr>
      <vt:lpstr>Wingdings</vt:lpstr>
      <vt:lpstr>Wingdings 3</vt:lpstr>
      <vt:lpstr>Ion Boardroom</vt:lpstr>
      <vt:lpstr>PowerPoint Presentation</vt:lpstr>
      <vt:lpstr>Problem Statement</vt:lpstr>
      <vt:lpstr>Data Collection</vt:lpstr>
      <vt:lpstr>Text Based News Detection</vt:lpstr>
      <vt:lpstr>Text-Based Approach</vt:lpstr>
      <vt:lpstr>Data Cleaning</vt:lpstr>
      <vt:lpstr>Tokenization is a fundamental step in natural language processing (NLP) and text analysis, as it provides a structured way to analyze and understand the content of text data. </vt:lpstr>
      <vt:lpstr>Vectorization in text analysis is the process of converting text data into numerical vectors that machine learning algorithms can work with.</vt:lpstr>
      <vt:lpstr>Vectorization - TF-IDF (Term Frequency-Inverse Document Frequency)</vt:lpstr>
      <vt:lpstr>Training   - 70% Test    - 30% </vt:lpstr>
      <vt:lpstr>Classification Report   </vt:lpstr>
      <vt:lpstr>Confusion Matrix</vt:lpstr>
      <vt:lpstr>Feature Weights (-)</vt:lpstr>
      <vt:lpstr>Feature Weights (+)</vt:lpstr>
      <vt:lpstr>Classification Report   </vt:lpstr>
      <vt:lpstr>Confusion Matrix</vt:lpstr>
      <vt:lpstr>Receiver Operating Characteristic (ROC) </vt:lpstr>
      <vt:lpstr>Steps for LSTM</vt:lpstr>
      <vt:lpstr>Classification Report   </vt:lpstr>
      <vt:lpstr>Receiver Operating Characteristic (ROC) </vt:lpstr>
      <vt:lpstr>(Text) Imaged Based News Detection</vt:lpstr>
      <vt:lpstr>Library Used - PILLOW</vt:lpstr>
      <vt:lpstr>Methodology</vt:lpstr>
      <vt:lpstr>CNN Model Architecture</vt:lpstr>
      <vt:lpstr>Classification Report   </vt:lpstr>
      <vt:lpstr>Confusion Matrix</vt:lpstr>
      <vt:lpstr>ROC curve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 Samanta</dc:creator>
  <cp:lastModifiedBy>Ujjwal Samanta</cp:lastModifiedBy>
  <cp:revision>21</cp:revision>
  <dcterms:created xsi:type="dcterms:W3CDTF">2024-02-04T00:55:16Z</dcterms:created>
  <dcterms:modified xsi:type="dcterms:W3CDTF">2024-05-14T00:51:35Z</dcterms:modified>
</cp:coreProperties>
</file>