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4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lobal Happiness index"/>
          <p:cNvSpPr txBox="1">
            <a:spLocks noGrp="1"/>
          </p:cNvSpPr>
          <p:nvPr>
            <p:ph type="ctrTitle"/>
          </p:nvPr>
        </p:nvSpPr>
        <p:spPr>
          <a:xfrm>
            <a:off x="998634" y="1875106"/>
            <a:ext cx="21971004" cy="225624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World Happiness Report,</a:t>
            </a:r>
            <a:br>
              <a:rPr lang="en-US" dirty="0"/>
            </a:br>
            <a:r>
              <a:rPr lang="en-US" sz="8000" dirty="0"/>
              <a:t>a broad overview. </a:t>
            </a:r>
            <a:endParaRPr dirty="0"/>
          </a:p>
        </p:txBody>
      </p:sp>
      <p:sp>
        <p:nvSpPr>
          <p:cNvPr id="153" name="Presented By:…"/>
          <p:cNvSpPr txBox="1">
            <a:spLocks noGrp="1"/>
          </p:cNvSpPr>
          <p:nvPr>
            <p:ph type="subTitle" sz="quarter" idx="1"/>
          </p:nvPr>
        </p:nvSpPr>
        <p:spPr>
          <a:xfrm>
            <a:off x="17947533" y="7814165"/>
            <a:ext cx="22171575" cy="2898605"/>
          </a:xfrm>
          <a:prstGeom prst="rect">
            <a:avLst/>
          </a:prstGeom>
        </p:spPr>
        <p:txBody>
          <a:bodyPr/>
          <a:lstStyle/>
          <a:p>
            <a:pPr defTabSz="445770">
              <a:defRPr sz="2970"/>
            </a:pPr>
            <a:r>
              <a:t>Presented By:</a:t>
            </a:r>
          </a:p>
          <a:p>
            <a:pPr defTabSz="445770">
              <a:defRPr sz="2970"/>
            </a:pPr>
            <a:endParaRPr/>
          </a:p>
          <a:p>
            <a:pPr defTabSz="445770">
              <a:defRPr sz="2970"/>
            </a:pPr>
            <a:r>
              <a:t>Patrick Mayer</a:t>
            </a:r>
          </a:p>
          <a:p>
            <a:pPr defTabSz="445770">
              <a:defRPr sz="2970"/>
            </a:pPr>
            <a:r>
              <a:t>Tipu Sultan</a:t>
            </a:r>
          </a:p>
          <a:p>
            <a:pPr defTabSz="445770">
              <a:defRPr sz="2970"/>
            </a:pPr>
            <a:r>
              <a:t>Ujjwal Samanta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E5A69-1E31-89FD-AC47-13F5CD5E1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05" y="5339861"/>
            <a:ext cx="5983381" cy="67811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ate of Chan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Rate of Change</a:t>
            </a:r>
          </a:p>
        </p:txBody>
      </p:sp>
      <p:sp>
        <p:nvSpPr>
          <p:cNvPr id="197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6869931" cy="71009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Dips in 2009 and 2020 match that of Happiness Index</a:t>
            </a:r>
          </a:p>
          <a:p>
            <a:r>
              <a:rPr lang="en-US" dirty="0"/>
              <a:t>Happiness did not grow again until 2015, whereas GDP stabilized after 2012 (until 2019)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9DCE49-1B79-1A17-13F8-D9F67BAB1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31" y="4598814"/>
            <a:ext cx="15955430" cy="8983740"/>
          </a:xfrm>
          <a:prstGeom prst="rect">
            <a:avLst/>
          </a:prstGeom>
        </p:spPr>
      </p:pic>
      <p:pic>
        <p:nvPicPr>
          <p:cNvPr id="4" name="time series plot.png" descr="time series plot.png">
            <a:extLst>
              <a:ext uri="{FF2B5EF4-FFF2-40B4-BE49-F238E27FC236}">
                <a16:creationId xmlns:a16="http://schemas.microsoft.com/office/drawing/2014/main" id="{930744C9-F7C1-AAB3-49D4-028D1664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0508" y="133446"/>
            <a:ext cx="6606025" cy="4333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Hist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Histogram</a:t>
            </a:r>
          </a:p>
        </p:txBody>
      </p:sp>
      <p:sp>
        <p:nvSpPr>
          <p:cNvPr id="200" name="Slide Subtitle"/>
          <p:cNvSpPr txBox="1">
            <a:spLocks noGrp="1"/>
          </p:cNvSpPr>
          <p:nvPr>
            <p:ph type="body" idx="21"/>
          </p:nvPr>
        </p:nvSpPr>
        <p:spPr>
          <a:xfrm>
            <a:off x="-1533534" y="4053823"/>
            <a:ext cx="175300" cy="60081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  <p:sp>
        <p:nvSpPr>
          <p:cNvPr id="201" name="Generosity of -0.03 occurred nearly 175 times over the years all countries.…"/>
          <p:cNvSpPr txBox="1">
            <a:spLocks noGrp="1"/>
          </p:cNvSpPr>
          <p:nvPr>
            <p:ph type="body" sz="half" idx="1"/>
          </p:nvPr>
        </p:nvSpPr>
        <p:spPr>
          <a:xfrm>
            <a:off x="1068347" y="3120254"/>
            <a:ext cx="8677015" cy="85910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factors that operate hand in hand</a:t>
            </a:r>
          </a:p>
          <a:p>
            <a:r>
              <a:rPr lang="en-US" dirty="0"/>
              <a:t>As expected, higher perceptions of corruption are related to a decrease in confidence of the national government</a:t>
            </a:r>
            <a:endParaRPr dirty="0"/>
          </a:p>
          <a:p>
            <a:pPr marL="0" indent="0">
              <a:buNone/>
            </a:pPr>
            <a:r>
              <a:rPr lang="en-US" dirty="0"/>
              <a:t> “Is corruption widespread throughout the government in this country or not?”</a:t>
            </a:r>
          </a:p>
          <a:p>
            <a:pPr marL="0" indent="0">
              <a:buNone/>
            </a:pPr>
            <a:r>
              <a:rPr lang="en-US" dirty="0"/>
              <a:t>“Is corruption widespread within businesses in this country or not?”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6C4EC-502E-E08D-C855-5F7A6EF8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943" y="7425618"/>
            <a:ext cx="10214781" cy="5763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E2FE0-FB5D-40DB-E426-C420C5C7B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942" y="1079500"/>
            <a:ext cx="10214781" cy="57636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B70F6-961B-3AF1-5104-6126938D6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52" y="1654607"/>
            <a:ext cx="18443578" cy="10406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B791E-F5BF-EDA6-4EDF-2B8865E615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33" y="1654606"/>
            <a:ext cx="18443578" cy="104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84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ypothesis Te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Hypothesis Testing</a:t>
            </a:r>
          </a:p>
        </p:txBody>
      </p:sp>
      <p:sp>
        <p:nvSpPr>
          <p:cNvPr id="206" name="Slide bullet text"/>
          <p:cNvSpPr txBox="1">
            <a:spLocks noGrp="1"/>
          </p:cNvSpPr>
          <p:nvPr>
            <p:ph type="body" idx="1"/>
          </p:nvPr>
        </p:nvSpPr>
        <p:spPr>
          <a:xfrm>
            <a:off x="790576" y="3307404"/>
            <a:ext cx="10026582" cy="932909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+mj-lt"/>
              </a:rPr>
              <a:t>Hypothesis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Null Hypothesis: The Happiness Index of a country is strongly correlated with the GDP of a country in a positive linear fashion.</a:t>
            </a:r>
          </a:p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+mj-lt"/>
              </a:rPr>
              <a:t>Null Hypothesis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The Happiness Index of a country has no correlation with the growth of GDP of a country.</a:t>
            </a:r>
          </a:p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+mj-lt"/>
              </a:rPr>
              <a:t>This hypothesis was tested on Denmark as it averaged the highest Happiness Score. </a:t>
            </a:r>
            <a:r>
              <a:rPr lang="en-US" sz="4400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4400" dirty="0"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+mj-lt"/>
              </a:rPr>
              <a:t>Pearson’s Correlation Coefficient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+mj-lt"/>
              </a:rPr>
              <a:t>-0.167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+mj-lt"/>
              </a:rPr>
              <a:t>, weak negative correlation; as growth of GDP increases, happiness decreases slightly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+mj-lt"/>
              </a:rPr>
              <a:t>P-value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+mj-lt"/>
              </a:rPr>
              <a:t>0.5362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+mj-lt"/>
              </a:rPr>
              <a:t>, the relationship presented is statistically insignificant, the null hypothesis is accepted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95069-7A99-455D-8B1C-0551E915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042712"/>
            <a:ext cx="11401425" cy="180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E546C-AA5D-7CF3-70D4-5C9EEDD5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879" y="4175395"/>
            <a:ext cx="3783616" cy="3321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3FFD4-65E5-868A-3BEE-BF600312C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179" y="8517117"/>
            <a:ext cx="6070668" cy="41193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Intresting Compari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of Interest</a:t>
            </a:r>
            <a:endParaRPr dirty="0"/>
          </a:p>
        </p:txBody>
      </p:sp>
      <p:sp>
        <p:nvSpPr>
          <p:cNvPr id="215" name="Slide Subtitle"/>
          <p:cNvSpPr txBox="1">
            <a:spLocks noGrp="1"/>
          </p:cNvSpPr>
          <p:nvPr>
            <p:ph type="body" idx="21"/>
          </p:nvPr>
        </p:nvSpPr>
        <p:spPr>
          <a:xfrm>
            <a:off x="-3299842" y="2994651"/>
            <a:ext cx="131498" cy="15587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330200">
              <a:defRPr sz="2200"/>
            </a:pPr>
            <a:endParaRPr/>
          </a:p>
        </p:txBody>
      </p:sp>
      <p:sp>
        <p:nvSpPr>
          <p:cNvPr id="216" name="First graph shows the top 10 countries which demonstrates  positive attitude of people in each country.…"/>
          <p:cNvSpPr txBox="1">
            <a:spLocks noGrp="1"/>
          </p:cNvSpPr>
          <p:nvPr>
            <p:ph type="body" sz="half" idx="1"/>
          </p:nvPr>
        </p:nvSpPr>
        <p:spPr>
          <a:xfrm>
            <a:off x="16611429" y="2611663"/>
            <a:ext cx="7447452" cy="936816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rPr lang="en-US" dirty="0"/>
              <a:t>Different from Top 10 by Happiness Index 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rPr lang="en-US" dirty="0"/>
              <a:t> “Did you experience the following feelings during a lot of the day yesterday?” Laughter and Enjoyment.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rPr lang="en-US" dirty="0"/>
              <a:t>“Did you learn or do something interesting yesterday?” 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rPr lang="en-US" dirty="0"/>
              <a:t>What is causing this difference? </a:t>
            </a:r>
          </a:p>
          <a:p>
            <a:pPr marL="1158239" lvl="1" indent="-548639" defTabSz="2194505">
              <a:spcBef>
                <a:spcPts val="4000"/>
              </a:spcBef>
              <a:defRPr sz="4319"/>
            </a:pPr>
            <a:r>
              <a:rPr lang="en-US" dirty="0"/>
              <a:t>Cultural values? </a:t>
            </a:r>
          </a:p>
          <a:p>
            <a:pPr marL="1158239" lvl="1" indent="-548639" defTabSz="2194505">
              <a:spcBef>
                <a:spcPts val="4000"/>
              </a:spcBef>
              <a:defRPr sz="4319"/>
            </a:pPr>
            <a:r>
              <a:rPr lang="en-US" dirty="0"/>
              <a:t>Subjective evaluation of happiness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846F8-498A-66AA-1123-12F1610B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03" y="2335583"/>
            <a:ext cx="14694125" cy="9978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341123-475E-D447-A248-8BC6CB57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083040"/>
            <a:ext cx="2119052" cy="46329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dirty="0"/>
          </a:p>
        </p:txBody>
      </p:sp>
      <p:sp>
        <p:nvSpPr>
          <p:cNvPr id="221" name="Slide Subtitle"/>
          <p:cNvSpPr txBox="1">
            <a:spLocks noGrp="1"/>
          </p:cNvSpPr>
          <p:nvPr>
            <p:ph type="body" idx="21"/>
          </p:nvPr>
        </p:nvSpPr>
        <p:spPr>
          <a:xfrm>
            <a:off x="6481997" y="11416883"/>
            <a:ext cx="11420003" cy="93478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Q &amp; A</a:t>
            </a:r>
            <a:endParaRPr dirty="0"/>
          </a:p>
        </p:txBody>
      </p:sp>
      <p:sp>
        <p:nvSpPr>
          <p:cNvPr id="222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+mj-lt"/>
              </a:rPr>
              <a:t>Too many factors contribute to Happiness </a:t>
            </a:r>
          </a:p>
          <a:p>
            <a:r>
              <a:rPr lang="en-US" dirty="0">
                <a:latin typeface="+mj-lt"/>
              </a:rPr>
              <a:t>Subjective in nature </a:t>
            </a:r>
          </a:p>
          <a:p>
            <a:r>
              <a:rPr lang="en-US" dirty="0">
                <a:latin typeface="+mj-lt"/>
              </a:rPr>
              <a:t>Cultural values and biased surveys </a:t>
            </a:r>
          </a:p>
          <a:p>
            <a:r>
              <a:rPr lang="en-US" dirty="0">
                <a:latin typeface="+mj-lt"/>
              </a:rPr>
              <a:t>Considered to be a fun study and not taken seriously </a:t>
            </a:r>
            <a:endParaRPr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FD786-BD14-63BD-B44B-D6CB1442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083">
            <a:off x="17817829" y="798637"/>
            <a:ext cx="5237148" cy="3148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554D6-CDAC-94CF-33F9-C27D2B1CB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9" y="7555262"/>
            <a:ext cx="9525000" cy="3648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bout Dataset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About Dataset:</a:t>
            </a:r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xfrm>
            <a:off x="25572151" y="3330766"/>
            <a:ext cx="2649012" cy="237454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defTabSz="330200">
              <a:defRPr sz="2200"/>
            </a:pPr>
            <a:endParaRPr/>
          </a:p>
        </p:txBody>
      </p:sp>
      <p:sp>
        <p:nvSpPr>
          <p:cNvPr id="157" name="The data is about world Happiness index of the worl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dirty="0"/>
              <a:t>The data is about world Happiness index of the world.</a:t>
            </a:r>
          </a:p>
          <a:p>
            <a:pPr algn="just"/>
            <a:r>
              <a:rPr dirty="0"/>
              <a:t>The data is available from the year 2007 to 2021.</a:t>
            </a:r>
          </a:p>
          <a:p>
            <a:pPr algn="just"/>
            <a:r>
              <a:rPr dirty="0"/>
              <a:t>In the initial year, only 24 nations happiness index were reported.</a:t>
            </a:r>
          </a:p>
          <a:p>
            <a:pPr algn="just"/>
            <a:r>
              <a:rPr dirty="0"/>
              <a:t>As the year Progressed, almost 150 countries data now available</a:t>
            </a:r>
          </a:p>
          <a:p>
            <a:pPr algn="just"/>
            <a:r>
              <a:rPr dirty="0"/>
              <a:t>There are various attributes are available like Happiness index score, confidence in the government, perception of corruption, how positive and negative attitude affect the nation etc.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y we Selected Denmark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we Selected Denmark?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xfrm>
            <a:off x="25572151" y="3284715"/>
            <a:ext cx="67549" cy="162235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330200">
              <a:defRPr sz="2200"/>
            </a:pPr>
            <a:endParaRPr/>
          </a:p>
        </p:txBody>
      </p:sp>
      <p:sp>
        <p:nvSpPr>
          <p:cNvPr id="161" name="This plot tell us, top 20 countries who have cumulatively higher happiness index over the years.…"/>
          <p:cNvSpPr txBox="1">
            <a:spLocks noGrp="1"/>
          </p:cNvSpPr>
          <p:nvPr>
            <p:ph type="body" sz="half" idx="1"/>
          </p:nvPr>
        </p:nvSpPr>
        <p:spPr>
          <a:xfrm>
            <a:off x="699940" y="3666481"/>
            <a:ext cx="6809813" cy="9805106"/>
          </a:xfrm>
          <a:prstGeom prst="rect">
            <a:avLst/>
          </a:prstGeom>
        </p:spPr>
        <p:txBody>
          <a:bodyPr/>
          <a:lstStyle/>
          <a:p>
            <a:pPr algn="just"/>
            <a:r>
              <a:rPr dirty="0"/>
              <a:t>This plot tell us, top 20 countries who have cumulatively higher happiness index over the years.</a:t>
            </a:r>
          </a:p>
          <a:p>
            <a:pPr algn="just"/>
            <a:r>
              <a:rPr dirty="0"/>
              <a:t>Denmark is the country whose happiness index is comparative higher amongst all countries in the world.</a:t>
            </a:r>
          </a:p>
        </p:txBody>
      </p:sp>
      <p:pic>
        <p:nvPicPr>
          <p:cNvPr id="162" name="why we have take denmark.png" descr="why we have take denm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83" y="2180470"/>
            <a:ext cx="16496617" cy="10765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me Series Graph of Denma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Series Graph of Denmark</a:t>
            </a:r>
          </a:p>
        </p:txBody>
      </p:sp>
      <p:sp>
        <p:nvSpPr>
          <p:cNvPr id="165" name="Happiness Index vs Year"/>
          <p:cNvSpPr txBox="1">
            <a:spLocks noGrp="1"/>
          </p:cNvSpPr>
          <p:nvPr>
            <p:ph type="body" idx="21"/>
          </p:nvPr>
        </p:nvSpPr>
        <p:spPr>
          <a:xfrm>
            <a:off x="1206499" y="2372962"/>
            <a:ext cx="8377864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Happiness Index vs Year</a:t>
            </a:r>
          </a:p>
        </p:txBody>
      </p:sp>
      <p:sp>
        <p:nvSpPr>
          <p:cNvPr id="166" name="Year 2005 was the only year where Denmark happiness index higher amongst all the year, which was almost 8.…"/>
          <p:cNvSpPr txBox="1">
            <a:spLocks noGrp="1"/>
          </p:cNvSpPr>
          <p:nvPr>
            <p:ph type="body" sz="quarter" idx="1"/>
          </p:nvPr>
        </p:nvSpPr>
        <p:spPr>
          <a:xfrm>
            <a:off x="1206500" y="3706865"/>
            <a:ext cx="6964044" cy="87976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03504" indent="-603504" algn="just" defTabSz="2413955">
              <a:spcBef>
                <a:spcPts val="4400"/>
              </a:spcBef>
              <a:defRPr sz="4752"/>
            </a:pPr>
            <a:r>
              <a:t>Year 2005 was the only year where Denmark happiness index higher amongst all the year, which was almost 8.</a:t>
            </a:r>
          </a:p>
          <a:p>
            <a:pPr marL="603504" indent="-603504" algn="just" defTabSz="2413955">
              <a:spcBef>
                <a:spcPts val="4400"/>
              </a:spcBef>
              <a:defRPr sz="4752"/>
            </a:pPr>
            <a:r>
              <a:t>As year progressed happiness scores dipped from 8 to 7.8.</a:t>
            </a:r>
          </a:p>
          <a:p>
            <a:pPr marL="603504" indent="-603504" algn="just" defTabSz="2413955">
              <a:spcBef>
                <a:spcPts val="4400"/>
              </a:spcBef>
              <a:defRPr sz="4752"/>
            </a:pPr>
            <a:r>
              <a:t>Lowest score found in the year 2012 and 2014.</a:t>
            </a:r>
          </a:p>
        </p:txBody>
      </p:sp>
      <p:pic>
        <p:nvPicPr>
          <p:cNvPr id="167" name="time series plot.png" descr="time series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067" y="3566523"/>
            <a:ext cx="15478636" cy="10154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mulative Pl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Cumulative Plot</a:t>
            </a:r>
          </a:p>
        </p:txBody>
      </p:sp>
      <p:sp>
        <p:nvSpPr>
          <p:cNvPr id="170" name="Slide Subtitle"/>
          <p:cNvSpPr txBox="1">
            <a:spLocks noGrp="1"/>
          </p:cNvSpPr>
          <p:nvPr>
            <p:ph type="body" idx="21"/>
          </p:nvPr>
        </p:nvSpPr>
        <p:spPr>
          <a:xfrm>
            <a:off x="-1901942" y="2603217"/>
            <a:ext cx="105864" cy="934780"/>
          </a:xfrm>
          <a:prstGeom prst="rect">
            <a:avLst/>
          </a:prstGeom>
        </p:spPr>
        <p:txBody>
          <a:bodyPr/>
          <a:lstStyle/>
          <a:p>
            <a:pPr defTabSz="330200">
              <a:defRPr sz="2200"/>
            </a:pPr>
            <a:endParaRPr/>
          </a:p>
        </p:txBody>
      </p:sp>
      <p:sp>
        <p:nvSpPr>
          <p:cNvPr id="171" name="Denmark maintained almost  7.5 to 7.7 happiness score throughout the years.…"/>
          <p:cNvSpPr txBox="1">
            <a:spLocks noGrp="1"/>
          </p:cNvSpPr>
          <p:nvPr>
            <p:ph type="body" sz="half" idx="1"/>
          </p:nvPr>
        </p:nvSpPr>
        <p:spPr>
          <a:xfrm>
            <a:off x="239429" y="3224499"/>
            <a:ext cx="7756707" cy="9539504"/>
          </a:xfrm>
          <a:prstGeom prst="rect">
            <a:avLst/>
          </a:prstGeom>
        </p:spPr>
        <p:txBody>
          <a:bodyPr/>
          <a:lstStyle/>
          <a:p>
            <a:pPr algn="just"/>
            <a:r>
              <a:rPr dirty="0"/>
              <a:t>Denmark</a:t>
            </a:r>
            <a:r>
              <a:rPr lang="en-US" dirty="0"/>
              <a:t> </a:t>
            </a:r>
            <a:r>
              <a:rPr dirty="0"/>
              <a:t>maintained almost  7.5 to 7.7 happiness score throughout the years.</a:t>
            </a:r>
          </a:p>
          <a:p>
            <a:pPr algn="just"/>
            <a:r>
              <a:rPr dirty="0"/>
              <a:t>Between the range of 7.5-7.6, Denmark’s happiness index occurred most of the times, which is 6.5 times.</a:t>
            </a:r>
          </a:p>
          <a:p>
            <a:pPr algn="just"/>
            <a:r>
              <a:rPr dirty="0"/>
              <a:t>There was only one time where Denmark manage to score over 8.</a:t>
            </a:r>
          </a:p>
        </p:txBody>
      </p:sp>
      <p:pic>
        <p:nvPicPr>
          <p:cNvPr id="172" name="cumulative happiness index.png" descr="cumulative happiness 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672" y="3070607"/>
            <a:ext cx="15691501" cy="8734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catter pl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Scatter plot </a:t>
            </a:r>
          </a:p>
        </p:txBody>
      </p:sp>
      <p:sp>
        <p:nvSpPr>
          <p:cNvPr id="175" name="GDP vs Over the Years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9124483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GDP vs Over the Years</a:t>
            </a:r>
          </a:p>
        </p:txBody>
      </p:sp>
      <p:sp>
        <p:nvSpPr>
          <p:cNvPr id="176" name="In the initial year only few countries data was included. Therefore, few countries are showing on the graph.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124483" cy="8256012"/>
          </a:xfrm>
          <a:prstGeom prst="rect">
            <a:avLst/>
          </a:prstGeom>
        </p:spPr>
        <p:txBody>
          <a:bodyPr/>
          <a:lstStyle/>
          <a:p>
            <a:pPr marL="512063" indent="-512063" algn="just" defTabSz="2048204">
              <a:spcBef>
                <a:spcPts val="3700"/>
              </a:spcBef>
              <a:defRPr sz="4032"/>
            </a:pPr>
            <a:r>
              <a:t>In the initial year only few countries data was included. Therefore, few countries are showing on the graph.</a:t>
            </a:r>
          </a:p>
          <a:p>
            <a:pPr marL="512063" indent="-512063" algn="just" defTabSz="2048204">
              <a:spcBef>
                <a:spcPts val="3700"/>
              </a:spcBef>
              <a:defRPr sz="4032"/>
            </a:pPr>
            <a:r>
              <a:t>From 2007, the GDP is lies between 7 to 12 of every country.</a:t>
            </a:r>
          </a:p>
          <a:p>
            <a:pPr marL="512063" indent="-512063" algn="just" defTabSz="2048204">
              <a:spcBef>
                <a:spcPts val="3700"/>
              </a:spcBef>
              <a:defRPr sz="4032"/>
            </a:pPr>
            <a:r>
              <a:t>Year 2008 was the only country where GDP of one country is about 12.</a:t>
            </a:r>
          </a:p>
          <a:p>
            <a:pPr marL="512063" indent="-512063" algn="just" defTabSz="2048204">
              <a:spcBef>
                <a:spcPts val="3700"/>
              </a:spcBef>
              <a:defRPr sz="4032"/>
            </a:pPr>
            <a:r>
              <a:t>When more countries were added then got to know that there were few countries whose GDP was below 7 from the year 2016 to 2017.</a:t>
            </a:r>
          </a:p>
        </p:txBody>
      </p:sp>
      <p:sp>
        <p:nvSpPr>
          <p:cNvPr id="177" name="Text"/>
          <p:cNvSpPr txBox="1"/>
          <p:nvPr/>
        </p:nvSpPr>
        <p:spPr>
          <a:xfrm>
            <a:off x="13791885" y="14921724"/>
            <a:ext cx="424855" cy="2865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78" name="output.png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99" y="1769033"/>
            <a:ext cx="13709506" cy="11446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A0A53D-017A-9709-8517-98D5A7447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13" y="0"/>
            <a:ext cx="8569263" cy="7029395"/>
          </a:xfrm>
          <a:prstGeom prst="rect">
            <a:avLst/>
          </a:prstGeom>
        </p:spPr>
      </p:pic>
      <p:sp>
        <p:nvSpPr>
          <p:cNvPr id="180" name="Scatter Pl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Scatter Plot</a:t>
            </a:r>
          </a:p>
        </p:txBody>
      </p:sp>
      <p:sp>
        <p:nvSpPr>
          <p:cNvPr id="181" name="GDP vs Continent"/>
          <p:cNvSpPr txBox="1">
            <a:spLocks noGrp="1"/>
          </p:cNvSpPr>
          <p:nvPr>
            <p:ph type="body" idx="21"/>
          </p:nvPr>
        </p:nvSpPr>
        <p:spPr>
          <a:xfrm>
            <a:off x="953219" y="2250087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GDP</a:t>
            </a:r>
            <a:r>
              <a:rPr lang="en-US" dirty="0"/>
              <a:t>, Happiness Index</a:t>
            </a:r>
            <a:r>
              <a:rPr dirty="0"/>
              <a:t> vs Continent</a:t>
            </a:r>
          </a:p>
        </p:txBody>
      </p:sp>
      <p:sp>
        <p:nvSpPr>
          <p:cNvPr id="182" name="Europe has the best (between 9 to 12) GDP amongst all the continent this because mostly all countries in Europe are developed.…"/>
          <p:cNvSpPr txBox="1">
            <a:spLocks noGrp="1"/>
          </p:cNvSpPr>
          <p:nvPr>
            <p:ph type="body" sz="half" idx="1"/>
          </p:nvPr>
        </p:nvSpPr>
        <p:spPr>
          <a:xfrm>
            <a:off x="953219" y="3857071"/>
            <a:ext cx="8569263" cy="8256011"/>
          </a:xfrm>
          <a:prstGeom prst="rect">
            <a:avLst/>
          </a:prstGeom>
        </p:spPr>
        <p:txBody>
          <a:bodyPr/>
          <a:lstStyle/>
          <a:p>
            <a:pPr marL="597408" indent="-597408" algn="just" defTabSz="2389572">
              <a:spcBef>
                <a:spcPts val="4400"/>
              </a:spcBef>
              <a:defRPr sz="4704"/>
            </a:pPr>
            <a:r>
              <a:rPr dirty="0"/>
              <a:t>Europe has the best (between 9 to 12) GDP amongst all the continent this because mostly all countries in Europe are developed.</a:t>
            </a:r>
          </a:p>
          <a:p>
            <a:pPr marL="597408" indent="-597408" algn="just" defTabSz="2389572">
              <a:spcBef>
                <a:spcPts val="4400"/>
              </a:spcBef>
              <a:defRPr sz="4704"/>
            </a:pPr>
            <a:r>
              <a:rPr dirty="0"/>
              <a:t>Few countries in the </a:t>
            </a:r>
            <a:r>
              <a:rPr lang="en-US" dirty="0"/>
              <a:t>O</a:t>
            </a:r>
            <a:r>
              <a:rPr dirty="0"/>
              <a:t>ceania but GDP is also in the top.</a:t>
            </a:r>
          </a:p>
          <a:p>
            <a:pPr marL="597408" indent="-597408" algn="just" defTabSz="2389572">
              <a:spcBef>
                <a:spcPts val="4400"/>
              </a:spcBef>
              <a:defRPr sz="4704"/>
            </a:pPr>
            <a:r>
              <a:rPr dirty="0"/>
              <a:t>There are few countries in the south </a:t>
            </a:r>
            <a:r>
              <a:rPr lang="en-US" dirty="0"/>
              <a:t>A</a:t>
            </a:r>
            <a:r>
              <a:rPr dirty="0"/>
              <a:t>merica whose GDP is below 6.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6BB0F-9A5A-EB68-3EBC-83551060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387" y="6867811"/>
            <a:ext cx="8260689" cy="68481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archa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Barchart </a:t>
            </a:r>
          </a:p>
        </p:txBody>
      </p:sp>
      <p:sp>
        <p:nvSpPr>
          <p:cNvPr id="186" name="European countries vs Happiness scor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330200">
              <a:defRPr sz="2200"/>
            </a:pPr>
            <a:r>
              <a:t>European countries vs Happiness score</a:t>
            </a:r>
          </a:p>
          <a:p>
            <a:pPr defTabSz="330200">
              <a:defRPr sz="2200"/>
            </a:pPr>
            <a:endParaRPr/>
          </a:p>
        </p:txBody>
      </p:sp>
      <p:sp>
        <p:nvSpPr>
          <p:cNvPr id="187" name="In the continent of Europe, Ukraine and Netherlands had the lowest happiness index.…"/>
          <p:cNvSpPr txBox="1">
            <a:spLocks noGrp="1"/>
          </p:cNvSpPr>
          <p:nvPr>
            <p:ph type="body" sz="quarter" idx="1"/>
          </p:nvPr>
        </p:nvSpPr>
        <p:spPr>
          <a:xfrm>
            <a:off x="1206500" y="2840352"/>
            <a:ext cx="21069840" cy="176085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463295" indent="-463295" algn="just" defTabSz="1853137">
              <a:spcBef>
                <a:spcPts val="3400"/>
              </a:spcBef>
              <a:defRPr sz="3648"/>
            </a:pPr>
            <a:r>
              <a:rPr dirty="0"/>
              <a:t>In the continent of Europe, Ukraine and Netherlands had the lowest happiness index.</a:t>
            </a:r>
          </a:p>
          <a:p>
            <a:pPr marL="463295" indent="-463295" algn="just" defTabSz="1853137">
              <a:spcBef>
                <a:spcPts val="3400"/>
              </a:spcBef>
              <a:defRPr sz="3648"/>
            </a:pPr>
            <a:r>
              <a:rPr dirty="0"/>
              <a:t>Almost all the countries in the Europe has happiness index more than 5.</a:t>
            </a:r>
          </a:p>
          <a:p>
            <a:pPr marL="463295" indent="-463295" algn="just" defTabSz="1853137">
              <a:spcBef>
                <a:spcPts val="3400"/>
              </a:spcBef>
              <a:defRPr sz="3648"/>
            </a:pPr>
            <a:r>
              <a:rPr dirty="0"/>
              <a:t>Countries like </a:t>
            </a:r>
            <a:r>
              <a:rPr lang="en-US" dirty="0"/>
              <a:t>D</a:t>
            </a:r>
            <a:r>
              <a:rPr dirty="0"/>
              <a:t>enmark, Finland,</a:t>
            </a:r>
            <a:r>
              <a:rPr lang="en-US" dirty="0"/>
              <a:t> </a:t>
            </a:r>
            <a:r>
              <a:rPr dirty="0"/>
              <a:t>Netherlands and Norway has almost highest happiness score amongst all countries in Europe.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F2DA3-CE4E-0A97-4A57-0B4275C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54" y="5032338"/>
            <a:ext cx="21458492" cy="86836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Heatm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Heatmap</a:t>
            </a:r>
          </a:p>
        </p:txBody>
      </p:sp>
      <p:sp>
        <p:nvSpPr>
          <p:cNvPr id="191" name="Slide Subtitle"/>
          <p:cNvSpPr txBox="1">
            <a:spLocks noGrp="1"/>
          </p:cNvSpPr>
          <p:nvPr>
            <p:ph type="body" idx="21"/>
          </p:nvPr>
        </p:nvSpPr>
        <p:spPr>
          <a:xfrm>
            <a:off x="-1663503" y="2355185"/>
            <a:ext cx="15202" cy="934780"/>
          </a:xfrm>
          <a:prstGeom prst="rect">
            <a:avLst/>
          </a:prstGeom>
        </p:spPr>
        <p:txBody>
          <a:bodyPr/>
          <a:lstStyle/>
          <a:p>
            <a:pPr defTabSz="330200">
              <a:defRPr sz="2200"/>
            </a:pPr>
            <a:endParaRPr/>
          </a:p>
        </p:txBody>
      </p:sp>
      <p:sp>
        <p:nvSpPr>
          <p:cNvPr id="192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239429" y="3153807"/>
            <a:ext cx="8133393" cy="89834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Correlation between all factors </a:t>
            </a:r>
          </a:p>
          <a:p>
            <a:r>
              <a:rPr lang="en-US" dirty="0"/>
              <a:t>Brighter colors have higher correlation </a:t>
            </a:r>
          </a:p>
          <a:p>
            <a:r>
              <a:rPr lang="en-US" dirty="0"/>
              <a:t>Top left quadrant is brightest </a:t>
            </a:r>
          </a:p>
          <a:p>
            <a:r>
              <a:rPr lang="en-US" dirty="0"/>
              <a:t>Happiness, GDP, Social Support, Healthy Life Expectancy strongest indicators of happiness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2BFD0-9E69-8727-7056-B0A51CCD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262" y="1880801"/>
            <a:ext cx="14895959" cy="112126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Custom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 Neue</vt:lpstr>
      <vt:lpstr>Helvetica Neue Medium</vt:lpstr>
      <vt:lpstr>Arial</vt:lpstr>
      <vt:lpstr>21_BasicWhite</vt:lpstr>
      <vt:lpstr>World Happiness Report, a broad overview. </vt:lpstr>
      <vt:lpstr>About Dataset:</vt:lpstr>
      <vt:lpstr>Why we Selected Denmark?</vt:lpstr>
      <vt:lpstr>Time Series Graph of Denmark</vt:lpstr>
      <vt:lpstr>Cumulative Plot</vt:lpstr>
      <vt:lpstr>Scatter plot </vt:lpstr>
      <vt:lpstr>Scatter Plot</vt:lpstr>
      <vt:lpstr>Barchart </vt:lpstr>
      <vt:lpstr>Heatmap</vt:lpstr>
      <vt:lpstr>Rate of Change</vt:lpstr>
      <vt:lpstr>Histogram</vt:lpstr>
      <vt:lpstr>PowerPoint Presentation</vt:lpstr>
      <vt:lpstr>Hypothesis Testing</vt:lpstr>
      <vt:lpstr>Graph of Interest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Report, a broad overview. </dc:title>
  <dc:creator>Patrick Meyer</dc:creator>
  <cp:lastModifiedBy>Patrick Meyer</cp:lastModifiedBy>
  <cp:revision>1</cp:revision>
  <dcterms:modified xsi:type="dcterms:W3CDTF">2022-12-20T16:43:59Z</dcterms:modified>
</cp:coreProperties>
</file>