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embeddedFontLst>
    <p:embeddedFont>
      <p:font typeface="Open Sans ExtraBold"/>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iqB7vAm60utF9sBWUGkPOFPLd1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penSansExtraBold-boldItalic.fntdata"/><Relationship Id="rId10" Type="http://schemas.openxmlformats.org/officeDocument/2006/relationships/slide" Target="slides/slide5.xml"/><Relationship Id="rId21" Type="http://schemas.openxmlformats.org/officeDocument/2006/relationships/font" Target="fonts/OpenSansExtraBold-bold.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325eaad5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30325eaad5d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1792288" y="612775"/>
            <a:ext cx="5486400" cy="4114800"/>
          </a:xfrm>
          <a:prstGeom prst="rect">
            <a:avLst/>
          </a:prstGeom>
          <a:noFill/>
          <a:ln>
            <a:noFill/>
          </a:ln>
        </p:spPr>
      </p:sp>
      <p:sp>
        <p:nvSpPr>
          <p:cNvPr id="64" name="Google Shape;64;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6.png"/><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2.png"/><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23.png"/><Relationship Id="rId5"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36.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5.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27.png"/><Relationship Id="rId7" Type="http://schemas.openxmlformats.org/officeDocument/2006/relationships/image" Target="../media/image6.png"/><Relationship Id="rId8"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23.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38.png"/><Relationship Id="rId6"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38.png"/><Relationship Id="rId6" Type="http://schemas.openxmlformats.org/officeDocument/2006/relationships/image" Target="../media/image35.png"/><Relationship Id="rId7"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85" name="Google Shape;85;p1"/>
          <p:cNvSpPr/>
          <p:nvPr/>
        </p:nvSpPr>
        <p:spPr>
          <a:xfrm rot="240851">
            <a:off x="-2401306" y="-179514"/>
            <a:ext cx="6731463" cy="4114607"/>
          </a:xfrm>
          <a:custGeom>
            <a:rect b="b" l="l" r="r" t="t"/>
            <a:pathLst>
              <a:path extrusionOk="0" h="4114800" w="6731779">
                <a:moveTo>
                  <a:pt x="0" y="0"/>
                </a:moveTo>
                <a:lnTo>
                  <a:pt x="6731779" y="0"/>
                </a:lnTo>
                <a:lnTo>
                  <a:pt x="6731779" y="4114800"/>
                </a:lnTo>
                <a:lnTo>
                  <a:pt x="0" y="4114800"/>
                </a:lnTo>
                <a:lnTo>
                  <a:pt x="0" y="0"/>
                </a:lnTo>
                <a:close/>
              </a:path>
            </a:pathLst>
          </a:custGeom>
          <a:blipFill rotWithShape="1">
            <a:blip r:embed="rId4">
              <a:alphaModFix/>
            </a:blip>
            <a:stretch>
              <a:fillRect b="0" l="0" r="0" t="0"/>
            </a:stretch>
          </a:blipFill>
          <a:ln>
            <a:noFill/>
          </a:ln>
        </p:spPr>
      </p:sp>
      <p:sp>
        <p:nvSpPr>
          <p:cNvPr id="86" name="Google Shape;86;p1"/>
          <p:cNvSpPr/>
          <p:nvPr/>
        </p:nvSpPr>
        <p:spPr>
          <a:xfrm rot="-216917">
            <a:off x="14192029" y="5725461"/>
            <a:ext cx="5453480" cy="3585663"/>
          </a:xfrm>
          <a:custGeom>
            <a:rect b="b" l="l" r="r" t="t"/>
            <a:pathLst>
              <a:path extrusionOk="0" h="3585663" w="5453480">
                <a:moveTo>
                  <a:pt x="0" y="0"/>
                </a:moveTo>
                <a:lnTo>
                  <a:pt x="5453480" y="0"/>
                </a:lnTo>
                <a:lnTo>
                  <a:pt x="5453480" y="3585664"/>
                </a:lnTo>
                <a:lnTo>
                  <a:pt x="0" y="3585664"/>
                </a:lnTo>
                <a:lnTo>
                  <a:pt x="0" y="0"/>
                </a:lnTo>
                <a:close/>
              </a:path>
            </a:pathLst>
          </a:custGeom>
          <a:blipFill rotWithShape="1">
            <a:blip r:embed="rId5">
              <a:alphaModFix/>
            </a:blip>
            <a:stretch>
              <a:fillRect b="0" l="0" r="0" t="0"/>
            </a:stretch>
          </a:blipFill>
          <a:ln>
            <a:noFill/>
          </a:ln>
        </p:spPr>
      </p:sp>
      <p:sp>
        <p:nvSpPr>
          <p:cNvPr id="87" name="Google Shape;87;p1"/>
          <p:cNvSpPr/>
          <p:nvPr/>
        </p:nvSpPr>
        <p:spPr>
          <a:xfrm rot="-319276">
            <a:off x="14887395" y="922350"/>
            <a:ext cx="2505703" cy="3259451"/>
          </a:xfrm>
          <a:custGeom>
            <a:rect b="b" l="l" r="r" t="t"/>
            <a:pathLst>
              <a:path extrusionOk="0" h="3259451" w="2505703">
                <a:moveTo>
                  <a:pt x="0" y="0"/>
                </a:moveTo>
                <a:lnTo>
                  <a:pt x="2505703" y="0"/>
                </a:lnTo>
                <a:lnTo>
                  <a:pt x="2505703" y="3259451"/>
                </a:lnTo>
                <a:lnTo>
                  <a:pt x="0" y="3259451"/>
                </a:lnTo>
                <a:lnTo>
                  <a:pt x="0" y="0"/>
                </a:lnTo>
                <a:close/>
              </a:path>
            </a:pathLst>
          </a:custGeom>
          <a:blipFill rotWithShape="1">
            <a:blip r:embed="rId6">
              <a:alphaModFix/>
            </a:blip>
            <a:stretch>
              <a:fillRect b="0" l="0" r="0" t="0"/>
            </a:stretch>
          </a:blipFill>
          <a:ln>
            <a:noFill/>
          </a:ln>
        </p:spPr>
      </p:sp>
      <p:sp>
        <p:nvSpPr>
          <p:cNvPr id="88" name="Google Shape;88;p1"/>
          <p:cNvSpPr/>
          <p:nvPr/>
        </p:nvSpPr>
        <p:spPr>
          <a:xfrm rot="528754">
            <a:off x="1206432" y="6577802"/>
            <a:ext cx="2456159" cy="2509485"/>
          </a:xfrm>
          <a:custGeom>
            <a:rect b="b" l="l" r="r" t="t"/>
            <a:pathLst>
              <a:path extrusionOk="0" h="2509485" w="2456159">
                <a:moveTo>
                  <a:pt x="0" y="0"/>
                </a:moveTo>
                <a:lnTo>
                  <a:pt x="2456159" y="0"/>
                </a:lnTo>
                <a:lnTo>
                  <a:pt x="2456159" y="2509485"/>
                </a:lnTo>
                <a:lnTo>
                  <a:pt x="0" y="2509485"/>
                </a:lnTo>
                <a:lnTo>
                  <a:pt x="0" y="0"/>
                </a:lnTo>
                <a:close/>
              </a:path>
            </a:pathLst>
          </a:custGeom>
          <a:blipFill rotWithShape="1">
            <a:blip r:embed="rId7">
              <a:alphaModFix/>
            </a:blip>
            <a:stretch>
              <a:fillRect b="0" l="0" r="0" t="0"/>
            </a:stretch>
          </a:blipFill>
          <a:ln>
            <a:noFill/>
          </a:ln>
        </p:spPr>
      </p:sp>
      <p:sp>
        <p:nvSpPr>
          <p:cNvPr id="89" name="Google Shape;89;p1"/>
          <p:cNvSpPr txBox="1"/>
          <p:nvPr/>
        </p:nvSpPr>
        <p:spPr>
          <a:xfrm>
            <a:off x="9144000" y="8543925"/>
            <a:ext cx="6520046" cy="1428750"/>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i="0" lang="en-US" sz="5321" u="none" cap="none" strike="noStrike">
                <a:solidFill>
                  <a:srgbClr val="E3613D"/>
                </a:solidFill>
                <a:latin typeface="Arial"/>
                <a:ea typeface="Arial"/>
                <a:cs typeface="Arial"/>
                <a:sym typeface="Arial"/>
              </a:rPr>
              <a:t>By -ujjwal</a:t>
            </a:r>
            <a:endParaRPr/>
          </a:p>
          <a:p>
            <a:pPr indent="0" lvl="0" marL="0" marR="0" rtl="0" algn="ctr">
              <a:lnSpc>
                <a:spcPct val="120019"/>
              </a:lnSpc>
              <a:spcBef>
                <a:spcPts val="0"/>
              </a:spcBef>
              <a:spcAft>
                <a:spcPts val="0"/>
              </a:spcAft>
              <a:buNone/>
            </a:pPr>
            <a:r>
              <a:rPr b="1" i="0" lang="en-US" sz="4121" u="none" cap="none" strike="noStrike">
                <a:solidFill>
                  <a:srgbClr val="E3613D"/>
                </a:solidFill>
                <a:latin typeface="Arial"/>
                <a:ea typeface="Arial"/>
                <a:cs typeface="Arial"/>
                <a:sym typeface="Arial"/>
              </a:rPr>
              <a:t>DS May 2024</a:t>
            </a:r>
            <a:endParaRPr/>
          </a:p>
        </p:txBody>
      </p:sp>
      <p:sp>
        <p:nvSpPr>
          <p:cNvPr id="90" name="Google Shape;90;p1"/>
          <p:cNvSpPr txBox="1"/>
          <p:nvPr/>
        </p:nvSpPr>
        <p:spPr>
          <a:xfrm>
            <a:off x="3255218" y="1927319"/>
            <a:ext cx="12168918" cy="3216181"/>
          </a:xfrm>
          <a:prstGeom prst="rect">
            <a:avLst/>
          </a:prstGeom>
          <a:noFill/>
          <a:ln>
            <a:noFill/>
          </a:ln>
        </p:spPr>
        <p:txBody>
          <a:bodyPr anchorCtr="0" anchor="t" bIns="0" lIns="0" spcFirstLastPara="1" rIns="0" wrap="square" tIns="0">
            <a:spAutoFit/>
          </a:bodyPr>
          <a:lstStyle/>
          <a:p>
            <a:pPr indent="0" lvl="0" marL="0" marR="0" rtl="0" algn="ctr">
              <a:lnSpc>
                <a:spcPct val="119998"/>
              </a:lnSpc>
              <a:spcBef>
                <a:spcPts val="0"/>
              </a:spcBef>
              <a:spcAft>
                <a:spcPts val="0"/>
              </a:spcAft>
              <a:buNone/>
            </a:pPr>
            <a:r>
              <a:rPr b="1" i="0" lang="en-US" sz="10621" u="none" cap="none" strike="noStrike">
                <a:solidFill>
                  <a:srgbClr val="243037"/>
                </a:solidFill>
                <a:latin typeface="Arial"/>
                <a:ea typeface="Arial"/>
                <a:cs typeface="Arial"/>
                <a:sym typeface="Arial"/>
              </a:rPr>
              <a:t>Social Media Analysis</a:t>
            </a:r>
            <a:endParaRPr/>
          </a:p>
        </p:txBody>
      </p:sp>
      <p:sp>
        <p:nvSpPr>
          <p:cNvPr id="91" name="Google Shape;91;p1"/>
          <p:cNvSpPr txBox="1"/>
          <p:nvPr/>
        </p:nvSpPr>
        <p:spPr>
          <a:xfrm>
            <a:off x="3059541" y="5165504"/>
            <a:ext cx="12168918" cy="1609725"/>
          </a:xfrm>
          <a:prstGeom prst="rect">
            <a:avLst/>
          </a:prstGeom>
          <a:noFill/>
          <a:ln>
            <a:noFill/>
          </a:ln>
        </p:spPr>
        <p:txBody>
          <a:bodyPr anchorCtr="0" anchor="t" bIns="0" lIns="0" spcFirstLastPara="1" rIns="0" wrap="square" tIns="0">
            <a:spAutoFit/>
          </a:bodyPr>
          <a:lstStyle/>
          <a:p>
            <a:pPr indent="0" lvl="0" marL="0" marR="0" rtl="0" algn="ctr">
              <a:lnSpc>
                <a:spcPct val="119998"/>
              </a:lnSpc>
              <a:spcBef>
                <a:spcPts val="0"/>
              </a:spcBef>
              <a:spcAft>
                <a:spcPts val="0"/>
              </a:spcAft>
              <a:buNone/>
            </a:pPr>
            <a:r>
              <a:rPr b="1" i="0" lang="en-US" sz="10621" u="none" cap="none" strike="noStrike">
                <a:solidFill>
                  <a:srgbClr val="E3613D"/>
                </a:solidFill>
                <a:latin typeface="Arial"/>
                <a:ea typeface="Arial"/>
                <a:cs typeface="Arial"/>
                <a:sym typeface="Arial"/>
              </a:rPr>
              <a:t>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37CF"/>
        </a:solidFill>
      </p:bgPr>
    </p:bg>
    <p:spTree>
      <p:nvGrpSpPr>
        <p:cNvPr id="244" name="Shape 244"/>
        <p:cNvGrpSpPr/>
        <p:nvPr/>
      </p:nvGrpSpPr>
      <p:grpSpPr>
        <a:xfrm>
          <a:off x="0" y="0"/>
          <a:ext cx="0" cy="0"/>
          <a:chOff x="0" y="0"/>
          <a:chExt cx="0" cy="0"/>
        </a:xfrm>
      </p:grpSpPr>
      <p:grpSp>
        <p:nvGrpSpPr>
          <p:cNvPr id="245" name="Google Shape;245;p9"/>
          <p:cNvGrpSpPr/>
          <p:nvPr/>
        </p:nvGrpSpPr>
        <p:grpSpPr>
          <a:xfrm>
            <a:off x="1125023" y="409652"/>
            <a:ext cx="15918023" cy="9588477"/>
            <a:chOff x="0" y="-38100"/>
            <a:chExt cx="4389249" cy="2643935"/>
          </a:xfrm>
        </p:grpSpPr>
        <p:sp>
          <p:nvSpPr>
            <p:cNvPr id="246" name="Google Shape;246;p9"/>
            <p:cNvSpPr/>
            <p:nvPr/>
          </p:nvSpPr>
          <p:spPr>
            <a:xfrm>
              <a:off x="0" y="0"/>
              <a:ext cx="4389249" cy="2605835"/>
            </a:xfrm>
            <a:custGeom>
              <a:rect b="b" l="l" r="r" t="t"/>
              <a:pathLst>
                <a:path extrusionOk="0" h="2605835" w="4389249">
                  <a:moveTo>
                    <a:pt x="17995" y="0"/>
                  </a:moveTo>
                  <a:lnTo>
                    <a:pt x="4371254" y="0"/>
                  </a:lnTo>
                  <a:cubicBezTo>
                    <a:pt x="4376026" y="0"/>
                    <a:pt x="4380604" y="1896"/>
                    <a:pt x="4383979" y="5271"/>
                  </a:cubicBezTo>
                  <a:cubicBezTo>
                    <a:pt x="4387353" y="8646"/>
                    <a:pt x="4389249" y="13223"/>
                    <a:pt x="4389249" y="17995"/>
                  </a:cubicBezTo>
                  <a:lnTo>
                    <a:pt x="4389249" y="2587840"/>
                  </a:lnTo>
                  <a:cubicBezTo>
                    <a:pt x="4389249" y="2597778"/>
                    <a:pt x="4381192" y="2605835"/>
                    <a:pt x="4371254" y="2605835"/>
                  </a:cubicBezTo>
                  <a:lnTo>
                    <a:pt x="17995" y="2605835"/>
                  </a:lnTo>
                  <a:cubicBezTo>
                    <a:pt x="8057" y="2605835"/>
                    <a:pt x="0" y="2597778"/>
                    <a:pt x="0" y="2587840"/>
                  </a:cubicBezTo>
                  <a:lnTo>
                    <a:pt x="0" y="17995"/>
                  </a:lnTo>
                  <a:cubicBezTo>
                    <a:pt x="0" y="13223"/>
                    <a:pt x="1896" y="8646"/>
                    <a:pt x="5271" y="5271"/>
                  </a:cubicBezTo>
                  <a:cubicBezTo>
                    <a:pt x="8646" y="1896"/>
                    <a:pt x="13223" y="0"/>
                    <a:pt x="17995" y="0"/>
                  </a:cubicBezTo>
                  <a:close/>
                </a:path>
              </a:pathLst>
            </a:custGeom>
            <a:solidFill>
              <a:srgbClr val="FFFFFF"/>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txBox="1"/>
            <p:nvPr/>
          </p:nvSpPr>
          <p:spPr>
            <a:xfrm>
              <a:off x="0" y="-38100"/>
              <a:ext cx="4389249" cy="264393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8" name="Google Shape;248;p9"/>
          <p:cNvSpPr/>
          <p:nvPr/>
        </p:nvSpPr>
        <p:spPr>
          <a:xfrm rot="460072">
            <a:off x="16302573" y="6827048"/>
            <a:ext cx="2456159" cy="2509485"/>
          </a:xfrm>
          <a:custGeom>
            <a:rect b="b" l="l" r="r" t="t"/>
            <a:pathLst>
              <a:path extrusionOk="0" h="2509485" w="2456159">
                <a:moveTo>
                  <a:pt x="0" y="0"/>
                </a:moveTo>
                <a:lnTo>
                  <a:pt x="2456159" y="0"/>
                </a:lnTo>
                <a:lnTo>
                  <a:pt x="2456159" y="2509485"/>
                </a:lnTo>
                <a:lnTo>
                  <a:pt x="0" y="2509485"/>
                </a:lnTo>
                <a:lnTo>
                  <a:pt x="0" y="0"/>
                </a:lnTo>
                <a:close/>
              </a:path>
            </a:pathLst>
          </a:custGeom>
          <a:blipFill rotWithShape="1">
            <a:blip r:embed="rId3">
              <a:alphaModFix/>
            </a:blip>
            <a:stretch>
              <a:fillRect b="0" l="0" r="0" t="0"/>
            </a:stretch>
          </a:blipFill>
          <a:ln>
            <a:noFill/>
          </a:ln>
        </p:spPr>
      </p:sp>
      <p:sp>
        <p:nvSpPr>
          <p:cNvPr id="249" name="Google Shape;249;p9"/>
          <p:cNvSpPr/>
          <p:nvPr/>
        </p:nvSpPr>
        <p:spPr>
          <a:xfrm rot="-345036">
            <a:off x="-1111603" y="6445070"/>
            <a:ext cx="2873557" cy="2676000"/>
          </a:xfrm>
          <a:custGeom>
            <a:rect b="b" l="l" r="r" t="t"/>
            <a:pathLst>
              <a:path extrusionOk="0" h="2676000" w="2873557">
                <a:moveTo>
                  <a:pt x="0" y="0"/>
                </a:moveTo>
                <a:lnTo>
                  <a:pt x="2873557" y="0"/>
                </a:lnTo>
                <a:lnTo>
                  <a:pt x="2873557" y="2676000"/>
                </a:lnTo>
                <a:lnTo>
                  <a:pt x="0" y="2676000"/>
                </a:lnTo>
                <a:lnTo>
                  <a:pt x="0" y="0"/>
                </a:lnTo>
                <a:close/>
              </a:path>
            </a:pathLst>
          </a:custGeom>
          <a:blipFill rotWithShape="1">
            <a:blip r:embed="rId4">
              <a:alphaModFix/>
            </a:blip>
            <a:stretch>
              <a:fillRect b="0" l="0" r="0" t="0"/>
            </a:stretch>
          </a:blipFill>
          <a:ln>
            <a:noFill/>
          </a:ln>
        </p:spPr>
      </p:sp>
      <p:sp>
        <p:nvSpPr>
          <p:cNvPr id="250" name="Google Shape;250;p9"/>
          <p:cNvSpPr txBox="1"/>
          <p:nvPr/>
        </p:nvSpPr>
        <p:spPr>
          <a:xfrm>
            <a:off x="1665158" y="2308641"/>
            <a:ext cx="15004200" cy="7763700"/>
          </a:xfrm>
          <a:prstGeom prst="rect">
            <a:avLst/>
          </a:prstGeom>
          <a:noFill/>
          <a:ln>
            <a:noFill/>
          </a:ln>
        </p:spPr>
        <p:txBody>
          <a:bodyPr anchorCtr="0" anchor="t" bIns="0" lIns="0" spcFirstLastPara="1" rIns="0" wrap="square" tIns="0">
            <a:spAutoFit/>
          </a:bodyPr>
          <a:lstStyle/>
          <a:p>
            <a:pPr indent="-370504" lvl="1" marL="766410" marR="0" rtl="0" algn="l">
              <a:lnSpc>
                <a:spcPct val="140011"/>
              </a:lnSpc>
              <a:spcBef>
                <a:spcPts val="0"/>
              </a:spcBef>
              <a:spcAft>
                <a:spcPts val="0"/>
              </a:spcAft>
              <a:buClr>
                <a:srgbClr val="000000"/>
              </a:buClr>
              <a:buSzPts val="3349"/>
              <a:buFont typeface="Arial"/>
              <a:buChar char="•"/>
            </a:pPr>
            <a:r>
              <a:rPr b="1" i="0" lang="en-US" sz="3349" u="none" cap="none" strike="noStrike">
                <a:solidFill>
                  <a:srgbClr val="000000"/>
                </a:solidFill>
                <a:latin typeface="Arial"/>
                <a:ea typeface="Arial"/>
                <a:cs typeface="Arial"/>
                <a:sym typeface="Arial"/>
              </a:rPr>
              <a:t>Objectives</a:t>
            </a:r>
            <a:r>
              <a:rPr b="0" i="0" lang="en-US" sz="3349" u="none" cap="none" strike="noStrike">
                <a:solidFill>
                  <a:srgbClr val="000000"/>
                </a:solidFill>
                <a:latin typeface="Arial"/>
                <a:ea typeface="Arial"/>
                <a:cs typeface="Arial"/>
                <a:sym typeface="Arial"/>
              </a:rPr>
              <a:t>: Customize marketing efforts for personalization, target specific user groups, enhance engagement, and optimize resource use.</a:t>
            </a:r>
            <a:endParaRPr sz="1200"/>
          </a:p>
          <a:p>
            <a:pPr indent="-370504" lvl="1" marL="766410" marR="0" rtl="0" algn="l">
              <a:lnSpc>
                <a:spcPct val="140011"/>
              </a:lnSpc>
              <a:spcBef>
                <a:spcPts val="0"/>
              </a:spcBef>
              <a:spcAft>
                <a:spcPts val="0"/>
              </a:spcAft>
              <a:buClr>
                <a:srgbClr val="000000"/>
              </a:buClr>
              <a:buSzPts val="3349"/>
              <a:buFont typeface="Arial"/>
              <a:buChar char="•"/>
            </a:pPr>
            <a:r>
              <a:rPr b="1" i="0" lang="en-US" sz="3349" u="none" cap="none" strike="noStrike">
                <a:solidFill>
                  <a:srgbClr val="000000"/>
                </a:solidFill>
                <a:latin typeface="Arial"/>
                <a:ea typeface="Arial"/>
                <a:cs typeface="Arial"/>
                <a:sym typeface="Arial"/>
              </a:rPr>
              <a:t>Key Criteria</a:t>
            </a:r>
            <a:r>
              <a:rPr b="0" i="0" lang="en-US" sz="3349" u="none" cap="none" strike="noStrike">
                <a:solidFill>
                  <a:srgbClr val="000000"/>
                </a:solidFill>
                <a:latin typeface="Arial"/>
                <a:ea typeface="Arial"/>
                <a:cs typeface="Arial"/>
                <a:sym typeface="Arial"/>
              </a:rPr>
              <a:t>: Segment users based on demographics, behavioral data, engagement metrics, psychographics, and RFM analysis.</a:t>
            </a:r>
            <a:endParaRPr sz="1200"/>
          </a:p>
          <a:p>
            <a:pPr indent="-370504" lvl="1" marL="766410" marR="0" rtl="0" algn="l">
              <a:lnSpc>
                <a:spcPct val="140011"/>
              </a:lnSpc>
              <a:spcBef>
                <a:spcPts val="0"/>
              </a:spcBef>
              <a:spcAft>
                <a:spcPts val="0"/>
              </a:spcAft>
              <a:buClr>
                <a:srgbClr val="000000"/>
              </a:buClr>
              <a:buSzPts val="3349"/>
              <a:buFont typeface="Arial"/>
              <a:buChar char="•"/>
            </a:pPr>
            <a:r>
              <a:rPr b="1" i="0" lang="en-US" sz="3349" u="none" cap="none" strike="noStrike">
                <a:solidFill>
                  <a:srgbClr val="000000"/>
                </a:solidFill>
                <a:latin typeface="Arial"/>
                <a:ea typeface="Arial"/>
                <a:cs typeface="Arial"/>
                <a:sym typeface="Arial"/>
              </a:rPr>
              <a:t>Segmentation</a:t>
            </a:r>
            <a:r>
              <a:rPr b="0" i="0" lang="en-US" sz="3349" u="none" cap="none" strike="noStrike">
                <a:solidFill>
                  <a:srgbClr val="000000"/>
                </a:solidFill>
                <a:latin typeface="Arial"/>
                <a:ea typeface="Arial"/>
                <a:cs typeface="Arial"/>
                <a:sym typeface="Arial"/>
              </a:rPr>
              <a:t> </a:t>
            </a:r>
            <a:r>
              <a:rPr b="1" i="0" lang="en-US" sz="3349" u="none" cap="none" strike="noStrike">
                <a:solidFill>
                  <a:srgbClr val="000000"/>
                </a:solidFill>
                <a:latin typeface="Arial"/>
                <a:ea typeface="Arial"/>
                <a:cs typeface="Arial"/>
                <a:sym typeface="Arial"/>
              </a:rPr>
              <a:t>Strategies</a:t>
            </a:r>
            <a:r>
              <a:rPr b="0" i="0" lang="en-US" sz="3349" u="none" cap="none" strike="noStrike">
                <a:solidFill>
                  <a:srgbClr val="000000"/>
                </a:solidFill>
                <a:latin typeface="Arial"/>
                <a:ea typeface="Arial"/>
                <a:cs typeface="Arial"/>
                <a:sym typeface="Arial"/>
              </a:rPr>
              <a:t>: Implement activity-based, engagement-based, behavioral, and demographic segmentation.</a:t>
            </a:r>
            <a:endParaRPr sz="1200"/>
          </a:p>
          <a:p>
            <a:pPr indent="-370504" lvl="1" marL="766410" marR="0" rtl="0" algn="l">
              <a:lnSpc>
                <a:spcPct val="140011"/>
              </a:lnSpc>
              <a:spcBef>
                <a:spcPts val="0"/>
              </a:spcBef>
              <a:spcAft>
                <a:spcPts val="0"/>
              </a:spcAft>
              <a:buClr>
                <a:srgbClr val="000000"/>
              </a:buClr>
              <a:buSzPts val="3349"/>
              <a:buFont typeface="Arial"/>
              <a:buChar char="•"/>
            </a:pPr>
            <a:r>
              <a:rPr b="1" i="0" lang="en-US" sz="3349" u="none" cap="none" strike="noStrike">
                <a:solidFill>
                  <a:srgbClr val="000000"/>
                </a:solidFill>
                <a:latin typeface="Arial"/>
                <a:ea typeface="Arial"/>
                <a:cs typeface="Arial"/>
                <a:sym typeface="Arial"/>
              </a:rPr>
              <a:t>Implementation</a:t>
            </a:r>
            <a:r>
              <a:rPr b="0" i="0" lang="en-US" sz="3349" u="none" cap="none" strike="noStrike">
                <a:solidFill>
                  <a:srgbClr val="000000"/>
                </a:solidFill>
                <a:latin typeface="Arial"/>
                <a:ea typeface="Arial"/>
                <a:cs typeface="Arial"/>
                <a:sym typeface="Arial"/>
              </a:rPr>
              <a:t> </a:t>
            </a:r>
            <a:r>
              <a:rPr b="1" i="0" lang="en-US" sz="3349" u="none" cap="none" strike="noStrike">
                <a:solidFill>
                  <a:srgbClr val="000000"/>
                </a:solidFill>
                <a:latin typeface="Arial"/>
                <a:ea typeface="Arial"/>
                <a:cs typeface="Arial"/>
                <a:sym typeface="Arial"/>
              </a:rPr>
              <a:t>Steps</a:t>
            </a:r>
            <a:r>
              <a:rPr b="0" i="0" lang="en-US" sz="3349" u="none" cap="none" strike="noStrike">
                <a:solidFill>
                  <a:srgbClr val="000000"/>
                </a:solidFill>
                <a:latin typeface="Arial"/>
                <a:ea typeface="Arial"/>
                <a:cs typeface="Arial"/>
                <a:sym typeface="Arial"/>
              </a:rPr>
              <a:t>: Collect user data, analyze patterns, design targeted campaigns, and continuously monitor and adjust strategies.</a:t>
            </a:r>
            <a:endParaRPr sz="1200"/>
          </a:p>
          <a:p>
            <a:pPr indent="-370504" lvl="1" marL="766410" marR="0" rtl="0" algn="l">
              <a:lnSpc>
                <a:spcPct val="140011"/>
              </a:lnSpc>
              <a:spcBef>
                <a:spcPts val="0"/>
              </a:spcBef>
              <a:spcAft>
                <a:spcPts val="0"/>
              </a:spcAft>
              <a:buClr>
                <a:srgbClr val="000000"/>
              </a:buClr>
              <a:buSzPts val="3349"/>
              <a:buFont typeface="Arial"/>
              <a:buChar char="•"/>
            </a:pPr>
            <a:r>
              <a:rPr b="1" i="0" lang="en-US" sz="3349" u="none" cap="none" strike="noStrike">
                <a:solidFill>
                  <a:srgbClr val="000000"/>
                </a:solidFill>
                <a:latin typeface="Arial"/>
                <a:ea typeface="Arial"/>
                <a:cs typeface="Arial"/>
                <a:sym typeface="Arial"/>
              </a:rPr>
              <a:t>Conclusion</a:t>
            </a:r>
            <a:r>
              <a:rPr b="0" i="0" lang="en-US" sz="3349" u="none" cap="none" strike="noStrike">
                <a:solidFill>
                  <a:srgbClr val="000000"/>
                </a:solidFill>
                <a:latin typeface="Arial"/>
                <a:ea typeface="Arial"/>
                <a:cs typeface="Arial"/>
                <a:sym typeface="Arial"/>
              </a:rPr>
              <a:t>: Effective segmentation improves user understanding, enhances marketing efficiency, and drives better engagement and results.</a:t>
            </a:r>
            <a:endParaRPr sz="1200"/>
          </a:p>
          <a:p>
            <a:pPr indent="0" lvl="0" marL="0" marR="0" rtl="0" algn="l">
              <a:lnSpc>
                <a:spcPct val="124232"/>
              </a:lnSpc>
              <a:spcBef>
                <a:spcPts val="0"/>
              </a:spcBef>
              <a:spcAft>
                <a:spcPts val="0"/>
              </a:spcAft>
              <a:buNone/>
            </a:pPr>
            <a:r>
              <a:t/>
            </a:r>
            <a:endParaRPr b="0" i="0" sz="3549" u="none" cap="none" strike="noStrike">
              <a:solidFill>
                <a:srgbClr val="000000"/>
              </a:solidFill>
              <a:latin typeface="Arial"/>
              <a:ea typeface="Arial"/>
              <a:cs typeface="Arial"/>
              <a:sym typeface="Arial"/>
            </a:endParaRPr>
          </a:p>
        </p:txBody>
      </p:sp>
      <p:sp>
        <p:nvSpPr>
          <p:cNvPr id="251" name="Google Shape;251;p9"/>
          <p:cNvSpPr/>
          <p:nvPr/>
        </p:nvSpPr>
        <p:spPr>
          <a:xfrm>
            <a:off x="200480" y="0"/>
            <a:ext cx="2929356" cy="3799872"/>
          </a:xfrm>
          <a:custGeom>
            <a:rect b="b" l="l" r="r" t="t"/>
            <a:pathLst>
              <a:path extrusionOk="0" h="3799872" w="2929356">
                <a:moveTo>
                  <a:pt x="0" y="0"/>
                </a:moveTo>
                <a:lnTo>
                  <a:pt x="2929355" y="0"/>
                </a:lnTo>
                <a:lnTo>
                  <a:pt x="2929355" y="3799872"/>
                </a:lnTo>
                <a:lnTo>
                  <a:pt x="0" y="3799872"/>
                </a:lnTo>
                <a:lnTo>
                  <a:pt x="0" y="0"/>
                </a:lnTo>
                <a:close/>
              </a:path>
            </a:pathLst>
          </a:custGeom>
          <a:blipFill rotWithShape="1">
            <a:blip r:embed="rId5">
              <a:alphaModFix/>
            </a:blip>
            <a:stretch>
              <a:fillRect b="0" l="0" r="0" t="0"/>
            </a:stretch>
          </a:blipFill>
          <a:ln>
            <a:noFill/>
          </a:ln>
        </p:spPr>
      </p:sp>
      <p:sp>
        <p:nvSpPr>
          <p:cNvPr id="252" name="Google Shape;252;p9"/>
          <p:cNvSpPr txBox="1"/>
          <p:nvPr/>
        </p:nvSpPr>
        <p:spPr>
          <a:xfrm>
            <a:off x="1273280" y="660222"/>
            <a:ext cx="15741439" cy="4796700"/>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1" i="0" lang="en-US" sz="7003" u="none" cap="none" strike="noStrike">
                <a:solidFill>
                  <a:srgbClr val="E3613D"/>
                </a:solidFill>
                <a:latin typeface="Arial"/>
                <a:ea typeface="Arial"/>
                <a:cs typeface="Arial"/>
                <a:sym typeface="Arial"/>
              </a:rPr>
              <a:t>Market Segmentation</a:t>
            </a:r>
            <a:endParaRPr/>
          </a:p>
          <a:p>
            <a:pPr indent="0" lvl="0" marL="0" marR="0" rtl="0" algn="ctr">
              <a:lnSpc>
                <a:spcPct val="135998"/>
              </a:lnSpc>
              <a:spcBef>
                <a:spcPts val="0"/>
              </a:spcBef>
              <a:spcAft>
                <a:spcPts val="0"/>
              </a:spcAft>
              <a:buNone/>
            </a:pPr>
            <a:r>
              <a:t/>
            </a:r>
            <a:endParaRPr b="1" i="0" sz="7003" u="none" cap="none" strike="noStrike">
              <a:solidFill>
                <a:srgbClr val="E3613D"/>
              </a:solidFill>
              <a:latin typeface="Arial"/>
              <a:ea typeface="Arial"/>
              <a:cs typeface="Arial"/>
              <a:sym typeface="Arial"/>
            </a:endParaRPr>
          </a:p>
          <a:p>
            <a:pPr indent="0" lvl="0" marL="0" marR="0" rtl="0" algn="ctr">
              <a:lnSpc>
                <a:spcPct val="135998"/>
              </a:lnSpc>
              <a:spcBef>
                <a:spcPts val="0"/>
              </a:spcBef>
              <a:spcAft>
                <a:spcPts val="0"/>
              </a:spcAft>
              <a:buNone/>
            </a:pPr>
            <a:r>
              <a:t/>
            </a:r>
            <a:endParaRPr b="1" i="0" sz="7003" u="none" cap="none" strike="noStrike">
              <a:solidFill>
                <a:srgbClr val="E3613D"/>
              </a:solidFill>
              <a:latin typeface="Arial"/>
              <a:ea typeface="Arial"/>
              <a:cs typeface="Arial"/>
              <a:sym typeface="Arial"/>
            </a:endParaRPr>
          </a:p>
          <a:p>
            <a:pPr indent="0" lvl="0" marL="0" marR="0" rtl="0" algn="ctr">
              <a:lnSpc>
                <a:spcPct val="135998"/>
              </a:lnSpc>
              <a:spcBef>
                <a:spcPts val="0"/>
              </a:spcBef>
              <a:spcAft>
                <a:spcPts val="0"/>
              </a:spcAft>
              <a:buNone/>
            </a:pPr>
            <a:r>
              <a:t/>
            </a:r>
            <a:endParaRPr b="1" i="0" sz="7003" u="none" cap="none" strike="noStrike">
              <a:solidFill>
                <a:srgbClr val="E3613D"/>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58" name="Google Shape;258;p10"/>
          <p:cNvGrpSpPr/>
          <p:nvPr/>
        </p:nvGrpSpPr>
        <p:grpSpPr>
          <a:xfrm>
            <a:off x="1122778" y="3157519"/>
            <a:ext cx="14146354" cy="6508825"/>
            <a:chOff x="0" y="0"/>
            <a:chExt cx="3229603" cy="1485960"/>
          </a:xfrm>
        </p:grpSpPr>
        <p:sp>
          <p:nvSpPr>
            <p:cNvPr id="259" name="Google Shape;259;p10"/>
            <p:cNvSpPr/>
            <p:nvPr/>
          </p:nvSpPr>
          <p:spPr>
            <a:xfrm>
              <a:off x="0" y="0"/>
              <a:ext cx="3229603" cy="1485960"/>
            </a:xfrm>
            <a:custGeom>
              <a:rect b="b" l="l" r="r" t="t"/>
              <a:pathLst>
                <a:path extrusionOk="0" h="1485960" w="3229603">
                  <a:moveTo>
                    <a:pt x="27911" y="0"/>
                  </a:moveTo>
                  <a:lnTo>
                    <a:pt x="3201692" y="0"/>
                  </a:lnTo>
                  <a:cubicBezTo>
                    <a:pt x="3209095" y="0"/>
                    <a:pt x="3216194" y="2941"/>
                    <a:pt x="3221428" y="8175"/>
                  </a:cubicBezTo>
                  <a:cubicBezTo>
                    <a:pt x="3226663" y="13409"/>
                    <a:pt x="3229603" y="20508"/>
                    <a:pt x="3229603" y="27911"/>
                  </a:cubicBezTo>
                  <a:lnTo>
                    <a:pt x="3229603" y="1458049"/>
                  </a:lnTo>
                  <a:cubicBezTo>
                    <a:pt x="3229603" y="1465452"/>
                    <a:pt x="3226663" y="1472551"/>
                    <a:pt x="3221428" y="1477785"/>
                  </a:cubicBezTo>
                  <a:cubicBezTo>
                    <a:pt x="3216194" y="1483020"/>
                    <a:pt x="3209095" y="1485960"/>
                    <a:pt x="3201692" y="1485960"/>
                  </a:cubicBezTo>
                  <a:lnTo>
                    <a:pt x="27911" y="1485960"/>
                  </a:lnTo>
                  <a:cubicBezTo>
                    <a:pt x="20508" y="1485960"/>
                    <a:pt x="13409" y="1483020"/>
                    <a:pt x="8175" y="1477785"/>
                  </a:cubicBezTo>
                  <a:cubicBezTo>
                    <a:pt x="2941" y="1472551"/>
                    <a:pt x="0" y="1465452"/>
                    <a:pt x="0" y="1458049"/>
                  </a:cubicBezTo>
                  <a:lnTo>
                    <a:pt x="0" y="27911"/>
                  </a:lnTo>
                  <a:cubicBezTo>
                    <a:pt x="0" y="20508"/>
                    <a:pt x="2941" y="13409"/>
                    <a:pt x="8175" y="8175"/>
                  </a:cubicBezTo>
                  <a:cubicBezTo>
                    <a:pt x="13409" y="2941"/>
                    <a:pt x="20508" y="0"/>
                    <a:pt x="27911" y="0"/>
                  </a:cubicBezTo>
                  <a:close/>
                </a:path>
              </a:pathLst>
            </a:custGeom>
            <a:solidFill>
              <a:srgbClr val="FFFFFF"/>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txBox="1"/>
            <p:nvPr/>
          </p:nvSpPr>
          <p:spPr>
            <a:xfrm>
              <a:off x="0" y="0"/>
              <a:ext cx="3229603" cy="1485960"/>
            </a:xfrm>
            <a:prstGeom prst="rect">
              <a:avLst/>
            </a:prstGeom>
            <a:noFill/>
            <a:ln>
              <a:noFill/>
            </a:ln>
          </p:spPr>
          <p:txBody>
            <a:bodyPr anchorCtr="0" anchor="ctr" bIns="50800" lIns="50800" spcFirstLastPara="1" rIns="50800" wrap="square" tIns="50800">
              <a:noAutofit/>
            </a:bodyPr>
            <a:lstStyle/>
            <a:p>
              <a:pPr indent="0" lvl="0" marL="0" marR="0" rtl="0" algn="ctr">
                <a:lnSpc>
                  <a:spcPct val="15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1" name="Google Shape;261;p10"/>
          <p:cNvSpPr/>
          <p:nvPr/>
        </p:nvSpPr>
        <p:spPr>
          <a:xfrm>
            <a:off x="15993672" y="1578766"/>
            <a:ext cx="3883084" cy="3713199"/>
          </a:xfrm>
          <a:custGeom>
            <a:rect b="b" l="l" r="r" t="t"/>
            <a:pathLst>
              <a:path extrusionOk="0" h="3713199" w="3883084">
                <a:moveTo>
                  <a:pt x="0" y="0"/>
                </a:moveTo>
                <a:lnTo>
                  <a:pt x="3883083" y="0"/>
                </a:lnTo>
                <a:lnTo>
                  <a:pt x="3883083" y="3713199"/>
                </a:lnTo>
                <a:lnTo>
                  <a:pt x="0" y="3713199"/>
                </a:lnTo>
                <a:lnTo>
                  <a:pt x="0" y="0"/>
                </a:lnTo>
                <a:close/>
              </a:path>
            </a:pathLst>
          </a:custGeom>
          <a:blipFill rotWithShape="1">
            <a:blip r:embed="rId4">
              <a:alphaModFix/>
            </a:blip>
            <a:stretch>
              <a:fillRect b="0" l="0" r="0" t="0"/>
            </a:stretch>
          </a:blipFill>
          <a:ln>
            <a:noFill/>
          </a:ln>
        </p:spPr>
      </p:sp>
      <p:sp>
        <p:nvSpPr>
          <p:cNvPr id="262" name="Google Shape;262;p10"/>
          <p:cNvSpPr/>
          <p:nvPr/>
        </p:nvSpPr>
        <p:spPr>
          <a:xfrm>
            <a:off x="14574562" y="7024220"/>
            <a:ext cx="2838219" cy="2642123"/>
          </a:xfrm>
          <a:custGeom>
            <a:rect b="b" l="l" r="r" t="t"/>
            <a:pathLst>
              <a:path extrusionOk="0" h="2642123" w="2838219">
                <a:moveTo>
                  <a:pt x="0" y="0"/>
                </a:moveTo>
                <a:lnTo>
                  <a:pt x="2838219" y="0"/>
                </a:lnTo>
                <a:lnTo>
                  <a:pt x="2838219" y="2642123"/>
                </a:lnTo>
                <a:lnTo>
                  <a:pt x="0" y="2642123"/>
                </a:lnTo>
                <a:lnTo>
                  <a:pt x="0" y="0"/>
                </a:lnTo>
                <a:close/>
              </a:path>
            </a:pathLst>
          </a:custGeom>
          <a:blipFill rotWithShape="1">
            <a:blip r:embed="rId5">
              <a:alphaModFix/>
            </a:blip>
            <a:stretch>
              <a:fillRect b="0" l="0" r="0" t="0"/>
            </a:stretch>
          </a:blipFill>
          <a:ln>
            <a:noFill/>
          </a:ln>
        </p:spPr>
      </p:sp>
      <p:sp>
        <p:nvSpPr>
          <p:cNvPr id="263" name="Google Shape;263;p10"/>
          <p:cNvSpPr/>
          <p:nvPr/>
        </p:nvSpPr>
        <p:spPr>
          <a:xfrm>
            <a:off x="-363401" y="2519244"/>
            <a:ext cx="2321096" cy="3010856"/>
          </a:xfrm>
          <a:custGeom>
            <a:rect b="b" l="l" r="r" t="t"/>
            <a:pathLst>
              <a:path extrusionOk="0" h="3010856" w="2321096">
                <a:moveTo>
                  <a:pt x="0" y="0"/>
                </a:moveTo>
                <a:lnTo>
                  <a:pt x="2321096" y="0"/>
                </a:lnTo>
                <a:lnTo>
                  <a:pt x="2321096" y="3010856"/>
                </a:lnTo>
                <a:lnTo>
                  <a:pt x="0" y="3010856"/>
                </a:lnTo>
                <a:lnTo>
                  <a:pt x="0" y="0"/>
                </a:lnTo>
                <a:close/>
              </a:path>
            </a:pathLst>
          </a:custGeom>
          <a:blipFill rotWithShape="1">
            <a:blip r:embed="rId6">
              <a:alphaModFix/>
            </a:blip>
            <a:stretch>
              <a:fillRect b="0" l="0" r="0" t="0"/>
            </a:stretch>
          </a:blipFill>
          <a:ln>
            <a:noFill/>
          </a:ln>
        </p:spPr>
      </p:sp>
      <p:sp>
        <p:nvSpPr>
          <p:cNvPr id="264" name="Google Shape;264;p10"/>
          <p:cNvSpPr txBox="1"/>
          <p:nvPr/>
        </p:nvSpPr>
        <p:spPr>
          <a:xfrm>
            <a:off x="2153373" y="3387740"/>
            <a:ext cx="12694500" cy="6124500"/>
          </a:xfrm>
          <a:prstGeom prst="rect">
            <a:avLst/>
          </a:prstGeom>
          <a:noFill/>
          <a:ln>
            <a:noFill/>
          </a:ln>
        </p:spPr>
        <p:txBody>
          <a:bodyPr anchorCtr="0" anchor="t" bIns="0" lIns="0" spcFirstLastPara="1" rIns="0" wrap="square" tIns="0">
            <a:spAutoFit/>
          </a:bodyPr>
          <a:lstStyle/>
          <a:p>
            <a:pPr indent="-314747" lvl="1" marL="629493" marR="0" rtl="0" algn="l">
              <a:lnSpc>
                <a:spcPct val="115000"/>
              </a:lnSpc>
              <a:spcBef>
                <a:spcPts val="0"/>
              </a:spcBef>
              <a:spcAft>
                <a:spcPts val="0"/>
              </a:spcAft>
              <a:buClr>
                <a:srgbClr val="542BBB"/>
              </a:buClr>
              <a:buSzPts val="2915"/>
              <a:buFont typeface="Arial"/>
              <a:buChar char="•"/>
            </a:pPr>
            <a:r>
              <a:rPr b="1" i="0" lang="en-US" sz="2915" u="none" cap="none" strike="noStrike">
                <a:solidFill>
                  <a:srgbClr val="542BBB"/>
                </a:solidFill>
                <a:latin typeface="Arial"/>
                <a:ea typeface="Arial"/>
                <a:cs typeface="Arial"/>
                <a:sym typeface="Arial"/>
              </a:rPr>
              <a:t>Engagement Focus</a:t>
            </a:r>
            <a:r>
              <a:rPr b="1" i="0" lang="en-US" sz="2915" u="none" cap="none" strike="noStrike">
                <a:solidFill>
                  <a:srgbClr val="000000"/>
                </a:solidFill>
                <a:latin typeface="Arial"/>
                <a:ea typeface="Arial"/>
                <a:cs typeface="Arial"/>
                <a:sym typeface="Arial"/>
              </a:rPr>
              <a:t>: Identify which content receives the most engagement and create more of that type. Prioritize successful themes like "dreamy" and "beauty."</a:t>
            </a:r>
            <a:endParaRPr/>
          </a:p>
          <a:p>
            <a:pPr indent="0" lvl="0" marL="0" marR="0" rtl="0" algn="l">
              <a:lnSpc>
                <a:spcPct val="115000"/>
              </a:lnSpc>
              <a:spcBef>
                <a:spcPts val="0"/>
              </a:spcBef>
              <a:spcAft>
                <a:spcPts val="0"/>
              </a:spcAft>
              <a:buNone/>
            </a:pPr>
            <a:r>
              <a:t/>
            </a:r>
            <a:endParaRPr b="1" i="0" sz="2915" u="none" cap="none" strike="noStrike">
              <a:solidFill>
                <a:srgbClr val="000000"/>
              </a:solidFill>
              <a:latin typeface="Arial"/>
              <a:ea typeface="Arial"/>
              <a:cs typeface="Arial"/>
              <a:sym typeface="Arial"/>
            </a:endParaRPr>
          </a:p>
          <a:p>
            <a:pPr indent="-314747" lvl="1" marL="629493" marR="0" rtl="0" algn="l">
              <a:lnSpc>
                <a:spcPct val="115000"/>
              </a:lnSpc>
              <a:spcBef>
                <a:spcPts val="0"/>
              </a:spcBef>
              <a:spcAft>
                <a:spcPts val="0"/>
              </a:spcAft>
              <a:buClr>
                <a:srgbClr val="542BBB"/>
              </a:buClr>
              <a:buSzPts val="2915"/>
              <a:buFont typeface="Arial"/>
              <a:buChar char="•"/>
            </a:pPr>
            <a:r>
              <a:rPr b="1" i="0" lang="en-US" sz="2915" u="none" cap="none" strike="noStrike">
                <a:solidFill>
                  <a:srgbClr val="542BBB"/>
                </a:solidFill>
                <a:latin typeface="Arial"/>
                <a:ea typeface="Arial"/>
                <a:cs typeface="Arial"/>
                <a:sym typeface="Arial"/>
              </a:rPr>
              <a:t>Hashtag Effectiveness</a:t>
            </a:r>
            <a:r>
              <a:rPr b="1" i="0" lang="en-US" sz="2915" u="none" cap="none" strike="noStrike">
                <a:solidFill>
                  <a:srgbClr val="000000"/>
                </a:solidFill>
                <a:latin typeface="Arial"/>
                <a:ea typeface="Arial"/>
                <a:cs typeface="Arial"/>
                <a:sym typeface="Arial"/>
              </a:rPr>
              <a:t>: Evaluate hashtag performance by calculating average likes. Top hashtags "dreamy" (35.75%) and "beauty" (34.95%) drive the most engagement.</a:t>
            </a:r>
            <a:endParaRPr/>
          </a:p>
          <a:p>
            <a:pPr indent="0" lvl="0" marL="0" marR="0" rtl="0" algn="l">
              <a:lnSpc>
                <a:spcPct val="115000"/>
              </a:lnSpc>
              <a:spcBef>
                <a:spcPts val="0"/>
              </a:spcBef>
              <a:spcAft>
                <a:spcPts val="0"/>
              </a:spcAft>
              <a:buNone/>
            </a:pPr>
            <a:r>
              <a:t/>
            </a:r>
            <a:endParaRPr b="1" i="0" sz="2915" u="none" cap="none" strike="noStrike">
              <a:solidFill>
                <a:srgbClr val="000000"/>
              </a:solidFill>
              <a:latin typeface="Arial"/>
              <a:ea typeface="Arial"/>
              <a:cs typeface="Arial"/>
              <a:sym typeface="Arial"/>
            </a:endParaRPr>
          </a:p>
          <a:p>
            <a:pPr indent="-314747" lvl="1" marL="629493" marR="0" rtl="0" algn="l">
              <a:lnSpc>
                <a:spcPct val="115000"/>
              </a:lnSpc>
              <a:spcBef>
                <a:spcPts val="0"/>
              </a:spcBef>
              <a:spcAft>
                <a:spcPts val="0"/>
              </a:spcAft>
              <a:buClr>
                <a:srgbClr val="542BBB"/>
              </a:buClr>
              <a:buSzPts val="2915"/>
              <a:buFont typeface="Arial"/>
              <a:buChar char="•"/>
            </a:pPr>
            <a:r>
              <a:rPr b="1" i="0" lang="en-US" sz="2915" u="none" cap="none" strike="noStrike">
                <a:solidFill>
                  <a:srgbClr val="542BBB"/>
                </a:solidFill>
                <a:latin typeface="Arial"/>
                <a:ea typeface="Arial"/>
                <a:cs typeface="Arial"/>
                <a:sym typeface="Arial"/>
              </a:rPr>
              <a:t>Improvement Areas</a:t>
            </a:r>
            <a:r>
              <a:rPr b="1" i="0" lang="en-US" sz="2915" u="none" cap="none" strike="noStrike">
                <a:solidFill>
                  <a:srgbClr val="000000"/>
                </a:solidFill>
                <a:latin typeface="Arial"/>
                <a:ea typeface="Arial"/>
                <a:cs typeface="Arial"/>
                <a:sym typeface="Arial"/>
              </a:rPr>
              <a:t>: Address lower engagement areas, like "landscape" (33.59%). Enhance content or hashtag strategy to boost performance in these areas.</a:t>
            </a:r>
            <a:endParaRPr/>
          </a:p>
          <a:p>
            <a:pPr indent="0" lvl="0" marL="0" marR="0" rtl="0" algn="l">
              <a:lnSpc>
                <a:spcPct val="140000"/>
              </a:lnSpc>
              <a:spcBef>
                <a:spcPts val="0"/>
              </a:spcBef>
              <a:spcAft>
                <a:spcPts val="0"/>
              </a:spcAft>
              <a:buNone/>
            </a:pPr>
            <a:r>
              <a:t/>
            </a:r>
            <a:endParaRPr b="1" i="0" sz="2915" u="none" cap="none" strike="noStrike">
              <a:solidFill>
                <a:srgbClr val="000000"/>
              </a:solidFill>
              <a:latin typeface="Arial"/>
              <a:ea typeface="Arial"/>
              <a:cs typeface="Arial"/>
              <a:sym typeface="Arial"/>
            </a:endParaRPr>
          </a:p>
        </p:txBody>
      </p:sp>
      <p:sp>
        <p:nvSpPr>
          <p:cNvPr id="265" name="Google Shape;265;p10"/>
          <p:cNvSpPr txBox="1"/>
          <p:nvPr/>
        </p:nvSpPr>
        <p:spPr>
          <a:xfrm>
            <a:off x="1256201" y="726130"/>
            <a:ext cx="15775599" cy="1514475"/>
          </a:xfrm>
          <a:prstGeom prst="rect">
            <a:avLst/>
          </a:prstGeom>
          <a:noFill/>
          <a:ln>
            <a:noFill/>
          </a:ln>
        </p:spPr>
        <p:txBody>
          <a:bodyPr anchorCtr="0" anchor="t" bIns="0" lIns="0" spcFirstLastPara="1" rIns="0" wrap="square" tIns="0">
            <a:spAutoFit/>
          </a:bodyPr>
          <a:lstStyle/>
          <a:p>
            <a:pPr indent="0" lvl="0" marL="0" marR="0" rtl="0" algn="l">
              <a:lnSpc>
                <a:spcPct val="119997"/>
              </a:lnSpc>
              <a:spcBef>
                <a:spcPts val="0"/>
              </a:spcBef>
              <a:spcAft>
                <a:spcPts val="0"/>
              </a:spcAft>
              <a:buNone/>
            </a:pPr>
            <a:r>
              <a:rPr b="1" i="0" lang="en-US" sz="9926" u="none" cap="none" strike="noStrike">
                <a:solidFill>
                  <a:srgbClr val="E3613D"/>
                </a:solidFill>
                <a:latin typeface="Arial"/>
                <a:ea typeface="Arial"/>
                <a:cs typeface="Arial"/>
                <a:sym typeface="Arial"/>
              </a:rPr>
              <a:t>Content Effectiveness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71" name="Google Shape;271;p11"/>
          <p:cNvGrpSpPr/>
          <p:nvPr/>
        </p:nvGrpSpPr>
        <p:grpSpPr>
          <a:xfrm>
            <a:off x="1860078" y="228358"/>
            <a:ext cx="15399222" cy="9576987"/>
            <a:chOff x="0" y="-38100"/>
            <a:chExt cx="3861686" cy="2401635"/>
          </a:xfrm>
        </p:grpSpPr>
        <p:sp>
          <p:nvSpPr>
            <p:cNvPr id="272" name="Google Shape;272;p11"/>
            <p:cNvSpPr/>
            <p:nvPr/>
          </p:nvSpPr>
          <p:spPr>
            <a:xfrm>
              <a:off x="0" y="0"/>
              <a:ext cx="3861686" cy="2363535"/>
            </a:xfrm>
            <a:custGeom>
              <a:rect b="b" l="l" r="r" t="t"/>
              <a:pathLst>
                <a:path extrusionOk="0" h="2363535" w="3861686">
                  <a:moveTo>
                    <a:pt x="25640" y="0"/>
                  </a:moveTo>
                  <a:lnTo>
                    <a:pt x="3836045" y="0"/>
                  </a:lnTo>
                  <a:cubicBezTo>
                    <a:pt x="3842846" y="0"/>
                    <a:pt x="3849367" y="2701"/>
                    <a:pt x="3854176" y="7510"/>
                  </a:cubicBezTo>
                  <a:cubicBezTo>
                    <a:pt x="3858984" y="12318"/>
                    <a:pt x="3861686" y="18840"/>
                    <a:pt x="3861686" y="25640"/>
                  </a:cubicBezTo>
                  <a:lnTo>
                    <a:pt x="3861686" y="2337895"/>
                  </a:lnTo>
                  <a:cubicBezTo>
                    <a:pt x="3861686" y="2352056"/>
                    <a:pt x="3850206" y="2363535"/>
                    <a:pt x="3836045" y="2363535"/>
                  </a:cubicBezTo>
                  <a:lnTo>
                    <a:pt x="25640" y="2363535"/>
                  </a:lnTo>
                  <a:cubicBezTo>
                    <a:pt x="11479" y="2363535"/>
                    <a:pt x="0" y="2352056"/>
                    <a:pt x="0" y="2337895"/>
                  </a:cubicBezTo>
                  <a:lnTo>
                    <a:pt x="0" y="25640"/>
                  </a:lnTo>
                  <a:cubicBezTo>
                    <a:pt x="0" y="11479"/>
                    <a:pt x="11479" y="0"/>
                    <a:pt x="25640" y="0"/>
                  </a:cubicBezTo>
                  <a:close/>
                </a:path>
              </a:pathLst>
            </a:custGeom>
            <a:solidFill>
              <a:srgbClr val="F0BA40"/>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txBox="1"/>
            <p:nvPr/>
          </p:nvSpPr>
          <p:spPr>
            <a:xfrm>
              <a:off x="0" y="-38100"/>
              <a:ext cx="3861686" cy="240163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4" name="Google Shape;274;p11"/>
          <p:cNvSpPr/>
          <p:nvPr/>
        </p:nvSpPr>
        <p:spPr>
          <a:xfrm rot="-445468">
            <a:off x="606728" y="-119920"/>
            <a:ext cx="3475662" cy="2693638"/>
          </a:xfrm>
          <a:custGeom>
            <a:rect b="b" l="l" r="r" t="t"/>
            <a:pathLst>
              <a:path extrusionOk="0" h="2693638" w="3475662">
                <a:moveTo>
                  <a:pt x="0" y="0"/>
                </a:moveTo>
                <a:lnTo>
                  <a:pt x="3475662" y="0"/>
                </a:lnTo>
                <a:lnTo>
                  <a:pt x="3475662" y="2693638"/>
                </a:lnTo>
                <a:lnTo>
                  <a:pt x="0" y="2693638"/>
                </a:lnTo>
                <a:lnTo>
                  <a:pt x="0" y="0"/>
                </a:lnTo>
                <a:close/>
              </a:path>
            </a:pathLst>
          </a:custGeom>
          <a:blipFill rotWithShape="1">
            <a:blip r:embed="rId4">
              <a:alphaModFix/>
            </a:blip>
            <a:stretch>
              <a:fillRect b="0" l="0" r="0" t="0"/>
            </a:stretch>
          </a:blipFill>
          <a:ln>
            <a:noFill/>
          </a:ln>
        </p:spPr>
      </p:sp>
      <p:sp>
        <p:nvSpPr>
          <p:cNvPr id="275" name="Google Shape;275;p11"/>
          <p:cNvSpPr txBox="1"/>
          <p:nvPr/>
        </p:nvSpPr>
        <p:spPr>
          <a:xfrm>
            <a:off x="2927065" y="2430852"/>
            <a:ext cx="13265100" cy="74772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3016" u="none" cap="none" strike="noStrike">
                <a:solidFill>
                  <a:srgbClr val="243037"/>
                </a:solidFill>
                <a:latin typeface="Arial"/>
                <a:ea typeface="Arial"/>
                <a:cs typeface="Arial"/>
                <a:sym typeface="Arial"/>
              </a:rPr>
              <a:t>1.</a:t>
            </a:r>
            <a:r>
              <a:rPr b="1" i="0" lang="en-US" sz="3016" u="none" cap="none" strike="noStrike">
                <a:solidFill>
                  <a:srgbClr val="542BBB"/>
                </a:solidFill>
                <a:latin typeface="Arial"/>
                <a:ea typeface="Arial"/>
                <a:cs typeface="Arial"/>
                <a:sym typeface="Arial"/>
              </a:rPr>
              <a:t> Personalized Ad Content</a:t>
            </a:r>
            <a:r>
              <a:rPr b="1" i="0" lang="en-US" sz="3016" u="none" cap="none" strike="noStrike">
                <a:solidFill>
                  <a:srgbClr val="243037"/>
                </a:solidFill>
                <a:latin typeface="Arial"/>
                <a:ea typeface="Arial"/>
                <a:cs typeface="Arial"/>
                <a:sym typeface="Arial"/>
              </a:rPr>
              <a:t>: Use user data to tailor ad content based on their consumption patterns. Provide recommendations and notifications relevant to their interests and preferences.</a:t>
            </a:r>
            <a:endParaRPr/>
          </a:p>
          <a:p>
            <a:pPr indent="0" lvl="0" marL="0" marR="0" rtl="0" algn="l">
              <a:lnSpc>
                <a:spcPct val="115000"/>
              </a:lnSpc>
              <a:spcBef>
                <a:spcPts val="0"/>
              </a:spcBef>
              <a:spcAft>
                <a:spcPts val="0"/>
              </a:spcAft>
              <a:buNone/>
            </a:pPr>
            <a:r>
              <a:t/>
            </a:r>
            <a:endParaRPr b="1" i="0" sz="3016" u="none" cap="none" strike="noStrike">
              <a:solidFill>
                <a:srgbClr val="243037"/>
              </a:solidFill>
              <a:latin typeface="Arial"/>
              <a:ea typeface="Arial"/>
              <a:cs typeface="Arial"/>
              <a:sym typeface="Arial"/>
            </a:endParaRPr>
          </a:p>
          <a:p>
            <a:pPr indent="0" lvl="0" marL="0" marR="0" rtl="0" algn="l">
              <a:lnSpc>
                <a:spcPct val="115000"/>
              </a:lnSpc>
              <a:spcBef>
                <a:spcPts val="0"/>
              </a:spcBef>
              <a:spcAft>
                <a:spcPts val="0"/>
              </a:spcAft>
              <a:buNone/>
            </a:pPr>
            <a:r>
              <a:rPr b="1" i="0" lang="en-US" sz="3016" u="none" cap="none" strike="noStrike">
                <a:solidFill>
                  <a:srgbClr val="243037"/>
                </a:solidFill>
                <a:latin typeface="Arial"/>
                <a:ea typeface="Arial"/>
                <a:cs typeface="Arial"/>
                <a:sym typeface="Arial"/>
              </a:rPr>
              <a:t>2.</a:t>
            </a:r>
            <a:r>
              <a:rPr b="1" i="0" lang="en-US" sz="3016" u="none" cap="none" strike="noStrike">
                <a:solidFill>
                  <a:srgbClr val="542BBB"/>
                </a:solidFill>
                <a:latin typeface="Arial"/>
                <a:ea typeface="Arial"/>
                <a:cs typeface="Arial"/>
                <a:sym typeface="Arial"/>
              </a:rPr>
              <a:t> Segment-Based Campaigns</a:t>
            </a:r>
            <a:r>
              <a:rPr b="1" i="0" lang="en-US" sz="3016" u="none" cap="none" strike="noStrike">
                <a:solidFill>
                  <a:srgbClr val="243037"/>
                </a:solidFill>
                <a:latin typeface="Arial"/>
                <a:ea typeface="Arial"/>
                <a:cs typeface="Arial"/>
                <a:sym typeface="Arial"/>
              </a:rPr>
              <a:t>: Run ad campaigns targeting specific user segments according to their categories and engagement levels. Customize ads to align with each segment's needs and behaviors.</a:t>
            </a:r>
            <a:endParaRPr/>
          </a:p>
          <a:p>
            <a:pPr indent="0" lvl="0" marL="0" marR="0" rtl="0" algn="l">
              <a:lnSpc>
                <a:spcPct val="115000"/>
              </a:lnSpc>
              <a:spcBef>
                <a:spcPts val="0"/>
              </a:spcBef>
              <a:spcAft>
                <a:spcPts val="0"/>
              </a:spcAft>
              <a:buNone/>
            </a:pPr>
            <a:r>
              <a:t/>
            </a:r>
            <a:endParaRPr b="1" i="0" sz="3016" u="none" cap="none" strike="noStrike">
              <a:solidFill>
                <a:srgbClr val="243037"/>
              </a:solidFill>
              <a:latin typeface="Arial"/>
              <a:ea typeface="Arial"/>
              <a:cs typeface="Arial"/>
              <a:sym typeface="Arial"/>
            </a:endParaRPr>
          </a:p>
          <a:p>
            <a:pPr indent="0" lvl="0" marL="0" marR="0" rtl="0" algn="l">
              <a:lnSpc>
                <a:spcPct val="115000"/>
              </a:lnSpc>
              <a:spcBef>
                <a:spcPts val="0"/>
              </a:spcBef>
              <a:spcAft>
                <a:spcPts val="0"/>
              </a:spcAft>
              <a:buNone/>
            </a:pPr>
            <a:r>
              <a:rPr b="1" i="0" lang="en-US" sz="3016" u="none" cap="none" strike="noStrike">
                <a:solidFill>
                  <a:srgbClr val="243037"/>
                </a:solidFill>
                <a:latin typeface="Arial"/>
                <a:ea typeface="Arial"/>
                <a:cs typeface="Arial"/>
                <a:sym typeface="Arial"/>
              </a:rPr>
              <a:t>3.</a:t>
            </a:r>
            <a:r>
              <a:rPr b="1" i="0" lang="en-US" sz="3016" u="none" cap="none" strike="noStrike">
                <a:solidFill>
                  <a:srgbClr val="542BBB"/>
                </a:solidFill>
                <a:latin typeface="Arial"/>
                <a:ea typeface="Arial"/>
                <a:cs typeface="Arial"/>
                <a:sym typeface="Arial"/>
              </a:rPr>
              <a:t> Engage Influencers</a:t>
            </a:r>
            <a:r>
              <a:rPr b="1" i="0" lang="en-US" sz="3016" u="none" cap="none" strike="noStrike">
                <a:solidFill>
                  <a:srgbClr val="243037"/>
                </a:solidFill>
                <a:latin typeface="Arial"/>
                <a:ea typeface="Arial"/>
                <a:cs typeface="Arial"/>
                <a:sym typeface="Arial"/>
              </a:rPr>
              <a:t>: Collaborate with highly engaged users like Karley_Bosco, Kenneth 64, and Erick 5 to create compelling content. Leverage their influence to motivate and re-engage other users on the platform.chnology.</a:t>
            </a:r>
            <a:endParaRPr/>
          </a:p>
          <a:p>
            <a:pPr indent="0" lvl="0" marL="0" marR="0" rtl="0" algn="ctr">
              <a:lnSpc>
                <a:spcPct val="130636"/>
              </a:lnSpc>
              <a:spcBef>
                <a:spcPts val="0"/>
              </a:spcBef>
              <a:spcAft>
                <a:spcPts val="0"/>
              </a:spcAft>
              <a:buNone/>
            </a:pPr>
            <a:r>
              <a:t/>
            </a:r>
            <a:endParaRPr b="1" i="0" sz="3016" u="none" cap="none" strike="noStrike">
              <a:solidFill>
                <a:srgbClr val="243037"/>
              </a:solidFill>
              <a:latin typeface="Arial"/>
              <a:ea typeface="Arial"/>
              <a:cs typeface="Arial"/>
              <a:sym typeface="Arial"/>
            </a:endParaRPr>
          </a:p>
          <a:p>
            <a:pPr indent="0" lvl="0" marL="0" marR="0" rtl="0" algn="ctr">
              <a:lnSpc>
                <a:spcPct val="130636"/>
              </a:lnSpc>
              <a:spcBef>
                <a:spcPts val="0"/>
              </a:spcBef>
              <a:spcAft>
                <a:spcPts val="0"/>
              </a:spcAft>
              <a:buNone/>
            </a:pPr>
            <a:r>
              <a:t/>
            </a:r>
            <a:endParaRPr b="1" i="0" sz="3016" u="none" cap="none" strike="noStrike">
              <a:solidFill>
                <a:srgbClr val="243037"/>
              </a:solidFill>
              <a:latin typeface="Arial"/>
              <a:ea typeface="Arial"/>
              <a:cs typeface="Arial"/>
              <a:sym typeface="Arial"/>
            </a:endParaRPr>
          </a:p>
        </p:txBody>
      </p:sp>
      <p:sp>
        <p:nvSpPr>
          <p:cNvPr id="276" name="Google Shape;276;p11"/>
          <p:cNvSpPr/>
          <p:nvPr/>
        </p:nvSpPr>
        <p:spPr>
          <a:xfrm>
            <a:off x="15325819" y="8142009"/>
            <a:ext cx="2242861" cy="2144991"/>
          </a:xfrm>
          <a:custGeom>
            <a:rect b="b" l="l" r="r" t="t"/>
            <a:pathLst>
              <a:path extrusionOk="0" h="2144991" w="2242861">
                <a:moveTo>
                  <a:pt x="0" y="0"/>
                </a:moveTo>
                <a:lnTo>
                  <a:pt x="2242861" y="0"/>
                </a:lnTo>
                <a:lnTo>
                  <a:pt x="2242861" y="2144991"/>
                </a:lnTo>
                <a:lnTo>
                  <a:pt x="0" y="2144991"/>
                </a:lnTo>
                <a:lnTo>
                  <a:pt x="0" y="0"/>
                </a:lnTo>
                <a:close/>
              </a:path>
            </a:pathLst>
          </a:custGeom>
          <a:blipFill rotWithShape="1">
            <a:blip r:embed="rId5">
              <a:alphaModFix/>
            </a:blip>
            <a:stretch>
              <a:fillRect b="0" l="0" r="0" t="0"/>
            </a:stretch>
          </a:blipFill>
          <a:ln>
            <a:noFill/>
          </a:ln>
        </p:spPr>
      </p:sp>
      <p:sp>
        <p:nvSpPr>
          <p:cNvPr id="277" name="Google Shape;277;p11"/>
          <p:cNvSpPr txBox="1"/>
          <p:nvPr/>
        </p:nvSpPr>
        <p:spPr>
          <a:xfrm>
            <a:off x="4961168" y="239025"/>
            <a:ext cx="9197042" cy="5095925"/>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11146" u="none" cap="none" strike="noStrike">
                <a:solidFill>
                  <a:srgbClr val="243037"/>
                </a:solidFill>
                <a:latin typeface="Arial"/>
                <a:ea typeface="Arial"/>
                <a:cs typeface="Arial"/>
                <a:sym typeface="Arial"/>
              </a:rPr>
              <a:t>Ad Strategy</a:t>
            </a:r>
            <a:endParaRPr/>
          </a:p>
          <a:p>
            <a:pPr indent="0" lvl="0" marL="0" marR="0" rtl="0" algn="ctr">
              <a:lnSpc>
                <a:spcPct val="120007"/>
              </a:lnSpc>
              <a:spcBef>
                <a:spcPts val="0"/>
              </a:spcBef>
              <a:spcAft>
                <a:spcPts val="0"/>
              </a:spcAft>
              <a:buNone/>
            </a:pPr>
            <a:r>
              <a:t/>
            </a:r>
            <a:endParaRPr b="1" i="0" sz="11146" u="none" cap="none" strike="noStrike">
              <a:solidFill>
                <a:srgbClr val="243037"/>
              </a:solidFill>
              <a:latin typeface="Arial"/>
              <a:ea typeface="Arial"/>
              <a:cs typeface="Arial"/>
              <a:sym typeface="Arial"/>
            </a:endParaRPr>
          </a:p>
          <a:p>
            <a:pPr indent="0" lvl="0" marL="0" marR="0" rtl="0" algn="ctr">
              <a:lnSpc>
                <a:spcPct val="120007"/>
              </a:lnSpc>
              <a:spcBef>
                <a:spcPts val="0"/>
              </a:spcBef>
              <a:spcAft>
                <a:spcPts val="0"/>
              </a:spcAft>
              <a:buNone/>
            </a:pPr>
            <a:r>
              <a:t/>
            </a:r>
            <a:endParaRPr b="1" i="0" sz="11146" u="none" cap="none" strike="noStrike">
              <a:solidFill>
                <a:srgbClr val="243037"/>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C275"/>
        </a:solidFill>
      </p:bgPr>
    </p:bg>
    <p:spTree>
      <p:nvGrpSpPr>
        <p:cNvPr id="281" name="Shape 281"/>
        <p:cNvGrpSpPr/>
        <p:nvPr/>
      </p:nvGrpSpPr>
      <p:grpSpPr>
        <a:xfrm>
          <a:off x="0" y="0"/>
          <a:ext cx="0" cy="0"/>
          <a:chOff x="0" y="0"/>
          <a:chExt cx="0" cy="0"/>
        </a:xfrm>
      </p:grpSpPr>
      <p:grpSp>
        <p:nvGrpSpPr>
          <p:cNvPr id="282" name="Google Shape;282;p12"/>
          <p:cNvGrpSpPr/>
          <p:nvPr/>
        </p:nvGrpSpPr>
        <p:grpSpPr>
          <a:xfrm>
            <a:off x="505572" y="1845559"/>
            <a:ext cx="16634260" cy="8186066"/>
            <a:chOff x="0" y="0"/>
            <a:chExt cx="3797590" cy="1868873"/>
          </a:xfrm>
        </p:grpSpPr>
        <p:sp>
          <p:nvSpPr>
            <p:cNvPr id="283" name="Google Shape;283;p12"/>
            <p:cNvSpPr/>
            <p:nvPr/>
          </p:nvSpPr>
          <p:spPr>
            <a:xfrm>
              <a:off x="0" y="0"/>
              <a:ext cx="3797590" cy="1868873"/>
            </a:xfrm>
            <a:custGeom>
              <a:rect b="b" l="l" r="r" t="t"/>
              <a:pathLst>
                <a:path extrusionOk="0" h="1868873" w="3797590">
                  <a:moveTo>
                    <a:pt x="23736" y="0"/>
                  </a:moveTo>
                  <a:lnTo>
                    <a:pt x="3773853" y="0"/>
                  </a:lnTo>
                  <a:cubicBezTo>
                    <a:pt x="3786962" y="0"/>
                    <a:pt x="3797590" y="10627"/>
                    <a:pt x="3797590" y="23736"/>
                  </a:cubicBezTo>
                  <a:lnTo>
                    <a:pt x="3797590" y="1845136"/>
                  </a:lnTo>
                  <a:cubicBezTo>
                    <a:pt x="3797590" y="1858245"/>
                    <a:pt x="3786962" y="1868873"/>
                    <a:pt x="3773853" y="1868873"/>
                  </a:cubicBezTo>
                  <a:lnTo>
                    <a:pt x="23736" y="1868873"/>
                  </a:lnTo>
                  <a:cubicBezTo>
                    <a:pt x="10627" y="1868873"/>
                    <a:pt x="0" y="1858245"/>
                    <a:pt x="0" y="1845136"/>
                  </a:cubicBezTo>
                  <a:lnTo>
                    <a:pt x="0" y="23736"/>
                  </a:lnTo>
                  <a:cubicBezTo>
                    <a:pt x="0" y="10627"/>
                    <a:pt x="10627" y="0"/>
                    <a:pt x="23736" y="0"/>
                  </a:cubicBezTo>
                  <a:close/>
                </a:path>
              </a:pathLst>
            </a:custGeom>
            <a:solidFill>
              <a:srgbClr val="FFFFFF"/>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2"/>
            <p:cNvSpPr txBox="1"/>
            <p:nvPr/>
          </p:nvSpPr>
          <p:spPr>
            <a:xfrm>
              <a:off x="0" y="0"/>
              <a:ext cx="3797589" cy="1868872"/>
            </a:xfrm>
            <a:prstGeom prst="rect">
              <a:avLst/>
            </a:prstGeom>
            <a:noFill/>
            <a:ln>
              <a:noFill/>
            </a:ln>
          </p:spPr>
          <p:txBody>
            <a:bodyPr anchorCtr="0" anchor="ctr" bIns="50800" lIns="50800" spcFirstLastPara="1" rIns="50800" wrap="square" tIns="50800">
              <a:noAutofit/>
            </a:bodyPr>
            <a:lstStyle/>
            <a:p>
              <a:pPr indent="0" lvl="0" marL="0" marR="0" rtl="0" algn="ctr">
                <a:lnSpc>
                  <a:spcPct val="15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5" name="Google Shape;285;p12"/>
          <p:cNvSpPr txBox="1"/>
          <p:nvPr/>
        </p:nvSpPr>
        <p:spPr>
          <a:xfrm>
            <a:off x="386100" y="214930"/>
            <a:ext cx="16873200" cy="2671119"/>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i="0" lang="en-US" sz="7712" u="none" cap="none" strike="noStrike">
                <a:solidFill>
                  <a:srgbClr val="FFFFFF"/>
                </a:solidFill>
                <a:latin typeface="Arial"/>
                <a:ea typeface="Arial"/>
                <a:cs typeface="Arial"/>
                <a:sym typeface="Arial"/>
              </a:rPr>
              <a:t>Insights and recommendations </a:t>
            </a:r>
            <a:endParaRPr/>
          </a:p>
          <a:p>
            <a:pPr indent="0" lvl="0" marL="0" marR="0" rtl="0" algn="ctr">
              <a:lnSpc>
                <a:spcPct val="140002"/>
              </a:lnSpc>
              <a:spcBef>
                <a:spcPts val="0"/>
              </a:spcBef>
              <a:spcAft>
                <a:spcPts val="0"/>
              </a:spcAft>
              <a:buNone/>
            </a:pPr>
            <a:r>
              <a:t/>
            </a:r>
            <a:endParaRPr b="1" i="0" sz="7712" u="none" cap="none" strike="noStrike">
              <a:solidFill>
                <a:srgbClr val="FFFFFF"/>
              </a:solidFill>
              <a:latin typeface="Arial"/>
              <a:ea typeface="Arial"/>
              <a:cs typeface="Arial"/>
              <a:sym typeface="Arial"/>
            </a:endParaRPr>
          </a:p>
        </p:txBody>
      </p:sp>
      <p:sp>
        <p:nvSpPr>
          <p:cNvPr id="286" name="Google Shape;286;p12"/>
          <p:cNvSpPr txBox="1"/>
          <p:nvPr/>
        </p:nvSpPr>
        <p:spPr>
          <a:xfrm>
            <a:off x="1028700" y="2044300"/>
            <a:ext cx="15828000" cy="7731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3413" u="none" cap="none" strike="noStrike">
                <a:solidFill>
                  <a:srgbClr val="E3613D"/>
                </a:solidFill>
                <a:latin typeface="Arial"/>
                <a:ea typeface="Arial"/>
                <a:cs typeface="Arial"/>
                <a:sym typeface="Arial"/>
              </a:rPr>
              <a:t>Insights:</a:t>
            </a:r>
            <a:endParaRPr/>
          </a:p>
          <a:p>
            <a:pPr indent="-336048" lvl="1" marL="672099" marR="0" rtl="0" algn="l">
              <a:lnSpc>
                <a:spcPct val="115000"/>
              </a:lnSpc>
              <a:spcBef>
                <a:spcPts val="0"/>
              </a:spcBef>
              <a:spcAft>
                <a:spcPts val="0"/>
              </a:spcAft>
              <a:buClr>
                <a:srgbClr val="000000"/>
              </a:buClr>
              <a:buSzPts val="3113"/>
              <a:buFont typeface="Arial"/>
              <a:buAutoNum type="arabicPeriod"/>
            </a:pPr>
            <a:r>
              <a:rPr b="1" i="0" lang="en-US" sz="3113" u="none" cap="none" strike="noStrike">
                <a:solidFill>
                  <a:srgbClr val="000000"/>
                </a:solidFill>
                <a:latin typeface="Arial"/>
                <a:ea typeface="Arial"/>
                <a:cs typeface="Arial"/>
                <a:sym typeface="Arial"/>
              </a:rPr>
              <a:t>Hashtag Impact: Posts with trending hashtags drive higher engagement.</a:t>
            </a:r>
            <a:endParaRPr/>
          </a:p>
          <a:p>
            <a:pPr indent="-336048" lvl="1" marL="672099" marR="0" rtl="0" algn="l">
              <a:lnSpc>
                <a:spcPct val="115000"/>
              </a:lnSpc>
              <a:spcBef>
                <a:spcPts val="0"/>
              </a:spcBef>
              <a:spcAft>
                <a:spcPts val="0"/>
              </a:spcAft>
              <a:buClr>
                <a:srgbClr val="000000"/>
              </a:buClr>
              <a:buSzPts val="3113"/>
              <a:buFont typeface="Arial"/>
              <a:buAutoNum type="arabicPeriod"/>
            </a:pPr>
            <a:r>
              <a:rPr b="1" i="0" lang="en-US" sz="3113" u="none" cap="none" strike="noStrike">
                <a:solidFill>
                  <a:srgbClr val="000000"/>
                </a:solidFill>
                <a:latin typeface="Arial"/>
                <a:ea typeface="Arial"/>
                <a:cs typeface="Arial"/>
                <a:sym typeface="Arial"/>
              </a:rPr>
              <a:t>Content Type Efficiency: Photos are less time-consuming compared to reels and videos.</a:t>
            </a:r>
            <a:endParaRPr/>
          </a:p>
          <a:p>
            <a:pPr indent="-336048" lvl="1" marL="672099" marR="0" rtl="0" algn="l">
              <a:lnSpc>
                <a:spcPct val="115000"/>
              </a:lnSpc>
              <a:spcBef>
                <a:spcPts val="0"/>
              </a:spcBef>
              <a:spcAft>
                <a:spcPts val="0"/>
              </a:spcAft>
              <a:buClr>
                <a:srgbClr val="000000"/>
              </a:buClr>
              <a:buSzPts val="3113"/>
              <a:buFont typeface="Arial"/>
              <a:buAutoNum type="arabicPeriod"/>
            </a:pPr>
            <a:r>
              <a:rPr b="1" i="0" lang="en-US" sz="3113" u="none" cap="none" strike="noStrike">
                <a:solidFill>
                  <a:srgbClr val="000000"/>
                </a:solidFill>
                <a:latin typeface="Arial"/>
                <a:ea typeface="Arial"/>
                <a:cs typeface="Arial"/>
                <a:sym typeface="Arial"/>
              </a:rPr>
              <a:t>Holiday Trends: Travel photos see increased engagement during holidays.</a:t>
            </a:r>
            <a:endParaRPr/>
          </a:p>
          <a:p>
            <a:pPr indent="0" lvl="0" marL="0" marR="0" rtl="0" algn="l">
              <a:lnSpc>
                <a:spcPct val="115000"/>
              </a:lnSpc>
              <a:spcBef>
                <a:spcPts val="0"/>
              </a:spcBef>
              <a:spcAft>
                <a:spcPts val="0"/>
              </a:spcAft>
              <a:buNone/>
            </a:pPr>
            <a:r>
              <a:t/>
            </a:r>
            <a:endParaRPr b="1" i="0" sz="3113"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i="0" lang="en-US" sz="3313" u="none" cap="none" strike="noStrike">
                <a:solidFill>
                  <a:srgbClr val="E3613D"/>
                </a:solidFill>
                <a:latin typeface="Arial"/>
                <a:ea typeface="Arial"/>
                <a:cs typeface="Arial"/>
                <a:sym typeface="Arial"/>
              </a:rPr>
              <a:t>Recommendations:</a:t>
            </a:r>
            <a:endParaRPr/>
          </a:p>
          <a:p>
            <a:pPr indent="-336048" lvl="1" marL="672099" marR="0" rtl="0" algn="l">
              <a:lnSpc>
                <a:spcPct val="115000"/>
              </a:lnSpc>
              <a:spcBef>
                <a:spcPts val="0"/>
              </a:spcBef>
              <a:spcAft>
                <a:spcPts val="0"/>
              </a:spcAft>
              <a:buClr>
                <a:srgbClr val="000000"/>
              </a:buClr>
              <a:buSzPts val="3113"/>
              <a:buFont typeface="Arial"/>
              <a:buAutoNum type="arabicPeriod"/>
            </a:pPr>
            <a:r>
              <a:rPr b="1" i="0" lang="en-US" sz="3113" u="none" cap="none" strike="noStrike">
                <a:solidFill>
                  <a:srgbClr val="000000"/>
                </a:solidFill>
                <a:latin typeface="Arial"/>
                <a:ea typeface="Arial"/>
                <a:cs typeface="Arial"/>
                <a:sym typeface="Arial"/>
              </a:rPr>
              <a:t>Content Balance: Prioritize reels for higher engagement while maintaining a balanced content strategy.</a:t>
            </a:r>
            <a:endParaRPr/>
          </a:p>
          <a:p>
            <a:pPr indent="-336048" lvl="1" marL="672099" marR="0" rtl="0" algn="l">
              <a:lnSpc>
                <a:spcPct val="115000"/>
              </a:lnSpc>
              <a:spcBef>
                <a:spcPts val="0"/>
              </a:spcBef>
              <a:spcAft>
                <a:spcPts val="0"/>
              </a:spcAft>
              <a:buClr>
                <a:srgbClr val="000000"/>
              </a:buClr>
              <a:buSzPts val="3113"/>
              <a:buFont typeface="Arial"/>
              <a:buAutoNum type="arabicPeriod"/>
            </a:pPr>
            <a:r>
              <a:rPr b="1" i="0" lang="en-US" sz="3113" u="none" cap="none" strike="noStrike">
                <a:solidFill>
                  <a:srgbClr val="000000"/>
                </a:solidFill>
                <a:latin typeface="Arial"/>
                <a:ea typeface="Arial"/>
                <a:cs typeface="Arial"/>
                <a:sym typeface="Arial"/>
              </a:rPr>
              <a:t>Trend Monitoring: Focus on current trends and continuously adjust content strategies to stay relevant.</a:t>
            </a:r>
            <a:endParaRPr/>
          </a:p>
          <a:p>
            <a:pPr indent="-336048" lvl="1" marL="672099" marR="0" rtl="0" algn="l">
              <a:lnSpc>
                <a:spcPct val="115000"/>
              </a:lnSpc>
              <a:spcBef>
                <a:spcPts val="0"/>
              </a:spcBef>
              <a:spcAft>
                <a:spcPts val="0"/>
              </a:spcAft>
              <a:buClr>
                <a:srgbClr val="000000"/>
              </a:buClr>
              <a:buSzPts val="3113"/>
              <a:buFont typeface="Arial"/>
              <a:buAutoNum type="arabicPeriod"/>
            </a:pPr>
            <a:r>
              <a:rPr b="1" i="0" lang="en-US" sz="3113" u="none" cap="none" strike="noStrike">
                <a:solidFill>
                  <a:srgbClr val="000000"/>
                </a:solidFill>
                <a:latin typeface="Arial"/>
                <a:ea typeface="Arial"/>
                <a:cs typeface="Arial"/>
                <a:sym typeface="Arial"/>
              </a:rPr>
              <a:t>Hashtag Optimization: Regularly update hashtags to align with trending topics and boost engagement.</a:t>
            </a:r>
            <a:endParaRPr/>
          </a:p>
          <a:p>
            <a:pPr indent="0" lvl="0" marL="0" marR="0" rtl="0" algn="l">
              <a:lnSpc>
                <a:spcPct val="139993"/>
              </a:lnSpc>
              <a:spcBef>
                <a:spcPts val="0"/>
              </a:spcBef>
              <a:spcAft>
                <a:spcPts val="0"/>
              </a:spcAft>
              <a:buNone/>
            </a:pPr>
            <a:r>
              <a:t/>
            </a:r>
            <a:endParaRPr b="1" i="0" sz="3113" u="none" cap="none" strike="noStrike">
              <a:solidFill>
                <a:srgbClr val="000000"/>
              </a:solidFill>
              <a:latin typeface="Arial"/>
              <a:ea typeface="Arial"/>
              <a:cs typeface="Arial"/>
              <a:sym typeface="Arial"/>
            </a:endParaRPr>
          </a:p>
        </p:txBody>
      </p:sp>
      <p:sp>
        <p:nvSpPr>
          <p:cNvPr id="287" name="Google Shape;287;p12"/>
          <p:cNvSpPr/>
          <p:nvPr/>
        </p:nvSpPr>
        <p:spPr>
          <a:xfrm>
            <a:off x="16469001" y="3367159"/>
            <a:ext cx="2569632" cy="4559025"/>
          </a:xfrm>
          <a:custGeom>
            <a:rect b="b" l="l" r="r" t="t"/>
            <a:pathLst>
              <a:path extrusionOk="0" h="4559025" w="2569632">
                <a:moveTo>
                  <a:pt x="0" y="0"/>
                </a:moveTo>
                <a:lnTo>
                  <a:pt x="2569633" y="0"/>
                </a:lnTo>
                <a:lnTo>
                  <a:pt x="2569633" y="4559025"/>
                </a:lnTo>
                <a:lnTo>
                  <a:pt x="0" y="4559025"/>
                </a:lnTo>
                <a:lnTo>
                  <a:pt x="0" y="0"/>
                </a:lnTo>
                <a:close/>
              </a:path>
            </a:pathLst>
          </a:custGeom>
          <a:blipFill rotWithShape="1">
            <a:blip r:embed="rId3">
              <a:alphaModFix/>
            </a:blip>
            <a:stretch>
              <a:fillRect b="0" l="0" r="0" t="0"/>
            </a:stretch>
          </a:blipFill>
          <a:ln>
            <a:noFill/>
          </a:ln>
        </p:spPr>
      </p:sp>
      <p:sp>
        <p:nvSpPr>
          <p:cNvPr id="288" name="Google Shape;288;p12"/>
          <p:cNvSpPr/>
          <p:nvPr/>
        </p:nvSpPr>
        <p:spPr>
          <a:xfrm>
            <a:off x="-2341238" y="8666079"/>
            <a:ext cx="3794064" cy="3800975"/>
          </a:xfrm>
          <a:custGeom>
            <a:rect b="b" l="l" r="r" t="t"/>
            <a:pathLst>
              <a:path extrusionOk="0" h="3800975" w="3794064">
                <a:moveTo>
                  <a:pt x="0" y="0"/>
                </a:moveTo>
                <a:lnTo>
                  <a:pt x="3794064" y="0"/>
                </a:lnTo>
                <a:lnTo>
                  <a:pt x="3794064" y="3800975"/>
                </a:lnTo>
                <a:lnTo>
                  <a:pt x="0" y="3800975"/>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37CF"/>
        </a:solidFill>
      </p:bgPr>
    </p:bg>
    <p:spTree>
      <p:nvGrpSpPr>
        <p:cNvPr id="292" name="Shape 292"/>
        <p:cNvGrpSpPr/>
        <p:nvPr/>
      </p:nvGrpSpPr>
      <p:grpSpPr>
        <a:xfrm>
          <a:off x="0" y="0"/>
          <a:ext cx="0" cy="0"/>
          <a:chOff x="0" y="0"/>
          <a:chExt cx="0" cy="0"/>
        </a:xfrm>
      </p:grpSpPr>
      <p:sp>
        <p:nvSpPr>
          <p:cNvPr id="293" name="Google Shape;293;p13"/>
          <p:cNvSpPr/>
          <p:nvPr/>
        </p:nvSpPr>
        <p:spPr>
          <a:xfrm rot="240586">
            <a:off x="15352784" y="-240368"/>
            <a:ext cx="5870432" cy="3588302"/>
          </a:xfrm>
          <a:custGeom>
            <a:rect b="b" l="l" r="r" t="t"/>
            <a:pathLst>
              <a:path extrusionOk="0" h="3588302" w="5870432">
                <a:moveTo>
                  <a:pt x="0" y="0"/>
                </a:moveTo>
                <a:lnTo>
                  <a:pt x="5870432" y="0"/>
                </a:lnTo>
                <a:lnTo>
                  <a:pt x="5870432" y="3588301"/>
                </a:lnTo>
                <a:lnTo>
                  <a:pt x="0" y="3588301"/>
                </a:lnTo>
                <a:lnTo>
                  <a:pt x="0" y="0"/>
                </a:lnTo>
                <a:close/>
              </a:path>
            </a:pathLst>
          </a:custGeom>
          <a:blipFill rotWithShape="1">
            <a:blip r:embed="rId3">
              <a:alphaModFix/>
            </a:blip>
            <a:stretch>
              <a:fillRect b="0" l="0" r="0" t="0"/>
            </a:stretch>
          </a:blipFill>
          <a:ln>
            <a:noFill/>
          </a:ln>
        </p:spPr>
      </p:sp>
      <p:sp>
        <p:nvSpPr>
          <p:cNvPr id="294" name="Google Shape;294;p13"/>
          <p:cNvSpPr/>
          <p:nvPr/>
        </p:nvSpPr>
        <p:spPr>
          <a:xfrm rot="-1226795">
            <a:off x="14542289" y="3741897"/>
            <a:ext cx="4917488" cy="5931180"/>
          </a:xfrm>
          <a:custGeom>
            <a:rect b="b" l="l" r="r" t="t"/>
            <a:pathLst>
              <a:path extrusionOk="0" h="5931180" w="4917488">
                <a:moveTo>
                  <a:pt x="0" y="0"/>
                </a:moveTo>
                <a:lnTo>
                  <a:pt x="4917488" y="0"/>
                </a:lnTo>
                <a:lnTo>
                  <a:pt x="4917488" y="5931180"/>
                </a:lnTo>
                <a:lnTo>
                  <a:pt x="0" y="5931180"/>
                </a:lnTo>
                <a:lnTo>
                  <a:pt x="0" y="0"/>
                </a:lnTo>
                <a:close/>
              </a:path>
            </a:pathLst>
          </a:custGeom>
          <a:blipFill rotWithShape="1">
            <a:blip r:embed="rId4">
              <a:alphaModFix/>
            </a:blip>
            <a:stretch>
              <a:fillRect b="0" l="0" r="0" t="0"/>
            </a:stretch>
          </a:blipFill>
          <a:ln>
            <a:noFill/>
          </a:ln>
        </p:spPr>
      </p:sp>
      <p:sp>
        <p:nvSpPr>
          <p:cNvPr id="295" name="Google Shape;295;p13"/>
          <p:cNvSpPr/>
          <p:nvPr/>
        </p:nvSpPr>
        <p:spPr>
          <a:xfrm>
            <a:off x="-1253407" y="-189641"/>
            <a:ext cx="2506814" cy="3259451"/>
          </a:xfrm>
          <a:custGeom>
            <a:rect b="b" l="l" r="r" t="t"/>
            <a:pathLst>
              <a:path extrusionOk="0" h="3259451" w="2506814">
                <a:moveTo>
                  <a:pt x="0" y="0"/>
                </a:moveTo>
                <a:lnTo>
                  <a:pt x="2506814" y="0"/>
                </a:lnTo>
                <a:lnTo>
                  <a:pt x="2506814" y="3259452"/>
                </a:lnTo>
                <a:lnTo>
                  <a:pt x="0" y="3259452"/>
                </a:lnTo>
                <a:lnTo>
                  <a:pt x="0" y="0"/>
                </a:lnTo>
                <a:close/>
              </a:path>
            </a:pathLst>
          </a:custGeom>
          <a:blipFill rotWithShape="1">
            <a:blip r:embed="rId5">
              <a:alphaModFix/>
            </a:blip>
            <a:stretch>
              <a:fillRect b="0" l="0" r="0" t="0"/>
            </a:stretch>
          </a:blipFill>
          <a:ln>
            <a:noFill/>
          </a:ln>
        </p:spPr>
      </p:sp>
      <p:grpSp>
        <p:nvGrpSpPr>
          <p:cNvPr id="296" name="Google Shape;296;p13"/>
          <p:cNvGrpSpPr/>
          <p:nvPr/>
        </p:nvGrpSpPr>
        <p:grpSpPr>
          <a:xfrm>
            <a:off x="1253407" y="664108"/>
            <a:ext cx="13052026" cy="8958784"/>
            <a:chOff x="0" y="0"/>
            <a:chExt cx="3281622" cy="2252474"/>
          </a:xfrm>
        </p:grpSpPr>
        <p:sp>
          <p:nvSpPr>
            <p:cNvPr id="297" name="Google Shape;297;p13"/>
            <p:cNvSpPr/>
            <p:nvPr/>
          </p:nvSpPr>
          <p:spPr>
            <a:xfrm>
              <a:off x="0" y="0"/>
              <a:ext cx="3281622" cy="2252474"/>
            </a:xfrm>
            <a:custGeom>
              <a:rect b="b" l="l" r="r" t="t"/>
              <a:pathLst>
                <a:path extrusionOk="0" h="2252474" w="3281622">
                  <a:moveTo>
                    <a:pt x="30251" y="0"/>
                  </a:moveTo>
                  <a:lnTo>
                    <a:pt x="3251371" y="0"/>
                  </a:lnTo>
                  <a:cubicBezTo>
                    <a:pt x="3259394" y="0"/>
                    <a:pt x="3267089" y="3187"/>
                    <a:pt x="3272762" y="8860"/>
                  </a:cubicBezTo>
                  <a:cubicBezTo>
                    <a:pt x="3278435" y="14534"/>
                    <a:pt x="3281622" y="22228"/>
                    <a:pt x="3281622" y="30251"/>
                  </a:cubicBezTo>
                  <a:lnTo>
                    <a:pt x="3281622" y="2222222"/>
                  </a:lnTo>
                  <a:cubicBezTo>
                    <a:pt x="3281622" y="2230246"/>
                    <a:pt x="3278435" y="2237940"/>
                    <a:pt x="3272762" y="2243613"/>
                  </a:cubicBezTo>
                  <a:cubicBezTo>
                    <a:pt x="3267089" y="2249286"/>
                    <a:pt x="3259394" y="2252474"/>
                    <a:pt x="3251371" y="2252474"/>
                  </a:cubicBezTo>
                  <a:lnTo>
                    <a:pt x="30251" y="2252474"/>
                  </a:lnTo>
                  <a:cubicBezTo>
                    <a:pt x="22228" y="2252474"/>
                    <a:pt x="14534" y="2249286"/>
                    <a:pt x="8860" y="2243613"/>
                  </a:cubicBezTo>
                  <a:cubicBezTo>
                    <a:pt x="3187" y="2237940"/>
                    <a:pt x="0" y="2230246"/>
                    <a:pt x="0" y="2222222"/>
                  </a:cubicBezTo>
                  <a:lnTo>
                    <a:pt x="0" y="30251"/>
                  </a:lnTo>
                  <a:cubicBezTo>
                    <a:pt x="0" y="22228"/>
                    <a:pt x="3187" y="14534"/>
                    <a:pt x="8860" y="8860"/>
                  </a:cubicBezTo>
                  <a:cubicBezTo>
                    <a:pt x="14534" y="3187"/>
                    <a:pt x="22228" y="0"/>
                    <a:pt x="30251" y="0"/>
                  </a:cubicBezTo>
                  <a:close/>
                </a:path>
              </a:pathLst>
            </a:custGeom>
            <a:solidFill>
              <a:srgbClr val="FFFFFF"/>
            </a:solidFill>
            <a:ln cap="rnd" cmpd="sng" w="28575">
              <a:solidFill>
                <a:srgbClr val="E998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txBox="1"/>
            <p:nvPr/>
          </p:nvSpPr>
          <p:spPr>
            <a:xfrm>
              <a:off x="0" y="0"/>
              <a:ext cx="3281622" cy="2252474"/>
            </a:xfrm>
            <a:prstGeom prst="rect">
              <a:avLst/>
            </a:prstGeom>
            <a:noFill/>
            <a:ln>
              <a:noFill/>
            </a:ln>
          </p:spPr>
          <p:txBody>
            <a:bodyPr anchorCtr="0" anchor="ctr" bIns="50800" lIns="50800" spcFirstLastPara="1" rIns="50800" wrap="square" tIns="50800">
              <a:noAutofit/>
            </a:bodyPr>
            <a:lstStyle/>
            <a:p>
              <a:pPr indent="0" lvl="0" marL="0" marR="0" rtl="0" algn="ctr">
                <a:lnSpc>
                  <a:spcPct val="15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9" name="Google Shape;299;p13"/>
          <p:cNvGrpSpPr/>
          <p:nvPr/>
        </p:nvGrpSpPr>
        <p:grpSpPr>
          <a:xfrm>
            <a:off x="1755298" y="359069"/>
            <a:ext cx="11151157" cy="1339263"/>
            <a:chOff x="0" y="0"/>
            <a:chExt cx="2803694" cy="336726"/>
          </a:xfrm>
        </p:grpSpPr>
        <p:sp>
          <p:nvSpPr>
            <p:cNvPr id="300" name="Google Shape;300;p13"/>
            <p:cNvSpPr/>
            <p:nvPr/>
          </p:nvSpPr>
          <p:spPr>
            <a:xfrm>
              <a:off x="0" y="0"/>
              <a:ext cx="2803694" cy="336726"/>
            </a:xfrm>
            <a:custGeom>
              <a:rect b="b" l="l" r="r" t="t"/>
              <a:pathLst>
                <a:path extrusionOk="0" h="336726" w="2803694">
                  <a:moveTo>
                    <a:pt x="35408" y="0"/>
                  </a:moveTo>
                  <a:lnTo>
                    <a:pt x="2768286" y="0"/>
                  </a:lnTo>
                  <a:cubicBezTo>
                    <a:pt x="2777677" y="0"/>
                    <a:pt x="2786683" y="3730"/>
                    <a:pt x="2793323" y="10371"/>
                  </a:cubicBezTo>
                  <a:cubicBezTo>
                    <a:pt x="2799963" y="17011"/>
                    <a:pt x="2803694" y="26017"/>
                    <a:pt x="2803694" y="35408"/>
                  </a:cubicBezTo>
                  <a:lnTo>
                    <a:pt x="2803694" y="301318"/>
                  </a:lnTo>
                  <a:cubicBezTo>
                    <a:pt x="2803694" y="320873"/>
                    <a:pt x="2787841" y="336726"/>
                    <a:pt x="2768286" y="336726"/>
                  </a:cubicBezTo>
                  <a:lnTo>
                    <a:pt x="35408" y="336726"/>
                  </a:lnTo>
                  <a:cubicBezTo>
                    <a:pt x="15853" y="336726"/>
                    <a:pt x="0" y="320873"/>
                    <a:pt x="0" y="301318"/>
                  </a:cubicBezTo>
                  <a:lnTo>
                    <a:pt x="0" y="35408"/>
                  </a:lnTo>
                  <a:cubicBezTo>
                    <a:pt x="0" y="15853"/>
                    <a:pt x="15853" y="0"/>
                    <a:pt x="35408" y="0"/>
                  </a:cubicBezTo>
                  <a:close/>
                </a:path>
              </a:pathLst>
            </a:custGeom>
            <a:solidFill>
              <a:srgbClr val="F9E6B9"/>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txBox="1"/>
            <p:nvPr/>
          </p:nvSpPr>
          <p:spPr>
            <a:xfrm>
              <a:off x="0" y="0"/>
              <a:ext cx="2803694" cy="336726"/>
            </a:xfrm>
            <a:prstGeom prst="rect">
              <a:avLst/>
            </a:prstGeom>
            <a:noFill/>
            <a:ln>
              <a:noFill/>
            </a:ln>
          </p:spPr>
          <p:txBody>
            <a:bodyPr anchorCtr="0" anchor="ctr" bIns="50800" lIns="50800" spcFirstLastPara="1" rIns="50800" wrap="square" tIns="50800">
              <a:noAutofit/>
            </a:bodyPr>
            <a:lstStyle/>
            <a:p>
              <a:pPr indent="0" lvl="0" marL="0" marR="0" rtl="0" algn="ctr">
                <a:lnSpc>
                  <a:spcPct val="15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2" name="Google Shape;302;p13"/>
          <p:cNvSpPr txBox="1"/>
          <p:nvPr/>
        </p:nvSpPr>
        <p:spPr>
          <a:xfrm>
            <a:off x="3864150" y="359076"/>
            <a:ext cx="7381200" cy="1541100"/>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i="0" lang="en-US" sz="10012" u="none" cap="none" strike="noStrike">
                <a:solidFill>
                  <a:srgbClr val="E3613D"/>
                </a:solidFill>
                <a:latin typeface="Arial"/>
                <a:ea typeface="Arial"/>
                <a:cs typeface="Arial"/>
                <a:sym typeface="Arial"/>
              </a:rPr>
              <a:t>Conclusion</a:t>
            </a:r>
            <a:endParaRPr/>
          </a:p>
        </p:txBody>
      </p:sp>
      <p:sp>
        <p:nvSpPr>
          <p:cNvPr id="303" name="Google Shape;303;p13"/>
          <p:cNvSpPr txBox="1"/>
          <p:nvPr/>
        </p:nvSpPr>
        <p:spPr>
          <a:xfrm>
            <a:off x="1513602" y="2098370"/>
            <a:ext cx="12791700" cy="77172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2932" u="none" cap="none" strike="noStrike">
                <a:solidFill>
                  <a:srgbClr val="542BBB"/>
                </a:solidFill>
                <a:latin typeface="Arial"/>
                <a:ea typeface="Arial"/>
                <a:cs typeface="Arial"/>
                <a:sym typeface="Arial"/>
              </a:rPr>
              <a:t>Leverage High Engagement</a:t>
            </a:r>
            <a:r>
              <a:rPr b="1" i="0" lang="en-US" sz="2932" u="none" cap="none" strike="noStrike">
                <a:solidFill>
                  <a:srgbClr val="000000"/>
                </a:solidFill>
                <a:latin typeface="Arial"/>
                <a:ea typeface="Arial"/>
                <a:cs typeface="Arial"/>
                <a:sym typeface="Arial"/>
              </a:rPr>
              <a:t>: Utilize top users like Karley_Bosco and Kenneth</a:t>
            </a:r>
            <a:r>
              <a:rPr b="1" lang="en-US" sz="2932"/>
              <a:t>_</a:t>
            </a:r>
            <a:r>
              <a:rPr b="1" i="0" lang="en-US" sz="2932" u="none" cap="none" strike="noStrike">
                <a:solidFill>
                  <a:srgbClr val="000000"/>
                </a:solidFill>
                <a:latin typeface="Arial"/>
                <a:ea typeface="Arial"/>
                <a:cs typeface="Arial"/>
                <a:sym typeface="Arial"/>
              </a:rPr>
              <a:t>64 to boost interaction.</a:t>
            </a:r>
            <a:endParaRPr/>
          </a:p>
          <a:p>
            <a:pPr indent="0" lvl="0" marL="0" marR="0" rtl="0" algn="l">
              <a:lnSpc>
                <a:spcPct val="115000"/>
              </a:lnSpc>
              <a:spcBef>
                <a:spcPts val="0"/>
              </a:spcBef>
              <a:spcAft>
                <a:spcPts val="0"/>
              </a:spcAft>
              <a:buNone/>
            </a:pPr>
            <a:r>
              <a:t/>
            </a:r>
            <a:endParaRPr b="1" i="0" sz="2932"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i="0" lang="en-US" sz="2932" u="none" cap="none" strike="noStrike">
                <a:solidFill>
                  <a:srgbClr val="542BBB"/>
                </a:solidFill>
                <a:latin typeface="Arial"/>
                <a:ea typeface="Arial"/>
                <a:cs typeface="Arial"/>
                <a:sym typeface="Arial"/>
              </a:rPr>
              <a:t>Optimize Hashtags:</a:t>
            </a:r>
            <a:r>
              <a:rPr b="1" i="0" lang="en-US" sz="2932" u="none" cap="none" strike="noStrike">
                <a:solidFill>
                  <a:srgbClr val="E3613D"/>
                </a:solidFill>
                <a:latin typeface="Arial"/>
                <a:ea typeface="Arial"/>
                <a:cs typeface="Arial"/>
                <a:sym typeface="Arial"/>
              </a:rPr>
              <a:t> </a:t>
            </a:r>
            <a:r>
              <a:rPr b="1" i="0" lang="en-US" sz="2932" u="none" cap="none" strike="noStrike">
                <a:solidFill>
                  <a:srgbClr val="000000"/>
                </a:solidFill>
                <a:latin typeface="Arial"/>
                <a:ea typeface="Arial"/>
                <a:cs typeface="Arial"/>
                <a:sym typeface="Arial"/>
              </a:rPr>
              <a:t>Focus on effective hashtags like #Smile and #Beach, and keep them updated with trends.</a:t>
            </a:r>
            <a:endParaRPr/>
          </a:p>
          <a:p>
            <a:pPr indent="0" lvl="0" marL="0" marR="0" rtl="0" algn="l">
              <a:lnSpc>
                <a:spcPct val="115000"/>
              </a:lnSpc>
              <a:spcBef>
                <a:spcPts val="0"/>
              </a:spcBef>
              <a:spcAft>
                <a:spcPts val="0"/>
              </a:spcAft>
              <a:buNone/>
            </a:pPr>
            <a:r>
              <a:t/>
            </a:r>
            <a:endParaRPr b="1" i="0" sz="2932"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i="0" lang="en-US" sz="2932" u="none" cap="none" strike="noStrike">
                <a:solidFill>
                  <a:srgbClr val="542BBB"/>
                </a:solidFill>
                <a:latin typeface="Arial"/>
                <a:ea typeface="Arial"/>
                <a:cs typeface="Arial"/>
                <a:sym typeface="Arial"/>
              </a:rPr>
              <a:t>Replicate Success: </a:t>
            </a:r>
            <a:r>
              <a:rPr b="1" i="0" lang="en-US" sz="2932" u="none" cap="none" strike="noStrike">
                <a:solidFill>
                  <a:srgbClr val="000000"/>
                </a:solidFill>
                <a:latin typeface="Arial"/>
                <a:ea typeface="Arial"/>
                <a:cs typeface="Arial"/>
                <a:sym typeface="Arial"/>
              </a:rPr>
              <a:t>Analyze and use successful content strategies from high-engagement posts</a:t>
            </a:r>
            <a:r>
              <a:rPr b="1" i="0" lang="en-US" sz="2932" u="none" cap="none" strike="noStrike">
                <a:solidFill>
                  <a:srgbClr val="E3613D"/>
                </a:solidFill>
                <a:latin typeface="Arial"/>
                <a:ea typeface="Arial"/>
                <a:cs typeface="Arial"/>
                <a:sym typeface="Arial"/>
              </a:rPr>
              <a:t>.</a:t>
            </a:r>
            <a:endParaRPr/>
          </a:p>
          <a:p>
            <a:pPr indent="0" lvl="0" marL="0" marR="0" rtl="0" algn="l">
              <a:lnSpc>
                <a:spcPct val="115000"/>
              </a:lnSpc>
              <a:spcBef>
                <a:spcPts val="0"/>
              </a:spcBef>
              <a:spcAft>
                <a:spcPts val="0"/>
              </a:spcAft>
              <a:buNone/>
            </a:pPr>
            <a:r>
              <a:t/>
            </a:r>
            <a:endParaRPr b="1" i="0" sz="2932" u="none" cap="none" strike="noStrike">
              <a:solidFill>
                <a:srgbClr val="E3613D"/>
              </a:solidFill>
              <a:latin typeface="Arial"/>
              <a:ea typeface="Arial"/>
              <a:cs typeface="Arial"/>
              <a:sym typeface="Arial"/>
            </a:endParaRPr>
          </a:p>
          <a:p>
            <a:pPr indent="0" lvl="0" marL="0" marR="0" rtl="0" algn="l">
              <a:lnSpc>
                <a:spcPct val="115000"/>
              </a:lnSpc>
              <a:spcBef>
                <a:spcPts val="0"/>
              </a:spcBef>
              <a:spcAft>
                <a:spcPts val="0"/>
              </a:spcAft>
              <a:buNone/>
            </a:pPr>
            <a:r>
              <a:rPr b="1" i="0" lang="en-US" sz="2932" u="none" cap="none" strike="noStrike">
                <a:solidFill>
                  <a:srgbClr val="542BBB"/>
                </a:solidFill>
                <a:latin typeface="Arial"/>
                <a:ea typeface="Arial"/>
                <a:cs typeface="Arial"/>
                <a:sym typeface="Arial"/>
              </a:rPr>
              <a:t>Boost Less Engaged Users:</a:t>
            </a:r>
            <a:r>
              <a:rPr b="1" i="0" lang="en-US" sz="2932" u="none" cap="none" strike="noStrike">
                <a:solidFill>
                  <a:srgbClr val="E3613D"/>
                </a:solidFill>
                <a:latin typeface="Arial"/>
                <a:ea typeface="Arial"/>
                <a:cs typeface="Arial"/>
                <a:sym typeface="Arial"/>
              </a:rPr>
              <a:t> </a:t>
            </a:r>
            <a:r>
              <a:rPr b="1" i="0" lang="en-US" sz="2932" u="none" cap="none" strike="noStrike">
                <a:solidFill>
                  <a:srgbClr val="000000"/>
                </a:solidFill>
                <a:latin typeface="Arial"/>
                <a:ea typeface="Arial"/>
                <a:cs typeface="Arial"/>
                <a:sym typeface="Arial"/>
              </a:rPr>
              <a:t>Prioritize strategies to increase activity among Less Engaged users.</a:t>
            </a:r>
            <a:endParaRPr/>
          </a:p>
          <a:p>
            <a:pPr indent="0" lvl="0" marL="0" marR="0" rtl="0" algn="l">
              <a:lnSpc>
                <a:spcPct val="115000"/>
              </a:lnSpc>
              <a:spcBef>
                <a:spcPts val="0"/>
              </a:spcBef>
              <a:spcAft>
                <a:spcPts val="0"/>
              </a:spcAft>
              <a:buNone/>
            </a:pPr>
            <a:r>
              <a:t/>
            </a:r>
            <a:endParaRPr b="1" i="0" sz="2932"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i="0" lang="en-US" sz="2932" u="none" cap="none" strike="noStrike">
                <a:solidFill>
                  <a:srgbClr val="542BBB"/>
                </a:solidFill>
                <a:latin typeface="Arial"/>
                <a:ea typeface="Arial"/>
                <a:cs typeface="Arial"/>
                <a:sym typeface="Arial"/>
              </a:rPr>
              <a:t>Promote Reels: </a:t>
            </a:r>
            <a:r>
              <a:rPr b="1" i="0" lang="en-US" sz="2932" u="none" cap="none" strike="noStrike">
                <a:solidFill>
                  <a:srgbClr val="000000"/>
                </a:solidFill>
                <a:latin typeface="Arial"/>
                <a:ea typeface="Arial"/>
                <a:cs typeface="Arial"/>
                <a:sym typeface="Arial"/>
              </a:rPr>
              <a:t>Encourage reel creation and use trending hashtags to enhance engagement.</a:t>
            </a:r>
            <a:endParaRPr/>
          </a:p>
          <a:p>
            <a:pPr indent="0" lvl="0" marL="0" marR="0" rtl="0" algn="l">
              <a:lnSpc>
                <a:spcPct val="140006"/>
              </a:lnSpc>
              <a:spcBef>
                <a:spcPts val="0"/>
              </a:spcBef>
              <a:spcAft>
                <a:spcPts val="0"/>
              </a:spcAft>
              <a:buNone/>
            </a:pPr>
            <a:r>
              <a:t/>
            </a:r>
            <a:endParaRPr b="1" i="0" sz="2932"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C9F1"/>
        </a:solidFill>
      </p:bgPr>
    </p:bg>
    <p:spTree>
      <p:nvGrpSpPr>
        <p:cNvPr id="307" name="Shape 307"/>
        <p:cNvGrpSpPr/>
        <p:nvPr/>
      </p:nvGrpSpPr>
      <p:grpSpPr>
        <a:xfrm>
          <a:off x="0" y="0"/>
          <a:ext cx="0" cy="0"/>
          <a:chOff x="0" y="0"/>
          <a:chExt cx="0" cy="0"/>
        </a:xfrm>
      </p:grpSpPr>
      <p:sp>
        <p:nvSpPr>
          <p:cNvPr id="308" name="Google Shape;308;p14"/>
          <p:cNvSpPr/>
          <p:nvPr/>
        </p:nvSpPr>
        <p:spPr>
          <a:xfrm>
            <a:off x="1028700" y="1028700"/>
            <a:ext cx="16979612" cy="7193181"/>
          </a:xfrm>
          <a:custGeom>
            <a:rect b="b" l="l" r="r" t="t"/>
            <a:pathLst>
              <a:path extrusionOk="0" h="7193181" w="16979612">
                <a:moveTo>
                  <a:pt x="0" y="0"/>
                </a:moveTo>
                <a:lnTo>
                  <a:pt x="16979612" y="0"/>
                </a:lnTo>
                <a:lnTo>
                  <a:pt x="16979612" y="7193181"/>
                </a:lnTo>
                <a:lnTo>
                  <a:pt x="0" y="7193181"/>
                </a:lnTo>
                <a:lnTo>
                  <a:pt x="0" y="0"/>
                </a:lnTo>
                <a:close/>
              </a:path>
            </a:pathLst>
          </a:custGeom>
          <a:blipFill rotWithShape="1">
            <a:blip r:embed="rId3">
              <a:alphaModFix/>
            </a:blip>
            <a:stretch>
              <a:fillRect b="0" l="0" r="0" t="0"/>
            </a:stretch>
          </a:blipFill>
          <a:ln>
            <a:noFill/>
          </a:ln>
        </p:spPr>
      </p:sp>
      <p:sp>
        <p:nvSpPr>
          <p:cNvPr id="309" name="Google Shape;309;p14"/>
          <p:cNvSpPr/>
          <p:nvPr/>
        </p:nvSpPr>
        <p:spPr>
          <a:xfrm rot="1858520">
            <a:off x="15191125" y="6974682"/>
            <a:ext cx="3607689" cy="3681315"/>
          </a:xfrm>
          <a:custGeom>
            <a:rect b="b" l="l" r="r" t="t"/>
            <a:pathLst>
              <a:path extrusionOk="0" h="3681315" w="3607689">
                <a:moveTo>
                  <a:pt x="0" y="0"/>
                </a:moveTo>
                <a:lnTo>
                  <a:pt x="3607690" y="0"/>
                </a:lnTo>
                <a:lnTo>
                  <a:pt x="3607690" y="3681316"/>
                </a:lnTo>
                <a:lnTo>
                  <a:pt x="0" y="3681316"/>
                </a:lnTo>
                <a:lnTo>
                  <a:pt x="0" y="0"/>
                </a:lnTo>
                <a:close/>
              </a:path>
            </a:pathLst>
          </a:custGeom>
          <a:blipFill rotWithShape="1">
            <a:blip r:embed="rId4">
              <a:alphaModFix/>
            </a:blip>
            <a:stretch>
              <a:fillRect b="0" l="0" r="0" t="0"/>
            </a:stretch>
          </a:blipFill>
          <a:ln>
            <a:noFill/>
          </a:ln>
        </p:spPr>
      </p:sp>
      <p:sp>
        <p:nvSpPr>
          <p:cNvPr id="310" name="Google Shape;310;p14"/>
          <p:cNvSpPr/>
          <p:nvPr/>
        </p:nvSpPr>
        <p:spPr>
          <a:xfrm rot="1737365">
            <a:off x="-726803" y="8212822"/>
            <a:ext cx="4368033" cy="2994088"/>
          </a:xfrm>
          <a:custGeom>
            <a:rect b="b" l="l" r="r" t="t"/>
            <a:pathLst>
              <a:path extrusionOk="0" h="2994088" w="4368033">
                <a:moveTo>
                  <a:pt x="0" y="0"/>
                </a:moveTo>
                <a:lnTo>
                  <a:pt x="4368033" y="0"/>
                </a:lnTo>
                <a:lnTo>
                  <a:pt x="4368033" y="2994088"/>
                </a:lnTo>
                <a:lnTo>
                  <a:pt x="0" y="2994088"/>
                </a:lnTo>
                <a:lnTo>
                  <a:pt x="0" y="0"/>
                </a:lnTo>
                <a:close/>
              </a:path>
            </a:pathLst>
          </a:custGeom>
          <a:blipFill rotWithShape="1">
            <a:blip r:embed="rId5">
              <a:alphaModFix/>
            </a:blip>
            <a:stretch>
              <a:fillRect b="0" l="0" r="0" t="0"/>
            </a:stretch>
          </a:blipFill>
          <a:ln>
            <a:noFill/>
          </a:ln>
        </p:spPr>
      </p:sp>
      <p:sp>
        <p:nvSpPr>
          <p:cNvPr id="311" name="Google Shape;311;p14"/>
          <p:cNvSpPr/>
          <p:nvPr/>
        </p:nvSpPr>
        <p:spPr>
          <a:xfrm>
            <a:off x="-444573" y="63328"/>
            <a:ext cx="2321096" cy="3010856"/>
          </a:xfrm>
          <a:custGeom>
            <a:rect b="b" l="l" r="r" t="t"/>
            <a:pathLst>
              <a:path extrusionOk="0" h="3010856" w="2321096">
                <a:moveTo>
                  <a:pt x="0" y="0"/>
                </a:moveTo>
                <a:lnTo>
                  <a:pt x="2321096" y="0"/>
                </a:lnTo>
                <a:lnTo>
                  <a:pt x="2321096" y="3010856"/>
                </a:lnTo>
                <a:lnTo>
                  <a:pt x="0" y="3010856"/>
                </a:lnTo>
                <a:lnTo>
                  <a:pt x="0" y="0"/>
                </a:lnTo>
                <a:close/>
              </a:path>
            </a:pathLst>
          </a:custGeom>
          <a:blipFill rotWithShape="1">
            <a:blip r:embed="rId6">
              <a:alphaModFix/>
            </a:blip>
            <a:stretch>
              <a:fillRect b="0" l="0" r="0" t="0"/>
            </a:stretch>
          </a:blipFill>
          <a:ln>
            <a:noFill/>
          </a:ln>
        </p:spPr>
      </p:sp>
      <p:sp>
        <p:nvSpPr>
          <p:cNvPr id="312" name="Google Shape;312;p14"/>
          <p:cNvSpPr/>
          <p:nvPr/>
        </p:nvSpPr>
        <p:spPr>
          <a:xfrm>
            <a:off x="16408801" y="266542"/>
            <a:ext cx="586169" cy="762158"/>
          </a:xfrm>
          <a:custGeom>
            <a:rect b="b" l="l" r="r" t="t"/>
            <a:pathLst>
              <a:path extrusionOk="0" h="762158" w="586169">
                <a:moveTo>
                  <a:pt x="0" y="0"/>
                </a:moveTo>
                <a:lnTo>
                  <a:pt x="586169" y="0"/>
                </a:lnTo>
                <a:lnTo>
                  <a:pt x="586169" y="762158"/>
                </a:lnTo>
                <a:lnTo>
                  <a:pt x="0" y="762158"/>
                </a:lnTo>
                <a:lnTo>
                  <a:pt x="0" y="0"/>
                </a:lnTo>
                <a:close/>
              </a:path>
            </a:pathLst>
          </a:custGeom>
          <a:blipFill rotWithShape="1">
            <a:blip r:embed="rId7">
              <a:alphaModFix/>
            </a:blip>
            <a:stretch>
              <a:fillRect b="0" l="0" r="0" t="0"/>
            </a:stretch>
          </a:blipFill>
          <a:ln>
            <a:noFill/>
          </a:ln>
        </p:spPr>
      </p:sp>
      <p:sp>
        <p:nvSpPr>
          <p:cNvPr id="313" name="Google Shape;313;p14"/>
          <p:cNvSpPr/>
          <p:nvPr/>
        </p:nvSpPr>
        <p:spPr>
          <a:xfrm>
            <a:off x="9144000" y="4114526"/>
            <a:ext cx="1415688" cy="1317877"/>
          </a:xfrm>
          <a:custGeom>
            <a:rect b="b" l="l" r="r" t="t"/>
            <a:pathLst>
              <a:path extrusionOk="0" h="1317877" w="1415688">
                <a:moveTo>
                  <a:pt x="0" y="0"/>
                </a:moveTo>
                <a:lnTo>
                  <a:pt x="1415688" y="0"/>
                </a:lnTo>
                <a:lnTo>
                  <a:pt x="1415688" y="1317878"/>
                </a:lnTo>
                <a:lnTo>
                  <a:pt x="0" y="1317878"/>
                </a:lnTo>
                <a:lnTo>
                  <a:pt x="0" y="0"/>
                </a:lnTo>
                <a:close/>
              </a:path>
            </a:pathLst>
          </a:custGeom>
          <a:blipFill rotWithShape="1">
            <a:blip r:embed="rId8">
              <a:alphaModFix/>
            </a:blip>
            <a:stretch>
              <a:fillRect b="0" l="0" r="0" t="0"/>
            </a:stretch>
          </a:blipFill>
          <a:ln>
            <a:noFill/>
          </a:ln>
        </p:spPr>
      </p:sp>
      <p:sp>
        <p:nvSpPr>
          <p:cNvPr id="314" name="Google Shape;314;p14"/>
          <p:cNvSpPr txBox="1"/>
          <p:nvPr/>
        </p:nvSpPr>
        <p:spPr>
          <a:xfrm>
            <a:off x="2747220" y="1776667"/>
            <a:ext cx="11753825" cy="2337860"/>
          </a:xfrm>
          <a:prstGeom prst="rect">
            <a:avLst/>
          </a:prstGeom>
          <a:noFill/>
          <a:ln>
            <a:noFill/>
          </a:ln>
        </p:spPr>
        <p:txBody>
          <a:bodyPr anchorCtr="0" anchor="t" bIns="0" lIns="0" spcFirstLastPara="1" rIns="0" wrap="square" tIns="0">
            <a:spAutoFit/>
          </a:bodyPr>
          <a:lstStyle/>
          <a:p>
            <a:pPr indent="0" lvl="0" marL="0" marR="0" rtl="0" algn="l">
              <a:lnSpc>
                <a:spcPct val="139998"/>
              </a:lnSpc>
              <a:spcBef>
                <a:spcPts val="0"/>
              </a:spcBef>
              <a:spcAft>
                <a:spcPts val="0"/>
              </a:spcAft>
              <a:buNone/>
            </a:pPr>
            <a:r>
              <a:rPr b="1" i="0" lang="en-US" sz="13708" u="none" cap="none" strike="noStrike">
                <a:solidFill>
                  <a:srgbClr val="E3613D"/>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97" name="Google Shape;97;p2"/>
          <p:cNvSpPr/>
          <p:nvPr/>
        </p:nvSpPr>
        <p:spPr>
          <a:xfrm>
            <a:off x="1372951" y="1164507"/>
            <a:ext cx="4562876" cy="8093793"/>
          </a:xfrm>
          <a:custGeom>
            <a:rect b="b" l="l" r="r" t="t"/>
            <a:pathLst>
              <a:path extrusionOk="0" h="8093793" w="4562876">
                <a:moveTo>
                  <a:pt x="0" y="0"/>
                </a:moveTo>
                <a:lnTo>
                  <a:pt x="4562876" y="0"/>
                </a:lnTo>
                <a:lnTo>
                  <a:pt x="4562876" y="8093793"/>
                </a:lnTo>
                <a:lnTo>
                  <a:pt x="0" y="8093793"/>
                </a:lnTo>
                <a:lnTo>
                  <a:pt x="0" y="0"/>
                </a:lnTo>
                <a:close/>
              </a:path>
            </a:pathLst>
          </a:custGeom>
          <a:blipFill rotWithShape="1">
            <a:blip r:embed="rId4">
              <a:alphaModFix/>
            </a:blip>
            <a:stretch>
              <a:fillRect b="0" l="0" r="0" t="0"/>
            </a:stretch>
          </a:blipFill>
          <a:ln>
            <a:noFill/>
          </a:ln>
        </p:spPr>
      </p:sp>
      <p:grpSp>
        <p:nvGrpSpPr>
          <p:cNvPr id="98" name="Google Shape;98;p2"/>
          <p:cNvGrpSpPr/>
          <p:nvPr/>
        </p:nvGrpSpPr>
        <p:grpSpPr>
          <a:xfrm>
            <a:off x="5935824" y="3729003"/>
            <a:ext cx="11849980" cy="6228913"/>
            <a:chOff x="0" y="0"/>
            <a:chExt cx="2979403" cy="1566116"/>
          </a:xfrm>
        </p:grpSpPr>
        <p:sp>
          <p:nvSpPr>
            <p:cNvPr id="99" name="Google Shape;99;p2"/>
            <p:cNvSpPr/>
            <p:nvPr/>
          </p:nvSpPr>
          <p:spPr>
            <a:xfrm>
              <a:off x="0" y="0"/>
              <a:ext cx="2979403" cy="1566116"/>
            </a:xfrm>
            <a:custGeom>
              <a:rect b="b" l="l" r="r" t="t"/>
              <a:pathLst>
                <a:path extrusionOk="0" h="1566116" w="2979403">
                  <a:moveTo>
                    <a:pt x="33320" y="0"/>
                  </a:moveTo>
                  <a:lnTo>
                    <a:pt x="2946083" y="0"/>
                  </a:lnTo>
                  <a:cubicBezTo>
                    <a:pt x="2964485" y="0"/>
                    <a:pt x="2979403" y="14918"/>
                    <a:pt x="2979403" y="33320"/>
                  </a:cubicBezTo>
                  <a:lnTo>
                    <a:pt x="2979403" y="1532796"/>
                  </a:lnTo>
                  <a:cubicBezTo>
                    <a:pt x="2979403" y="1551198"/>
                    <a:pt x="2964485" y="1566116"/>
                    <a:pt x="2946083" y="1566116"/>
                  </a:cubicBezTo>
                  <a:lnTo>
                    <a:pt x="33320" y="1566116"/>
                  </a:lnTo>
                  <a:cubicBezTo>
                    <a:pt x="24483" y="1566116"/>
                    <a:pt x="16008" y="1562606"/>
                    <a:pt x="9759" y="1556357"/>
                  </a:cubicBezTo>
                  <a:cubicBezTo>
                    <a:pt x="3510" y="1550108"/>
                    <a:pt x="0" y="1541633"/>
                    <a:pt x="0" y="1532796"/>
                  </a:cubicBezTo>
                  <a:lnTo>
                    <a:pt x="0" y="33320"/>
                  </a:lnTo>
                  <a:cubicBezTo>
                    <a:pt x="0" y="24483"/>
                    <a:pt x="3510" y="16008"/>
                    <a:pt x="9759" y="9759"/>
                  </a:cubicBezTo>
                  <a:cubicBezTo>
                    <a:pt x="16008" y="3510"/>
                    <a:pt x="24483" y="0"/>
                    <a:pt x="33320" y="0"/>
                  </a:cubicBezTo>
                  <a:close/>
                </a:path>
              </a:pathLst>
            </a:custGeom>
            <a:solidFill>
              <a:srgbClr val="FFFFFF"/>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0" y="0"/>
              <a:ext cx="2979403" cy="1566116"/>
            </a:xfrm>
            <a:prstGeom prst="rect">
              <a:avLst/>
            </a:prstGeom>
            <a:noFill/>
            <a:ln>
              <a:noFill/>
            </a:ln>
          </p:spPr>
          <p:txBody>
            <a:bodyPr anchorCtr="0" anchor="ctr" bIns="50800" lIns="50800" spcFirstLastPara="1" rIns="50800" wrap="square" tIns="50800">
              <a:noAutofit/>
            </a:bodyPr>
            <a:lstStyle/>
            <a:p>
              <a:pPr indent="0" lvl="0" marL="0" marR="0" rtl="0" algn="ctr">
                <a:lnSpc>
                  <a:spcPct val="15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2"/>
          <p:cNvSpPr txBox="1"/>
          <p:nvPr/>
        </p:nvSpPr>
        <p:spPr>
          <a:xfrm>
            <a:off x="8142448" y="1851239"/>
            <a:ext cx="6752453" cy="1686222"/>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1" i="0" lang="en-US" sz="11125" u="none" cap="none" strike="noStrike">
                <a:solidFill>
                  <a:srgbClr val="E3613D"/>
                </a:solidFill>
                <a:latin typeface="Arial"/>
                <a:ea typeface="Arial"/>
                <a:cs typeface="Arial"/>
                <a:sym typeface="Arial"/>
              </a:rPr>
              <a:t>Agenda</a:t>
            </a:r>
            <a:endParaRPr/>
          </a:p>
        </p:txBody>
      </p:sp>
      <p:sp>
        <p:nvSpPr>
          <p:cNvPr id="102" name="Google Shape;102;p2"/>
          <p:cNvSpPr/>
          <p:nvPr/>
        </p:nvSpPr>
        <p:spPr>
          <a:xfrm rot="-546016">
            <a:off x="14262404" y="1250851"/>
            <a:ext cx="3057772" cy="3124161"/>
          </a:xfrm>
          <a:custGeom>
            <a:rect b="b" l="l" r="r" t="t"/>
            <a:pathLst>
              <a:path extrusionOk="0" h="3124161" w="3057772">
                <a:moveTo>
                  <a:pt x="0" y="0"/>
                </a:moveTo>
                <a:lnTo>
                  <a:pt x="3057773" y="0"/>
                </a:lnTo>
                <a:lnTo>
                  <a:pt x="3057773" y="3124161"/>
                </a:lnTo>
                <a:lnTo>
                  <a:pt x="0" y="3124161"/>
                </a:lnTo>
                <a:lnTo>
                  <a:pt x="0" y="0"/>
                </a:lnTo>
                <a:close/>
              </a:path>
            </a:pathLst>
          </a:custGeom>
          <a:blipFill rotWithShape="1">
            <a:blip r:embed="rId5">
              <a:alphaModFix/>
            </a:blip>
            <a:stretch>
              <a:fillRect b="0" l="0" r="0" t="0"/>
            </a:stretch>
          </a:blipFill>
          <a:ln>
            <a:noFill/>
          </a:ln>
        </p:spPr>
      </p:sp>
      <p:sp>
        <p:nvSpPr>
          <p:cNvPr id="103" name="Google Shape;103;p2"/>
          <p:cNvSpPr/>
          <p:nvPr/>
        </p:nvSpPr>
        <p:spPr>
          <a:xfrm>
            <a:off x="6864254" y="4379990"/>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04" name="Google Shape;104;p2"/>
          <p:cNvSpPr/>
          <p:nvPr/>
        </p:nvSpPr>
        <p:spPr>
          <a:xfrm rot="60000">
            <a:off x="12092828" y="4850344"/>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05" name="Google Shape;105;p2"/>
          <p:cNvSpPr txBox="1"/>
          <p:nvPr/>
        </p:nvSpPr>
        <p:spPr>
          <a:xfrm>
            <a:off x="13123851" y="4693425"/>
            <a:ext cx="3896596" cy="52100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13" u="none" cap="none" strike="noStrike">
                <a:solidFill>
                  <a:srgbClr val="000000"/>
                </a:solidFill>
                <a:latin typeface="Arial"/>
                <a:ea typeface="Arial"/>
                <a:cs typeface="Arial"/>
                <a:sym typeface="Arial"/>
              </a:rPr>
              <a:t>User Segmentation</a:t>
            </a:r>
            <a:endParaRPr/>
          </a:p>
        </p:txBody>
      </p:sp>
      <p:sp>
        <p:nvSpPr>
          <p:cNvPr id="106" name="Google Shape;106;p2"/>
          <p:cNvSpPr/>
          <p:nvPr/>
        </p:nvSpPr>
        <p:spPr>
          <a:xfrm>
            <a:off x="6864254" y="5229522"/>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07" name="Google Shape;107;p2"/>
          <p:cNvSpPr/>
          <p:nvPr/>
        </p:nvSpPr>
        <p:spPr>
          <a:xfrm rot="60000">
            <a:off x="12092828" y="5633736"/>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08" name="Google Shape;108;p2"/>
          <p:cNvSpPr txBox="1"/>
          <p:nvPr/>
        </p:nvSpPr>
        <p:spPr>
          <a:xfrm>
            <a:off x="7472573" y="5072604"/>
            <a:ext cx="3774981" cy="52100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13" u="none" cap="none" strike="noStrike">
                <a:solidFill>
                  <a:srgbClr val="000000"/>
                </a:solidFill>
                <a:latin typeface="Arial"/>
                <a:ea typeface="Arial"/>
                <a:cs typeface="Arial"/>
                <a:sym typeface="Arial"/>
              </a:rPr>
              <a:t>Problem Statement</a:t>
            </a:r>
            <a:endParaRPr/>
          </a:p>
        </p:txBody>
      </p:sp>
      <p:sp>
        <p:nvSpPr>
          <p:cNvPr id="109" name="Google Shape;109;p2"/>
          <p:cNvSpPr txBox="1"/>
          <p:nvPr/>
        </p:nvSpPr>
        <p:spPr>
          <a:xfrm>
            <a:off x="13123851" y="5417074"/>
            <a:ext cx="4424145" cy="52100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13" u="none" cap="none" strike="noStrike">
                <a:solidFill>
                  <a:srgbClr val="000000"/>
                </a:solidFill>
                <a:latin typeface="Arial"/>
                <a:ea typeface="Arial"/>
                <a:cs typeface="Arial"/>
                <a:sym typeface="Arial"/>
              </a:rPr>
              <a:t>Content Performance</a:t>
            </a:r>
            <a:endParaRPr/>
          </a:p>
        </p:txBody>
      </p:sp>
      <p:sp>
        <p:nvSpPr>
          <p:cNvPr id="110" name="Google Shape;110;p2"/>
          <p:cNvSpPr txBox="1"/>
          <p:nvPr/>
        </p:nvSpPr>
        <p:spPr>
          <a:xfrm>
            <a:off x="7472573" y="5778134"/>
            <a:ext cx="3271810" cy="52100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13" u="none" cap="none" strike="noStrike">
                <a:solidFill>
                  <a:srgbClr val="000000"/>
                </a:solidFill>
                <a:latin typeface="Arial"/>
                <a:ea typeface="Arial"/>
                <a:cs typeface="Arial"/>
                <a:sym typeface="Arial"/>
              </a:rPr>
              <a:t>Data Overview</a:t>
            </a:r>
            <a:endParaRPr/>
          </a:p>
        </p:txBody>
      </p:sp>
      <p:sp>
        <p:nvSpPr>
          <p:cNvPr id="111" name="Google Shape;111;p2"/>
          <p:cNvSpPr txBox="1"/>
          <p:nvPr/>
        </p:nvSpPr>
        <p:spPr>
          <a:xfrm>
            <a:off x="13123851" y="6248487"/>
            <a:ext cx="3896596" cy="52100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13" u="none" cap="none" strike="noStrike">
                <a:solidFill>
                  <a:srgbClr val="000000"/>
                </a:solidFill>
                <a:latin typeface="Arial"/>
                <a:ea typeface="Arial"/>
                <a:cs typeface="Arial"/>
                <a:sym typeface="Arial"/>
              </a:rPr>
              <a:t>Marketing Strategy</a:t>
            </a:r>
            <a:endParaRPr/>
          </a:p>
        </p:txBody>
      </p:sp>
      <p:sp>
        <p:nvSpPr>
          <p:cNvPr id="112" name="Google Shape;112;p2"/>
          <p:cNvSpPr/>
          <p:nvPr/>
        </p:nvSpPr>
        <p:spPr>
          <a:xfrm>
            <a:off x="6864254" y="5935052"/>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13" name="Google Shape;113;p2"/>
          <p:cNvSpPr/>
          <p:nvPr/>
        </p:nvSpPr>
        <p:spPr>
          <a:xfrm>
            <a:off x="12095951" y="6350759"/>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14" name="Google Shape;114;p2"/>
          <p:cNvSpPr txBox="1"/>
          <p:nvPr/>
        </p:nvSpPr>
        <p:spPr>
          <a:xfrm>
            <a:off x="7472573" y="6506018"/>
            <a:ext cx="3271810" cy="52100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13" u="none" cap="none" strike="noStrike">
                <a:solidFill>
                  <a:srgbClr val="000000"/>
                </a:solidFill>
                <a:latin typeface="Arial"/>
                <a:ea typeface="Arial"/>
                <a:cs typeface="Arial"/>
                <a:sym typeface="Arial"/>
              </a:rPr>
              <a:t>Methodology</a:t>
            </a:r>
            <a:endParaRPr/>
          </a:p>
        </p:txBody>
      </p:sp>
      <p:sp>
        <p:nvSpPr>
          <p:cNvPr id="115" name="Google Shape;115;p2"/>
          <p:cNvSpPr/>
          <p:nvPr/>
        </p:nvSpPr>
        <p:spPr>
          <a:xfrm>
            <a:off x="6864254" y="6662936"/>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16" name="Google Shape;116;p2"/>
          <p:cNvSpPr txBox="1"/>
          <p:nvPr/>
        </p:nvSpPr>
        <p:spPr>
          <a:xfrm>
            <a:off x="7472573" y="4223072"/>
            <a:ext cx="2890253" cy="52100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13" u="none" cap="none" strike="noStrike">
                <a:solidFill>
                  <a:srgbClr val="000000"/>
                </a:solidFill>
                <a:latin typeface="Arial"/>
                <a:ea typeface="Arial"/>
                <a:cs typeface="Arial"/>
                <a:sym typeface="Arial"/>
              </a:rPr>
              <a:t>What is Meta ? </a:t>
            </a:r>
            <a:endParaRPr/>
          </a:p>
        </p:txBody>
      </p:sp>
      <p:sp>
        <p:nvSpPr>
          <p:cNvPr id="117" name="Google Shape;117;p2"/>
          <p:cNvSpPr txBox="1"/>
          <p:nvPr/>
        </p:nvSpPr>
        <p:spPr>
          <a:xfrm>
            <a:off x="7472573" y="7281031"/>
            <a:ext cx="4309033" cy="52100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13" u="none" cap="none" strike="noStrike">
                <a:solidFill>
                  <a:srgbClr val="000000"/>
                </a:solidFill>
                <a:latin typeface="Arial"/>
                <a:ea typeface="Arial"/>
                <a:cs typeface="Arial"/>
                <a:sym typeface="Arial"/>
              </a:rPr>
              <a:t>Engagement metrics</a:t>
            </a:r>
            <a:endParaRPr/>
          </a:p>
        </p:txBody>
      </p:sp>
      <p:sp>
        <p:nvSpPr>
          <p:cNvPr id="118" name="Google Shape;118;p2"/>
          <p:cNvSpPr/>
          <p:nvPr/>
        </p:nvSpPr>
        <p:spPr>
          <a:xfrm>
            <a:off x="6864254" y="7399995"/>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19" name="Google Shape;119;p2"/>
          <p:cNvSpPr/>
          <p:nvPr/>
        </p:nvSpPr>
        <p:spPr>
          <a:xfrm>
            <a:off x="12089705" y="7328656"/>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20" name="Google Shape;120;p2"/>
          <p:cNvSpPr txBox="1"/>
          <p:nvPr/>
        </p:nvSpPr>
        <p:spPr>
          <a:xfrm>
            <a:off x="13123851" y="7019985"/>
            <a:ext cx="4424145" cy="107345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13" u="none" cap="none" strike="noStrike">
                <a:solidFill>
                  <a:srgbClr val="000000"/>
                </a:solidFill>
                <a:latin typeface="Arial"/>
                <a:ea typeface="Arial"/>
                <a:cs typeface="Arial"/>
                <a:sym typeface="Arial"/>
              </a:rPr>
              <a:t>Ad Campaigns &amp; Financial Projections</a:t>
            </a:r>
            <a:endParaRPr/>
          </a:p>
        </p:txBody>
      </p:sp>
      <p:sp>
        <p:nvSpPr>
          <p:cNvPr id="121" name="Google Shape;121;p2"/>
          <p:cNvSpPr txBox="1"/>
          <p:nvPr/>
        </p:nvSpPr>
        <p:spPr>
          <a:xfrm>
            <a:off x="7472573" y="8082324"/>
            <a:ext cx="3477286" cy="107345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13" u="none" cap="none" strike="noStrike">
                <a:solidFill>
                  <a:srgbClr val="000000"/>
                </a:solidFill>
                <a:latin typeface="Arial"/>
                <a:ea typeface="Arial"/>
                <a:cs typeface="Arial"/>
                <a:sym typeface="Arial"/>
              </a:rPr>
              <a:t>Insights and recommendations </a:t>
            </a:r>
            <a:endParaRPr/>
          </a:p>
        </p:txBody>
      </p:sp>
      <p:sp>
        <p:nvSpPr>
          <p:cNvPr id="122" name="Google Shape;122;p2"/>
          <p:cNvSpPr/>
          <p:nvPr/>
        </p:nvSpPr>
        <p:spPr>
          <a:xfrm>
            <a:off x="6864254" y="8239242"/>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23" name="Google Shape;123;p2"/>
          <p:cNvSpPr/>
          <p:nvPr/>
        </p:nvSpPr>
        <p:spPr>
          <a:xfrm>
            <a:off x="12095951" y="8551976"/>
            <a:ext cx="361060" cy="361060"/>
          </a:xfrm>
          <a:custGeom>
            <a:rect b="b" l="l" r="r" t="t"/>
            <a:pathLst>
              <a:path extrusionOk="0" h="361060" w="361060">
                <a:moveTo>
                  <a:pt x="0" y="0"/>
                </a:moveTo>
                <a:lnTo>
                  <a:pt x="361060" y="0"/>
                </a:lnTo>
                <a:lnTo>
                  <a:pt x="361060" y="361060"/>
                </a:lnTo>
                <a:lnTo>
                  <a:pt x="0" y="361060"/>
                </a:lnTo>
                <a:lnTo>
                  <a:pt x="0" y="0"/>
                </a:lnTo>
                <a:close/>
              </a:path>
            </a:pathLst>
          </a:custGeom>
          <a:blipFill rotWithShape="1">
            <a:blip r:embed="rId6">
              <a:alphaModFix/>
            </a:blip>
            <a:stretch>
              <a:fillRect b="0" l="0" r="0" t="0"/>
            </a:stretch>
          </a:blipFill>
          <a:ln>
            <a:noFill/>
          </a:ln>
        </p:spPr>
      </p:sp>
      <p:sp>
        <p:nvSpPr>
          <p:cNvPr id="124" name="Google Shape;124;p2"/>
          <p:cNvSpPr txBox="1"/>
          <p:nvPr/>
        </p:nvSpPr>
        <p:spPr>
          <a:xfrm>
            <a:off x="13123851" y="8448191"/>
            <a:ext cx="3896596" cy="521005"/>
          </a:xfrm>
          <a:prstGeom prst="rect">
            <a:avLst/>
          </a:prstGeom>
          <a:noFill/>
          <a:ln>
            <a:noFill/>
          </a:ln>
        </p:spPr>
        <p:txBody>
          <a:bodyPr anchorCtr="0" anchor="t" bIns="0" lIns="0" spcFirstLastPara="1" rIns="0" wrap="square" tIns="0">
            <a:spAutoFit/>
          </a:bodyPr>
          <a:lstStyle/>
          <a:p>
            <a:pPr indent="0" lvl="0" marL="0" marR="0" rtl="0" algn="l">
              <a:lnSpc>
                <a:spcPct val="139993"/>
              </a:lnSpc>
              <a:spcBef>
                <a:spcPts val="0"/>
              </a:spcBef>
              <a:spcAft>
                <a:spcPts val="0"/>
              </a:spcAft>
              <a:buNone/>
            </a:pPr>
            <a:r>
              <a:rPr b="1" i="0" lang="en-US" sz="3113" u="none" cap="none" strike="noStrike">
                <a:solidFill>
                  <a:srgbClr val="000000"/>
                </a:solidFill>
                <a:latin typeface="Arial"/>
                <a:ea typeface="Arial"/>
                <a:cs typeface="Arial"/>
                <a:sym typeface="Arial"/>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30" name="Google Shape;130;p3"/>
          <p:cNvGrpSpPr/>
          <p:nvPr/>
        </p:nvGrpSpPr>
        <p:grpSpPr>
          <a:xfrm>
            <a:off x="1860078" y="1491229"/>
            <a:ext cx="14567843" cy="7152611"/>
            <a:chOff x="0" y="-38100"/>
            <a:chExt cx="3653200" cy="1793671"/>
          </a:xfrm>
        </p:grpSpPr>
        <p:sp>
          <p:nvSpPr>
            <p:cNvPr id="131" name="Google Shape;131;p3"/>
            <p:cNvSpPr/>
            <p:nvPr/>
          </p:nvSpPr>
          <p:spPr>
            <a:xfrm>
              <a:off x="0" y="0"/>
              <a:ext cx="3653199" cy="1755571"/>
            </a:xfrm>
            <a:custGeom>
              <a:rect b="b" l="l" r="r" t="t"/>
              <a:pathLst>
                <a:path extrusionOk="0" h="1755571" w="3653199">
                  <a:moveTo>
                    <a:pt x="27103" y="0"/>
                  </a:moveTo>
                  <a:lnTo>
                    <a:pt x="3626096" y="0"/>
                  </a:lnTo>
                  <a:cubicBezTo>
                    <a:pt x="3633284" y="0"/>
                    <a:pt x="3640178" y="2856"/>
                    <a:pt x="3645261" y="7938"/>
                  </a:cubicBezTo>
                  <a:cubicBezTo>
                    <a:pt x="3650344" y="13021"/>
                    <a:pt x="3653199" y="19915"/>
                    <a:pt x="3653199" y="27103"/>
                  </a:cubicBezTo>
                  <a:lnTo>
                    <a:pt x="3653199" y="1728468"/>
                  </a:lnTo>
                  <a:cubicBezTo>
                    <a:pt x="3653199" y="1735656"/>
                    <a:pt x="3650344" y="1742550"/>
                    <a:pt x="3645261" y="1747632"/>
                  </a:cubicBezTo>
                  <a:cubicBezTo>
                    <a:pt x="3640178" y="1752715"/>
                    <a:pt x="3633284" y="1755571"/>
                    <a:pt x="3626096" y="1755571"/>
                  </a:cubicBezTo>
                  <a:lnTo>
                    <a:pt x="27103" y="1755571"/>
                  </a:lnTo>
                  <a:cubicBezTo>
                    <a:pt x="19915" y="1755571"/>
                    <a:pt x="13021" y="1752715"/>
                    <a:pt x="7938" y="1747632"/>
                  </a:cubicBezTo>
                  <a:cubicBezTo>
                    <a:pt x="2856" y="1742550"/>
                    <a:pt x="0" y="1735656"/>
                    <a:pt x="0" y="1728468"/>
                  </a:cubicBezTo>
                  <a:lnTo>
                    <a:pt x="0" y="27103"/>
                  </a:lnTo>
                  <a:cubicBezTo>
                    <a:pt x="0" y="19915"/>
                    <a:pt x="2856" y="13021"/>
                    <a:pt x="7938" y="7938"/>
                  </a:cubicBezTo>
                  <a:cubicBezTo>
                    <a:pt x="13021" y="2856"/>
                    <a:pt x="19915" y="0"/>
                    <a:pt x="27103" y="0"/>
                  </a:cubicBezTo>
                  <a:close/>
                </a:path>
              </a:pathLst>
            </a:custGeom>
            <a:solidFill>
              <a:srgbClr val="F0BA40"/>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txBox="1"/>
            <p:nvPr/>
          </p:nvSpPr>
          <p:spPr>
            <a:xfrm>
              <a:off x="0" y="-38100"/>
              <a:ext cx="3653200" cy="179367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3"/>
          <p:cNvSpPr/>
          <p:nvPr/>
        </p:nvSpPr>
        <p:spPr>
          <a:xfrm rot="-445468">
            <a:off x="-794631" y="1041526"/>
            <a:ext cx="5309419" cy="4114800"/>
          </a:xfrm>
          <a:custGeom>
            <a:rect b="b" l="l" r="r" t="t"/>
            <a:pathLst>
              <a:path extrusionOk="0" h="4114800" w="5309419">
                <a:moveTo>
                  <a:pt x="0" y="0"/>
                </a:moveTo>
                <a:lnTo>
                  <a:pt x="5309419" y="0"/>
                </a:lnTo>
                <a:lnTo>
                  <a:pt x="5309419" y="4114800"/>
                </a:lnTo>
                <a:lnTo>
                  <a:pt x="0" y="4114800"/>
                </a:lnTo>
                <a:lnTo>
                  <a:pt x="0" y="0"/>
                </a:lnTo>
                <a:close/>
              </a:path>
            </a:pathLst>
          </a:custGeom>
          <a:blipFill rotWithShape="1">
            <a:blip r:embed="rId4">
              <a:alphaModFix/>
            </a:blip>
            <a:stretch>
              <a:fillRect b="0" l="0" r="0" t="0"/>
            </a:stretch>
          </a:blipFill>
          <a:ln>
            <a:noFill/>
          </a:ln>
        </p:spPr>
      </p:sp>
      <p:sp>
        <p:nvSpPr>
          <p:cNvPr id="134" name="Google Shape;134;p3"/>
          <p:cNvSpPr/>
          <p:nvPr/>
        </p:nvSpPr>
        <p:spPr>
          <a:xfrm flipH="1" rot="167984">
            <a:off x="15006880" y="4927129"/>
            <a:ext cx="5453480" cy="3585663"/>
          </a:xfrm>
          <a:custGeom>
            <a:rect b="b" l="l" r="r" t="t"/>
            <a:pathLst>
              <a:path extrusionOk="0" h="3585663" w="5453480">
                <a:moveTo>
                  <a:pt x="5453480" y="0"/>
                </a:moveTo>
                <a:lnTo>
                  <a:pt x="0" y="0"/>
                </a:lnTo>
                <a:lnTo>
                  <a:pt x="0" y="3585663"/>
                </a:lnTo>
                <a:lnTo>
                  <a:pt x="5453480" y="3585663"/>
                </a:lnTo>
                <a:lnTo>
                  <a:pt x="5453480" y="0"/>
                </a:lnTo>
                <a:close/>
              </a:path>
            </a:pathLst>
          </a:custGeom>
          <a:blipFill rotWithShape="1">
            <a:blip r:embed="rId5">
              <a:alphaModFix/>
            </a:blip>
            <a:stretch>
              <a:fillRect b="0" l="0" r="0" t="0"/>
            </a:stretch>
          </a:blipFill>
          <a:ln>
            <a:noFill/>
          </a:ln>
        </p:spPr>
      </p:sp>
      <p:sp>
        <p:nvSpPr>
          <p:cNvPr id="135" name="Google Shape;135;p3"/>
          <p:cNvSpPr txBox="1"/>
          <p:nvPr/>
        </p:nvSpPr>
        <p:spPr>
          <a:xfrm>
            <a:off x="3794592" y="4021110"/>
            <a:ext cx="10698816" cy="462273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2977" u="none" cap="none" strike="noStrike">
                <a:solidFill>
                  <a:srgbClr val="243037"/>
                </a:solidFill>
                <a:latin typeface="Arial"/>
                <a:ea typeface="Arial"/>
                <a:cs typeface="Arial"/>
                <a:sym typeface="Arial"/>
              </a:rPr>
              <a:t>When Facebook launched in 2004, it changed the way people connect. Apps like Messenger, Instagram and WhatsApp further empowered billions around the world. Now, Meta is moving beyond 2D screens toward immersive experiences like augmented, virtual and mixed reality to help build the next evolution in social technology.</a:t>
            </a:r>
            <a:endParaRPr/>
          </a:p>
          <a:p>
            <a:pPr indent="0" lvl="0" marL="0" marR="0" rtl="0" algn="ctr">
              <a:lnSpc>
                <a:spcPct val="130601"/>
              </a:lnSpc>
              <a:spcBef>
                <a:spcPts val="0"/>
              </a:spcBef>
              <a:spcAft>
                <a:spcPts val="0"/>
              </a:spcAft>
              <a:buNone/>
            </a:pPr>
            <a:r>
              <a:t/>
            </a:r>
            <a:endParaRPr b="1" i="0" sz="2977" u="none" cap="none" strike="noStrike">
              <a:solidFill>
                <a:srgbClr val="243037"/>
              </a:solidFill>
              <a:latin typeface="Arial"/>
              <a:ea typeface="Arial"/>
              <a:cs typeface="Arial"/>
              <a:sym typeface="Arial"/>
            </a:endParaRPr>
          </a:p>
          <a:p>
            <a:pPr indent="0" lvl="0" marL="0" marR="0" rtl="0" algn="ctr">
              <a:lnSpc>
                <a:spcPct val="130601"/>
              </a:lnSpc>
              <a:spcBef>
                <a:spcPts val="0"/>
              </a:spcBef>
              <a:spcAft>
                <a:spcPts val="0"/>
              </a:spcAft>
              <a:buNone/>
            </a:pPr>
            <a:r>
              <a:t/>
            </a:r>
            <a:endParaRPr b="1" i="0" sz="2977" u="none" cap="none" strike="noStrike">
              <a:solidFill>
                <a:srgbClr val="243037"/>
              </a:solidFill>
              <a:latin typeface="Arial"/>
              <a:ea typeface="Arial"/>
              <a:cs typeface="Arial"/>
              <a:sym typeface="Arial"/>
            </a:endParaRPr>
          </a:p>
        </p:txBody>
      </p:sp>
      <p:sp>
        <p:nvSpPr>
          <p:cNvPr id="136" name="Google Shape;136;p3"/>
          <p:cNvSpPr txBox="1"/>
          <p:nvPr/>
        </p:nvSpPr>
        <p:spPr>
          <a:xfrm>
            <a:off x="4545479" y="1873645"/>
            <a:ext cx="9197042" cy="1698642"/>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11146" u="none" cap="none" strike="noStrike">
                <a:solidFill>
                  <a:srgbClr val="243037"/>
                </a:solidFill>
                <a:latin typeface="Arial"/>
                <a:ea typeface="Arial"/>
                <a:cs typeface="Arial"/>
                <a:sym typeface="Arial"/>
              </a:rPr>
              <a:t>Meta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37CF"/>
        </a:solidFill>
      </p:bgPr>
    </p:bg>
    <p:spTree>
      <p:nvGrpSpPr>
        <p:cNvPr id="140" name="Shape 140"/>
        <p:cNvGrpSpPr/>
        <p:nvPr/>
      </p:nvGrpSpPr>
      <p:grpSpPr>
        <a:xfrm>
          <a:off x="0" y="0"/>
          <a:ext cx="0" cy="0"/>
          <a:chOff x="0" y="0"/>
          <a:chExt cx="0" cy="0"/>
        </a:xfrm>
      </p:grpSpPr>
      <p:grpSp>
        <p:nvGrpSpPr>
          <p:cNvPr id="141" name="Google Shape;141;p4"/>
          <p:cNvGrpSpPr/>
          <p:nvPr/>
        </p:nvGrpSpPr>
        <p:grpSpPr>
          <a:xfrm>
            <a:off x="1860078" y="1491229"/>
            <a:ext cx="14567843" cy="7152611"/>
            <a:chOff x="0" y="-38100"/>
            <a:chExt cx="3653200" cy="1793671"/>
          </a:xfrm>
        </p:grpSpPr>
        <p:sp>
          <p:nvSpPr>
            <p:cNvPr id="142" name="Google Shape;142;p4"/>
            <p:cNvSpPr/>
            <p:nvPr/>
          </p:nvSpPr>
          <p:spPr>
            <a:xfrm>
              <a:off x="0" y="0"/>
              <a:ext cx="3653199" cy="1755571"/>
            </a:xfrm>
            <a:custGeom>
              <a:rect b="b" l="l" r="r" t="t"/>
              <a:pathLst>
                <a:path extrusionOk="0" h="1755571" w="3653199">
                  <a:moveTo>
                    <a:pt x="27103" y="0"/>
                  </a:moveTo>
                  <a:lnTo>
                    <a:pt x="3626096" y="0"/>
                  </a:lnTo>
                  <a:cubicBezTo>
                    <a:pt x="3633284" y="0"/>
                    <a:pt x="3640178" y="2856"/>
                    <a:pt x="3645261" y="7938"/>
                  </a:cubicBezTo>
                  <a:cubicBezTo>
                    <a:pt x="3650344" y="13021"/>
                    <a:pt x="3653199" y="19915"/>
                    <a:pt x="3653199" y="27103"/>
                  </a:cubicBezTo>
                  <a:lnTo>
                    <a:pt x="3653199" y="1728468"/>
                  </a:lnTo>
                  <a:cubicBezTo>
                    <a:pt x="3653199" y="1735656"/>
                    <a:pt x="3650344" y="1742550"/>
                    <a:pt x="3645261" y="1747632"/>
                  </a:cubicBezTo>
                  <a:cubicBezTo>
                    <a:pt x="3640178" y="1752715"/>
                    <a:pt x="3633284" y="1755571"/>
                    <a:pt x="3626096" y="1755571"/>
                  </a:cubicBezTo>
                  <a:lnTo>
                    <a:pt x="27103" y="1755571"/>
                  </a:lnTo>
                  <a:cubicBezTo>
                    <a:pt x="19915" y="1755571"/>
                    <a:pt x="13021" y="1752715"/>
                    <a:pt x="7938" y="1747632"/>
                  </a:cubicBezTo>
                  <a:cubicBezTo>
                    <a:pt x="2856" y="1742550"/>
                    <a:pt x="0" y="1735656"/>
                    <a:pt x="0" y="1728468"/>
                  </a:cubicBezTo>
                  <a:lnTo>
                    <a:pt x="0" y="27103"/>
                  </a:lnTo>
                  <a:cubicBezTo>
                    <a:pt x="0" y="19915"/>
                    <a:pt x="2856" y="13021"/>
                    <a:pt x="7938" y="7938"/>
                  </a:cubicBezTo>
                  <a:cubicBezTo>
                    <a:pt x="13021" y="2856"/>
                    <a:pt x="19915" y="0"/>
                    <a:pt x="27103" y="0"/>
                  </a:cubicBezTo>
                  <a:close/>
                </a:path>
              </a:pathLst>
            </a:custGeom>
            <a:solidFill>
              <a:srgbClr val="F9F5E7"/>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txBox="1"/>
            <p:nvPr/>
          </p:nvSpPr>
          <p:spPr>
            <a:xfrm>
              <a:off x="0" y="-38100"/>
              <a:ext cx="3653200" cy="179367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4" name="Google Shape;144;p4"/>
          <p:cNvSpPr/>
          <p:nvPr/>
        </p:nvSpPr>
        <p:spPr>
          <a:xfrm rot="-543854">
            <a:off x="15326163" y="261729"/>
            <a:ext cx="3866274" cy="6858136"/>
          </a:xfrm>
          <a:custGeom>
            <a:rect b="b" l="l" r="r" t="t"/>
            <a:pathLst>
              <a:path extrusionOk="0" h="6858136" w="3866274">
                <a:moveTo>
                  <a:pt x="0" y="0"/>
                </a:moveTo>
                <a:lnTo>
                  <a:pt x="3866274" y="0"/>
                </a:lnTo>
                <a:lnTo>
                  <a:pt x="3866274" y="6858136"/>
                </a:lnTo>
                <a:lnTo>
                  <a:pt x="0" y="6858136"/>
                </a:lnTo>
                <a:lnTo>
                  <a:pt x="0" y="0"/>
                </a:lnTo>
                <a:close/>
              </a:path>
            </a:pathLst>
          </a:custGeom>
          <a:blipFill rotWithShape="1">
            <a:blip r:embed="rId3">
              <a:alphaModFix/>
            </a:blip>
            <a:stretch>
              <a:fillRect b="0" l="0" r="0" t="0"/>
            </a:stretch>
          </a:blipFill>
          <a:ln>
            <a:noFill/>
          </a:ln>
        </p:spPr>
      </p:sp>
      <p:sp>
        <p:nvSpPr>
          <p:cNvPr id="145" name="Google Shape;145;p4"/>
          <p:cNvSpPr/>
          <p:nvPr/>
        </p:nvSpPr>
        <p:spPr>
          <a:xfrm rot="396560">
            <a:off x="-2057687" y="7399071"/>
            <a:ext cx="4634085" cy="3185934"/>
          </a:xfrm>
          <a:custGeom>
            <a:rect b="b" l="l" r="r" t="t"/>
            <a:pathLst>
              <a:path extrusionOk="0" h="3188675" w="4638073">
                <a:moveTo>
                  <a:pt x="0" y="0"/>
                </a:moveTo>
                <a:lnTo>
                  <a:pt x="4638073" y="0"/>
                </a:lnTo>
                <a:lnTo>
                  <a:pt x="4638073" y="3188676"/>
                </a:lnTo>
                <a:lnTo>
                  <a:pt x="0" y="3188676"/>
                </a:lnTo>
                <a:lnTo>
                  <a:pt x="0" y="0"/>
                </a:lnTo>
                <a:close/>
              </a:path>
            </a:pathLst>
          </a:custGeom>
          <a:blipFill rotWithShape="1">
            <a:blip r:embed="rId4">
              <a:alphaModFix/>
            </a:blip>
            <a:stretch>
              <a:fillRect b="0" l="0" r="0" t="0"/>
            </a:stretch>
          </a:blipFill>
          <a:ln>
            <a:noFill/>
          </a:ln>
        </p:spPr>
      </p:sp>
      <p:sp>
        <p:nvSpPr>
          <p:cNvPr id="146" name="Google Shape;146;p4"/>
          <p:cNvSpPr/>
          <p:nvPr/>
        </p:nvSpPr>
        <p:spPr>
          <a:xfrm>
            <a:off x="746693" y="743993"/>
            <a:ext cx="1826793" cy="2207605"/>
          </a:xfrm>
          <a:custGeom>
            <a:rect b="b" l="l" r="r" t="t"/>
            <a:pathLst>
              <a:path extrusionOk="0" h="2207605" w="1826793">
                <a:moveTo>
                  <a:pt x="0" y="0"/>
                </a:moveTo>
                <a:lnTo>
                  <a:pt x="1826794" y="0"/>
                </a:lnTo>
                <a:lnTo>
                  <a:pt x="1826794" y="2207605"/>
                </a:lnTo>
                <a:lnTo>
                  <a:pt x="0" y="2207605"/>
                </a:lnTo>
                <a:lnTo>
                  <a:pt x="0" y="0"/>
                </a:lnTo>
                <a:close/>
              </a:path>
            </a:pathLst>
          </a:custGeom>
          <a:blipFill rotWithShape="1">
            <a:blip r:embed="rId5">
              <a:alphaModFix/>
            </a:blip>
            <a:stretch>
              <a:fillRect b="0" l="0" r="0" t="0"/>
            </a:stretch>
          </a:blipFill>
          <a:ln>
            <a:noFill/>
          </a:ln>
        </p:spPr>
      </p:sp>
      <p:sp>
        <p:nvSpPr>
          <p:cNvPr id="147" name="Google Shape;147;p4"/>
          <p:cNvSpPr txBox="1"/>
          <p:nvPr/>
        </p:nvSpPr>
        <p:spPr>
          <a:xfrm>
            <a:off x="3120125" y="3429000"/>
            <a:ext cx="12047700" cy="46434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209" u="none" cap="none" strike="noStrike">
                <a:solidFill>
                  <a:srgbClr val="243037"/>
                </a:solidFill>
                <a:latin typeface="Arial"/>
                <a:ea typeface="Arial"/>
                <a:cs typeface="Arial"/>
                <a:sym typeface="Arial"/>
              </a:rPr>
              <a:t>You are hired as a data analyst at Meta and asked to collaborate with Marketing team. Marketing teams wants to leverage Instagram's user data to develop targeted marketing strategies that will increase user engagement, retention, and acquisition. </a:t>
            </a:r>
            <a:endParaRPr/>
          </a:p>
          <a:p>
            <a:pPr indent="0" lvl="0" marL="0" marR="0" rtl="0" algn="l">
              <a:lnSpc>
                <a:spcPct val="140012"/>
              </a:lnSpc>
              <a:spcBef>
                <a:spcPts val="0"/>
              </a:spcBef>
              <a:spcAft>
                <a:spcPts val="0"/>
              </a:spcAft>
              <a:buNone/>
            </a:pPr>
            <a:r>
              <a:rPr b="1" i="0" lang="en-US" sz="3209" u="none" cap="none" strike="noStrike">
                <a:solidFill>
                  <a:srgbClr val="243037"/>
                </a:solidFill>
                <a:latin typeface="Arial"/>
                <a:ea typeface="Arial"/>
                <a:cs typeface="Arial"/>
                <a:sym typeface="Arial"/>
              </a:rPr>
              <a:t>Provide insights and recommendations to address the following objectives</a:t>
            </a:r>
            <a:endParaRPr/>
          </a:p>
        </p:txBody>
      </p:sp>
      <p:sp>
        <p:nvSpPr>
          <p:cNvPr id="148" name="Google Shape;148;p4"/>
          <p:cNvSpPr txBox="1"/>
          <p:nvPr/>
        </p:nvSpPr>
        <p:spPr>
          <a:xfrm>
            <a:off x="3661000" y="1904998"/>
            <a:ext cx="10965900" cy="1241700"/>
          </a:xfrm>
          <a:prstGeom prst="rect">
            <a:avLst/>
          </a:prstGeom>
          <a:noFill/>
          <a:ln>
            <a:noFill/>
          </a:ln>
        </p:spPr>
        <p:txBody>
          <a:bodyPr anchorCtr="0" anchor="t" bIns="0" lIns="0" spcFirstLastPara="1" rIns="0" wrap="square" tIns="0">
            <a:spAutoFit/>
          </a:bodyPr>
          <a:lstStyle/>
          <a:p>
            <a:pPr indent="0" lvl="0" marL="0" marR="0" rtl="0" algn="ctr">
              <a:lnSpc>
                <a:spcPct val="119997"/>
              </a:lnSpc>
              <a:spcBef>
                <a:spcPts val="0"/>
              </a:spcBef>
              <a:spcAft>
                <a:spcPts val="0"/>
              </a:spcAft>
              <a:buNone/>
            </a:pPr>
            <a:r>
              <a:rPr b="1" i="0" lang="en-US" sz="8066" u="none" cap="none" strike="noStrike">
                <a:solidFill>
                  <a:srgbClr val="542BBB"/>
                </a:solidFill>
                <a:latin typeface="Arial"/>
                <a:ea typeface="Arial"/>
                <a:cs typeface="Arial"/>
                <a:sym typeface="Arial"/>
              </a:rPr>
              <a:t>Problem Statement</a:t>
            </a:r>
            <a:endParaRPr/>
          </a:p>
        </p:txBody>
      </p:sp>
      <p:sp>
        <p:nvSpPr>
          <p:cNvPr id="149" name="Google Shape;149;p4"/>
          <p:cNvSpPr/>
          <p:nvPr/>
        </p:nvSpPr>
        <p:spPr>
          <a:xfrm rot="439136">
            <a:off x="13866286" y="7790718"/>
            <a:ext cx="3512202" cy="1922931"/>
          </a:xfrm>
          <a:custGeom>
            <a:rect b="b" l="l" r="r" t="t"/>
            <a:pathLst>
              <a:path extrusionOk="0" h="1922931" w="3512202">
                <a:moveTo>
                  <a:pt x="0" y="0"/>
                </a:moveTo>
                <a:lnTo>
                  <a:pt x="3512202" y="0"/>
                </a:lnTo>
                <a:lnTo>
                  <a:pt x="3512202" y="1922931"/>
                </a:lnTo>
                <a:lnTo>
                  <a:pt x="0" y="1922931"/>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p:nvPr/>
        </p:nvSpPr>
        <p:spPr>
          <a:xfrm>
            <a:off x="-238125" y="142875"/>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55" name="Google Shape;155;p5"/>
          <p:cNvSpPr/>
          <p:nvPr/>
        </p:nvSpPr>
        <p:spPr>
          <a:xfrm>
            <a:off x="11127025" y="3190875"/>
            <a:ext cx="6358354" cy="6167821"/>
          </a:xfrm>
          <a:custGeom>
            <a:rect b="b" l="l" r="r" t="t"/>
            <a:pathLst>
              <a:path extrusionOk="0" h="2994088" w="4355037">
                <a:moveTo>
                  <a:pt x="0" y="0"/>
                </a:moveTo>
                <a:lnTo>
                  <a:pt x="4355037" y="0"/>
                </a:lnTo>
                <a:lnTo>
                  <a:pt x="4355037" y="2994088"/>
                </a:lnTo>
                <a:lnTo>
                  <a:pt x="0" y="2994088"/>
                </a:lnTo>
                <a:lnTo>
                  <a:pt x="0" y="0"/>
                </a:lnTo>
                <a:close/>
              </a:path>
            </a:pathLst>
          </a:custGeom>
          <a:blipFill rotWithShape="1">
            <a:blip r:embed="rId4">
              <a:alphaModFix/>
            </a:blip>
            <a:stretch>
              <a:fillRect b="0" l="0" r="0" t="0"/>
            </a:stretch>
          </a:blipFill>
          <a:ln>
            <a:noFill/>
          </a:ln>
        </p:spPr>
      </p:sp>
      <p:sp>
        <p:nvSpPr>
          <p:cNvPr id="156" name="Google Shape;156;p5"/>
          <p:cNvSpPr/>
          <p:nvPr/>
        </p:nvSpPr>
        <p:spPr>
          <a:xfrm>
            <a:off x="-448071" y="7360706"/>
            <a:ext cx="2336840" cy="2342697"/>
          </a:xfrm>
          <a:custGeom>
            <a:rect b="b" l="l" r="r" t="t"/>
            <a:pathLst>
              <a:path extrusionOk="0" h="2342697" w="2336840">
                <a:moveTo>
                  <a:pt x="0" y="0"/>
                </a:moveTo>
                <a:lnTo>
                  <a:pt x="2336840" y="0"/>
                </a:lnTo>
                <a:lnTo>
                  <a:pt x="2336840" y="2342696"/>
                </a:lnTo>
                <a:lnTo>
                  <a:pt x="0" y="2342696"/>
                </a:lnTo>
                <a:lnTo>
                  <a:pt x="0" y="0"/>
                </a:lnTo>
                <a:close/>
              </a:path>
            </a:pathLst>
          </a:custGeom>
          <a:blipFill rotWithShape="1">
            <a:blip r:embed="rId5">
              <a:alphaModFix/>
            </a:blip>
            <a:stretch>
              <a:fillRect b="0" l="0" r="0" t="0"/>
            </a:stretch>
          </a:blipFill>
          <a:ln>
            <a:noFill/>
          </a:ln>
        </p:spPr>
      </p:sp>
      <p:sp>
        <p:nvSpPr>
          <p:cNvPr id="157" name="Google Shape;157;p5"/>
          <p:cNvSpPr txBox="1"/>
          <p:nvPr/>
        </p:nvSpPr>
        <p:spPr>
          <a:xfrm>
            <a:off x="2057300" y="3190875"/>
            <a:ext cx="8491800" cy="6726000"/>
          </a:xfrm>
          <a:prstGeom prst="rect">
            <a:avLst/>
          </a:prstGeom>
          <a:noFill/>
          <a:ln>
            <a:noFill/>
          </a:ln>
        </p:spPr>
        <p:txBody>
          <a:bodyPr anchorCtr="0" anchor="t" bIns="0" lIns="0" spcFirstLastPara="1" rIns="0" wrap="square" tIns="0">
            <a:spAutoFit/>
          </a:bodyPr>
          <a:lstStyle/>
          <a:p>
            <a:pPr indent="-343146" lvl="1" marL="800593" marR="0" rtl="0" algn="just">
              <a:lnSpc>
                <a:spcPct val="161003"/>
              </a:lnSpc>
              <a:spcBef>
                <a:spcPts val="0"/>
              </a:spcBef>
              <a:spcAft>
                <a:spcPts val="0"/>
              </a:spcAft>
              <a:buClr>
                <a:srgbClr val="542BBB"/>
              </a:buClr>
              <a:buSzPts val="2808"/>
              <a:buFont typeface="Arial"/>
              <a:buChar char="•"/>
            </a:pPr>
            <a:r>
              <a:rPr b="1" i="0" lang="en-US" sz="2808" u="none" cap="none" strike="noStrike">
                <a:solidFill>
                  <a:srgbClr val="542BBB"/>
                </a:solidFill>
                <a:latin typeface="Arial"/>
                <a:ea typeface="Arial"/>
                <a:cs typeface="Arial"/>
                <a:sym typeface="Arial"/>
              </a:rPr>
              <a:t>Number of users are 100</a:t>
            </a:r>
            <a:endParaRPr sz="500"/>
          </a:p>
          <a:p>
            <a:pPr indent="-343146" lvl="1" marL="800593" marR="0" rtl="0" algn="just">
              <a:lnSpc>
                <a:spcPct val="161003"/>
              </a:lnSpc>
              <a:spcBef>
                <a:spcPts val="0"/>
              </a:spcBef>
              <a:spcAft>
                <a:spcPts val="0"/>
              </a:spcAft>
              <a:buClr>
                <a:srgbClr val="542BBB"/>
              </a:buClr>
              <a:buSzPts val="2808"/>
              <a:buFont typeface="Arial"/>
              <a:buChar char="•"/>
            </a:pPr>
            <a:r>
              <a:rPr b="1" i="0" lang="en-US" sz="2808" u="none" cap="none" strike="noStrike">
                <a:solidFill>
                  <a:srgbClr val="542BBB"/>
                </a:solidFill>
                <a:latin typeface="Arial"/>
                <a:ea typeface="Arial"/>
                <a:cs typeface="Arial"/>
                <a:sym typeface="Arial"/>
              </a:rPr>
              <a:t>Number of tables is 7 </a:t>
            </a:r>
            <a:endParaRPr sz="500"/>
          </a:p>
          <a:p>
            <a:pPr indent="-343146" lvl="1" marL="800593" marR="0" rtl="0" algn="just">
              <a:lnSpc>
                <a:spcPct val="161003"/>
              </a:lnSpc>
              <a:spcBef>
                <a:spcPts val="0"/>
              </a:spcBef>
              <a:spcAft>
                <a:spcPts val="0"/>
              </a:spcAft>
              <a:buClr>
                <a:srgbClr val="542BBB"/>
              </a:buClr>
              <a:buSzPts val="2808"/>
              <a:buFont typeface="Arial"/>
              <a:buChar char="•"/>
            </a:pPr>
            <a:r>
              <a:rPr b="1" i="0" lang="en-US" sz="2808" u="none" cap="none" strike="noStrike">
                <a:solidFill>
                  <a:srgbClr val="542BBB"/>
                </a:solidFill>
                <a:latin typeface="Arial"/>
                <a:ea typeface="Arial"/>
                <a:cs typeface="Arial"/>
                <a:sym typeface="Arial"/>
              </a:rPr>
              <a:t>Total number of </a:t>
            </a:r>
            <a:r>
              <a:rPr b="1" lang="en-US" sz="2808">
                <a:solidFill>
                  <a:srgbClr val="542BBB"/>
                </a:solidFill>
              </a:rPr>
              <a:t>Posts</a:t>
            </a:r>
            <a:r>
              <a:rPr b="1" i="0" lang="en-US" sz="2808" u="none" cap="none" strike="noStrike">
                <a:solidFill>
                  <a:srgbClr val="542BBB"/>
                </a:solidFill>
                <a:latin typeface="Arial"/>
                <a:ea typeface="Arial"/>
                <a:cs typeface="Arial"/>
                <a:sym typeface="Arial"/>
              </a:rPr>
              <a:t> is 257</a:t>
            </a:r>
            <a:endParaRPr sz="500"/>
          </a:p>
          <a:p>
            <a:pPr indent="-343146" lvl="1" marL="800593" marR="0" rtl="0" algn="just">
              <a:lnSpc>
                <a:spcPct val="161003"/>
              </a:lnSpc>
              <a:spcBef>
                <a:spcPts val="0"/>
              </a:spcBef>
              <a:spcAft>
                <a:spcPts val="0"/>
              </a:spcAft>
              <a:buClr>
                <a:srgbClr val="542BBB"/>
              </a:buClr>
              <a:buSzPts val="2808"/>
              <a:buFont typeface="Arial"/>
              <a:buChar char="•"/>
            </a:pPr>
            <a:r>
              <a:rPr b="1" i="0" lang="en-US" sz="2808" u="none" cap="none" strike="noStrike">
                <a:solidFill>
                  <a:srgbClr val="542BBB"/>
                </a:solidFill>
                <a:latin typeface="Arial"/>
                <a:ea typeface="Arial"/>
                <a:cs typeface="Arial"/>
                <a:sym typeface="Arial"/>
              </a:rPr>
              <a:t>Total number of Likes are 8782 </a:t>
            </a:r>
            <a:endParaRPr sz="500"/>
          </a:p>
          <a:p>
            <a:pPr indent="-343146" lvl="1" marL="800593" marR="0" rtl="0" algn="just">
              <a:lnSpc>
                <a:spcPct val="161003"/>
              </a:lnSpc>
              <a:spcBef>
                <a:spcPts val="0"/>
              </a:spcBef>
              <a:spcAft>
                <a:spcPts val="0"/>
              </a:spcAft>
              <a:buClr>
                <a:srgbClr val="542BBB"/>
              </a:buClr>
              <a:buSzPts val="2808"/>
              <a:buFont typeface="Arial"/>
              <a:buChar char="•"/>
            </a:pPr>
            <a:r>
              <a:rPr b="1" i="0" lang="en-US" sz="2808" u="none" cap="none" strike="noStrike">
                <a:solidFill>
                  <a:srgbClr val="542BBB"/>
                </a:solidFill>
                <a:latin typeface="Arial"/>
                <a:ea typeface="Arial"/>
                <a:cs typeface="Arial"/>
                <a:sym typeface="Arial"/>
              </a:rPr>
              <a:t>Total number of comments on all posts are 7488</a:t>
            </a:r>
            <a:endParaRPr sz="500"/>
          </a:p>
          <a:p>
            <a:pPr indent="-343146" lvl="1" marL="800593" marR="0" rtl="0" algn="just">
              <a:lnSpc>
                <a:spcPct val="161003"/>
              </a:lnSpc>
              <a:spcBef>
                <a:spcPts val="0"/>
              </a:spcBef>
              <a:spcAft>
                <a:spcPts val="0"/>
              </a:spcAft>
              <a:buClr>
                <a:srgbClr val="542BBB"/>
              </a:buClr>
              <a:buSzPts val="2808"/>
              <a:buFont typeface="Arial"/>
              <a:buChar char="•"/>
            </a:pPr>
            <a:r>
              <a:rPr b="1" i="0" lang="en-US" sz="2808" u="none" cap="none" strike="noStrike">
                <a:solidFill>
                  <a:srgbClr val="542BBB"/>
                </a:solidFill>
                <a:latin typeface="Arial"/>
                <a:ea typeface="Arial"/>
                <a:cs typeface="Arial"/>
                <a:sym typeface="Arial"/>
              </a:rPr>
              <a:t>Total number of Engagements is calculated by the sum of likes and comments</a:t>
            </a:r>
            <a:endParaRPr sz="500"/>
          </a:p>
          <a:p>
            <a:pPr indent="-343146" lvl="1" marL="800593" marR="0" rtl="0" algn="just">
              <a:lnSpc>
                <a:spcPct val="161003"/>
              </a:lnSpc>
              <a:spcBef>
                <a:spcPts val="0"/>
              </a:spcBef>
              <a:spcAft>
                <a:spcPts val="0"/>
              </a:spcAft>
              <a:buClr>
                <a:srgbClr val="542BBB"/>
              </a:buClr>
              <a:buSzPts val="2808"/>
              <a:buFont typeface="Arial"/>
              <a:buChar char="•"/>
            </a:pPr>
            <a:r>
              <a:rPr b="1" i="0" lang="en-US" sz="2808" u="none" cap="none" strike="noStrike">
                <a:solidFill>
                  <a:srgbClr val="542BBB"/>
                </a:solidFill>
                <a:latin typeface="Arial"/>
                <a:ea typeface="Arial"/>
                <a:cs typeface="Arial"/>
                <a:sym typeface="Arial"/>
              </a:rPr>
              <a:t>Number of inactive users 23</a:t>
            </a:r>
            <a:endParaRPr sz="500"/>
          </a:p>
          <a:p>
            <a:pPr indent="0" lvl="0" marL="0" marR="0" rtl="0" algn="l">
              <a:lnSpc>
                <a:spcPct val="139994"/>
              </a:lnSpc>
              <a:spcBef>
                <a:spcPts val="0"/>
              </a:spcBef>
              <a:spcAft>
                <a:spcPts val="0"/>
              </a:spcAft>
              <a:buNone/>
            </a:pPr>
            <a:r>
              <a:t/>
            </a:r>
            <a:endParaRPr b="1" i="0" sz="3008" u="none" cap="none" strike="noStrike">
              <a:solidFill>
                <a:srgbClr val="542BBB"/>
              </a:solidFill>
              <a:latin typeface="Arial"/>
              <a:ea typeface="Arial"/>
              <a:cs typeface="Arial"/>
              <a:sym typeface="Arial"/>
            </a:endParaRPr>
          </a:p>
        </p:txBody>
      </p:sp>
      <p:sp>
        <p:nvSpPr>
          <p:cNvPr id="158" name="Google Shape;158;p5"/>
          <p:cNvSpPr/>
          <p:nvPr/>
        </p:nvSpPr>
        <p:spPr>
          <a:xfrm rot="921364">
            <a:off x="312310" y="320798"/>
            <a:ext cx="4522460" cy="2968378"/>
          </a:xfrm>
          <a:custGeom>
            <a:rect b="b" l="l" r="r" t="t"/>
            <a:pathLst>
              <a:path extrusionOk="0" h="2968378" w="4522460">
                <a:moveTo>
                  <a:pt x="0" y="0"/>
                </a:moveTo>
                <a:lnTo>
                  <a:pt x="4522459" y="0"/>
                </a:lnTo>
                <a:lnTo>
                  <a:pt x="4522459" y="2968379"/>
                </a:lnTo>
                <a:lnTo>
                  <a:pt x="0" y="2968379"/>
                </a:lnTo>
                <a:lnTo>
                  <a:pt x="0" y="0"/>
                </a:lnTo>
                <a:close/>
              </a:path>
            </a:pathLst>
          </a:custGeom>
          <a:blipFill rotWithShape="1">
            <a:blip r:embed="rId6">
              <a:alphaModFix/>
            </a:blip>
            <a:stretch>
              <a:fillRect b="0" l="0" r="0" t="0"/>
            </a:stretch>
          </a:blipFill>
          <a:ln>
            <a:noFill/>
          </a:ln>
        </p:spPr>
      </p:sp>
      <p:sp>
        <p:nvSpPr>
          <p:cNvPr id="159" name="Google Shape;159;p5"/>
          <p:cNvSpPr txBox="1"/>
          <p:nvPr/>
        </p:nvSpPr>
        <p:spPr>
          <a:xfrm>
            <a:off x="4066650" y="1142999"/>
            <a:ext cx="11752500" cy="1330800"/>
          </a:xfrm>
          <a:prstGeom prst="rect">
            <a:avLst/>
          </a:prstGeom>
          <a:noFill/>
          <a:ln>
            <a:noFill/>
          </a:ln>
        </p:spPr>
        <p:txBody>
          <a:bodyPr anchorCtr="0" anchor="t" bIns="0" lIns="0" spcFirstLastPara="1" rIns="0" wrap="square" tIns="0">
            <a:spAutoFit/>
          </a:bodyPr>
          <a:lstStyle/>
          <a:p>
            <a:pPr indent="0" lvl="0" marL="0" marR="0" rtl="0" algn="ctr">
              <a:lnSpc>
                <a:spcPct val="120011"/>
              </a:lnSpc>
              <a:spcBef>
                <a:spcPts val="0"/>
              </a:spcBef>
              <a:spcAft>
                <a:spcPts val="0"/>
              </a:spcAft>
              <a:buNone/>
            </a:pPr>
            <a:r>
              <a:rPr b="1" i="0" lang="en-US" sz="8645" u="none" cap="none" strike="noStrike">
                <a:solidFill>
                  <a:srgbClr val="E3613D"/>
                </a:solidFill>
                <a:latin typeface="Arial"/>
                <a:ea typeface="Arial"/>
                <a:cs typeface="Arial"/>
                <a:sym typeface="Arial"/>
              </a:rPr>
              <a:t>Data Overview</a:t>
            </a:r>
            <a:endParaRPr/>
          </a:p>
        </p:txBody>
      </p:sp>
      <p:pic>
        <p:nvPicPr>
          <p:cNvPr id="160" name="Google Shape;160;p5" title="Chart"/>
          <p:cNvPicPr preferRelativeResize="0"/>
          <p:nvPr/>
        </p:nvPicPr>
        <p:blipFill>
          <a:blip r:embed="rId7">
            <a:alphaModFix/>
          </a:blip>
          <a:stretch>
            <a:fillRect/>
          </a:stretch>
        </p:blipFill>
        <p:spPr>
          <a:xfrm>
            <a:off x="11644325" y="4691075"/>
            <a:ext cx="5147076" cy="3786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66" name="Google Shape;166;p6"/>
          <p:cNvGrpSpPr/>
          <p:nvPr/>
        </p:nvGrpSpPr>
        <p:grpSpPr>
          <a:xfrm>
            <a:off x="1122778" y="3157519"/>
            <a:ext cx="14146354" cy="6508825"/>
            <a:chOff x="0" y="0"/>
            <a:chExt cx="3229603" cy="1485960"/>
          </a:xfrm>
        </p:grpSpPr>
        <p:sp>
          <p:nvSpPr>
            <p:cNvPr id="167" name="Google Shape;167;p6"/>
            <p:cNvSpPr/>
            <p:nvPr/>
          </p:nvSpPr>
          <p:spPr>
            <a:xfrm>
              <a:off x="0" y="0"/>
              <a:ext cx="3229603" cy="1485960"/>
            </a:xfrm>
            <a:custGeom>
              <a:rect b="b" l="l" r="r" t="t"/>
              <a:pathLst>
                <a:path extrusionOk="0" h="1485960" w="3229603">
                  <a:moveTo>
                    <a:pt x="27911" y="0"/>
                  </a:moveTo>
                  <a:lnTo>
                    <a:pt x="3201692" y="0"/>
                  </a:lnTo>
                  <a:cubicBezTo>
                    <a:pt x="3209095" y="0"/>
                    <a:pt x="3216194" y="2941"/>
                    <a:pt x="3221428" y="8175"/>
                  </a:cubicBezTo>
                  <a:cubicBezTo>
                    <a:pt x="3226663" y="13409"/>
                    <a:pt x="3229603" y="20508"/>
                    <a:pt x="3229603" y="27911"/>
                  </a:cubicBezTo>
                  <a:lnTo>
                    <a:pt x="3229603" y="1458049"/>
                  </a:lnTo>
                  <a:cubicBezTo>
                    <a:pt x="3229603" y="1465452"/>
                    <a:pt x="3226663" y="1472551"/>
                    <a:pt x="3221428" y="1477785"/>
                  </a:cubicBezTo>
                  <a:cubicBezTo>
                    <a:pt x="3216194" y="1483020"/>
                    <a:pt x="3209095" y="1485960"/>
                    <a:pt x="3201692" y="1485960"/>
                  </a:cubicBezTo>
                  <a:lnTo>
                    <a:pt x="27911" y="1485960"/>
                  </a:lnTo>
                  <a:cubicBezTo>
                    <a:pt x="20508" y="1485960"/>
                    <a:pt x="13409" y="1483020"/>
                    <a:pt x="8175" y="1477785"/>
                  </a:cubicBezTo>
                  <a:cubicBezTo>
                    <a:pt x="2941" y="1472551"/>
                    <a:pt x="0" y="1465452"/>
                    <a:pt x="0" y="1458049"/>
                  </a:cubicBezTo>
                  <a:lnTo>
                    <a:pt x="0" y="27911"/>
                  </a:lnTo>
                  <a:cubicBezTo>
                    <a:pt x="0" y="20508"/>
                    <a:pt x="2941" y="13409"/>
                    <a:pt x="8175" y="8175"/>
                  </a:cubicBezTo>
                  <a:cubicBezTo>
                    <a:pt x="13409" y="2941"/>
                    <a:pt x="20508" y="0"/>
                    <a:pt x="27911" y="0"/>
                  </a:cubicBezTo>
                  <a:close/>
                </a:path>
              </a:pathLst>
            </a:custGeom>
            <a:solidFill>
              <a:srgbClr val="FFFFFF"/>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txBox="1"/>
            <p:nvPr/>
          </p:nvSpPr>
          <p:spPr>
            <a:xfrm>
              <a:off x="0" y="0"/>
              <a:ext cx="3229603" cy="1485960"/>
            </a:xfrm>
            <a:prstGeom prst="rect">
              <a:avLst/>
            </a:prstGeom>
            <a:noFill/>
            <a:ln>
              <a:noFill/>
            </a:ln>
          </p:spPr>
          <p:txBody>
            <a:bodyPr anchorCtr="0" anchor="ctr" bIns="50800" lIns="50800" spcFirstLastPara="1" rIns="50800" wrap="square" tIns="50800">
              <a:noAutofit/>
            </a:bodyPr>
            <a:lstStyle/>
            <a:p>
              <a:pPr indent="0" lvl="0" marL="0" marR="0" rtl="0" algn="ctr">
                <a:lnSpc>
                  <a:spcPct val="15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9" name="Google Shape;169;p6"/>
          <p:cNvSpPr/>
          <p:nvPr/>
        </p:nvSpPr>
        <p:spPr>
          <a:xfrm>
            <a:off x="15993672" y="1578766"/>
            <a:ext cx="3883084" cy="3713199"/>
          </a:xfrm>
          <a:custGeom>
            <a:rect b="b" l="l" r="r" t="t"/>
            <a:pathLst>
              <a:path extrusionOk="0" h="3713199" w="3883084">
                <a:moveTo>
                  <a:pt x="0" y="0"/>
                </a:moveTo>
                <a:lnTo>
                  <a:pt x="3883083" y="0"/>
                </a:lnTo>
                <a:lnTo>
                  <a:pt x="3883083" y="3713199"/>
                </a:lnTo>
                <a:lnTo>
                  <a:pt x="0" y="3713199"/>
                </a:lnTo>
                <a:lnTo>
                  <a:pt x="0" y="0"/>
                </a:lnTo>
                <a:close/>
              </a:path>
            </a:pathLst>
          </a:custGeom>
          <a:blipFill rotWithShape="1">
            <a:blip r:embed="rId4">
              <a:alphaModFix/>
            </a:blip>
            <a:stretch>
              <a:fillRect b="0" l="0" r="0" t="0"/>
            </a:stretch>
          </a:blipFill>
          <a:ln>
            <a:noFill/>
          </a:ln>
        </p:spPr>
      </p:sp>
      <p:sp>
        <p:nvSpPr>
          <p:cNvPr id="170" name="Google Shape;170;p6"/>
          <p:cNvSpPr/>
          <p:nvPr/>
        </p:nvSpPr>
        <p:spPr>
          <a:xfrm>
            <a:off x="14574562" y="7024220"/>
            <a:ext cx="2838219" cy="2642123"/>
          </a:xfrm>
          <a:custGeom>
            <a:rect b="b" l="l" r="r" t="t"/>
            <a:pathLst>
              <a:path extrusionOk="0" h="2642123" w="2838219">
                <a:moveTo>
                  <a:pt x="0" y="0"/>
                </a:moveTo>
                <a:lnTo>
                  <a:pt x="2838219" y="0"/>
                </a:lnTo>
                <a:lnTo>
                  <a:pt x="2838219" y="2642123"/>
                </a:lnTo>
                <a:lnTo>
                  <a:pt x="0" y="2642123"/>
                </a:lnTo>
                <a:lnTo>
                  <a:pt x="0" y="0"/>
                </a:lnTo>
                <a:close/>
              </a:path>
            </a:pathLst>
          </a:custGeom>
          <a:blipFill rotWithShape="1">
            <a:blip r:embed="rId5">
              <a:alphaModFix/>
            </a:blip>
            <a:stretch>
              <a:fillRect b="0" l="0" r="0" t="0"/>
            </a:stretch>
          </a:blipFill>
          <a:ln>
            <a:noFill/>
          </a:ln>
        </p:spPr>
      </p:sp>
      <p:sp>
        <p:nvSpPr>
          <p:cNvPr id="171" name="Google Shape;171;p6"/>
          <p:cNvSpPr/>
          <p:nvPr/>
        </p:nvSpPr>
        <p:spPr>
          <a:xfrm>
            <a:off x="-363401" y="2519244"/>
            <a:ext cx="2321096" cy="3010856"/>
          </a:xfrm>
          <a:custGeom>
            <a:rect b="b" l="l" r="r" t="t"/>
            <a:pathLst>
              <a:path extrusionOk="0" h="3010856" w="2321096">
                <a:moveTo>
                  <a:pt x="0" y="0"/>
                </a:moveTo>
                <a:lnTo>
                  <a:pt x="2321096" y="0"/>
                </a:lnTo>
                <a:lnTo>
                  <a:pt x="2321096" y="3010856"/>
                </a:lnTo>
                <a:lnTo>
                  <a:pt x="0" y="3010856"/>
                </a:lnTo>
                <a:lnTo>
                  <a:pt x="0" y="0"/>
                </a:lnTo>
                <a:close/>
              </a:path>
            </a:pathLst>
          </a:custGeom>
          <a:blipFill rotWithShape="1">
            <a:blip r:embed="rId6">
              <a:alphaModFix/>
            </a:blip>
            <a:stretch>
              <a:fillRect b="0" l="0" r="0" t="0"/>
            </a:stretch>
          </a:blipFill>
          <a:ln>
            <a:noFill/>
          </a:ln>
        </p:spPr>
      </p:sp>
      <p:sp>
        <p:nvSpPr>
          <p:cNvPr id="172" name="Google Shape;172;p6"/>
          <p:cNvSpPr txBox="1"/>
          <p:nvPr/>
        </p:nvSpPr>
        <p:spPr>
          <a:xfrm>
            <a:off x="1957695" y="3934654"/>
            <a:ext cx="13226700" cy="4931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2563" u="none" cap="none" strike="noStrike">
                <a:solidFill>
                  <a:srgbClr val="000000"/>
                </a:solidFill>
                <a:latin typeface="Arial"/>
                <a:ea typeface="Arial"/>
                <a:cs typeface="Arial"/>
                <a:sym typeface="Arial"/>
              </a:rPr>
              <a:t>1.</a:t>
            </a:r>
            <a:r>
              <a:rPr b="1" i="0" lang="en-US" sz="2563" u="none" cap="none" strike="noStrike">
                <a:solidFill>
                  <a:srgbClr val="E3613D"/>
                </a:solidFill>
                <a:latin typeface="Arial"/>
                <a:ea typeface="Arial"/>
                <a:cs typeface="Arial"/>
                <a:sym typeface="Arial"/>
              </a:rPr>
              <a:t> Data Cleaning</a:t>
            </a:r>
            <a:r>
              <a:rPr b="1" i="0" lang="en-US" sz="2563" u="none" cap="none" strike="noStrike">
                <a:solidFill>
                  <a:srgbClr val="000000"/>
                </a:solidFill>
                <a:latin typeface="Arial"/>
                <a:ea typeface="Arial"/>
                <a:cs typeface="Arial"/>
                <a:sym typeface="Arial"/>
              </a:rPr>
              <a:t>: </a:t>
            </a:r>
            <a:r>
              <a:rPr b="1" lang="en-US" sz="2563"/>
              <a:t>Remove</a:t>
            </a:r>
            <a:r>
              <a:rPr b="1" i="0" lang="en-US" sz="2563" u="none" cap="none" strike="noStrike">
                <a:solidFill>
                  <a:srgbClr val="000000"/>
                </a:solidFill>
                <a:latin typeface="Arial"/>
                <a:ea typeface="Arial"/>
                <a:cs typeface="Arial"/>
                <a:sym typeface="Arial"/>
              </a:rPr>
              <a:t> duplicates and handled null values for accurate analysis.</a:t>
            </a:r>
            <a:endParaRPr/>
          </a:p>
          <a:p>
            <a:pPr indent="0" lvl="0" marL="0" marR="0" rtl="0" algn="l">
              <a:lnSpc>
                <a:spcPct val="115000"/>
              </a:lnSpc>
              <a:spcBef>
                <a:spcPts val="0"/>
              </a:spcBef>
              <a:spcAft>
                <a:spcPts val="0"/>
              </a:spcAft>
              <a:buNone/>
            </a:pPr>
            <a:r>
              <a:t/>
            </a:r>
            <a:endParaRPr b="1" i="0" sz="2563"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i="0" lang="en-US" sz="2563" u="none" cap="none" strike="noStrike">
                <a:solidFill>
                  <a:srgbClr val="000000"/>
                </a:solidFill>
                <a:latin typeface="Arial"/>
                <a:ea typeface="Arial"/>
                <a:cs typeface="Arial"/>
                <a:sym typeface="Arial"/>
              </a:rPr>
              <a:t>2. </a:t>
            </a:r>
            <a:r>
              <a:rPr b="1" i="0" lang="en-US" sz="2563" u="none" cap="none" strike="noStrike">
                <a:solidFill>
                  <a:srgbClr val="E3613D"/>
                </a:solidFill>
                <a:latin typeface="Arial"/>
                <a:ea typeface="Arial"/>
                <a:cs typeface="Arial"/>
                <a:sym typeface="Arial"/>
              </a:rPr>
              <a:t>Trend &amp; Engagemen</a:t>
            </a:r>
            <a:r>
              <a:rPr b="1" i="0" lang="en-US" sz="2563" u="none" cap="none" strike="noStrike">
                <a:solidFill>
                  <a:srgbClr val="000000"/>
                </a:solidFill>
                <a:latin typeface="Arial"/>
                <a:ea typeface="Arial"/>
                <a:cs typeface="Arial"/>
                <a:sym typeface="Arial"/>
              </a:rPr>
              <a:t>t: Analyzed trending hashtags and user interactions across content.</a:t>
            </a:r>
            <a:endParaRPr/>
          </a:p>
          <a:p>
            <a:pPr indent="0" lvl="0" marL="0" marR="0" rtl="0" algn="l">
              <a:lnSpc>
                <a:spcPct val="115000"/>
              </a:lnSpc>
              <a:spcBef>
                <a:spcPts val="0"/>
              </a:spcBef>
              <a:spcAft>
                <a:spcPts val="0"/>
              </a:spcAft>
              <a:buNone/>
            </a:pPr>
            <a:r>
              <a:t/>
            </a:r>
            <a:endParaRPr b="1" i="0" sz="2563"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i="0" lang="en-US" sz="2563" u="none" cap="none" strike="noStrike">
                <a:solidFill>
                  <a:srgbClr val="000000"/>
                </a:solidFill>
                <a:latin typeface="Arial"/>
                <a:ea typeface="Arial"/>
                <a:cs typeface="Arial"/>
                <a:sym typeface="Arial"/>
              </a:rPr>
              <a:t>3. </a:t>
            </a:r>
            <a:r>
              <a:rPr b="1" i="0" lang="en-US" sz="2563" u="none" cap="none" strike="noStrike">
                <a:solidFill>
                  <a:srgbClr val="E3613D"/>
                </a:solidFill>
                <a:latin typeface="Arial"/>
                <a:ea typeface="Arial"/>
                <a:cs typeface="Arial"/>
                <a:sym typeface="Arial"/>
              </a:rPr>
              <a:t>User Segmentation</a:t>
            </a:r>
            <a:r>
              <a:rPr b="1" i="0" lang="en-US" sz="2563" u="none" cap="none" strike="noStrike">
                <a:solidFill>
                  <a:srgbClr val="000000"/>
                </a:solidFill>
                <a:latin typeface="Arial"/>
                <a:ea typeface="Arial"/>
                <a:cs typeface="Arial"/>
                <a:sym typeface="Arial"/>
              </a:rPr>
              <a:t>: Grouped users based on engagement with hashtags and content.</a:t>
            </a:r>
            <a:endParaRPr/>
          </a:p>
          <a:p>
            <a:pPr indent="0" lvl="0" marL="0" marR="0" rtl="0" algn="l">
              <a:lnSpc>
                <a:spcPct val="115000"/>
              </a:lnSpc>
              <a:spcBef>
                <a:spcPts val="0"/>
              </a:spcBef>
              <a:spcAft>
                <a:spcPts val="0"/>
              </a:spcAft>
              <a:buNone/>
            </a:pPr>
            <a:r>
              <a:t/>
            </a:r>
            <a:endParaRPr b="1" i="0" sz="2563"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i="0" lang="en-US" sz="2563" u="none" cap="none" strike="noStrike">
                <a:solidFill>
                  <a:srgbClr val="000000"/>
                </a:solidFill>
                <a:latin typeface="Arial"/>
                <a:ea typeface="Arial"/>
                <a:cs typeface="Arial"/>
                <a:sym typeface="Arial"/>
              </a:rPr>
              <a:t>4. </a:t>
            </a:r>
            <a:r>
              <a:rPr b="1" i="0" lang="en-US" sz="2563" u="none" cap="none" strike="noStrike">
                <a:solidFill>
                  <a:srgbClr val="E3613D"/>
                </a:solidFill>
                <a:latin typeface="Arial"/>
                <a:ea typeface="Arial"/>
                <a:cs typeface="Arial"/>
                <a:sym typeface="Arial"/>
              </a:rPr>
              <a:t>Descriptive Stats</a:t>
            </a:r>
            <a:r>
              <a:rPr b="1" i="0" lang="en-US" sz="2563" u="none" cap="none" strike="noStrike">
                <a:solidFill>
                  <a:srgbClr val="000000"/>
                </a:solidFill>
                <a:latin typeface="Arial"/>
                <a:ea typeface="Arial"/>
                <a:cs typeface="Arial"/>
                <a:sym typeface="Arial"/>
              </a:rPr>
              <a:t>: Calculated total users, posts, likes, and comments.</a:t>
            </a:r>
            <a:endParaRPr/>
          </a:p>
          <a:p>
            <a:pPr indent="0" lvl="0" marL="0" marR="0" rtl="0" algn="l">
              <a:lnSpc>
                <a:spcPct val="115000"/>
              </a:lnSpc>
              <a:spcBef>
                <a:spcPts val="0"/>
              </a:spcBef>
              <a:spcAft>
                <a:spcPts val="0"/>
              </a:spcAft>
              <a:buNone/>
            </a:pPr>
            <a:r>
              <a:t/>
            </a:r>
            <a:endParaRPr b="1" i="0" sz="2563"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i="0" lang="en-US" sz="2563" u="none" cap="none" strike="noStrike">
                <a:solidFill>
                  <a:srgbClr val="000000"/>
                </a:solidFill>
                <a:latin typeface="Arial"/>
                <a:ea typeface="Arial"/>
                <a:cs typeface="Arial"/>
                <a:sym typeface="Arial"/>
              </a:rPr>
              <a:t>5.</a:t>
            </a:r>
            <a:r>
              <a:rPr b="1" i="0" lang="en-US" sz="2563" u="none" cap="none" strike="noStrike">
                <a:solidFill>
                  <a:srgbClr val="E3613D"/>
                </a:solidFill>
                <a:latin typeface="Arial"/>
                <a:ea typeface="Arial"/>
                <a:cs typeface="Arial"/>
                <a:sym typeface="Arial"/>
              </a:rPr>
              <a:t> Visualization</a:t>
            </a:r>
            <a:r>
              <a:rPr b="1" i="0" lang="en-US" sz="2563" u="none" cap="none" strike="noStrike">
                <a:solidFill>
                  <a:srgbClr val="000000"/>
                </a:solidFill>
                <a:latin typeface="Arial"/>
                <a:ea typeface="Arial"/>
                <a:cs typeface="Arial"/>
                <a:sym typeface="Arial"/>
              </a:rPr>
              <a:t>:  Created charts to highlight trends, top users, and key hashtags.</a:t>
            </a:r>
            <a:endParaRPr/>
          </a:p>
        </p:txBody>
      </p:sp>
      <p:sp>
        <p:nvSpPr>
          <p:cNvPr id="173" name="Google Shape;173;p6"/>
          <p:cNvSpPr txBox="1"/>
          <p:nvPr/>
        </p:nvSpPr>
        <p:spPr>
          <a:xfrm>
            <a:off x="1256201" y="735655"/>
            <a:ext cx="15775599" cy="1686222"/>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1" i="0" lang="en-US" sz="11125" u="none" cap="none" strike="noStrike">
                <a:solidFill>
                  <a:srgbClr val="E3613D"/>
                </a:solidFill>
                <a:latin typeface="Arial"/>
                <a:ea typeface="Arial"/>
                <a:cs typeface="Arial"/>
                <a:sym typeface="Arial"/>
              </a:rPr>
              <a:t>Analytical 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79" name="Google Shape;179;p7"/>
          <p:cNvGrpSpPr/>
          <p:nvPr/>
        </p:nvGrpSpPr>
        <p:grpSpPr>
          <a:xfrm>
            <a:off x="635003" y="2259119"/>
            <a:ext cx="16875883" cy="3776582"/>
            <a:chOff x="0" y="-38100"/>
            <a:chExt cx="4441876" cy="994029"/>
          </a:xfrm>
        </p:grpSpPr>
        <p:sp>
          <p:nvSpPr>
            <p:cNvPr id="180" name="Google Shape;180;p7"/>
            <p:cNvSpPr/>
            <p:nvPr/>
          </p:nvSpPr>
          <p:spPr>
            <a:xfrm>
              <a:off x="0" y="0"/>
              <a:ext cx="4441876" cy="955928"/>
            </a:xfrm>
            <a:custGeom>
              <a:rect b="b" l="l" r="r" t="t"/>
              <a:pathLst>
                <a:path extrusionOk="0" h="955928" w="4441876">
                  <a:moveTo>
                    <a:pt x="16974" y="0"/>
                  </a:moveTo>
                  <a:lnTo>
                    <a:pt x="4424902" y="0"/>
                  </a:lnTo>
                  <a:cubicBezTo>
                    <a:pt x="4429404" y="0"/>
                    <a:pt x="4433721" y="1788"/>
                    <a:pt x="4436905" y="4972"/>
                  </a:cubicBezTo>
                  <a:cubicBezTo>
                    <a:pt x="4440088" y="8155"/>
                    <a:pt x="4441876" y="12472"/>
                    <a:pt x="4441876" y="16974"/>
                  </a:cubicBezTo>
                  <a:lnTo>
                    <a:pt x="4441876" y="938955"/>
                  </a:lnTo>
                  <a:cubicBezTo>
                    <a:pt x="4441876" y="943456"/>
                    <a:pt x="4440088" y="947774"/>
                    <a:pt x="4436905" y="950957"/>
                  </a:cubicBezTo>
                  <a:cubicBezTo>
                    <a:pt x="4433721" y="954140"/>
                    <a:pt x="4429404" y="955928"/>
                    <a:pt x="4424902" y="955928"/>
                  </a:cubicBezTo>
                  <a:lnTo>
                    <a:pt x="16974" y="955928"/>
                  </a:lnTo>
                  <a:cubicBezTo>
                    <a:pt x="12472" y="955928"/>
                    <a:pt x="8155" y="954140"/>
                    <a:pt x="4972" y="950957"/>
                  </a:cubicBezTo>
                  <a:cubicBezTo>
                    <a:pt x="1788" y="947774"/>
                    <a:pt x="0" y="943456"/>
                    <a:pt x="0" y="938955"/>
                  </a:cubicBezTo>
                  <a:lnTo>
                    <a:pt x="0" y="16974"/>
                  </a:lnTo>
                  <a:cubicBezTo>
                    <a:pt x="0" y="12472"/>
                    <a:pt x="1788" y="8155"/>
                    <a:pt x="4972" y="4972"/>
                  </a:cubicBezTo>
                  <a:cubicBezTo>
                    <a:pt x="8155" y="1788"/>
                    <a:pt x="12472" y="0"/>
                    <a:pt x="16974" y="0"/>
                  </a:cubicBezTo>
                  <a:close/>
                </a:path>
              </a:pathLst>
            </a:custGeom>
            <a:solidFill>
              <a:srgbClr val="FFFFFF"/>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txBox="1"/>
            <p:nvPr/>
          </p:nvSpPr>
          <p:spPr>
            <a:xfrm>
              <a:off x="0" y="-38100"/>
              <a:ext cx="4441876" cy="99402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2" name="Google Shape;182;p7"/>
          <p:cNvGrpSpPr/>
          <p:nvPr/>
        </p:nvGrpSpPr>
        <p:grpSpPr>
          <a:xfrm>
            <a:off x="1661376" y="1754524"/>
            <a:ext cx="10596645" cy="1161199"/>
            <a:chOff x="0" y="-38100"/>
            <a:chExt cx="2789127" cy="305637"/>
          </a:xfrm>
        </p:grpSpPr>
        <p:sp>
          <p:nvSpPr>
            <p:cNvPr id="183" name="Google Shape;183;p7"/>
            <p:cNvSpPr/>
            <p:nvPr/>
          </p:nvSpPr>
          <p:spPr>
            <a:xfrm>
              <a:off x="0" y="0"/>
              <a:ext cx="2789127" cy="267537"/>
            </a:xfrm>
            <a:custGeom>
              <a:rect b="b" l="l" r="r" t="t"/>
              <a:pathLst>
                <a:path extrusionOk="0" h="267537" w="2789127">
                  <a:moveTo>
                    <a:pt x="27032" y="0"/>
                  </a:moveTo>
                  <a:lnTo>
                    <a:pt x="2762095" y="0"/>
                  </a:lnTo>
                  <a:cubicBezTo>
                    <a:pt x="2777024" y="0"/>
                    <a:pt x="2789127" y="12103"/>
                    <a:pt x="2789127" y="27032"/>
                  </a:cubicBezTo>
                  <a:lnTo>
                    <a:pt x="2789127" y="240505"/>
                  </a:lnTo>
                  <a:cubicBezTo>
                    <a:pt x="2789127" y="255435"/>
                    <a:pt x="2777024" y="267537"/>
                    <a:pt x="2762095" y="267537"/>
                  </a:cubicBezTo>
                  <a:lnTo>
                    <a:pt x="27032" y="267537"/>
                  </a:lnTo>
                  <a:cubicBezTo>
                    <a:pt x="12103" y="267537"/>
                    <a:pt x="0" y="255435"/>
                    <a:pt x="0" y="240505"/>
                  </a:cubicBezTo>
                  <a:lnTo>
                    <a:pt x="0" y="27032"/>
                  </a:lnTo>
                  <a:cubicBezTo>
                    <a:pt x="0" y="12103"/>
                    <a:pt x="12103" y="0"/>
                    <a:pt x="27032" y="0"/>
                  </a:cubicBezTo>
                  <a:close/>
                </a:path>
              </a:pathLst>
            </a:custGeom>
            <a:solidFill>
              <a:srgbClr val="E998BB"/>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txBox="1"/>
            <p:nvPr/>
          </p:nvSpPr>
          <p:spPr>
            <a:xfrm>
              <a:off x="0" y="-38100"/>
              <a:ext cx="2789127" cy="30563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5" name="Google Shape;185;p7"/>
          <p:cNvSpPr txBox="1"/>
          <p:nvPr/>
        </p:nvSpPr>
        <p:spPr>
          <a:xfrm>
            <a:off x="1808801" y="2014169"/>
            <a:ext cx="10449220" cy="1954540"/>
          </a:xfrm>
          <a:prstGeom prst="rect">
            <a:avLst/>
          </a:prstGeom>
          <a:noFill/>
          <a:ln>
            <a:noFill/>
          </a:ln>
        </p:spPr>
        <p:txBody>
          <a:bodyPr anchorCtr="0" anchor="t" bIns="0" lIns="0" spcFirstLastPara="1" rIns="0" wrap="square" tIns="0">
            <a:spAutoFit/>
          </a:bodyPr>
          <a:lstStyle/>
          <a:p>
            <a:pPr indent="0" lvl="0" marL="0" marR="0" rtl="0" algn="ctr">
              <a:lnSpc>
                <a:spcPct val="140026"/>
              </a:lnSpc>
              <a:spcBef>
                <a:spcPts val="0"/>
              </a:spcBef>
              <a:spcAft>
                <a:spcPts val="0"/>
              </a:spcAft>
              <a:buNone/>
            </a:pPr>
            <a:r>
              <a:rPr b="1" i="0" lang="en-US" sz="3725" u="none" cap="none" strike="noStrike">
                <a:solidFill>
                  <a:srgbClr val="242424"/>
                </a:solidFill>
                <a:latin typeface="Arial"/>
                <a:ea typeface="Arial"/>
                <a:cs typeface="Arial"/>
                <a:sym typeface="Arial"/>
              </a:rPr>
              <a:t>1. Ideal Influencer Marketing Candidates</a:t>
            </a:r>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p:txBody>
      </p:sp>
      <p:sp>
        <p:nvSpPr>
          <p:cNvPr id="186" name="Google Shape;186;p7"/>
          <p:cNvSpPr txBox="1"/>
          <p:nvPr/>
        </p:nvSpPr>
        <p:spPr>
          <a:xfrm>
            <a:off x="2008333" y="6388126"/>
            <a:ext cx="2011387" cy="546591"/>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239" u="none" cap="none" strike="noStrike">
                <a:solidFill>
                  <a:srgbClr val="F9F5E7"/>
                </a:solidFill>
                <a:latin typeface="Arial"/>
                <a:ea typeface="Arial"/>
                <a:cs typeface="Arial"/>
                <a:sym typeface="Arial"/>
              </a:rPr>
              <a:t>Tool C</a:t>
            </a:r>
            <a:endParaRPr/>
          </a:p>
        </p:txBody>
      </p:sp>
      <p:sp>
        <p:nvSpPr>
          <p:cNvPr id="187" name="Google Shape;187;p7"/>
          <p:cNvSpPr txBox="1"/>
          <p:nvPr/>
        </p:nvSpPr>
        <p:spPr>
          <a:xfrm>
            <a:off x="1044301" y="3077648"/>
            <a:ext cx="16057286" cy="2704854"/>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1" i="0" lang="en-US" sz="3069" u="none" cap="none" strike="noStrike">
                <a:solidFill>
                  <a:srgbClr val="242424"/>
                </a:solidFill>
                <a:latin typeface="Arial"/>
                <a:ea typeface="Arial"/>
                <a:cs typeface="Arial"/>
                <a:sym typeface="Arial"/>
              </a:rPr>
              <a:t>By identifying users with high follower counts and engagement rates, businesses can collaborate with the right influencers. Ideal influencers are those with both a large audience and a high level of interaction (likes, comments). These influencers can significantly enhance brand visibility and trust among potential customers.</a:t>
            </a:r>
            <a:endParaRPr/>
          </a:p>
          <a:p>
            <a:pPr indent="0" lvl="0" marL="0" marR="0" rtl="0" algn="l">
              <a:lnSpc>
                <a:spcPct val="140013"/>
              </a:lnSpc>
              <a:spcBef>
                <a:spcPts val="0"/>
              </a:spcBef>
              <a:spcAft>
                <a:spcPts val="0"/>
              </a:spcAft>
              <a:buNone/>
            </a:pPr>
            <a:r>
              <a:t/>
            </a:r>
            <a:endParaRPr b="1" i="0" sz="3069" u="none" cap="none" strike="noStrike">
              <a:solidFill>
                <a:srgbClr val="242424"/>
              </a:solidFill>
              <a:latin typeface="Arial"/>
              <a:ea typeface="Arial"/>
              <a:cs typeface="Arial"/>
              <a:sym typeface="Arial"/>
            </a:endParaRPr>
          </a:p>
        </p:txBody>
      </p:sp>
      <p:sp>
        <p:nvSpPr>
          <p:cNvPr id="188" name="Google Shape;188;p7"/>
          <p:cNvSpPr txBox="1"/>
          <p:nvPr/>
        </p:nvSpPr>
        <p:spPr>
          <a:xfrm>
            <a:off x="1328191" y="8213566"/>
            <a:ext cx="3371671" cy="855899"/>
          </a:xfrm>
          <a:prstGeom prst="rect">
            <a:avLst/>
          </a:prstGeom>
          <a:noFill/>
          <a:ln>
            <a:noFill/>
          </a:ln>
        </p:spPr>
        <p:txBody>
          <a:bodyPr anchorCtr="0" anchor="t" bIns="0" lIns="0" spcFirstLastPara="1" rIns="0" wrap="square" tIns="0">
            <a:spAutoFit/>
          </a:bodyPr>
          <a:lstStyle/>
          <a:p>
            <a:pPr indent="0" lvl="0" marL="0" marR="0" rtl="0" algn="l">
              <a:lnSpc>
                <a:spcPct val="139967"/>
              </a:lnSpc>
              <a:spcBef>
                <a:spcPts val="0"/>
              </a:spcBef>
              <a:spcAft>
                <a:spcPts val="0"/>
              </a:spcAft>
              <a:buNone/>
            </a:pPr>
            <a:r>
              <a:rPr b="0" i="0" lang="en-US" sz="2477" u="none" cap="none" strike="noStrike">
                <a:solidFill>
                  <a:srgbClr val="242424"/>
                </a:solidFill>
                <a:latin typeface="Arial"/>
                <a:ea typeface="Arial"/>
                <a:cs typeface="Arial"/>
                <a:sym typeface="Arial"/>
              </a:rPr>
              <a:t>Write your explanation of the topic here. </a:t>
            </a:r>
            <a:endParaRPr/>
          </a:p>
        </p:txBody>
      </p:sp>
      <p:grpSp>
        <p:nvGrpSpPr>
          <p:cNvPr id="189" name="Google Shape;189;p7"/>
          <p:cNvGrpSpPr/>
          <p:nvPr/>
        </p:nvGrpSpPr>
        <p:grpSpPr>
          <a:xfrm>
            <a:off x="635003" y="6510418"/>
            <a:ext cx="16875883" cy="3552950"/>
            <a:chOff x="0" y="-38100"/>
            <a:chExt cx="4441876" cy="935167"/>
          </a:xfrm>
        </p:grpSpPr>
        <p:sp>
          <p:nvSpPr>
            <p:cNvPr id="190" name="Google Shape;190;p7"/>
            <p:cNvSpPr/>
            <p:nvPr/>
          </p:nvSpPr>
          <p:spPr>
            <a:xfrm>
              <a:off x="0" y="0"/>
              <a:ext cx="4441876" cy="897067"/>
            </a:xfrm>
            <a:custGeom>
              <a:rect b="b" l="l" r="r" t="t"/>
              <a:pathLst>
                <a:path extrusionOk="0" h="897067" w="4441876">
                  <a:moveTo>
                    <a:pt x="16974" y="0"/>
                  </a:moveTo>
                  <a:lnTo>
                    <a:pt x="4424902" y="0"/>
                  </a:lnTo>
                  <a:cubicBezTo>
                    <a:pt x="4429404" y="0"/>
                    <a:pt x="4433721" y="1788"/>
                    <a:pt x="4436905" y="4972"/>
                  </a:cubicBezTo>
                  <a:cubicBezTo>
                    <a:pt x="4440088" y="8155"/>
                    <a:pt x="4441876" y="12472"/>
                    <a:pt x="4441876" y="16974"/>
                  </a:cubicBezTo>
                  <a:lnTo>
                    <a:pt x="4441876" y="880093"/>
                  </a:lnTo>
                  <a:cubicBezTo>
                    <a:pt x="4441876" y="884595"/>
                    <a:pt x="4440088" y="888912"/>
                    <a:pt x="4436905" y="892095"/>
                  </a:cubicBezTo>
                  <a:cubicBezTo>
                    <a:pt x="4433721" y="895278"/>
                    <a:pt x="4429404" y="897067"/>
                    <a:pt x="4424902" y="897067"/>
                  </a:cubicBezTo>
                  <a:lnTo>
                    <a:pt x="16974" y="897067"/>
                  </a:lnTo>
                  <a:cubicBezTo>
                    <a:pt x="12472" y="897067"/>
                    <a:pt x="8155" y="895278"/>
                    <a:pt x="4972" y="892095"/>
                  </a:cubicBezTo>
                  <a:cubicBezTo>
                    <a:pt x="1788" y="888912"/>
                    <a:pt x="0" y="884595"/>
                    <a:pt x="0" y="880093"/>
                  </a:cubicBezTo>
                  <a:lnTo>
                    <a:pt x="0" y="16974"/>
                  </a:lnTo>
                  <a:cubicBezTo>
                    <a:pt x="0" y="12472"/>
                    <a:pt x="1788" y="8155"/>
                    <a:pt x="4972" y="4972"/>
                  </a:cubicBezTo>
                  <a:cubicBezTo>
                    <a:pt x="8155" y="1788"/>
                    <a:pt x="12472" y="0"/>
                    <a:pt x="16974" y="0"/>
                  </a:cubicBezTo>
                  <a:close/>
                </a:path>
              </a:pathLst>
            </a:custGeom>
            <a:solidFill>
              <a:srgbClr val="FFFFFF"/>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txBox="1"/>
            <p:nvPr/>
          </p:nvSpPr>
          <p:spPr>
            <a:xfrm>
              <a:off x="0" y="-38100"/>
              <a:ext cx="4441876" cy="935167"/>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1" i="0" lang="en-US" sz="1899" u="none" cap="none" strike="noStrike">
                  <a:solidFill>
                    <a:srgbClr val="FFFFFF"/>
                  </a:solidFill>
                  <a:latin typeface="Open Sans ExtraBold"/>
                  <a:ea typeface="Open Sans ExtraBold"/>
                  <a:cs typeface="Open Sans ExtraBold"/>
                  <a:sym typeface="Open Sans ExtraBold"/>
                </a:rPr>
                <a:t>fhrfjnrhyutjtf</a:t>
              </a:r>
              <a:endParaRPr/>
            </a:p>
          </p:txBody>
        </p:sp>
      </p:grpSp>
      <p:grpSp>
        <p:nvGrpSpPr>
          <p:cNvPr id="192" name="Google Shape;192;p7"/>
          <p:cNvGrpSpPr/>
          <p:nvPr/>
        </p:nvGrpSpPr>
        <p:grpSpPr>
          <a:xfrm>
            <a:off x="1661376" y="6110024"/>
            <a:ext cx="11379356" cy="1161199"/>
            <a:chOff x="0" y="-38100"/>
            <a:chExt cx="2995143" cy="305637"/>
          </a:xfrm>
        </p:grpSpPr>
        <p:sp>
          <p:nvSpPr>
            <p:cNvPr id="193" name="Google Shape;193;p7"/>
            <p:cNvSpPr/>
            <p:nvPr/>
          </p:nvSpPr>
          <p:spPr>
            <a:xfrm>
              <a:off x="0" y="0"/>
              <a:ext cx="2995143" cy="267537"/>
            </a:xfrm>
            <a:custGeom>
              <a:rect b="b" l="l" r="r" t="t"/>
              <a:pathLst>
                <a:path extrusionOk="0" h="267537" w="2995143">
                  <a:moveTo>
                    <a:pt x="25173" y="0"/>
                  </a:moveTo>
                  <a:lnTo>
                    <a:pt x="2969970" y="0"/>
                  </a:lnTo>
                  <a:cubicBezTo>
                    <a:pt x="2983873" y="0"/>
                    <a:pt x="2995143" y="11270"/>
                    <a:pt x="2995143" y="25173"/>
                  </a:cubicBezTo>
                  <a:lnTo>
                    <a:pt x="2995143" y="242365"/>
                  </a:lnTo>
                  <a:cubicBezTo>
                    <a:pt x="2995143" y="256267"/>
                    <a:pt x="2983873" y="267537"/>
                    <a:pt x="2969970" y="267537"/>
                  </a:cubicBezTo>
                  <a:lnTo>
                    <a:pt x="25173" y="267537"/>
                  </a:lnTo>
                  <a:cubicBezTo>
                    <a:pt x="11270" y="267537"/>
                    <a:pt x="0" y="256267"/>
                    <a:pt x="0" y="242365"/>
                  </a:cubicBezTo>
                  <a:lnTo>
                    <a:pt x="0" y="25173"/>
                  </a:lnTo>
                  <a:cubicBezTo>
                    <a:pt x="0" y="11270"/>
                    <a:pt x="11270" y="0"/>
                    <a:pt x="25173" y="0"/>
                  </a:cubicBezTo>
                  <a:close/>
                </a:path>
              </a:pathLst>
            </a:custGeom>
            <a:solidFill>
              <a:srgbClr val="E998BB"/>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txBox="1"/>
            <p:nvPr/>
          </p:nvSpPr>
          <p:spPr>
            <a:xfrm>
              <a:off x="0" y="-38100"/>
              <a:ext cx="2995143" cy="30563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5" name="Google Shape;195;p7"/>
          <p:cNvSpPr/>
          <p:nvPr/>
        </p:nvSpPr>
        <p:spPr>
          <a:xfrm>
            <a:off x="14980790" y="3968708"/>
            <a:ext cx="3794064" cy="3800975"/>
          </a:xfrm>
          <a:custGeom>
            <a:rect b="b" l="l" r="r" t="t"/>
            <a:pathLst>
              <a:path extrusionOk="0" h="3800975" w="3794064">
                <a:moveTo>
                  <a:pt x="0" y="0"/>
                </a:moveTo>
                <a:lnTo>
                  <a:pt x="3794065" y="0"/>
                </a:lnTo>
                <a:lnTo>
                  <a:pt x="3794065" y="3800975"/>
                </a:lnTo>
                <a:lnTo>
                  <a:pt x="0" y="3800975"/>
                </a:lnTo>
                <a:lnTo>
                  <a:pt x="0" y="0"/>
                </a:lnTo>
                <a:close/>
              </a:path>
            </a:pathLst>
          </a:custGeom>
          <a:blipFill rotWithShape="1">
            <a:blip r:embed="rId4">
              <a:alphaModFix/>
            </a:blip>
            <a:stretch>
              <a:fillRect b="0" l="0" r="0" t="0"/>
            </a:stretch>
          </a:blipFill>
          <a:ln>
            <a:noFill/>
          </a:ln>
        </p:spPr>
      </p:sp>
      <p:sp>
        <p:nvSpPr>
          <p:cNvPr id="196" name="Google Shape;196;p7"/>
          <p:cNvSpPr txBox="1"/>
          <p:nvPr/>
        </p:nvSpPr>
        <p:spPr>
          <a:xfrm>
            <a:off x="291751" y="380053"/>
            <a:ext cx="18434027" cy="1297294"/>
          </a:xfrm>
          <a:prstGeom prst="rect">
            <a:avLst/>
          </a:prstGeom>
          <a:noFill/>
          <a:ln>
            <a:noFill/>
          </a:ln>
        </p:spPr>
        <p:txBody>
          <a:bodyPr anchorCtr="0" anchor="t" bIns="0" lIns="0" spcFirstLastPara="1" rIns="0" wrap="square" tIns="0">
            <a:spAutoFit/>
          </a:bodyPr>
          <a:lstStyle/>
          <a:p>
            <a:pPr indent="0" lvl="0" marL="0" marR="0" rtl="0" algn="l">
              <a:lnSpc>
                <a:spcPct val="119995"/>
              </a:lnSpc>
              <a:spcBef>
                <a:spcPts val="0"/>
              </a:spcBef>
              <a:spcAft>
                <a:spcPts val="0"/>
              </a:spcAft>
              <a:buNone/>
            </a:pPr>
            <a:r>
              <a:rPr b="1" i="0" lang="en-US" sz="8577" u="none" cap="none" strike="noStrike">
                <a:solidFill>
                  <a:srgbClr val="E3613D"/>
                </a:solidFill>
                <a:latin typeface="Arial"/>
                <a:ea typeface="Arial"/>
                <a:cs typeface="Arial"/>
                <a:sym typeface="Arial"/>
              </a:rPr>
              <a:t>Analysis of objective questions</a:t>
            </a:r>
            <a:endParaRPr/>
          </a:p>
        </p:txBody>
      </p:sp>
      <p:sp>
        <p:nvSpPr>
          <p:cNvPr id="197" name="Google Shape;197;p7"/>
          <p:cNvSpPr txBox="1"/>
          <p:nvPr/>
        </p:nvSpPr>
        <p:spPr>
          <a:xfrm>
            <a:off x="2008333" y="6369076"/>
            <a:ext cx="10449220" cy="1954540"/>
          </a:xfrm>
          <a:prstGeom prst="rect">
            <a:avLst/>
          </a:prstGeom>
          <a:noFill/>
          <a:ln>
            <a:noFill/>
          </a:ln>
        </p:spPr>
        <p:txBody>
          <a:bodyPr anchorCtr="0" anchor="t" bIns="0" lIns="0" spcFirstLastPara="1" rIns="0" wrap="square" tIns="0">
            <a:spAutoFit/>
          </a:bodyPr>
          <a:lstStyle/>
          <a:p>
            <a:pPr indent="0" lvl="0" marL="0" marR="0" rtl="0" algn="ctr">
              <a:lnSpc>
                <a:spcPct val="140026"/>
              </a:lnSpc>
              <a:spcBef>
                <a:spcPts val="0"/>
              </a:spcBef>
              <a:spcAft>
                <a:spcPts val="0"/>
              </a:spcAft>
              <a:buNone/>
            </a:pPr>
            <a:r>
              <a:rPr b="1" i="0" lang="en-US" sz="3725" u="none" cap="none" strike="noStrike">
                <a:solidFill>
                  <a:srgbClr val="242424"/>
                </a:solidFill>
                <a:latin typeface="Arial"/>
                <a:ea typeface="Arial"/>
                <a:cs typeface="Arial"/>
                <a:sym typeface="Arial"/>
              </a:rPr>
              <a:t>2. Segmenting Users for Targeted Campaigns</a:t>
            </a:r>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p:txBody>
      </p:sp>
      <p:sp>
        <p:nvSpPr>
          <p:cNvPr id="198" name="Google Shape;198;p7"/>
          <p:cNvSpPr txBox="1"/>
          <p:nvPr/>
        </p:nvSpPr>
        <p:spPr>
          <a:xfrm>
            <a:off x="928700" y="7345524"/>
            <a:ext cx="16597800" cy="2521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150" u="none" cap="none" strike="noStrike">
                <a:solidFill>
                  <a:srgbClr val="242424"/>
                </a:solidFill>
                <a:latin typeface="Arial"/>
                <a:ea typeface="Arial"/>
                <a:cs typeface="Arial"/>
                <a:sym typeface="Arial"/>
              </a:rPr>
              <a:t>Segmenting the user base based on behavior, such as content preferences, engagement metrics, and follower counts, allows businesses to target users with personalized recommendations and marketing campaigns. This approach improves user experience, leading to higher conversion rates and user retention.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04" name="Google Shape;204;p8"/>
          <p:cNvGrpSpPr/>
          <p:nvPr/>
        </p:nvGrpSpPr>
        <p:grpSpPr>
          <a:xfrm>
            <a:off x="635000" y="2259126"/>
            <a:ext cx="12696658" cy="7265855"/>
            <a:chOff x="0" y="-38100"/>
            <a:chExt cx="4441876" cy="994029"/>
          </a:xfrm>
        </p:grpSpPr>
        <p:sp>
          <p:nvSpPr>
            <p:cNvPr id="205" name="Google Shape;205;p8"/>
            <p:cNvSpPr/>
            <p:nvPr/>
          </p:nvSpPr>
          <p:spPr>
            <a:xfrm>
              <a:off x="0" y="0"/>
              <a:ext cx="4441876" cy="955928"/>
            </a:xfrm>
            <a:custGeom>
              <a:rect b="b" l="l" r="r" t="t"/>
              <a:pathLst>
                <a:path extrusionOk="0" h="955928" w="4441876">
                  <a:moveTo>
                    <a:pt x="16974" y="0"/>
                  </a:moveTo>
                  <a:lnTo>
                    <a:pt x="4424902" y="0"/>
                  </a:lnTo>
                  <a:cubicBezTo>
                    <a:pt x="4429404" y="0"/>
                    <a:pt x="4433721" y="1788"/>
                    <a:pt x="4436905" y="4972"/>
                  </a:cubicBezTo>
                  <a:cubicBezTo>
                    <a:pt x="4440088" y="8155"/>
                    <a:pt x="4441876" y="12472"/>
                    <a:pt x="4441876" y="16974"/>
                  </a:cubicBezTo>
                  <a:lnTo>
                    <a:pt x="4441876" y="938955"/>
                  </a:lnTo>
                  <a:cubicBezTo>
                    <a:pt x="4441876" y="943456"/>
                    <a:pt x="4440088" y="947774"/>
                    <a:pt x="4436905" y="950957"/>
                  </a:cubicBezTo>
                  <a:cubicBezTo>
                    <a:pt x="4433721" y="954140"/>
                    <a:pt x="4429404" y="955928"/>
                    <a:pt x="4424902" y="955928"/>
                  </a:cubicBezTo>
                  <a:lnTo>
                    <a:pt x="16974" y="955928"/>
                  </a:lnTo>
                  <a:cubicBezTo>
                    <a:pt x="12472" y="955928"/>
                    <a:pt x="8155" y="954140"/>
                    <a:pt x="4972" y="950957"/>
                  </a:cubicBezTo>
                  <a:cubicBezTo>
                    <a:pt x="1788" y="947774"/>
                    <a:pt x="0" y="943456"/>
                    <a:pt x="0" y="938955"/>
                  </a:cubicBezTo>
                  <a:lnTo>
                    <a:pt x="0" y="16974"/>
                  </a:lnTo>
                  <a:cubicBezTo>
                    <a:pt x="0" y="12472"/>
                    <a:pt x="1788" y="8155"/>
                    <a:pt x="4972" y="4972"/>
                  </a:cubicBezTo>
                  <a:cubicBezTo>
                    <a:pt x="8155" y="1788"/>
                    <a:pt x="12472" y="0"/>
                    <a:pt x="16974" y="0"/>
                  </a:cubicBezTo>
                  <a:close/>
                </a:path>
              </a:pathLst>
            </a:custGeom>
            <a:solidFill>
              <a:srgbClr val="FFFFFF"/>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txBox="1"/>
            <p:nvPr/>
          </p:nvSpPr>
          <p:spPr>
            <a:xfrm>
              <a:off x="0" y="-38100"/>
              <a:ext cx="4441876" cy="99402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7" name="Google Shape;207;p8"/>
          <p:cNvGrpSpPr/>
          <p:nvPr/>
        </p:nvGrpSpPr>
        <p:grpSpPr>
          <a:xfrm>
            <a:off x="1661376" y="1754524"/>
            <a:ext cx="10596645" cy="1161199"/>
            <a:chOff x="0" y="-38100"/>
            <a:chExt cx="2789127" cy="305637"/>
          </a:xfrm>
        </p:grpSpPr>
        <p:sp>
          <p:nvSpPr>
            <p:cNvPr id="208" name="Google Shape;208;p8"/>
            <p:cNvSpPr/>
            <p:nvPr/>
          </p:nvSpPr>
          <p:spPr>
            <a:xfrm>
              <a:off x="0" y="0"/>
              <a:ext cx="2789127" cy="267537"/>
            </a:xfrm>
            <a:custGeom>
              <a:rect b="b" l="l" r="r" t="t"/>
              <a:pathLst>
                <a:path extrusionOk="0" h="267537" w="2789127">
                  <a:moveTo>
                    <a:pt x="27032" y="0"/>
                  </a:moveTo>
                  <a:lnTo>
                    <a:pt x="2762095" y="0"/>
                  </a:lnTo>
                  <a:cubicBezTo>
                    <a:pt x="2777024" y="0"/>
                    <a:pt x="2789127" y="12103"/>
                    <a:pt x="2789127" y="27032"/>
                  </a:cubicBezTo>
                  <a:lnTo>
                    <a:pt x="2789127" y="240505"/>
                  </a:lnTo>
                  <a:cubicBezTo>
                    <a:pt x="2789127" y="255435"/>
                    <a:pt x="2777024" y="267537"/>
                    <a:pt x="2762095" y="267537"/>
                  </a:cubicBezTo>
                  <a:lnTo>
                    <a:pt x="27032" y="267537"/>
                  </a:lnTo>
                  <a:cubicBezTo>
                    <a:pt x="12103" y="267537"/>
                    <a:pt x="0" y="255435"/>
                    <a:pt x="0" y="240505"/>
                  </a:cubicBezTo>
                  <a:lnTo>
                    <a:pt x="0" y="27032"/>
                  </a:lnTo>
                  <a:cubicBezTo>
                    <a:pt x="0" y="12103"/>
                    <a:pt x="12103" y="0"/>
                    <a:pt x="27032" y="0"/>
                  </a:cubicBezTo>
                  <a:close/>
                </a:path>
              </a:pathLst>
            </a:custGeom>
            <a:solidFill>
              <a:srgbClr val="E998BB"/>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txBox="1"/>
            <p:nvPr/>
          </p:nvSpPr>
          <p:spPr>
            <a:xfrm>
              <a:off x="0" y="-38100"/>
              <a:ext cx="2789127" cy="30563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8"/>
          <p:cNvSpPr txBox="1"/>
          <p:nvPr/>
        </p:nvSpPr>
        <p:spPr>
          <a:xfrm>
            <a:off x="1808801" y="2014169"/>
            <a:ext cx="10449220" cy="2612202"/>
          </a:xfrm>
          <a:prstGeom prst="rect">
            <a:avLst/>
          </a:prstGeom>
          <a:noFill/>
          <a:ln>
            <a:noFill/>
          </a:ln>
        </p:spPr>
        <p:txBody>
          <a:bodyPr anchorCtr="0" anchor="t" bIns="0" lIns="0" spcFirstLastPara="1" rIns="0" wrap="square" tIns="0">
            <a:spAutoFit/>
          </a:bodyPr>
          <a:lstStyle/>
          <a:p>
            <a:pPr indent="0" lvl="0" marL="0" marR="0" rtl="0" algn="ctr">
              <a:lnSpc>
                <a:spcPct val="140026"/>
              </a:lnSpc>
              <a:spcBef>
                <a:spcPts val="0"/>
              </a:spcBef>
              <a:spcAft>
                <a:spcPts val="0"/>
              </a:spcAft>
              <a:buNone/>
            </a:pPr>
            <a:r>
              <a:rPr b="1" i="0" lang="en-US" sz="3725" u="none" cap="none" strike="noStrike">
                <a:solidFill>
                  <a:srgbClr val="242424"/>
                </a:solidFill>
                <a:latin typeface="Arial"/>
                <a:ea typeface="Arial"/>
                <a:cs typeface="Arial"/>
                <a:sym typeface="Arial"/>
              </a:rPr>
              <a:t>3. Measuring Ad Campaign Effectiveness</a:t>
            </a:r>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p:txBody>
      </p:sp>
      <p:sp>
        <p:nvSpPr>
          <p:cNvPr id="211" name="Google Shape;211;p8"/>
          <p:cNvSpPr txBox="1"/>
          <p:nvPr/>
        </p:nvSpPr>
        <p:spPr>
          <a:xfrm>
            <a:off x="2008333" y="6388126"/>
            <a:ext cx="2011387" cy="546591"/>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239" u="none" cap="none" strike="noStrike">
                <a:solidFill>
                  <a:srgbClr val="F9F5E7"/>
                </a:solidFill>
                <a:latin typeface="Arial"/>
                <a:ea typeface="Arial"/>
                <a:cs typeface="Arial"/>
                <a:sym typeface="Arial"/>
              </a:rPr>
              <a:t>Tool C</a:t>
            </a:r>
            <a:endParaRPr/>
          </a:p>
        </p:txBody>
      </p:sp>
      <p:sp>
        <p:nvSpPr>
          <p:cNvPr id="212" name="Google Shape;212;p8"/>
          <p:cNvSpPr txBox="1"/>
          <p:nvPr/>
        </p:nvSpPr>
        <p:spPr>
          <a:xfrm>
            <a:off x="1044300" y="3077650"/>
            <a:ext cx="11213700" cy="51024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1" i="0" lang="en-US" sz="3069" u="none" cap="none" strike="noStrike">
                <a:solidFill>
                  <a:srgbClr val="242424"/>
                </a:solidFill>
                <a:latin typeface="Arial"/>
                <a:ea typeface="Arial"/>
                <a:cs typeface="Arial"/>
                <a:sym typeface="Arial"/>
              </a:rPr>
              <a:t>By analyzing data on ad impressions, clicks, and conversions, you can measure the return on investment (ROI) of marketing campaigns. </a:t>
            </a:r>
            <a:endParaRPr b="1" i="0" sz="3069" u="none" cap="none" strike="noStrike">
              <a:solidFill>
                <a:srgbClr val="242424"/>
              </a:solidFill>
              <a:latin typeface="Arial"/>
              <a:ea typeface="Arial"/>
              <a:cs typeface="Arial"/>
              <a:sym typeface="Arial"/>
            </a:endParaRPr>
          </a:p>
          <a:p>
            <a:pPr indent="0" lvl="0" marL="0" marR="0" rtl="0" algn="l">
              <a:lnSpc>
                <a:spcPct val="140013"/>
              </a:lnSpc>
              <a:spcBef>
                <a:spcPts val="0"/>
              </a:spcBef>
              <a:spcAft>
                <a:spcPts val="0"/>
              </a:spcAft>
              <a:buNone/>
            </a:pPr>
            <a:r>
              <a:t/>
            </a:r>
            <a:endParaRPr b="1" sz="3069">
              <a:solidFill>
                <a:srgbClr val="242424"/>
              </a:solidFill>
            </a:endParaRPr>
          </a:p>
          <a:p>
            <a:pPr indent="0" lvl="0" marL="0" marR="0" rtl="0" algn="l">
              <a:lnSpc>
                <a:spcPct val="140013"/>
              </a:lnSpc>
              <a:spcBef>
                <a:spcPts val="0"/>
              </a:spcBef>
              <a:spcAft>
                <a:spcPts val="0"/>
              </a:spcAft>
              <a:buNone/>
            </a:pPr>
            <a:r>
              <a:rPr b="1" i="0" lang="en-US" sz="3069" u="none" cap="none" strike="noStrike">
                <a:solidFill>
                  <a:srgbClr val="242424"/>
                </a:solidFill>
                <a:latin typeface="Arial"/>
                <a:ea typeface="Arial"/>
                <a:cs typeface="Arial"/>
                <a:sym typeface="Arial"/>
              </a:rPr>
              <a:t>Optimizing future campaigns involves understanding which ads perform best, adjusting budgets, and targeting specific user segments for better performance.</a:t>
            </a:r>
            <a:endParaRPr/>
          </a:p>
          <a:p>
            <a:pPr indent="0" lvl="0" marL="0" marR="0" rtl="0" algn="l">
              <a:lnSpc>
                <a:spcPct val="140013"/>
              </a:lnSpc>
              <a:spcBef>
                <a:spcPts val="0"/>
              </a:spcBef>
              <a:spcAft>
                <a:spcPts val="0"/>
              </a:spcAft>
              <a:buNone/>
            </a:pPr>
            <a:r>
              <a:t/>
            </a:r>
            <a:endParaRPr b="1" i="0" sz="3069" u="none" cap="none" strike="noStrike">
              <a:solidFill>
                <a:srgbClr val="242424"/>
              </a:solidFill>
              <a:latin typeface="Arial"/>
              <a:ea typeface="Arial"/>
              <a:cs typeface="Arial"/>
              <a:sym typeface="Arial"/>
            </a:endParaRPr>
          </a:p>
        </p:txBody>
      </p:sp>
      <p:sp>
        <p:nvSpPr>
          <p:cNvPr id="213" name="Google Shape;213;p8"/>
          <p:cNvSpPr/>
          <p:nvPr/>
        </p:nvSpPr>
        <p:spPr>
          <a:xfrm rot="-897927">
            <a:off x="14967711" y="3431368"/>
            <a:ext cx="4113816" cy="5105578"/>
          </a:xfrm>
          <a:custGeom>
            <a:rect b="b" l="l" r="r" t="t"/>
            <a:pathLst>
              <a:path extrusionOk="0" h="3800975" w="3794064">
                <a:moveTo>
                  <a:pt x="0" y="0"/>
                </a:moveTo>
                <a:lnTo>
                  <a:pt x="3794065" y="0"/>
                </a:lnTo>
                <a:lnTo>
                  <a:pt x="3794065" y="3800975"/>
                </a:lnTo>
                <a:lnTo>
                  <a:pt x="0" y="3800975"/>
                </a:lnTo>
                <a:lnTo>
                  <a:pt x="0" y="0"/>
                </a:lnTo>
                <a:close/>
              </a:path>
            </a:pathLst>
          </a:custGeom>
          <a:blipFill rotWithShape="1">
            <a:blip r:embed="rId4">
              <a:alphaModFix/>
            </a:blip>
            <a:stretch>
              <a:fillRect b="0" l="0" r="0" t="0"/>
            </a:stretch>
          </a:blipFill>
          <a:ln>
            <a:noFill/>
          </a:ln>
        </p:spPr>
      </p:sp>
      <p:sp>
        <p:nvSpPr>
          <p:cNvPr id="214" name="Google Shape;214;p8"/>
          <p:cNvSpPr/>
          <p:nvPr/>
        </p:nvSpPr>
        <p:spPr>
          <a:xfrm rot="-1928057">
            <a:off x="13789151" y="224202"/>
            <a:ext cx="1771785" cy="2229935"/>
          </a:xfrm>
          <a:custGeom>
            <a:rect b="b" l="l" r="r" t="t"/>
            <a:pathLst>
              <a:path extrusionOk="0" h="2229935" w="1771785">
                <a:moveTo>
                  <a:pt x="0" y="0"/>
                </a:moveTo>
                <a:lnTo>
                  <a:pt x="1771785" y="0"/>
                </a:lnTo>
                <a:lnTo>
                  <a:pt x="1771785" y="2229935"/>
                </a:lnTo>
                <a:lnTo>
                  <a:pt x="0" y="2229935"/>
                </a:lnTo>
                <a:lnTo>
                  <a:pt x="0" y="0"/>
                </a:lnTo>
                <a:close/>
              </a:path>
            </a:pathLst>
          </a:custGeom>
          <a:blipFill rotWithShape="1">
            <a:blip r:embed="rId5">
              <a:alphaModFix/>
            </a:blip>
            <a:stretch>
              <a:fillRect b="0" l="0" r="0" t="0"/>
            </a:stretch>
          </a:blipFill>
          <a:ln>
            <a:noFill/>
          </a:ln>
        </p:spPr>
      </p:sp>
      <p:sp>
        <p:nvSpPr>
          <p:cNvPr id="215" name="Google Shape;215;p8"/>
          <p:cNvSpPr/>
          <p:nvPr/>
        </p:nvSpPr>
        <p:spPr>
          <a:xfrm>
            <a:off x="674775" y="486064"/>
            <a:ext cx="4678503" cy="1981984"/>
          </a:xfrm>
          <a:custGeom>
            <a:rect b="b" l="l" r="r" t="t"/>
            <a:pathLst>
              <a:path extrusionOk="0" h="1981984" w="4678503">
                <a:moveTo>
                  <a:pt x="0" y="0"/>
                </a:moveTo>
                <a:lnTo>
                  <a:pt x="4678502" y="0"/>
                </a:lnTo>
                <a:lnTo>
                  <a:pt x="4678502" y="1981984"/>
                </a:lnTo>
                <a:lnTo>
                  <a:pt x="0" y="1981984"/>
                </a:lnTo>
                <a:lnTo>
                  <a:pt x="0" y="0"/>
                </a:lnTo>
                <a:close/>
              </a:path>
            </a:pathLst>
          </a:custGeom>
          <a:blipFill rotWithShape="1">
            <a:blip r:embed="rId6">
              <a:alphaModFix/>
            </a:blip>
            <a:stretch>
              <a:fillRect b="0" l="0" r="0" t="0"/>
            </a:stretch>
          </a:blipFill>
          <a:ln>
            <a:noFill/>
          </a:ln>
        </p:spPr>
      </p:sp>
      <p:sp>
        <p:nvSpPr>
          <p:cNvPr id="216" name="Google Shape;216;p8"/>
          <p:cNvSpPr txBox="1"/>
          <p:nvPr/>
        </p:nvSpPr>
        <p:spPr>
          <a:xfrm>
            <a:off x="2008333" y="6369076"/>
            <a:ext cx="10449300" cy="24810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t/>
            </a:r>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p:txBody>
      </p:sp>
      <p:sp>
        <p:nvSpPr>
          <p:cNvPr id="217" name="Google Shape;217;p8"/>
          <p:cNvSpPr txBox="1"/>
          <p:nvPr/>
        </p:nvSpPr>
        <p:spPr>
          <a:xfrm>
            <a:off x="857250" y="7345525"/>
            <a:ext cx="16669500" cy="484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b="1" i="0" sz="3150" u="none" cap="none" strike="noStrike">
              <a:solidFill>
                <a:srgbClr val="242424"/>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0325eaad5d_0_5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223" name="Google Shape;223;g30325eaad5d_0_58"/>
          <p:cNvSpPr txBox="1"/>
          <p:nvPr/>
        </p:nvSpPr>
        <p:spPr>
          <a:xfrm>
            <a:off x="2008333" y="6388126"/>
            <a:ext cx="2011500" cy="4986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239" u="none" cap="none" strike="noStrike">
                <a:solidFill>
                  <a:srgbClr val="F9F5E7"/>
                </a:solidFill>
                <a:latin typeface="Arial"/>
                <a:ea typeface="Arial"/>
                <a:cs typeface="Arial"/>
                <a:sym typeface="Arial"/>
              </a:rPr>
              <a:t>Tool C</a:t>
            </a:r>
            <a:endParaRPr/>
          </a:p>
        </p:txBody>
      </p:sp>
      <p:sp>
        <p:nvSpPr>
          <p:cNvPr id="224" name="Google Shape;224;g30325eaad5d_0_58"/>
          <p:cNvSpPr txBox="1"/>
          <p:nvPr/>
        </p:nvSpPr>
        <p:spPr>
          <a:xfrm>
            <a:off x="1808801" y="2014169"/>
            <a:ext cx="10449300" cy="2982300"/>
          </a:xfrm>
          <a:prstGeom prst="rect">
            <a:avLst/>
          </a:prstGeom>
          <a:noFill/>
          <a:ln>
            <a:noFill/>
          </a:ln>
        </p:spPr>
        <p:txBody>
          <a:bodyPr anchorCtr="0" anchor="t" bIns="0" lIns="0" spcFirstLastPara="1" rIns="0" wrap="square" tIns="0">
            <a:spAutoFit/>
          </a:bodyPr>
          <a:lstStyle/>
          <a:p>
            <a:pPr indent="0" lvl="0" marL="0" marR="0" rtl="0" algn="ctr">
              <a:lnSpc>
                <a:spcPct val="140026"/>
              </a:lnSpc>
              <a:spcBef>
                <a:spcPts val="0"/>
              </a:spcBef>
              <a:spcAft>
                <a:spcPts val="0"/>
              </a:spcAft>
              <a:buNone/>
            </a:pPr>
            <a:r>
              <a:rPr b="1" i="0" lang="en-US" sz="3725" u="none" cap="none" strike="noStrike">
                <a:solidFill>
                  <a:srgbClr val="242424"/>
                </a:solidFill>
                <a:latin typeface="Arial"/>
                <a:ea typeface="Arial"/>
                <a:cs typeface="Arial"/>
                <a:sym typeface="Arial"/>
              </a:rPr>
              <a:t>3. Measuring Ad Campaign Effectiveness</a:t>
            </a:r>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a:p>
            <a:pPr indent="0" lvl="0" marL="0" marR="0" rtl="0" algn="ctr">
              <a:lnSpc>
                <a:spcPct val="139989"/>
              </a:lnSpc>
              <a:spcBef>
                <a:spcPts val="0"/>
              </a:spcBef>
              <a:spcAft>
                <a:spcPts val="0"/>
              </a:spcAft>
              <a:buNone/>
            </a:pPr>
            <a:r>
              <a:t/>
            </a:r>
            <a:endParaRPr b="1" i="0" sz="3725" u="none" cap="none" strike="noStrike">
              <a:solidFill>
                <a:srgbClr val="242424"/>
              </a:solidFill>
              <a:latin typeface="Arial"/>
              <a:ea typeface="Arial"/>
              <a:cs typeface="Arial"/>
              <a:sym typeface="Arial"/>
            </a:endParaRPr>
          </a:p>
        </p:txBody>
      </p:sp>
      <p:sp>
        <p:nvSpPr>
          <p:cNvPr id="225" name="Google Shape;225;g30325eaad5d_0_58"/>
          <p:cNvSpPr txBox="1"/>
          <p:nvPr/>
        </p:nvSpPr>
        <p:spPr>
          <a:xfrm>
            <a:off x="1044301" y="3077648"/>
            <a:ext cx="16057200" cy="7740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Clr>
                <a:schemeClr val="dk1"/>
              </a:buClr>
              <a:buFont typeface="Arial"/>
              <a:buNone/>
            </a:pPr>
            <a:r>
              <a:t/>
            </a:r>
            <a:endParaRPr/>
          </a:p>
          <a:p>
            <a:pPr indent="0" lvl="0" marL="0" marR="0" rtl="0" algn="l">
              <a:lnSpc>
                <a:spcPct val="140013"/>
              </a:lnSpc>
              <a:spcBef>
                <a:spcPts val="0"/>
              </a:spcBef>
              <a:spcAft>
                <a:spcPts val="0"/>
              </a:spcAft>
              <a:buNone/>
            </a:pPr>
            <a:r>
              <a:t/>
            </a:r>
            <a:endParaRPr b="1" i="0" sz="3069" u="none" cap="none" strike="noStrike">
              <a:solidFill>
                <a:srgbClr val="242424"/>
              </a:solidFill>
              <a:latin typeface="Arial"/>
              <a:ea typeface="Arial"/>
              <a:cs typeface="Arial"/>
              <a:sym typeface="Arial"/>
            </a:endParaRPr>
          </a:p>
        </p:txBody>
      </p:sp>
      <p:grpSp>
        <p:nvGrpSpPr>
          <p:cNvPr id="226" name="Google Shape;226;g30325eaad5d_0_58"/>
          <p:cNvGrpSpPr/>
          <p:nvPr/>
        </p:nvGrpSpPr>
        <p:grpSpPr>
          <a:xfrm>
            <a:off x="1661376" y="1754523"/>
            <a:ext cx="10596730" cy="1161446"/>
            <a:chOff x="0" y="-38100"/>
            <a:chExt cx="2789127" cy="305700"/>
          </a:xfrm>
        </p:grpSpPr>
        <p:sp>
          <p:nvSpPr>
            <p:cNvPr id="227" name="Google Shape;227;g30325eaad5d_0_58"/>
            <p:cNvSpPr/>
            <p:nvPr/>
          </p:nvSpPr>
          <p:spPr>
            <a:xfrm>
              <a:off x="0" y="0"/>
              <a:ext cx="2789127" cy="267537"/>
            </a:xfrm>
            <a:custGeom>
              <a:rect b="b" l="l" r="r" t="t"/>
              <a:pathLst>
                <a:path extrusionOk="0" h="267537" w="2789127">
                  <a:moveTo>
                    <a:pt x="27032" y="0"/>
                  </a:moveTo>
                  <a:lnTo>
                    <a:pt x="2762095" y="0"/>
                  </a:lnTo>
                  <a:cubicBezTo>
                    <a:pt x="2777024" y="0"/>
                    <a:pt x="2789127" y="12103"/>
                    <a:pt x="2789127" y="27032"/>
                  </a:cubicBezTo>
                  <a:lnTo>
                    <a:pt x="2789127" y="240505"/>
                  </a:lnTo>
                  <a:cubicBezTo>
                    <a:pt x="2789127" y="255435"/>
                    <a:pt x="2777024" y="267537"/>
                    <a:pt x="2762095" y="267537"/>
                  </a:cubicBezTo>
                  <a:lnTo>
                    <a:pt x="27032" y="267537"/>
                  </a:lnTo>
                  <a:cubicBezTo>
                    <a:pt x="12103" y="267537"/>
                    <a:pt x="0" y="255435"/>
                    <a:pt x="0" y="240505"/>
                  </a:cubicBezTo>
                  <a:lnTo>
                    <a:pt x="0" y="27032"/>
                  </a:lnTo>
                  <a:cubicBezTo>
                    <a:pt x="0" y="12103"/>
                    <a:pt x="12103" y="0"/>
                    <a:pt x="27032" y="0"/>
                  </a:cubicBezTo>
                  <a:close/>
                </a:path>
              </a:pathLst>
            </a:custGeom>
            <a:solidFill>
              <a:srgbClr val="E998BB"/>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30325eaad5d_0_58"/>
            <p:cNvSpPr txBox="1"/>
            <p:nvPr/>
          </p:nvSpPr>
          <p:spPr>
            <a:xfrm>
              <a:off x="0" y="-38100"/>
              <a:ext cx="2789100" cy="305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9" name="Google Shape;229;g30325eaad5d_0_58"/>
          <p:cNvSpPr/>
          <p:nvPr/>
        </p:nvSpPr>
        <p:spPr>
          <a:xfrm>
            <a:off x="16276865" y="4736946"/>
            <a:ext cx="3794064" cy="3800975"/>
          </a:xfrm>
          <a:custGeom>
            <a:rect b="b" l="l" r="r" t="t"/>
            <a:pathLst>
              <a:path extrusionOk="0" h="3800975" w="3794064">
                <a:moveTo>
                  <a:pt x="0" y="0"/>
                </a:moveTo>
                <a:lnTo>
                  <a:pt x="3794065" y="0"/>
                </a:lnTo>
                <a:lnTo>
                  <a:pt x="3794065" y="3800975"/>
                </a:lnTo>
                <a:lnTo>
                  <a:pt x="0" y="3800975"/>
                </a:lnTo>
                <a:lnTo>
                  <a:pt x="0" y="0"/>
                </a:lnTo>
                <a:close/>
              </a:path>
            </a:pathLst>
          </a:custGeom>
          <a:blipFill rotWithShape="1">
            <a:blip r:embed="rId4">
              <a:alphaModFix/>
            </a:blip>
            <a:stretch>
              <a:fillRect b="0" l="0" r="0" t="0"/>
            </a:stretch>
          </a:blipFill>
          <a:ln>
            <a:noFill/>
          </a:ln>
        </p:spPr>
      </p:sp>
      <p:sp>
        <p:nvSpPr>
          <p:cNvPr id="230" name="Google Shape;230;g30325eaad5d_0_58"/>
          <p:cNvSpPr/>
          <p:nvPr/>
        </p:nvSpPr>
        <p:spPr>
          <a:xfrm rot="-1928515">
            <a:off x="13789628" y="223441"/>
            <a:ext cx="1773390" cy="2231955"/>
          </a:xfrm>
          <a:custGeom>
            <a:rect b="b" l="l" r="r" t="t"/>
            <a:pathLst>
              <a:path extrusionOk="0" h="2229935" w="1771785">
                <a:moveTo>
                  <a:pt x="0" y="0"/>
                </a:moveTo>
                <a:lnTo>
                  <a:pt x="1771785" y="0"/>
                </a:lnTo>
                <a:lnTo>
                  <a:pt x="1771785" y="2229935"/>
                </a:lnTo>
                <a:lnTo>
                  <a:pt x="0" y="2229935"/>
                </a:lnTo>
                <a:lnTo>
                  <a:pt x="0" y="0"/>
                </a:lnTo>
                <a:close/>
              </a:path>
            </a:pathLst>
          </a:custGeom>
          <a:blipFill rotWithShape="1">
            <a:blip r:embed="rId5">
              <a:alphaModFix/>
            </a:blip>
            <a:stretch>
              <a:fillRect b="0" l="0" r="0" t="0"/>
            </a:stretch>
          </a:blipFill>
          <a:ln>
            <a:noFill/>
          </a:ln>
        </p:spPr>
      </p:sp>
      <p:grpSp>
        <p:nvGrpSpPr>
          <p:cNvPr id="231" name="Google Shape;231;g30325eaad5d_0_58"/>
          <p:cNvGrpSpPr/>
          <p:nvPr/>
        </p:nvGrpSpPr>
        <p:grpSpPr>
          <a:xfrm>
            <a:off x="634890" y="2679554"/>
            <a:ext cx="16876019" cy="3497069"/>
            <a:chOff x="0" y="-38100"/>
            <a:chExt cx="4441876" cy="920451"/>
          </a:xfrm>
        </p:grpSpPr>
        <p:sp>
          <p:nvSpPr>
            <p:cNvPr id="232" name="Google Shape;232;g30325eaad5d_0_58"/>
            <p:cNvSpPr/>
            <p:nvPr/>
          </p:nvSpPr>
          <p:spPr>
            <a:xfrm>
              <a:off x="0" y="0"/>
              <a:ext cx="4441876" cy="882351"/>
            </a:xfrm>
            <a:custGeom>
              <a:rect b="b" l="l" r="r" t="t"/>
              <a:pathLst>
                <a:path extrusionOk="0" h="882351" w="4441876">
                  <a:moveTo>
                    <a:pt x="16974" y="0"/>
                  </a:moveTo>
                  <a:lnTo>
                    <a:pt x="4424902" y="0"/>
                  </a:lnTo>
                  <a:cubicBezTo>
                    <a:pt x="4429404" y="0"/>
                    <a:pt x="4433721" y="1788"/>
                    <a:pt x="4436905" y="4972"/>
                  </a:cubicBezTo>
                  <a:cubicBezTo>
                    <a:pt x="4440088" y="8155"/>
                    <a:pt x="4441876" y="12472"/>
                    <a:pt x="4441876" y="16974"/>
                  </a:cubicBezTo>
                  <a:lnTo>
                    <a:pt x="4441876" y="865377"/>
                  </a:lnTo>
                  <a:cubicBezTo>
                    <a:pt x="4441876" y="869879"/>
                    <a:pt x="4440088" y="874196"/>
                    <a:pt x="4436905" y="877380"/>
                  </a:cubicBezTo>
                  <a:cubicBezTo>
                    <a:pt x="4433721" y="880563"/>
                    <a:pt x="4429404" y="882351"/>
                    <a:pt x="4424902" y="882351"/>
                  </a:cubicBezTo>
                  <a:lnTo>
                    <a:pt x="16974" y="882351"/>
                  </a:lnTo>
                  <a:cubicBezTo>
                    <a:pt x="12472" y="882351"/>
                    <a:pt x="8155" y="880563"/>
                    <a:pt x="4972" y="877380"/>
                  </a:cubicBezTo>
                  <a:cubicBezTo>
                    <a:pt x="1788" y="874196"/>
                    <a:pt x="0" y="869879"/>
                    <a:pt x="0" y="865377"/>
                  </a:cubicBezTo>
                  <a:lnTo>
                    <a:pt x="0" y="16974"/>
                  </a:lnTo>
                  <a:cubicBezTo>
                    <a:pt x="0" y="12472"/>
                    <a:pt x="1788" y="8155"/>
                    <a:pt x="4972" y="4972"/>
                  </a:cubicBezTo>
                  <a:cubicBezTo>
                    <a:pt x="8155" y="1788"/>
                    <a:pt x="12472" y="0"/>
                    <a:pt x="16974" y="0"/>
                  </a:cubicBezTo>
                  <a:close/>
                </a:path>
              </a:pathLst>
            </a:custGeom>
            <a:solidFill>
              <a:srgbClr val="FFFFFF"/>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30325eaad5d_0_58"/>
            <p:cNvSpPr txBox="1"/>
            <p:nvPr/>
          </p:nvSpPr>
          <p:spPr>
            <a:xfrm>
              <a:off x="0" y="-38100"/>
              <a:ext cx="4441800" cy="920400"/>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1" i="0" lang="en-US" sz="1899" u="none" cap="none" strike="noStrike">
                  <a:solidFill>
                    <a:srgbClr val="FFFFFF"/>
                  </a:solidFill>
                  <a:latin typeface="Open Sans ExtraBold"/>
                  <a:ea typeface="Open Sans ExtraBold"/>
                  <a:cs typeface="Open Sans ExtraBold"/>
                  <a:sym typeface="Open Sans ExtraBold"/>
                </a:rPr>
                <a:t>fhrfjnrhyutjtf</a:t>
              </a:r>
              <a:endParaRPr/>
            </a:p>
          </p:txBody>
        </p:sp>
      </p:grpSp>
      <p:sp>
        <p:nvSpPr>
          <p:cNvPr id="234" name="Google Shape;234;g30325eaad5d_0_58"/>
          <p:cNvSpPr/>
          <p:nvPr/>
        </p:nvSpPr>
        <p:spPr>
          <a:xfrm>
            <a:off x="674775" y="486064"/>
            <a:ext cx="4678503" cy="1981984"/>
          </a:xfrm>
          <a:custGeom>
            <a:rect b="b" l="l" r="r" t="t"/>
            <a:pathLst>
              <a:path extrusionOk="0" h="1981984" w="4678503">
                <a:moveTo>
                  <a:pt x="0" y="0"/>
                </a:moveTo>
                <a:lnTo>
                  <a:pt x="4678502" y="0"/>
                </a:lnTo>
                <a:lnTo>
                  <a:pt x="4678502" y="1981984"/>
                </a:lnTo>
                <a:lnTo>
                  <a:pt x="0" y="1981984"/>
                </a:lnTo>
                <a:lnTo>
                  <a:pt x="0" y="0"/>
                </a:lnTo>
                <a:close/>
              </a:path>
            </a:pathLst>
          </a:custGeom>
          <a:blipFill rotWithShape="1">
            <a:blip r:embed="rId6">
              <a:alphaModFix/>
            </a:blip>
            <a:stretch>
              <a:fillRect b="0" l="0" r="0" t="0"/>
            </a:stretch>
          </a:blipFill>
          <a:ln>
            <a:noFill/>
          </a:ln>
        </p:spPr>
      </p:sp>
      <p:sp>
        <p:nvSpPr>
          <p:cNvPr id="235" name="Google Shape;235;g30325eaad5d_0_58"/>
          <p:cNvSpPr txBox="1"/>
          <p:nvPr/>
        </p:nvSpPr>
        <p:spPr>
          <a:xfrm>
            <a:off x="857250" y="3077650"/>
            <a:ext cx="16669500" cy="3879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150" u="none" cap="none" strike="noStrike">
                <a:solidFill>
                  <a:srgbClr val="242424"/>
                </a:solidFill>
                <a:latin typeface="Arial"/>
                <a:ea typeface="Arial"/>
                <a:cs typeface="Arial"/>
                <a:sym typeface="Arial"/>
              </a:rPr>
              <a:t>Segmenting users into "new" and "old" </a:t>
            </a:r>
            <a:r>
              <a:rPr b="1" lang="en-US" sz="3150">
                <a:solidFill>
                  <a:srgbClr val="242424"/>
                </a:solidFill>
              </a:rPr>
              <a:t>groups</a:t>
            </a:r>
            <a:r>
              <a:rPr b="1" i="0" lang="en-US" sz="3150" u="none" cap="none" strike="noStrike">
                <a:solidFill>
                  <a:srgbClr val="242424"/>
                </a:solidFill>
                <a:latin typeface="Arial"/>
                <a:ea typeface="Arial"/>
                <a:cs typeface="Arial"/>
                <a:sym typeface="Arial"/>
              </a:rPr>
              <a:t> based on registration date allows for more targeted marketing efforts. New users can be guided with onboarding strategies, while old users can be retained through re-engagement and loyalty programs, resulting in sustained growth and retention.</a:t>
            </a:r>
            <a:endParaRPr/>
          </a:p>
          <a:p>
            <a:pPr indent="0" lvl="0" marL="0" marR="0" rtl="0" algn="l">
              <a:lnSpc>
                <a:spcPct val="140000"/>
              </a:lnSpc>
              <a:spcBef>
                <a:spcPts val="0"/>
              </a:spcBef>
              <a:spcAft>
                <a:spcPts val="0"/>
              </a:spcAft>
              <a:buNone/>
            </a:pPr>
            <a:r>
              <a:t/>
            </a:r>
            <a:endParaRPr b="1" i="0" sz="3150" u="none" cap="none" strike="noStrike">
              <a:solidFill>
                <a:srgbClr val="242424"/>
              </a:solidFill>
              <a:latin typeface="Arial"/>
              <a:ea typeface="Arial"/>
              <a:cs typeface="Arial"/>
              <a:sym typeface="Arial"/>
            </a:endParaRPr>
          </a:p>
          <a:p>
            <a:pPr indent="0" lvl="0" marL="0" marR="0" rtl="0" algn="l">
              <a:lnSpc>
                <a:spcPct val="140000"/>
              </a:lnSpc>
              <a:spcBef>
                <a:spcPts val="0"/>
              </a:spcBef>
              <a:spcAft>
                <a:spcPts val="0"/>
              </a:spcAft>
              <a:buNone/>
            </a:pPr>
            <a:r>
              <a:t/>
            </a:r>
            <a:endParaRPr b="1" i="0" sz="3150" u="none" cap="none" strike="noStrike">
              <a:solidFill>
                <a:srgbClr val="242424"/>
              </a:solidFill>
              <a:latin typeface="Arial"/>
              <a:ea typeface="Arial"/>
              <a:cs typeface="Arial"/>
              <a:sym typeface="Arial"/>
            </a:endParaRPr>
          </a:p>
        </p:txBody>
      </p:sp>
      <p:sp>
        <p:nvSpPr>
          <p:cNvPr id="236" name="Google Shape;236;g30325eaad5d_0_58"/>
          <p:cNvSpPr txBox="1"/>
          <p:nvPr/>
        </p:nvSpPr>
        <p:spPr>
          <a:xfrm>
            <a:off x="2398813" y="2004682"/>
            <a:ext cx="9904800" cy="758100"/>
          </a:xfrm>
          <a:prstGeom prst="rect">
            <a:avLst/>
          </a:prstGeom>
          <a:noFill/>
          <a:ln>
            <a:noFill/>
          </a:ln>
        </p:spPr>
        <p:txBody>
          <a:bodyPr anchorCtr="0" anchor="t" bIns="91425" lIns="91425" spcFirstLastPara="1" rIns="91425" wrap="square" tIns="91425">
            <a:spAutoFit/>
          </a:bodyPr>
          <a:lstStyle/>
          <a:p>
            <a:pPr indent="0" lvl="0" marL="0" rtl="0" algn="l">
              <a:lnSpc>
                <a:spcPct val="140026"/>
              </a:lnSpc>
              <a:spcBef>
                <a:spcPts val="0"/>
              </a:spcBef>
              <a:spcAft>
                <a:spcPts val="0"/>
              </a:spcAft>
              <a:buNone/>
            </a:pPr>
            <a:r>
              <a:rPr b="1" lang="en-US" sz="3725">
                <a:solidFill>
                  <a:srgbClr val="242424"/>
                </a:solidFill>
              </a:rPr>
              <a:t>I</a:t>
            </a:r>
            <a:r>
              <a:rPr b="1" lang="en-US" sz="3725">
                <a:solidFill>
                  <a:srgbClr val="242424"/>
                </a:solidFill>
              </a:rPr>
              <a:t>dentifying New and Old Users</a:t>
            </a:r>
            <a:endParaRPr/>
          </a:p>
        </p:txBody>
      </p:sp>
      <p:pic>
        <p:nvPicPr>
          <p:cNvPr id="237" name="Google Shape;237;g30325eaad5d_0_58"/>
          <p:cNvPicPr preferRelativeResize="0"/>
          <p:nvPr/>
        </p:nvPicPr>
        <p:blipFill>
          <a:blip r:embed="rId7">
            <a:alphaModFix/>
          </a:blip>
          <a:stretch>
            <a:fillRect/>
          </a:stretch>
        </p:blipFill>
        <p:spPr>
          <a:xfrm>
            <a:off x="2184626" y="6608975"/>
            <a:ext cx="6217774" cy="3257550"/>
          </a:xfrm>
          <a:prstGeom prst="rect">
            <a:avLst/>
          </a:prstGeom>
          <a:noFill/>
          <a:ln>
            <a:noFill/>
          </a:ln>
        </p:spPr>
      </p:pic>
      <p:grpSp>
        <p:nvGrpSpPr>
          <p:cNvPr id="238" name="Google Shape;238;g30325eaad5d_0_58"/>
          <p:cNvGrpSpPr/>
          <p:nvPr/>
        </p:nvGrpSpPr>
        <p:grpSpPr>
          <a:xfrm>
            <a:off x="10239375" y="6957629"/>
            <a:ext cx="5102827" cy="2716053"/>
            <a:chOff x="0" y="0"/>
            <a:chExt cx="4441876" cy="882351"/>
          </a:xfrm>
        </p:grpSpPr>
        <p:sp>
          <p:nvSpPr>
            <p:cNvPr id="239" name="Google Shape;239;g30325eaad5d_0_58"/>
            <p:cNvSpPr/>
            <p:nvPr/>
          </p:nvSpPr>
          <p:spPr>
            <a:xfrm>
              <a:off x="0" y="0"/>
              <a:ext cx="4441876" cy="882351"/>
            </a:xfrm>
            <a:custGeom>
              <a:rect b="b" l="l" r="r" t="t"/>
              <a:pathLst>
                <a:path extrusionOk="0" h="882351" w="4441876">
                  <a:moveTo>
                    <a:pt x="16974" y="0"/>
                  </a:moveTo>
                  <a:lnTo>
                    <a:pt x="4424902" y="0"/>
                  </a:lnTo>
                  <a:cubicBezTo>
                    <a:pt x="4429404" y="0"/>
                    <a:pt x="4433721" y="1788"/>
                    <a:pt x="4436905" y="4972"/>
                  </a:cubicBezTo>
                  <a:cubicBezTo>
                    <a:pt x="4440088" y="8155"/>
                    <a:pt x="4441876" y="12472"/>
                    <a:pt x="4441876" y="16974"/>
                  </a:cubicBezTo>
                  <a:lnTo>
                    <a:pt x="4441876" y="865377"/>
                  </a:lnTo>
                  <a:cubicBezTo>
                    <a:pt x="4441876" y="869879"/>
                    <a:pt x="4440088" y="874196"/>
                    <a:pt x="4436905" y="877380"/>
                  </a:cubicBezTo>
                  <a:cubicBezTo>
                    <a:pt x="4433721" y="880563"/>
                    <a:pt x="4429404" y="882351"/>
                    <a:pt x="4424902" y="882351"/>
                  </a:cubicBezTo>
                  <a:lnTo>
                    <a:pt x="16974" y="882351"/>
                  </a:lnTo>
                  <a:cubicBezTo>
                    <a:pt x="12472" y="882351"/>
                    <a:pt x="8155" y="880563"/>
                    <a:pt x="4972" y="877380"/>
                  </a:cubicBezTo>
                  <a:cubicBezTo>
                    <a:pt x="1788" y="874196"/>
                    <a:pt x="0" y="869879"/>
                    <a:pt x="0" y="865377"/>
                  </a:cubicBezTo>
                  <a:lnTo>
                    <a:pt x="0" y="16974"/>
                  </a:lnTo>
                  <a:cubicBezTo>
                    <a:pt x="0" y="12472"/>
                    <a:pt x="1788" y="8155"/>
                    <a:pt x="4972" y="4972"/>
                  </a:cubicBezTo>
                  <a:cubicBezTo>
                    <a:pt x="8155" y="1788"/>
                    <a:pt x="12472" y="0"/>
                    <a:pt x="16974" y="0"/>
                  </a:cubicBezTo>
                  <a:close/>
                </a:path>
              </a:pathLst>
            </a:custGeom>
            <a:solidFill>
              <a:srgbClr val="FFFFFF"/>
            </a:solidFill>
            <a:ln cap="rnd" cmpd="sng" w="38100">
              <a:solidFill>
                <a:srgbClr val="24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30325eaad5d_0_58"/>
            <p:cNvSpPr txBox="1"/>
            <p:nvPr/>
          </p:nvSpPr>
          <p:spPr>
            <a:xfrm>
              <a:off x="43" y="52205"/>
              <a:ext cx="4441800" cy="738300"/>
            </a:xfrm>
            <a:prstGeom prst="rect">
              <a:avLst/>
            </a:prstGeom>
            <a:solidFill>
              <a:schemeClr val="lt1"/>
            </a:solidFill>
            <a:ln>
              <a:noFill/>
            </a:ln>
          </p:spPr>
          <p:txBody>
            <a:bodyPr anchorCtr="0" anchor="ctr" bIns="50800" lIns="50800" spcFirstLastPara="1" rIns="50800" wrap="square" tIns="50800">
              <a:spAutoFit/>
            </a:bodyPr>
            <a:lstStyle/>
            <a:p>
              <a:pPr indent="0" lvl="0" marL="457200" rtl="0" algn="l">
                <a:spcBef>
                  <a:spcPts val="0"/>
                </a:spcBef>
                <a:spcAft>
                  <a:spcPts val="0"/>
                </a:spcAft>
                <a:buNone/>
              </a:pPr>
              <a:r>
                <a:rPr b="1" lang="en-US" sz="2350">
                  <a:solidFill>
                    <a:srgbClr val="242424"/>
                  </a:solidFill>
                </a:rPr>
                <a:t>65% of the current total users are old users. (Joined before 2017)</a:t>
              </a:r>
              <a:endParaRPr b="1" sz="2350">
                <a:solidFill>
                  <a:srgbClr val="242424"/>
                </a:solidFill>
              </a:endParaRPr>
            </a:p>
            <a:p>
              <a:pPr indent="0" lvl="0" marL="457200" rtl="0" algn="l">
                <a:spcBef>
                  <a:spcPts val="0"/>
                </a:spcBef>
                <a:spcAft>
                  <a:spcPts val="0"/>
                </a:spcAft>
                <a:buNone/>
              </a:pPr>
              <a:r>
                <a:rPr b="1" lang="en-US" sz="2350">
                  <a:solidFill>
                    <a:srgbClr val="242424"/>
                  </a:solidFill>
                </a:rPr>
                <a:t>Remaining 35% users are New means</a:t>
              </a:r>
              <a:endParaRPr b="1" sz="2350">
                <a:solidFill>
                  <a:srgbClr val="242424"/>
                </a:solidFill>
              </a:endParaRPr>
            </a:p>
            <a:p>
              <a:pPr indent="0" lvl="0" marL="0" marR="0" rtl="0" algn="ctr">
                <a:lnSpc>
                  <a:spcPct val="140021"/>
                </a:lnSpc>
                <a:spcBef>
                  <a:spcPts val="0"/>
                </a:spcBef>
                <a:spcAft>
                  <a:spcPts val="0"/>
                </a:spcAft>
                <a:buNone/>
              </a:pPr>
              <a:r>
                <a:rPr b="1" lang="en-US" sz="2350">
                  <a:solidFill>
                    <a:srgbClr val="242424"/>
                  </a:solidFill>
                </a:rPr>
                <a:t>They</a:t>
              </a:r>
              <a:r>
                <a:rPr b="1" lang="en-US" sz="2350">
                  <a:solidFill>
                    <a:srgbClr val="242424"/>
                  </a:solidFill>
                </a:rPr>
                <a:t> joined after 2017</a:t>
              </a:r>
              <a:r>
                <a:rPr lang="en-US" sz="1800">
                  <a:solidFill>
                    <a:schemeClr val="dk1"/>
                  </a:solidFill>
                  <a:latin typeface="Times New Roman"/>
                  <a:ea typeface="Times New Roman"/>
                  <a:cs typeface="Times New Roman"/>
                  <a:sym typeface="Times New Roman"/>
                </a:rPr>
                <a:t>.</a:t>
              </a:r>
              <a:endParaRPr sz="1700">
                <a:solidFill>
                  <a:schemeClr val="dk1"/>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