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omic Sans MS" panose="030F0702030302020204" pitchFamily="66" charset="0"/>
      <p:regular r:id="rId15"/>
      <p:bold r:id="rId16"/>
      <p:italic r:id="rId17"/>
      <p:boldItalic r:id="rId18"/>
    </p:embeddedFont>
    <p:embeddedFont>
      <p:font typeface="Merriweather Black" panose="020B0604020202020204"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805115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681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3d2dc95b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73d2dc95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66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3d2dc95b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3d2dc95b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53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73d2dc95b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73d2dc95b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7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3d2dc9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3d2dc9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417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73d2dc95b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73d2dc95b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68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3d2dc95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3d2dc95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75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73d2dc95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73d2dc95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32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3d2dc95b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73d2dc95b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991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3d2dc95b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3d2dc95b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57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73d2dc95b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3d2dc95b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178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3d2dc95b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3d2dc95b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2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0550"/>
            <a:ext cx="8520600" cy="101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                    </a:t>
            </a:r>
            <a:r>
              <a:rPr lang="en" i="1">
                <a:latin typeface="Merriweather Black"/>
                <a:ea typeface="Merriweather Black"/>
                <a:cs typeface="Merriweather Black"/>
                <a:sym typeface="Merriweather Black"/>
              </a:rPr>
              <a:t>Project</a:t>
            </a:r>
            <a:endParaRPr i="1">
              <a:latin typeface="Merriweather Black"/>
              <a:ea typeface="Merriweather Black"/>
              <a:cs typeface="Merriweather Black"/>
              <a:sym typeface="Merriweather Black"/>
            </a:endParaRPr>
          </a:p>
        </p:txBody>
      </p:sp>
      <p:sp>
        <p:nvSpPr>
          <p:cNvPr id="55" name="Google Shape;55;p13"/>
          <p:cNvSpPr txBox="1">
            <a:spLocks noGrp="1"/>
          </p:cNvSpPr>
          <p:nvPr>
            <p:ph type="subTitle" idx="1"/>
          </p:nvPr>
        </p:nvSpPr>
        <p:spPr>
          <a:xfrm>
            <a:off x="362375" y="1731850"/>
            <a:ext cx="4067700" cy="2571900"/>
          </a:xfrm>
          <a:prstGeom prst="rect">
            <a:avLst/>
          </a:prstGeom>
          <a:solidFill>
            <a:schemeClr val="lt1"/>
          </a:solidFill>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sz="2650" i="1">
                <a:solidFill>
                  <a:srgbClr val="CC4125"/>
                </a:solidFill>
                <a:highlight>
                  <a:srgbClr val="FFFFFF"/>
                </a:highlight>
                <a:latin typeface="Merriweather Black"/>
                <a:ea typeface="Merriweather Black"/>
                <a:cs typeface="Merriweather Black"/>
                <a:sym typeface="Merriweather Black"/>
              </a:rPr>
              <a:t>Indian multinational</a:t>
            </a:r>
            <a:endParaRPr sz="2650" i="1">
              <a:solidFill>
                <a:srgbClr val="CC4125"/>
              </a:solidFill>
              <a:highlight>
                <a:srgbClr val="FFFFFF"/>
              </a:highlight>
              <a:latin typeface="Merriweather Black"/>
              <a:ea typeface="Merriweather Black"/>
              <a:cs typeface="Merriweather Black"/>
              <a:sym typeface="Merriweather Black"/>
            </a:endParaRPr>
          </a:p>
          <a:p>
            <a:pPr marL="0" lvl="0" indent="0" algn="l" rtl="0">
              <a:lnSpc>
                <a:spcPct val="150000"/>
              </a:lnSpc>
              <a:spcBef>
                <a:spcPts val="0"/>
              </a:spcBef>
              <a:spcAft>
                <a:spcPts val="0"/>
              </a:spcAft>
              <a:buNone/>
            </a:pPr>
            <a:r>
              <a:rPr lang="en" sz="2650" i="1">
                <a:solidFill>
                  <a:srgbClr val="CC4125"/>
                </a:solidFill>
                <a:highlight>
                  <a:srgbClr val="FFFFFF"/>
                </a:highlight>
                <a:latin typeface="Merriweather Black"/>
                <a:ea typeface="Merriweather Black"/>
                <a:cs typeface="Merriweather Black"/>
                <a:sym typeface="Merriweather Black"/>
              </a:rPr>
              <a:t>restaurant aggregator</a:t>
            </a:r>
            <a:endParaRPr sz="2650" i="1">
              <a:solidFill>
                <a:srgbClr val="CC4125"/>
              </a:solidFill>
              <a:highlight>
                <a:srgbClr val="FFFFFF"/>
              </a:highlight>
              <a:latin typeface="Merriweather Black"/>
              <a:ea typeface="Merriweather Black"/>
              <a:cs typeface="Merriweather Black"/>
              <a:sym typeface="Merriweather Black"/>
            </a:endParaRPr>
          </a:p>
          <a:p>
            <a:pPr marL="0" lvl="0" indent="0" algn="l" rtl="0">
              <a:lnSpc>
                <a:spcPct val="150000"/>
              </a:lnSpc>
              <a:spcBef>
                <a:spcPts val="0"/>
              </a:spcBef>
              <a:spcAft>
                <a:spcPts val="0"/>
              </a:spcAft>
              <a:buNone/>
            </a:pPr>
            <a:r>
              <a:rPr lang="en" sz="2650" i="1">
                <a:solidFill>
                  <a:srgbClr val="CC4125"/>
                </a:solidFill>
                <a:highlight>
                  <a:srgbClr val="FFFFFF"/>
                </a:highlight>
                <a:latin typeface="Merriweather Black"/>
                <a:ea typeface="Merriweather Black"/>
                <a:cs typeface="Merriweather Black"/>
                <a:sym typeface="Merriweather Black"/>
              </a:rPr>
              <a:t>and food delivery </a:t>
            </a:r>
            <a:endParaRPr sz="2650" i="1">
              <a:solidFill>
                <a:srgbClr val="CC4125"/>
              </a:solidFill>
              <a:highlight>
                <a:srgbClr val="FFFFFF"/>
              </a:highlight>
              <a:latin typeface="Merriweather Black"/>
              <a:ea typeface="Merriweather Black"/>
              <a:cs typeface="Merriweather Black"/>
              <a:sym typeface="Merriweather Black"/>
            </a:endParaRPr>
          </a:p>
          <a:p>
            <a:pPr marL="0" lvl="0" indent="0" algn="l" rtl="0">
              <a:lnSpc>
                <a:spcPct val="150000"/>
              </a:lnSpc>
              <a:spcBef>
                <a:spcPts val="0"/>
              </a:spcBef>
              <a:spcAft>
                <a:spcPts val="0"/>
              </a:spcAft>
              <a:buNone/>
            </a:pPr>
            <a:r>
              <a:rPr lang="en" sz="2650" i="1">
                <a:solidFill>
                  <a:srgbClr val="CC4125"/>
                </a:solidFill>
                <a:highlight>
                  <a:srgbClr val="FFFFFF"/>
                </a:highlight>
                <a:latin typeface="Merriweather Black"/>
                <a:ea typeface="Merriweather Black"/>
                <a:cs typeface="Merriweather Black"/>
                <a:sym typeface="Merriweather Black"/>
              </a:rPr>
              <a:t>company</a:t>
            </a:r>
            <a:endParaRPr sz="3050" i="1">
              <a:solidFill>
                <a:srgbClr val="CC4125"/>
              </a:solidFill>
              <a:highlight>
                <a:schemeClr val="lt1"/>
              </a:highlight>
              <a:latin typeface="Merriweather Black"/>
              <a:ea typeface="Merriweather Black"/>
              <a:cs typeface="Merriweather Black"/>
              <a:sym typeface="Merriweather Black"/>
            </a:endParaRPr>
          </a:p>
        </p:txBody>
      </p:sp>
      <p:cxnSp>
        <p:nvCxnSpPr>
          <p:cNvPr id="56" name="Google Shape;56;p13"/>
          <p:cNvCxnSpPr/>
          <p:nvPr/>
        </p:nvCxnSpPr>
        <p:spPr>
          <a:xfrm>
            <a:off x="662975" y="1108850"/>
            <a:ext cx="7534200" cy="14400"/>
          </a:xfrm>
          <a:prstGeom prst="straightConnector1">
            <a:avLst/>
          </a:prstGeom>
          <a:noFill/>
          <a:ln w="9525" cap="flat" cmpd="sng">
            <a:solidFill>
              <a:schemeClr val="dk2"/>
            </a:solidFill>
            <a:prstDash val="solid"/>
            <a:round/>
            <a:headEnd type="none" w="med" len="med"/>
            <a:tailEnd type="none" w="med" len="med"/>
          </a:ln>
        </p:spPr>
      </p:cxnSp>
      <p:sp>
        <p:nvSpPr>
          <p:cNvPr id="57" name="Google Shape;57;p13"/>
          <p:cNvSpPr txBox="1"/>
          <p:nvPr/>
        </p:nvSpPr>
        <p:spPr>
          <a:xfrm>
            <a:off x="4430100" y="1413100"/>
            <a:ext cx="4292700" cy="320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58" name="Google Shape;58;p13" title="File:Zomato Logo.svg - Wikimedia Commons"/>
          <p:cNvPicPr preferRelativeResize="0"/>
          <p:nvPr/>
        </p:nvPicPr>
        <p:blipFill>
          <a:blip r:embed="rId3">
            <a:alphaModFix/>
          </a:blip>
          <a:stretch>
            <a:fillRect/>
          </a:stretch>
        </p:blipFill>
        <p:spPr>
          <a:xfrm>
            <a:off x="1625775" y="289475"/>
            <a:ext cx="3451776" cy="738225"/>
          </a:xfrm>
          <a:prstGeom prst="rect">
            <a:avLst/>
          </a:prstGeom>
          <a:noFill/>
          <a:ln>
            <a:noFill/>
          </a:ln>
        </p:spPr>
      </p:pic>
      <p:pic>
        <p:nvPicPr>
          <p:cNvPr id="59" name="Google Shape;59;p13" title="File:Availability of Zomato.svg - Wikimedia Commons"/>
          <p:cNvPicPr preferRelativeResize="0"/>
          <p:nvPr/>
        </p:nvPicPr>
        <p:blipFill>
          <a:blip r:embed="rId4">
            <a:alphaModFix/>
          </a:blip>
          <a:stretch>
            <a:fillRect/>
          </a:stretch>
        </p:blipFill>
        <p:spPr>
          <a:xfrm>
            <a:off x="4229500" y="1413100"/>
            <a:ext cx="4602793" cy="3201901"/>
          </a:xfrm>
          <a:prstGeom prst="rect">
            <a:avLst/>
          </a:prstGeom>
          <a:noFill/>
          <a:ln>
            <a:noFill/>
          </a:ln>
        </p:spPr>
      </p:pic>
      <p:sp>
        <p:nvSpPr>
          <p:cNvPr id="60" name="Google Shape;60;p13"/>
          <p:cNvSpPr txBox="1"/>
          <p:nvPr/>
        </p:nvSpPr>
        <p:spPr>
          <a:xfrm>
            <a:off x="6726575" y="4571700"/>
            <a:ext cx="2774700" cy="2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50" i="1">
                <a:solidFill>
                  <a:srgbClr val="CC4125"/>
                </a:solidFill>
                <a:highlight>
                  <a:srgbClr val="FFFFFF"/>
                </a:highlight>
                <a:latin typeface="Merriweather Black"/>
                <a:ea typeface="Merriweather Black"/>
                <a:cs typeface="Merriweather Black"/>
                <a:sym typeface="Merriweather Black"/>
              </a:rPr>
              <a:t>By - Ujjwal</a:t>
            </a:r>
            <a:endParaRPr sz="1550" i="1">
              <a:solidFill>
                <a:srgbClr val="CC4125"/>
              </a:solidFill>
              <a:highlight>
                <a:srgbClr val="FFFFFF"/>
              </a:highlight>
              <a:latin typeface="Merriweather Black"/>
              <a:ea typeface="Merriweather Black"/>
              <a:cs typeface="Merriweather Black"/>
              <a:sym typeface="Merriweather Black"/>
            </a:endParaRPr>
          </a:p>
          <a:p>
            <a:pPr marL="0" lvl="0" indent="0" algn="l" rtl="0">
              <a:spcBef>
                <a:spcPts val="0"/>
              </a:spcBef>
              <a:spcAft>
                <a:spcPts val="0"/>
              </a:spcAft>
              <a:buNone/>
            </a:pPr>
            <a:r>
              <a:rPr lang="en" sz="1550" i="1">
                <a:solidFill>
                  <a:srgbClr val="CC4125"/>
                </a:solidFill>
                <a:highlight>
                  <a:srgbClr val="FFFFFF"/>
                </a:highlight>
                <a:latin typeface="Merriweather Black"/>
                <a:ea typeface="Merriweather Black"/>
                <a:cs typeface="Merriweather Black"/>
                <a:sym typeface="Merriweather Black"/>
              </a:rPr>
              <a:t>DS May 2024 Batch</a:t>
            </a:r>
            <a:endParaRPr sz="1550" i="1">
              <a:solidFill>
                <a:srgbClr val="CC4125"/>
              </a:solidFill>
              <a:highlight>
                <a:srgbClr val="FFFFFF"/>
              </a:highlight>
              <a:latin typeface="Merriweather Black"/>
              <a:ea typeface="Merriweather Black"/>
              <a:cs typeface="Merriweather Black"/>
              <a:sym typeface="Merriweather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400"/>
              </a:spcBef>
              <a:spcAft>
                <a:spcPts val="400"/>
              </a:spcAft>
              <a:buClr>
                <a:schemeClr val="dk1"/>
              </a:buClr>
              <a:buSzPts val="1100"/>
              <a:buFont typeface="Arial"/>
              <a:buNone/>
            </a:pPr>
            <a:r>
              <a:rPr lang="en" sz="2520" b="1">
                <a:solidFill>
                  <a:srgbClr val="CC0000"/>
                </a:solidFill>
                <a:latin typeface="Comic Sans MS"/>
                <a:ea typeface="Comic Sans MS"/>
                <a:cs typeface="Comic Sans MS"/>
                <a:sym typeface="Comic Sans MS"/>
              </a:rPr>
              <a:t>Recommendations for Strategic Expansion</a:t>
            </a:r>
            <a:endParaRPr sz="2520" b="1">
              <a:solidFill>
                <a:srgbClr val="CC0000"/>
              </a:solidFill>
              <a:latin typeface="Comic Sans MS"/>
              <a:ea typeface="Comic Sans MS"/>
              <a:cs typeface="Comic Sans MS"/>
              <a:sym typeface="Comic Sans MS"/>
            </a:endParaRPr>
          </a:p>
        </p:txBody>
      </p:sp>
      <p:sp>
        <p:nvSpPr>
          <p:cNvPr id="122" name="Google Shape;12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endParaRPr sz="1300" b="1">
              <a:solidFill>
                <a:schemeClr val="dk1"/>
              </a:solidFill>
            </a:endParaRPr>
          </a:p>
          <a:p>
            <a:pPr marL="0" marR="0" lvl="0" indent="0" algn="l" rtl="0">
              <a:lnSpc>
                <a:spcPct val="150000"/>
              </a:lnSpc>
              <a:spcBef>
                <a:spcPts val="400"/>
              </a:spcBef>
              <a:spcAft>
                <a:spcPts val="0"/>
              </a:spcAft>
              <a:buNone/>
            </a:pPr>
            <a:r>
              <a:rPr lang="en" sz="1200" b="1">
                <a:solidFill>
                  <a:srgbClr val="980000"/>
                </a:solidFill>
                <a:latin typeface="Comic Sans MS"/>
                <a:ea typeface="Comic Sans MS"/>
                <a:cs typeface="Comic Sans MS"/>
                <a:sym typeface="Comic Sans MS"/>
              </a:rPr>
              <a:t>Consider expanding into countries with lower competition and high demand for popular cuisines such as Italian, Chinese, Seafood, Sushi, and others.</a:t>
            </a:r>
            <a:endParaRPr sz="1200" b="1">
              <a:solidFill>
                <a:srgbClr val="980000"/>
              </a:solidFill>
              <a:latin typeface="Comic Sans MS"/>
              <a:ea typeface="Comic Sans MS"/>
              <a:cs typeface="Comic Sans MS"/>
              <a:sym typeface="Comic Sans MS"/>
            </a:endParaRPr>
          </a:p>
          <a:p>
            <a:pPr marL="0" marR="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Focus on enhancing the dining experience, offering a variety of popular cuisine types, and maintaining competitive pricing to attract a wider audience.</a:t>
            </a:r>
            <a:endParaRPr sz="1200" b="1">
              <a:solidFill>
                <a:srgbClr val="980000"/>
              </a:solidFill>
              <a:latin typeface="Comic Sans MS"/>
              <a:ea typeface="Comic Sans MS"/>
              <a:cs typeface="Comic Sans MS"/>
              <a:sym typeface="Comic Sans MS"/>
            </a:endParaRPr>
          </a:p>
          <a:p>
            <a:pPr marL="0" marR="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Implement strategies to improve customer satisfaction, increase profitability, and establish a strong presence in the target market.</a:t>
            </a:r>
            <a:endParaRPr sz="1200" b="1">
              <a:solidFill>
                <a:srgbClr val="980000"/>
              </a:solidFill>
              <a:latin typeface="Comic Sans MS"/>
              <a:ea typeface="Comic Sans MS"/>
              <a:cs typeface="Comic Sans MS"/>
              <a:sym typeface="Comic Sans MS"/>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3933"/>
            <a:ext cx="8686800" cy="46161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p:nvPr/>
        </p:nvSpPr>
        <p:spPr>
          <a:xfrm>
            <a:off x="85425" y="263625"/>
            <a:ext cx="8841300" cy="477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b="1">
                <a:solidFill>
                  <a:srgbClr val="CC0000"/>
                </a:solidFill>
                <a:latin typeface="Comic Sans MS"/>
                <a:ea typeface="Comic Sans MS"/>
                <a:cs typeface="Comic Sans MS"/>
                <a:sym typeface="Comic Sans MS"/>
              </a:rPr>
              <a:t>THANK YOU</a:t>
            </a:r>
            <a:endParaRPr sz="9600" b="1">
              <a:solidFill>
                <a:srgbClr val="CC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16275"/>
            <a:ext cx="8520600" cy="572700"/>
          </a:xfrm>
          <a:prstGeom prst="rect">
            <a:avLst/>
          </a:prstGeom>
          <a:solidFill>
            <a:schemeClr val="lt1"/>
          </a:solidFill>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520" b="1">
                <a:solidFill>
                  <a:srgbClr val="CC0000"/>
                </a:solidFill>
                <a:latin typeface="Comic Sans MS"/>
                <a:ea typeface="Comic Sans MS"/>
                <a:cs typeface="Comic Sans MS"/>
                <a:sym typeface="Comic Sans MS"/>
              </a:rPr>
              <a:t>Introduction</a:t>
            </a:r>
            <a:endParaRPr sz="2320" b="1">
              <a:solidFill>
                <a:srgbClr val="CC0000"/>
              </a:solidFill>
              <a:latin typeface="Comic Sans MS"/>
              <a:ea typeface="Comic Sans MS"/>
              <a:cs typeface="Comic Sans MS"/>
              <a:sym typeface="Comic Sans MS"/>
            </a:endParaRPr>
          </a:p>
        </p:txBody>
      </p:sp>
      <p:sp>
        <p:nvSpPr>
          <p:cNvPr id="66" name="Google Shape;66;p14"/>
          <p:cNvSpPr txBox="1">
            <a:spLocks noGrp="1"/>
          </p:cNvSpPr>
          <p:nvPr>
            <p:ph type="body" idx="1"/>
          </p:nvPr>
        </p:nvSpPr>
        <p:spPr>
          <a:xfrm>
            <a:off x="311700" y="1152475"/>
            <a:ext cx="8520600" cy="3416400"/>
          </a:xfrm>
          <a:prstGeom prst="rect">
            <a:avLst/>
          </a:prstGeom>
          <a:solidFill>
            <a:srgbClr val="F3F3F3"/>
          </a:solidFill>
        </p:spPr>
        <p:txBody>
          <a:bodyPr spcFirstLastPara="1" wrap="square" lIns="91425" tIns="91425" rIns="91425" bIns="91425" anchor="t" anchorCtr="0">
            <a:normAutofit lnSpcReduction="10000"/>
          </a:bodyPr>
          <a:lstStyle/>
          <a:p>
            <a:pPr marL="457200" lvl="0" indent="0" algn="ctr" rtl="0">
              <a:lnSpc>
                <a:spcPct val="150000"/>
              </a:lnSpc>
              <a:spcBef>
                <a:spcPts val="1200"/>
              </a:spcBef>
              <a:spcAft>
                <a:spcPts val="0"/>
              </a:spcAft>
              <a:buClr>
                <a:schemeClr val="dk1"/>
              </a:buClr>
              <a:buSzPct val="100000"/>
              <a:buFont typeface="Arial"/>
              <a:buNone/>
            </a:pPr>
            <a:r>
              <a:rPr lang="en" sz="1100" b="1">
                <a:solidFill>
                  <a:srgbClr val="CC0000"/>
                </a:solidFill>
                <a:latin typeface="Comic Sans MS"/>
                <a:ea typeface="Comic Sans MS"/>
                <a:cs typeface="Comic Sans MS"/>
                <a:sym typeface="Comic Sans MS"/>
              </a:rPr>
              <a:t> </a:t>
            </a:r>
            <a:r>
              <a:rPr lang="en" sz="1200" b="1">
                <a:solidFill>
                  <a:srgbClr val="CC0000"/>
                </a:solidFill>
                <a:latin typeface="Comic Sans MS"/>
                <a:ea typeface="Comic Sans MS"/>
                <a:cs typeface="Comic Sans MS"/>
                <a:sym typeface="Comic Sans MS"/>
              </a:rPr>
              <a:t>Overview of the Current Restaurant Landscape:</a:t>
            </a:r>
            <a:endParaRPr sz="1200" b="1">
              <a:solidFill>
                <a:srgbClr val="CC0000"/>
              </a:solidFill>
              <a:latin typeface="Comic Sans MS"/>
              <a:ea typeface="Comic Sans MS"/>
              <a:cs typeface="Comic Sans MS"/>
              <a:sym typeface="Comic Sans MS"/>
            </a:endParaRPr>
          </a:p>
          <a:p>
            <a:pPr marL="457200" lvl="0" indent="-299085" algn="l" rtl="0">
              <a:lnSpc>
                <a:spcPct val="150000"/>
              </a:lnSpc>
              <a:spcBef>
                <a:spcPts val="1200"/>
              </a:spcBef>
              <a:spcAft>
                <a:spcPts val="0"/>
              </a:spcAft>
              <a:buClr>
                <a:srgbClr val="980000"/>
              </a:buClr>
              <a:buSzPct val="100000"/>
              <a:buFont typeface="Comic Sans MS"/>
              <a:buChar char="●"/>
            </a:pPr>
            <a:r>
              <a:rPr lang="en" sz="1200" b="1">
                <a:solidFill>
                  <a:srgbClr val="980000"/>
                </a:solidFill>
                <a:latin typeface="Comic Sans MS"/>
                <a:ea typeface="Comic Sans MS"/>
                <a:cs typeface="Comic Sans MS"/>
                <a:sym typeface="Comic Sans MS"/>
              </a:rPr>
              <a:t>The global restaurant industry has witnessed significant growth over the past decade.</a:t>
            </a:r>
            <a:endParaRPr sz="1200" b="1">
              <a:solidFill>
                <a:srgbClr val="980000"/>
              </a:solidFill>
              <a:latin typeface="Comic Sans MS"/>
              <a:ea typeface="Comic Sans MS"/>
              <a:cs typeface="Comic Sans MS"/>
              <a:sym typeface="Comic Sans MS"/>
            </a:endParaRPr>
          </a:p>
          <a:p>
            <a:pPr marL="457200" lvl="0" indent="-299085" algn="l" rtl="0">
              <a:lnSpc>
                <a:spcPct val="150000"/>
              </a:lnSpc>
              <a:spcBef>
                <a:spcPts val="0"/>
              </a:spcBef>
              <a:spcAft>
                <a:spcPts val="0"/>
              </a:spcAft>
              <a:buClr>
                <a:srgbClr val="980000"/>
              </a:buClr>
              <a:buSzPct val="100000"/>
              <a:buFont typeface="Comic Sans MS"/>
              <a:buChar char="●"/>
            </a:pPr>
            <a:r>
              <a:rPr lang="en" sz="1200" b="1">
                <a:solidFill>
                  <a:srgbClr val="980000"/>
                </a:solidFill>
                <a:latin typeface="Comic Sans MS"/>
                <a:ea typeface="Comic Sans MS"/>
                <a:cs typeface="Comic Sans MS"/>
                <a:sym typeface="Comic Sans MS"/>
              </a:rPr>
              <a:t>There are thousands of restaurants worldwide, catering to diverse culinary preferences.</a:t>
            </a:r>
            <a:endParaRPr sz="1200" b="1">
              <a:solidFill>
                <a:srgbClr val="980000"/>
              </a:solidFill>
              <a:latin typeface="Comic Sans MS"/>
              <a:ea typeface="Comic Sans MS"/>
              <a:cs typeface="Comic Sans MS"/>
              <a:sym typeface="Comic Sans MS"/>
            </a:endParaRPr>
          </a:p>
          <a:p>
            <a:pPr marL="457200" lvl="0" indent="-299085" algn="l" rtl="0">
              <a:lnSpc>
                <a:spcPct val="150000"/>
              </a:lnSpc>
              <a:spcBef>
                <a:spcPts val="0"/>
              </a:spcBef>
              <a:spcAft>
                <a:spcPts val="0"/>
              </a:spcAft>
              <a:buClr>
                <a:schemeClr val="dk1"/>
              </a:buClr>
              <a:buSzPct val="100000"/>
              <a:buFont typeface="Comic Sans MS"/>
              <a:buChar char="●"/>
            </a:pPr>
            <a:r>
              <a:rPr lang="en" sz="1200" b="1">
                <a:solidFill>
                  <a:srgbClr val="980000"/>
                </a:solidFill>
                <a:latin typeface="Comic Sans MS"/>
                <a:ea typeface="Comic Sans MS"/>
                <a:cs typeface="Comic Sans MS"/>
                <a:sym typeface="Comic Sans MS"/>
              </a:rPr>
              <a:t>Trends include increasing demand for diverse cuisines, a rise in online food delivery services, and a shift towards sustainable and healthy dining options</a:t>
            </a:r>
            <a:r>
              <a:rPr lang="en" sz="1200">
                <a:solidFill>
                  <a:schemeClr val="dk1"/>
                </a:solidFill>
                <a:latin typeface="Comic Sans MS"/>
                <a:ea typeface="Comic Sans MS"/>
                <a:cs typeface="Comic Sans MS"/>
                <a:sym typeface="Comic Sans MS"/>
              </a:rPr>
              <a:t>.</a:t>
            </a:r>
            <a:endParaRPr sz="1200">
              <a:solidFill>
                <a:schemeClr val="dk1"/>
              </a:solidFill>
              <a:latin typeface="Comic Sans MS"/>
              <a:ea typeface="Comic Sans MS"/>
              <a:cs typeface="Comic Sans MS"/>
              <a:sym typeface="Comic Sans MS"/>
            </a:endParaRPr>
          </a:p>
          <a:p>
            <a:pPr marL="0" lvl="0" indent="0" algn="ctr" rtl="0">
              <a:lnSpc>
                <a:spcPct val="150000"/>
              </a:lnSpc>
              <a:spcBef>
                <a:spcPts val="1200"/>
              </a:spcBef>
              <a:spcAft>
                <a:spcPts val="0"/>
              </a:spcAft>
              <a:buNone/>
            </a:pPr>
            <a:r>
              <a:rPr lang="en" sz="1200" b="1">
                <a:solidFill>
                  <a:srgbClr val="CC0000"/>
                </a:solidFill>
                <a:latin typeface="Comic Sans MS"/>
                <a:ea typeface="Comic Sans MS"/>
                <a:cs typeface="Comic Sans MS"/>
                <a:sym typeface="Comic Sans MS"/>
              </a:rPr>
              <a:t>Statement of the Problem and the Goal of Expansion:</a:t>
            </a:r>
            <a:endParaRPr sz="1200" b="1">
              <a:solidFill>
                <a:srgbClr val="CC0000"/>
              </a:solidFill>
              <a:latin typeface="Comic Sans MS"/>
              <a:ea typeface="Comic Sans MS"/>
              <a:cs typeface="Comic Sans MS"/>
              <a:sym typeface="Comic Sans MS"/>
            </a:endParaRPr>
          </a:p>
          <a:p>
            <a:pPr marL="457200" lvl="0" indent="-299085" algn="l" rtl="0">
              <a:lnSpc>
                <a:spcPct val="150000"/>
              </a:lnSpc>
              <a:spcBef>
                <a:spcPts val="1200"/>
              </a:spcBef>
              <a:spcAft>
                <a:spcPts val="0"/>
              </a:spcAft>
              <a:buClr>
                <a:srgbClr val="980000"/>
              </a:buClr>
              <a:buSzPct val="100000"/>
              <a:buFont typeface="Comic Sans MS"/>
              <a:buChar char="●"/>
            </a:pPr>
            <a:r>
              <a:rPr lang="en" sz="1200" b="1">
                <a:solidFill>
                  <a:srgbClr val="980000"/>
                </a:solidFill>
                <a:latin typeface="Comic Sans MS"/>
                <a:ea typeface="Comic Sans MS"/>
                <a:cs typeface="Comic Sans MS"/>
                <a:sym typeface="Comic Sans MS"/>
              </a:rPr>
              <a:t>Despite the industry's growth, certain regions remain under-served with limited restaurant options, presenting opportunities for new entrants.</a:t>
            </a:r>
            <a:endParaRPr sz="1200" b="1">
              <a:solidFill>
                <a:srgbClr val="980000"/>
              </a:solidFill>
              <a:latin typeface="Comic Sans MS"/>
              <a:ea typeface="Comic Sans MS"/>
              <a:cs typeface="Comic Sans MS"/>
              <a:sym typeface="Comic Sans MS"/>
            </a:endParaRPr>
          </a:p>
          <a:p>
            <a:pPr marL="457200" lvl="0" indent="-299085" algn="l" rtl="0">
              <a:lnSpc>
                <a:spcPct val="150000"/>
              </a:lnSpc>
              <a:spcBef>
                <a:spcPts val="0"/>
              </a:spcBef>
              <a:spcAft>
                <a:spcPts val="0"/>
              </a:spcAft>
              <a:buClr>
                <a:srgbClr val="980000"/>
              </a:buClr>
              <a:buSzPct val="100000"/>
              <a:buChar char="●"/>
            </a:pPr>
            <a:r>
              <a:rPr lang="en" sz="1200" b="1">
                <a:solidFill>
                  <a:srgbClr val="980000"/>
                </a:solidFill>
                <a:latin typeface="Comic Sans MS"/>
                <a:ea typeface="Comic Sans MS"/>
                <a:cs typeface="Comic Sans MS"/>
                <a:sym typeface="Comic Sans MS"/>
              </a:rPr>
              <a:t>Goal: To strategically expand into these underserved regions, leveraging data-driven insights to identify areas with lower competition and high growth potential</a:t>
            </a:r>
            <a:endParaRPr sz="1200" b="1">
              <a:solidFill>
                <a:srgbClr val="980000"/>
              </a:solidFill>
              <a:latin typeface="Comic Sans MS"/>
              <a:ea typeface="Comic Sans MS"/>
              <a:cs typeface="Comic Sans MS"/>
              <a:sym typeface="Comic Sans MS"/>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20" b="1">
                <a:solidFill>
                  <a:srgbClr val="CC0000"/>
                </a:solidFill>
                <a:latin typeface="Comic Sans MS"/>
                <a:ea typeface="Comic Sans MS"/>
                <a:cs typeface="Comic Sans MS"/>
                <a:sym typeface="Comic Sans MS"/>
              </a:rPr>
              <a:t> Global Overview</a:t>
            </a:r>
            <a:endParaRPr sz="1200" b="1">
              <a:solidFill>
                <a:srgbClr val="980000"/>
              </a:solidFill>
              <a:latin typeface="Comic Sans MS"/>
              <a:ea typeface="Comic Sans MS"/>
              <a:cs typeface="Comic Sans MS"/>
              <a:sym typeface="Comic Sans MS"/>
            </a:endParaRPr>
          </a:p>
        </p:txBody>
      </p:sp>
      <p:sp>
        <p:nvSpPr>
          <p:cNvPr id="72" name="Google Shape;72;p15"/>
          <p:cNvSpPr txBox="1">
            <a:spLocks noGrp="1"/>
          </p:cNvSpPr>
          <p:nvPr>
            <p:ph type="body" idx="1"/>
          </p:nvPr>
        </p:nvSpPr>
        <p:spPr>
          <a:xfrm>
            <a:off x="311700" y="1149725"/>
            <a:ext cx="8520600" cy="3930300"/>
          </a:xfrm>
          <a:prstGeom prst="rect">
            <a:avLst/>
          </a:prstGeom>
        </p:spPr>
        <p:txBody>
          <a:bodyPr spcFirstLastPara="1" wrap="square" lIns="91425" tIns="91425" rIns="91425" bIns="91425" anchor="t" anchorCtr="0">
            <a:normAutofit/>
          </a:bodyPr>
          <a:lstStyle/>
          <a:p>
            <a:pPr marL="457200" marR="0" lvl="0" indent="-228600" algn="l" rtl="0">
              <a:lnSpc>
                <a:spcPct val="115000"/>
              </a:lnSpc>
              <a:spcBef>
                <a:spcPts val="0"/>
              </a:spcBef>
              <a:spcAft>
                <a:spcPts val="0"/>
              </a:spcAft>
              <a:buNone/>
            </a:pPr>
            <a:r>
              <a:rPr lang="en" sz="1200" b="1">
                <a:solidFill>
                  <a:srgbClr val="CC0000"/>
                </a:solidFill>
                <a:latin typeface="Comic Sans MS"/>
                <a:ea typeface="Comic Sans MS"/>
                <a:cs typeface="Comic Sans MS"/>
                <a:sym typeface="Comic Sans MS"/>
              </a:rPr>
              <a:t>Number of Restaurants Worldwide:</a:t>
            </a:r>
            <a:endParaRPr sz="1200" b="1">
              <a:solidFill>
                <a:srgbClr val="CC0000"/>
              </a:solidFill>
              <a:latin typeface="Comic Sans MS"/>
              <a:ea typeface="Comic Sans MS"/>
              <a:cs typeface="Comic Sans MS"/>
              <a:sym typeface="Comic Sans MS"/>
            </a:endParaRPr>
          </a:p>
          <a:p>
            <a:pPr marL="457200" lvl="0" indent="-298450" algn="l" rtl="0">
              <a:spcBef>
                <a:spcPts val="120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The global restaurant industry consists of 9,552 restaurants in the dataset.</a:t>
            </a:r>
            <a:endParaRPr sz="1200" b="1">
              <a:solidFill>
                <a:srgbClr val="980000"/>
              </a:solidFill>
              <a:latin typeface="Comic Sans MS"/>
              <a:ea typeface="Comic Sans MS"/>
              <a:cs typeface="Comic Sans MS"/>
              <a:sym typeface="Comic Sans MS"/>
            </a:endParaRPr>
          </a:p>
          <a:p>
            <a:pPr marL="0" lvl="0" indent="0" algn="l" rtl="0">
              <a:spcBef>
                <a:spcPts val="1200"/>
              </a:spcBef>
              <a:spcAft>
                <a:spcPts val="0"/>
              </a:spcAft>
              <a:buNone/>
            </a:pPr>
            <a:r>
              <a:rPr lang="en" sz="1200" b="1">
                <a:solidFill>
                  <a:srgbClr val="980000"/>
                </a:solidFill>
                <a:latin typeface="Comic Sans MS"/>
                <a:ea typeface="Comic Sans MS"/>
                <a:cs typeface="Comic Sans MS"/>
                <a:sym typeface="Comic Sans MS"/>
              </a:rPr>
              <a:t>Total Number of Restaurants in the Global Dataset:</a:t>
            </a:r>
            <a:endParaRPr sz="1200" b="1">
              <a:solidFill>
                <a:srgbClr val="980000"/>
              </a:solidFill>
              <a:latin typeface="Comic Sans MS"/>
              <a:ea typeface="Comic Sans MS"/>
              <a:cs typeface="Comic Sans MS"/>
              <a:sym typeface="Comic Sans MS"/>
            </a:endParaRPr>
          </a:p>
          <a:p>
            <a:pPr marL="457200" marR="3479426" lvl="0" indent="-298450" algn="l" rtl="0">
              <a:spcBef>
                <a:spcPts val="120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Display the total number of restaurants: 9,552.</a:t>
            </a:r>
            <a:endParaRPr sz="1200" b="1">
              <a:solidFill>
                <a:srgbClr val="980000"/>
              </a:solidFill>
              <a:latin typeface="Comic Sans MS"/>
              <a:ea typeface="Comic Sans MS"/>
              <a:cs typeface="Comic Sans MS"/>
              <a:sym typeface="Comic Sans MS"/>
            </a:endParaRPr>
          </a:p>
          <a:p>
            <a:pPr marL="457200" marR="0" lvl="0" indent="-228600" algn="l" rtl="0">
              <a:lnSpc>
                <a:spcPct val="115000"/>
              </a:lnSpc>
              <a:spcBef>
                <a:spcPts val="1200"/>
              </a:spcBef>
              <a:spcAft>
                <a:spcPts val="0"/>
              </a:spcAft>
              <a:buNone/>
            </a:pPr>
            <a:r>
              <a:rPr lang="en" sz="1200" b="1">
                <a:solidFill>
                  <a:srgbClr val="CC0000"/>
                </a:solidFill>
                <a:latin typeface="Comic Sans MS"/>
                <a:ea typeface="Comic Sans MS"/>
                <a:cs typeface="Comic Sans MS"/>
                <a:sym typeface="Comic Sans MS"/>
              </a:rPr>
              <a:t>Distribution of Restaurants by Country:</a:t>
            </a:r>
            <a:endParaRPr sz="1200" b="1">
              <a:solidFill>
                <a:srgbClr val="CC0000"/>
              </a:solidFill>
              <a:latin typeface="Comic Sans MS"/>
              <a:ea typeface="Comic Sans MS"/>
              <a:cs typeface="Comic Sans MS"/>
              <a:sym typeface="Comic Sans MS"/>
            </a:endParaRPr>
          </a:p>
          <a:p>
            <a:pPr marL="457200" marR="3593726" lvl="0" indent="-298450" algn="l" rtl="0">
              <a:spcBef>
                <a:spcPts val="120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we can observe that India has the highest number of restaurants, indicating a potentially large market for food-related businesses. The United States, United Kingdom, and United Arab Emirates also have significant numbers of restaurants, suggesting they are competitive markets. Conversely, Canada has relatively few restaurants, which could indicate </a:t>
            </a:r>
            <a:endParaRPr sz="1200" b="1">
              <a:solidFill>
                <a:srgbClr val="980000"/>
              </a:solidFill>
              <a:latin typeface="Comic Sans MS"/>
              <a:ea typeface="Comic Sans MS"/>
              <a:cs typeface="Comic Sans MS"/>
              <a:sym typeface="Comic Sans MS"/>
            </a:endParaRPr>
          </a:p>
          <a:p>
            <a:pPr marL="457200" lvl="0" indent="0" algn="l" rtl="0">
              <a:spcBef>
                <a:spcPts val="0"/>
              </a:spcBef>
              <a:spcAft>
                <a:spcPts val="0"/>
              </a:spcAft>
              <a:buNone/>
            </a:pPr>
            <a:r>
              <a:rPr lang="en" sz="1200" b="1">
                <a:solidFill>
                  <a:srgbClr val="980000"/>
                </a:solidFill>
                <a:latin typeface="Comic Sans MS"/>
                <a:ea typeface="Comic Sans MS"/>
                <a:cs typeface="Comic Sans MS"/>
                <a:sym typeface="Comic Sans MS"/>
              </a:rPr>
              <a:t>lower competition or a smaller market.</a:t>
            </a:r>
            <a:endParaRPr sz="1200" b="1">
              <a:solidFill>
                <a:srgbClr val="980000"/>
              </a:solidFill>
              <a:latin typeface="Comic Sans MS"/>
              <a:ea typeface="Comic Sans MS"/>
              <a:cs typeface="Comic Sans MS"/>
              <a:sym typeface="Comic Sans MS"/>
            </a:endParaRPr>
          </a:p>
          <a:p>
            <a:pPr marL="457200" lvl="0" indent="0" algn="l" rtl="0">
              <a:spcBef>
                <a:spcPts val="0"/>
              </a:spcBef>
              <a:spcAft>
                <a:spcPts val="1200"/>
              </a:spcAft>
              <a:buNone/>
            </a:pPr>
            <a:endParaRPr sz="1200" b="1">
              <a:solidFill>
                <a:srgbClr val="980000"/>
              </a:solidFill>
              <a:latin typeface="Comic Sans MS"/>
              <a:ea typeface="Comic Sans MS"/>
              <a:cs typeface="Comic Sans MS"/>
              <a:sym typeface="Comic Sans MS"/>
            </a:endParaRPr>
          </a:p>
        </p:txBody>
      </p:sp>
      <p:pic>
        <p:nvPicPr>
          <p:cNvPr id="73" name="Google Shape;73;p15" title="Chart"/>
          <p:cNvPicPr preferRelativeResize="0"/>
          <p:nvPr/>
        </p:nvPicPr>
        <p:blipFill>
          <a:blip r:embed="rId3">
            <a:alphaModFix/>
          </a:blip>
          <a:stretch>
            <a:fillRect/>
          </a:stretch>
        </p:blipFill>
        <p:spPr>
          <a:xfrm>
            <a:off x="5163100" y="2109001"/>
            <a:ext cx="3669199" cy="22688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3650"/>
              <a:buFont typeface="Arial"/>
              <a:buNone/>
            </a:pPr>
            <a:r>
              <a:rPr lang="en" sz="2520" b="1">
                <a:solidFill>
                  <a:srgbClr val="CC0000"/>
                </a:solidFill>
                <a:latin typeface="Comic Sans MS"/>
                <a:ea typeface="Comic Sans MS"/>
                <a:cs typeface="Comic Sans MS"/>
                <a:sym typeface="Comic Sans MS"/>
              </a:rPr>
              <a:t> Expansion Opportunities</a:t>
            </a:r>
            <a:endParaRPr/>
          </a:p>
          <a:p>
            <a:pPr marL="0" lvl="0" indent="0" algn="l" rtl="0">
              <a:spcBef>
                <a:spcPts val="1200"/>
              </a:spcBef>
              <a:spcAft>
                <a:spcPts val="0"/>
              </a:spcAft>
              <a:buNone/>
            </a:pPr>
            <a:endParaRPr/>
          </a:p>
        </p:txBody>
      </p:sp>
      <p:sp>
        <p:nvSpPr>
          <p:cNvPr id="79" name="Google Shape;79;p16"/>
          <p:cNvSpPr txBox="1">
            <a:spLocks noGrp="1"/>
          </p:cNvSpPr>
          <p:nvPr>
            <p:ph type="body" idx="1"/>
          </p:nvPr>
        </p:nvSpPr>
        <p:spPr>
          <a:xfrm>
            <a:off x="210875" y="1152450"/>
            <a:ext cx="5604900" cy="375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CC0000"/>
                </a:solidFill>
                <a:latin typeface="Comic Sans MS"/>
                <a:ea typeface="Comic Sans MS"/>
                <a:cs typeface="Comic Sans MS"/>
                <a:sym typeface="Comic Sans MS"/>
              </a:rPr>
              <a:t>Map Highlighting Countries with Lower Competition:</a:t>
            </a:r>
            <a:endParaRPr sz="1200" b="1">
              <a:solidFill>
                <a:srgbClr val="CC0000"/>
              </a:solidFill>
              <a:latin typeface="Comic Sans MS"/>
              <a:ea typeface="Comic Sans MS"/>
              <a:cs typeface="Comic Sans MS"/>
              <a:sym typeface="Comic Sans MS"/>
            </a:endParaRPr>
          </a:p>
          <a:p>
            <a:pPr marL="457200" lvl="0" indent="-304800" algn="l" rtl="0">
              <a:spcBef>
                <a:spcPts val="1200"/>
              </a:spcBef>
              <a:spcAft>
                <a:spcPts val="0"/>
              </a:spcAft>
              <a:buClr>
                <a:srgbClr val="CC0000"/>
              </a:buClr>
              <a:buSzPts val="1200"/>
              <a:buFont typeface="Comic Sans MS"/>
              <a:buChar char="●"/>
            </a:pPr>
            <a:r>
              <a:rPr lang="en" sz="1200" b="1">
                <a:solidFill>
                  <a:srgbClr val="980000"/>
                </a:solidFill>
                <a:latin typeface="Comic Sans MS"/>
                <a:ea typeface="Comic Sans MS"/>
                <a:cs typeface="Comic Sans MS"/>
                <a:sym typeface="Comic Sans MS"/>
              </a:rPr>
              <a:t>Australia,Canada,Indonesia,Qatar,Singapore,Sri Lanka</a:t>
            </a:r>
            <a:r>
              <a:rPr lang="en" sz="1200" b="1">
                <a:solidFill>
                  <a:srgbClr val="CC0000"/>
                </a:solidFill>
                <a:latin typeface="Comic Sans MS"/>
                <a:ea typeface="Comic Sans MS"/>
                <a:cs typeface="Comic Sans MS"/>
                <a:sym typeface="Comic Sans MS"/>
              </a:rPr>
              <a:t>.</a:t>
            </a:r>
            <a:endParaRPr sz="1200" b="1">
              <a:solidFill>
                <a:srgbClr val="CC0000"/>
              </a:solidFill>
              <a:latin typeface="Comic Sans MS"/>
              <a:ea typeface="Comic Sans MS"/>
              <a:cs typeface="Comic Sans MS"/>
              <a:sym typeface="Comic Sans MS"/>
            </a:endParaRPr>
          </a:p>
          <a:p>
            <a:pPr marL="0" lvl="0" indent="0" algn="l" rtl="0">
              <a:spcBef>
                <a:spcPts val="1200"/>
              </a:spcBef>
              <a:spcAft>
                <a:spcPts val="0"/>
              </a:spcAft>
              <a:buNone/>
            </a:pPr>
            <a:r>
              <a:rPr lang="en" sz="1200" b="1">
                <a:solidFill>
                  <a:srgbClr val="CC0000"/>
                </a:solidFill>
                <a:latin typeface="Comic Sans MS"/>
                <a:ea typeface="Comic Sans MS"/>
                <a:cs typeface="Comic Sans MS"/>
                <a:sym typeface="Comic Sans MS"/>
              </a:rPr>
              <a:t>Table Listing Suggested States and Cities for New Restaurants:</a:t>
            </a:r>
            <a:endParaRPr sz="1200" b="1">
              <a:solidFill>
                <a:srgbClr val="CC0000"/>
              </a:solidFill>
              <a:latin typeface="Comic Sans MS"/>
              <a:ea typeface="Comic Sans MS"/>
              <a:cs typeface="Comic Sans MS"/>
              <a:sym typeface="Comic Sans MS"/>
            </a:endParaRPr>
          </a:p>
          <a:p>
            <a:pPr marL="457200" marR="0" lvl="0" indent="-298450" algn="l" rtl="0">
              <a:lnSpc>
                <a:spcPct val="150000"/>
              </a:lnSpc>
              <a:spcBef>
                <a:spcPts val="120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Number of states and cities for new restaurant is 26</a:t>
            </a:r>
            <a:endParaRPr sz="1200" b="1">
              <a:solidFill>
                <a:srgbClr val="980000"/>
              </a:solidFill>
              <a:latin typeface="Comic Sans MS"/>
              <a:ea typeface="Comic Sans MS"/>
              <a:cs typeface="Comic Sans MS"/>
              <a:sym typeface="Comic Sans MS"/>
            </a:endParaRPr>
          </a:p>
          <a:p>
            <a:pPr marL="457200" marR="0" lvl="0" indent="-298450" algn="l" rtl="0">
              <a:lnSpc>
                <a:spcPct val="150000"/>
              </a:lnSpc>
              <a:spcBef>
                <a:spcPts val="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The current number of restaurants in the suggested state and cities is 68</a:t>
            </a:r>
            <a:endParaRPr sz="1200" b="1">
              <a:solidFill>
                <a:srgbClr val="980000"/>
              </a:solidFill>
              <a:latin typeface="Comic Sans MS"/>
              <a:ea typeface="Comic Sans MS"/>
              <a:cs typeface="Comic Sans MS"/>
              <a:sym typeface="Comic Sans MS"/>
            </a:endParaRPr>
          </a:p>
          <a:p>
            <a:pPr marL="457200" marR="0" lvl="0" indent="0" algn="l" rtl="0">
              <a:lnSpc>
                <a:spcPct val="150000"/>
              </a:lnSpc>
              <a:spcBef>
                <a:spcPts val="1200"/>
              </a:spcBef>
              <a:spcAft>
                <a:spcPts val="0"/>
              </a:spcAft>
              <a:buNone/>
            </a:pPr>
            <a:endParaRPr sz="1200" b="1">
              <a:solidFill>
                <a:srgbClr val="980000"/>
              </a:solidFill>
              <a:latin typeface="Comic Sans MS"/>
              <a:ea typeface="Comic Sans MS"/>
              <a:cs typeface="Comic Sans MS"/>
              <a:sym typeface="Comic Sans MS"/>
            </a:endParaRPr>
          </a:p>
          <a:p>
            <a:pPr marL="0" lvl="0" indent="0" algn="l" rtl="0">
              <a:spcBef>
                <a:spcPts val="1200"/>
              </a:spcBef>
              <a:spcAft>
                <a:spcPts val="1200"/>
              </a:spcAft>
              <a:buNone/>
            </a:pPr>
            <a:endParaRPr sz="1200" b="1">
              <a:solidFill>
                <a:srgbClr val="CC0000"/>
              </a:solidFill>
              <a:latin typeface="Comic Sans MS"/>
              <a:ea typeface="Comic Sans MS"/>
              <a:cs typeface="Comic Sans MS"/>
              <a:sym typeface="Comic Sans MS"/>
            </a:endParaRPr>
          </a:p>
        </p:txBody>
      </p:sp>
      <p:pic>
        <p:nvPicPr>
          <p:cNvPr id="80" name="Google Shape;80;p16" title="Chart"/>
          <p:cNvPicPr preferRelativeResize="0"/>
          <p:nvPr/>
        </p:nvPicPr>
        <p:blipFill>
          <a:blip r:embed="rId3">
            <a:alphaModFix/>
          </a:blip>
          <a:stretch>
            <a:fillRect/>
          </a:stretch>
        </p:blipFill>
        <p:spPr>
          <a:xfrm>
            <a:off x="6016800" y="1835741"/>
            <a:ext cx="2815500" cy="1740925"/>
          </a:xfrm>
          <a:prstGeom prst="rect">
            <a:avLst/>
          </a:prstGeom>
          <a:noFill/>
          <a:ln>
            <a:noFill/>
          </a:ln>
        </p:spPr>
      </p:pic>
      <p:pic>
        <p:nvPicPr>
          <p:cNvPr id="81" name="Google Shape;81;p16"/>
          <p:cNvPicPr preferRelativeResize="0"/>
          <p:nvPr/>
        </p:nvPicPr>
        <p:blipFill>
          <a:blip r:embed="rId4">
            <a:alphaModFix/>
          </a:blip>
          <a:stretch>
            <a:fillRect/>
          </a:stretch>
        </p:blipFill>
        <p:spPr>
          <a:xfrm>
            <a:off x="2168974" y="2934400"/>
            <a:ext cx="1848500" cy="2052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20" b="1">
                <a:solidFill>
                  <a:srgbClr val="CC0000"/>
                </a:solidFill>
                <a:latin typeface="Comic Sans MS"/>
                <a:ea typeface="Comic Sans MS"/>
                <a:cs typeface="Comic Sans MS"/>
                <a:sym typeface="Comic Sans MS"/>
              </a:rPr>
              <a:t>Market Trends</a:t>
            </a:r>
            <a:endParaRPr sz="2520" b="1">
              <a:solidFill>
                <a:srgbClr val="CC0000"/>
              </a:solidFill>
              <a:latin typeface="Comic Sans MS"/>
              <a:ea typeface="Comic Sans MS"/>
              <a:cs typeface="Comic Sans MS"/>
              <a:sym typeface="Comic Sans MS"/>
            </a:endParaRPr>
          </a:p>
        </p:txBody>
      </p:sp>
      <p:sp>
        <p:nvSpPr>
          <p:cNvPr id="87" name="Google Shape;87;p17"/>
          <p:cNvSpPr txBox="1">
            <a:spLocks noGrp="1"/>
          </p:cNvSpPr>
          <p:nvPr>
            <p:ph type="body" idx="1"/>
          </p:nvPr>
        </p:nvSpPr>
        <p:spPr>
          <a:xfrm>
            <a:off x="311700" y="1130050"/>
            <a:ext cx="48963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 </a:t>
            </a:r>
            <a:r>
              <a:rPr lang="en" sz="1200" b="1">
                <a:solidFill>
                  <a:srgbClr val="CC0000"/>
                </a:solidFill>
                <a:latin typeface="Comic Sans MS"/>
                <a:ea typeface="Comic Sans MS"/>
                <a:cs typeface="Comic Sans MS"/>
                <a:sym typeface="Comic Sans MS"/>
              </a:rPr>
              <a:t>The number of restaurant openings over time.</a:t>
            </a:r>
            <a:endParaRPr sz="1200" b="1">
              <a:solidFill>
                <a:srgbClr val="CC0000"/>
              </a:solidFill>
              <a:latin typeface="Comic Sans MS"/>
              <a:ea typeface="Comic Sans MS"/>
              <a:cs typeface="Comic Sans MS"/>
              <a:sym typeface="Comic Sans MS"/>
            </a:endParaRPr>
          </a:p>
          <a:p>
            <a:pPr marL="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Overall, there is a fluctuating trend in restaurant openings over the years, with some years showing an increase and others showing a decrease.</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There was a slight decline in restaurant openings from 2012 to 2015, followed by a gradual increase from 2015 to 2018.</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The highest number of restaurant openings was observed in 2018, indicating a potential upward trend in the industry.</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This trend suggests that there may be opportunities for expansion, especially considering the recent increase in restaurant openings.</a:t>
            </a:r>
            <a:endParaRPr/>
          </a:p>
          <a:p>
            <a:pPr marL="0" lvl="0" indent="0" algn="l" rtl="0">
              <a:spcBef>
                <a:spcPts val="1200"/>
              </a:spcBef>
              <a:spcAft>
                <a:spcPts val="1200"/>
              </a:spcAft>
              <a:buNone/>
            </a:pPr>
            <a:endParaRPr/>
          </a:p>
        </p:txBody>
      </p:sp>
      <p:pic>
        <p:nvPicPr>
          <p:cNvPr id="88" name="Google Shape;88;p17" title="Chart"/>
          <p:cNvPicPr preferRelativeResize="0"/>
          <p:nvPr/>
        </p:nvPicPr>
        <p:blipFill>
          <a:blip r:embed="rId3">
            <a:alphaModFix/>
          </a:blip>
          <a:stretch>
            <a:fillRect/>
          </a:stretch>
        </p:blipFill>
        <p:spPr>
          <a:xfrm>
            <a:off x="5106825" y="1672310"/>
            <a:ext cx="3602226" cy="1798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20" b="1">
                <a:solidFill>
                  <a:srgbClr val="CC0000"/>
                </a:solidFill>
                <a:latin typeface="Comic Sans MS"/>
                <a:ea typeface="Comic Sans MS"/>
                <a:cs typeface="Comic Sans MS"/>
                <a:sym typeface="Comic Sans MS"/>
              </a:rPr>
              <a:t>Competitive Landscape</a:t>
            </a:r>
            <a:endParaRPr sz="2520" b="1">
              <a:solidFill>
                <a:srgbClr val="CC0000"/>
              </a:solidFill>
              <a:latin typeface="Comic Sans MS"/>
              <a:ea typeface="Comic Sans MS"/>
              <a:cs typeface="Comic Sans MS"/>
              <a:sym typeface="Comic Sans MS"/>
            </a:endParaRPr>
          </a:p>
        </p:txBody>
      </p:sp>
      <p:sp>
        <p:nvSpPr>
          <p:cNvPr id="94" name="Google Shape;94;p18"/>
          <p:cNvSpPr txBox="1">
            <a:spLocks noGrp="1"/>
          </p:cNvSpPr>
          <p:nvPr>
            <p:ph type="body" idx="1"/>
          </p:nvPr>
        </p:nvSpPr>
        <p:spPr>
          <a:xfrm>
            <a:off x="81225" y="1141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CC0000"/>
                </a:solidFill>
                <a:latin typeface="Comic Sans MS"/>
                <a:ea typeface="Comic Sans MS"/>
                <a:cs typeface="Comic Sans MS"/>
                <a:sym typeface="Comic Sans MS"/>
              </a:rPr>
              <a:t>Biggest competitors</a:t>
            </a:r>
            <a:endParaRPr sz="1200" b="1">
              <a:solidFill>
                <a:srgbClr val="CC0000"/>
              </a:solidFill>
              <a:latin typeface="Comic Sans MS"/>
              <a:ea typeface="Comic Sans MS"/>
              <a:cs typeface="Comic Sans MS"/>
              <a:sym typeface="Comic Sans MS"/>
            </a:endParaRPr>
          </a:p>
          <a:p>
            <a:pPr marL="0" lvl="0" indent="0" algn="l" rtl="0">
              <a:spcBef>
                <a:spcPts val="1200"/>
              </a:spcBef>
              <a:spcAft>
                <a:spcPts val="1200"/>
              </a:spcAft>
              <a:buNone/>
            </a:pPr>
            <a:endParaRPr sz="1200" b="1">
              <a:solidFill>
                <a:srgbClr val="CC0000"/>
              </a:solidFill>
              <a:latin typeface="Comic Sans MS"/>
              <a:ea typeface="Comic Sans MS"/>
              <a:cs typeface="Comic Sans MS"/>
              <a:sym typeface="Comic Sans MS"/>
            </a:endParaRPr>
          </a:p>
        </p:txBody>
      </p:sp>
      <p:pic>
        <p:nvPicPr>
          <p:cNvPr id="95" name="Google Shape;95;p18" title="Chart"/>
          <p:cNvPicPr preferRelativeResize="0"/>
          <p:nvPr/>
        </p:nvPicPr>
        <p:blipFill>
          <a:blip r:embed="rId3">
            <a:alphaModFix/>
          </a:blip>
          <a:stretch>
            <a:fillRect/>
          </a:stretch>
        </p:blipFill>
        <p:spPr>
          <a:xfrm>
            <a:off x="169200" y="1681550"/>
            <a:ext cx="8344650" cy="322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20" b="1">
                <a:solidFill>
                  <a:srgbClr val="CC0000"/>
                </a:solidFill>
                <a:latin typeface="Comic Sans MS"/>
                <a:ea typeface="Comic Sans MS"/>
                <a:cs typeface="Comic Sans MS"/>
                <a:sym typeface="Comic Sans MS"/>
              </a:rPr>
              <a:t> Financial Considerations</a:t>
            </a:r>
            <a:endParaRPr sz="2520" b="1">
              <a:solidFill>
                <a:srgbClr val="CC0000"/>
              </a:solidFill>
              <a:latin typeface="Comic Sans MS"/>
              <a:ea typeface="Comic Sans MS"/>
              <a:cs typeface="Comic Sans MS"/>
              <a:sym typeface="Comic Sans MS"/>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200"/>
              </a:spcBef>
              <a:spcAft>
                <a:spcPts val="0"/>
              </a:spcAft>
              <a:buNone/>
            </a:pPr>
            <a:r>
              <a:rPr lang="en" sz="1200" b="1">
                <a:solidFill>
                  <a:srgbClr val="CC0000"/>
                </a:solidFill>
                <a:latin typeface="Comic Sans MS"/>
                <a:ea typeface="Comic Sans MS"/>
                <a:cs typeface="Comic Sans MS"/>
                <a:sym typeface="Comic Sans MS"/>
              </a:rPr>
              <a:t>column Chart Displaying the Average Expenditure on Food in Suggested Countries:</a:t>
            </a:r>
            <a:endParaRPr sz="1200" b="1">
              <a:solidFill>
                <a:srgbClr val="980000"/>
              </a:solidFill>
              <a:latin typeface="Comic Sans MS"/>
              <a:ea typeface="Comic Sans MS"/>
              <a:cs typeface="Comic Sans MS"/>
              <a:sym typeface="Comic Sans MS"/>
            </a:endParaRPr>
          </a:p>
          <a:p>
            <a:pPr marL="0" marR="0" lvl="0" indent="0" algn="l" rtl="0">
              <a:lnSpc>
                <a:spcPct val="150000"/>
              </a:lnSpc>
              <a:spcBef>
                <a:spcPts val="1200"/>
              </a:spcBef>
              <a:spcAft>
                <a:spcPts val="1200"/>
              </a:spcAft>
              <a:buNone/>
            </a:pPr>
            <a:endParaRPr sz="1200" b="1">
              <a:solidFill>
                <a:srgbClr val="980000"/>
              </a:solidFill>
              <a:latin typeface="Comic Sans MS"/>
              <a:ea typeface="Comic Sans MS"/>
              <a:cs typeface="Comic Sans MS"/>
              <a:sym typeface="Comic Sans MS"/>
            </a:endParaRPr>
          </a:p>
        </p:txBody>
      </p:sp>
      <p:pic>
        <p:nvPicPr>
          <p:cNvPr id="102" name="Google Shape;102;p19" title="Chart"/>
          <p:cNvPicPr preferRelativeResize="0"/>
          <p:nvPr/>
        </p:nvPicPr>
        <p:blipFill>
          <a:blip r:embed="rId3">
            <a:alphaModFix/>
          </a:blip>
          <a:stretch>
            <a:fillRect/>
          </a:stretch>
        </p:blipFill>
        <p:spPr>
          <a:xfrm>
            <a:off x="5409876" y="1720225"/>
            <a:ext cx="3676024" cy="2280900"/>
          </a:xfrm>
          <a:prstGeom prst="rect">
            <a:avLst/>
          </a:prstGeom>
          <a:noFill/>
          <a:ln>
            <a:noFill/>
          </a:ln>
        </p:spPr>
      </p:pic>
      <p:sp>
        <p:nvSpPr>
          <p:cNvPr id="103" name="Google Shape;103;p19"/>
          <p:cNvSpPr txBox="1"/>
          <p:nvPr/>
        </p:nvSpPr>
        <p:spPr>
          <a:xfrm>
            <a:off x="367175" y="1916850"/>
            <a:ext cx="5042700" cy="2588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The average expenditure on food varies significantly across the suggested countries, with Singapore showing the highest average expenditure.</a:t>
            </a:r>
            <a:endParaRPr sz="1200" b="1">
              <a:solidFill>
                <a:srgbClr val="980000"/>
              </a:solidFill>
              <a:latin typeface="Comic Sans MS"/>
              <a:ea typeface="Comic Sans MS"/>
              <a:cs typeface="Comic Sans MS"/>
              <a:sym typeface="Comic Sans MS"/>
            </a:endParaRPr>
          </a:p>
          <a:p>
            <a:pPr marL="0" marR="0" lvl="0" indent="0" algn="l" rtl="0">
              <a:lnSpc>
                <a:spcPct val="150000"/>
              </a:lnSpc>
              <a:spcBef>
                <a:spcPts val="1200"/>
              </a:spcBef>
              <a:spcAft>
                <a:spcPts val="1200"/>
              </a:spcAft>
              <a:buNone/>
            </a:pPr>
            <a:r>
              <a:rPr lang="en" sz="1200" b="1">
                <a:solidFill>
                  <a:srgbClr val="980000"/>
                </a:solidFill>
                <a:latin typeface="Comic Sans MS"/>
                <a:ea typeface="Comic Sans MS"/>
                <a:cs typeface="Comic Sans MS"/>
                <a:sym typeface="Comic Sans MS"/>
              </a:rPr>
              <a:t>Factors such as the cost of living, currency exchange rates, and local food preferences may influence pricing trends in these countries.</a:t>
            </a:r>
            <a:endParaRPr sz="1200" b="1">
              <a:solidFill>
                <a:srgbClr val="9800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20" b="1">
                <a:solidFill>
                  <a:srgbClr val="CC0000"/>
                </a:solidFill>
                <a:latin typeface="Comic Sans MS"/>
                <a:ea typeface="Comic Sans MS"/>
                <a:cs typeface="Comic Sans MS"/>
                <a:sym typeface="Comic Sans MS"/>
              </a:rPr>
              <a:t>Cuisine Recommendations</a:t>
            </a:r>
            <a:endParaRPr sz="2520" b="1">
              <a:solidFill>
                <a:srgbClr val="CC0000"/>
              </a:solidFill>
              <a:latin typeface="Comic Sans MS"/>
              <a:ea typeface="Comic Sans MS"/>
              <a:cs typeface="Comic Sans MS"/>
              <a:sym typeface="Comic Sans MS"/>
            </a:endParaRPr>
          </a:p>
        </p:txBody>
      </p:sp>
      <p:sp>
        <p:nvSpPr>
          <p:cNvPr id="109" name="Google Shape;10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4908177" lvl="0" indent="0" algn="l" rtl="0">
              <a:spcBef>
                <a:spcPts val="0"/>
              </a:spcBef>
              <a:spcAft>
                <a:spcPts val="0"/>
              </a:spcAft>
              <a:buNone/>
            </a:pPr>
            <a:endParaRPr sz="1200" b="1">
              <a:solidFill>
                <a:srgbClr val="980000"/>
              </a:solidFill>
              <a:latin typeface="Comic Sans MS"/>
              <a:ea typeface="Comic Sans MS"/>
              <a:cs typeface="Comic Sans MS"/>
              <a:sym typeface="Comic Sans MS"/>
            </a:endParaRPr>
          </a:p>
          <a:p>
            <a:pPr marL="0" marR="4908177" lvl="0" indent="0" algn="l" rtl="0">
              <a:spcBef>
                <a:spcPts val="1200"/>
              </a:spcBef>
              <a:spcAft>
                <a:spcPts val="0"/>
              </a:spcAft>
              <a:buNone/>
            </a:pPr>
            <a:endParaRPr sz="1200" b="1">
              <a:solidFill>
                <a:srgbClr val="980000"/>
              </a:solidFill>
              <a:latin typeface="Comic Sans MS"/>
              <a:ea typeface="Comic Sans MS"/>
              <a:cs typeface="Comic Sans MS"/>
              <a:sym typeface="Comic Sans MS"/>
            </a:endParaRPr>
          </a:p>
          <a:p>
            <a:pPr marL="0" marR="4908177" lvl="0" indent="0" algn="l" rtl="0">
              <a:spcBef>
                <a:spcPts val="1200"/>
              </a:spcBef>
              <a:spcAft>
                <a:spcPts val="0"/>
              </a:spcAft>
              <a:buNone/>
            </a:pPr>
            <a:r>
              <a:rPr lang="en" sz="1200" b="1">
                <a:solidFill>
                  <a:srgbClr val="980000"/>
                </a:solidFill>
                <a:latin typeface="Comic Sans MS"/>
                <a:ea typeface="Comic Sans MS"/>
                <a:cs typeface="Comic Sans MS"/>
                <a:sym typeface="Comic Sans MS"/>
              </a:rPr>
              <a:t>These cuisines are selected on the basis of rating.</a:t>
            </a:r>
            <a:endParaRPr sz="1200" b="1">
              <a:solidFill>
                <a:srgbClr val="980000"/>
              </a:solidFill>
              <a:latin typeface="Comic Sans MS"/>
              <a:ea typeface="Comic Sans MS"/>
              <a:cs typeface="Comic Sans MS"/>
              <a:sym typeface="Comic Sans MS"/>
            </a:endParaRPr>
          </a:p>
          <a:p>
            <a:pPr marL="0" marR="4908177" lvl="0" indent="0" algn="l" rtl="0">
              <a:spcBef>
                <a:spcPts val="1200"/>
              </a:spcBef>
              <a:spcAft>
                <a:spcPts val="0"/>
              </a:spcAft>
              <a:buNone/>
            </a:pPr>
            <a:r>
              <a:rPr lang="en" sz="1200" b="1">
                <a:solidFill>
                  <a:srgbClr val="980000"/>
                </a:solidFill>
                <a:latin typeface="Comic Sans MS"/>
                <a:ea typeface="Comic Sans MS"/>
                <a:cs typeface="Comic Sans MS"/>
                <a:sym typeface="Comic Sans MS"/>
              </a:rPr>
              <a:t>They have highest rating </a:t>
            </a:r>
            <a:endParaRPr sz="1200" b="1">
              <a:solidFill>
                <a:srgbClr val="980000"/>
              </a:solidFill>
              <a:latin typeface="Comic Sans MS"/>
              <a:ea typeface="Comic Sans MS"/>
              <a:cs typeface="Comic Sans MS"/>
              <a:sym typeface="Comic Sans MS"/>
            </a:endParaRPr>
          </a:p>
          <a:p>
            <a:pPr marL="0" marR="4965327"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Consider these popular cuisine types to attract a wider audience and enhance the dining experience.</a:t>
            </a:r>
            <a:endParaRPr sz="1200" b="1">
              <a:solidFill>
                <a:srgbClr val="980000"/>
              </a:solidFill>
              <a:latin typeface="Comic Sans MS"/>
              <a:ea typeface="Comic Sans MS"/>
              <a:cs typeface="Comic Sans MS"/>
              <a:sym typeface="Comic Sans MS"/>
            </a:endParaRPr>
          </a:p>
          <a:p>
            <a:pPr marL="0" marR="4908177" lvl="0" indent="0" algn="l" rtl="0">
              <a:spcBef>
                <a:spcPts val="1200"/>
              </a:spcBef>
              <a:spcAft>
                <a:spcPts val="1200"/>
              </a:spcAft>
              <a:buNone/>
            </a:pPr>
            <a:endParaRPr sz="1200" b="1">
              <a:solidFill>
                <a:srgbClr val="980000"/>
              </a:solidFill>
              <a:latin typeface="Comic Sans MS"/>
              <a:ea typeface="Comic Sans MS"/>
              <a:cs typeface="Comic Sans MS"/>
              <a:sym typeface="Comic Sans MS"/>
            </a:endParaRPr>
          </a:p>
        </p:txBody>
      </p:sp>
      <p:pic>
        <p:nvPicPr>
          <p:cNvPr id="110" name="Google Shape;110;p20" title="Chart"/>
          <p:cNvPicPr preferRelativeResize="0"/>
          <p:nvPr/>
        </p:nvPicPr>
        <p:blipFill>
          <a:blip r:embed="rId3">
            <a:alphaModFix/>
          </a:blip>
          <a:stretch>
            <a:fillRect/>
          </a:stretch>
        </p:blipFill>
        <p:spPr>
          <a:xfrm>
            <a:off x="3640025" y="1152477"/>
            <a:ext cx="5192275" cy="3364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20" b="1">
                <a:solidFill>
                  <a:srgbClr val="CC0000"/>
                </a:solidFill>
                <a:latin typeface="Comic Sans MS"/>
                <a:ea typeface="Comic Sans MS"/>
                <a:cs typeface="Comic Sans MS"/>
                <a:sym typeface="Comic Sans MS"/>
              </a:rPr>
              <a:t>Summary of Key Findings</a:t>
            </a:r>
            <a:endParaRPr sz="2520" b="1">
              <a:solidFill>
                <a:srgbClr val="CC0000"/>
              </a:solidFill>
              <a:latin typeface="Comic Sans MS"/>
              <a:ea typeface="Comic Sans MS"/>
              <a:cs typeface="Comic Sans MS"/>
              <a:sym typeface="Comic Sans MS"/>
            </a:endParaRPr>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b="1">
                <a:solidFill>
                  <a:srgbClr val="980000"/>
                </a:solidFill>
                <a:latin typeface="Comic Sans MS"/>
                <a:ea typeface="Comic Sans MS"/>
                <a:cs typeface="Comic Sans MS"/>
                <a:sym typeface="Comic Sans MS"/>
              </a:rPr>
              <a:t>Analysis of the restaurant landscape revealed a distribution of restaurants by country, with opportunities for expansion in countries with lower competition.</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Market trends indicate a steady increase in restaurant openings, reflecting a growing demand for dining options.</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The competitive landscape highlights key competitors, their ratings, and key metrics, providing insights into the market dynamics.</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None/>
            </a:pPr>
            <a:r>
              <a:rPr lang="en" sz="1200" b="1">
                <a:solidFill>
                  <a:srgbClr val="980000"/>
                </a:solidFill>
                <a:latin typeface="Comic Sans MS"/>
                <a:ea typeface="Comic Sans MS"/>
                <a:cs typeface="Comic Sans MS"/>
                <a:sym typeface="Comic Sans MS"/>
              </a:rPr>
              <a:t>Financial considerations, such as the average expenditure on food in suggested countries, indicate varying pricing trends and cost factors to consider.</a:t>
            </a:r>
            <a:endParaRPr sz="1200" b="1">
              <a:solidFill>
                <a:srgbClr val="980000"/>
              </a:solidFill>
              <a:latin typeface="Comic Sans MS"/>
              <a:ea typeface="Comic Sans MS"/>
              <a:cs typeface="Comic Sans MS"/>
              <a:sym typeface="Comic Sans MS"/>
            </a:endParaRPr>
          </a:p>
          <a:p>
            <a:pPr marL="0" lvl="0" indent="0" algn="l" rtl="0">
              <a:spcBef>
                <a:spcPts val="1200"/>
              </a:spcBef>
              <a:spcAft>
                <a:spcPts val="0"/>
              </a:spcAft>
              <a:buClr>
                <a:schemeClr val="dk1"/>
              </a:buClr>
              <a:buSzPts val="1100"/>
              <a:buFont typeface="Arial"/>
              <a:buNone/>
            </a:pPr>
            <a:endParaRPr sz="1200" b="1">
              <a:solidFill>
                <a:srgbClr val="980000"/>
              </a:solidFill>
              <a:latin typeface="Comic Sans MS"/>
              <a:ea typeface="Comic Sans MS"/>
              <a:cs typeface="Comic Sans MS"/>
              <a:sym typeface="Comic Sans MS"/>
            </a:endParaRPr>
          </a:p>
          <a:p>
            <a:pPr marL="0" lvl="0" indent="0" algn="l" rtl="0">
              <a:spcBef>
                <a:spcPts val="1200"/>
              </a:spcBef>
              <a:spcAft>
                <a:spcPts val="1200"/>
              </a:spcAft>
              <a:buNone/>
            </a:pPr>
            <a:endParaRPr sz="1200" b="1">
              <a:solidFill>
                <a:srgbClr val="98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646</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Comic Sans MS</vt:lpstr>
      <vt:lpstr>Merriweather Black</vt:lpstr>
      <vt:lpstr>Simple Light</vt:lpstr>
      <vt:lpstr>                    Project</vt:lpstr>
      <vt:lpstr>Introduction</vt:lpstr>
      <vt:lpstr> Global Overview</vt:lpstr>
      <vt:lpstr> Expansion Opportunities </vt:lpstr>
      <vt:lpstr>Market Trends</vt:lpstr>
      <vt:lpstr>Competitive Landscape</vt:lpstr>
      <vt:lpstr> Financial Considerations</vt:lpstr>
      <vt:lpstr>Cuisine Recommendations</vt:lpstr>
      <vt:lpstr>Summary of Key Findings</vt:lpstr>
      <vt:lpstr>Recommendations for Strategic Expansion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dc:title>
  <dc:creator>DELL</dc:creator>
  <cp:lastModifiedBy>Microsoft account</cp:lastModifiedBy>
  <cp:revision>1</cp:revision>
  <dcterms:modified xsi:type="dcterms:W3CDTF">2024-09-17T21:40:10Z</dcterms:modified>
</cp:coreProperties>
</file>