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30" r:id="rId2"/>
    <p:sldId id="331" r:id="rId3"/>
    <p:sldId id="337" r:id="rId4"/>
    <p:sldId id="363" r:id="rId5"/>
    <p:sldId id="339" r:id="rId6"/>
    <p:sldId id="348" r:id="rId7"/>
    <p:sldId id="350" r:id="rId8"/>
    <p:sldId id="349" r:id="rId9"/>
    <p:sldId id="340" r:id="rId10"/>
    <p:sldId id="362" r:id="rId11"/>
    <p:sldId id="361" r:id="rId12"/>
    <p:sldId id="355" r:id="rId13"/>
    <p:sldId id="356" r:id="rId14"/>
    <p:sldId id="357" r:id="rId15"/>
    <p:sldId id="358" r:id="rId16"/>
    <p:sldId id="359" r:id="rId17"/>
    <p:sldId id="360" r:id="rId18"/>
    <p:sldId id="343" r:id="rId19"/>
  </p:sldIdLst>
  <p:sldSz cx="11880850" cy="6858000"/>
  <p:notesSz cx="6858000" cy="9144000"/>
  <p:defaultTextStyle>
    <a:defPPr>
      <a:defRPr lang="en-US"/>
    </a:defPPr>
    <a:lvl1pPr marL="0" algn="l" defTabSz="982249" rtl="0" eaLnBrk="1" latinLnBrk="0" hangingPunct="1">
      <a:defRPr sz="1900" kern="1200">
        <a:solidFill>
          <a:schemeClr val="tx1"/>
        </a:solidFill>
        <a:latin typeface="+mn-lt"/>
        <a:ea typeface="+mn-ea"/>
        <a:cs typeface="+mn-cs"/>
      </a:defRPr>
    </a:lvl1pPr>
    <a:lvl2pPr marL="491124" algn="l" defTabSz="982249" rtl="0" eaLnBrk="1" latinLnBrk="0" hangingPunct="1">
      <a:defRPr sz="1900" kern="1200">
        <a:solidFill>
          <a:schemeClr val="tx1"/>
        </a:solidFill>
        <a:latin typeface="+mn-lt"/>
        <a:ea typeface="+mn-ea"/>
        <a:cs typeface="+mn-cs"/>
      </a:defRPr>
    </a:lvl2pPr>
    <a:lvl3pPr marL="982249" algn="l" defTabSz="982249" rtl="0" eaLnBrk="1" latinLnBrk="0" hangingPunct="1">
      <a:defRPr sz="1900" kern="1200">
        <a:solidFill>
          <a:schemeClr val="tx1"/>
        </a:solidFill>
        <a:latin typeface="+mn-lt"/>
        <a:ea typeface="+mn-ea"/>
        <a:cs typeface="+mn-cs"/>
      </a:defRPr>
    </a:lvl3pPr>
    <a:lvl4pPr marL="1473371" algn="l" defTabSz="982249" rtl="0" eaLnBrk="1" latinLnBrk="0" hangingPunct="1">
      <a:defRPr sz="1900" kern="1200">
        <a:solidFill>
          <a:schemeClr val="tx1"/>
        </a:solidFill>
        <a:latin typeface="+mn-lt"/>
        <a:ea typeface="+mn-ea"/>
        <a:cs typeface="+mn-cs"/>
      </a:defRPr>
    </a:lvl4pPr>
    <a:lvl5pPr marL="1964495" algn="l" defTabSz="982249" rtl="0" eaLnBrk="1" latinLnBrk="0" hangingPunct="1">
      <a:defRPr sz="1900" kern="1200">
        <a:solidFill>
          <a:schemeClr val="tx1"/>
        </a:solidFill>
        <a:latin typeface="+mn-lt"/>
        <a:ea typeface="+mn-ea"/>
        <a:cs typeface="+mn-cs"/>
      </a:defRPr>
    </a:lvl5pPr>
    <a:lvl6pPr marL="2455620" algn="l" defTabSz="982249" rtl="0" eaLnBrk="1" latinLnBrk="0" hangingPunct="1">
      <a:defRPr sz="1900" kern="1200">
        <a:solidFill>
          <a:schemeClr val="tx1"/>
        </a:solidFill>
        <a:latin typeface="+mn-lt"/>
        <a:ea typeface="+mn-ea"/>
        <a:cs typeface="+mn-cs"/>
      </a:defRPr>
    </a:lvl6pPr>
    <a:lvl7pPr marL="2946744" algn="l" defTabSz="982249" rtl="0" eaLnBrk="1" latinLnBrk="0" hangingPunct="1">
      <a:defRPr sz="1900" kern="1200">
        <a:solidFill>
          <a:schemeClr val="tx1"/>
        </a:solidFill>
        <a:latin typeface="+mn-lt"/>
        <a:ea typeface="+mn-ea"/>
        <a:cs typeface="+mn-cs"/>
      </a:defRPr>
    </a:lvl7pPr>
    <a:lvl8pPr marL="3437866" algn="l" defTabSz="982249" rtl="0" eaLnBrk="1" latinLnBrk="0" hangingPunct="1">
      <a:defRPr sz="1900" kern="1200">
        <a:solidFill>
          <a:schemeClr val="tx1"/>
        </a:solidFill>
        <a:latin typeface="+mn-lt"/>
        <a:ea typeface="+mn-ea"/>
        <a:cs typeface="+mn-cs"/>
      </a:defRPr>
    </a:lvl8pPr>
    <a:lvl9pPr marL="3928993" algn="l" defTabSz="98224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7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S" initials="PS" lastIdx="1" clrIdx="0"/>
  <p:cmAuthor id="2" name="Ujjwal Sriwastva" initials="US" lastIdx="1" clrIdx="1">
    <p:extLst>
      <p:ext uri="{19B8F6BF-5375-455C-9EA6-DF929625EA0E}">
        <p15:presenceInfo xmlns:p15="http://schemas.microsoft.com/office/powerpoint/2012/main" userId="84d6c1fad7c8c7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3741" autoAdjust="0"/>
  </p:normalViewPr>
  <p:slideViewPr>
    <p:cSldViewPr>
      <p:cViewPr varScale="1">
        <p:scale>
          <a:sx n="67" d="100"/>
          <a:sy n="67" d="100"/>
        </p:scale>
        <p:origin x="548" y="44"/>
      </p:cViewPr>
      <p:guideLst>
        <p:guide orient="horz" pos="2160"/>
        <p:guide pos="2880"/>
        <p:guide pos="3743"/>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1/29/2022</a:t>
            </a:fld>
            <a:endParaRPr lang="en-US"/>
          </a:p>
        </p:txBody>
      </p:sp>
      <p:sp>
        <p:nvSpPr>
          <p:cNvPr id="4" name="Slide Image Placeholder 3"/>
          <p:cNvSpPr>
            <a:spLocks noGrp="1" noRot="1" noChangeAspect="1"/>
          </p:cNvSpPr>
          <p:nvPr>
            <p:ph type="sldImg" idx="2"/>
          </p:nvPr>
        </p:nvSpPr>
        <p:spPr>
          <a:xfrm>
            <a:off x="458788" y="685800"/>
            <a:ext cx="59404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82249" rtl="0" eaLnBrk="1" latinLnBrk="0" hangingPunct="1">
      <a:defRPr sz="1400" kern="1200">
        <a:solidFill>
          <a:schemeClr val="tx1"/>
        </a:solidFill>
        <a:latin typeface="+mn-lt"/>
        <a:ea typeface="+mn-ea"/>
        <a:cs typeface="+mn-cs"/>
      </a:defRPr>
    </a:lvl1pPr>
    <a:lvl2pPr marL="491124" algn="l" defTabSz="982249" rtl="0" eaLnBrk="1" latinLnBrk="0" hangingPunct="1">
      <a:defRPr sz="1400" kern="1200">
        <a:solidFill>
          <a:schemeClr val="tx1"/>
        </a:solidFill>
        <a:latin typeface="+mn-lt"/>
        <a:ea typeface="+mn-ea"/>
        <a:cs typeface="+mn-cs"/>
      </a:defRPr>
    </a:lvl2pPr>
    <a:lvl3pPr marL="982249" algn="l" defTabSz="982249" rtl="0" eaLnBrk="1" latinLnBrk="0" hangingPunct="1">
      <a:defRPr sz="1400" kern="1200">
        <a:solidFill>
          <a:schemeClr val="tx1"/>
        </a:solidFill>
        <a:latin typeface="+mn-lt"/>
        <a:ea typeface="+mn-ea"/>
        <a:cs typeface="+mn-cs"/>
      </a:defRPr>
    </a:lvl3pPr>
    <a:lvl4pPr marL="1473371" algn="l" defTabSz="982249" rtl="0" eaLnBrk="1" latinLnBrk="0" hangingPunct="1">
      <a:defRPr sz="1400" kern="1200">
        <a:solidFill>
          <a:schemeClr val="tx1"/>
        </a:solidFill>
        <a:latin typeface="+mn-lt"/>
        <a:ea typeface="+mn-ea"/>
        <a:cs typeface="+mn-cs"/>
      </a:defRPr>
    </a:lvl4pPr>
    <a:lvl5pPr marL="1964495" algn="l" defTabSz="982249" rtl="0" eaLnBrk="1" latinLnBrk="0" hangingPunct="1">
      <a:defRPr sz="1400" kern="1200">
        <a:solidFill>
          <a:schemeClr val="tx1"/>
        </a:solidFill>
        <a:latin typeface="+mn-lt"/>
        <a:ea typeface="+mn-ea"/>
        <a:cs typeface="+mn-cs"/>
      </a:defRPr>
    </a:lvl5pPr>
    <a:lvl6pPr marL="2455620" algn="l" defTabSz="982249" rtl="0" eaLnBrk="1" latinLnBrk="0" hangingPunct="1">
      <a:defRPr sz="1400" kern="1200">
        <a:solidFill>
          <a:schemeClr val="tx1"/>
        </a:solidFill>
        <a:latin typeface="+mn-lt"/>
        <a:ea typeface="+mn-ea"/>
        <a:cs typeface="+mn-cs"/>
      </a:defRPr>
    </a:lvl6pPr>
    <a:lvl7pPr marL="2946744" algn="l" defTabSz="982249" rtl="0" eaLnBrk="1" latinLnBrk="0" hangingPunct="1">
      <a:defRPr sz="1400" kern="1200">
        <a:solidFill>
          <a:schemeClr val="tx1"/>
        </a:solidFill>
        <a:latin typeface="+mn-lt"/>
        <a:ea typeface="+mn-ea"/>
        <a:cs typeface="+mn-cs"/>
      </a:defRPr>
    </a:lvl7pPr>
    <a:lvl8pPr marL="3437866" algn="l" defTabSz="982249" rtl="0" eaLnBrk="1" latinLnBrk="0" hangingPunct="1">
      <a:defRPr sz="1400" kern="1200">
        <a:solidFill>
          <a:schemeClr val="tx1"/>
        </a:solidFill>
        <a:latin typeface="+mn-lt"/>
        <a:ea typeface="+mn-ea"/>
        <a:cs typeface="+mn-cs"/>
      </a:defRPr>
    </a:lvl8pPr>
    <a:lvl9pPr marL="3928993" algn="l" defTabSz="9822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685800"/>
            <a:ext cx="5940425"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19F04D0-699D-4D6B-A94F-1A7A83CC3965}" type="slidenum">
              <a:rPr lang="en-US" smtClean="0"/>
              <a:t>1</a:t>
            </a:fld>
            <a:endParaRPr lang="en-US"/>
          </a:p>
        </p:txBody>
      </p:sp>
    </p:spTree>
    <p:extLst>
      <p:ext uri="{BB962C8B-B14F-4D97-AF65-F5344CB8AC3E}">
        <p14:creationId xmlns:p14="http://schemas.microsoft.com/office/powerpoint/2010/main" val="3691043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068" y="2130433"/>
            <a:ext cx="10098724" cy="1470023"/>
          </a:xfrm>
        </p:spPr>
        <p:txBody>
          <a:bodyPr/>
          <a:lstStyle/>
          <a:p>
            <a:r>
              <a:rPr lang="en-US"/>
              <a:t>Click to edit Master title style</a:t>
            </a:r>
          </a:p>
        </p:txBody>
      </p:sp>
      <p:sp>
        <p:nvSpPr>
          <p:cNvPr id="3" name="Subtitle 2"/>
          <p:cNvSpPr>
            <a:spLocks noGrp="1"/>
          </p:cNvSpPr>
          <p:nvPr>
            <p:ph type="subTitle" idx="1"/>
          </p:nvPr>
        </p:nvSpPr>
        <p:spPr>
          <a:xfrm>
            <a:off x="1782131" y="3886200"/>
            <a:ext cx="8316595" cy="1752600"/>
          </a:xfrm>
        </p:spPr>
        <p:txBody>
          <a:bodyPr/>
          <a:lstStyle>
            <a:lvl1pPr marL="0" indent="0" algn="ctr">
              <a:buNone/>
              <a:defRPr>
                <a:solidFill>
                  <a:schemeClr val="tx1">
                    <a:tint val="75000"/>
                  </a:schemeClr>
                </a:solidFill>
              </a:defRPr>
            </a:lvl1pPr>
            <a:lvl2pPr marL="491124" indent="0" algn="ctr">
              <a:buNone/>
              <a:defRPr>
                <a:solidFill>
                  <a:schemeClr val="tx1">
                    <a:tint val="75000"/>
                  </a:schemeClr>
                </a:solidFill>
              </a:defRPr>
            </a:lvl2pPr>
            <a:lvl3pPr marL="982249" indent="0" algn="ctr">
              <a:buNone/>
              <a:defRPr>
                <a:solidFill>
                  <a:schemeClr val="tx1">
                    <a:tint val="75000"/>
                  </a:schemeClr>
                </a:solidFill>
              </a:defRPr>
            </a:lvl3pPr>
            <a:lvl4pPr marL="1473371" indent="0" algn="ctr">
              <a:buNone/>
              <a:defRPr>
                <a:solidFill>
                  <a:schemeClr val="tx1">
                    <a:tint val="75000"/>
                  </a:schemeClr>
                </a:solidFill>
              </a:defRPr>
            </a:lvl4pPr>
            <a:lvl5pPr marL="1964495" indent="0" algn="ctr">
              <a:buNone/>
              <a:defRPr>
                <a:solidFill>
                  <a:schemeClr val="tx1">
                    <a:tint val="75000"/>
                  </a:schemeClr>
                </a:solidFill>
              </a:defRPr>
            </a:lvl5pPr>
            <a:lvl6pPr marL="2455620" indent="0" algn="ctr">
              <a:buNone/>
              <a:defRPr>
                <a:solidFill>
                  <a:schemeClr val="tx1">
                    <a:tint val="75000"/>
                  </a:schemeClr>
                </a:solidFill>
              </a:defRPr>
            </a:lvl6pPr>
            <a:lvl7pPr marL="2946744" indent="0" algn="ctr">
              <a:buNone/>
              <a:defRPr>
                <a:solidFill>
                  <a:schemeClr val="tx1">
                    <a:tint val="75000"/>
                  </a:schemeClr>
                </a:solidFill>
              </a:defRPr>
            </a:lvl7pPr>
            <a:lvl8pPr marL="3437866" indent="0" algn="ctr">
              <a:buNone/>
              <a:defRPr>
                <a:solidFill>
                  <a:schemeClr val="tx1">
                    <a:tint val="75000"/>
                  </a:schemeClr>
                </a:solidFill>
              </a:defRPr>
            </a:lvl8pPr>
            <a:lvl9pPr marL="39289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029D64-03B9-420C-8439-0B14BB090564}"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A0A60C-5965-484C-80CE-F88E09C3618D}"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3618" y="274648"/>
            <a:ext cx="2673191" cy="585152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4047" y="274648"/>
            <a:ext cx="7821558" cy="58515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B0242E-25D5-4EF4-BC9B-582621DB0622}"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50A0BF-D1A3-4093-BFA4-5C71B24122DB}"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8510" y="4406905"/>
            <a:ext cx="10098724" cy="1362075"/>
          </a:xfrm>
        </p:spPr>
        <p:txBody>
          <a:bodyPr anchor="t"/>
          <a:lstStyle>
            <a:lvl1pPr algn="l">
              <a:defRPr sz="4300" b="1" cap="all"/>
            </a:lvl1pPr>
          </a:lstStyle>
          <a:p>
            <a:r>
              <a:rPr lang="en-US"/>
              <a:t>Click to edit Master title style</a:t>
            </a:r>
          </a:p>
        </p:txBody>
      </p:sp>
      <p:sp>
        <p:nvSpPr>
          <p:cNvPr id="3" name="Text Placeholder 2"/>
          <p:cNvSpPr>
            <a:spLocks noGrp="1"/>
          </p:cNvSpPr>
          <p:nvPr>
            <p:ph type="body" idx="1"/>
          </p:nvPr>
        </p:nvSpPr>
        <p:spPr>
          <a:xfrm>
            <a:off x="938510" y="2906719"/>
            <a:ext cx="10098724" cy="1500188"/>
          </a:xfrm>
        </p:spPr>
        <p:txBody>
          <a:bodyPr anchor="b"/>
          <a:lstStyle>
            <a:lvl1pPr marL="0" indent="0">
              <a:buNone/>
              <a:defRPr sz="2100">
                <a:solidFill>
                  <a:schemeClr val="tx1">
                    <a:tint val="75000"/>
                  </a:schemeClr>
                </a:solidFill>
              </a:defRPr>
            </a:lvl1pPr>
            <a:lvl2pPr marL="491124" indent="0">
              <a:buNone/>
              <a:defRPr sz="1900">
                <a:solidFill>
                  <a:schemeClr val="tx1">
                    <a:tint val="75000"/>
                  </a:schemeClr>
                </a:solidFill>
              </a:defRPr>
            </a:lvl2pPr>
            <a:lvl3pPr marL="982249" indent="0">
              <a:buNone/>
              <a:defRPr sz="1700">
                <a:solidFill>
                  <a:schemeClr val="tx1">
                    <a:tint val="75000"/>
                  </a:schemeClr>
                </a:solidFill>
              </a:defRPr>
            </a:lvl3pPr>
            <a:lvl4pPr marL="1473371" indent="0">
              <a:buNone/>
              <a:defRPr sz="1600">
                <a:solidFill>
                  <a:schemeClr val="tx1">
                    <a:tint val="75000"/>
                  </a:schemeClr>
                </a:solidFill>
              </a:defRPr>
            </a:lvl4pPr>
            <a:lvl5pPr marL="1964495" indent="0">
              <a:buNone/>
              <a:defRPr sz="1600">
                <a:solidFill>
                  <a:schemeClr val="tx1">
                    <a:tint val="75000"/>
                  </a:schemeClr>
                </a:solidFill>
              </a:defRPr>
            </a:lvl5pPr>
            <a:lvl6pPr marL="2455620" indent="0">
              <a:buNone/>
              <a:defRPr sz="1600">
                <a:solidFill>
                  <a:schemeClr val="tx1">
                    <a:tint val="75000"/>
                  </a:schemeClr>
                </a:solidFill>
              </a:defRPr>
            </a:lvl6pPr>
            <a:lvl7pPr marL="2946744" indent="0">
              <a:buNone/>
              <a:defRPr sz="1600">
                <a:solidFill>
                  <a:schemeClr val="tx1">
                    <a:tint val="75000"/>
                  </a:schemeClr>
                </a:solidFill>
              </a:defRPr>
            </a:lvl7pPr>
            <a:lvl8pPr marL="3437866" indent="0">
              <a:buNone/>
              <a:defRPr sz="1600">
                <a:solidFill>
                  <a:schemeClr val="tx1">
                    <a:tint val="75000"/>
                  </a:schemeClr>
                </a:solidFill>
              </a:defRPr>
            </a:lvl8pPr>
            <a:lvl9pPr marL="39289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709124-FE56-4442-AE89-BD841694D6FA}"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046" y="1600202"/>
            <a:ext cx="5247377" cy="4525965"/>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39435" y="1600202"/>
            <a:ext cx="5247377" cy="4525965"/>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8A9F4B-44A1-40E4-817F-17F345DAEF73}" type="datetime1">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047" y="1535116"/>
            <a:ext cx="5249439" cy="639765"/>
          </a:xfrm>
        </p:spPr>
        <p:txBody>
          <a:bodyPr anchor="b"/>
          <a:lstStyle>
            <a:lvl1pPr marL="0" indent="0">
              <a:buNone/>
              <a:defRPr sz="2500" b="1"/>
            </a:lvl1pPr>
            <a:lvl2pPr marL="491124" indent="0">
              <a:buNone/>
              <a:defRPr sz="2100" b="1"/>
            </a:lvl2pPr>
            <a:lvl3pPr marL="982249" indent="0">
              <a:buNone/>
              <a:defRPr sz="1900" b="1"/>
            </a:lvl3pPr>
            <a:lvl4pPr marL="1473371" indent="0">
              <a:buNone/>
              <a:defRPr sz="1700" b="1"/>
            </a:lvl4pPr>
            <a:lvl5pPr marL="1964495" indent="0">
              <a:buNone/>
              <a:defRPr sz="1700" b="1"/>
            </a:lvl5pPr>
            <a:lvl6pPr marL="2455620" indent="0">
              <a:buNone/>
              <a:defRPr sz="1700" b="1"/>
            </a:lvl6pPr>
            <a:lvl7pPr marL="2946744" indent="0">
              <a:buNone/>
              <a:defRPr sz="1700" b="1"/>
            </a:lvl7pPr>
            <a:lvl8pPr marL="3437866" indent="0">
              <a:buNone/>
              <a:defRPr sz="1700" b="1"/>
            </a:lvl8pPr>
            <a:lvl9pPr marL="3928993" indent="0">
              <a:buNone/>
              <a:defRPr sz="1700" b="1"/>
            </a:lvl9pPr>
          </a:lstStyle>
          <a:p>
            <a:pPr lvl="0"/>
            <a:r>
              <a:rPr lang="en-US"/>
              <a:t>Click to edit Master text styles</a:t>
            </a:r>
          </a:p>
        </p:txBody>
      </p:sp>
      <p:sp>
        <p:nvSpPr>
          <p:cNvPr id="4" name="Content Placeholder 3"/>
          <p:cNvSpPr>
            <a:spLocks noGrp="1"/>
          </p:cNvSpPr>
          <p:nvPr>
            <p:ph sz="half" idx="2"/>
          </p:nvPr>
        </p:nvSpPr>
        <p:spPr>
          <a:xfrm>
            <a:off x="594047" y="2174882"/>
            <a:ext cx="5249439" cy="3951285"/>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5312" y="1535116"/>
            <a:ext cx="5251501" cy="639765"/>
          </a:xfrm>
        </p:spPr>
        <p:txBody>
          <a:bodyPr anchor="b"/>
          <a:lstStyle>
            <a:lvl1pPr marL="0" indent="0">
              <a:buNone/>
              <a:defRPr sz="2500" b="1"/>
            </a:lvl1pPr>
            <a:lvl2pPr marL="491124" indent="0">
              <a:buNone/>
              <a:defRPr sz="2100" b="1"/>
            </a:lvl2pPr>
            <a:lvl3pPr marL="982249" indent="0">
              <a:buNone/>
              <a:defRPr sz="1900" b="1"/>
            </a:lvl3pPr>
            <a:lvl4pPr marL="1473371" indent="0">
              <a:buNone/>
              <a:defRPr sz="1700" b="1"/>
            </a:lvl4pPr>
            <a:lvl5pPr marL="1964495" indent="0">
              <a:buNone/>
              <a:defRPr sz="1700" b="1"/>
            </a:lvl5pPr>
            <a:lvl6pPr marL="2455620" indent="0">
              <a:buNone/>
              <a:defRPr sz="1700" b="1"/>
            </a:lvl6pPr>
            <a:lvl7pPr marL="2946744" indent="0">
              <a:buNone/>
              <a:defRPr sz="1700" b="1"/>
            </a:lvl7pPr>
            <a:lvl8pPr marL="3437866" indent="0">
              <a:buNone/>
              <a:defRPr sz="1700" b="1"/>
            </a:lvl8pPr>
            <a:lvl9pPr marL="3928993" indent="0">
              <a:buNone/>
              <a:defRPr sz="1700" b="1"/>
            </a:lvl9pPr>
          </a:lstStyle>
          <a:p>
            <a:pPr lvl="0"/>
            <a:r>
              <a:rPr lang="en-US"/>
              <a:t>Click to edit Master text styles</a:t>
            </a:r>
          </a:p>
        </p:txBody>
      </p:sp>
      <p:sp>
        <p:nvSpPr>
          <p:cNvPr id="6" name="Content Placeholder 5"/>
          <p:cNvSpPr>
            <a:spLocks noGrp="1"/>
          </p:cNvSpPr>
          <p:nvPr>
            <p:ph sz="quarter" idx="4"/>
          </p:nvPr>
        </p:nvSpPr>
        <p:spPr>
          <a:xfrm>
            <a:off x="6035312" y="2174882"/>
            <a:ext cx="5251501" cy="3951285"/>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E3B221-0A2B-4578-AEF1-26B6B2F63D39}" type="datetime1">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7B7DBC-658F-4377-89A8-036EB4DCEEC9}" type="datetime1">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56C31-F26E-4E12-8ED3-777CA70643E1}" type="datetime1">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046" y="273053"/>
            <a:ext cx="3908718" cy="1162050"/>
          </a:xfrm>
        </p:spPr>
        <p:txBody>
          <a:bodyPr anchor="b"/>
          <a:lstStyle>
            <a:lvl1pPr algn="l">
              <a:defRPr sz="2100" b="1"/>
            </a:lvl1pPr>
          </a:lstStyle>
          <a:p>
            <a:r>
              <a:rPr lang="en-US"/>
              <a:t>Click to edit Master title style</a:t>
            </a:r>
          </a:p>
        </p:txBody>
      </p:sp>
      <p:sp>
        <p:nvSpPr>
          <p:cNvPr id="3" name="Content Placeholder 2"/>
          <p:cNvSpPr>
            <a:spLocks noGrp="1"/>
          </p:cNvSpPr>
          <p:nvPr>
            <p:ph idx="1"/>
          </p:nvPr>
        </p:nvSpPr>
        <p:spPr>
          <a:xfrm>
            <a:off x="4645089" y="273058"/>
            <a:ext cx="6641727" cy="58531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046" y="1435108"/>
            <a:ext cx="3908718" cy="4691063"/>
          </a:xfrm>
        </p:spPr>
        <p:txBody>
          <a:bodyPr/>
          <a:lstStyle>
            <a:lvl1pPr marL="0" indent="0">
              <a:buNone/>
              <a:defRPr sz="1600"/>
            </a:lvl1pPr>
            <a:lvl2pPr marL="491124" indent="0">
              <a:buNone/>
              <a:defRPr sz="1400"/>
            </a:lvl2pPr>
            <a:lvl3pPr marL="982249" indent="0">
              <a:buNone/>
              <a:defRPr sz="1200"/>
            </a:lvl3pPr>
            <a:lvl4pPr marL="1473371" indent="0">
              <a:buNone/>
              <a:defRPr sz="1000"/>
            </a:lvl4pPr>
            <a:lvl5pPr marL="1964495" indent="0">
              <a:buNone/>
              <a:defRPr sz="1000"/>
            </a:lvl5pPr>
            <a:lvl6pPr marL="2455620" indent="0">
              <a:buNone/>
              <a:defRPr sz="1000"/>
            </a:lvl6pPr>
            <a:lvl7pPr marL="2946744" indent="0">
              <a:buNone/>
              <a:defRPr sz="1000"/>
            </a:lvl7pPr>
            <a:lvl8pPr marL="3437866" indent="0">
              <a:buNone/>
              <a:defRPr sz="1000"/>
            </a:lvl8pPr>
            <a:lvl9pPr marL="392899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7C84B7-B5C2-4572-BE7A-C19B3C94EC1D}" type="datetime1">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8731" y="4800611"/>
            <a:ext cx="7128510" cy="566738"/>
          </a:xfrm>
        </p:spPr>
        <p:txBody>
          <a:bodyPr anchor="b"/>
          <a:lstStyle>
            <a:lvl1pPr algn="l">
              <a:defRPr sz="2100" b="1"/>
            </a:lvl1pPr>
          </a:lstStyle>
          <a:p>
            <a:r>
              <a:rPr lang="en-US"/>
              <a:t>Click to edit Master title style</a:t>
            </a:r>
          </a:p>
        </p:txBody>
      </p:sp>
      <p:sp>
        <p:nvSpPr>
          <p:cNvPr id="3" name="Picture Placeholder 2"/>
          <p:cNvSpPr>
            <a:spLocks noGrp="1"/>
          </p:cNvSpPr>
          <p:nvPr>
            <p:ph type="pic" idx="1"/>
          </p:nvPr>
        </p:nvSpPr>
        <p:spPr>
          <a:xfrm>
            <a:off x="2328731" y="612773"/>
            <a:ext cx="7128510" cy="4114800"/>
          </a:xfrm>
        </p:spPr>
        <p:txBody>
          <a:bodyPr/>
          <a:lstStyle>
            <a:lvl1pPr marL="0" indent="0">
              <a:buNone/>
              <a:defRPr sz="3300"/>
            </a:lvl1pPr>
            <a:lvl2pPr marL="491124" indent="0">
              <a:buNone/>
              <a:defRPr sz="2900"/>
            </a:lvl2pPr>
            <a:lvl3pPr marL="982249" indent="0">
              <a:buNone/>
              <a:defRPr sz="2500"/>
            </a:lvl3pPr>
            <a:lvl4pPr marL="1473371" indent="0">
              <a:buNone/>
              <a:defRPr sz="2100"/>
            </a:lvl4pPr>
            <a:lvl5pPr marL="1964495" indent="0">
              <a:buNone/>
              <a:defRPr sz="2100"/>
            </a:lvl5pPr>
            <a:lvl6pPr marL="2455620" indent="0">
              <a:buNone/>
              <a:defRPr sz="2100"/>
            </a:lvl6pPr>
            <a:lvl7pPr marL="2946744" indent="0">
              <a:buNone/>
              <a:defRPr sz="2100"/>
            </a:lvl7pPr>
            <a:lvl8pPr marL="3437866" indent="0">
              <a:buNone/>
              <a:defRPr sz="2100"/>
            </a:lvl8pPr>
            <a:lvl9pPr marL="3928993" indent="0">
              <a:buNone/>
              <a:defRPr sz="2100"/>
            </a:lvl9pPr>
          </a:lstStyle>
          <a:p>
            <a:endParaRPr lang="en-US"/>
          </a:p>
        </p:txBody>
      </p:sp>
      <p:sp>
        <p:nvSpPr>
          <p:cNvPr id="4" name="Text Placeholder 3"/>
          <p:cNvSpPr>
            <a:spLocks noGrp="1"/>
          </p:cNvSpPr>
          <p:nvPr>
            <p:ph type="body" sz="half" idx="2"/>
          </p:nvPr>
        </p:nvSpPr>
        <p:spPr>
          <a:xfrm>
            <a:off x="2328731" y="5367343"/>
            <a:ext cx="7128510" cy="804863"/>
          </a:xfrm>
        </p:spPr>
        <p:txBody>
          <a:bodyPr/>
          <a:lstStyle>
            <a:lvl1pPr marL="0" indent="0">
              <a:buNone/>
              <a:defRPr sz="1600"/>
            </a:lvl1pPr>
            <a:lvl2pPr marL="491124" indent="0">
              <a:buNone/>
              <a:defRPr sz="1400"/>
            </a:lvl2pPr>
            <a:lvl3pPr marL="982249" indent="0">
              <a:buNone/>
              <a:defRPr sz="1200"/>
            </a:lvl3pPr>
            <a:lvl4pPr marL="1473371" indent="0">
              <a:buNone/>
              <a:defRPr sz="1000"/>
            </a:lvl4pPr>
            <a:lvl5pPr marL="1964495" indent="0">
              <a:buNone/>
              <a:defRPr sz="1000"/>
            </a:lvl5pPr>
            <a:lvl6pPr marL="2455620" indent="0">
              <a:buNone/>
              <a:defRPr sz="1000"/>
            </a:lvl6pPr>
            <a:lvl7pPr marL="2946744" indent="0">
              <a:buNone/>
              <a:defRPr sz="1000"/>
            </a:lvl7pPr>
            <a:lvl8pPr marL="3437866" indent="0">
              <a:buNone/>
              <a:defRPr sz="1000"/>
            </a:lvl8pPr>
            <a:lvl9pPr marL="392899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01E93-F165-4138-BE69-5151AF9922BE}" type="datetime1">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044" y="261938"/>
            <a:ext cx="10692765" cy="1143000"/>
          </a:xfrm>
          <a:prstGeom prst="rect">
            <a:avLst/>
          </a:prstGeom>
        </p:spPr>
        <p:txBody>
          <a:bodyPr vert="horz" lIns="98225" tIns="49114" rIns="98225" bIns="49114" rtlCol="0" anchor="ctr">
            <a:normAutofit/>
          </a:bodyPr>
          <a:lstStyle/>
          <a:p>
            <a:r>
              <a:rPr lang="en-US"/>
              <a:t>Click to edit Master title style</a:t>
            </a:r>
          </a:p>
        </p:txBody>
      </p:sp>
      <p:sp>
        <p:nvSpPr>
          <p:cNvPr id="3" name="Text Placeholder 2"/>
          <p:cNvSpPr>
            <a:spLocks noGrp="1"/>
          </p:cNvSpPr>
          <p:nvPr>
            <p:ph type="body" idx="1"/>
          </p:nvPr>
        </p:nvSpPr>
        <p:spPr>
          <a:xfrm>
            <a:off x="594044" y="1600202"/>
            <a:ext cx="10692765" cy="4525965"/>
          </a:xfrm>
          <a:prstGeom prst="rect">
            <a:avLst/>
          </a:prstGeom>
        </p:spPr>
        <p:txBody>
          <a:bodyPr vert="horz" lIns="98225" tIns="49114" rIns="98225" bIns="491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043" y="6356361"/>
            <a:ext cx="2772198" cy="365123"/>
          </a:xfrm>
          <a:prstGeom prst="rect">
            <a:avLst/>
          </a:prstGeom>
        </p:spPr>
        <p:txBody>
          <a:bodyPr vert="horz" lIns="98225" tIns="49114" rIns="98225" bIns="49114" rtlCol="0" anchor="ctr"/>
          <a:lstStyle>
            <a:lvl1pPr algn="l">
              <a:defRPr sz="1400">
                <a:solidFill>
                  <a:schemeClr val="tx1">
                    <a:tint val="75000"/>
                  </a:schemeClr>
                </a:solidFill>
              </a:defRPr>
            </a:lvl1pPr>
          </a:lstStyle>
          <a:p>
            <a:fld id="{1E344946-0E3C-4304-ACEB-AE17DF2D13BF}" type="datetime1">
              <a:rPr lang="en-US" smtClean="0"/>
              <a:t>1/29/2022</a:t>
            </a:fld>
            <a:endParaRPr lang="en-US"/>
          </a:p>
        </p:txBody>
      </p:sp>
      <p:sp>
        <p:nvSpPr>
          <p:cNvPr id="5" name="Footer Placeholder 4"/>
          <p:cNvSpPr>
            <a:spLocks noGrp="1"/>
          </p:cNvSpPr>
          <p:nvPr>
            <p:ph type="ftr" sz="quarter" idx="3"/>
          </p:nvPr>
        </p:nvSpPr>
        <p:spPr>
          <a:xfrm>
            <a:off x="4059292" y="6356361"/>
            <a:ext cx="3762269" cy="365123"/>
          </a:xfrm>
          <a:prstGeom prst="rect">
            <a:avLst/>
          </a:prstGeom>
        </p:spPr>
        <p:txBody>
          <a:bodyPr vert="horz" lIns="98225" tIns="49114" rIns="98225" bIns="49114"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4609" y="6356361"/>
            <a:ext cx="2772198" cy="365123"/>
          </a:xfrm>
          <a:prstGeom prst="rect">
            <a:avLst/>
          </a:prstGeom>
        </p:spPr>
        <p:txBody>
          <a:bodyPr vert="horz" lIns="98225" tIns="49114" rIns="98225" bIns="49114" rtlCol="0" anchor="ctr"/>
          <a:lstStyle>
            <a:lvl1pPr algn="r">
              <a:defRPr sz="14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514613" y="-25898"/>
            <a:ext cx="3069218" cy="327945"/>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58508" y="84278"/>
            <a:ext cx="267771"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lIns="98225" tIns="49114" rIns="98225" bIns="49114" rtlCol="0" anchor="ctr"/>
          <a:lstStyle/>
          <a:p>
            <a:pPr algn="ctr"/>
            <a:endParaRPr lang="en-US"/>
          </a:p>
        </p:txBody>
      </p:sp>
      <p:sp>
        <p:nvSpPr>
          <p:cNvPr id="9" name="Round Diagonal Corner Rectangle 8"/>
          <p:cNvSpPr/>
          <p:nvPr userDrawn="1"/>
        </p:nvSpPr>
        <p:spPr>
          <a:xfrm>
            <a:off x="58508" y="2373081"/>
            <a:ext cx="267771" cy="4461173"/>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lIns="98225" tIns="49114" rIns="98225" bIns="49114"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82249" rtl="0" eaLnBrk="1" latinLnBrk="0" hangingPunct="1">
        <a:spcBef>
          <a:spcPct val="0"/>
        </a:spcBef>
        <a:buNone/>
        <a:defRPr sz="4700" kern="1200">
          <a:solidFill>
            <a:schemeClr val="tx1"/>
          </a:solidFill>
          <a:latin typeface="+mj-lt"/>
          <a:ea typeface="+mj-ea"/>
          <a:cs typeface="+mj-cs"/>
        </a:defRPr>
      </a:lvl1pPr>
    </p:titleStyle>
    <p:bodyStyle>
      <a:lvl1pPr marL="368341" indent="-368341" algn="l" defTabSz="982249"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1pPr>
      <a:lvl2pPr marL="798075" indent="-306955" algn="l" defTabSz="982249"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2pPr>
      <a:lvl3pPr marL="1227811" indent="-245562" algn="l" defTabSz="98224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718933"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4pPr>
      <a:lvl5pPr marL="2210059"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5pPr>
      <a:lvl6pPr marL="2701182"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92306"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683431"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174553"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982249" rtl="0" eaLnBrk="1" latinLnBrk="0" hangingPunct="1">
        <a:defRPr sz="1900" kern="1200">
          <a:solidFill>
            <a:schemeClr val="tx1"/>
          </a:solidFill>
          <a:latin typeface="+mn-lt"/>
          <a:ea typeface="+mn-ea"/>
          <a:cs typeface="+mn-cs"/>
        </a:defRPr>
      </a:lvl1pPr>
      <a:lvl2pPr marL="491124" algn="l" defTabSz="982249" rtl="0" eaLnBrk="1" latinLnBrk="0" hangingPunct="1">
        <a:defRPr sz="1900" kern="1200">
          <a:solidFill>
            <a:schemeClr val="tx1"/>
          </a:solidFill>
          <a:latin typeface="+mn-lt"/>
          <a:ea typeface="+mn-ea"/>
          <a:cs typeface="+mn-cs"/>
        </a:defRPr>
      </a:lvl2pPr>
      <a:lvl3pPr marL="982249" algn="l" defTabSz="982249" rtl="0" eaLnBrk="1" latinLnBrk="0" hangingPunct="1">
        <a:defRPr sz="1900" kern="1200">
          <a:solidFill>
            <a:schemeClr val="tx1"/>
          </a:solidFill>
          <a:latin typeface="+mn-lt"/>
          <a:ea typeface="+mn-ea"/>
          <a:cs typeface="+mn-cs"/>
        </a:defRPr>
      </a:lvl3pPr>
      <a:lvl4pPr marL="1473371" algn="l" defTabSz="982249" rtl="0" eaLnBrk="1" latinLnBrk="0" hangingPunct="1">
        <a:defRPr sz="1900" kern="1200">
          <a:solidFill>
            <a:schemeClr val="tx1"/>
          </a:solidFill>
          <a:latin typeface="+mn-lt"/>
          <a:ea typeface="+mn-ea"/>
          <a:cs typeface="+mn-cs"/>
        </a:defRPr>
      </a:lvl4pPr>
      <a:lvl5pPr marL="1964495" algn="l" defTabSz="982249" rtl="0" eaLnBrk="1" latinLnBrk="0" hangingPunct="1">
        <a:defRPr sz="1900" kern="1200">
          <a:solidFill>
            <a:schemeClr val="tx1"/>
          </a:solidFill>
          <a:latin typeface="+mn-lt"/>
          <a:ea typeface="+mn-ea"/>
          <a:cs typeface="+mn-cs"/>
        </a:defRPr>
      </a:lvl5pPr>
      <a:lvl6pPr marL="2455620" algn="l" defTabSz="982249" rtl="0" eaLnBrk="1" latinLnBrk="0" hangingPunct="1">
        <a:defRPr sz="1900" kern="1200">
          <a:solidFill>
            <a:schemeClr val="tx1"/>
          </a:solidFill>
          <a:latin typeface="+mn-lt"/>
          <a:ea typeface="+mn-ea"/>
          <a:cs typeface="+mn-cs"/>
        </a:defRPr>
      </a:lvl6pPr>
      <a:lvl7pPr marL="2946744" algn="l" defTabSz="982249" rtl="0" eaLnBrk="1" latinLnBrk="0" hangingPunct="1">
        <a:defRPr sz="1900" kern="1200">
          <a:solidFill>
            <a:schemeClr val="tx1"/>
          </a:solidFill>
          <a:latin typeface="+mn-lt"/>
          <a:ea typeface="+mn-ea"/>
          <a:cs typeface="+mn-cs"/>
        </a:defRPr>
      </a:lvl7pPr>
      <a:lvl8pPr marL="3437866" algn="l" defTabSz="982249" rtl="0" eaLnBrk="1" latinLnBrk="0" hangingPunct="1">
        <a:defRPr sz="1900" kern="1200">
          <a:solidFill>
            <a:schemeClr val="tx1"/>
          </a:solidFill>
          <a:latin typeface="+mn-lt"/>
          <a:ea typeface="+mn-ea"/>
          <a:cs typeface="+mn-cs"/>
        </a:defRPr>
      </a:lvl8pPr>
      <a:lvl9pPr marL="3928993" algn="l" defTabSz="98224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28040" y="358077"/>
            <a:ext cx="10904447" cy="2303460"/>
          </a:xfrm>
        </p:spPr>
        <p:txBody>
          <a:bodyPr anchor="t">
            <a:normAutofit/>
          </a:bodyPr>
          <a:lstStyle/>
          <a:p>
            <a:pPr eaLnBrk="1" hangingPunct="1">
              <a:lnSpc>
                <a:spcPct val="150000"/>
              </a:lnSpc>
            </a:pPr>
            <a:r>
              <a:rPr lang="en-IN" sz="2800" b="1" dirty="0">
                <a:latin typeface="Arial" pitchFamily="34" charset="0"/>
                <a:cs typeface="Arial" pitchFamily="34" charset="0"/>
              </a:rPr>
              <a:t>TARGETING THE RIGHT CUSTOMERS FOR EFFECTIVE         TELE-MARKETING USING CLASSIFICATION ALGORITHMS TO INCREASE REVENUE</a:t>
            </a:r>
          </a:p>
        </p:txBody>
      </p:sp>
      <p:sp>
        <p:nvSpPr>
          <p:cNvPr id="3" name="Content Placeholder 2"/>
          <p:cNvSpPr>
            <a:spLocks noGrp="1"/>
          </p:cNvSpPr>
          <p:nvPr>
            <p:ph idx="1"/>
          </p:nvPr>
        </p:nvSpPr>
        <p:spPr>
          <a:xfrm>
            <a:off x="6528410" y="2661537"/>
            <a:ext cx="4724400" cy="3600450"/>
          </a:xfrm>
        </p:spPr>
        <p:txBody>
          <a:bodyPr rtlCol="0">
            <a:normAutofit fontScale="77500" lnSpcReduction="20000"/>
          </a:bodyPr>
          <a:lstStyle/>
          <a:p>
            <a:pPr marL="0" indent="0" algn="just">
              <a:buNone/>
              <a:defRPr/>
            </a:pPr>
            <a:r>
              <a:rPr lang="en-US" b="1" u="sng" dirty="0">
                <a:solidFill>
                  <a:schemeClr val="tx2"/>
                </a:solidFill>
              </a:rPr>
              <a:t>Mentor</a:t>
            </a:r>
            <a:r>
              <a:rPr lang="en-US" b="1" dirty="0">
                <a:solidFill>
                  <a:schemeClr val="tx2"/>
                </a:solidFill>
              </a:rPr>
              <a:t> </a:t>
            </a:r>
            <a:r>
              <a:rPr lang="en-US" dirty="0">
                <a:solidFill>
                  <a:schemeClr val="tx2"/>
                </a:solidFill>
              </a:rPr>
              <a:t>: </a:t>
            </a:r>
          </a:p>
          <a:p>
            <a:pPr marL="0" indent="0" algn="just">
              <a:buNone/>
              <a:defRPr/>
            </a:pPr>
            <a:r>
              <a:rPr lang="en-US" dirty="0">
                <a:solidFill>
                  <a:schemeClr val="tx2"/>
                </a:solidFill>
              </a:rPr>
              <a:t>Ms. Vidhya K.</a:t>
            </a:r>
          </a:p>
          <a:p>
            <a:pPr marL="0" indent="0" algn="just">
              <a:buNone/>
              <a:defRPr/>
            </a:pPr>
            <a:endParaRPr lang="en-US" dirty="0">
              <a:solidFill>
                <a:schemeClr val="tx2"/>
              </a:solidFill>
            </a:endParaRPr>
          </a:p>
          <a:p>
            <a:pPr marL="0" indent="0" algn="just">
              <a:buNone/>
              <a:defRPr/>
            </a:pPr>
            <a:r>
              <a:rPr lang="en-US" b="1" u="sng" dirty="0">
                <a:solidFill>
                  <a:schemeClr val="tx2"/>
                </a:solidFill>
              </a:rPr>
              <a:t>Team Members:</a:t>
            </a:r>
          </a:p>
          <a:p>
            <a:pPr marL="0" indent="0" algn="just">
              <a:buNone/>
              <a:defRPr/>
            </a:pPr>
            <a:r>
              <a:rPr lang="en-IN" dirty="0">
                <a:solidFill>
                  <a:schemeClr val="tx2"/>
                </a:solidFill>
              </a:rPr>
              <a:t>Mukesh Kumar Thakur</a:t>
            </a:r>
          </a:p>
          <a:p>
            <a:pPr marL="0" indent="0" algn="just">
              <a:buNone/>
              <a:defRPr/>
            </a:pPr>
            <a:r>
              <a:rPr lang="en-IN" dirty="0">
                <a:solidFill>
                  <a:schemeClr val="tx2"/>
                </a:solidFill>
              </a:rPr>
              <a:t>Lalit Sharma</a:t>
            </a:r>
          </a:p>
          <a:p>
            <a:pPr marL="0" indent="0" algn="just">
              <a:buNone/>
              <a:defRPr/>
            </a:pPr>
            <a:r>
              <a:rPr lang="en-IN" dirty="0">
                <a:solidFill>
                  <a:schemeClr val="tx2"/>
                </a:solidFill>
              </a:rPr>
              <a:t>Devesh Pareek</a:t>
            </a:r>
          </a:p>
          <a:p>
            <a:pPr marL="0" indent="0" algn="just">
              <a:buNone/>
              <a:defRPr/>
            </a:pPr>
            <a:r>
              <a:rPr lang="en-IN" dirty="0">
                <a:solidFill>
                  <a:schemeClr val="tx2"/>
                </a:solidFill>
              </a:rPr>
              <a:t>Ujjwal Kumar Sriwastva</a:t>
            </a:r>
          </a:p>
          <a:p>
            <a:pPr marL="0" indent="0" algn="just">
              <a:buNone/>
              <a:defRPr/>
            </a:pPr>
            <a:r>
              <a:rPr lang="en-IN" dirty="0">
                <a:solidFill>
                  <a:schemeClr val="tx2"/>
                </a:solidFill>
              </a:rPr>
              <a:t>Aniket </a:t>
            </a:r>
            <a:r>
              <a:rPr lang="en-IN" dirty="0" err="1">
                <a:solidFill>
                  <a:schemeClr val="tx2"/>
                </a:solidFill>
              </a:rPr>
              <a:t>Bhuwalka</a:t>
            </a:r>
            <a:endParaRPr lang="en-IN" dirty="0">
              <a:solidFill>
                <a:schemeClr val="tx2"/>
              </a:solidFill>
            </a:endParaRPr>
          </a:p>
        </p:txBody>
      </p:sp>
      <p:sp>
        <p:nvSpPr>
          <p:cNvPr id="2" name="Slide Number Placeholder 1"/>
          <p:cNvSpPr>
            <a:spLocks noGrp="1"/>
          </p:cNvSpPr>
          <p:nvPr>
            <p:ph type="sldNum" sz="quarter" idx="12"/>
          </p:nvPr>
        </p:nvSpPr>
        <p:spPr/>
        <p:txBody>
          <a:bodyPr/>
          <a:lstStyle/>
          <a:p>
            <a:fld id="{258DF75C-1349-4428-A080-E4DEDA9691AA}" type="slidenum">
              <a:rPr lang="en-US" smtClean="0"/>
              <a:t>1</a:t>
            </a:fld>
            <a:endParaRPr lang="en-US"/>
          </a:p>
        </p:txBody>
      </p:sp>
    </p:spTree>
    <p:extLst>
      <p:ext uri="{BB962C8B-B14F-4D97-AF65-F5344CB8AC3E}">
        <p14:creationId xmlns:p14="http://schemas.microsoft.com/office/powerpoint/2010/main" val="2164663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848A1C-97C4-4456-AFD6-B0DC38309A5C}"/>
              </a:ext>
            </a:extLst>
          </p:cNvPr>
          <p:cNvSpPr>
            <a:spLocks noGrp="1"/>
          </p:cNvSpPr>
          <p:nvPr>
            <p:ph type="sldNum" sz="quarter" idx="12"/>
          </p:nvPr>
        </p:nvSpPr>
        <p:spPr/>
        <p:txBody>
          <a:bodyPr/>
          <a:lstStyle/>
          <a:p>
            <a:fld id="{258DF75C-1349-4428-A080-E4DEDA9691AA}" type="slidenum">
              <a:rPr lang="en-US" smtClean="0"/>
              <a:t>10</a:t>
            </a:fld>
            <a:endParaRPr lang="en-US"/>
          </a:p>
        </p:txBody>
      </p:sp>
      <p:sp>
        <p:nvSpPr>
          <p:cNvPr id="5" name="Title 1">
            <a:extLst>
              <a:ext uri="{FF2B5EF4-FFF2-40B4-BE49-F238E27FC236}">
                <a16:creationId xmlns:a16="http://schemas.microsoft.com/office/drawing/2014/main" id="{CB690683-126E-44F4-82F4-5E7FB7560C42}"/>
              </a:ext>
            </a:extLst>
          </p:cNvPr>
          <p:cNvSpPr>
            <a:spLocks noGrp="1"/>
          </p:cNvSpPr>
          <p:nvPr>
            <p:ph type="title"/>
          </p:nvPr>
        </p:nvSpPr>
        <p:spPr>
          <a:xfrm>
            <a:off x="377825" y="12700"/>
            <a:ext cx="10692765" cy="652462"/>
          </a:xfrm>
        </p:spPr>
        <p:txBody>
          <a:bodyPr>
            <a:normAutofit/>
          </a:bodyPr>
          <a:lstStyle/>
          <a:p>
            <a:r>
              <a:rPr lang="en-IN" sz="3000" b="1" dirty="0">
                <a:solidFill>
                  <a:schemeClr val="tx2"/>
                </a:solidFill>
              </a:rPr>
              <a:t>ALGORITHM USED</a:t>
            </a:r>
          </a:p>
        </p:txBody>
      </p:sp>
      <p:sp>
        <p:nvSpPr>
          <p:cNvPr id="6" name="Content Placeholder 2">
            <a:extLst>
              <a:ext uri="{FF2B5EF4-FFF2-40B4-BE49-F238E27FC236}">
                <a16:creationId xmlns:a16="http://schemas.microsoft.com/office/drawing/2014/main" id="{4D3DCDF1-D8F1-44F4-95C5-1E5A79E00F93}"/>
              </a:ext>
            </a:extLst>
          </p:cNvPr>
          <p:cNvSpPr>
            <a:spLocks noGrp="1"/>
          </p:cNvSpPr>
          <p:nvPr>
            <p:ph idx="1"/>
          </p:nvPr>
        </p:nvSpPr>
        <p:spPr>
          <a:xfrm>
            <a:off x="594044" y="914400"/>
            <a:ext cx="8013381" cy="652462"/>
          </a:xfrm>
        </p:spPr>
        <p:txBody>
          <a:bodyPr>
            <a:normAutofit fontScale="92500" lnSpcReduction="20000"/>
          </a:bodyPr>
          <a:lstStyle/>
          <a:p>
            <a:pPr marL="0" indent="0" fontAlgn="base">
              <a:buNone/>
            </a:pPr>
            <a:endParaRPr lang="en-IN" sz="1200" b="1" dirty="0">
              <a:latin typeface="Times New Roman" panose="02020603050405020304" pitchFamily="18" charset="0"/>
              <a:cs typeface="Times New Roman" panose="02020603050405020304" pitchFamily="18" charset="0"/>
            </a:endParaRPr>
          </a:p>
          <a:p>
            <a:pPr marL="0" indent="0" fontAlgn="base">
              <a:buNone/>
            </a:pPr>
            <a:r>
              <a:rPr lang="en-IN" sz="2800" b="1" dirty="0">
                <a:latin typeface="Times New Roman" panose="02020603050405020304" pitchFamily="18" charset="0"/>
                <a:cs typeface="Times New Roman" panose="02020603050405020304" pitchFamily="18" charset="0"/>
              </a:rPr>
              <a:t>Logistic Regression Without ‘SMOTE’:-</a:t>
            </a:r>
          </a:p>
          <a:p>
            <a:pPr marL="0" indent="0" fontAlgn="base">
              <a:buNone/>
            </a:pPr>
            <a:endParaRPr lang="en-IN" sz="1200" b="1" u="sng" dirty="0">
              <a:latin typeface="Times New Roman" panose="02020603050405020304" pitchFamily="18" charset="0"/>
              <a:cs typeface="Times New Roman" panose="02020603050405020304" pitchFamily="18" charset="0"/>
            </a:endParaRPr>
          </a:p>
          <a:p>
            <a:pPr marL="0" indent="0" fontAlgn="base">
              <a:buNone/>
            </a:pPr>
            <a:endParaRPr lang="en-IN" sz="1200" b="1" u="sng" dirty="0">
              <a:latin typeface="Times New Roman" panose="02020603050405020304" pitchFamily="18" charset="0"/>
              <a:cs typeface="Times New Roman" panose="02020603050405020304" pitchFamily="18" charset="0"/>
            </a:endParaRPr>
          </a:p>
          <a:p>
            <a:pPr marL="0" indent="0" fontAlgn="base">
              <a:buNone/>
            </a:pPr>
            <a:endParaRPr lang="en-US" sz="1200" dirty="0">
              <a:latin typeface="Times New Roman" panose="02020603050405020304" pitchFamily="18" charset="0"/>
              <a:cs typeface="Times New Roman" panose="02020603050405020304" pitchFamily="18" charset="0"/>
            </a:endParaRPr>
          </a:p>
          <a:p>
            <a:pPr marL="0" indent="0" fontAlgn="base">
              <a:buNone/>
            </a:pPr>
            <a:endParaRPr lang="en-US" sz="1200" dirty="0">
              <a:latin typeface="Times New Roman" panose="02020603050405020304" pitchFamily="18" charset="0"/>
              <a:cs typeface="Times New Roman" panose="02020603050405020304" pitchFamily="18" charset="0"/>
            </a:endParaRPr>
          </a:p>
          <a:p>
            <a:pPr marL="0" indent="0" fontAlgn="base">
              <a:buNone/>
            </a:pPr>
            <a:endParaRPr lang="en-US" sz="1200" b="1" dirty="0">
              <a:latin typeface="Times New Roman" panose="02020603050405020304" pitchFamily="18" charset="0"/>
              <a:cs typeface="Times New Roman" panose="02020603050405020304" pitchFamily="18" charset="0"/>
            </a:endParaRPr>
          </a:p>
          <a:p>
            <a:pPr marL="0" indent="0" fontAlgn="base">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FF2D0F8-8976-4F98-A549-121F54158485}"/>
              </a:ext>
            </a:extLst>
          </p:cNvPr>
          <p:cNvPicPr>
            <a:picLocks noChangeAspect="1"/>
          </p:cNvPicPr>
          <p:nvPr/>
        </p:nvPicPr>
        <p:blipFill>
          <a:blip r:embed="rId2"/>
          <a:stretch>
            <a:fillRect/>
          </a:stretch>
        </p:blipFill>
        <p:spPr>
          <a:xfrm>
            <a:off x="6544734" y="1704186"/>
            <a:ext cx="5029200" cy="2257425"/>
          </a:xfrm>
          <a:prstGeom prst="rect">
            <a:avLst/>
          </a:prstGeom>
          <a:ln>
            <a:solidFill>
              <a:schemeClr val="tx1"/>
            </a:solidFill>
          </a:ln>
        </p:spPr>
      </p:pic>
      <p:pic>
        <p:nvPicPr>
          <p:cNvPr id="8" name="Picture 7">
            <a:extLst>
              <a:ext uri="{FF2B5EF4-FFF2-40B4-BE49-F238E27FC236}">
                <a16:creationId xmlns:a16="http://schemas.microsoft.com/office/drawing/2014/main" id="{222702A6-8EDD-4931-895E-491993A9BFAA}"/>
              </a:ext>
            </a:extLst>
          </p:cNvPr>
          <p:cNvPicPr>
            <a:picLocks noChangeAspect="1"/>
          </p:cNvPicPr>
          <p:nvPr/>
        </p:nvPicPr>
        <p:blipFill>
          <a:blip r:embed="rId3"/>
          <a:stretch>
            <a:fillRect/>
          </a:stretch>
        </p:blipFill>
        <p:spPr>
          <a:xfrm>
            <a:off x="758825" y="1704186"/>
            <a:ext cx="4577293" cy="2791614"/>
          </a:xfrm>
          <a:prstGeom prst="rect">
            <a:avLst/>
          </a:prstGeom>
        </p:spPr>
      </p:pic>
      <p:sp>
        <p:nvSpPr>
          <p:cNvPr id="9" name="Content Placeholder 2">
            <a:extLst>
              <a:ext uri="{FF2B5EF4-FFF2-40B4-BE49-F238E27FC236}">
                <a16:creationId xmlns:a16="http://schemas.microsoft.com/office/drawing/2014/main" id="{03326ADD-B40D-44B2-A9D8-3B8296761B08}"/>
              </a:ext>
            </a:extLst>
          </p:cNvPr>
          <p:cNvSpPr txBox="1">
            <a:spLocks/>
          </p:cNvSpPr>
          <p:nvPr/>
        </p:nvSpPr>
        <p:spPr>
          <a:xfrm>
            <a:off x="746444" y="4605338"/>
            <a:ext cx="8013381" cy="881062"/>
          </a:xfrm>
          <a:prstGeom prst="rect">
            <a:avLst/>
          </a:prstGeom>
        </p:spPr>
        <p:txBody>
          <a:bodyPr vert="horz" lIns="98225" tIns="49114" rIns="98225" bIns="49114" rtlCol="0">
            <a:normAutofit fontScale="55000" lnSpcReduction="20000"/>
          </a:bodyPr>
          <a:lstStyle>
            <a:lvl1pPr marL="368341" indent="-368341" algn="l" defTabSz="982249"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1pPr>
            <a:lvl2pPr marL="798075" indent="-306955" algn="l" defTabSz="982249"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2pPr>
            <a:lvl3pPr marL="1227811" indent="-245562" algn="l" defTabSz="98224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718933"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4pPr>
            <a:lvl5pPr marL="2210059"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5pPr>
            <a:lvl6pPr marL="2701182"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92306"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683431"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174553"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a:lstStyle>
          <a:p>
            <a:pPr marL="0" indent="0" fontAlgn="base">
              <a:buFont typeface="Arial" panose="020B0604020202020204" pitchFamily="34" charset="0"/>
              <a:buNone/>
            </a:pPr>
            <a:r>
              <a:rPr lang="en-IN" sz="2900" b="1" dirty="0">
                <a:latin typeface="Times New Roman" panose="02020603050405020304" pitchFamily="18" charset="0"/>
                <a:cs typeface="Times New Roman" panose="02020603050405020304" pitchFamily="18" charset="0"/>
              </a:rPr>
              <a:t>Inferences:- </a:t>
            </a:r>
          </a:p>
          <a:p>
            <a:pPr fontAlgn="base"/>
            <a:r>
              <a:rPr lang="en-IN" sz="2900" b="1" dirty="0">
                <a:latin typeface="Times New Roman" panose="02020603050405020304" pitchFamily="18" charset="0"/>
                <a:cs typeface="Times New Roman" panose="02020603050405020304" pitchFamily="18" charset="0"/>
              </a:rPr>
              <a:t> </a:t>
            </a:r>
            <a:r>
              <a:rPr lang="en-IN" sz="2900" dirty="0">
                <a:latin typeface="Times New Roman" panose="02020603050405020304" pitchFamily="18" charset="0"/>
                <a:cs typeface="Times New Roman" panose="02020603050405020304" pitchFamily="18" charset="0"/>
              </a:rPr>
              <a:t>ROC Curve is showing that ROC AUC score is closer to 1 with suggest model is good.</a:t>
            </a:r>
          </a:p>
          <a:p>
            <a:pPr fontAlgn="base"/>
            <a:r>
              <a:rPr lang="en-IN" sz="2900" dirty="0">
                <a:latin typeface="Times New Roman" panose="02020603050405020304" pitchFamily="18" charset="0"/>
                <a:cs typeface="Times New Roman" panose="02020603050405020304" pitchFamily="18" charset="0"/>
              </a:rPr>
              <a:t>The ROC AUC Score is equals to 0.86.</a:t>
            </a:r>
          </a:p>
          <a:p>
            <a:pPr marL="0" indent="0" fontAlgn="base">
              <a:buFont typeface="Arial" panose="020B0604020202020204" pitchFamily="34" charset="0"/>
              <a:buNone/>
            </a:pPr>
            <a:endParaRPr lang="en-IN" sz="1200" b="1" u="sng"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17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283427-2F48-41C3-867F-0EBD6ACB35D4}"/>
              </a:ext>
            </a:extLst>
          </p:cNvPr>
          <p:cNvSpPr>
            <a:spLocks noGrp="1"/>
          </p:cNvSpPr>
          <p:nvPr>
            <p:ph type="sldNum" sz="quarter" idx="12"/>
          </p:nvPr>
        </p:nvSpPr>
        <p:spPr/>
        <p:txBody>
          <a:bodyPr/>
          <a:lstStyle/>
          <a:p>
            <a:fld id="{258DF75C-1349-4428-A080-E4DEDA9691AA}" type="slidenum">
              <a:rPr lang="en-US" smtClean="0"/>
              <a:t>11</a:t>
            </a:fld>
            <a:endParaRPr lang="en-US"/>
          </a:p>
        </p:txBody>
      </p:sp>
      <p:sp>
        <p:nvSpPr>
          <p:cNvPr id="5" name="Content Placeholder 2">
            <a:extLst>
              <a:ext uri="{FF2B5EF4-FFF2-40B4-BE49-F238E27FC236}">
                <a16:creationId xmlns:a16="http://schemas.microsoft.com/office/drawing/2014/main" id="{2F003B1B-5087-4731-B88A-0BE936293D1E}"/>
              </a:ext>
            </a:extLst>
          </p:cNvPr>
          <p:cNvSpPr>
            <a:spLocks noGrp="1"/>
          </p:cNvSpPr>
          <p:nvPr>
            <p:ph idx="1"/>
          </p:nvPr>
        </p:nvSpPr>
        <p:spPr>
          <a:xfrm>
            <a:off x="588752" y="914400"/>
            <a:ext cx="8013381" cy="652462"/>
          </a:xfrm>
        </p:spPr>
        <p:txBody>
          <a:bodyPr>
            <a:normAutofit fontScale="92500" lnSpcReduction="20000"/>
          </a:bodyPr>
          <a:lstStyle/>
          <a:p>
            <a:pPr marL="0" indent="0" fontAlgn="base">
              <a:buNone/>
            </a:pPr>
            <a:endParaRPr lang="en-IN" sz="1200" b="1" dirty="0">
              <a:latin typeface="Times New Roman" panose="02020603050405020304" pitchFamily="18" charset="0"/>
              <a:cs typeface="Times New Roman" panose="02020603050405020304" pitchFamily="18" charset="0"/>
            </a:endParaRPr>
          </a:p>
          <a:p>
            <a:pPr marL="0" indent="0" fontAlgn="base">
              <a:buNone/>
            </a:pPr>
            <a:r>
              <a:rPr lang="en-IN" sz="2800" b="1" dirty="0">
                <a:latin typeface="Times New Roman" panose="02020603050405020304" pitchFamily="18" charset="0"/>
                <a:cs typeface="Times New Roman" panose="02020603050405020304" pitchFamily="18" charset="0"/>
              </a:rPr>
              <a:t>Logistic Regression With ‘SMOTE’ :-</a:t>
            </a:r>
          </a:p>
          <a:p>
            <a:pPr marL="0" indent="0" fontAlgn="base">
              <a:buNone/>
            </a:pPr>
            <a:endParaRPr lang="en-IN" sz="1200" b="1" u="sng" dirty="0">
              <a:latin typeface="Times New Roman" panose="02020603050405020304" pitchFamily="18" charset="0"/>
              <a:cs typeface="Times New Roman" panose="02020603050405020304" pitchFamily="18" charset="0"/>
            </a:endParaRPr>
          </a:p>
          <a:p>
            <a:pPr marL="0" indent="0" fontAlgn="base">
              <a:buNone/>
            </a:pPr>
            <a:endParaRPr lang="en-IN" sz="1200" b="1" u="sng" dirty="0">
              <a:latin typeface="Times New Roman" panose="02020603050405020304" pitchFamily="18" charset="0"/>
              <a:cs typeface="Times New Roman" panose="02020603050405020304" pitchFamily="18" charset="0"/>
            </a:endParaRPr>
          </a:p>
          <a:p>
            <a:pPr marL="0" indent="0" fontAlgn="base">
              <a:buNone/>
            </a:pPr>
            <a:endParaRPr lang="en-US" sz="1200" dirty="0">
              <a:latin typeface="Times New Roman" panose="02020603050405020304" pitchFamily="18" charset="0"/>
              <a:cs typeface="Times New Roman" panose="02020603050405020304" pitchFamily="18" charset="0"/>
            </a:endParaRPr>
          </a:p>
          <a:p>
            <a:pPr marL="0" indent="0" fontAlgn="base">
              <a:buNone/>
            </a:pPr>
            <a:endParaRPr lang="en-US" sz="1200" dirty="0">
              <a:latin typeface="Times New Roman" panose="02020603050405020304" pitchFamily="18" charset="0"/>
              <a:cs typeface="Times New Roman" panose="02020603050405020304" pitchFamily="18" charset="0"/>
            </a:endParaRPr>
          </a:p>
          <a:p>
            <a:pPr marL="0" indent="0" fontAlgn="base">
              <a:buNone/>
            </a:pPr>
            <a:endParaRPr lang="en-US" sz="1200" b="1" dirty="0">
              <a:latin typeface="Times New Roman" panose="02020603050405020304" pitchFamily="18" charset="0"/>
              <a:cs typeface="Times New Roman" panose="02020603050405020304" pitchFamily="18" charset="0"/>
            </a:endParaRPr>
          </a:p>
          <a:p>
            <a:pPr marL="0" indent="0" fontAlgn="base">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AFE5A6-1C90-4047-B2DA-300B2FA04207}"/>
              </a:ext>
            </a:extLst>
          </p:cNvPr>
          <p:cNvPicPr>
            <a:picLocks noChangeAspect="1"/>
          </p:cNvPicPr>
          <p:nvPr/>
        </p:nvPicPr>
        <p:blipFill>
          <a:blip r:embed="rId2"/>
          <a:stretch>
            <a:fillRect/>
          </a:stretch>
        </p:blipFill>
        <p:spPr>
          <a:xfrm>
            <a:off x="6931025" y="1793885"/>
            <a:ext cx="4781550" cy="1743075"/>
          </a:xfrm>
          <a:prstGeom prst="rect">
            <a:avLst/>
          </a:prstGeom>
          <a:ln>
            <a:solidFill>
              <a:schemeClr val="tx1"/>
            </a:solidFill>
          </a:ln>
        </p:spPr>
      </p:pic>
      <p:pic>
        <p:nvPicPr>
          <p:cNvPr id="7" name="Picture 6">
            <a:extLst>
              <a:ext uri="{FF2B5EF4-FFF2-40B4-BE49-F238E27FC236}">
                <a16:creationId xmlns:a16="http://schemas.microsoft.com/office/drawing/2014/main" id="{CDE078C7-9909-4FED-A7F8-FEDD72F8B1A5}"/>
              </a:ext>
            </a:extLst>
          </p:cNvPr>
          <p:cNvPicPr>
            <a:picLocks noChangeAspect="1"/>
          </p:cNvPicPr>
          <p:nvPr/>
        </p:nvPicPr>
        <p:blipFill>
          <a:blip r:embed="rId3"/>
          <a:stretch>
            <a:fillRect/>
          </a:stretch>
        </p:blipFill>
        <p:spPr>
          <a:xfrm>
            <a:off x="1187450" y="1583795"/>
            <a:ext cx="4752975" cy="3133725"/>
          </a:xfrm>
          <a:prstGeom prst="rect">
            <a:avLst/>
          </a:prstGeom>
        </p:spPr>
      </p:pic>
      <p:sp>
        <p:nvSpPr>
          <p:cNvPr id="8" name="Content Placeholder 2">
            <a:extLst>
              <a:ext uri="{FF2B5EF4-FFF2-40B4-BE49-F238E27FC236}">
                <a16:creationId xmlns:a16="http://schemas.microsoft.com/office/drawing/2014/main" id="{320D3126-77EA-4179-9020-E5A39551EC0A}"/>
              </a:ext>
            </a:extLst>
          </p:cNvPr>
          <p:cNvSpPr txBox="1">
            <a:spLocks/>
          </p:cNvSpPr>
          <p:nvPr/>
        </p:nvSpPr>
        <p:spPr>
          <a:xfrm>
            <a:off x="746444" y="4605338"/>
            <a:ext cx="8013381" cy="986940"/>
          </a:xfrm>
          <a:prstGeom prst="rect">
            <a:avLst/>
          </a:prstGeom>
        </p:spPr>
        <p:txBody>
          <a:bodyPr vert="horz" lIns="98225" tIns="49114" rIns="98225" bIns="49114" rtlCol="0">
            <a:normAutofit fontScale="62500" lnSpcReduction="20000"/>
          </a:bodyPr>
          <a:lstStyle>
            <a:lvl1pPr marL="368341" indent="-368341" algn="l" defTabSz="982249"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1pPr>
            <a:lvl2pPr marL="798075" indent="-306955" algn="l" defTabSz="982249"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2pPr>
            <a:lvl3pPr marL="1227811" indent="-245562" algn="l" defTabSz="98224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718933"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4pPr>
            <a:lvl5pPr marL="2210059"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5pPr>
            <a:lvl6pPr marL="2701182"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92306"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683431"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174553"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a:lstStyle>
          <a:p>
            <a:pPr marL="0" indent="0" fontAlgn="base">
              <a:buFont typeface="Arial" panose="020B0604020202020204" pitchFamily="34" charset="0"/>
              <a:buNone/>
            </a:pPr>
            <a:r>
              <a:rPr lang="en-IN" sz="2500" b="1" dirty="0">
                <a:latin typeface="Times New Roman" panose="02020603050405020304" pitchFamily="18" charset="0"/>
                <a:cs typeface="Times New Roman" panose="02020603050405020304" pitchFamily="18" charset="0"/>
              </a:rPr>
              <a:t>Inferences:- </a:t>
            </a:r>
          </a:p>
          <a:p>
            <a:pPr fontAlgn="base"/>
            <a:r>
              <a:rPr lang="en-IN" sz="2500" b="1" dirty="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ROC Curve is showing that ROC AUC score is closer to 1 with suggest model is good.</a:t>
            </a:r>
          </a:p>
          <a:p>
            <a:pPr fontAlgn="base"/>
            <a:r>
              <a:rPr lang="en-IN" sz="2500" dirty="0">
                <a:latin typeface="Times New Roman" panose="02020603050405020304" pitchFamily="18" charset="0"/>
                <a:cs typeface="Times New Roman" panose="02020603050405020304" pitchFamily="18" charset="0"/>
              </a:rPr>
              <a:t>The ROC AUC Score is equals to 0.91.</a:t>
            </a:r>
          </a:p>
          <a:p>
            <a:pPr marL="0" indent="0" fontAlgn="base">
              <a:buFont typeface="Arial" panose="020B0604020202020204" pitchFamily="34" charset="0"/>
              <a:buNone/>
            </a:pPr>
            <a:endParaRPr lang="en-IN" sz="1200" b="1" u="sng"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marL="0" indent="0" fontAlgn="base">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515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4E96FF-8828-425E-8EFF-BB7998D3DAD9}"/>
              </a:ext>
            </a:extLst>
          </p:cNvPr>
          <p:cNvSpPr>
            <a:spLocks noGrp="1"/>
          </p:cNvSpPr>
          <p:nvPr>
            <p:ph type="sldNum" sz="quarter" idx="12"/>
          </p:nvPr>
        </p:nvSpPr>
        <p:spPr/>
        <p:txBody>
          <a:bodyPr/>
          <a:lstStyle/>
          <a:p>
            <a:fld id="{258DF75C-1349-4428-A080-E4DEDA9691AA}" type="slidenum">
              <a:rPr lang="en-US" smtClean="0"/>
              <a:t>12</a:t>
            </a:fld>
            <a:endParaRPr lang="en-US"/>
          </a:p>
        </p:txBody>
      </p:sp>
      <p:sp>
        <p:nvSpPr>
          <p:cNvPr id="5" name="Title 1">
            <a:extLst>
              <a:ext uri="{FF2B5EF4-FFF2-40B4-BE49-F238E27FC236}">
                <a16:creationId xmlns:a16="http://schemas.microsoft.com/office/drawing/2014/main" id="{8EB44649-3A54-42C1-BD20-CE59E66F20F9}"/>
              </a:ext>
            </a:extLst>
          </p:cNvPr>
          <p:cNvSpPr>
            <a:spLocks noGrp="1"/>
          </p:cNvSpPr>
          <p:nvPr>
            <p:ph type="title"/>
          </p:nvPr>
        </p:nvSpPr>
        <p:spPr>
          <a:xfrm>
            <a:off x="429260" y="131851"/>
            <a:ext cx="10692765" cy="652462"/>
          </a:xfrm>
        </p:spPr>
        <p:txBody>
          <a:bodyPr>
            <a:normAutofit/>
          </a:bodyPr>
          <a:lstStyle/>
          <a:p>
            <a:r>
              <a:rPr lang="en-IN" sz="3000" b="1" dirty="0">
                <a:solidFill>
                  <a:schemeClr val="tx2"/>
                </a:solidFill>
              </a:rPr>
              <a:t>NON_PARAMETRIC MODEL EVALUATIONS</a:t>
            </a:r>
          </a:p>
        </p:txBody>
      </p:sp>
      <p:sp>
        <p:nvSpPr>
          <p:cNvPr id="6" name="Content Placeholder 2">
            <a:extLst>
              <a:ext uri="{FF2B5EF4-FFF2-40B4-BE49-F238E27FC236}">
                <a16:creationId xmlns:a16="http://schemas.microsoft.com/office/drawing/2014/main" id="{46F2408E-0EC0-4ADA-BE27-CA17E5BBA7AF}"/>
              </a:ext>
            </a:extLst>
          </p:cNvPr>
          <p:cNvSpPr>
            <a:spLocks noGrp="1"/>
          </p:cNvSpPr>
          <p:nvPr>
            <p:ph idx="1"/>
          </p:nvPr>
        </p:nvSpPr>
        <p:spPr>
          <a:xfrm>
            <a:off x="377825" y="736842"/>
            <a:ext cx="11426824" cy="5892557"/>
          </a:xfrm>
        </p:spPr>
        <p:txBody>
          <a:bodyPr>
            <a:noAutofit/>
          </a:bodyPr>
          <a:lstStyle/>
          <a:p>
            <a:pPr marL="0" indent="0">
              <a:buNone/>
            </a:pPr>
            <a:r>
              <a:rPr lang="en-IN" sz="20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a:t>
            </a:r>
          </a:p>
          <a:p>
            <a:pPr marL="0" indent="0">
              <a:buNone/>
            </a:pPr>
            <a:r>
              <a:rPr lang="en-IN" sz="2400" b="1" dirty="0">
                <a:latin typeface="Times New Roman" panose="02020603050405020304" pitchFamily="18" charset="0"/>
                <a:cs typeface="Times New Roman" panose="02020603050405020304" pitchFamily="18" charset="0"/>
              </a:rPr>
              <a:t>Train and Test scores for all the models considered:-</a:t>
            </a:r>
            <a:r>
              <a:rPr lang="en-IN" sz="2000"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602713A-7DB2-472F-B2AD-D429710D5908}"/>
              </a:ext>
            </a:extLst>
          </p:cNvPr>
          <p:cNvPicPr>
            <a:picLocks noChangeAspect="1"/>
          </p:cNvPicPr>
          <p:nvPr/>
        </p:nvPicPr>
        <p:blipFill>
          <a:blip r:embed="rId2"/>
          <a:stretch>
            <a:fillRect/>
          </a:stretch>
        </p:blipFill>
        <p:spPr>
          <a:xfrm>
            <a:off x="594043" y="2066613"/>
            <a:ext cx="8915400" cy="4562786"/>
          </a:xfrm>
          <a:prstGeom prst="rect">
            <a:avLst/>
          </a:prstGeom>
          <a:ln>
            <a:solidFill>
              <a:schemeClr val="tx1"/>
            </a:solidFill>
          </a:ln>
        </p:spPr>
      </p:pic>
    </p:spTree>
    <p:extLst>
      <p:ext uri="{BB962C8B-B14F-4D97-AF65-F5344CB8AC3E}">
        <p14:creationId xmlns:p14="http://schemas.microsoft.com/office/powerpoint/2010/main" val="44968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F902FD-0831-429B-B101-7D5B7527DAB9}"/>
              </a:ext>
            </a:extLst>
          </p:cNvPr>
          <p:cNvSpPr>
            <a:spLocks noGrp="1"/>
          </p:cNvSpPr>
          <p:nvPr>
            <p:ph type="sldNum" sz="quarter" idx="12"/>
          </p:nvPr>
        </p:nvSpPr>
        <p:spPr/>
        <p:txBody>
          <a:bodyPr/>
          <a:lstStyle/>
          <a:p>
            <a:fld id="{258DF75C-1349-4428-A080-E4DEDA9691AA}" type="slidenum">
              <a:rPr lang="en-US" smtClean="0"/>
              <a:t>13</a:t>
            </a:fld>
            <a:endParaRPr lang="en-US"/>
          </a:p>
        </p:txBody>
      </p:sp>
      <p:sp>
        <p:nvSpPr>
          <p:cNvPr id="5" name="Title 1">
            <a:extLst>
              <a:ext uri="{FF2B5EF4-FFF2-40B4-BE49-F238E27FC236}">
                <a16:creationId xmlns:a16="http://schemas.microsoft.com/office/drawing/2014/main" id="{DFFE8D35-D3F7-4171-9399-60235E718DCD}"/>
              </a:ext>
            </a:extLst>
          </p:cNvPr>
          <p:cNvSpPr>
            <a:spLocks noGrp="1"/>
          </p:cNvSpPr>
          <p:nvPr>
            <p:ph type="title"/>
          </p:nvPr>
        </p:nvSpPr>
        <p:spPr>
          <a:xfrm>
            <a:off x="594044" y="261938"/>
            <a:ext cx="10692765" cy="652462"/>
          </a:xfrm>
        </p:spPr>
        <p:txBody>
          <a:bodyPr>
            <a:normAutofit/>
          </a:bodyPr>
          <a:lstStyle/>
          <a:p>
            <a:r>
              <a:rPr lang="en-IN" sz="3000" b="1" dirty="0">
                <a:solidFill>
                  <a:schemeClr val="tx2"/>
                </a:solidFill>
              </a:rPr>
              <a:t>LOGISTIC REGRESSION MODEL </a:t>
            </a:r>
          </a:p>
        </p:txBody>
      </p:sp>
      <p:sp>
        <p:nvSpPr>
          <p:cNvPr id="6" name="Content Placeholder 2">
            <a:extLst>
              <a:ext uri="{FF2B5EF4-FFF2-40B4-BE49-F238E27FC236}">
                <a16:creationId xmlns:a16="http://schemas.microsoft.com/office/drawing/2014/main" id="{FA6DAD90-E0D5-438A-8E4E-A26EBD44C43A}"/>
              </a:ext>
            </a:extLst>
          </p:cNvPr>
          <p:cNvSpPr>
            <a:spLocks noGrp="1"/>
          </p:cNvSpPr>
          <p:nvPr>
            <p:ph idx="1"/>
          </p:nvPr>
        </p:nvSpPr>
        <p:spPr>
          <a:xfrm>
            <a:off x="454026" y="914400"/>
            <a:ext cx="11426824" cy="5867400"/>
          </a:xfrm>
        </p:spPr>
        <p:txBody>
          <a:bodyPr>
            <a:noAutofit/>
          </a:bodyPr>
          <a:lstStyle/>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Model  Interpretations:</a:t>
            </a:r>
          </a:p>
          <a:p>
            <a:pPr marL="0" indent="0">
              <a:buNone/>
            </a:pPr>
            <a:r>
              <a:rPr lang="en-IN" sz="1800" dirty="0">
                <a:latin typeface="Times New Roman" panose="02020603050405020304" pitchFamily="18" charset="0"/>
                <a:cs typeface="Times New Roman" panose="02020603050405020304" pitchFamily="18" charset="0"/>
              </a:rPr>
              <a:t>1) We observed that the McFadden R square (Pseudo R square) is 0.45 and the model fitness is good (Suggested 0~1).</a:t>
            </a:r>
          </a:p>
          <a:p>
            <a:pPr marL="0" indent="0">
              <a:buNone/>
            </a:pPr>
            <a:r>
              <a:rPr lang="en-IN" sz="1800" dirty="0">
                <a:latin typeface="Times New Roman" panose="02020603050405020304" pitchFamily="18" charset="0"/>
                <a:cs typeface="Times New Roman" panose="02020603050405020304" pitchFamily="18" charset="0"/>
              </a:rPr>
              <a:t>This McFadden approach is one minus the ratio of two log likelihoods. The numerator is the log likelihood of the </a:t>
            </a:r>
          </a:p>
          <a:p>
            <a:pPr marL="0" indent="0">
              <a:buNone/>
            </a:pPr>
            <a:r>
              <a:rPr lang="en-IN" sz="1800" dirty="0">
                <a:latin typeface="Times New Roman" panose="02020603050405020304" pitchFamily="18" charset="0"/>
                <a:cs typeface="Times New Roman" panose="02020603050405020304" pitchFamily="18" charset="0"/>
              </a:rPr>
              <a:t>logit model selected and the denominator is the log likelihood if the model with just had an intercept (Null model).</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rPr>
              <a:t>The LLR p-value is less than 0.05, implies that the model is significant</a:t>
            </a:r>
            <a:r>
              <a:rPr lang="en-US" sz="1050" b="0" i="0" dirty="0">
                <a:solidFill>
                  <a:srgbClr val="000000"/>
                </a:solidFill>
                <a:effectLst/>
                <a:latin typeface="Helvetica Neue"/>
              </a:rPr>
              <a:t>.</a:t>
            </a:r>
            <a:r>
              <a:rPr lang="en-IN" sz="1800" dirty="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Model Explanation:</a:t>
            </a:r>
          </a:p>
          <a:p>
            <a:pPr marL="228600" indent="-228600">
              <a:buAutoNum type="arabicPeriod"/>
            </a:pPr>
            <a:r>
              <a:rPr lang="en-IN" sz="1800" dirty="0">
                <a:latin typeface="Times New Roman" panose="02020603050405020304" pitchFamily="18" charset="0"/>
                <a:cs typeface="Times New Roman" panose="02020603050405020304" pitchFamily="18" charset="0"/>
              </a:rPr>
              <a:t>As Balance increases by 100 Euros, the odds of Customer subscribes the product increases by 19%.</a:t>
            </a:r>
          </a:p>
          <a:p>
            <a:pPr marL="228600" indent="-228600">
              <a:buAutoNum type="arabicPeriod"/>
            </a:pPr>
            <a:r>
              <a:rPr lang="en-IN" sz="1800" dirty="0">
                <a:latin typeface="Times New Roman" panose="02020603050405020304" pitchFamily="18" charset="0"/>
                <a:cs typeface="Times New Roman" panose="02020603050405020304" pitchFamily="18" charset="0"/>
              </a:rPr>
              <a:t>As Duration increases by 100 Seconds, the odds of Customer subscribes the product increases by 134%.</a:t>
            </a:r>
          </a:p>
          <a:p>
            <a:pPr marL="228600" indent="-228600">
              <a:buAutoNum type="arabicPeriod"/>
            </a:pPr>
            <a:r>
              <a:rPr lang="en-IN" sz="1800" dirty="0">
                <a:latin typeface="Times New Roman" panose="02020603050405020304" pitchFamily="18" charset="0"/>
                <a:cs typeface="Times New Roman" panose="02020603050405020304" pitchFamily="18" charset="0"/>
              </a:rPr>
              <a:t>As Campaign calls increases by 1 unit, the odds of Customer subscribes the product decreases by 28%.</a:t>
            </a:r>
          </a:p>
          <a:p>
            <a:pPr marL="228600" indent="-228600">
              <a:buAutoNum type="arabicPeriod"/>
            </a:pPr>
            <a:r>
              <a:rPr lang="en-IN" sz="1800" dirty="0">
                <a:latin typeface="Times New Roman" panose="02020603050405020304" pitchFamily="18" charset="0"/>
                <a:cs typeface="Times New Roman" panose="02020603050405020304" pitchFamily="18" charset="0"/>
              </a:rPr>
              <a:t>As </a:t>
            </a:r>
            <a:r>
              <a:rPr lang="en-IN" sz="1800" dirty="0" err="1">
                <a:latin typeface="Times New Roman" panose="02020603050405020304" pitchFamily="18" charset="0"/>
                <a:cs typeface="Times New Roman" panose="02020603050405020304" pitchFamily="18" charset="0"/>
              </a:rPr>
              <a:t>Previous_contact</a:t>
            </a:r>
            <a:r>
              <a:rPr lang="en-IN" sz="1800" dirty="0">
                <a:latin typeface="Times New Roman" panose="02020603050405020304" pitchFamily="18" charset="0"/>
                <a:cs typeface="Times New Roman" panose="02020603050405020304" pitchFamily="18" charset="0"/>
              </a:rPr>
              <a:t> calls increases by 1 unit, the odds of Customer subscribes the product decreases by 28%.</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02466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82B23B-0EEC-428B-AFE6-641BE6092AC5}"/>
              </a:ext>
            </a:extLst>
          </p:cNvPr>
          <p:cNvSpPr>
            <a:spLocks noGrp="1"/>
          </p:cNvSpPr>
          <p:nvPr>
            <p:ph type="sldNum" sz="quarter" idx="12"/>
          </p:nvPr>
        </p:nvSpPr>
        <p:spPr/>
        <p:txBody>
          <a:bodyPr/>
          <a:lstStyle/>
          <a:p>
            <a:fld id="{258DF75C-1349-4428-A080-E4DEDA9691AA}" type="slidenum">
              <a:rPr lang="en-US" smtClean="0"/>
              <a:t>14</a:t>
            </a:fld>
            <a:endParaRPr lang="en-US"/>
          </a:p>
        </p:txBody>
      </p:sp>
      <p:sp>
        <p:nvSpPr>
          <p:cNvPr id="5" name="Title 1">
            <a:extLst>
              <a:ext uri="{FF2B5EF4-FFF2-40B4-BE49-F238E27FC236}">
                <a16:creationId xmlns:a16="http://schemas.microsoft.com/office/drawing/2014/main" id="{D36B7B60-459E-46B6-BDFB-60AD47EA0B2D}"/>
              </a:ext>
            </a:extLst>
          </p:cNvPr>
          <p:cNvSpPr>
            <a:spLocks noGrp="1"/>
          </p:cNvSpPr>
          <p:nvPr>
            <p:ph type="title"/>
          </p:nvPr>
        </p:nvSpPr>
        <p:spPr>
          <a:xfrm>
            <a:off x="594044" y="261938"/>
            <a:ext cx="10692765" cy="652462"/>
          </a:xfrm>
        </p:spPr>
        <p:txBody>
          <a:bodyPr>
            <a:normAutofit/>
          </a:bodyPr>
          <a:lstStyle/>
          <a:p>
            <a:r>
              <a:rPr lang="en-IN" sz="3000" b="1" dirty="0">
                <a:solidFill>
                  <a:schemeClr val="tx2"/>
                </a:solidFill>
              </a:rPr>
              <a:t>RECOMMENDATIONS</a:t>
            </a:r>
          </a:p>
        </p:txBody>
      </p:sp>
      <p:sp>
        <p:nvSpPr>
          <p:cNvPr id="6" name="Content Placeholder 2">
            <a:extLst>
              <a:ext uri="{FF2B5EF4-FFF2-40B4-BE49-F238E27FC236}">
                <a16:creationId xmlns:a16="http://schemas.microsoft.com/office/drawing/2014/main" id="{59E19592-5EE9-4344-86EE-FBCB22C341DB}"/>
              </a:ext>
            </a:extLst>
          </p:cNvPr>
          <p:cNvSpPr>
            <a:spLocks noGrp="1"/>
          </p:cNvSpPr>
          <p:nvPr>
            <p:ph idx="1"/>
          </p:nvPr>
        </p:nvSpPr>
        <p:spPr>
          <a:xfrm>
            <a:off x="377825" y="838200"/>
            <a:ext cx="11503025" cy="6705600"/>
          </a:xfrm>
        </p:spPr>
        <p:txBody>
          <a:bodyPr>
            <a:noAutofit/>
          </a:bodyPr>
          <a:lstStyle/>
          <a:p>
            <a:pPr marL="0" indent="0">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Recommendations:</a:t>
            </a:r>
            <a:r>
              <a:rPr lang="en-IN" sz="1800" dirty="0">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Based on the key influencers from Logit model, following recommendations are suggested to enhance our Business motive “Identifying the right Customers and Increase the odds of subscribing our Term Deposit”.</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As </a:t>
            </a:r>
            <a:r>
              <a:rPr lang="en-IN" sz="1600" b="1" dirty="0">
                <a:latin typeface="Times New Roman" panose="02020603050405020304" pitchFamily="18" charset="0"/>
                <a:cs typeface="Times New Roman" panose="02020603050405020304" pitchFamily="18" charset="0"/>
              </a:rPr>
              <a:t>Balance</a:t>
            </a:r>
            <a:r>
              <a:rPr lang="en-IN" sz="1600" dirty="0">
                <a:latin typeface="Times New Roman" panose="02020603050405020304" pitchFamily="18" charset="0"/>
                <a:cs typeface="Times New Roman" panose="02020603050405020304" pitchFamily="18" charset="0"/>
              </a:rPr>
              <a:t> increases by 100 Euros, the odds of Customer subscribes the product increases by </a:t>
            </a:r>
            <a:r>
              <a:rPr lang="en-IN" sz="1600" b="1" dirty="0">
                <a:solidFill>
                  <a:schemeClr val="tx2"/>
                </a:solidFill>
                <a:latin typeface="Times New Roman" panose="02020603050405020304" pitchFamily="18" charset="0"/>
                <a:cs typeface="Times New Roman" panose="02020603050405020304" pitchFamily="18" charset="0"/>
              </a:rPr>
              <a:t>19%. </a:t>
            </a:r>
            <a:r>
              <a:rPr lang="en-IN" sz="1600" dirty="0">
                <a:latin typeface="Times New Roman" panose="02020603050405020304" pitchFamily="18" charset="0"/>
                <a:cs typeface="Times New Roman" panose="02020603050405020304" pitchFamily="18" charset="0"/>
              </a:rPr>
              <a:t>We can track stable Customers who maintains good Balance, target them with Loans and other products.</a:t>
            </a:r>
          </a:p>
          <a:p>
            <a:pPr>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As </a:t>
            </a:r>
            <a:r>
              <a:rPr lang="en-IN" sz="1600" b="1" dirty="0">
                <a:latin typeface="Times New Roman" panose="02020603050405020304" pitchFamily="18" charset="0"/>
                <a:cs typeface="Times New Roman" panose="02020603050405020304" pitchFamily="18" charset="0"/>
              </a:rPr>
              <a:t>Duration</a:t>
            </a:r>
            <a:r>
              <a:rPr lang="en-IN" sz="1600" dirty="0">
                <a:latin typeface="Times New Roman" panose="02020603050405020304" pitchFamily="18" charset="0"/>
                <a:cs typeface="Times New Roman" panose="02020603050405020304" pitchFamily="18" charset="0"/>
              </a:rPr>
              <a:t> increases by 100 Seconds, the odds of Customer subscribes the product increases by </a:t>
            </a:r>
            <a:r>
              <a:rPr lang="en-IN" sz="1600" b="1" dirty="0">
                <a:solidFill>
                  <a:schemeClr val="tx2"/>
                </a:solidFill>
                <a:latin typeface="Times New Roman" panose="02020603050405020304" pitchFamily="18" charset="0"/>
                <a:cs typeface="Times New Roman" panose="02020603050405020304" pitchFamily="18" charset="0"/>
              </a:rPr>
              <a:t>134%</a:t>
            </a:r>
            <a:r>
              <a:rPr lang="en-IN" sz="1600" dirty="0">
                <a:latin typeface="Times New Roman" panose="02020603050405020304" pitchFamily="18" charset="0"/>
                <a:cs typeface="Times New Roman" panose="02020603050405020304" pitchFamily="18" charset="0"/>
              </a:rPr>
              <a:t>. We can hire employees with good communication &amp; marketing skills and maintain maximum call duration with Customers.</a:t>
            </a:r>
          </a:p>
          <a:p>
            <a:pPr marL="0" indent="0">
              <a:buNone/>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As </a:t>
            </a:r>
            <a:r>
              <a:rPr lang="en-IN" sz="1600" b="1" dirty="0">
                <a:latin typeface="Times New Roman" panose="02020603050405020304" pitchFamily="18" charset="0"/>
                <a:cs typeface="Times New Roman" panose="02020603050405020304" pitchFamily="18" charset="0"/>
              </a:rPr>
              <a:t>Campaign</a:t>
            </a:r>
            <a:r>
              <a:rPr lang="en-IN" sz="1600" dirty="0">
                <a:latin typeface="Times New Roman" panose="02020603050405020304" pitchFamily="18" charset="0"/>
                <a:cs typeface="Times New Roman" panose="02020603050405020304" pitchFamily="18" charset="0"/>
              </a:rPr>
              <a:t> calls increases by 1 unit, the odds of Customer subscribes the product decreases by </a:t>
            </a:r>
            <a:r>
              <a:rPr lang="en-IN" sz="1600" b="1" dirty="0">
                <a:solidFill>
                  <a:schemeClr val="tx2"/>
                </a:solidFill>
                <a:latin typeface="Times New Roman" panose="02020603050405020304" pitchFamily="18" charset="0"/>
                <a:cs typeface="Times New Roman" panose="02020603050405020304" pitchFamily="18" charset="0"/>
              </a:rPr>
              <a:t>28%. </a:t>
            </a:r>
            <a:r>
              <a:rPr lang="en-IN" sz="1600" dirty="0">
                <a:latin typeface="Times New Roman" panose="02020603050405020304" pitchFamily="18" charset="0"/>
                <a:cs typeface="Times New Roman" panose="02020603050405020304" pitchFamily="18" charset="0"/>
              </a:rPr>
              <a:t>We can very well infer that, as no of calls increases per Customer, they might not want to subscribe to our product. Target is to make one call per with more efficiency.</a:t>
            </a:r>
          </a:p>
          <a:p>
            <a:pPr>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As </a:t>
            </a:r>
            <a:r>
              <a:rPr lang="en-IN" sz="1600" b="1" dirty="0" err="1">
                <a:latin typeface="Times New Roman" panose="02020603050405020304" pitchFamily="18" charset="0"/>
                <a:cs typeface="Times New Roman" panose="02020603050405020304" pitchFamily="18" charset="0"/>
              </a:rPr>
              <a:t>Previous_contact</a:t>
            </a:r>
            <a:r>
              <a:rPr lang="en-IN" sz="1600" dirty="0">
                <a:latin typeface="Times New Roman" panose="02020603050405020304" pitchFamily="18" charset="0"/>
                <a:cs typeface="Times New Roman" panose="02020603050405020304" pitchFamily="18" charset="0"/>
              </a:rPr>
              <a:t> calls increases by 1 unit, the odds of Customer subscribes the product decreases by </a:t>
            </a:r>
            <a:r>
              <a:rPr lang="en-IN" sz="1600" b="1" dirty="0">
                <a:solidFill>
                  <a:schemeClr val="tx2"/>
                </a:solidFill>
                <a:latin typeface="Times New Roman" panose="02020603050405020304" pitchFamily="18" charset="0"/>
                <a:cs typeface="Times New Roman" panose="02020603050405020304" pitchFamily="18" charset="0"/>
              </a:rPr>
              <a:t>28%</a:t>
            </a:r>
            <a:r>
              <a:rPr lang="en-IN" sz="1600" dirty="0">
                <a:latin typeface="Times New Roman" panose="02020603050405020304" pitchFamily="18" charset="0"/>
                <a:cs typeface="Times New Roman" panose="02020603050405020304" pitchFamily="18" charset="0"/>
              </a:rPr>
              <a:t>. We can very well infer that, as no of calls increases per Customer, they might  not want to subscribe to our product. Target is to make one call per with more efficiency.</a:t>
            </a: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81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15F6C3-63D9-478A-8A49-FB11AB5B14EC}"/>
              </a:ext>
            </a:extLst>
          </p:cNvPr>
          <p:cNvSpPr>
            <a:spLocks noGrp="1"/>
          </p:cNvSpPr>
          <p:nvPr>
            <p:ph type="sldNum" sz="quarter" idx="12"/>
          </p:nvPr>
        </p:nvSpPr>
        <p:spPr/>
        <p:txBody>
          <a:bodyPr/>
          <a:lstStyle/>
          <a:p>
            <a:fld id="{258DF75C-1349-4428-A080-E4DEDA9691AA}" type="slidenum">
              <a:rPr lang="en-US" smtClean="0"/>
              <a:t>15</a:t>
            </a:fld>
            <a:endParaRPr lang="en-US"/>
          </a:p>
        </p:txBody>
      </p:sp>
      <p:sp>
        <p:nvSpPr>
          <p:cNvPr id="5" name="Title 1">
            <a:extLst>
              <a:ext uri="{FF2B5EF4-FFF2-40B4-BE49-F238E27FC236}">
                <a16:creationId xmlns:a16="http://schemas.microsoft.com/office/drawing/2014/main" id="{5588081E-5350-4A88-984F-0294D14AC27C}"/>
              </a:ext>
            </a:extLst>
          </p:cNvPr>
          <p:cNvSpPr>
            <a:spLocks noGrp="1"/>
          </p:cNvSpPr>
          <p:nvPr>
            <p:ph type="title"/>
          </p:nvPr>
        </p:nvSpPr>
        <p:spPr>
          <a:xfrm>
            <a:off x="594044" y="261938"/>
            <a:ext cx="10692765" cy="652462"/>
          </a:xfrm>
        </p:spPr>
        <p:txBody>
          <a:bodyPr>
            <a:normAutofit/>
          </a:bodyPr>
          <a:lstStyle/>
          <a:p>
            <a:r>
              <a:rPr lang="en-IN" sz="3000" b="1" dirty="0">
                <a:solidFill>
                  <a:schemeClr val="tx2"/>
                </a:solidFill>
              </a:rPr>
              <a:t>RECOMMENDATIONS</a:t>
            </a:r>
          </a:p>
        </p:txBody>
      </p:sp>
      <p:sp>
        <p:nvSpPr>
          <p:cNvPr id="6" name="Content Placeholder 2">
            <a:extLst>
              <a:ext uri="{FF2B5EF4-FFF2-40B4-BE49-F238E27FC236}">
                <a16:creationId xmlns:a16="http://schemas.microsoft.com/office/drawing/2014/main" id="{EA9F7EF1-66A3-45CA-8C9F-78A1F18C1376}"/>
              </a:ext>
            </a:extLst>
          </p:cNvPr>
          <p:cNvSpPr>
            <a:spLocks noGrp="1"/>
          </p:cNvSpPr>
          <p:nvPr>
            <p:ph idx="1"/>
          </p:nvPr>
        </p:nvSpPr>
        <p:spPr>
          <a:xfrm>
            <a:off x="377825" y="838200"/>
            <a:ext cx="11503025" cy="5757862"/>
          </a:xfrm>
        </p:spPr>
        <p:txBody>
          <a:bodyPr>
            <a:noAutofit/>
          </a:bodyPr>
          <a:lstStyle/>
          <a:p>
            <a:pPr marL="0" indent="0">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Recommendations:</a:t>
            </a:r>
            <a:r>
              <a:rPr lang="en-IN" sz="1800" dirty="0">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Based on the key influencers from XGB model, following recommendations are suggested to enhance our Business motive “Identifying the right Customers and Increase the odds of subscribing our Term Deposit”.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a:spcAft>
                <a:spcPts val="1000"/>
              </a:spcAft>
              <a:buFont typeface="Wingdings" panose="05000000000000000000" pitchFamily="2" charset="2"/>
              <a:buChar char="q"/>
            </a:pPr>
            <a:r>
              <a:rPr lang="en-IN" sz="1800" dirty="0">
                <a:latin typeface="Times New Roman" panose="02020603050405020304" pitchFamily="18" charset="0"/>
                <a:ea typeface="Calibri" panose="020F0502020204030204" pitchFamily="34" charset="0"/>
                <a:cs typeface="Times New Roman" panose="02020603050405020304" pitchFamily="18" charset="0"/>
              </a:rPr>
              <a:t>Customers with less </a:t>
            </a:r>
            <a:r>
              <a:rPr lang="en-IN" sz="1800" b="1" dirty="0">
                <a:latin typeface="Times New Roman" panose="02020603050405020304" pitchFamily="18" charset="0"/>
                <a:ea typeface="Calibri" panose="020F0502020204030204" pitchFamily="34" charset="0"/>
                <a:cs typeface="Times New Roman" panose="02020603050405020304" pitchFamily="18" charset="0"/>
              </a:rPr>
              <a:t>“</a:t>
            </a:r>
            <a:r>
              <a:rPr lang="en-IN" sz="1800" b="1" dirty="0" err="1">
                <a:latin typeface="Times New Roman" panose="02020603050405020304" pitchFamily="18" charset="0"/>
                <a:ea typeface="Calibri" panose="020F0502020204030204" pitchFamily="34" charset="0"/>
                <a:cs typeface="Times New Roman" panose="02020603050405020304" pitchFamily="18" charset="0"/>
              </a:rPr>
              <a:t>passed_days</a:t>
            </a:r>
            <a:r>
              <a:rPr lang="en-IN" sz="1800" b="1" dirty="0">
                <a:latin typeface="Times New Roman" panose="02020603050405020304" pitchFamily="18" charset="0"/>
                <a:ea typeface="Calibri" panose="020F0502020204030204" pitchFamily="34" charset="0"/>
                <a:cs typeface="Times New Roman" panose="02020603050405020304" pitchFamily="18" charset="0"/>
              </a:rPr>
              <a:t>“</a:t>
            </a:r>
            <a:r>
              <a:rPr lang="en-IN" sz="1800" dirty="0">
                <a:latin typeface="Times New Roman" panose="02020603050405020304" pitchFamily="18" charset="0"/>
                <a:ea typeface="Calibri" panose="020F0502020204030204" pitchFamily="34" charset="0"/>
                <a:cs typeface="Times New Roman" panose="02020603050405020304" pitchFamily="18" charset="0"/>
              </a:rPr>
              <a:t> (Frequently contacted from the previous campaign) will definitely know about the latest Term deposit schemes as  they are being contacted more frequently. </a:t>
            </a:r>
          </a:p>
          <a:p>
            <a:pPr>
              <a:spcAft>
                <a:spcPts val="1000"/>
              </a:spcAft>
              <a:buFont typeface="Wingdings" panose="05000000000000000000" pitchFamily="2" charset="2"/>
              <a:buChar char="q"/>
            </a:pPr>
            <a:r>
              <a:rPr lang="en-IN" sz="1800" dirty="0">
                <a:latin typeface="Times New Roman" panose="02020603050405020304" pitchFamily="18" charset="0"/>
                <a:ea typeface="Calibri" panose="020F0502020204030204" pitchFamily="34" charset="0"/>
                <a:cs typeface="Times New Roman" panose="02020603050405020304" pitchFamily="18" charset="0"/>
              </a:rPr>
              <a:t>Minimising the </a:t>
            </a:r>
            <a:r>
              <a:rPr lang="en-IN" sz="1800" b="1" dirty="0">
                <a:latin typeface="Times New Roman" panose="02020603050405020304" pitchFamily="18" charset="0"/>
                <a:ea typeface="Calibri" panose="020F0502020204030204" pitchFamily="34" charset="0"/>
                <a:cs typeface="Times New Roman" panose="02020603050405020304" pitchFamily="18" charset="0"/>
              </a:rPr>
              <a:t>“</a:t>
            </a:r>
            <a:r>
              <a:rPr lang="en-IN" sz="1800" b="1" dirty="0" err="1">
                <a:latin typeface="Times New Roman" panose="02020603050405020304" pitchFamily="18" charset="0"/>
                <a:ea typeface="Calibri" panose="020F0502020204030204" pitchFamily="34" charset="0"/>
                <a:cs typeface="Times New Roman" panose="02020603050405020304" pitchFamily="18" charset="0"/>
              </a:rPr>
              <a:t>passed_days</a:t>
            </a:r>
            <a:r>
              <a:rPr lang="en-IN" sz="1800" b="1" dirty="0">
                <a:latin typeface="Times New Roman" panose="02020603050405020304" pitchFamily="18" charset="0"/>
                <a:ea typeface="Calibri" panose="020F0502020204030204" pitchFamily="34" charset="0"/>
                <a:cs typeface="Times New Roman" panose="02020603050405020304" pitchFamily="18" charset="0"/>
              </a:rPr>
              <a:t>“</a:t>
            </a:r>
            <a:r>
              <a:rPr lang="en-IN" sz="1800" dirty="0">
                <a:latin typeface="Times New Roman" panose="02020603050405020304" pitchFamily="18" charset="0"/>
                <a:ea typeface="Calibri" panose="020F0502020204030204" pitchFamily="34" charset="0"/>
                <a:cs typeface="Times New Roman" panose="02020603050405020304" pitchFamily="18" charset="0"/>
              </a:rPr>
              <a:t> is essential to make customers subscribe our Term deposit. </a:t>
            </a:r>
          </a:p>
          <a:p>
            <a:pPr>
              <a:spcAft>
                <a:spcPts val="1000"/>
              </a:spcAft>
              <a:buFont typeface="Wingdings" panose="05000000000000000000" pitchFamily="2" charset="2"/>
              <a:buChar char="q"/>
            </a:pPr>
            <a:r>
              <a:rPr lang="en-IN" sz="1800" dirty="0">
                <a:latin typeface="Times New Roman" panose="02020603050405020304" pitchFamily="18" charset="0"/>
                <a:ea typeface="Calibri" panose="020F0502020204030204" pitchFamily="34" charset="0"/>
                <a:cs typeface="Times New Roman" panose="02020603050405020304" pitchFamily="18" charset="0"/>
              </a:rPr>
              <a:t>Customers who do not prefer any </a:t>
            </a:r>
            <a:r>
              <a:rPr lang="en-IN" sz="1800" b="1" dirty="0">
                <a:latin typeface="Times New Roman" panose="02020603050405020304" pitchFamily="18" charset="0"/>
                <a:ea typeface="Calibri" panose="020F0502020204030204" pitchFamily="34" charset="0"/>
                <a:cs typeface="Times New Roman" panose="02020603050405020304" pitchFamily="18" charset="0"/>
              </a:rPr>
              <a:t>“</a:t>
            </a:r>
            <a:r>
              <a:rPr lang="en-IN" sz="1800" b="1" dirty="0" err="1">
                <a:latin typeface="Times New Roman" panose="02020603050405020304" pitchFamily="18" charset="0"/>
                <a:ea typeface="Calibri" panose="020F0502020204030204" pitchFamily="34" charset="0"/>
                <a:cs typeface="Times New Roman" panose="02020603050405020304" pitchFamily="18" charset="0"/>
              </a:rPr>
              <a:t>housing_loans</a:t>
            </a:r>
            <a:r>
              <a:rPr lang="en-IN" sz="1800" b="1" dirty="0">
                <a:latin typeface="Times New Roman" panose="02020603050405020304" pitchFamily="18" charset="0"/>
                <a:ea typeface="Calibri" panose="020F0502020204030204" pitchFamily="34" charset="0"/>
                <a:cs typeface="Times New Roman" panose="02020603050405020304" pitchFamily="18" charset="0"/>
              </a:rPr>
              <a:t>”</a:t>
            </a:r>
            <a:r>
              <a:rPr lang="en-IN" sz="1800" dirty="0">
                <a:latin typeface="Times New Roman" panose="02020603050405020304" pitchFamily="18" charset="0"/>
                <a:ea typeface="Calibri" panose="020F0502020204030204" pitchFamily="34" charset="0"/>
                <a:cs typeface="Times New Roman" panose="02020603050405020304" pitchFamily="18" charset="0"/>
              </a:rPr>
              <a:t> and </a:t>
            </a:r>
            <a:r>
              <a:rPr lang="en-IN" sz="1800" b="1" dirty="0">
                <a:latin typeface="Times New Roman" panose="02020603050405020304" pitchFamily="18" charset="0"/>
                <a:ea typeface="Calibri" panose="020F0502020204030204" pitchFamily="34" charset="0"/>
                <a:cs typeface="Times New Roman" panose="02020603050405020304" pitchFamily="18" charset="0"/>
              </a:rPr>
              <a:t>“</a:t>
            </a:r>
            <a:r>
              <a:rPr lang="en-IN" sz="1800" b="1" dirty="0" err="1">
                <a:latin typeface="Times New Roman" panose="02020603050405020304" pitchFamily="18" charset="0"/>
                <a:ea typeface="Calibri" panose="020F0502020204030204" pitchFamily="34" charset="0"/>
                <a:cs typeface="Times New Roman" panose="02020603050405020304" pitchFamily="18" charset="0"/>
              </a:rPr>
              <a:t>personal_loans</a:t>
            </a:r>
            <a:r>
              <a:rPr lang="en-IN" sz="1800" b="1" dirty="0">
                <a:latin typeface="Times New Roman" panose="02020603050405020304" pitchFamily="18" charset="0"/>
                <a:ea typeface="Calibri" panose="020F0502020204030204" pitchFamily="34" charset="0"/>
                <a:cs typeface="Times New Roman" panose="02020603050405020304" pitchFamily="18" charset="0"/>
              </a:rPr>
              <a:t>”</a:t>
            </a:r>
            <a:r>
              <a:rPr lang="en-IN" sz="1800" dirty="0">
                <a:latin typeface="Times New Roman" panose="02020603050405020304" pitchFamily="18" charset="0"/>
                <a:ea typeface="Calibri" panose="020F0502020204030204" pitchFamily="34" charset="0"/>
                <a:cs typeface="Times New Roman" panose="02020603050405020304" pitchFamily="18" charset="0"/>
              </a:rPr>
              <a:t> are more likely to subscribe our Term deposit. </a:t>
            </a:r>
          </a:p>
          <a:p>
            <a:pPr>
              <a:spcAft>
                <a:spcPts val="1000"/>
              </a:spcAft>
              <a:buFont typeface="Wingdings" panose="05000000000000000000" pitchFamily="2" charset="2"/>
              <a:buChar char="q"/>
            </a:pPr>
            <a:r>
              <a:rPr lang="en-IN" sz="1800" dirty="0">
                <a:latin typeface="Times New Roman" panose="02020603050405020304" pitchFamily="18" charset="0"/>
                <a:ea typeface="Calibri" panose="020F0502020204030204" pitchFamily="34" charset="0"/>
                <a:cs typeface="Times New Roman" panose="02020603050405020304" pitchFamily="18" charset="0"/>
              </a:rPr>
              <a:t>Customers with more </a:t>
            </a:r>
            <a:r>
              <a:rPr lang="en-IN" sz="1800" b="1" dirty="0">
                <a:latin typeface="Times New Roman" panose="02020603050405020304" pitchFamily="18" charset="0"/>
                <a:ea typeface="Calibri" panose="020F0502020204030204" pitchFamily="34" charset="0"/>
                <a:cs typeface="Times New Roman" panose="02020603050405020304" pitchFamily="18" charset="0"/>
              </a:rPr>
              <a:t>“</a:t>
            </a:r>
            <a:r>
              <a:rPr lang="en-IN" sz="1800" b="1" dirty="0" err="1">
                <a:latin typeface="Times New Roman" panose="02020603050405020304" pitchFamily="18" charset="0"/>
                <a:ea typeface="Calibri" panose="020F0502020204030204" pitchFamily="34" charset="0"/>
                <a:cs typeface="Times New Roman" panose="02020603050405020304" pitchFamily="18" charset="0"/>
              </a:rPr>
              <a:t>previous_contact</a:t>
            </a:r>
            <a:r>
              <a:rPr lang="en-IN" sz="1800" b="1" dirty="0">
                <a:latin typeface="Times New Roman" panose="02020603050405020304" pitchFamily="18" charset="0"/>
                <a:ea typeface="Calibri" panose="020F0502020204030204" pitchFamily="34" charset="0"/>
                <a:cs typeface="Times New Roman" panose="02020603050405020304" pitchFamily="18" charset="0"/>
              </a:rPr>
              <a:t>”</a:t>
            </a:r>
            <a:r>
              <a:rPr lang="en-IN" sz="1800" dirty="0">
                <a:latin typeface="Times New Roman" panose="02020603050405020304" pitchFamily="18" charset="0"/>
                <a:ea typeface="Calibri" panose="020F0502020204030204" pitchFamily="34" charset="0"/>
                <a:cs typeface="Times New Roman" panose="02020603050405020304" pitchFamily="18" charset="0"/>
              </a:rPr>
              <a:t> (No of contacts performed) will definitely know about the latest Term deposit schemes as they are being contacted more frequently. </a:t>
            </a:r>
          </a:p>
          <a:p>
            <a:pPr>
              <a:spcAft>
                <a:spcPts val="1000"/>
              </a:spcAft>
              <a:buFont typeface="Wingdings" panose="05000000000000000000" pitchFamily="2" charset="2"/>
              <a:buChar char="q"/>
            </a:pPr>
            <a:r>
              <a:rPr lang="en-IN" sz="1800" dirty="0">
                <a:latin typeface="Times New Roman" panose="02020603050405020304" pitchFamily="18" charset="0"/>
                <a:ea typeface="Calibri" panose="020F0502020204030204" pitchFamily="34" charset="0"/>
                <a:cs typeface="Times New Roman" panose="02020603050405020304" pitchFamily="18" charset="0"/>
              </a:rPr>
              <a:t>Maximising the </a:t>
            </a:r>
            <a:r>
              <a:rPr lang="en-IN" sz="1800" b="1" dirty="0">
                <a:latin typeface="Times New Roman" panose="02020603050405020304" pitchFamily="18" charset="0"/>
                <a:ea typeface="Calibri" panose="020F0502020204030204" pitchFamily="34" charset="0"/>
                <a:cs typeface="Times New Roman" panose="02020603050405020304" pitchFamily="18" charset="0"/>
              </a:rPr>
              <a:t>“</a:t>
            </a:r>
            <a:r>
              <a:rPr lang="en-IN" sz="1800" b="1" dirty="0" err="1">
                <a:latin typeface="Times New Roman" panose="02020603050405020304" pitchFamily="18" charset="0"/>
                <a:ea typeface="Calibri" panose="020F0502020204030204" pitchFamily="34" charset="0"/>
                <a:cs typeface="Times New Roman" panose="02020603050405020304" pitchFamily="18" charset="0"/>
              </a:rPr>
              <a:t>previous_contact</a:t>
            </a:r>
            <a:r>
              <a:rPr lang="en-IN" sz="1800" b="1" dirty="0">
                <a:latin typeface="Times New Roman" panose="02020603050405020304" pitchFamily="18" charset="0"/>
                <a:ea typeface="Calibri" panose="020F0502020204030204" pitchFamily="34" charset="0"/>
                <a:cs typeface="Times New Roman" panose="02020603050405020304" pitchFamily="18" charset="0"/>
              </a:rPr>
              <a:t>”</a:t>
            </a:r>
            <a:r>
              <a:rPr lang="en-IN" sz="1800" dirty="0">
                <a:latin typeface="Times New Roman" panose="02020603050405020304" pitchFamily="18" charset="0"/>
                <a:ea typeface="Calibri" panose="020F0502020204030204" pitchFamily="34" charset="0"/>
                <a:cs typeface="Times New Roman" panose="02020603050405020304" pitchFamily="18" charset="0"/>
              </a:rPr>
              <a:t> is essential to make customers subscribe our Term deposit.</a:t>
            </a: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128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5BCF3B-D546-4EBC-B498-EBF2DDCF6CD1}"/>
              </a:ext>
            </a:extLst>
          </p:cNvPr>
          <p:cNvSpPr>
            <a:spLocks noGrp="1"/>
          </p:cNvSpPr>
          <p:nvPr>
            <p:ph type="sldNum" sz="quarter" idx="12"/>
          </p:nvPr>
        </p:nvSpPr>
        <p:spPr/>
        <p:txBody>
          <a:bodyPr/>
          <a:lstStyle/>
          <a:p>
            <a:fld id="{258DF75C-1349-4428-A080-E4DEDA9691AA}" type="slidenum">
              <a:rPr lang="en-US" smtClean="0"/>
              <a:t>16</a:t>
            </a:fld>
            <a:endParaRPr lang="en-US"/>
          </a:p>
        </p:txBody>
      </p:sp>
      <p:sp>
        <p:nvSpPr>
          <p:cNvPr id="5" name="Title 1">
            <a:extLst>
              <a:ext uri="{FF2B5EF4-FFF2-40B4-BE49-F238E27FC236}">
                <a16:creationId xmlns:a16="http://schemas.microsoft.com/office/drawing/2014/main" id="{17562421-2C98-48A5-A0D0-56682C484311}"/>
              </a:ext>
            </a:extLst>
          </p:cNvPr>
          <p:cNvSpPr>
            <a:spLocks noGrp="1"/>
          </p:cNvSpPr>
          <p:nvPr>
            <p:ph type="title"/>
          </p:nvPr>
        </p:nvSpPr>
        <p:spPr>
          <a:xfrm>
            <a:off x="594044" y="261938"/>
            <a:ext cx="10692765" cy="652462"/>
          </a:xfrm>
        </p:spPr>
        <p:txBody>
          <a:bodyPr>
            <a:normAutofit/>
          </a:bodyPr>
          <a:lstStyle/>
          <a:p>
            <a:r>
              <a:rPr lang="en-IN" sz="3000" b="1" dirty="0">
                <a:solidFill>
                  <a:schemeClr val="tx2"/>
                </a:solidFill>
              </a:rPr>
              <a:t>LIMITATIONS OF OUR SOLUTION</a:t>
            </a:r>
          </a:p>
        </p:txBody>
      </p:sp>
      <p:sp>
        <p:nvSpPr>
          <p:cNvPr id="6" name="Content Placeholder 2">
            <a:extLst>
              <a:ext uri="{FF2B5EF4-FFF2-40B4-BE49-F238E27FC236}">
                <a16:creationId xmlns:a16="http://schemas.microsoft.com/office/drawing/2014/main" id="{2A42797A-7E75-4FFE-A913-DC23A2013B42}"/>
              </a:ext>
            </a:extLst>
          </p:cNvPr>
          <p:cNvSpPr>
            <a:spLocks noGrp="1"/>
          </p:cNvSpPr>
          <p:nvPr>
            <p:ph idx="1"/>
          </p:nvPr>
        </p:nvSpPr>
        <p:spPr>
          <a:xfrm>
            <a:off x="594044" y="838200"/>
            <a:ext cx="10692765" cy="5791200"/>
          </a:xfrm>
        </p:spPr>
        <p:txBody>
          <a:bodyPr>
            <a:normAutofit fontScale="92500"/>
          </a:bodyPr>
          <a:lstStyle/>
          <a:p>
            <a:pPr marL="0" indent="0">
              <a:buNone/>
            </a:pPr>
            <a:endParaRPr lang="en-IN" sz="1200" b="1" u="sng" dirty="0">
              <a:latin typeface="Times New Roman" panose="02020603050405020304" pitchFamily="18" charset="0"/>
              <a:cs typeface="Times New Roman" panose="02020603050405020304" pitchFamily="18" charset="0"/>
            </a:endParaRPr>
          </a:p>
          <a:p>
            <a:pPr marL="0" indent="0">
              <a:buNone/>
            </a:pPr>
            <a:endParaRPr lang="en-IN" sz="1200" b="1" u="sng" dirty="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pPr lvl="0">
              <a:lnSpc>
                <a:spcPct val="115000"/>
              </a:lnSpc>
              <a:spcAft>
                <a:spcPts val="1000"/>
              </a:spcAft>
              <a:buFont typeface="Wingdings" panose="05000000000000000000" pitchFamily="2" charset="2"/>
              <a:buChar char="q"/>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have not implemented Step.6 (Deployment). Thus, the model behaviour in real-time production environment is unknown. </a:t>
            </a:r>
          </a:p>
          <a:p>
            <a:pPr lvl="0">
              <a:lnSpc>
                <a:spcPct val="115000"/>
              </a:lnSpc>
              <a:spcAft>
                <a:spcPts val="1000"/>
              </a:spcAft>
              <a:buFont typeface="Wingdings" panose="05000000000000000000" pitchFamily="2" charset="2"/>
              <a:buChar char="q"/>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Final Model(s)  was chosen to be Logistic Regression &amp; Extreme Gradient Boosting Model by considering the explain-ability &amp; all the model performance metrics. Our final Model was tuned with only ‘max-depth’. </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p>
          <a:p>
            <a:pPr lvl="0">
              <a:lnSpc>
                <a:spcPct val="115000"/>
              </a:lnSpc>
              <a:spcAft>
                <a:spcPts val="1000"/>
              </a:spcAft>
              <a:buFont typeface="Wingdings" panose="05000000000000000000" pitchFamily="2" charset="2"/>
              <a:buChar char="q"/>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final model was not a generalized model but this was business oriented model that is specifically designed to be used for targeting the customers who would subscribe to the term deposit. This Model will not be used for all the market analysis problems.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15000"/>
              </a:lnSpc>
              <a:spcAft>
                <a:spcPts val="1000"/>
              </a:spcAft>
              <a:buFont typeface="Wingdings" panose="05000000000000000000" pitchFamily="2" charset="2"/>
              <a:buChar char="q"/>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have used ‘recall’ as the important metric to determine the model performance which decreases the false negatives in the data specifically to correctly classify the customers who are possible to subscribe the product but were wrongly classified as not possible for subscription.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15000"/>
              </a:lnSpc>
              <a:spcAft>
                <a:spcPts val="1000"/>
              </a:spcAft>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7" name="image5.png">
            <a:extLst>
              <a:ext uri="{FF2B5EF4-FFF2-40B4-BE49-F238E27FC236}">
                <a16:creationId xmlns:a16="http://schemas.microsoft.com/office/drawing/2014/main" id="{05BC1736-345E-44C1-8F6B-685F39EFD40F}"/>
              </a:ext>
            </a:extLst>
          </p:cNvPr>
          <p:cNvPicPr/>
          <p:nvPr/>
        </p:nvPicPr>
        <p:blipFill>
          <a:blip r:embed="rId2"/>
          <a:srcRect/>
          <a:stretch>
            <a:fillRect/>
          </a:stretch>
        </p:blipFill>
        <p:spPr>
          <a:xfrm>
            <a:off x="3883025" y="939800"/>
            <a:ext cx="3352800" cy="2641600"/>
          </a:xfrm>
          <a:prstGeom prst="rect">
            <a:avLst/>
          </a:prstGeom>
          <a:ln/>
        </p:spPr>
      </p:pic>
    </p:spTree>
    <p:extLst>
      <p:ext uri="{BB962C8B-B14F-4D97-AF65-F5344CB8AC3E}">
        <p14:creationId xmlns:p14="http://schemas.microsoft.com/office/powerpoint/2010/main" val="4122184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9D43CA-A6EF-450D-9EEC-90B1F47929EE}"/>
              </a:ext>
            </a:extLst>
          </p:cNvPr>
          <p:cNvSpPr>
            <a:spLocks noGrp="1"/>
          </p:cNvSpPr>
          <p:nvPr>
            <p:ph type="sldNum" sz="quarter" idx="12"/>
          </p:nvPr>
        </p:nvSpPr>
        <p:spPr/>
        <p:txBody>
          <a:bodyPr/>
          <a:lstStyle/>
          <a:p>
            <a:fld id="{258DF75C-1349-4428-A080-E4DEDA9691AA}" type="slidenum">
              <a:rPr lang="en-US" smtClean="0"/>
              <a:t>17</a:t>
            </a:fld>
            <a:endParaRPr lang="en-US"/>
          </a:p>
        </p:txBody>
      </p:sp>
      <p:sp>
        <p:nvSpPr>
          <p:cNvPr id="5" name="Title 1">
            <a:extLst>
              <a:ext uri="{FF2B5EF4-FFF2-40B4-BE49-F238E27FC236}">
                <a16:creationId xmlns:a16="http://schemas.microsoft.com/office/drawing/2014/main" id="{07FE71CB-4DDF-4691-B360-00458867FB1B}"/>
              </a:ext>
            </a:extLst>
          </p:cNvPr>
          <p:cNvSpPr>
            <a:spLocks noGrp="1"/>
          </p:cNvSpPr>
          <p:nvPr>
            <p:ph type="title"/>
          </p:nvPr>
        </p:nvSpPr>
        <p:spPr>
          <a:xfrm>
            <a:off x="594044" y="261938"/>
            <a:ext cx="10692765" cy="652462"/>
          </a:xfrm>
        </p:spPr>
        <p:txBody>
          <a:bodyPr>
            <a:normAutofit/>
          </a:bodyPr>
          <a:lstStyle/>
          <a:p>
            <a:r>
              <a:rPr lang="en-IN" sz="3000" b="1" dirty="0">
                <a:solidFill>
                  <a:schemeClr val="tx2"/>
                </a:solidFill>
              </a:rPr>
              <a:t>SCOPE AND CONCLUSION</a:t>
            </a:r>
          </a:p>
        </p:txBody>
      </p:sp>
      <p:sp>
        <p:nvSpPr>
          <p:cNvPr id="6" name="Content Placeholder 2">
            <a:extLst>
              <a:ext uri="{FF2B5EF4-FFF2-40B4-BE49-F238E27FC236}">
                <a16:creationId xmlns:a16="http://schemas.microsoft.com/office/drawing/2014/main" id="{88511A7E-C86D-43CC-8B69-599749093751}"/>
              </a:ext>
            </a:extLst>
          </p:cNvPr>
          <p:cNvSpPr>
            <a:spLocks noGrp="1"/>
          </p:cNvSpPr>
          <p:nvPr>
            <p:ph idx="1"/>
          </p:nvPr>
        </p:nvSpPr>
        <p:spPr>
          <a:xfrm>
            <a:off x="594044" y="838200"/>
            <a:ext cx="10692765" cy="5791200"/>
          </a:xfrm>
        </p:spPr>
        <p:txBody>
          <a:bodyPr>
            <a:normAutofit/>
          </a:bodyPr>
          <a:lstStyle/>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Future  Scope:</a:t>
            </a: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Probability of customers who takes the term deposit can be increased by deploying this model and this helps banks to cut costs involved in campaigns by focusing only on the potential customers.</a:t>
            </a: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Banks can invest the saved amount in future campaigns, or can give gift vouchers, coupons to those who invest in term deposit, this will helps to attract the customers.</a:t>
            </a: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Data of the non potential customers details can be stored for the future applications.</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Conclusion:</a:t>
            </a:r>
          </a:p>
          <a:p>
            <a:pPr lvl="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The best models chosen from the previous section are Logistic Regression &amp;  XGBOOST.  Hence it can be taken into production where a different set of test data will be used and the classification can be performed with the obtained confidence as told by the model’s metrics. </a:t>
            </a:r>
            <a:endParaRPr lang="en-US" sz="1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Hence we can expect our model to classify the customers who are about to take the term deposit with the confidence of 76 &amp; 88%.</a:t>
            </a:r>
            <a:endParaRPr lang="en-US" sz="1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From the analysis, it allows the bank to better anticipate and address the potential customers and  improving their strategic marketing in future campaigns.</a:t>
            </a:r>
            <a:endParaRPr lang="en-US" sz="16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436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1"/>
          <p:cNvSpPr txBox="1">
            <a:spLocks noChangeArrowheads="1"/>
          </p:cNvSpPr>
          <p:nvPr/>
        </p:nvSpPr>
        <p:spPr bwMode="auto">
          <a:xfrm>
            <a:off x="3502025" y="2636838"/>
            <a:ext cx="652688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eaLnBrk="0" fontAlgn="base" hangingPunct="0">
              <a:spcBef>
                <a:spcPct val="0"/>
              </a:spcBef>
              <a:spcAft>
                <a:spcPct val="0"/>
              </a:spcAft>
              <a:defRPr>
                <a:solidFill>
                  <a:schemeClr val="tx1"/>
                </a:solidFill>
                <a:latin typeface="Corbel" pitchFamily="34" charset="0"/>
              </a:defRPr>
            </a:lvl6pPr>
            <a:lvl7pPr marL="2971800" indent="-228600" eaLnBrk="0" fontAlgn="base" hangingPunct="0">
              <a:spcBef>
                <a:spcPct val="0"/>
              </a:spcBef>
              <a:spcAft>
                <a:spcPct val="0"/>
              </a:spcAft>
              <a:defRPr>
                <a:solidFill>
                  <a:schemeClr val="tx1"/>
                </a:solidFill>
                <a:latin typeface="Corbel" pitchFamily="34" charset="0"/>
              </a:defRPr>
            </a:lvl7pPr>
            <a:lvl8pPr marL="3429000" indent="-228600" eaLnBrk="0" fontAlgn="base" hangingPunct="0">
              <a:spcBef>
                <a:spcPct val="0"/>
              </a:spcBef>
              <a:spcAft>
                <a:spcPct val="0"/>
              </a:spcAft>
              <a:defRPr>
                <a:solidFill>
                  <a:schemeClr val="tx1"/>
                </a:solidFill>
                <a:latin typeface="Corbel" pitchFamily="34" charset="0"/>
              </a:defRPr>
            </a:lvl8pPr>
            <a:lvl9pPr marL="3886200" indent="-228600" eaLnBrk="0" fontAlgn="base" hangingPunct="0">
              <a:spcBef>
                <a:spcPct val="0"/>
              </a:spcBef>
              <a:spcAft>
                <a:spcPct val="0"/>
              </a:spcAft>
              <a:defRPr>
                <a:solidFill>
                  <a:schemeClr val="tx1"/>
                </a:solidFill>
                <a:latin typeface="Corbel" pitchFamily="34" charset="0"/>
              </a:defRPr>
            </a:lvl9pPr>
          </a:lstStyle>
          <a:p>
            <a:pPr eaLnBrk="1" hangingPunct="1"/>
            <a:r>
              <a:rPr lang="en-US" altLang="en-US" sz="6600" dirty="0">
                <a:latin typeface="+mj-lt"/>
              </a:rPr>
              <a:t>THANK YOU!!!</a:t>
            </a:r>
            <a:endParaRPr lang="en-IN" altLang="en-US" sz="6600" dirty="0">
              <a:latin typeface="+mj-lt"/>
            </a:endParaRPr>
          </a:p>
        </p:txBody>
      </p:sp>
    </p:spTree>
    <p:extLst>
      <p:ext uri="{BB962C8B-B14F-4D97-AF65-F5344CB8AC3E}">
        <p14:creationId xmlns:p14="http://schemas.microsoft.com/office/powerpoint/2010/main" val="3933615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152400"/>
            <a:ext cx="10692765" cy="1143000"/>
          </a:xfrm>
        </p:spPr>
        <p:txBody>
          <a:bodyPr>
            <a:normAutofit/>
          </a:bodyPr>
          <a:lstStyle/>
          <a:p>
            <a:r>
              <a:rPr lang="en-IN" sz="3000" b="1" dirty="0">
                <a:solidFill>
                  <a:schemeClr val="tx2"/>
                </a:solidFill>
              </a:rPr>
              <a:t>PROBLEM DEFINITION</a:t>
            </a:r>
          </a:p>
        </p:txBody>
      </p:sp>
      <p:sp>
        <p:nvSpPr>
          <p:cNvPr id="3" name="Content Placeholder 2"/>
          <p:cNvSpPr>
            <a:spLocks noGrp="1"/>
          </p:cNvSpPr>
          <p:nvPr>
            <p:ph idx="1"/>
          </p:nvPr>
        </p:nvSpPr>
        <p:spPr>
          <a:xfrm>
            <a:off x="454025" y="685800"/>
            <a:ext cx="11201400" cy="6172200"/>
          </a:xfrm>
        </p:spPr>
        <p:txBody>
          <a:bodyPr>
            <a:noAutofit/>
          </a:bodyPr>
          <a:lstStyle/>
          <a:p>
            <a:pPr marL="0" indent="0">
              <a:buNone/>
            </a:pPr>
            <a:r>
              <a:rPr lang="en-IN" sz="2400" b="1" dirty="0">
                <a:latin typeface="Times New Roman" panose="02020603050405020304" pitchFamily="18" charset="0"/>
                <a:cs typeface="Times New Roman" panose="02020603050405020304" pitchFamily="18" charset="0"/>
              </a:rPr>
              <a:t>Business Problem</a:t>
            </a:r>
          </a:p>
          <a:p>
            <a:r>
              <a:rPr lang="en-IN" sz="2000" dirty="0">
                <a:latin typeface="Times New Roman" panose="02020603050405020304" pitchFamily="18" charset="0"/>
                <a:cs typeface="Times New Roman" panose="02020603050405020304" pitchFamily="18" charset="0"/>
              </a:rPr>
              <a:t>There has been a revenue decline for the Portuguese bank and they would like to know what actions to take. After investigation, they found out that the root cause is that their clients are not depositing as frequently as before. Knowing that term deposits allow banks to hold onto a deposit for a specific amount of time, so banks can invest in higher gain financial products to make a profit. In addition, banks also hold better chance to persuade term deposit clients into buying other products such as funds or insurance to further increase their revenues. As a result, the Portuguese bank would like to </a:t>
            </a:r>
            <a:r>
              <a:rPr lang="en-IN" sz="2000" b="1" dirty="0">
                <a:solidFill>
                  <a:schemeClr val="tx2"/>
                </a:solidFill>
                <a:latin typeface="Times New Roman" panose="02020603050405020304" pitchFamily="18" charset="0"/>
                <a:cs typeface="Times New Roman" panose="02020603050405020304" pitchFamily="18" charset="0"/>
              </a:rPr>
              <a:t>identify existing clients that have higher chance to subscribe for a term deposit and focus marketing effort on such clients.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Value additions planned for the Project</a:t>
            </a:r>
          </a:p>
          <a:p>
            <a:r>
              <a:rPr lang="en-IN" sz="2000" dirty="0">
                <a:latin typeface="Times New Roman" panose="02020603050405020304" pitchFamily="18" charset="0"/>
                <a:cs typeface="Times New Roman" panose="02020603050405020304" pitchFamily="18" charset="0"/>
              </a:rPr>
              <a:t>Key insights about the Customers</a:t>
            </a:r>
          </a:p>
          <a:p>
            <a:r>
              <a:rPr lang="en-IN" sz="2000" dirty="0">
                <a:latin typeface="Times New Roman" panose="02020603050405020304" pitchFamily="18" charset="0"/>
                <a:cs typeface="Times New Roman" panose="02020603050405020304" pitchFamily="18" charset="0"/>
              </a:rPr>
              <a:t>Relationship between various attributes of data </a:t>
            </a:r>
          </a:p>
          <a:p>
            <a:r>
              <a:rPr lang="en-IN" sz="2000" dirty="0">
                <a:latin typeface="Times New Roman" panose="02020603050405020304" pitchFamily="18" charset="0"/>
                <a:cs typeface="Times New Roman" panose="02020603050405020304" pitchFamily="18" charset="0"/>
              </a:rPr>
              <a:t>Significant attributes and its inferences contributing to the actual problem</a:t>
            </a:r>
          </a:p>
          <a:p>
            <a:r>
              <a:rPr lang="en-IN" sz="2000" dirty="0">
                <a:latin typeface="Times New Roman" panose="02020603050405020304" pitchFamily="18" charset="0"/>
                <a:cs typeface="Times New Roman" panose="02020603050405020304" pitchFamily="18" charset="0"/>
              </a:rPr>
              <a:t>Explain the final model in client specific manner. </a:t>
            </a: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endParaRPr lang="en-IN" sz="13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58DF75C-1349-4428-A080-E4DEDA9691AA}" type="slidenum">
              <a:rPr lang="en-US" smtClean="0"/>
              <a:t>2</a:t>
            </a:fld>
            <a:endParaRPr lang="en-US"/>
          </a:p>
        </p:txBody>
      </p:sp>
    </p:spTree>
    <p:extLst>
      <p:ext uri="{BB962C8B-B14F-4D97-AF65-F5344CB8AC3E}">
        <p14:creationId xmlns:p14="http://schemas.microsoft.com/office/powerpoint/2010/main" val="378664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A1C656-3B6F-4AE3-9988-51F4F07D60D1}"/>
              </a:ext>
            </a:extLst>
          </p:cNvPr>
          <p:cNvSpPr>
            <a:spLocks noGrp="1"/>
          </p:cNvSpPr>
          <p:nvPr>
            <p:ph idx="1"/>
          </p:nvPr>
        </p:nvSpPr>
        <p:spPr>
          <a:xfrm>
            <a:off x="454026" y="838200"/>
            <a:ext cx="11277600" cy="6019800"/>
          </a:xfrm>
        </p:spPr>
        <p:txBody>
          <a:bodyPr>
            <a:noAutofit/>
          </a:bodyPr>
          <a:lstStyle/>
          <a:p>
            <a:pPr marL="0" indent="0">
              <a:buNone/>
            </a:pPr>
            <a:r>
              <a:rPr lang="en-IN" sz="1600" b="1" dirty="0">
                <a:latin typeface="Times New Roman" panose="02020603050405020304" pitchFamily="18" charset="0"/>
                <a:cs typeface="Times New Roman" panose="02020603050405020304" pitchFamily="18" charset="0"/>
              </a:rPr>
              <a:t>Suggested Solution:</a:t>
            </a:r>
          </a:p>
          <a:p>
            <a:r>
              <a:rPr lang="en-IN" sz="1400" dirty="0">
                <a:latin typeface="Times New Roman" panose="02020603050405020304" pitchFamily="18" charset="0"/>
                <a:cs typeface="Times New Roman" panose="02020603050405020304" pitchFamily="18" charset="0"/>
              </a:rPr>
              <a:t>For this problem, </a:t>
            </a:r>
            <a:r>
              <a:rPr lang="en-IN" sz="1400" b="1" dirty="0">
                <a:solidFill>
                  <a:schemeClr val="accent1">
                    <a:lumMod val="75000"/>
                  </a:schemeClr>
                </a:solidFill>
                <a:latin typeface="Times New Roman" panose="02020603050405020304" pitchFamily="18" charset="0"/>
                <a:cs typeface="Times New Roman" panose="02020603050405020304" pitchFamily="18" charset="0"/>
              </a:rPr>
              <a:t>the customers who will subscribe for a term deposit needs to be picked out and targeted</a:t>
            </a:r>
            <a:r>
              <a:rPr lang="en-IN" sz="1400" dirty="0">
                <a:latin typeface="Times New Roman" panose="02020603050405020304" pitchFamily="18" charset="0"/>
                <a:cs typeface="Times New Roman" panose="02020603050405020304" pitchFamily="18" charset="0"/>
              </a:rPr>
              <a:t> in order to focus on those customers to increase the bank’s revenue. </a:t>
            </a:r>
          </a:p>
          <a:p>
            <a:r>
              <a:rPr lang="en-IN" sz="1400" dirty="0">
                <a:latin typeface="Times New Roman" panose="02020603050405020304" pitchFamily="18" charset="0"/>
                <a:cs typeface="Times New Roman" panose="02020603050405020304" pitchFamily="18" charset="0"/>
              </a:rPr>
              <a:t>To resolve the problem, we used  </a:t>
            </a:r>
            <a:r>
              <a:rPr lang="en-IN" sz="1400" b="1" dirty="0">
                <a:solidFill>
                  <a:schemeClr val="tx2"/>
                </a:solidFill>
                <a:latin typeface="Times New Roman" panose="02020603050405020304" pitchFamily="18" charset="0"/>
                <a:cs typeface="Times New Roman" panose="02020603050405020304" pitchFamily="18" charset="0"/>
              </a:rPr>
              <a:t>Machine Learning Classification algorithms </a:t>
            </a:r>
            <a:r>
              <a:rPr lang="en-IN" sz="1400" dirty="0">
                <a:latin typeface="Times New Roman" panose="02020603050405020304" pitchFamily="18" charset="0"/>
                <a:cs typeface="Times New Roman" panose="02020603050405020304" pitchFamily="18" charset="0"/>
              </a:rPr>
              <a:t>to predict which clients are more likely to subscribe for term deposits.</a:t>
            </a:r>
            <a:endParaRPr lang="en-IN"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Data set Considered:</a:t>
            </a:r>
          </a:p>
          <a:p>
            <a:r>
              <a:rPr lang="en-IN" sz="1400" dirty="0">
                <a:latin typeface="Times New Roman" panose="02020603050405020304" pitchFamily="18" charset="0"/>
                <a:cs typeface="Times New Roman" panose="02020603050405020304" pitchFamily="18" charset="0"/>
              </a:rPr>
              <a:t>Bank Marketing Data - </a:t>
            </a:r>
            <a:r>
              <a:rPr lang="en-IN" sz="1600" dirty="0"/>
              <a:t>https://datahub.io/machine-learning/bank-marketing </a:t>
            </a:r>
            <a:endParaRPr lang="en-IN" sz="14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Data Pre-processing:</a:t>
            </a:r>
          </a:p>
          <a:p>
            <a:pPr marL="0" indent="0">
              <a:buNone/>
            </a:pPr>
            <a:r>
              <a:rPr lang="en-IN" sz="1600" b="1" dirty="0">
                <a:latin typeface="Times New Roman" panose="02020603050405020304" pitchFamily="18" charset="0"/>
                <a:cs typeface="Times New Roman" panose="02020603050405020304" pitchFamily="18" charset="0"/>
              </a:rPr>
              <a:t>Shape of Data: </a:t>
            </a:r>
          </a:p>
          <a:p>
            <a:r>
              <a:rPr lang="en-IN" sz="1600" dirty="0">
                <a:latin typeface="Times New Roman" panose="02020603050405020304" pitchFamily="18" charset="0"/>
                <a:cs typeface="Times New Roman" panose="02020603050405020304" pitchFamily="18" charset="0"/>
              </a:rPr>
              <a:t>Rows:- 45211 </a:t>
            </a:r>
          </a:p>
          <a:p>
            <a:r>
              <a:rPr lang="en-IN" sz="1600" dirty="0">
                <a:latin typeface="Times New Roman" panose="02020603050405020304" pitchFamily="18" charset="0"/>
                <a:cs typeface="Times New Roman" panose="02020603050405020304" pitchFamily="18" charset="0"/>
              </a:rPr>
              <a:t>Columns:-17 </a:t>
            </a:r>
            <a:endParaRPr lang="en-IN"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Data Description:</a:t>
            </a:r>
          </a:p>
          <a:p>
            <a:r>
              <a:rPr lang="en-IN" sz="1400" b="1"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Data set columns are shown divided into numerical and categorical columns. Our Target  Variable is Categorical with Binary Class.</a:t>
            </a:r>
          </a:p>
          <a:p>
            <a:pPr marL="0" indent="0">
              <a:buNone/>
            </a:pPr>
            <a:r>
              <a:rPr lang="en-IN" sz="1800" b="1" dirty="0">
                <a:latin typeface="Times New Roman" panose="02020603050405020304" pitchFamily="18" charset="0"/>
                <a:cs typeface="Times New Roman" panose="02020603050405020304" pitchFamily="18" charset="0"/>
              </a:rPr>
              <a:t>Numerical Columns:</a:t>
            </a:r>
          </a:p>
          <a:p>
            <a:pPr marL="342900" indent="-34290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age</a:t>
            </a:r>
          </a:p>
          <a:p>
            <a:pPr marL="342900" indent="-342900">
              <a:buFont typeface="Arial" panose="020B0604020202020204" pitchFamily="34" charset="0"/>
              <a:buChar char="•"/>
            </a:pPr>
            <a:r>
              <a:rPr lang="en-US" altLang="en-US" sz="1600" dirty="0" err="1">
                <a:latin typeface="Times New Roman" panose="02020603050405020304" pitchFamily="18" charset="0"/>
                <a:cs typeface="Times New Roman" panose="02020603050405020304" pitchFamily="18" charset="0"/>
              </a:rPr>
              <a:t>balance_amount</a:t>
            </a:r>
            <a:endParaRPr lang="en-US" alt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1600" dirty="0" err="1">
                <a:latin typeface="Times New Roman" panose="02020603050405020304" pitchFamily="18" charset="0"/>
                <a:cs typeface="Times New Roman" panose="02020603050405020304" pitchFamily="18" charset="0"/>
              </a:rPr>
              <a:t>last_contact_day</a:t>
            </a:r>
            <a:endParaRPr lang="en-US" alt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duration</a:t>
            </a:r>
          </a:p>
          <a:p>
            <a:pPr marL="342900" indent="-34290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campaign </a:t>
            </a:r>
          </a:p>
          <a:p>
            <a:pPr marL="342900" indent="-342900">
              <a:buFont typeface="Arial" panose="020B0604020202020204" pitchFamily="34" charset="0"/>
              <a:buChar char="•"/>
            </a:pPr>
            <a:r>
              <a:rPr lang="en-US" altLang="en-US" sz="1600" dirty="0" err="1">
                <a:latin typeface="Times New Roman" panose="02020603050405020304" pitchFamily="18" charset="0"/>
                <a:cs typeface="Times New Roman" panose="02020603050405020304" pitchFamily="18" charset="0"/>
              </a:rPr>
              <a:t>passed_days</a:t>
            </a:r>
            <a:r>
              <a:rPr lang="en-US" altLang="en-US" sz="16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altLang="en-US" sz="1600" dirty="0" err="1">
                <a:latin typeface="Times New Roman" panose="02020603050405020304" pitchFamily="18" charset="0"/>
                <a:cs typeface="Times New Roman" panose="02020603050405020304" pitchFamily="18" charset="0"/>
              </a:rPr>
              <a:t>previous_contact</a:t>
            </a:r>
            <a:endParaRPr lang="en-US" alt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594044" y="261938"/>
            <a:ext cx="10692765" cy="652462"/>
          </a:xfrm>
        </p:spPr>
        <p:txBody>
          <a:bodyPr>
            <a:normAutofit/>
          </a:bodyPr>
          <a:lstStyle/>
          <a:p>
            <a:r>
              <a:rPr lang="en-IN" sz="3000" b="1" dirty="0">
                <a:solidFill>
                  <a:schemeClr val="tx2"/>
                </a:solidFill>
              </a:rPr>
              <a:t>DATA FINDINGS AND IMPLICATIONS</a:t>
            </a:r>
          </a:p>
        </p:txBody>
      </p:sp>
      <p:sp>
        <p:nvSpPr>
          <p:cNvPr id="7" name="Slide Number Placeholder 6"/>
          <p:cNvSpPr>
            <a:spLocks noGrp="1"/>
          </p:cNvSpPr>
          <p:nvPr>
            <p:ph type="sldNum" sz="quarter" idx="12"/>
          </p:nvPr>
        </p:nvSpPr>
        <p:spPr/>
        <p:txBody>
          <a:bodyPr/>
          <a:lstStyle/>
          <a:p>
            <a:fld id="{258DF75C-1349-4428-A080-E4DEDA9691AA}" type="slidenum">
              <a:rPr lang="en-US" smtClean="0"/>
              <a:t>3</a:t>
            </a:fld>
            <a:endParaRPr lang="en-US"/>
          </a:p>
        </p:txBody>
      </p:sp>
      <p:sp>
        <p:nvSpPr>
          <p:cNvPr id="8" name="Rectangle 3">
            <a:extLst>
              <a:ext uri="{FF2B5EF4-FFF2-40B4-BE49-F238E27FC236}">
                <a16:creationId xmlns:a16="http://schemas.microsoft.com/office/drawing/2014/main" id="{94523719-3D96-4DB5-B1EB-C9D84EB9A65A}"/>
              </a:ext>
            </a:extLst>
          </p:cNvPr>
          <p:cNvSpPr>
            <a:spLocks noChangeArrowheads="1"/>
          </p:cNvSpPr>
          <p:nvPr/>
        </p:nvSpPr>
        <p:spPr bwMode="auto">
          <a:xfrm>
            <a:off x="0" y="174739"/>
            <a:ext cx="20840" cy="1077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720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23A297-7EBA-4AD1-B741-F784DAC2ADC8}"/>
              </a:ext>
            </a:extLst>
          </p:cNvPr>
          <p:cNvSpPr>
            <a:spLocks noGrp="1"/>
          </p:cNvSpPr>
          <p:nvPr>
            <p:ph type="sldNum" sz="quarter" idx="12"/>
          </p:nvPr>
        </p:nvSpPr>
        <p:spPr/>
        <p:txBody>
          <a:bodyPr/>
          <a:lstStyle/>
          <a:p>
            <a:fld id="{258DF75C-1349-4428-A080-E4DEDA9691AA}" type="slidenum">
              <a:rPr lang="en-US" smtClean="0"/>
              <a:t>4</a:t>
            </a:fld>
            <a:endParaRPr lang="en-US"/>
          </a:p>
        </p:txBody>
      </p:sp>
      <p:sp>
        <p:nvSpPr>
          <p:cNvPr id="6" name="TextBox 5">
            <a:extLst>
              <a:ext uri="{FF2B5EF4-FFF2-40B4-BE49-F238E27FC236}">
                <a16:creationId xmlns:a16="http://schemas.microsoft.com/office/drawing/2014/main" id="{F0FED556-F757-49E1-912E-952A3D222C01}"/>
              </a:ext>
            </a:extLst>
          </p:cNvPr>
          <p:cNvSpPr txBox="1"/>
          <p:nvPr/>
        </p:nvSpPr>
        <p:spPr>
          <a:xfrm>
            <a:off x="530225" y="1143000"/>
            <a:ext cx="11125200" cy="5570756"/>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Categorical Columns:</a:t>
            </a:r>
            <a:endParaRPr lang="en-IN" sz="1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job </a:t>
            </a:r>
          </a:p>
          <a:p>
            <a:pPr marL="342900" indent="-34290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nuptial</a:t>
            </a:r>
          </a:p>
          <a:p>
            <a:pPr marL="342900" indent="-34290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education </a:t>
            </a:r>
          </a:p>
          <a:p>
            <a:pPr marL="342900" indent="-342900">
              <a:buFont typeface="Arial" panose="020B0604020202020204" pitchFamily="34" charset="0"/>
              <a:buChar char="•"/>
            </a:pPr>
            <a:r>
              <a:rPr lang="en-US" altLang="en-US" sz="1600" dirty="0" err="1">
                <a:latin typeface="Times New Roman" panose="02020603050405020304" pitchFamily="18" charset="0"/>
                <a:cs typeface="Times New Roman" panose="02020603050405020304" pitchFamily="18" charset="0"/>
              </a:rPr>
              <a:t>defaulter_presence</a:t>
            </a:r>
            <a:r>
              <a:rPr lang="en-US" altLang="en-US" sz="16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altLang="en-US" sz="1600" dirty="0" err="1">
                <a:latin typeface="Times New Roman" panose="02020603050405020304" pitchFamily="18" charset="0"/>
                <a:cs typeface="Times New Roman" panose="02020603050405020304" pitchFamily="18" charset="0"/>
              </a:rPr>
              <a:t>house_loan</a:t>
            </a:r>
            <a:endParaRPr lang="en-US" alt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1600" dirty="0" err="1">
                <a:latin typeface="Times New Roman" panose="02020603050405020304" pitchFamily="18" charset="0"/>
                <a:cs typeface="Times New Roman" panose="02020603050405020304" pitchFamily="18" charset="0"/>
              </a:rPr>
              <a:t>personal_loan</a:t>
            </a:r>
            <a:r>
              <a:rPr lang="en-US" altLang="en-US" sz="16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altLang="en-US" sz="1600" dirty="0" err="1">
                <a:latin typeface="Times New Roman" panose="02020603050405020304" pitchFamily="18" charset="0"/>
                <a:cs typeface="Times New Roman" panose="02020603050405020304" pitchFamily="18" charset="0"/>
              </a:rPr>
              <a:t>contact_via</a:t>
            </a:r>
            <a:endParaRPr lang="en-US" alt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1600" dirty="0" err="1">
                <a:latin typeface="Times New Roman" panose="02020603050405020304" pitchFamily="18" charset="0"/>
                <a:cs typeface="Times New Roman" panose="02020603050405020304" pitchFamily="18" charset="0"/>
              </a:rPr>
              <a:t>last_contact_month</a:t>
            </a:r>
            <a:r>
              <a:rPr lang="en-US" altLang="en-US" sz="16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altLang="en-US" sz="1600" dirty="0" err="1">
                <a:latin typeface="Times New Roman" panose="02020603050405020304" pitchFamily="18" charset="0"/>
                <a:cs typeface="Times New Roman" panose="02020603050405020304" pitchFamily="18" charset="0"/>
              </a:rPr>
              <a:t>poutcome</a:t>
            </a:r>
            <a:endParaRPr lang="en-US" alt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'y’</a:t>
            </a: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(Target Variable)</a:t>
            </a:r>
          </a:p>
          <a:p>
            <a:r>
              <a:rPr lang="en-IN" sz="16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Null Values Detection:                              </a:t>
            </a:r>
          </a:p>
          <a:p>
            <a:r>
              <a:rPr lang="en-IN" sz="1600" dirty="0">
                <a:latin typeface="Times New Roman" panose="02020603050405020304" pitchFamily="18" charset="0"/>
                <a:cs typeface="Times New Roman" panose="02020603050405020304" pitchFamily="18" charset="0"/>
              </a:rPr>
              <a:t>Primarily , we didn’t </a:t>
            </a:r>
            <a:r>
              <a:rPr lang="en-IN" sz="1800" dirty="0">
                <a:latin typeface="Times New Roman" panose="02020603050405020304" pitchFamily="18" charset="0"/>
                <a:cs typeface="Times New Roman" panose="02020603050405020304" pitchFamily="18" charset="0"/>
              </a:rPr>
              <a:t>encounter any  null values. But, after some data understanding we noticed that there are some unknown values  present in  columns like  Job, Education, </a:t>
            </a:r>
            <a:r>
              <a:rPr lang="en-IN" sz="1800" dirty="0" err="1">
                <a:latin typeface="Times New Roman" panose="02020603050405020304" pitchFamily="18" charset="0"/>
                <a:cs typeface="Times New Roman" panose="02020603050405020304" pitchFamily="18" charset="0"/>
              </a:rPr>
              <a:t>Contact_via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poutcome</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US" sz="1800" b="1" dirty="0"/>
              <a:t>Unknown Values Treatment:</a:t>
            </a:r>
          </a:p>
          <a:p>
            <a:pPr marL="342900" lvl="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As we have unknown values in the education and job columns, based on each category  the unknown values have been imputed.</a:t>
            </a: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Contact_via</a:t>
            </a:r>
            <a:r>
              <a:rPr lang="en-IN" sz="1800" dirty="0">
                <a:latin typeface="Times New Roman" panose="02020603050405020304" pitchFamily="18" charset="0"/>
                <a:cs typeface="Times New Roman" panose="02020603050405020304" pitchFamily="18" charset="0"/>
              </a:rPr>
              <a:t>” column has unknown values and those unknown values are imputed with mode.</a:t>
            </a:r>
          </a:p>
          <a:p>
            <a:endParaRPr lang="en-IN" sz="20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07519CFF-6D06-4810-8A92-FDE20E1071D5}"/>
              </a:ext>
            </a:extLst>
          </p:cNvPr>
          <p:cNvSpPr>
            <a:spLocks noGrp="1"/>
          </p:cNvSpPr>
          <p:nvPr>
            <p:ph type="title"/>
          </p:nvPr>
        </p:nvSpPr>
        <p:spPr>
          <a:xfrm>
            <a:off x="594044" y="261938"/>
            <a:ext cx="10692765" cy="652462"/>
          </a:xfrm>
        </p:spPr>
        <p:txBody>
          <a:bodyPr>
            <a:normAutofit/>
          </a:bodyPr>
          <a:lstStyle/>
          <a:p>
            <a:r>
              <a:rPr lang="en-IN" sz="3000" b="1" dirty="0">
                <a:solidFill>
                  <a:schemeClr val="tx2"/>
                </a:solidFill>
              </a:rPr>
              <a:t>DATA FINDINGS AND IMPLICATIONS</a:t>
            </a:r>
          </a:p>
        </p:txBody>
      </p:sp>
    </p:spTree>
    <p:extLst>
      <p:ext uri="{BB962C8B-B14F-4D97-AF65-F5344CB8AC3E}">
        <p14:creationId xmlns:p14="http://schemas.microsoft.com/office/powerpoint/2010/main" val="25990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026" y="838200"/>
            <a:ext cx="10832784" cy="6096000"/>
          </a:xfrm>
        </p:spPr>
        <p:txBody>
          <a:bodyPr>
            <a:normAutofit/>
          </a:bodyPr>
          <a:lstStyle/>
          <a:p>
            <a:pPr marL="0" indent="0">
              <a:buNone/>
            </a:pPr>
            <a:endParaRPr lang="en-IN" sz="1200" dirty="0"/>
          </a:p>
          <a:p>
            <a:pPr marL="0" indent="0">
              <a:buNone/>
            </a:pPr>
            <a:r>
              <a:rPr lang="en-IN" sz="1200" b="1" dirty="0"/>
              <a:t>Removing Insignificant Features:</a:t>
            </a:r>
            <a:endParaRPr lang="en-IN" sz="1200" dirty="0">
              <a:latin typeface="Calibri" panose="020F0502020204030204" pitchFamily="34" charset="0"/>
              <a:ea typeface="Calibri" panose="020F0502020204030204" pitchFamily="34" charset="0"/>
              <a:cs typeface="Tunga" panose="020B0502040204020203" pitchFamily="34" charset="0"/>
            </a:endParaRPr>
          </a:p>
          <a:p>
            <a:pPr>
              <a:lnSpc>
                <a:spcPct val="107000"/>
              </a:lnSpc>
            </a:pPr>
            <a:r>
              <a:rPr lang="en-IN" sz="1600" dirty="0">
                <a:latin typeface="Times New Roman" panose="02020603050405020304" pitchFamily="18" charset="0"/>
                <a:ea typeface="Calibri" panose="020F0502020204030204" pitchFamily="34" charset="0"/>
                <a:cs typeface="Tunga" panose="020B0502040204020203" pitchFamily="34" charset="0"/>
              </a:rPr>
              <a:t>“</a:t>
            </a:r>
            <a:r>
              <a:rPr lang="en-IN" sz="1600" dirty="0" err="1">
                <a:latin typeface="Times New Roman" panose="02020603050405020304" pitchFamily="18" charset="0"/>
                <a:ea typeface="Calibri" panose="020F0502020204030204" pitchFamily="34" charset="0"/>
                <a:cs typeface="Tunga" panose="020B0502040204020203" pitchFamily="34" charset="0"/>
              </a:rPr>
              <a:t>Poutcome</a:t>
            </a:r>
            <a:r>
              <a:rPr lang="en-IN" sz="1600" dirty="0">
                <a:latin typeface="Times New Roman" panose="02020603050405020304" pitchFamily="18" charset="0"/>
                <a:ea typeface="Calibri" panose="020F0502020204030204" pitchFamily="34" charset="0"/>
                <a:cs typeface="Tunga" panose="020B0502040204020203" pitchFamily="34" charset="0"/>
              </a:rPr>
              <a:t>” column has unknown values more than 80% we had removed that column.</a:t>
            </a:r>
            <a:endParaRPr lang="en-IN" sz="1600" dirty="0">
              <a:latin typeface="Calibri" panose="020F0502020204030204" pitchFamily="34" charset="0"/>
              <a:ea typeface="Calibri" panose="020F0502020204030204" pitchFamily="34" charset="0"/>
              <a:cs typeface="Tunga" panose="020B0502040204020203" pitchFamily="34" charset="0"/>
            </a:endParaRPr>
          </a:p>
          <a:p>
            <a:pPr marL="0" indent="0">
              <a:buNone/>
            </a:pPr>
            <a:endParaRPr lang="en-IN" sz="1200" b="1" dirty="0"/>
          </a:p>
          <a:p>
            <a:pPr marL="0" indent="0">
              <a:buNone/>
            </a:pPr>
            <a:r>
              <a:rPr lang="en-IN" sz="1600" b="1" dirty="0"/>
              <a:t>Outliers Detection:</a:t>
            </a:r>
          </a:p>
          <a:p>
            <a:r>
              <a:rPr lang="en-IN" sz="1600" dirty="0">
                <a:latin typeface="Times New Roman" panose="02020603050405020304" pitchFamily="18" charset="0"/>
                <a:cs typeface="Times New Roman" panose="02020603050405020304" pitchFamily="18" charset="0"/>
              </a:rPr>
              <a:t>Extreme Outliers where found in the region of whisker level 3 in the features such as previous_contact, </a:t>
            </a:r>
            <a:r>
              <a:rPr lang="en-IN" sz="1600" dirty="0" err="1">
                <a:latin typeface="Times New Roman" panose="02020603050405020304" pitchFamily="18" charset="0"/>
                <a:cs typeface="Times New Roman" panose="02020603050405020304" pitchFamily="18" charset="0"/>
              </a:rPr>
              <a:t>balance_amount</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campaign, duration. </a:t>
            </a:r>
          </a:p>
          <a:p>
            <a:r>
              <a:rPr lang="en-IN" sz="1600" dirty="0">
                <a:latin typeface="Times New Roman" panose="02020603050405020304" pitchFamily="18" charset="0"/>
                <a:cs typeface="Times New Roman" panose="02020603050405020304" pitchFamily="18" charset="0"/>
              </a:rPr>
              <a:t>These Outliers have to be treated . Here, we used </a:t>
            </a:r>
            <a:r>
              <a:rPr lang="en-IN" sz="1600" b="1" dirty="0">
                <a:solidFill>
                  <a:srgbClr val="002060"/>
                </a:solidFill>
                <a:latin typeface="Times New Roman" panose="02020603050405020304" pitchFamily="18" charset="0"/>
                <a:cs typeface="Times New Roman" panose="02020603050405020304" pitchFamily="18" charset="0"/>
              </a:rPr>
              <a:t>IQR method</a:t>
            </a:r>
            <a:r>
              <a:rPr lang="en-IN" sz="1600" dirty="0">
                <a:latin typeface="Times New Roman" panose="02020603050405020304" pitchFamily="18" charset="0"/>
                <a:cs typeface="Times New Roman" panose="02020603050405020304" pitchFamily="18" charset="0"/>
              </a:rPr>
              <a:t> for the outlier treatment.</a:t>
            </a:r>
          </a:p>
          <a:p>
            <a:pPr marL="0" indent="0">
              <a:buNone/>
            </a:pPr>
            <a:endParaRPr lang="en-IN" sz="1600" dirty="0"/>
          </a:p>
          <a:p>
            <a:pPr marL="0" indent="0">
              <a:buNone/>
            </a:pPr>
            <a:r>
              <a:rPr lang="en-IN" sz="1600" b="1" dirty="0"/>
              <a:t>Imbalanced Data:</a:t>
            </a:r>
          </a:p>
          <a:p>
            <a:r>
              <a:rPr lang="en-US" sz="1600" dirty="0">
                <a:latin typeface="Times New Roman" panose="02020603050405020304" pitchFamily="18" charset="0"/>
                <a:cs typeface="Times New Roman" panose="02020603050405020304" pitchFamily="18" charset="0"/>
              </a:rPr>
              <a:t>The Target class variable of the dataset is heavily imbalanced. This is the cause for poor performance with </a:t>
            </a:r>
          </a:p>
          <a:p>
            <a:pPr marL="0" indent="0">
              <a:buNone/>
            </a:pPr>
            <a:r>
              <a:rPr lang="en-US" sz="1600" dirty="0">
                <a:latin typeface="Times New Roman" panose="02020603050405020304" pitchFamily="18" charset="0"/>
                <a:cs typeface="Times New Roman" panose="02020603050405020304" pitchFamily="18" charset="0"/>
              </a:rPr>
              <a:t>traditional machine learning models and evaluation metrics that assume a balanced class distribution.</a:t>
            </a:r>
          </a:p>
          <a:p>
            <a:r>
              <a:rPr lang="en-US" sz="1600" dirty="0">
                <a:latin typeface="Times New Roman" panose="02020603050405020304" pitchFamily="18" charset="0"/>
                <a:cs typeface="Times New Roman" panose="02020603050405020304" pitchFamily="18" charset="0"/>
              </a:rPr>
              <a:t>We used </a:t>
            </a:r>
            <a:r>
              <a:rPr lang="en-US" sz="1600" b="1" dirty="0">
                <a:solidFill>
                  <a:srgbClr val="002060"/>
                </a:solidFill>
                <a:latin typeface="Times New Roman" panose="02020603050405020304" pitchFamily="18" charset="0"/>
                <a:cs typeface="Times New Roman" panose="02020603050405020304" pitchFamily="18" charset="0"/>
              </a:rPr>
              <a:t>SMOTE – Oversampling Technique with sampling strategy 0.5</a:t>
            </a:r>
            <a:r>
              <a:rPr lang="en-US" sz="1600" dirty="0">
                <a:latin typeface="Times New Roman" panose="02020603050405020304" pitchFamily="18" charset="0"/>
                <a:cs typeface="Times New Roman" panose="02020603050405020304" pitchFamily="18" charset="0"/>
              </a:rPr>
              <a:t> to overcome this issue.</a:t>
            </a:r>
          </a:p>
          <a:p>
            <a:pPr marL="0" indent="0">
              <a:buNone/>
            </a:pPr>
            <a:endParaRPr lang="en-US" sz="1200" dirty="0"/>
          </a:p>
          <a:p>
            <a:pPr marL="0" indent="0">
              <a:buNone/>
            </a:pPr>
            <a:endParaRPr lang="en-US" sz="1200" dirty="0"/>
          </a:p>
          <a:p>
            <a:pPr marL="0" indent="0">
              <a:buNone/>
            </a:pPr>
            <a:endParaRPr lang="en-IN" sz="1200" b="1" dirty="0"/>
          </a:p>
          <a:p>
            <a:endParaRPr lang="en-IN" sz="1200" dirty="0"/>
          </a:p>
          <a:p>
            <a:pPr marL="0" indent="0">
              <a:buNone/>
            </a:pPr>
            <a:endParaRPr lang="en-IN" sz="1200" dirty="0"/>
          </a:p>
          <a:p>
            <a:pPr marL="0" indent="0">
              <a:buNone/>
            </a:pPr>
            <a:endParaRPr lang="en-IN" sz="1200" dirty="0"/>
          </a:p>
          <a:p>
            <a:pPr marL="0" indent="0">
              <a:buNone/>
            </a:pPr>
            <a:endParaRPr lang="en-IN" sz="1200" dirty="0"/>
          </a:p>
          <a:p>
            <a:endParaRPr lang="en-IN" sz="1200" b="1" dirty="0"/>
          </a:p>
          <a:p>
            <a:endParaRPr lang="en-IN" sz="1200" dirty="0"/>
          </a:p>
          <a:p>
            <a:pPr marL="0" indent="0">
              <a:buNone/>
            </a:pPr>
            <a:endParaRPr lang="en-IN" sz="1200" dirty="0"/>
          </a:p>
          <a:p>
            <a:endParaRPr lang="en-IN" sz="1200" dirty="0"/>
          </a:p>
          <a:p>
            <a:endParaRPr lang="en-IN" sz="1200" b="1" dirty="0"/>
          </a:p>
          <a:p>
            <a:pPr marL="0" indent="0">
              <a:buNone/>
            </a:pPr>
            <a:endParaRPr lang="en-US" sz="1200" b="1" dirty="0"/>
          </a:p>
        </p:txBody>
      </p:sp>
      <p:sp>
        <p:nvSpPr>
          <p:cNvPr id="4" name="Title 1"/>
          <p:cNvSpPr>
            <a:spLocks noGrp="1"/>
          </p:cNvSpPr>
          <p:nvPr>
            <p:ph type="title"/>
          </p:nvPr>
        </p:nvSpPr>
        <p:spPr>
          <a:xfrm>
            <a:off x="594044" y="261938"/>
            <a:ext cx="10692765" cy="652462"/>
          </a:xfrm>
        </p:spPr>
        <p:txBody>
          <a:bodyPr>
            <a:normAutofit/>
          </a:bodyPr>
          <a:lstStyle/>
          <a:p>
            <a:r>
              <a:rPr lang="en-IN" sz="3000" b="1" dirty="0">
                <a:solidFill>
                  <a:schemeClr val="tx2"/>
                </a:solidFill>
              </a:rPr>
              <a:t>DATA FINDINGS AND IMPLICATIONS</a:t>
            </a:r>
          </a:p>
        </p:txBody>
      </p:sp>
      <p:sp>
        <p:nvSpPr>
          <p:cNvPr id="11" name="Slide Number Placeholder 10"/>
          <p:cNvSpPr>
            <a:spLocks noGrp="1"/>
          </p:cNvSpPr>
          <p:nvPr>
            <p:ph type="sldNum" sz="quarter" idx="12"/>
          </p:nvPr>
        </p:nvSpPr>
        <p:spPr/>
        <p:txBody>
          <a:bodyPr/>
          <a:lstStyle/>
          <a:p>
            <a:fld id="{258DF75C-1349-4428-A080-E4DEDA9691AA}" type="slidenum">
              <a:rPr lang="en-US" smtClean="0"/>
              <a:t>5</a:t>
            </a:fld>
            <a:endParaRPr lang="en-US" dirty="0"/>
          </a:p>
        </p:txBody>
      </p:sp>
      <p:sp>
        <p:nvSpPr>
          <p:cNvPr id="2" name="TextBox 1"/>
          <p:cNvSpPr txBox="1"/>
          <p:nvPr/>
        </p:nvSpPr>
        <p:spPr>
          <a:xfrm>
            <a:off x="301625" y="5930026"/>
            <a:ext cx="2133600" cy="276999"/>
          </a:xfrm>
          <a:prstGeom prst="rect">
            <a:avLst/>
          </a:prstGeom>
          <a:noFill/>
        </p:spPr>
        <p:txBody>
          <a:bodyPr wrap="square" rtlCol="0">
            <a:spAutoFit/>
          </a:bodyPr>
          <a:lstStyle/>
          <a:p>
            <a:r>
              <a:rPr lang="en-IN" sz="1200" b="1" dirty="0"/>
              <a:t>Before: 85:15</a:t>
            </a:r>
          </a:p>
        </p:txBody>
      </p:sp>
      <p:sp>
        <p:nvSpPr>
          <p:cNvPr id="13" name="TextBox 12"/>
          <p:cNvSpPr txBox="1"/>
          <p:nvPr/>
        </p:nvSpPr>
        <p:spPr>
          <a:xfrm>
            <a:off x="10008288" y="5881300"/>
            <a:ext cx="2133600" cy="276999"/>
          </a:xfrm>
          <a:prstGeom prst="rect">
            <a:avLst/>
          </a:prstGeom>
          <a:noFill/>
        </p:spPr>
        <p:txBody>
          <a:bodyPr wrap="square" rtlCol="0">
            <a:spAutoFit/>
          </a:bodyPr>
          <a:lstStyle/>
          <a:p>
            <a:r>
              <a:rPr lang="en-IN" sz="1200" b="1" dirty="0"/>
              <a:t>After: 66:34</a:t>
            </a:r>
          </a:p>
        </p:txBody>
      </p:sp>
      <p:pic>
        <p:nvPicPr>
          <p:cNvPr id="12" name="Picture 11">
            <a:extLst>
              <a:ext uri="{FF2B5EF4-FFF2-40B4-BE49-F238E27FC236}">
                <a16:creationId xmlns:a16="http://schemas.microsoft.com/office/drawing/2014/main" id="{7525C2E6-70D2-439C-AE09-67743D68BFF6}"/>
              </a:ext>
            </a:extLst>
          </p:cNvPr>
          <p:cNvPicPr>
            <a:picLocks noChangeAspect="1"/>
          </p:cNvPicPr>
          <p:nvPr/>
        </p:nvPicPr>
        <p:blipFill>
          <a:blip r:embed="rId2"/>
          <a:stretch>
            <a:fillRect/>
          </a:stretch>
        </p:blipFill>
        <p:spPr>
          <a:xfrm>
            <a:off x="1368425" y="4495799"/>
            <a:ext cx="4267200" cy="2225685"/>
          </a:xfrm>
          <a:prstGeom prst="rect">
            <a:avLst/>
          </a:prstGeom>
          <a:ln>
            <a:solidFill>
              <a:schemeClr val="bg1"/>
            </a:solidFill>
          </a:ln>
        </p:spPr>
      </p:pic>
      <p:pic>
        <p:nvPicPr>
          <p:cNvPr id="15" name="Picture 14">
            <a:extLst>
              <a:ext uri="{FF2B5EF4-FFF2-40B4-BE49-F238E27FC236}">
                <a16:creationId xmlns:a16="http://schemas.microsoft.com/office/drawing/2014/main" id="{7D1DF3D5-49C0-4396-9024-372A64AF7AB9}"/>
              </a:ext>
            </a:extLst>
          </p:cNvPr>
          <p:cNvPicPr>
            <a:picLocks noChangeAspect="1"/>
          </p:cNvPicPr>
          <p:nvPr/>
        </p:nvPicPr>
        <p:blipFill>
          <a:blip r:embed="rId3"/>
          <a:stretch>
            <a:fillRect/>
          </a:stretch>
        </p:blipFill>
        <p:spPr>
          <a:xfrm>
            <a:off x="5870418" y="4495798"/>
            <a:ext cx="4120488" cy="2225686"/>
          </a:xfrm>
          <a:prstGeom prst="rect">
            <a:avLst/>
          </a:prstGeom>
          <a:ln>
            <a:solidFill>
              <a:schemeClr val="bg1"/>
            </a:solidFill>
          </a:ln>
        </p:spPr>
      </p:pic>
    </p:spTree>
    <p:extLst>
      <p:ext uri="{BB962C8B-B14F-4D97-AF65-F5344CB8AC3E}">
        <p14:creationId xmlns:p14="http://schemas.microsoft.com/office/powerpoint/2010/main" val="378245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58DF75C-1349-4428-A080-E4DEDA9691AA}" type="slidenum">
              <a:rPr lang="en-US" smtClean="0"/>
              <a:t>6</a:t>
            </a:fld>
            <a:endParaRPr lang="en-US"/>
          </a:p>
        </p:txBody>
      </p:sp>
      <p:sp>
        <p:nvSpPr>
          <p:cNvPr id="7" name="Title 1"/>
          <p:cNvSpPr>
            <a:spLocks noGrp="1"/>
          </p:cNvSpPr>
          <p:nvPr>
            <p:ph type="title"/>
          </p:nvPr>
        </p:nvSpPr>
        <p:spPr>
          <a:xfrm>
            <a:off x="377825" y="152400"/>
            <a:ext cx="10692765" cy="652462"/>
          </a:xfrm>
        </p:spPr>
        <p:txBody>
          <a:bodyPr>
            <a:normAutofit/>
          </a:bodyPr>
          <a:lstStyle/>
          <a:p>
            <a:r>
              <a:rPr lang="en-IN" sz="3000" b="1" dirty="0">
                <a:solidFill>
                  <a:schemeClr val="tx2"/>
                </a:solidFill>
              </a:rPr>
              <a:t>EXPLORATORY DATA ANALYSIS</a:t>
            </a:r>
          </a:p>
        </p:txBody>
      </p:sp>
      <p:sp>
        <p:nvSpPr>
          <p:cNvPr id="9" name="TextBox 8"/>
          <p:cNvSpPr txBox="1"/>
          <p:nvPr/>
        </p:nvSpPr>
        <p:spPr>
          <a:xfrm>
            <a:off x="6800850" y="1295400"/>
            <a:ext cx="4610100" cy="120032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Categorical Features with Target Column:</a:t>
            </a:r>
          </a:p>
          <a:p>
            <a:pPr marL="342900" indent="-3429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From this Categorical columns plotted with Target column, we can observe that the ‘1’ (i.e.)  ‘yes’ count is very less.</a:t>
            </a:r>
          </a:p>
          <a:p>
            <a:pPr marL="342900" indent="-3429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This states about the imbalance in the data</a:t>
            </a:r>
          </a:p>
        </p:txBody>
      </p:sp>
      <p:sp>
        <p:nvSpPr>
          <p:cNvPr id="10" name="TextBox 9"/>
          <p:cNvSpPr txBox="1"/>
          <p:nvPr/>
        </p:nvSpPr>
        <p:spPr>
          <a:xfrm>
            <a:off x="735330" y="4259727"/>
            <a:ext cx="4648200" cy="1938992"/>
          </a:xfrm>
          <a:prstGeom prst="rect">
            <a:avLst/>
          </a:prstGeom>
          <a:noFill/>
        </p:spPr>
        <p:txBody>
          <a:bodyPr wrap="square" rtlCol="0">
            <a:spAutoFit/>
          </a:bodyPr>
          <a:lstStyle/>
          <a:p>
            <a:pPr marL="342900" indent="-342900">
              <a:buFont typeface="Arial" panose="020B0604020202020204" pitchFamily="34" charset="0"/>
              <a:buChar char="•"/>
            </a:pPr>
            <a:endParaRPr lang="en-US" sz="1200" b="1"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Numerical Features with Target Column:</a:t>
            </a:r>
          </a:p>
          <a:p>
            <a:pPr marL="342900" indent="-3429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From this Numerical columns plotted with Target column , we can observe the distribution of each variable with respect to each class of the target column.</a:t>
            </a:r>
          </a:p>
          <a:p>
            <a:endParaRPr lang="en-US"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From this plot, we can state that ‘previous_contact’, ‘last_contact_day’,’passed_days’, ’campaign’, ’duration’ and ‘balance_amount’ columns are heavily skewed on the positive side.</a:t>
            </a:r>
          </a:p>
        </p:txBody>
      </p:sp>
      <p:pic>
        <p:nvPicPr>
          <p:cNvPr id="5" name="Content Placeholder 4">
            <a:extLst>
              <a:ext uri="{FF2B5EF4-FFF2-40B4-BE49-F238E27FC236}">
                <a16:creationId xmlns:a16="http://schemas.microsoft.com/office/drawing/2014/main" id="{8B0F222A-3148-407D-A188-F0D8B2300D82}"/>
              </a:ext>
            </a:extLst>
          </p:cNvPr>
          <p:cNvPicPr>
            <a:picLocks noGrp="1" noChangeAspect="1"/>
          </p:cNvPicPr>
          <p:nvPr>
            <p:ph idx="1"/>
          </p:nvPr>
        </p:nvPicPr>
        <p:blipFill>
          <a:blip r:embed="rId2"/>
          <a:stretch>
            <a:fillRect/>
          </a:stretch>
        </p:blipFill>
        <p:spPr>
          <a:xfrm>
            <a:off x="606425" y="952692"/>
            <a:ext cx="5029200" cy="2768742"/>
          </a:xfrm>
          <a:ln>
            <a:solidFill>
              <a:schemeClr val="tx1"/>
            </a:solidFill>
          </a:ln>
        </p:spPr>
      </p:pic>
      <p:pic>
        <p:nvPicPr>
          <p:cNvPr id="6" name="Picture 5">
            <a:extLst>
              <a:ext uri="{FF2B5EF4-FFF2-40B4-BE49-F238E27FC236}">
                <a16:creationId xmlns:a16="http://schemas.microsoft.com/office/drawing/2014/main" id="{1B29C053-632E-4D19-BC32-006BE21845F8}"/>
              </a:ext>
            </a:extLst>
          </p:cNvPr>
          <p:cNvPicPr>
            <a:picLocks noChangeAspect="1"/>
          </p:cNvPicPr>
          <p:nvPr/>
        </p:nvPicPr>
        <p:blipFill>
          <a:blip r:embed="rId3"/>
          <a:stretch>
            <a:fillRect/>
          </a:stretch>
        </p:blipFill>
        <p:spPr>
          <a:xfrm>
            <a:off x="5766335" y="3276600"/>
            <a:ext cx="6086475" cy="3444884"/>
          </a:xfrm>
          <a:prstGeom prst="rect">
            <a:avLst/>
          </a:prstGeom>
          <a:ln>
            <a:solidFill>
              <a:schemeClr val="tx1"/>
            </a:solidFill>
          </a:ln>
        </p:spPr>
      </p:pic>
    </p:spTree>
    <p:extLst>
      <p:ext uri="{BB962C8B-B14F-4D97-AF65-F5344CB8AC3E}">
        <p14:creationId xmlns:p14="http://schemas.microsoft.com/office/powerpoint/2010/main" val="362558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A1C656-3B6F-4AE3-9988-51F4F07D60D1}"/>
              </a:ext>
            </a:extLst>
          </p:cNvPr>
          <p:cNvSpPr txBox="1">
            <a:spLocks/>
          </p:cNvSpPr>
          <p:nvPr/>
        </p:nvSpPr>
        <p:spPr>
          <a:xfrm>
            <a:off x="502858" y="643288"/>
            <a:ext cx="10989786" cy="60960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578881" y="182140"/>
            <a:ext cx="10419877" cy="6524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000" b="1" dirty="0">
                <a:solidFill>
                  <a:schemeClr val="tx2"/>
                </a:solidFill>
              </a:rPr>
              <a:t>EXPLORATORY DATA ANALYSIS</a:t>
            </a:r>
          </a:p>
        </p:txBody>
      </p:sp>
      <p:sp>
        <p:nvSpPr>
          <p:cNvPr id="6" name="Slide Number Placeholder 6"/>
          <p:cNvSpPr>
            <a:spLocks noGrp="1"/>
          </p:cNvSpPr>
          <p:nvPr>
            <p:ph type="sldNum" sz="quarter" idx="12"/>
          </p:nvPr>
        </p:nvSpPr>
        <p:spPr>
          <a:xfrm>
            <a:off x="8297309" y="6356362"/>
            <a:ext cx="2701449" cy="365123"/>
          </a:xfrm>
        </p:spPr>
        <p:txBody>
          <a:bodyPr/>
          <a:lstStyle/>
          <a:p>
            <a:fld id="{258DF75C-1349-4428-A080-E4DEDA9691AA}" type="slidenum">
              <a:rPr lang="en-US" smtClean="0"/>
              <a:t>7</a:t>
            </a:fld>
            <a:endParaRPr lang="en-US" dirty="0"/>
          </a:p>
        </p:txBody>
      </p:sp>
      <p:pic>
        <p:nvPicPr>
          <p:cNvPr id="10" name="Picture 9">
            <a:extLst>
              <a:ext uri="{FF2B5EF4-FFF2-40B4-BE49-F238E27FC236}">
                <a16:creationId xmlns:a16="http://schemas.microsoft.com/office/drawing/2014/main" id="{E4453992-1E86-46B9-873D-FB20CEB0A4B4}"/>
              </a:ext>
            </a:extLst>
          </p:cNvPr>
          <p:cNvPicPr>
            <a:picLocks noChangeAspect="1"/>
          </p:cNvPicPr>
          <p:nvPr/>
        </p:nvPicPr>
        <p:blipFill>
          <a:blip r:embed="rId2"/>
          <a:stretch>
            <a:fillRect/>
          </a:stretch>
        </p:blipFill>
        <p:spPr>
          <a:xfrm>
            <a:off x="493116" y="810558"/>
            <a:ext cx="5447309" cy="2176653"/>
          </a:xfrm>
          <a:prstGeom prst="rect">
            <a:avLst/>
          </a:prstGeom>
        </p:spPr>
      </p:pic>
      <p:sp>
        <p:nvSpPr>
          <p:cNvPr id="18" name="Title 1">
            <a:extLst>
              <a:ext uri="{FF2B5EF4-FFF2-40B4-BE49-F238E27FC236}">
                <a16:creationId xmlns:a16="http://schemas.microsoft.com/office/drawing/2014/main" id="{5AAD74F7-506C-42F7-AED9-3B38364628A1}"/>
              </a:ext>
            </a:extLst>
          </p:cNvPr>
          <p:cNvSpPr txBox="1">
            <a:spLocks/>
          </p:cNvSpPr>
          <p:nvPr/>
        </p:nvSpPr>
        <p:spPr>
          <a:xfrm>
            <a:off x="879245" y="3152240"/>
            <a:ext cx="3676433" cy="53315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900" b="1" dirty="0"/>
              <a:t>Inferences:- </a:t>
            </a:r>
            <a:r>
              <a:rPr lang="en-IN" sz="900" dirty="0"/>
              <a:t>Customers in age group 3 are more likely to subscribe the term deposit. Because They age range from 31-40, who can be professional with high paying jobs and this possible are high because of their experience.</a:t>
            </a:r>
            <a:endParaRPr lang="en-IN" sz="900" b="1" dirty="0"/>
          </a:p>
        </p:txBody>
      </p:sp>
      <p:pic>
        <p:nvPicPr>
          <p:cNvPr id="14" name="Picture 13">
            <a:extLst>
              <a:ext uri="{FF2B5EF4-FFF2-40B4-BE49-F238E27FC236}">
                <a16:creationId xmlns:a16="http://schemas.microsoft.com/office/drawing/2014/main" id="{F893E513-835A-4C05-8287-E4B534209E0B}"/>
              </a:ext>
            </a:extLst>
          </p:cNvPr>
          <p:cNvPicPr>
            <a:picLocks noChangeAspect="1"/>
          </p:cNvPicPr>
          <p:nvPr/>
        </p:nvPicPr>
        <p:blipFill>
          <a:blip r:embed="rId3"/>
          <a:stretch>
            <a:fillRect/>
          </a:stretch>
        </p:blipFill>
        <p:spPr>
          <a:xfrm>
            <a:off x="578881" y="3685394"/>
            <a:ext cx="5361544" cy="2265143"/>
          </a:xfrm>
          <a:prstGeom prst="rect">
            <a:avLst/>
          </a:prstGeom>
        </p:spPr>
      </p:pic>
      <p:sp>
        <p:nvSpPr>
          <p:cNvPr id="23" name="Title 1">
            <a:extLst>
              <a:ext uri="{FF2B5EF4-FFF2-40B4-BE49-F238E27FC236}">
                <a16:creationId xmlns:a16="http://schemas.microsoft.com/office/drawing/2014/main" id="{2C80E394-ACA1-4342-8879-D64D10B2DC7B}"/>
              </a:ext>
            </a:extLst>
          </p:cNvPr>
          <p:cNvSpPr txBox="1">
            <a:spLocks/>
          </p:cNvSpPr>
          <p:nvPr/>
        </p:nvSpPr>
        <p:spPr>
          <a:xfrm>
            <a:off x="1210732" y="6201878"/>
            <a:ext cx="3676433" cy="57626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1000" b="1" dirty="0"/>
              <a:t>Inferences:- </a:t>
            </a:r>
            <a:r>
              <a:rPr lang="en-IN" sz="1000" dirty="0"/>
              <a:t>Customers with ‘’Secondary’’ &amp; ‘’Tertiary’’ educations are more likely to subscribe the term deposit, its is mainly due to they have clarity about financial education and knows the value of long term investment.</a:t>
            </a:r>
            <a:endParaRPr lang="en-IN" sz="1000" b="1" dirty="0"/>
          </a:p>
        </p:txBody>
      </p:sp>
      <p:pic>
        <p:nvPicPr>
          <p:cNvPr id="17" name="Picture 16">
            <a:extLst>
              <a:ext uri="{FF2B5EF4-FFF2-40B4-BE49-F238E27FC236}">
                <a16:creationId xmlns:a16="http://schemas.microsoft.com/office/drawing/2014/main" id="{631B3456-EFF1-49C6-A3A3-97FDD44D1E1F}"/>
              </a:ext>
            </a:extLst>
          </p:cNvPr>
          <p:cNvPicPr>
            <a:picLocks noChangeAspect="1"/>
          </p:cNvPicPr>
          <p:nvPr/>
        </p:nvPicPr>
        <p:blipFill>
          <a:blip r:embed="rId4"/>
          <a:stretch>
            <a:fillRect/>
          </a:stretch>
        </p:blipFill>
        <p:spPr>
          <a:xfrm>
            <a:off x="6122128" y="802405"/>
            <a:ext cx="4976380" cy="2090012"/>
          </a:xfrm>
          <a:prstGeom prst="rect">
            <a:avLst/>
          </a:prstGeom>
        </p:spPr>
      </p:pic>
      <p:sp>
        <p:nvSpPr>
          <p:cNvPr id="26" name="Title 1">
            <a:extLst>
              <a:ext uri="{FF2B5EF4-FFF2-40B4-BE49-F238E27FC236}">
                <a16:creationId xmlns:a16="http://schemas.microsoft.com/office/drawing/2014/main" id="{49C6FBEC-6554-44F3-9C19-A488222C9ABB}"/>
              </a:ext>
            </a:extLst>
          </p:cNvPr>
          <p:cNvSpPr txBox="1">
            <a:spLocks/>
          </p:cNvSpPr>
          <p:nvPr/>
        </p:nvSpPr>
        <p:spPr>
          <a:xfrm>
            <a:off x="6326862" y="2987212"/>
            <a:ext cx="3676433" cy="5331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900" b="1" dirty="0"/>
              <a:t>Inferences:- </a:t>
            </a:r>
            <a:r>
              <a:rPr lang="en-IN" sz="900" dirty="0"/>
              <a:t>Nuptial Customers are more likely to subscribe the term deposit, they saves money for their children education, marriage etc, it is a long term investment.</a:t>
            </a:r>
            <a:endParaRPr lang="en-IN" sz="900" b="1" dirty="0"/>
          </a:p>
        </p:txBody>
      </p:sp>
      <p:pic>
        <p:nvPicPr>
          <p:cNvPr id="21" name="Picture 20">
            <a:extLst>
              <a:ext uri="{FF2B5EF4-FFF2-40B4-BE49-F238E27FC236}">
                <a16:creationId xmlns:a16="http://schemas.microsoft.com/office/drawing/2014/main" id="{377ED5FC-F64D-4C0F-ABB6-A0B9E6217A2A}"/>
              </a:ext>
            </a:extLst>
          </p:cNvPr>
          <p:cNvPicPr>
            <a:picLocks noChangeAspect="1"/>
          </p:cNvPicPr>
          <p:nvPr/>
        </p:nvPicPr>
        <p:blipFill>
          <a:blip r:embed="rId5"/>
          <a:stretch>
            <a:fillRect/>
          </a:stretch>
        </p:blipFill>
        <p:spPr>
          <a:xfrm>
            <a:off x="6126974" y="3664015"/>
            <a:ext cx="4971534" cy="2286522"/>
          </a:xfrm>
          <a:prstGeom prst="rect">
            <a:avLst/>
          </a:prstGeom>
        </p:spPr>
      </p:pic>
      <p:sp>
        <p:nvSpPr>
          <p:cNvPr id="30" name="Title 1">
            <a:extLst>
              <a:ext uri="{FF2B5EF4-FFF2-40B4-BE49-F238E27FC236}">
                <a16:creationId xmlns:a16="http://schemas.microsoft.com/office/drawing/2014/main" id="{1B645DD4-99BB-4E0F-9141-CC51F229E4B0}"/>
              </a:ext>
            </a:extLst>
          </p:cNvPr>
          <p:cNvSpPr txBox="1">
            <a:spLocks/>
          </p:cNvSpPr>
          <p:nvPr/>
        </p:nvSpPr>
        <p:spPr>
          <a:xfrm>
            <a:off x="6854825" y="6068230"/>
            <a:ext cx="3676433" cy="576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900" b="1" dirty="0"/>
              <a:t>Inferences:- </a:t>
            </a:r>
            <a:r>
              <a:rPr lang="en-IN" sz="900" dirty="0"/>
              <a:t>Customers with high call durations are more likely to subscribe the term deposit,  from the call duration we can understand they  are interested to know about the plans</a:t>
            </a:r>
            <a:endParaRPr lang="en-IN" sz="900" b="1" dirty="0"/>
          </a:p>
        </p:txBody>
      </p:sp>
    </p:spTree>
    <p:extLst>
      <p:ext uri="{BB962C8B-B14F-4D97-AF65-F5344CB8AC3E}">
        <p14:creationId xmlns:p14="http://schemas.microsoft.com/office/powerpoint/2010/main" val="387749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A1C656-3B6F-4AE3-9988-51F4F07D60D1}"/>
              </a:ext>
            </a:extLst>
          </p:cNvPr>
          <p:cNvSpPr txBox="1">
            <a:spLocks/>
          </p:cNvSpPr>
          <p:nvPr/>
        </p:nvSpPr>
        <p:spPr>
          <a:xfrm>
            <a:off x="502858" y="643288"/>
            <a:ext cx="10989786" cy="60960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578884" y="234643"/>
            <a:ext cx="10419877" cy="6524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000" b="1" dirty="0">
                <a:solidFill>
                  <a:schemeClr val="tx2"/>
                </a:solidFill>
              </a:rPr>
              <a:t>EXPLORATORY DATA ANALYSIS</a:t>
            </a:r>
          </a:p>
        </p:txBody>
      </p:sp>
      <p:sp>
        <p:nvSpPr>
          <p:cNvPr id="9" name="TextBox 8">
            <a:extLst>
              <a:ext uri="{FF2B5EF4-FFF2-40B4-BE49-F238E27FC236}">
                <a16:creationId xmlns:a16="http://schemas.microsoft.com/office/drawing/2014/main" id="{553A07BF-CDE4-40E1-AB07-B93D557F815A}"/>
              </a:ext>
            </a:extLst>
          </p:cNvPr>
          <p:cNvSpPr txBox="1"/>
          <p:nvPr/>
        </p:nvSpPr>
        <p:spPr>
          <a:xfrm>
            <a:off x="7567991" y="990600"/>
            <a:ext cx="3630233" cy="5484578"/>
          </a:xfrm>
          <a:prstGeom prst="rect">
            <a:avLst/>
          </a:prstGeom>
          <a:noFill/>
        </p:spPr>
        <p:txBody>
          <a:bodyPr wrap="square">
            <a:spAutoFit/>
          </a:bodyPr>
          <a:lstStyle/>
          <a:p>
            <a:pPr>
              <a:lnSpc>
                <a:spcPct val="107000"/>
              </a:lnSpc>
              <a:spcAft>
                <a:spcPts val="800"/>
              </a:spcAft>
            </a:pPr>
            <a:r>
              <a:rPr lang="en-IN" sz="2400" b="1" dirty="0">
                <a:effectLst/>
                <a:latin typeface="Times New Roman" pitchFamily="18" charset="0"/>
                <a:ea typeface="Calibri" panose="020F0502020204030204" pitchFamily="34" charset="0"/>
                <a:cs typeface="Times New Roman" panose="02020603050405020304" pitchFamily="18" charset="0"/>
              </a:rPr>
              <a:t>Inferences: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Age &amp; Age group are related with each other (corr= 0.96) –  High Multicollinearity </a:t>
            </a:r>
          </a:p>
          <a:p>
            <a:pPr marL="342900" lvl="0" indent="-342900">
              <a:lnSpc>
                <a:spcPct val="115000"/>
              </a:lnSpc>
              <a:spcAft>
                <a:spcPts val="1000"/>
              </a:spcAft>
              <a:buFont typeface="Symbol" panose="05050102010706020507" pitchFamily="18" charset="2"/>
              <a:buChar char=""/>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Passed_days</a:t>
            </a: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&amp;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Previous_contact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are related with each other (corr= 0.45)</a:t>
            </a:r>
          </a:p>
          <a:p>
            <a:pPr marL="342900" lvl="0" indent="-342900">
              <a:lnSpc>
                <a:spcPct val="115000"/>
              </a:lnSpc>
              <a:spcAft>
                <a:spcPts val="10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Duration has positive relation with </a:t>
            </a:r>
            <a:r>
              <a:rPr lang="en-IN" sz="2400" dirty="0">
                <a:latin typeface="Times New Roman" panose="02020603050405020304" pitchFamily="18" charset="0"/>
                <a:ea typeface="Calibri" panose="020F0502020204030204" pitchFamily="34" charset="0"/>
                <a:cs typeface="Times New Roman" panose="02020603050405020304" pitchFamily="18" charset="0"/>
              </a:rPr>
              <a:t>y(target)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(corr=0.39)</a:t>
            </a:r>
          </a:p>
        </p:txBody>
      </p:sp>
      <p:pic>
        <p:nvPicPr>
          <p:cNvPr id="1028" name="Picture 4">
            <a:extLst>
              <a:ext uri="{FF2B5EF4-FFF2-40B4-BE49-F238E27FC236}">
                <a16:creationId xmlns:a16="http://schemas.microsoft.com/office/drawing/2014/main" id="{F144D19B-DEEB-46FB-89B8-CBA1260CF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25" y="990600"/>
            <a:ext cx="6705600" cy="54102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61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044" y="914400"/>
            <a:ext cx="11047094" cy="5943600"/>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Feature Engineering:</a:t>
            </a:r>
          </a:p>
          <a:p>
            <a:r>
              <a:rPr lang="en-GB" sz="1400" dirty="0">
                <a:latin typeface="Times New Roman" panose="02020603050405020304" pitchFamily="18" charset="0"/>
                <a:cs typeface="Times New Roman" panose="02020603050405020304" pitchFamily="18" charset="0"/>
              </a:rPr>
              <a:t>Using feature engineering We have converted “Age” Column to “</a:t>
            </a:r>
            <a:r>
              <a:rPr lang="en-GB" sz="1400" dirty="0" err="1">
                <a:latin typeface="Times New Roman" panose="02020603050405020304" pitchFamily="18" charset="0"/>
                <a:cs typeface="Times New Roman" panose="02020603050405020304" pitchFamily="18" charset="0"/>
              </a:rPr>
              <a:t>Age_group</a:t>
            </a:r>
            <a:r>
              <a:rPr lang="en-GB" sz="1400" dirty="0">
                <a:latin typeface="Times New Roman" panose="02020603050405020304" pitchFamily="18" charset="0"/>
                <a:cs typeface="Times New Roman" panose="02020603050405020304" pitchFamily="18" charset="0"/>
              </a:rPr>
              <a:t>” </a:t>
            </a:r>
          </a:p>
          <a:p>
            <a:r>
              <a:rPr lang="en-GB" sz="1400" dirty="0">
                <a:latin typeface="Times New Roman" panose="02020603050405020304" pitchFamily="18" charset="0"/>
                <a:cs typeface="Times New Roman" panose="02020603050405020304" pitchFamily="18" charset="0"/>
              </a:rPr>
              <a:t> We grouped the values of “</a:t>
            </a:r>
            <a:r>
              <a:rPr lang="en-GB" sz="1400" dirty="0" err="1">
                <a:latin typeface="Times New Roman" panose="02020603050405020304" pitchFamily="18" charset="0"/>
                <a:cs typeface="Times New Roman" panose="02020603050405020304" pitchFamily="18" charset="0"/>
              </a:rPr>
              <a:t>Passed_days</a:t>
            </a:r>
            <a:r>
              <a:rPr lang="en-GB" sz="1400" dirty="0">
                <a:latin typeface="Times New Roman" panose="02020603050405020304" pitchFamily="18" charset="0"/>
                <a:cs typeface="Times New Roman" panose="02020603050405020304" pitchFamily="18" charset="0"/>
              </a:rPr>
              <a:t>” column in 4 groups.</a:t>
            </a:r>
            <a:endParaRPr lang="en-US" sz="1400" dirty="0">
              <a:latin typeface="Times New Roman" panose="02020603050405020304" pitchFamily="18" charset="0"/>
              <a:cs typeface="Times New Roman" panose="02020603050405020304" pitchFamily="18" charset="0"/>
            </a:endParaRPr>
          </a:p>
          <a:p>
            <a:pPr marL="0" indent="0">
              <a:buNone/>
            </a:pPr>
            <a:endParaRPr lang="en-GB" sz="1400" b="1" dirty="0">
              <a:latin typeface="Times New Roman" panose="02020603050405020304" pitchFamily="18" charset="0"/>
              <a:cs typeface="Times New Roman" panose="02020603050405020304" pitchFamily="18" charset="0"/>
            </a:endParaRPr>
          </a:p>
          <a:p>
            <a:pPr marL="0" indent="0">
              <a:buNone/>
            </a:pPr>
            <a:r>
              <a:rPr lang="en-GB" sz="1400" b="1" dirty="0">
                <a:latin typeface="Times New Roman" panose="02020603050405020304" pitchFamily="18" charset="0"/>
                <a:cs typeface="Times New Roman" panose="02020603050405020304" pitchFamily="18" charset="0"/>
              </a:rPr>
              <a:t>Statistical Test for Significance:</a:t>
            </a:r>
          </a:p>
          <a:p>
            <a:r>
              <a:rPr lang="en-IN" sz="1400" dirty="0">
                <a:latin typeface="Times New Roman" panose="02020603050405020304" pitchFamily="18" charset="0"/>
                <a:cs typeface="Times New Roman" panose="02020603050405020304" pitchFamily="18" charset="0"/>
              </a:rPr>
              <a:t>The Chi-square test of independence was used to determine whether the independent categorical variables are related to target or not. </a:t>
            </a:r>
          </a:p>
          <a:p>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INFERENCE: (</a:t>
            </a:r>
            <a:r>
              <a:rPr lang="en-IN" sz="1400" dirty="0" err="1">
                <a:latin typeface="Times New Roman" panose="02020603050405020304" pitchFamily="18" charset="0"/>
                <a:cs typeface="Times New Roman" panose="02020603050405020304" pitchFamily="18" charset="0"/>
              </a:rPr>
              <a:t>Pval</a:t>
            </a:r>
            <a:r>
              <a:rPr lang="en-IN" sz="1400" dirty="0"/>
              <a:t> ≥</a:t>
            </a:r>
            <a:r>
              <a:rPr lang="en-IN" sz="1400" dirty="0">
                <a:latin typeface="Times New Roman" panose="02020603050405020304" pitchFamily="18" charset="0"/>
                <a:cs typeface="Times New Roman" panose="02020603050405020304" pitchFamily="18" charset="0"/>
              </a:rPr>
              <a:t>0.05, Fail to reject H0 ), All columns are significant &amp; have relation with target </a:t>
            </a: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IN" sz="1400" b="1" u="sng" dirty="0">
                <a:latin typeface="Times New Roman" panose="02020603050405020304" pitchFamily="18" charset="0"/>
                <a:cs typeface="Times New Roman" panose="02020603050405020304" pitchFamily="18" charset="0"/>
              </a:rPr>
              <a:t>Note</a:t>
            </a:r>
            <a:r>
              <a:rPr lang="en-IN" sz="1400" dirty="0">
                <a:latin typeface="Times New Roman" panose="02020603050405020304" pitchFamily="18" charset="0"/>
                <a:cs typeface="Times New Roman" panose="02020603050405020304" pitchFamily="18" charset="0"/>
              </a:rPr>
              <a:t>: </a:t>
            </a:r>
            <a:r>
              <a:rPr lang="en-IN" sz="1400" b="1" dirty="0">
                <a:solidFill>
                  <a:srgbClr val="002060"/>
                </a:solidFill>
                <a:latin typeface="Times New Roman" panose="02020603050405020304" pitchFamily="18" charset="0"/>
                <a:cs typeface="Times New Roman" panose="02020603050405020304" pitchFamily="18" charset="0"/>
              </a:rPr>
              <a:t>Significance value</a:t>
            </a:r>
            <a:r>
              <a:rPr lang="en-IN" sz="1400" dirty="0">
                <a:latin typeface="Times New Roman" panose="02020603050405020304" pitchFamily="18" charset="0"/>
                <a:cs typeface="Times New Roman" panose="02020603050405020304" pitchFamily="18" charset="0"/>
              </a:rPr>
              <a:t> of </a:t>
            </a:r>
            <a:r>
              <a:rPr lang="en-IN" sz="1400" b="1" dirty="0">
                <a:solidFill>
                  <a:srgbClr val="002060"/>
                </a:solidFill>
                <a:latin typeface="Times New Roman" panose="02020603050405020304" pitchFamily="18" charset="0"/>
                <a:cs typeface="Times New Roman" panose="02020603050405020304" pitchFamily="18" charset="0"/>
              </a:rPr>
              <a:t>0.05</a:t>
            </a:r>
            <a:r>
              <a:rPr lang="en-IN" sz="1400" dirty="0">
                <a:latin typeface="Times New Roman" panose="02020603050405020304" pitchFamily="18" charset="0"/>
                <a:cs typeface="Times New Roman" panose="02020603050405020304" pitchFamily="18" charset="0"/>
              </a:rPr>
              <a:t> is considered for Statistical testing.</a:t>
            </a: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Multicollinearity Check:</a:t>
            </a:r>
          </a:p>
          <a:p>
            <a:pPr lvl="0"/>
            <a:r>
              <a:rPr lang="en-IN" sz="1400" dirty="0">
                <a:latin typeface="Times New Roman" panose="02020603050405020304" pitchFamily="18" charset="0"/>
                <a:cs typeface="Times New Roman" panose="02020603050405020304" pitchFamily="18" charset="0"/>
              </a:rPr>
              <a:t>To check whether multi-collinearity is present or not we have used VIF and we have found that all the columns are significant features except “age” column (&gt;5 VIF). </a:t>
            </a:r>
          </a:p>
          <a:p>
            <a:pPr marL="0" lvl="0" indent="0">
              <a:buNone/>
            </a:pPr>
            <a:r>
              <a:rPr lang="en-IN" sz="1400" b="1" dirty="0">
                <a:latin typeface="Times New Roman" panose="02020603050405020304" pitchFamily="18" charset="0"/>
                <a:cs typeface="Times New Roman" panose="02020603050405020304" pitchFamily="18" charset="0"/>
              </a:rPr>
              <a:t>Encoding:</a:t>
            </a:r>
          </a:p>
          <a:p>
            <a:pPr lvl="0"/>
            <a:r>
              <a:rPr lang="en-IN" sz="1400" dirty="0">
                <a:latin typeface="Times New Roman" panose="02020603050405020304" pitchFamily="18" charset="0"/>
                <a:cs typeface="Times New Roman" panose="02020603050405020304" pitchFamily="18" charset="0"/>
              </a:rPr>
              <a:t>We used Label encoding </a:t>
            </a:r>
            <a:r>
              <a:rPr lang="en-IN" sz="1400">
                <a:latin typeface="Times New Roman" panose="02020603050405020304" pitchFamily="18" charset="0"/>
                <a:cs typeface="Times New Roman" panose="02020603050405020304" pitchFamily="18" charset="0"/>
              </a:rPr>
              <a:t>for the </a:t>
            </a:r>
            <a:r>
              <a:rPr lang="en-IN" sz="1400" dirty="0">
                <a:latin typeface="Times New Roman" panose="02020603050405020304" pitchFamily="18" charset="0"/>
                <a:cs typeface="Times New Roman" panose="02020603050405020304" pitchFamily="18" charset="0"/>
              </a:rPr>
              <a:t>models.</a:t>
            </a:r>
            <a:endParaRPr lang="en-US" sz="1400" b="1"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Splitting and Scaling:</a:t>
            </a:r>
          </a:p>
          <a:p>
            <a:pPr lvl="0" fontAlgn="base"/>
            <a:r>
              <a:rPr lang="en-IN" sz="1400" dirty="0">
                <a:latin typeface="Times New Roman" panose="02020603050405020304" pitchFamily="18" charset="0"/>
                <a:cs typeface="Times New Roman" panose="02020603050405020304" pitchFamily="18" charset="0"/>
              </a:rPr>
              <a:t>Train test split has been done with the test size of 30%.</a:t>
            </a:r>
          </a:p>
          <a:p>
            <a:pPr fontAlgn="base"/>
            <a:r>
              <a:rPr lang="en-IN" sz="1400" dirty="0">
                <a:latin typeface="Times New Roman" panose="02020603050405020304" pitchFamily="18" charset="0"/>
                <a:cs typeface="Times New Roman" panose="02020603050405020304" pitchFamily="18" charset="0"/>
              </a:rPr>
              <a:t>In many machine learning algorithms, to bring all features in the same standing, we need to do scaling so that one significant number doesn’t impact the model just because of their large magnitude.We have done </a:t>
            </a:r>
            <a:r>
              <a:rPr lang="en-IN" sz="1400" b="1" dirty="0">
                <a:solidFill>
                  <a:schemeClr val="tx2">
                    <a:lumMod val="75000"/>
                  </a:schemeClr>
                </a:solidFill>
                <a:latin typeface="Times New Roman" panose="02020603050405020304" pitchFamily="18" charset="0"/>
                <a:cs typeface="Times New Roman" panose="02020603050405020304" pitchFamily="18" charset="0"/>
              </a:rPr>
              <a:t>Standard scaler</a:t>
            </a:r>
            <a:r>
              <a:rPr lang="en-IN" sz="1400" dirty="0">
                <a:latin typeface="Times New Roman" panose="02020603050405020304" pitchFamily="18" charset="0"/>
                <a:cs typeface="Times New Roman" panose="02020603050405020304" pitchFamily="18" charset="0"/>
              </a:rPr>
              <a:t> for the data.</a:t>
            </a:r>
            <a:endParaRPr lang="en-IN" sz="1400" b="1"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301625" y="152400"/>
            <a:ext cx="10692765" cy="652462"/>
          </a:xfrm>
        </p:spPr>
        <p:txBody>
          <a:bodyPr>
            <a:normAutofit/>
          </a:bodyPr>
          <a:lstStyle/>
          <a:p>
            <a:r>
              <a:rPr lang="en-IN" sz="3000" b="1" dirty="0">
                <a:solidFill>
                  <a:schemeClr val="tx2"/>
                </a:solidFill>
              </a:rPr>
              <a:t>FEATURE EVALUATION</a:t>
            </a:r>
          </a:p>
        </p:txBody>
      </p:sp>
      <p:sp>
        <p:nvSpPr>
          <p:cNvPr id="8" name="Slide Number Placeholder 7"/>
          <p:cNvSpPr>
            <a:spLocks noGrp="1"/>
          </p:cNvSpPr>
          <p:nvPr>
            <p:ph type="sldNum" sz="quarter" idx="12"/>
          </p:nvPr>
        </p:nvSpPr>
        <p:spPr/>
        <p:txBody>
          <a:bodyPr/>
          <a:lstStyle/>
          <a:p>
            <a:fld id="{258DF75C-1349-4428-A080-E4DEDA9691AA}" type="slidenum">
              <a:rPr lang="en-US" smtClean="0"/>
              <a:t>9</a:t>
            </a:fld>
            <a:endParaRPr lang="en-US"/>
          </a:p>
        </p:txBody>
      </p:sp>
    </p:spTree>
    <p:extLst>
      <p:ext uri="{BB962C8B-B14F-4D97-AF65-F5344CB8AC3E}">
        <p14:creationId xmlns:p14="http://schemas.microsoft.com/office/powerpoint/2010/main" val="2220116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9165</TotalTime>
  <Words>2137</Words>
  <Application>Microsoft Office PowerPoint</Application>
  <PresentationFormat>Custom</PresentationFormat>
  <Paragraphs>331</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Helvetica Neue</vt:lpstr>
      <vt:lpstr>Symbol</vt:lpstr>
      <vt:lpstr>Times New Roman</vt:lpstr>
      <vt:lpstr>Wingdings</vt:lpstr>
      <vt:lpstr>Office Theme</vt:lpstr>
      <vt:lpstr>TARGETING THE RIGHT CUSTOMERS FOR EFFECTIVE         TELE-MARKETING USING CLASSIFICATION ALGORITHMS TO INCREASE REVENUE</vt:lpstr>
      <vt:lpstr>PROBLEM DEFINITION</vt:lpstr>
      <vt:lpstr>DATA FINDINGS AND IMPLICATIONS</vt:lpstr>
      <vt:lpstr>DATA FINDINGS AND IMPLICATIONS</vt:lpstr>
      <vt:lpstr>DATA FINDINGS AND IMPLICATIONS</vt:lpstr>
      <vt:lpstr>EXPLORATORY DATA ANALYSIS</vt:lpstr>
      <vt:lpstr>PowerPoint Presentation</vt:lpstr>
      <vt:lpstr>PowerPoint Presentation</vt:lpstr>
      <vt:lpstr>FEATURE EVALUATION</vt:lpstr>
      <vt:lpstr>ALGORITHM USED</vt:lpstr>
      <vt:lpstr>PowerPoint Presentation</vt:lpstr>
      <vt:lpstr>NON_PARAMETRIC MODEL EVALUATIONS</vt:lpstr>
      <vt:lpstr>LOGISTIC REGRESSION MODEL </vt:lpstr>
      <vt:lpstr>RECOMMENDATIONS</vt:lpstr>
      <vt:lpstr>RECOMMENDATIONS</vt:lpstr>
      <vt:lpstr>LIMITATIONS OF OUR SOLUTION</vt:lpstr>
      <vt:lpstr>SCOPE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KANISHKA BANSAL (STUDENT)</cp:lastModifiedBy>
  <cp:revision>451</cp:revision>
  <dcterms:created xsi:type="dcterms:W3CDTF">2017-03-30T12:09:41Z</dcterms:created>
  <dcterms:modified xsi:type="dcterms:W3CDTF">2022-01-29T09:17:59Z</dcterms:modified>
</cp:coreProperties>
</file>