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2"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7459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462811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785901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222587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77282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819869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224200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60424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5464813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2210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2191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126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2837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748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2372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3718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E778CE86-875F-4587-BCF6-FA054AFC0D53}" type="datetime1">
              <a:rPr lang="en-US" smtClean="0"/>
              <a:pPr/>
              <a:t>8/3/2021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pPr algn="l"/>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3720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6FA2B21-3FCD-4721-B95C-427943F61125}" type="datetime1">
              <a:rPr lang="en-US" smtClean="0"/>
              <a:t>8/3/2021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9240492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2197" y="35361"/>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b="1" u="sng" dirty="0">
                <a:solidFill>
                  <a:srgbClr val="FCF7F1"/>
                </a:solidFill>
              </a:rPr>
              <a:t>H1-B PREDICTION USING ML</a:t>
            </a:r>
            <a:endParaRPr lang="en-US" sz="4400" b="1" dirty="0">
              <a:solidFill>
                <a:srgbClr val="FCF7F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2197" y="4563979"/>
            <a:ext cx="3620045" cy="2294021"/>
          </a:xfrm>
        </p:spPr>
        <p:txBody>
          <a:bodyPr>
            <a:normAutofit/>
          </a:bodyPr>
          <a:lstStyle/>
          <a:p>
            <a:r>
              <a:rPr lang="en-US" sz="1800" b="1" dirty="0">
                <a:solidFill>
                  <a:schemeClr val="bg1"/>
                </a:solidFill>
              </a:rPr>
              <a:t>BY:-</a:t>
            </a:r>
          </a:p>
          <a:p>
            <a:r>
              <a:rPr lang="en-US" sz="1800" b="1" dirty="0">
                <a:solidFill>
                  <a:schemeClr val="bg1"/>
                </a:solidFill>
              </a:rPr>
              <a:t>	ARYAMAN SINGH</a:t>
            </a:r>
          </a:p>
          <a:p>
            <a:r>
              <a:rPr lang="en-US" sz="1800" b="1" dirty="0">
                <a:solidFill>
                  <a:schemeClr val="bg1"/>
                </a:solidFill>
              </a:rPr>
              <a:t>	UJJWAL SAHARIA</a:t>
            </a:r>
          </a:p>
          <a:p>
            <a:r>
              <a:rPr lang="en-US" sz="1800" b="1" dirty="0">
                <a:solidFill>
                  <a:schemeClr val="bg1"/>
                </a:solidFill>
              </a:rPr>
              <a:t>	ANSHUL ANAND</a:t>
            </a:r>
          </a:p>
          <a:p>
            <a:r>
              <a:rPr lang="en-US" sz="1800" b="1" dirty="0">
                <a:solidFill>
                  <a:schemeClr val="bg1"/>
                </a:solidFill>
              </a:rPr>
              <a:t>	SURAJ KUMAR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1D94-89DE-4AF9-AA77-44623A5B519D}"/>
              </a:ext>
            </a:extLst>
          </p:cNvPr>
          <p:cNvSpPr>
            <a:spLocks noGrp="1"/>
          </p:cNvSpPr>
          <p:nvPr>
            <p:ph type="title"/>
          </p:nvPr>
        </p:nvSpPr>
        <p:spPr>
          <a:xfrm>
            <a:off x="626508" y="272248"/>
            <a:ext cx="9905998" cy="1905000"/>
          </a:xfrm>
        </p:spPr>
        <p:txBody>
          <a:bodyPr/>
          <a:lstStyle/>
          <a:p>
            <a:r>
              <a:rPr lang="en-US" b="1" dirty="0">
                <a:solidFill>
                  <a:srgbClr val="0070C0"/>
                </a:solidFill>
              </a:rPr>
              <a:t>INTRODUCTION</a:t>
            </a:r>
            <a:endParaRPr lang="en-IN" b="1" dirty="0">
              <a:solidFill>
                <a:srgbClr val="0070C0"/>
              </a:solidFill>
            </a:endParaRPr>
          </a:p>
        </p:txBody>
      </p:sp>
      <p:sp>
        <p:nvSpPr>
          <p:cNvPr id="3" name="Content Placeholder 2">
            <a:extLst>
              <a:ext uri="{FF2B5EF4-FFF2-40B4-BE49-F238E27FC236}">
                <a16:creationId xmlns:a16="http://schemas.microsoft.com/office/drawing/2014/main" id="{6F430C5A-522B-4CE3-A1C0-4AB4626241B9}"/>
              </a:ext>
            </a:extLst>
          </p:cNvPr>
          <p:cNvSpPr>
            <a:spLocks noGrp="1"/>
          </p:cNvSpPr>
          <p:nvPr>
            <p:ph idx="1"/>
          </p:nvPr>
        </p:nvSpPr>
        <p:spPr/>
        <p:txBody>
          <a:bodyPr>
            <a:noAutofit/>
          </a:bodyPr>
          <a:lstStyle/>
          <a:p>
            <a:r>
              <a:rPr lang="en-US" sz="2400" dirty="0">
                <a:solidFill>
                  <a:schemeClr val="tx1"/>
                </a:solidFill>
              </a:rPr>
              <a:t>The H-1B is an employment-based visa in the United States, which allows U.S. employers to temporarily employ foreign workers in specialty occupations. </a:t>
            </a:r>
          </a:p>
          <a:p>
            <a:r>
              <a:rPr lang="en-US" sz="2400" dirty="0">
                <a:solidFill>
                  <a:schemeClr val="tx1"/>
                </a:solidFill>
              </a:rPr>
              <a:t>To apply for H-1B visa, an U.S employer must offer a job and petition for H-1B visa with the U.S. immigration department. </a:t>
            </a:r>
          </a:p>
          <a:p>
            <a:r>
              <a:rPr lang="en-US" sz="2400" dirty="0">
                <a:solidFill>
                  <a:schemeClr val="tx1"/>
                </a:solidFill>
              </a:rPr>
              <a:t>This is the most common and legal visa status and for international students who complete their college / higher education (Master, PhD) and work in a full-time position. </a:t>
            </a:r>
          </a:p>
          <a:p>
            <a:r>
              <a:rPr lang="en-US" sz="2400" dirty="0">
                <a:solidFill>
                  <a:schemeClr val="tx1"/>
                </a:solidFill>
              </a:rPr>
              <a:t>Briefly, In this project, we apply machine learning algorithms including Decision Tree, Random forest and Logistic Regression to analyze the conditions (or attributes) of the foreign workers, such as SOC_NAME, WAGE, </a:t>
            </a:r>
            <a:r>
              <a:rPr lang="en-US" sz="2400" dirty="0" err="1">
                <a:solidFill>
                  <a:schemeClr val="tx1"/>
                </a:solidFill>
              </a:rPr>
              <a:t>etc</a:t>
            </a:r>
            <a:endParaRPr lang="en-US" sz="2400" dirty="0">
              <a:solidFill>
                <a:schemeClr val="tx1"/>
              </a:solidFill>
            </a:endParaRPr>
          </a:p>
          <a:p>
            <a:endParaRPr lang="en-IN" sz="2400" dirty="0">
              <a:solidFill>
                <a:schemeClr val="tx1"/>
              </a:solidFill>
            </a:endParaRPr>
          </a:p>
        </p:txBody>
      </p:sp>
    </p:spTree>
    <p:extLst>
      <p:ext uri="{BB962C8B-B14F-4D97-AF65-F5344CB8AC3E}">
        <p14:creationId xmlns:p14="http://schemas.microsoft.com/office/powerpoint/2010/main" val="29714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1FA5-6DAF-4C67-B0DD-97D3160049B6}"/>
              </a:ext>
            </a:extLst>
          </p:cNvPr>
          <p:cNvSpPr>
            <a:spLocks noGrp="1"/>
          </p:cNvSpPr>
          <p:nvPr>
            <p:ph type="title"/>
          </p:nvPr>
        </p:nvSpPr>
        <p:spPr/>
        <p:txBody>
          <a:bodyPr/>
          <a:lstStyle/>
          <a:p>
            <a:r>
              <a:rPr lang="en-US" b="1" dirty="0">
                <a:solidFill>
                  <a:srgbClr val="0070C0"/>
                </a:solidFill>
              </a:rPr>
              <a:t>OBJECT</a:t>
            </a:r>
            <a:endParaRPr lang="en-IN" b="1" dirty="0"/>
          </a:p>
        </p:txBody>
      </p:sp>
      <p:sp>
        <p:nvSpPr>
          <p:cNvPr id="3" name="Content Placeholder 2">
            <a:extLst>
              <a:ext uri="{FF2B5EF4-FFF2-40B4-BE49-F238E27FC236}">
                <a16:creationId xmlns:a16="http://schemas.microsoft.com/office/drawing/2014/main" id="{FEDD157C-F12D-4076-9AD3-CF40AA36508A}"/>
              </a:ext>
            </a:extLst>
          </p:cNvPr>
          <p:cNvSpPr>
            <a:spLocks noGrp="1"/>
          </p:cNvSpPr>
          <p:nvPr>
            <p:ph idx="1"/>
          </p:nvPr>
        </p:nvSpPr>
        <p:spPr/>
        <p:txBody>
          <a:bodyPr>
            <a:noAutofit/>
          </a:bodyPr>
          <a:lstStyle/>
          <a:p>
            <a:r>
              <a:rPr lang="en-IN" sz="2800" dirty="0"/>
              <a:t>We hope to predict the outcome of H-1B visa applications, which are filed by a large number of high-skilled foreign nationals each year. We framed the challenge as a classification problem and used Logistics </a:t>
            </a:r>
            <a:r>
              <a:rPr lang="en-IN" sz="2800" dirty="0" err="1"/>
              <a:t>regression,rAN</a:t>
            </a:r>
            <a:r>
              <a:rPr lang="en-IN" sz="2800" dirty="0"/>
              <a:t> to predict the application's case status. The attributes of the applicant are the input to our algorithm, which will be detailed in more detail in the following sections. </a:t>
            </a:r>
          </a:p>
          <a:p>
            <a:endParaRPr lang="en-IN" sz="2800" dirty="0"/>
          </a:p>
        </p:txBody>
      </p:sp>
    </p:spTree>
    <p:extLst>
      <p:ext uri="{BB962C8B-B14F-4D97-AF65-F5344CB8AC3E}">
        <p14:creationId xmlns:p14="http://schemas.microsoft.com/office/powerpoint/2010/main" val="211455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F642-48E4-4767-B9CF-863195BF85AA}"/>
              </a:ext>
            </a:extLst>
          </p:cNvPr>
          <p:cNvSpPr>
            <a:spLocks noGrp="1"/>
          </p:cNvSpPr>
          <p:nvPr>
            <p:ph type="title"/>
          </p:nvPr>
        </p:nvSpPr>
        <p:spPr>
          <a:xfrm>
            <a:off x="162845" y="0"/>
            <a:ext cx="9905998" cy="1905000"/>
          </a:xfrm>
        </p:spPr>
        <p:txBody>
          <a:bodyPr/>
          <a:lstStyle/>
          <a:p>
            <a:r>
              <a:rPr lang="en-US" b="1" dirty="0">
                <a:solidFill>
                  <a:srgbClr val="0070C0"/>
                </a:solidFill>
              </a:rPr>
              <a:t>ACCURACY OF DIFFERENT MODEL</a:t>
            </a:r>
            <a:endParaRPr lang="en-IN" b="1" dirty="0">
              <a:solidFill>
                <a:srgbClr val="0070C0"/>
              </a:solidFill>
            </a:endParaRPr>
          </a:p>
        </p:txBody>
      </p:sp>
      <p:pic>
        <p:nvPicPr>
          <p:cNvPr id="4" name="Picture 2">
            <a:extLst>
              <a:ext uri="{FF2B5EF4-FFF2-40B4-BE49-F238E27FC236}">
                <a16:creationId xmlns:a16="http://schemas.microsoft.com/office/drawing/2014/main" id="{F95982DF-4261-4473-9792-5D477D9BC4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157" y="1363579"/>
            <a:ext cx="7748337" cy="5285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80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C5D7-DC65-4106-BED2-0FBB2534BF05}"/>
              </a:ext>
            </a:extLst>
          </p:cNvPr>
          <p:cNvSpPr>
            <a:spLocks noGrp="1"/>
          </p:cNvSpPr>
          <p:nvPr>
            <p:ph type="title"/>
          </p:nvPr>
        </p:nvSpPr>
        <p:spPr/>
        <p:txBody>
          <a:bodyPr/>
          <a:lstStyle/>
          <a:p>
            <a:r>
              <a:rPr lang="en-US" sz="3200" b="1" dirty="0">
                <a:solidFill>
                  <a:srgbClr val="0070C0"/>
                </a:solidFill>
              </a:rPr>
              <a:t>Result</a:t>
            </a:r>
            <a:endParaRPr lang="en-IN" b="1" dirty="0"/>
          </a:p>
        </p:txBody>
      </p:sp>
      <p:sp>
        <p:nvSpPr>
          <p:cNvPr id="3" name="Content Placeholder 2">
            <a:extLst>
              <a:ext uri="{FF2B5EF4-FFF2-40B4-BE49-F238E27FC236}">
                <a16:creationId xmlns:a16="http://schemas.microsoft.com/office/drawing/2014/main" id="{67DBBA42-2236-433F-91FE-AAE8C70F1F8C}"/>
              </a:ext>
            </a:extLst>
          </p:cNvPr>
          <p:cNvSpPr>
            <a:spLocks noGrp="1"/>
          </p:cNvSpPr>
          <p:nvPr>
            <p:ph idx="1"/>
          </p:nvPr>
        </p:nvSpPr>
        <p:spPr/>
        <p:txBody>
          <a:bodyPr>
            <a:normAutofit/>
          </a:bodyPr>
          <a:lstStyle/>
          <a:p>
            <a:r>
              <a:rPr lang="en-US" sz="3200" dirty="0">
                <a:solidFill>
                  <a:schemeClr val="tx1"/>
                </a:solidFill>
              </a:rPr>
              <a:t>In this paper we have used logistic regression for the prediction and compared it with other algorithms like random forest and decision tree but between all logistic regression gives best prediction percentage of 89.81.</a:t>
            </a:r>
          </a:p>
          <a:p>
            <a:endParaRPr lang="en-US" sz="3200" dirty="0">
              <a:solidFill>
                <a:schemeClr val="tx1"/>
              </a:solidFill>
            </a:endParaRPr>
          </a:p>
          <a:p>
            <a:endParaRPr lang="en-IN" sz="3200" dirty="0">
              <a:solidFill>
                <a:schemeClr val="tx1"/>
              </a:solidFill>
            </a:endParaRPr>
          </a:p>
        </p:txBody>
      </p:sp>
    </p:spTree>
    <p:extLst>
      <p:ext uri="{BB962C8B-B14F-4D97-AF65-F5344CB8AC3E}">
        <p14:creationId xmlns:p14="http://schemas.microsoft.com/office/powerpoint/2010/main" val="274687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3BB7-DF5E-4459-A7B2-F918C739FC53}"/>
              </a:ext>
            </a:extLst>
          </p:cNvPr>
          <p:cNvSpPr>
            <a:spLocks noGrp="1"/>
          </p:cNvSpPr>
          <p:nvPr>
            <p:ph type="title"/>
          </p:nvPr>
        </p:nvSpPr>
        <p:spPr/>
        <p:txBody>
          <a:bodyPr/>
          <a:lstStyle/>
          <a:p>
            <a:r>
              <a:rPr lang="en-US" sz="3200" b="1" dirty="0">
                <a:solidFill>
                  <a:srgbClr val="0070C0"/>
                </a:solidFill>
              </a:rPr>
              <a:t>Conclusion</a:t>
            </a:r>
            <a:endParaRPr lang="en-IN" b="1" dirty="0"/>
          </a:p>
        </p:txBody>
      </p:sp>
      <p:sp>
        <p:nvSpPr>
          <p:cNvPr id="3" name="Content Placeholder 2">
            <a:extLst>
              <a:ext uri="{FF2B5EF4-FFF2-40B4-BE49-F238E27FC236}">
                <a16:creationId xmlns:a16="http://schemas.microsoft.com/office/drawing/2014/main" id="{B7FD16F6-BF30-429B-B925-2B0D67644D7A}"/>
              </a:ext>
            </a:extLst>
          </p:cNvPr>
          <p:cNvSpPr>
            <a:spLocks noGrp="1"/>
          </p:cNvSpPr>
          <p:nvPr>
            <p:ph idx="1"/>
          </p:nvPr>
        </p:nvSpPr>
        <p:spPr/>
        <p:txBody>
          <a:bodyPr>
            <a:noAutofit/>
          </a:bodyPr>
          <a:lstStyle/>
          <a:p>
            <a:r>
              <a:rPr lang="en-US" sz="2800" dirty="0">
                <a:solidFill>
                  <a:schemeClr val="tx1"/>
                </a:solidFill>
              </a:rPr>
              <a:t>Several machine learning models, such as Random Forest and Naïve Bayes, can be used to predict the outcome of H-1B visa applications based on the applicant's qualities. </a:t>
            </a:r>
          </a:p>
          <a:p>
            <a:r>
              <a:rPr lang="en-US" sz="2800" dirty="0">
                <a:solidFill>
                  <a:schemeClr val="tx1"/>
                </a:solidFill>
              </a:rPr>
              <a:t>We tried to use the logistic regression model for the project as it was more convenient for the group to perform. Finally, it's possible to include this into a web application and find out the predictability of the visa.</a:t>
            </a:r>
          </a:p>
          <a:p>
            <a:endParaRPr lang="en-IN" sz="2800" dirty="0">
              <a:solidFill>
                <a:schemeClr val="tx1"/>
              </a:solidFill>
            </a:endParaRPr>
          </a:p>
        </p:txBody>
      </p:sp>
    </p:spTree>
    <p:extLst>
      <p:ext uri="{BB962C8B-B14F-4D97-AF65-F5344CB8AC3E}">
        <p14:creationId xmlns:p14="http://schemas.microsoft.com/office/powerpoint/2010/main" val="409501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4EEBFC5-98EA-49C4-BD25-BC83B566188F}"/>
              </a:ext>
            </a:extLst>
          </p:cNvPr>
          <p:cNvPicPr>
            <a:picLocks noGrp="1" noChangeAspect="1"/>
          </p:cNvPicPr>
          <p:nvPr>
            <p:ph type="pic" idx="1"/>
          </p:nvPr>
        </p:nvPicPr>
        <p:blipFill>
          <a:blip r:embed="rId2"/>
          <a:srcRect t="15796" b="15796"/>
          <a:stretch>
            <a:fillRect/>
          </a:stretch>
        </p:blipFill>
        <p:spPr>
          <a:xfrm>
            <a:off x="1722938" y="1541712"/>
            <a:ext cx="8225944" cy="3164976"/>
          </a:xfrm>
        </p:spPr>
      </p:pic>
    </p:spTree>
    <p:extLst>
      <p:ext uri="{BB962C8B-B14F-4D97-AF65-F5344CB8AC3E}">
        <p14:creationId xmlns:p14="http://schemas.microsoft.com/office/powerpoint/2010/main" val="83019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TM03457485[[fn=Mesh]]</Template>
  <TotalTime>29</TotalTime>
  <Words>333</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H1-B PREDICTION USING ML</vt:lpstr>
      <vt:lpstr>INTRODUCTION</vt:lpstr>
      <vt:lpstr>OBJECT</vt:lpstr>
      <vt:lpstr>ACCURACY OF DIFFERENT MODEL</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H1-B PREDICTION USING ML</dc:title>
  <dc:creator>Suraj Kumar</dc:creator>
  <cp:lastModifiedBy>Suraj Kumar</cp:lastModifiedBy>
  <cp:revision>3</cp:revision>
  <dcterms:created xsi:type="dcterms:W3CDTF">2021-08-03T17:08:37Z</dcterms:created>
  <dcterms:modified xsi:type="dcterms:W3CDTF">2021-08-03T17:38:28Z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