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92" r:id="rId2"/>
    <p:sldId id="256" r:id="rId3"/>
    <p:sldId id="257" r:id="rId4"/>
    <p:sldId id="281" r:id="rId5"/>
    <p:sldId id="263" r:id="rId6"/>
    <p:sldId id="264" r:id="rId7"/>
    <p:sldId id="282" r:id="rId8"/>
    <p:sldId id="265" r:id="rId9"/>
    <p:sldId id="270" r:id="rId10"/>
    <p:sldId id="271" r:id="rId11"/>
    <p:sldId id="289" r:id="rId12"/>
    <p:sldId id="290" r:id="rId13"/>
    <p:sldId id="261" r:id="rId14"/>
    <p:sldId id="262" r:id="rId15"/>
    <p:sldId id="272" r:id="rId16"/>
    <p:sldId id="277" r:id="rId17"/>
    <p:sldId id="273" r:id="rId18"/>
    <p:sldId id="274" r:id="rId19"/>
    <p:sldId id="275" r:id="rId20"/>
    <p:sldId id="276" r:id="rId21"/>
    <p:sldId id="291" r:id="rId22"/>
    <p:sldId id="288" r:id="rId23"/>
    <p:sldId id="29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A75F-F9C9-23CC-2BDE-D589AD9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4A595-5938-4FEB-A4F4-243A2D60E6ED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443B-1E29-C824-DDFE-AB4284B6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4EFB-8FD2-6206-B026-FF047E3E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29CC9-DA76-4490-A6EC-D194B5DD0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92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D1AF-B5CD-DE76-81EE-5DC69974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5909E-7CB4-4112-A764-C929001B835E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BA3B-4BD3-FA6A-7EFD-55F764B8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EF43-C1E3-9D49-D1F9-9CC0F3A0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149A3-8299-4391-8D4E-F141123EE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06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2322-201B-86EB-49A7-42A4D8BB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FDF95-766D-4456-9D85-90AA5758DF6C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4D26-3175-D6D9-4697-553DEB7F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EACC-7619-950D-DB9B-47F75300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C4AA9-3609-4F14-ACBB-E51D57846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31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612E-0CB6-1A05-9E7C-79010776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B64D1-9FD6-463B-8980-4FADC4C8CDB2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50B2-5FCD-6853-849F-C31AFB80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A31-61D4-C54D-E046-88B08DC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F2D75-1078-4DAC-8E4D-489AA1C7E3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63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D5D1-CA81-A184-1B13-2CE26AAD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6AD06-3973-4B9E-A19B-B35038B2C329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F09C-B940-031A-D9D0-0DC56932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05BE6-C535-199E-4FA7-43088AEF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93FD5-EBB5-49E9-93BE-3023A07487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0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5C35DE-7383-6EF4-2F2A-66DE88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B57B6-CBC3-4E62-8D02-DF9E6B0472B2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ED601F-99B3-C2DA-9139-2B296EE1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17E3A-1945-9630-4F11-C131517A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6229D-89EB-4A9B-80FD-292323D7E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31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DD248C0-A9BF-51A5-9E38-F7B8CEC5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7B21C-8B37-4E72-8BE9-076FF5B60653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1EB839-CD0E-1C0A-72FA-1A199782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B1B876-3F2B-6F07-2750-559A608F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75534-69CE-42D7-BA80-A35B5231B9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75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986F4C1-067F-7683-18A7-1EB46985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0B33F-553E-4F1F-9A87-444A64BDD080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2B2FA05-41FC-228B-B583-97D843C8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B28BBA-6AAA-0DEC-2E6E-48B1B698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94BED-3310-4153-A14A-2AA2C5E997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53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DC23EC2-8B06-3FD2-8EA1-B731B104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6125C-1FF1-431B-90C3-66AAA5761D01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D722A3A-BF6D-8B08-E174-4D4C4A78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96AED1-1672-85AA-DF31-6E198471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06160-AC4B-4032-8537-21B2585393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26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3ACF09-5578-5180-7432-888C7120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5E57A-5154-477C-BA61-2342CC19C682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BF1D0D-513A-A03A-1B27-85C52F9D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B7C6CD-7A85-1909-A219-15295E08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0D360-F768-4CA3-9F2D-FBBF066A8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59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FBFA93-DFCC-EF03-75B9-D9A91242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80923-76E2-483D-9165-CB693753244D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74BB85-4F0D-6849-4C24-0CB7C3F6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F6A9EB-11F3-A9FF-087E-5BE698BF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928E5-9163-4B55-8FD1-26073D0642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08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3895EF5-E2D1-13F9-CC63-10D86BDD6F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7DD6B8F-1132-0192-F583-3F5BFEA69B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4BFA-829C-9C09-DBDE-DB836D6B3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649CBF0-292B-47AA-A7CE-04BCE20B221B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29E7-1C9A-4940-01F2-C5920D5B3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062F-41F0-B676-EF12-DA2681796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1465FC-6C02-4861-A16A-E4E1D091F5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70EED351-8BC2-7FA9-E00F-4B44E0E17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421" y="1685361"/>
            <a:ext cx="6953158" cy="2667000"/>
          </a:xfrm>
        </p:spPr>
        <p:txBody>
          <a:bodyPr/>
          <a:lstStyle/>
          <a:p>
            <a:r>
              <a:rPr lang="en-US" altLang="en-US" sz="5400" b="1" i="1" dirty="0">
                <a:latin typeface="Amasis MT Pro Black" panose="02000000000000000000" pitchFamily="2" charset="0"/>
                <a:ea typeface="Amasis MT Pro Black" panose="02000000000000000000" pitchFamily="2" charset="0"/>
              </a:rPr>
              <a:t>SUSPENSION SYSTEM IN A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5EE21-6E1E-FAF1-D933-DB716177A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3903390" y="4728500"/>
            <a:ext cx="5814455" cy="243079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Prepared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K.SATISH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0B7C932-6588-418B-B9B0-39575E0A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Advantages ( independent rear suspension)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7C83466-5247-8401-4B61-4A397A72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Lesser unsprung weight – improves ride , reduces tyre wear.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Increased passenger space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Rear wheels remain stable ..</a:t>
            </a:r>
          </a:p>
          <a:p>
            <a:pPr fontAlgn="auto">
              <a:spcAft>
                <a:spcPts val="0"/>
              </a:spcAft>
              <a:defRPr/>
            </a:pPr>
            <a:endParaRPr lang="en-US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>
                <a:solidFill>
                  <a:srgbClr val="FF0000"/>
                </a:solidFill>
              </a:rPr>
              <a:t>DISADVANTAGES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Increased cost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Complicated design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Steering action is not proper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59ECE6D-7DE4-AFA0-4D96-775CD787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"/>
            <a:ext cx="6477000" cy="762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Traverse suspension system</a:t>
            </a:r>
          </a:p>
        </p:txBody>
      </p:sp>
      <p:pic>
        <p:nvPicPr>
          <p:cNvPr id="16387" name="Picture 13" descr="transverseleafspring.jpg">
            <a:extLst>
              <a:ext uri="{FF2B5EF4-FFF2-40B4-BE49-F238E27FC236}">
                <a16:creationId xmlns:a16="http://schemas.microsoft.com/office/drawing/2014/main" id="{E9D01BE0-EAEC-EB96-BBDD-C2E9110DC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96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D810A0C-875F-8305-0C49-D26BC987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09600"/>
            <a:ext cx="7467600" cy="57150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Normally find on the rear suspension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Combines independent double wishbone suspension with a leaf spring.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 It involves one leaf spring mounted </a:t>
            </a:r>
            <a:r>
              <a:rPr lang="en-US" i="1"/>
              <a:t>across</a:t>
            </a:r>
            <a:r>
              <a:rPr lang="en-US"/>
              <a:t> the vehicle, connected at each end to the lower wishbone.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The centre of the spring is connected to the front subframe in the middle of the car.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 There are still two shock absorbers, mounted one to each side on the lower wishbones.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A109415-4BC9-EFA8-DF28-348072EF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Air suspension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00B5047-4539-5CEA-F701-D0DF445F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Comprises of compressor , suppling air to air tank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Pressure maintained – 5.6 to 7 kg/sq.m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Air bags – on each wheel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As load applied , air bags compressed actuating the levelling valve 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Air from the tank fills the compressrd air bag &amp; hence raise the level of the frame.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Air from air bag gets released as load on chassis decreases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D5E257E-50B2-4C3F-2A23-17D5D191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Air suspension layout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88B023C2-84AE-A589-FE9F-1E8228EA4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830388"/>
            <a:ext cx="5638800" cy="40671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9342AD0-9972-320B-60B2-5C0C1B47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Advantages of air suspension 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8B9AA4E-EC22-C3EA-F780-3342D76E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These maintain a constant frequency of vibration whether the vehicle is laden or unladen.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Constant frame height is maintained.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It helps to reduce the load while the vehicle in motion i.e. the dynamic loading as the spring rate variation between laden and unladen weight is much less.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It gives smooth and comfort ride of the vehicle.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The stiffness of the system increases with the increase of the deflection.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57F6-3ADF-0A54-BB93-583B6C4D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7467600" cy="7921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Common Air Suspension Problems</a:t>
            </a:r>
            <a:br>
              <a:rPr lang="en-US" b="1" dirty="0"/>
            </a:br>
            <a:endParaRPr lang="en-US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0B30720-C2AE-20C4-27E6-6344E3A4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077200" cy="5791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/>
              <a:t>Air bag or air strut failure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/>
              <a:t>    - </a:t>
            </a:r>
            <a:r>
              <a:rPr lang="en-US"/>
              <a:t>due to old age, or moisture within the air system that damages them from the inside.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/>
              <a:t>Compressor failure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/>
              <a:t>    -  </a:t>
            </a:r>
            <a:r>
              <a:rPr lang="en-US"/>
              <a:t>Primarily due to leaking air springs or air struts</a:t>
            </a:r>
            <a:r>
              <a:rPr lang="en-US" b="1"/>
              <a:t>           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/>
              <a:t>    -  </a:t>
            </a:r>
            <a:r>
              <a:rPr lang="en-US"/>
              <a:t>Compressor burnout may also be caused by moisture from within the air system coming into contact with its electronic parts.</a:t>
            </a:r>
            <a:r>
              <a:rPr lang="en-US" b="1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/>
              <a:t> Dryer failure</a:t>
            </a:r>
            <a:r>
              <a:rPr lang="en-US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/>
              <a:t>     - </a:t>
            </a:r>
            <a:r>
              <a:rPr lang="en-US"/>
              <a:t>which functions to remove moisture from the air system eventually becomes saturated and unable to perform that function</a:t>
            </a:r>
            <a:endParaRPr 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BD72-70DC-CC77-9838-38CB0AE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>
                <a:solidFill>
                  <a:srgbClr val="FF0000"/>
                </a:solidFill>
              </a:rPr>
              <a:t>Hydrolastic</a:t>
            </a:r>
            <a:r>
              <a:rPr lang="en-US" b="1" dirty="0">
                <a:solidFill>
                  <a:srgbClr val="FF0000"/>
                </a:solidFill>
              </a:rPr>
              <a:t> Suspension</a:t>
            </a:r>
            <a:br>
              <a:rPr lang="en-US" b="1" dirty="0"/>
            </a:br>
            <a:endParaRPr lang="en-US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4B54A9B3-B023-447F-AB58-FC00592C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71800"/>
            <a:ext cx="7620000" cy="38862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 system where the front and rear suspension systems were connected together in order to better level the car when driving.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 The front and rear suspension units have Hydrolastic displacers, one per side.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 These are interconnected by a small bore pipe. Each displacer incorporates a rubber spring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Damping of the system is achieved by rubber valves. </a:t>
            </a:r>
          </a:p>
        </p:txBody>
      </p:sp>
      <p:pic>
        <p:nvPicPr>
          <p:cNvPr id="22532" name="Picture 8" descr="hydrolastic.gif">
            <a:extLst>
              <a:ext uri="{FF2B5EF4-FFF2-40B4-BE49-F238E27FC236}">
                <a16:creationId xmlns:a16="http://schemas.microsoft.com/office/drawing/2014/main" id="{55F8F32C-7013-F89A-4EE0-DACE5A13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38100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689D7B00-5633-924C-47D7-485B88AA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191000"/>
            <a:ext cx="8153400" cy="26670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when the front wheel encounter bumps ,the piston moves upwards pressurising the fluid to enter into the rear unit.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Hydroelastic was eventually refined into Hydragas suspension....... 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69D36D26-C3AB-B96C-B167-049228D2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2895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0F8D-B19A-678A-7C26-48C4117D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rgbClr val="FF0000"/>
                </a:solidFill>
              </a:rPr>
              <a:t>Hydrogas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suspension</a:t>
            </a:r>
            <a:br>
              <a:rPr lang="en-US" dirty="0"/>
            </a:br>
            <a:endParaRPr 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A092092-7977-6130-66F5-EA8F616B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7620000" cy="58674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Known as hydro-pneumatic suspension.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The difference is in the displacer unit itself.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 In the older systems, fluid was used in the displacer units with a rubber spring cushion built-in.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With Hydragas, the rubber spring is removed completely.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The fluid still exists but above the fluid there is now a separating membrane or diaphragm, and above that is a cylinder or sphere which is charged with nitrogen gas.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 The nitrogen section is what has become the spring and damping unit whilst the fluid is still free to run from the front to the rear units and back. 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>
            <a:extLst>
              <a:ext uri="{FF2B5EF4-FFF2-40B4-BE49-F238E27FC236}">
                <a16:creationId xmlns:a16="http://schemas.microsoft.com/office/drawing/2014/main" id="{1999117B-686A-334E-DF42-234E637A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5" t="29094" r="23819" b="20689"/>
          <a:stretch>
            <a:fillRect/>
          </a:stretch>
        </p:blipFill>
        <p:spPr bwMode="auto">
          <a:xfrm>
            <a:off x="381000" y="2438400"/>
            <a:ext cx="487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95243181-561F-220E-31BB-F27FE8A49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685800" y="533400"/>
            <a:ext cx="76962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FF0000"/>
                </a:solidFill>
              </a:rPr>
              <a:t>Suspension system in automobiles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17FE685-F9AE-21DC-3095-526E2B38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Difference …</a:t>
            </a:r>
          </a:p>
        </p:txBody>
      </p:sp>
      <p:pic>
        <p:nvPicPr>
          <p:cNvPr id="25603" name="Content Placeholder 4" descr="displacers.jpg">
            <a:extLst>
              <a:ext uri="{FF2B5EF4-FFF2-40B4-BE49-F238E27FC236}">
                <a16:creationId xmlns:a16="http://schemas.microsoft.com/office/drawing/2014/main" id="{60C40C05-89A4-7AD4-7199-86462569E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7391400" cy="47244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36E4EEE-783C-D137-8F7B-EC0F4C59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28600"/>
            <a:ext cx="4953000" cy="8382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HELPER SPRING </a:t>
            </a:r>
            <a:endParaRPr lang="en-US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8E81402-9498-F048-B1E2-ACDD1EB7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191000"/>
            <a:ext cx="7315200" cy="15240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/>
              <a:t>DIRECTLY MOUNTED ON MAIN SPRINGS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/>
              <a:t>TAKE CARE OF LARGE VARIATION IN SPRING LOAD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/>
              <a:t>DURING LIGHT LOADS ,ONLY MAIN SPIRNG IS ACTIVE , AS LOAD INCREASE TO  A PARTICULAR  FIXED VALUE , BOTH THE SPRINGS ARE ACTIVE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6628" name="Content Placeholder 3" descr="clip_image002.jpg">
            <a:extLst>
              <a:ext uri="{FF2B5EF4-FFF2-40B4-BE49-F238E27FC236}">
                <a16:creationId xmlns:a16="http://schemas.microsoft.com/office/drawing/2014/main" id="{816216E2-25E9-3882-A1E1-03B111BE4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0625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clip_image002.jpg">
            <a:extLst>
              <a:ext uri="{FF2B5EF4-FFF2-40B4-BE49-F238E27FC236}">
                <a16:creationId xmlns:a16="http://schemas.microsoft.com/office/drawing/2014/main" id="{2C4F626B-6B5D-3897-3BD6-1B88A4BBC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1527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 descr="clip_image002.jpg">
            <a:extLst>
              <a:ext uri="{FF2B5EF4-FFF2-40B4-BE49-F238E27FC236}">
                <a16:creationId xmlns:a16="http://schemas.microsoft.com/office/drawing/2014/main" id="{19B66467-FAD4-B273-D7BB-A8024672B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2971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5">
            <a:extLst>
              <a:ext uri="{FF2B5EF4-FFF2-40B4-BE49-F238E27FC236}">
                <a16:creationId xmlns:a16="http://schemas.microsoft.com/office/drawing/2014/main" id="{4E73F402-33F4-9A0E-58C2-16AF147C6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AIR ASSISTED HELPER SPRING</a:t>
            </a:r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42DA16EE-0E83-BE2F-4CF5-235696BEE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143000"/>
            <a:ext cx="305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LEAF HELPER SPRING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B625-E821-D18D-E040-546A2E25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0013" y="875591"/>
            <a:ext cx="11412963" cy="4091608"/>
          </a:xfrm>
        </p:spPr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</a:rPr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5F8D-F27E-5B57-09E2-1B1D1274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7313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55E3C0A-DE2E-7521-04DB-37C2FB5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solidFill>
                  <a:srgbClr val="FF0000"/>
                </a:solidFill>
              </a:rPr>
              <a:t>What is suspension system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193CC025-1F4F-6910-83F2-47AEBE334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7467600" cy="4492625"/>
          </a:xfrm>
        </p:spPr>
        <p:txBody>
          <a:bodyPr/>
          <a:lstStyle/>
          <a:p>
            <a:r>
              <a:rPr lang="en-US" altLang="en-US" sz="2800" b="1">
                <a:solidFill>
                  <a:srgbClr val="002060"/>
                </a:solidFill>
              </a:rPr>
              <a:t>Suspension</a:t>
            </a:r>
            <a:r>
              <a:rPr lang="en-US" altLang="en-US" sz="2800">
                <a:solidFill>
                  <a:srgbClr val="002060"/>
                </a:solidFill>
              </a:rPr>
              <a:t> is the term given to the system of springs, shock absorbers and linkages that connects a vehicle to its wheels</a:t>
            </a:r>
          </a:p>
          <a:p>
            <a:r>
              <a:rPr lang="en-US" altLang="en-US" sz="2800">
                <a:solidFill>
                  <a:srgbClr val="002060"/>
                </a:solidFill>
              </a:rPr>
              <a:t>Serve a dual purpose – contributing to the car's handling and braking.</a:t>
            </a:r>
          </a:p>
          <a:p>
            <a:r>
              <a:rPr lang="en-US" altLang="en-US" sz="2800">
                <a:solidFill>
                  <a:srgbClr val="002060"/>
                </a:solidFill>
              </a:rPr>
              <a:t>Protects the vehicle itself and any cargo or luggage from damage and wear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Content Placeholder 3" descr="clip_image002.jpg">
            <a:extLst>
              <a:ext uri="{FF2B5EF4-FFF2-40B4-BE49-F238E27FC236}">
                <a16:creationId xmlns:a16="http://schemas.microsoft.com/office/drawing/2014/main" id="{73A4DA8B-C6D8-6B74-5C20-81EAAB327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4075" y="2052638"/>
            <a:ext cx="4895850" cy="3619500"/>
          </a:xfrm>
        </p:spPr>
      </p:pic>
      <p:sp>
        <p:nvSpPr>
          <p:cNvPr id="5123" name="TextBox 4">
            <a:extLst>
              <a:ext uri="{FF2B5EF4-FFF2-40B4-BE49-F238E27FC236}">
                <a16:creationId xmlns:a16="http://schemas.microsoft.com/office/drawing/2014/main" id="{206C3AB7-2B3D-84B3-B459-5419D8DBD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066800"/>
            <a:ext cx="464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0000"/>
                </a:solidFill>
              </a:rPr>
              <a:t>SUSPENSION SYSTEM – LAY OUT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7C094FF-0481-5C4A-F222-95EC071D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Different suspension systems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1E1A766-57C9-8A65-69A0-D5E7B31B2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6000"/>
            <a:ext cx="6400800" cy="3200400"/>
          </a:xfrm>
        </p:spPr>
        <p:txBody>
          <a:bodyPr/>
          <a:lstStyle/>
          <a:p>
            <a:r>
              <a:rPr lang="en-US" altLang="en-US" sz="2800">
                <a:solidFill>
                  <a:srgbClr val="002060"/>
                </a:solidFill>
              </a:rPr>
              <a:t>Conventional suspension system</a:t>
            </a:r>
          </a:p>
          <a:p>
            <a:r>
              <a:rPr lang="en-US" altLang="en-US" sz="2800">
                <a:solidFill>
                  <a:srgbClr val="002060"/>
                </a:solidFill>
              </a:rPr>
              <a:t>Independent suspension system</a:t>
            </a:r>
          </a:p>
          <a:p>
            <a:r>
              <a:rPr lang="en-US" altLang="en-US" sz="2800">
                <a:solidFill>
                  <a:srgbClr val="002060"/>
                </a:solidFill>
              </a:rPr>
              <a:t>Air suspension system</a:t>
            </a:r>
          </a:p>
          <a:p>
            <a:r>
              <a:rPr lang="en-US" altLang="en-US" sz="2800">
                <a:solidFill>
                  <a:srgbClr val="002060"/>
                </a:solidFill>
              </a:rPr>
              <a:t>Hydro elastic suspension system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0F70C08-2C95-EF11-FA45-937ED08A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Conventional suspension system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E10A854-6044-E4EF-0C49-101D9641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Two wheels are mounted on either side of the rigid axle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When one wheel encounters the bump, both the wheel do not execute parallel up and down motion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So it gives rise to gyroscopic effect and wheel wobble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2060"/>
                </a:solidFill>
              </a:rPr>
              <a:t>Rear driving wheels mounted on live axle suspended by laminated leaf springs and shock absorbers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VWG_Volkswagen_Golf_xray 1997 2a">
            <a:extLst>
              <a:ext uri="{FF2B5EF4-FFF2-40B4-BE49-F238E27FC236}">
                <a16:creationId xmlns:a16="http://schemas.microsoft.com/office/drawing/2014/main" id="{2644D3BB-9C3F-C04A-1B65-4187A6314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4029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6">
            <a:extLst>
              <a:ext uri="{FF2B5EF4-FFF2-40B4-BE49-F238E27FC236}">
                <a16:creationId xmlns:a16="http://schemas.microsoft.com/office/drawing/2014/main" id="{514A1EAC-8EAB-264C-C1E6-9BAC40D25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342900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7">
            <a:extLst>
              <a:ext uri="{FF2B5EF4-FFF2-40B4-BE49-F238E27FC236}">
                <a16:creationId xmlns:a16="http://schemas.microsoft.com/office/drawing/2014/main" id="{780D99CA-4C15-FF67-D84E-A267C2B0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35814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36D7BEB-B9E5-EA16-D63E-A30B7A71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Independent suspension system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9633DE4-926A-6598-47E7-F474E5CC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Both the front and the rear wheel are utilized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Design incorporated in the front wheels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One wheel goes down ,the other wheel does not have much effect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Basic classification of the design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MacPherson Strut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Double Wishbone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Multi link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8B241DA-9D28-6FB3-B76B-904303FE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Advantages ( independent front 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E560F02-D480-9D1A-7EE6-DCFC00FA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2060"/>
                </a:solidFill>
              </a:rPr>
              <a:t>Bigger deflection of front wheels, no reaction on steering</a:t>
            </a:r>
          </a:p>
          <a:p>
            <a:r>
              <a:rPr lang="en-US" altLang="en-US" sz="2000">
                <a:solidFill>
                  <a:srgbClr val="002060"/>
                </a:solidFill>
              </a:rPr>
              <a:t>Greater distance for resisting rolling action</a:t>
            </a:r>
          </a:p>
          <a:p>
            <a:r>
              <a:rPr lang="en-US" altLang="en-US" sz="2000">
                <a:solidFill>
                  <a:srgbClr val="002060"/>
                </a:solidFill>
              </a:rPr>
              <a:t>Front axle (small-stub), improves road holding tendency of tyres.</a:t>
            </a:r>
          </a:p>
          <a:p>
            <a:r>
              <a:rPr lang="en-US" altLang="en-US" sz="2000">
                <a:solidFill>
                  <a:srgbClr val="002060"/>
                </a:solidFill>
              </a:rPr>
              <a:t>Minimum vibrations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</a:rPr>
              <a:t>DISADVANTAGES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FF0000"/>
              </a:solidFill>
            </a:endParaRPr>
          </a:p>
          <a:p>
            <a:r>
              <a:rPr lang="en-US" altLang="en-US" sz="2000">
                <a:solidFill>
                  <a:srgbClr val="002060"/>
                </a:solidFill>
              </a:rPr>
              <a:t>Better shock absorber required.</a:t>
            </a:r>
          </a:p>
          <a:p>
            <a:r>
              <a:rPr lang="en-US" altLang="en-US" sz="2000">
                <a:solidFill>
                  <a:srgbClr val="002060"/>
                </a:solidFill>
              </a:rPr>
              <a:t>Expensive</a:t>
            </a:r>
          </a:p>
          <a:p>
            <a:r>
              <a:rPr lang="en-US" altLang="en-US" sz="2000">
                <a:solidFill>
                  <a:srgbClr val="002060"/>
                </a:solidFill>
              </a:rPr>
              <a:t>Tyre wear increases due to transmission of </a:t>
            </a:r>
            <a:r>
              <a:rPr lang="en-US" altLang="en-US" sz="2000"/>
              <a:t>torque.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1160</Words>
  <Application>Microsoft Office PowerPoint</Application>
  <PresentationFormat>On-screen Show (4:3)</PresentationFormat>
  <Paragraphs>118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SUSPENSION SYSTEM IN A CAR</vt:lpstr>
      <vt:lpstr>Suspension system in automobiles </vt:lpstr>
      <vt:lpstr>What is suspension system</vt:lpstr>
      <vt:lpstr>PowerPoint Presentation</vt:lpstr>
      <vt:lpstr>Different suspension systems</vt:lpstr>
      <vt:lpstr>Conventional suspension system</vt:lpstr>
      <vt:lpstr>PowerPoint Presentation</vt:lpstr>
      <vt:lpstr>Independent suspension system</vt:lpstr>
      <vt:lpstr>Advantages ( independent front )</vt:lpstr>
      <vt:lpstr>Advantages ( independent rear suspension)</vt:lpstr>
      <vt:lpstr>Traverse suspension system</vt:lpstr>
      <vt:lpstr>PowerPoint Presentation</vt:lpstr>
      <vt:lpstr>Air suspension</vt:lpstr>
      <vt:lpstr>Air suspension layout</vt:lpstr>
      <vt:lpstr>Advantages of air suspension </vt:lpstr>
      <vt:lpstr>Common Air Suspension Problems </vt:lpstr>
      <vt:lpstr>Hydrolastic Suspension </vt:lpstr>
      <vt:lpstr>PowerPoint Presentation</vt:lpstr>
      <vt:lpstr>Hydrogas suspension </vt:lpstr>
      <vt:lpstr>Difference …</vt:lpstr>
      <vt:lpstr>HELPER SPRING </vt:lpstr>
      <vt:lpstr>PowerPoint Presentation</vt:lpstr>
      <vt:lpstr>THANK YOU </vt:lpstr>
    </vt:vector>
  </TitlesOfParts>
  <Manager>KOTAK YASH</Manager>
  <Company>ROYAL MECHANICAL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Suspension system in automobiles</dc:title>
  <dc:subject>MECHANICAL ENGINEERING</dc:subject>
  <dc:creator>ANSHUL SINGH KUSHWAHA</dc:creator>
  <cp:keywords>ROYAL MECHANICAL</cp:keywords>
  <dc:description>Specially designed for mechanical engineers.</dc:description>
  <cp:lastModifiedBy>Yogendar sagar</cp:lastModifiedBy>
  <cp:revision>6</cp:revision>
  <dcterms:created xsi:type="dcterms:W3CDTF">2008-09-03T15:53:57Z</dcterms:created>
  <dcterms:modified xsi:type="dcterms:W3CDTF">2022-11-29T05:05:15Z</dcterms:modified>
  <cp:category>POWERPOINT PRESENTATION(PPT)</cp:category>
  <cp:contentStatus>EXCELLENT</cp:contentStatus>
  <dc:language>ENGLISH</dc:language>
</cp:coreProperties>
</file>