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B 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if/eJ8VKaGIo1WUH/1ggPUiI8a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DCBBF5-D1A4-4753-B098-D2B05E434065}">
  <a:tblStyle styleId="{1CDCBBF5-D1A4-4753-B098-D2B05E434065}" styleName="Table_0">
    <a:wholeTbl>
      <a:tcTxStyle b="off" i="off">
        <a:font>
          <a:latin typeface="Georgia"/>
          <a:ea typeface="Georgia"/>
          <a:cs typeface="Georgia"/>
        </a:font>
        <a:schemeClr val="lt1"/>
      </a:tcTxStyle>
      <a:tcStyle>
        <a:tcBdr>
          <a:left>
            <a:ln cap="flat" cmpd="sng" w="9525">
              <a:solidFill>
                <a:srgbClr val="BECCC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BECCC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BECCC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BECCC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  <a:tblStyle styleId="{369D7F53-E84D-419C-9429-A55D9968A4B0}" styleName="Table_1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ED"/>
          </a:solidFill>
        </a:fill>
      </a:tcStyle>
    </a:wholeTbl>
    <a:band1H>
      <a:tcTxStyle/>
      <a:tcStyle>
        <a:fill>
          <a:solidFill>
            <a:srgbClr val="CDD7D8"/>
          </a:solidFill>
        </a:fill>
      </a:tcStyle>
    </a:band1H>
    <a:band2H>
      <a:tcTxStyle/>
    </a:band2H>
    <a:band1V>
      <a:tcTxStyle/>
      <a:tcStyle>
        <a:fill>
          <a:solidFill>
            <a:srgbClr val="CDD7D8"/>
          </a:solidFill>
        </a:fill>
      </a:tcStyle>
    </a:band1V>
    <a:band2V>
      <a:tcTxStyle/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72BC22E0-743F-4344-81D0-F5CDA355C2B2}" styleName="Table_2">
    <a:wholeTbl>
      <a:tcTxStyle b="off" i="off">
        <a:font>
          <a:latin typeface="Georgia"/>
          <a:ea typeface="Georgia"/>
          <a:cs typeface="Georgia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fill>
          <a:solidFill>
            <a:srgbClr val="35656A"/>
          </a:solidFill>
        </a:fill>
      </a:tcStyle>
    </a:band1H>
    <a:band2H>
      <a:tcTxStyle/>
    </a:band2H>
    <a:band1V>
      <a:tcTxStyle/>
      <a:tcStyle>
        <a:fill>
          <a:solidFill>
            <a:srgbClr val="35656A"/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  <a:fill>
          <a:solidFill>
            <a:srgbClr val="35656A"/>
          </a:solidFill>
        </a:fill>
      </a:tcStyle>
    </a:lastCol>
    <a:firstCol>
      <a:tcTxStyle b="on" i="off"/>
      <a:tcStyle>
        <a:tcBdr>
          <a:righ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  <a:fill>
          <a:solidFill>
            <a:srgbClr val="35656A"/>
          </a:solidFill>
        </a:fill>
      </a:tcStyle>
    </a:firstCol>
    <a:lastRow>
      <a:tcTxStyle b="on" i="off"/>
      <a:tcStyle>
        <a:tcBdr>
          <a:top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2C5458"/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swCell>
    <a:firstRow>
      <a:tcTxStyle b="on" i="off"/>
      <a:tcStyle>
        <a:tcBdr>
          <a:bottom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neCell>
    <a:n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EBGaramon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EBGaramon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BGaramon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/>
        </p:nvSpPr>
        <p:spPr>
          <a:xfrm flipH="1" rot="10800000">
            <a:off x="5410183" y="2857501"/>
            <a:ext cx="3733819" cy="683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3"/>
          <p:cNvSpPr/>
          <p:nvPr/>
        </p:nvSpPr>
        <p:spPr>
          <a:xfrm flipH="1" rot="10800000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13"/>
          <p:cNvSpPr/>
          <p:nvPr/>
        </p:nvSpPr>
        <p:spPr>
          <a:xfrm flipH="1" rot="10800000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13"/>
          <p:cNvSpPr/>
          <p:nvPr/>
        </p:nvSpPr>
        <p:spPr>
          <a:xfrm flipH="1" rot="10800000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13"/>
          <p:cNvSpPr/>
          <p:nvPr/>
        </p:nvSpPr>
        <p:spPr>
          <a:xfrm flipH="1" rot="10800000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13"/>
          <p:cNvSpPr/>
          <p:nvPr/>
        </p:nvSpPr>
        <p:spPr>
          <a:xfrm>
            <a:off x="5410200" y="2971800"/>
            <a:ext cx="3063240" cy="2057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3"/>
          <p:cNvSpPr/>
          <p:nvPr/>
        </p:nvSpPr>
        <p:spPr>
          <a:xfrm>
            <a:off x="7376507" y="3045737"/>
            <a:ext cx="160020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3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13"/>
          <p:cNvSpPr/>
          <p:nvPr/>
        </p:nvSpPr>
        <p:spPr>
          <a:xfrm flipH="1" rot="10800000">
            <a:off x="6414051" y="2732318"/>
            <a:ext cx="2729950" cy="186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3"/>
          <p:cNvSpPr txBox="1"/>
          <p:nvPr>
            <p:ph type="ctrTitle"/>
          </p:nvPr>
        </p:nvSpPr>
        <p:spPr>
          <a:xfrm>
            <a:off x="457200" y="1801416"/>
            <a:ext cx="84582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subTitle"/>
          </p:nvPr>
        </p:nvSpPr>
        <p:spPr>
          <a:xfrm>
            <a:off x="457200" y="2924953"/>
            <a:ext cx="49530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6705600" y="3154680"/>
            <a:ext cx="960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5410200" y="3153966"/>
            <a:ext cx="1295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320088" y="852"/>
            <a:ext cx="747712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 rot="5400000">
            <a:off x="2950083" y="-805815"/>
            <a:ext cx="324383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 rot="5400000">
            <a:off x="5676900" y="1962150"/>
            <a:ext cx="4114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 rot="5400000">
            <a:off x="1524000" y="-209550"/>
            <a:ext cx="4114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722313" y="148590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722313" y="2525316"/>
            <a:ext cx="7772400" cy="1132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57200" y="1687069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4648200" y="1687069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381000" y="857250"/>
            <a:ext cx="8382000" cy="8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381000" y="1683728"/>
            <a:ext cx="4041648" cy="3429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721226" y="1683728"/>
            <a:ext cx="4041775" cy="3429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3" type="body"/>
          </p:nvPr>
        </p:nvSpPr>
        <p:spPr>
          <a:xfrm>
            <a:off x="381000" y="2031389"/>
            <a:ext cx="4041648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4" type="body"/>
          </p:nvPr>
        </p:nvSpPr>
        <p:spPr>
          <a:xfrm>
            <a:off x="4718305" y="2031389"/>
            <a:ext cx="4041775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857250"/>
            <a:ext cx="8229600" cy="8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6583680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5353496" y="826478"/>
            <a:ext cx="338328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353496" y="1508045"/>
            <a:ext cx="3383280" cy="3463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152400" y="582215"/>
            <a:ext cx="5102352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 rot="-5400000">
            <a:off x="3978223" y="2294083"/>
            <a:ext cx="3511228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/>
          <p:nvPr>
            <p:ph idx="2" type="pic"/>
          </p:nvPr>
        </p:nvSpPr>
        <p:spPr>
          <a:xfrm>
            <a:off x="403671" y="857250"/>
            <a:ext cx="4572000" cy="3429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6088443" y="2455731"/>
            <a:ext cx="2590800" cy="1887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2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2"/>
          <p:cNvSpPr/>
          <p:nvPr/>
        </p:nvSpPr>
        <p:spPr>
          <a:xfrm flipH="1" rot="10800000">
            <a:off x="5410183" y="270185"/>
            <a:ext cx="3733819" cy="683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2"/>
          <p:cNvSpPr/>
          <p:nvPr/>
        </p:nvSpPr>
        <p:spPr>
          <a:xfrm flipH="1" rot="10800000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5407339" y="373128"/>
            <a:ext cx="3063240" cy="2057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7373646" y="441707"/>
            <a:ext cx="160020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2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i.org/10.1002/2016RG000549" TargetMode="External"/><Relationship Id="rId4" Type="http://schemas.openxmlformats.org/officeDocument/2006/relationships/hyperlink" Target="https://www.drought.gov/" TargetMode="External"/><Relationship Id="rId11" Type="http://schemas.openxmlformats.org/officeDocument/2006/relationships/hyperlink" Target="https://droughtmonitor.unl.edu/About/WhatistheUSDM.aspx" TargetMode="External"/><Relationship Id="rId10" Type="http://schemas.openxmlformats.org/officeDocument/2006/relationships/hyperlink" Target="https://www.climate.gov/news-features/blogs/beyond-data/2010-2019-landmark-decade-us-billion-dollar-weather-and-climate" TargetMode="External"/><Relationship Id="rId9" Type="http://schemas.openxmlformats.org/officeDocument/2006/relationships/hyperlink" Target="https://www.drought.gov/historical-information?dataset=0&amp;selectedDateUSDM=20100803" TargetMode="External"/><Relationship Id="rId5" Type="http://schemas.openxmlformats.org/officeDocument/2006/relationships/hyperlink" Target="https://doi.org/10.3390/w12071862" TargetMode="External"/><Relationship Id="rId6" Type="http://schemas.openxmlformats.org/officeDocument/2006/relationships/hyperlink" Target="https://doi.org/10.3390/w11040705" TargetMode="External"/><Relationship Id="rId7" Type="http://schemas.openxmlformats.org/officeDocument/2006/relationships/hyperlink" Target="https://www.kaggle.com/cdminix/us-drought-meteorological-data" TargetMode="External"/><Relationship Id="rId8" Type="http://schemas.openxmlformats.org/officeDocument/2006/relationships/hyperlink" Target="https://droughtmonitor.unl.edu/Data.asp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rought.gov/historical-information?dataset=0&amp;selectedDateUSDM=2010080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685800" y="628650"/>
            <a:ext cx="7772400" cy="19026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1" lang="en-IN" sz="3600"/>
              <a:t>How Helpful Meteorological Indicators Are In Predicting Drought Intensity?</a:t>
            </a:r>
            <a:endParaRPr b="1" sz="360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609600" y="325755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400">
                <a:latin typeface="EB Garamond"/>
                <a:ea typeface="EB Garamond"/>
                <a:cs typeface="EB Garamond"/>
                <a:sym typeface="EB Garamond"/>
              </a:rPr>
              <a:t>BANSARI K. SHAH, FNU UJJWAL, NICHOLAS OGBONNA, SHIKHA C. PATEL, TRACEY LOOS</a:t>
            </a:r>
            <a:endParaRPr/>
          </a:p>
          <a:p>
            <a:pPr indent="0" lvl="0" marL="64008" rtl="0" algn="ctr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b="1" lang="en-IN" sz="1400">
                <a:latin typeface="EB Garamond"/>
                <a:ea typeface="EB Garamond"/>
                <a:cs typeface="EB Garamond"/>
                <a:sym typeface="EB Garamond"/>
              </a:rPr>
              <a:t>UNDER THE GUIDANCE OF DR. HUTHAIFA ASHQAR</a:t>
            </a:r>
            <a:endParaRPr/>
          </a:p>
          <a:p>
            <a:pPr indent="0" lvl="0" marL="64008" rtl="0" algn="ctr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410992" y="4248150"/>
            <a:ext cx="6324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marR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Georgia"/>
              <a:buNone/>
            </a:pPr>
            <a:r>
              <a:rPr b="0" i="0" lang="en-IN" sz="1100" u="none" cap="none" strike="noStrik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UNIVERSITY OF MARYLAND</a:t>
            </a:r>
            <a:endParaRPr/>
          </a:p>
          <a:p>
            <a:pPr indent="0" lvl="0" marL="64008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Georgia"/>
              <a:buNone/>
            </a:pPr>
            <a:r>
              <a:rPr b="0" i="0" lang="en-IN" sz="1100" u="none" cap="none" strike="noStrik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BALTIMORE COUNTY</a:t>
            </a:r>
            <a:endParaRPr/>
          </a:p>
          <a:p>
            <a:pPr indent="0" lvl="0" marL="64008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Georgia"/>
              <a:buNone/>
            </a:pPr>
            <a:r>
              <a:rPr b="0" i="0" lang="en-IN" sz="1100" u="none" cap="none" strike="noStrik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DATA 601 – INTRODUCTION TO DATA SCIENCE</a:t>
            </a:r>
            <a:endParaRPr b="0" i="0" sz="1100" u="none" cap="none" strike="noStrike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457200" y="5715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1" lang="en-IN" sz="3200"/>
              <a:t>PREDICTIVE MODELING</a:t>
            </a:r>
            <a:endParaRPr b="1" sz="3200"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457200" y="1442466"/>
            <a:ext cx="8229600" cy="1586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Drought prediction generally refers to the prediction of drought severity (e.g., values of a specific drought indicator).</a:t>
            </a:r>
            <a:r>
              <a:rPr baseline="30000" lang="en-IN" sz="1600">
                <a:latin typeface="EB Garamond"/>
                <a:ea typeface="EB Garamond"/>
                <a:cs typeface="EB Garamond"/>
                <a:sym typeface="EB Garamond"/>
              </a:rPr>
              <a:t>1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We mainly focus on finding the best meteorological features that can help in predicting drought severity and develop a machine learning model around it.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The data is available for 2000-2020 timeframe:</a:t>
            </a:r>
            <a:endParaRPr/>
          </a:p>
          <a:p>
            <a:pPr indent="0" lvl="0" marL="109728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457200" y="470535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None/>
            </a:pPr>
            <a:r>
              <a:rPr b="0" i="0" lang="en-IN" sz="105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Hao Z., Singh V.P., &amp; Xia Y., (2018). Seasonal Drought Prediction: Advances, Challenges, and Future Prospects.  Reviews of Geophysics, 56, 108-141. &lt;https://doi.org/10.1002/2016RG000549&gt;</a:t>
            </a:r>
            <a:endParaRPr b="0" i="0" sz="105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179" name="Google Shape;179;p10"/>
          <p:cNvGraphicFramePr/>
          <p:nvPr/>
        </p:nvGraphicFramePr>
        <p:xfrm>
          <a:off x="1295400" y="2952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{72BC22E0-743F-4344-81D0-F5CDA355C2B2}</a:tableStyleId>
              </a:tblPr>
              <a:tblGrid>
                <a:gridCol w="1676400"/>
                <a:gridCol w="2590800"/>
                <a:gridCol w="1828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Dataset</a:t>
                      </a:r>
                      <a:endParaRPr sz="14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Year Range (Inclusive)</a:t>
                      </a:r>
                      <a:endParaRPr sz="14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Percentage (%)</a:t>
                      </a:r>
                      <a:endParaRPr sz="14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Training Data</a:t>
                      </a:r>
                      <a:endParaRPr sz="14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2000-2014</a:t>
                      </a:r>
                      <a:endParaRPr sz="14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70</a:t>
                      </a:r>
                      <a:endParaRPr sz="14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Validation</a:t>
                      </a:r>
                      <a:r>
                        <a:rPr lang="en-IN" sz="14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Data</a:t>
                      </a:r>
                      <a:endParaRPr sz="14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2015-2016</a:t>
                      </a:r>
                      <a:endParaRPr sz="14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10</a:t>
                      </a:r>
                      <a:endParaRPr sz="14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Testing Data</a:t>
                      </a:r>
                      <a:endParaRPr sz="14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2017-2020</a:t>
                      </a:r>
                      <a:endParaRPr sz="14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20</a:t>
                      </a:r>
                      <a:endParaRPr sz="14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457200" y="5143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1" lang="en-IN" sz="3200"/>
              <a:t>SOURCES</a:t>
            </a:r>
            <a:endParaRPr b="1" sz="3200"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457200" y="1385316"/>
            <a:ext cx="8229600" cy="3566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>
                <a:latin typeface="EB Garamond"/>
                <a:ea typeface="EB Garamond"/>
                <a:cs typeface="EB Garamond"/>
                <a:sym typeface="EB Garamond"/>
              </a:rPr>
              <a:t>Hao Z., Singh V.P., &amp; Xia Y., (2018). Seasonal Drought Prediction: Advances, Challenges, and Future Prospects.  Reviews of Geophysics, 56, 108-141. </a:t>
            </a:r>
            <a:r>
              <a:rPr lang="en-IN" sz="14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https://doi.org/10.1002/2016RG000549</a:t>
            </a:r>
            <a:endParaRPr sz="1400" u="sng">
              <a:solidFill>
                <a:schemeClr val="hlink"/>
              </a:solidFill>
              <a:latin typeface="EB Garamond"/>
              <a:ea typeface="EB Garamond"/>
              <a:cs typeface="EB Garamond"/>
              <a:sym typeface="EB Garamond"/>
              <a:hlinkClick r:id="rId4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IN" sz="1400">
                <a:latin typeface="EB Garamond"/>
                <a:ea typeface="EB Garamond"/>
                <a:cs typeface="EB Garamond"/>
                <a:sym typeface="EB Garamond"/>
              </a:rPr>
              <a:t>Kim T-W, Jehanzaib M. Drought Risk Analysis, Forecasting and Assessment under Climate Change. Water. 2020; 12(7):1862. </a:t>
            </a:r>
            <a:r>
              <a:rPr lang="en-IN" sz="14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5"/>
              </a:rPr>
              <a:t>https://doi.org/10.3390/w12071862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IN" sz="1400">
                <a:latin typeface="EB Garamond"/>
                <a:ea typeface="EB Garamond"/>
                <a:cs typeface="EB Garamond"/>
                <a:sym typeface="EB Garamond"/>
              </a:rPr>
              <a:t>Park H, Kim K, Lee Dk. Prediction of Severe Drought Area Based on Random Forest: Using Satellite Image and Topography Data. Water. 2019; 11(4):705. </a:t>
            </a:r>
            <a:r>
              <a:rPr lang="en-IN" sz="14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6"/>
              </a:rPr>
              <a:t>https://doi.org/10.3390/w11040705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IN" sz="1400">
                <a:latin typeface="EB Garamond"/>
                <a:ea typeface="EB Garamond"/>
                <a:cs typeface="EB Garamond"/>
                <a:sym typeface="EB Garamond"/>
              </a:rPr>
              <a:t>Alley, W.M., 1984: The Palmer Drought Severity Index: limitations and assumptions. Journal of Climate and Applied Meteorology, 23: 1100–1109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IN" sz="1400">
                <a:latin typeface="EB Garamond"/>
                <a:ea typeface="EB Garamond"/>
                <a:cs typeface="EB Garamond"/>
                <a:sym typeface="EB Garamond"/>
              </a:rPr>
              <a:t>https://www.drought.gov/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IN" sz="14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7"/>
              </a:rPr>
              <a:t>https://www.kaggle.com/cdminix/us-drought-meteorological-data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IN" sz="14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8"/>
              </a:rPr>
              <a:t>https://droughtmonitor.unl.edu/Data.aspx</a:t>
            </a:r>
            <a:r>
              <a:rPr lang="en-IN" sz="14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IN" sz="14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9"/>
              </a:rPr>
              <a:t>https://www.drought.gov/historical-information?dataset=0&amp;selectedDateUSDM=20100803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IN" sz="14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10"/>
              </a:rPr>
              <a:t>https://www.climate.gov/news-features/blogs/beyond-data/2010-2019-landmark-decade-us-billion-dollar-weather-and-climate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IN" sz="14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11"/>
              </a:rPr>
              <a:t>https://droughtmonitor.unl.edu/About/WhatistheUSDM.aspx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09728" rtl="0" algn="l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09728" rtl="0" algn="l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-167131" lvl="0" marL="365760" rtl="0" algn="l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-167131" lvl="0" marL="365760" rtl="0" algn="l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457200" y="5143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1" lang="en-IN" sz="3200"/>
              <a:t>INTRODUCTION TO DROUGHTS:</a:t>
            </a:r>
            <a:endParaRPr b="1" sz="3200"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457200" y="1385316"/>
            <a:ext cx="8229600" cy="1338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Traditionally, drought can be classified into meteorological, agricultural, hydrological, and socioeconomic drought, based on both physical and socioeconomic factors.</a:t>
            </a:r>
            <a:r>
              <a:rPr baseline="30000" lang="en-IN" sz="1600">
                <a:latin typeface="EB Garamond"/>
                <a:ea typeface="EB Garamond"/>
                <a:cs typeface="EB Garamond"/>
                <a:sym typeface="EB Garamond"/>
              </a:rPr>
              <a:t>1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Overall, the development and evolution of drought result from complicated interactions among meteorological anomalies, land surface processes, and human activities.</a:t>
            </a:r>
            <a:r>
              <a:rPr baseline="30000" lang="en-IN" sz="1600">
                <a:latin typeface="EB Garamond"/>
                <a:ea typeface="EB Garamond"/>
                <a:cs typeface="EB Garamond"/>
                <a:sym typeface="EB Garamond"/>
              </a:rPr>
              <a:t>1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154432" lvl="0" marL="365760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457200" y="470535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None/>
            </a:pPr>
            <a:r>
              <a:rPr b="0" i="0" lang="en-IN" sz="105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Hao Z., Singh V.P., &amp; Xia Y., (2018). Seasonal Drought Prediction: Advances, Challenges, and Future Prospects.  Reviews of Geophysics, 56, 108-141. &lt;https://doi.org/10.1002/2016RG000549&gt;</a:t>
            </a:r>
            <a:endParaRPr b="0" i="0" sz="105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118" name="Google Shape;118;p2"/>
          <p:cNvGraphicFramePr/>
          <p:nvPr/>
        </p:nvGraphicFramePr>
        <p:xfrm>
          <a:off x="685800" y="2678430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C5D7D8"/>
                    </a:gs>
                    <a:gs pos="55000">
                      <a:srgbClr val="73A6AD"/>
                    </a:gs>
                    <a:gs pos="100000">
                      <a:srgbClr val="3E767C"/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tableStyleId>{1CDCBBF5-D1A4-4753-B098-D2B05E434065}</a:tableStyleId>
              </a:tblPr>
              <a:tblGrid>
                <a:gridCol w="2286000"/>
                <a:gridCol w="5638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Meteorological Drought</a:t>
                      </a:r>
                      <a:endParaRPr b="1"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related to the precipitation deficit over a prolonged period of time</a:t>
                      </a:r>
                      <a:endParaRPr b="1"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Agricultural Drought</a:t>
                      </a:r>
                      <a:endParaRPr b="1"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related to the deficit in soil moisture, which affects plant production and crop yield.</a:t>
                      </a:r>
                      <a:endParaRPr b="1"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Hydrological Drought</a:t>
                      </a:r>
                      <a:endParaRPr b="1"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related to the deficit of surface runoff, streamflow, reservoir, or groundwater level.</a:t>
                      </a:r>
                      <a:endParaRPr b="1"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Socioeconomic</a:t>
                      </a:r>
                      <a:r>
                        <a:rPr b="1" lang="en-I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Drought</a:t>
                      </a:r>
                      <a:endParaRPr b="1"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associated with the supply and demand of some economic goods (e.g., water, food grains), which incorporates features or impacts of the other three types of drought</a:t>
                      </a:r>
                      <a:endParaRPr b="1"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457200" y="5143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1" lang="en-IN" sz="3200"/>
              <a:t>INTRODUCTION TO DROUGHTS:</a:t>
            </a:r>
            <a:endParaRPr b="1" sz="3200"/>
          </a:p>
        </p:txBody>
      </p:sp>
      <p:sp>
        <p:nvSpPr>
          <p:cNvPr id="124" name="Google Shape;124;p3"/>
          <p:cNvSpPr txBox="1"/>
          <p:nvPr/>
        </p:nvSpPr>
        <p:spPr>
          <a:xfrm>
            <a:off x="457200" y="432435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None/>
            </a:pPr>
            <a:r>
              <a:rPr b="1" i="0" lang="en-IN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FIGURE 1.</a:t>
            </a:r>
            <a:endParaRPr/>
          </a:p>
          <a:p>
            <a:pPr indent="0" lvl="0" marL="10972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None/>
            </a:pPr>
            <a:r>
              <a:rPr b="0" i="1" lang="en-IN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Source: “Climate-influenced relationships between hydrological cycle variables and drought types”. </a:t>
            </a:r>
            <a:r>
              <a:rPr b="0" i="0" lang="en-IN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(Kim T-W, Jehanzaib M. Drought Risk Analysis, Forecasting and Assessment under Climate Change. Water. 2020; 12(7):1862. &lt;https://doi.org/10.3390/w12071862&gt;)</a:t>
            </a:r>
            <a:endParaRPr b="0" i="0" sz="12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200150"/>
            <a:ext cx="6572250" cy="306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457200" y="5143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1" lang="en-IN" sz="3200"/>
              <a:t>IMPACT OF DROUGHTS:</a:t>
            </a:r>
            <a:endParaRPr b="1" sz="3200"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457200" y="1385316"/>
            <a:ext cx="8229600" cy="2634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As per National Integrated Drought Information System (or NIDIS) :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b="1" lang="en-IN" sz="16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38.95 %</a:t>
            </a:r>
            <a:r>
              <a:rPr lang="en-IN" sz="16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 of the U.S. and </a:t>
            </a:r>
            <a:r>
              <a:rPr b="1" lang="en-IN" sz="16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46.58%</a:t>
            </a:r>
            <a:r>
              <a:rPr lang="en-IN" sz="16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 of the lower 48 states are in the drought this week.</a:t>
            </a:r>
            <a:r>
              <a:rPr baseline="30000" lang="en-IN" sz="16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1</a:t>
            </a:r>
            <a:endParaRPr sz="16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b="1" lang="en-IN" sz="16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92.2</a:t>
            </a:r>
            <a:r>
              <a:rPr lang="en-IN" sz="16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 million acres of crops in U.S. are experiencing drought conditions this week.</a:t>
            </a:r>
            <a:r>
              <a:rPr baseline="30000" lang="en-IN" sz="16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1</a:t>
            </a:r>
            <a:endParaRPr sz="16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In 2012, US witnessed one of the most extensive drought since 1930s. 54.8 % of the U.S. was in drought in September 2012, according to the U.S. Drought Monitor records since 2000.</a:t>
            </a:r>
            <a:r>
              <a:rPr baseline="30000" lang="en-IN" sz="1600">
                <a:latin typeface="EB Garamond"/>
                <a:ea typeface="EB Garamond"/>
                <a:cs typeface="EB Garamond"/>
                <a:sym typeface="EB Garamond"/>
              </a:rPr>
              <a:t>2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It resulted in moderate to extreme drought conditions in more than half the country for a majority of 2012.</a:t>
            </a:r>
            <a:r>
              <a:rPr baseline="30000" lang="en-IN" sz="1600">
                <a:latin typeface="EB Garamond"/>
                <a:ea typeface="EB Garamond"/>
                <a:cs typeface="EB Garamond"/>
                <a:sym typeface="EB Garamond"/>
              </a:rPr>
              <a:t>2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The financial damage due to droughts is estimated to be around $249.7 billion during 1980-2019.</a:t>
            </a:r>
            <a:r>
              <a:rPr baseline="30000" lang="en-IN" sz="1600">
                <a:latin typeface="EB Garamond"/>
                <a:ea typeface="EB Garamond"/>
                <a:cs typeface="EB Garamond"/>
                <a:sym typeface="EB Garamond"/>
              </a:rPr>
              <a:t>3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154432" lvl="0" marL="365760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154432" lvl="0" marL="365760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457200" y="447675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None/>
            </a:pPr>
            <a:r>
              <a:rPr b="0" i="0" lang="en-IN" sz="105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&lt;https://www.drought.gov/current-conditions&gt;</a:t>
            </a:r>
            <a:endParaRPr/>
          </a:p>
          <a:p>
            <a:pPr indent="0" lvl="0" marL="10972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None/>
            </a:pPr>
            <a:r>
              <a:rPr b="0" i="0" lang="en-IN" sz="105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2. &lt;</a:t>
            </a:r>
            <a:r>
              <a:rPr b="0" i="0" lang="en-IN" sz="1050" u="sng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https://www.drought.gov/historical-information?dataset=0&amp;selectedDateUSDM=20100803</a:t>
            </a:r>
            <a:r>
              <a:rPr b="0" i="0" lang="en-IN" sz="105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&gt;</a:t>
            </a:r>
            <a:endParaRPr b="0" i="0" sz="105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0972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None/>
            </a:pPr>
            <a:r>
              <a:rPr b="0" i="0" lang="en-IN" sz="105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3. &lt;https://www.climate.gov/news-features/blogs/beyond-data/2010-2019-landmark-decade-us-billion-dollar-weather-and-climate&gt;</a:t>
            </a:r>
            <a:endParaRPr b="0" i="0" sz="105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457200" y="5143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1" lang="en-IN" sz="3200"/>
              <a:t>IMPACT OF DROUGHTS:</a:t>
            </a:r>
            <a:endParaRPr b="1" sz="3200"/>
          </a:p>
        </p:txBody>
      </p:sp>
      <p:pic>
        <p:nvPicPr>
          <p:cNvPr descr="C:\Users\ujjwal\Downloads\UMBC\DATA 601\project\POC\DROUGHT_CONDITIONS_2_MARCH_2021.PNG"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98" y="1200150"/>
            <a:ext cx="7062702" cy="3352800"/>
          </a:xfrm>
          <a:prstGeom prst="rect">
            <a:avLst/>
          </a:prstGeom>
          <a:noFill/>
          <a:ln cap="flat" cmpd="sng" w="9525">
            <a:solidFill>
              <a:srgbClr val="2140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5"/>
          <p:cNvSpPr txBox="1"/>
          <p:nvPr/>
        </p:nvSpPr>
        <p:spPr>
          <a:xfrm>
            <a:off x="457200" y="462915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None/>
            </a:pPr>
            <a:r>
              <a:rPr b="1" i="0" lang="en-IN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FIGURE 2.</a:t>
            </a:r>
            <a:endParaRPr/>
          </a:p>
          <a:p>
            <a:pPr indent="0" lvl="0" marL="10972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None/>
            </a:pPr>
            <a:r>
              <a:rPr b="0" i="1" lang="en-IN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Drought Monitor Data as on 2</a:t>
            </a:r>
            <a:r>
              <a:rPr b="0" baseline="30000" i="1" lang="en-IN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nd</a:t>
            </a:r>
            <a:r>
              <a:rPr b="0" i="1" lang="en-IN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March 2021 Image Source: &lt;https://www.drought.gov/&gt;</a:t>
            </a:r>
            <a:endParaRPr b="0" i="0" sz="12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457200" y="5143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1" lang="en-IN" sz="3200"/>
              <a:t>WHY DROUGHT ANALYSIS MATTERS?</a:t>
            </a:r>
            <a:endParaRPr b="1" sz="3200"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457200" y="1385316"/>
            <a:ext cx="8229600" cy="2634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Drought is a complicated phenomenon and is among the least understood natural hazards due to its multiple causing mechanisms or contributing factors operating at different temporal and spatial scales.</a:t>
            </a:r>
            <a:r>
              <a:rPr baseline="30000" lang="en-IN" sz="1600">
                <a:latin typeface="EB Garamond"/>
                <a:ea typeface="EB Garamond"/>
                <a:cs typeface="EB Garamond"/>
                <a:sym typeface="EB Garamond"/>
              </a:rPr>
              <a:t>1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Extensive impacts of drought in past decades at regional and global scales call for improved capability to cope with drought. </a:t>
            </a:r>
            <a:r>
              <a:rPr baseline="30000" lang="en-IN" sz="1600">
                <a:latin typeface="EB Garamond"/>
                <a:ea typeface="EB Garamond"/>
                <a:cs typeface="EB Garamond"/>
                <a:sym typeface="EB Garamond"/>
              </a:rPr>
              <a:t>1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The ultimate objective of drought prediction is to prepare a mitigation plan in advance, rather than resolve intellectual curiosity about nature.</a:t>
            </a:r>
            <a:r>
              <a:rPr baseline="30000" lang="en-IN" sz="1600">
                <a:latin typeface="EB Garamond"/>
                <a:ea typeface="EB Garamond"/>
                <a:cs typeface="EB Garamond"/>
                <a:sym typeface="EB Garamond"/>
              </a:rPr>
              <a:t>2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154432" lvl="0" marL="365760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154432" lvl="0" marL="365760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457200" y="432435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None/>
            </a:pPr>
            <a:r>
              <a:rPr b="0" i="0" lang="en-IN" sz="105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Hao Z., Singh V.P., &amp; Xia Y., (2018). Seasonal Drought Prediction: Advances, Challenges, and Future Prospects.  Reviews of Geophysics, 56, 108-141. &lt;https://doi.org/10.1002/2016RG000549&gt;</a:t>
            </a:r>
            <a:endParaRPr/>
          </a:p>
          <a:p>
            <a:pPr indent="0" lvl="0" marL="10972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None/>
            </a:pPr>
            <a:r>
              <a:rPr b="0" i="0" lang="en-IN" sz="105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2. Park H, Kim K, Lee Dk. Prediction of Severe Drought Area Based on Random Forest: Using Satellite Image and Topography Data. Water. 2019; 11(4):705. &lt;https://doi.org/10.3390/w11040705&gt;</a:t>
            </a:r>
            <a:endParaRPr b="0" i="0" sz="105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457200" y="5143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1" lang="en-IN" sz="3200"/>
              <a:t>PROBLEM STATEMENT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457200" y="1385316"/>
            <a:ext cx="8229600" cy="2634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What has been the trend of drought intensities in various US counties from 2014-2020?</a:t>
            </a:r>
            <a:endParaRPr/>
          </a:p>
          <a:p>
            <a:pPr indent="-154432" lvl="0" marL="365760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How has the meteorological indicators varied during this time?</a:t>
            </a:r>
            <a:endParaRPr/>
          </a:p>
          <a:p>
            <a:pPr indent="-154432" lvl="0" marL="365760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How strong is the correlation present between droughts and meteorological data?</a:t>
            </a:r>
            <a:endParaRPr/>
          </a:p>
          <a:p>
            <a:pPr indent="-154432" lvl="0" marL="365760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How effectively can drought be predicted using meteorological indicators?</a:t>
            </a:r>
            <a:endParaRPr/>
          </a:p>
          <a:p>
            <a:pPr indent="-154432" lvl="0" marL="365760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Which of these indicators are significant in drought predictions?</a:t>
            </a:r>
            <a:endParaRPr/>
          </a:p>
          <a:p>
            <a:pPr indent="-154432" lvl="0" marL="365760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154432" lvl="0" marL="365760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457200" y="5143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1" lang="en-IN" sz="3200"/>
              <a:t>DATA</a:t>
            </a:r>
            <a:endParaRPr b="1" sz="3200"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457200" y="1328166"/>
            <a:ext cx="822960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Kaggle: A classification dataset with 18 meteorological indicators and 1 drought intensity indicator. The drought intensity indicator assumes 1 of 6 values signifying the levels of drought.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latin typeface="EB Garamond"/>
                <a:ea typeface="EB Garamond"/>
                <a:cs typeface="EB Garamond"/>
                <a:sym typeface="EB Garamond"/>
              </a:rPr>
              <a:t>Data obtained from the NASA Langley Research Center (LaRC) POWER Project funded through the NASA Earth Science/Applied Science Program.</a:t>
            </a:r>
            <a:r>
              <a:rPr baseline="30000" lang="en-IN" sz="1600">
                <a:latin typeface="EB Garamond"/>
                <a:ea typeface="EB Garamond"/>
                <a:cs typeface="EB Garamond"/>
                <a:sym typeface="EB Garamond"/>
              </a:rPr>
              <a:t>1</a:t>
            </a:r>
            <a:endParaRPr/>
          </a:p>
          <a:p>
            <a:pPr indent="-154432" lvl="0" marL="365760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457200" y="485775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None/>
            </a:pPr>
            <a:r>
              <a:rPr b="0" i="0" lang="en-IN" sz="105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&lt;https://www.kaggle.com/cdminix/us-drought-meteorological-data&gt;</a:t>
            </a:r>
            <a:endParaRPr b="0" i="0" sz="105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C:\Users\ujjwal\Downloads\UMBC\DATA 601\project\drought research papers\inbox_2055480_f5ad8544ab11d043972fb9209a874dd3_levels.png"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9020"/>
          <a:stretch/>
        </p:blipFill>
        <p:spPr>
          <a:xfrm>
            <a:off x="426252" y="2495550"/>
            <a:ext cx="2240748" cy="215924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2590799" y="2495550"/>
            <a:ext cx="2133601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None/>
            </a:pPr>
            <a:r>
              <a:rPr b="1" i="0" lang="en-IN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FIGURE 3.</a:t>
            </a:r>
            <a:endParaRPr/>
          </a:p>
          <a:p>
            <a:pPr indent="0" lvl="0" marL="10972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None/>
            </a:pPr>
            <a:r>
              <a:rPr b="0" i="1" lang="en-IN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Source: &lt;https://droughtmonitor.unl.edu/About/WhatistheUSDM.aspx&gt;</a:t>
            </a:r>
            <a:endParaRPr/>
          </a:p>
        </p:txBody>
      </p:sp>
      <p:pic>
        <p:nvPicPr>
          <p:cNvPr descr="C:\Users\ujjwal\Downloads\UMBC\DATA 601\project\drought research papers\inbox_2055480_9b1753b67845d5e6fe81156350db5191_imbalance.png" id="162" name="Google Shape;1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2495550"/>
            <a:ext cx="2356768" cy="215924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7162800" y="2495550"/>
            <a:ext cx="1697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None/>
            </a:pPr>
            <a:r>
              <a:rPr b="1" i="0" lang="en-IN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FIGURE 4.</a:t>
            </a:r>
            <a:endParaRPr/>
          </a:p>
          <a:p>
            <a:pPr indent="0" lvl="0" marL="10972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None/>
            </a:pPr>
            <a:r>
              <a:rPr b="0" i="1" lang="en-IN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Image Source: </a:t>
            </a:r>
            <a:endParaRPr b="0" i="1" sz="12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0972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None/>
            </a:pPr>
            <a:r>
              <a:rPr b="0" i="1" lang="en-IN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Imbalance in dataset</a:t>
            </a:r>
            <a:endParaRPr/>
          </a:p>
          <a:p>
            <a:pPr indent="0" lvl="0" marL="10972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None/>
            </a:pPr>
            <a:r>
              <a:rPr b="0" i="1" lang="en-IN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&lt;https://www.kaggle.com/cdminix/us-drought-meteorological-data&gt;</a:t>
            </a:r>
            <a:endParaRPr b="0" i="1" sz="12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457200" y="5143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1" lang="en-IN" sz="3200"/>
              <a:t>DATA</a:t>
            </a:r>
            <a:endParaRPr b="1" sz="3200"/>
          </a:p>
        </p:txBody>
      </p:sp>
      <p:sp>
        <p:nvSpPr>
          <p:cNvPr id="169" name="Google Shape;169;p9"/>
          <p:cNvSpPr txBox="1"/>
          <p:nvPr/>
        </p:nvSpPr>
        <p:spPr>
          <a:xfrm>
            <a:off x="228600" y="4914900"/>
            <a:ext cx="4495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None/>
            </a:pPr>
            <a:r>
              <a:rPr b="0" i="0" lang="en-IN" sz="105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Source: &lt;https://www.kaggle.com/cdminix/us-drought-meteorological-data&gt;</a:t>
            </a:r>
            <a:endParaRPr b="0" i="0" sz="105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170" name="Google Shape;170;p9"/>
          <p:cNvGraphicFramePr/>
          <p:nvPr/>
        </p:nvGraphicFramePr>
        <p:xfrm>
          <a:off x="381000" y="1276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{369D7F53-E84D-419C-9429-A55D9968A4B0}</a:tableStyleId>
              </a:tblPr>
              <a:tblGrid>
                <a:gridCol w="1295400"/>
                <a:gridCol w="2971800"/>
              </a:tblGrid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INDICATOR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DESCRIPTION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WS10M_MIN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Minimum Wind Speed at 10 Meters (m/s)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QV2M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Specific Humidity at 2 Meters (g/kg)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T2M_RANGE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Temperature Range at 2 Meters (C)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WS10M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Wind Speed at 10 Meters (m/s)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T2M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Temperature at 2 Meters (C)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WS50M_MIN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Minimum Wind Speed at 50 Meters (m/s)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T2M_MAX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Maximum Temperature at 2 Meters (C)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WS50M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Wind Speed at 50 Meters (m/s)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05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TS</a:t>
                      </a:r>
                      <a:endParaRPr sz="105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Earth Skin Temperature (C)</a:t>
                      </a:r>
                      <a:endParaRPr/>
                    </a:p>
                  </a:txBody>
                  <a:tcPr marT="57150" marB="44450" marR="152400" marL="152400"/>
                </a:tc>
              </a:tr>
            </a:tbl>
          </a:graphicData>
        </a:graphic>
      </p:graphicFrame>
      <p:graphicFrame>
        <p:nvGraphicFramePr>
          <p:cNvPr id="171" name="Google Shape;171;p9"/>
          <p:cNvGraphicFramePr/>
          <p:nvPr/>
        </p:nvGraphicFramePr>
        <p:xfrm>
          <a:off x="4724400" y="1276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{369D7F53-E84D-419C-9429-A55D9968A4B0}</a:tableStyleId>
              </a:tblPr>
              <a:tblGrid>
                <a:gridCol w="1295400"/>
                <a:gridCol w="2971800"/>
              </a:tblGrid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INDICATOR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DESCRIPTION</a:t>
                      </a:r>
                      <a:endParaRPr sz="11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45725" marB="45725" marR="91450" marL="9145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WS50M_RANGE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Wind Speed Range at 50 Meters (m/s)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WS50M_MAX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Maximum Wind Speed at 50 Meters (m/s)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WS10M_MAX</a:t>
                      </a:r>
                      <a:endParaRPr b="0" sz="105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Maximum Wind Speed at 10 Meters (m/s)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WS10M_RANGE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Wind Speed Range at 10 Meters (m/s)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PS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Surface Pressure (kPa)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T2MDEW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Dew/Frost Point at 2 Meters (C)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T2M_MIN</a:t>
                      </a:r>
                      <a:endParaRPr b="0" sz="105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Minimum Temperature at 2 Meters (C)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T2MWET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Wet Bulb Temperature at 2 Meters (C)</a:t>
                      </a:r>
                      <a:endParaRPr/>
                    </a:p>
                  </a:txBody>
                  <a:tcPr marT="57150" marB="44450" marR="152400" marL="15240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PRECTOT</a:t>
                      </a:r>
                      <a:endParaRPr/>
                    </a:p>
                  </a:txBody>
                  <a:tcPr marT="57150" marB="44450" marR="1524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5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Precipitation (mm day-1)</a:t>
                      </a:r>
                      <a:endParaRPr/>
                    </a:p>
                  </a:txBody>
                  <a:tcPr marT="57150" marB="44450" marR="152400" marL="1524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ujjwal</dc:creator>
</cp:coreProperties>
</file>