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7" r:id="rId4"/>
    <p:sldId id="268" r:id="rId5"/>
    <p:sldId id="273" r:id="rId6"/>
    <p:sldId id="270" r:id="rId7"/>
    <p:sldId id="271" r:id="rId8"/>
    <p:sldId id="272" r:id="rId9"/>
    <p:sldId id="269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C0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602" autoAdjust="0"/>
  </p:normalViewPr>
  <p:slideViewPr>
    <p:cSldViewPr>
      <p:cViewPr varScale="1">
        <p:scale>
          <a:sx n="82" d="100"/>
          <a:sy n="82" d="100"/>
        </p:scale>
        <p:origin x="-744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635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3" y="2857501"/>
            <a:ext cx="3733819" cy="6831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1" y="2922758"/>
            <a:ext cx="3733801" cy="14401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1" y="3086375"/>
            <a:ext cx="3733801" cy="6858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3123302"/>
            <a:ext cx="1965960" cy="13716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3149679"/>
            <a:ext cx="1965960" cy="6858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2971800"/>
            <a:ext cx="3063240" cy="20574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3045737"/>
            <a:ext cx="160020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2737246"/>
            <a:ext cx="9144000" cy="18312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" y="2756646"/>
            <a:ext cx="9144001" cy="10550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2732318"/>
            <a:ext cx="2729950" cy="1863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2776275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801416"/>
            <a:ext cx="8458200" cy="1102519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2924953"/>
            <a:ext cx="4953000" cy="131445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3154680"/>
            <a:ext cx="960120" cy="3429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3153966"/>
            <a:ext cx="1295400" cy="3429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852"/>
            <a:ext cx="747712" cy="27432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857250"/>
            <a:ext cx="1905000" cy="41148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57250"/>
            <a:ext cx="6248400" cy="41148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485901"/>
            <a:ext cx="7772400" cy="1021556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25316"/>
            <a:ext cx="7772400" cy="1132284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87069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87069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57250"/>
            <a:ext cx="8382000" cy="802386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83728"/>
            <a:ext cx="4041648" cy="3429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6" y="1683728"/>
            <a:ext cx="4041775" cy="3429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031389"/>
            <a:ext cx="4041648" cy="29146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5" y="2031389"/>
            <a:ext cx="4041775" cy="29146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802386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459486"/>
            <a:ext cx="957264" cy="3429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459486"/>
            <a:ext cx="1325880" cy="3429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1704"/>
            <a:ext cx="762000" cy="27432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826478"/>
            <a:ext cx="3383280" cy="658368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1508045"/>
            <a:ext cx="3383280" cy="346329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582215"/>
            <a:ext cx="5102352" cy="43891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5" y="831870"/>
            <a:ext cx="586803" cy="3511228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857250"/>
            <a:ext cx="4572000" cy="3429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2455731"/>
            <a:ext cx="2590800" cy="1887367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275114"/>
            <a:ext cx="9144000" cy="6330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232997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1" y="231207"/>
            <a:ext cx="9144001" cy="6858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3" y="270185"/>
            <a:ext cx="3733819" cy="6831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1" y="330085"/>
            <a:ext cx="3733801" cy="135026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373128"/>
            <a:ext cx="3063240" cy="20574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441707"/>
            <a:ext cx="160020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1501"/>
            <a:ext cx="57626" cy="466344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1501"/>
            <a:ext cx="27432" cy="466344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1501"/>
            <a:ext cx="9144" cy="466344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1501"/>
            <a:ext cx="27432" cy="466344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285"/>
            <a:ext cx="54864" cy="438912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285"/>
            <a:ext cx="9144" cy="438912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8001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87068"/>
            <a:ext cx="8229600" cy="324383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459486"/>
            <a:ext cx="957264" cy="3429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459486"/>
            <a:ext cx="1325880" cy="3429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1704"/>
            <a:ext cx="762000" cy="27432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28650"/>
            <a:ext cx="7772400" cy="1902619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 smtClean="0"/>
              <a:t>How Helpful Meteorological Indicators Are In Predicting Drought Intensity?</a:t>
            </a:r>
            <a:endParaRPr lang="en-IN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257550"/>
            <a:ext cx="8001000" cy="685800"/>
          </a:xfrm>
        </p:spPr>
        <p:txBody>
          <a:bodyPr>
            <a:noAutofit/>
          </a:bodyPr>
          <a:lstStyle/>
          <a:p>
            <a:pPr algn="ctr"/>
            <a:r>
              <a:rPr lang="en-IN" sz="1400" b="1" dirty="0" smtClean="0">
                <a:latin typeface="Adobe Garamond Pro" pitchFamily="18" charset="0"/>
              </a:rPr>
              <a:t>BANSARI K. SHAH, FNU UJJWAL, NICHOLAS OGBONNA, SHIKHA C. PATEL, TRACEY LOOS</a:t>
            </a:r>
          </a:p>
          <a:p>
            <a:pPr algn="ctr"/>
            <a:r>
              <a:rPr lang="en-IN" sz="1400" b="1" dirty="0" smtClean="0">
                <a:latin typeface="Adobe Garamond Pro" pitchFamily="18" charset="0"/>
              </a:rPr>
              <a:t>UNDER THE GUIDANCE OF DR. HUTHAIFA ASHQAR</a:t>
            </a:r>
          </a:p>
          <a:p>
            <a:pPr algn="ctr"/>
            <a:endParaRPr lang="en-IN" sz="1400" b="1" dirty="0">
              <a:latin typeface="Adobe Garamond Pro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10992" y="4248150"/>
            <a:ext cx="6324600" cy="914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100" dirty="0" smtClean="0">
                <a:latin typeface="Adobe Garamond Pro" pitchFamily="18" charset="0"/>
              </a:rPr>
              <a:t>UNIVERSITY OF MARYLAND</a:t>
            </a:r>
          </a:p>
          <a:p>
            <a:pPr algn="ctr"/>
            <a:r>
              <a:rPr lang="en-IN" sz="1100" dirty="0" smtClean="0">
                <a:latin typeface="Adobe Garamond Pro" pitchFamily="18" charset="0"/>
              </a:rPr>
              <a:t>BALTIMORE COUNTY</a:t>
            </a:r>
          </a:p>
          <a:p>
            <a:pPr algn="ctr"/>
            <a:r>
              <a:rPr lang="en-IN" sz="1100" dirty="0" smtClean="0">
                <a:latin typeface="Adobe Garamond Pro" pitchFamily="18" charset="0"/>
              </a:rPr>
              <a:t>DATA 601 – INTRODUCTION TO DATA SCIENCE</a:t>
            </a:r>
            <a:endParaRPr lang="en-IN" sz="1100" dirty="0">
              <a:latin typeface="Adobe Garamond Pr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84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00100"/>
          </a:xfrm>
        </p:spPr>
        <p:txBody>
          <a:bodyPr>
            <a:normAutofit/>
          </a:bodyPr>
          <a:lstStyle/>
          <a:p>
            <a:r>
              <a:rPr lang="en-IN" sz="3200" b="1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5316"/>
            <a:ext cx="8229600" cy="2634234"/>
          </a:xfrm>
        </p:spPr>
        <p:txBody>
          <a:bodyPr>
            <a:normAutofit/>
          </a:bodyPr>
          <a:lstStyle/>
          <a:p>
            <a:r>
              <a:rPr lang="en-IN" sz="1600" dirty="0">
                <a:latin typeface="Adobe Garamond Pro" pitchFamily="18" charset="0"/>
              </a:rPr>
              <a:t>What has been the trend of drought intensities in </a:t>
            </a:r>
            <a:r>
              <a:rPr lang="en-IN" sz="1600" dirty="0" smtClean="0">
                <a:latin typeface="Adobe Garamond Pro" pitchFamily="18" charset="0"/>
              </a:rPr>
              <a:t>various </a:t>
            </a:r>
            <a:r>
              <a:rPr lang="en-IN" sz="1600" dirty="0" smtClean="0">
                <a:latin typeface="Adobe Garamond Pro" pitchFamily="18" charset="0"/>
              </a:rPr>
              <a:t>CA </a:t>
            </a:r>
            <a:r>
              <a:rPr lang="en-IN" sz="1600" dirty="0">
                <a:latin typeface="Adobe Garamond Pro" pitchFamily="18" charset="0"/>
              </a:rPr>
              <a:t>counties from 2014-2020</a:t>
            </a:r>
            <a:r>
              <a:rPr lang="en-IN" sz="1600" dirty="0" smtClean="0">
                <a:latin typeface="Adobe Garamond Pro" pitchFamily="18" charset="0"/>
              </a:rPr>
              <a:t>?</a:t>
            </a:r>
          </a:p>
          <a:p>
            <a:endParaRPr lang="en-IN" sz="1600" dirty="0">
              <a:latin typeface="Adobe Garamond Pro" pitchFamily="18" charset="0"/>
            </a:endParaRPr>
          </a:p>
          <a:p>
            <a:r>
              <a:rPr lang="en-IN" sz="1600" dirty="0">
                <a:latin typeface="Adobe Garamond Pro" pitchFamily="18" charset="0"/>
              </a:rPr>
              <a:t>How has the meteorological indicators varied during this time</a:t>
            </a:r>
            <a:r>
              <a:rPr lang="en-IN" sz="1600" dirty="0" smtClean="0">
                <a:latin typeface="Adobe Garamond Pro" pitchFamily="18" charset="0"/>
              </a:rPr>
              <a:t>?</a:t>
            </a:r>
          </a:p>
          <a:p>
            <a:endParaRPr lang="en-IN" sz="1600" dirty="0">
              <a:latin typeface="Adobe Garamond Pro" pitchFamily="18" charset="0"/>
            </a:endParaRPr>
          </a:p>
          <a:p>
            <a:r>
              <a:rPr lang="en-IN" sz="1600" dirty="0" smtClean="0">
                <a:latin typeface="Adobe Garamond Pro" pitchFamily="18" charset="0"/>
              </a:rPr>
              <a:t>How strong is the </a:t>
            </a:r>
            <a:r>
              <a:rPr lang="en-IN" sz="1600" dirty="0">
                <a:latin typeface="Adobe Garamond Pro" pitchFamily="18" charset="0"/>
              </a:rPr>
              <a:t>correlation present between droughts and meteorological data</a:t>
            </a:r>
            <a:r>
              <a:rPr lang="en-IN" sz="1600" dirty="0" smtClean="0">
                <a:latin typeface="Adobe Garamond Pro" pitchFamily="18" charset="0"/>
              </a:rPr>
              <a:t>?</a:t>
            </a:r>
          </a:p>
          <a:p>
            <a:endParaRPr lang="en-IN" sz="1600" dirty="0">
              <a:latin typeface="Adobe Garamond Pro" pitchFamily="18" charset="0"/>
            </a:endParaRPr>
          </a:p>
          <a:p>
            <a:r>
              <a:rPr lang="en-IN" sz="1600" dirty="0">
                <a:latin typeface="Adobe Garamond Pro" pitchFamily="18" charset="0"/>
              </a:rPr>
              <a:t>How effectively can drought be predicted using meteorological indicators</a:t>
            </a:r>
            <a:r>
              <a:rPr lang="en-IN" sz="1600" dirty="0" smtClean="0">
                <a:latin typeface="Adobe Garamond Pro" pitchFamily="18" charset="0"/>
              </a:rPr>
              <a:t>?</a:t>
            </a:r>
          </a:p>
          <a:p>
            <a:endParaRPr lang="en-IN" sz="1600" dirty="0">
              <a:latin typeface="Adobe Garamond Pro" pitchFamily="18" charset="0"/>
            </a:endParaRPr>
          </a:p>
          <a:p>
            <a:r>
              <a:rPr lang="en-IN" sz="1600" dirty="0">
                <a:latin typeface="Adobe Garamond Pro" pitchFamily="18" charset="0"/>
              </a:rPr>
              <a:t>W</a:t>
            </a:r>
            <a:r>
              <a:rPr lang="en-IN" sz="1600" dirty="0" smtClean="0">
                <a:latin typeface="Adobe Garamond Pro" pitchFamily="18" charset="0"/>
              </a:rPr>
              <a:t>hich </a:t>
            </a:r>
            <a:r>
              <a:rPr lang="en-IN" sz="1600" dirty="0">
                <a:latin typeface="Adobe Garamond Pro" pitchFamily="18" charset="0"/>
              </a:rPr>
              <a:t>of these indicators are significant in drought predictions?</a:t>
            </a:r>
          </a:p>
          <a:p>
            <a:endParaRPr lang="en-IN" sz="1600" dirty="0" smtClean="0">
              <a:latin typeface="Adobe Garamond Pro" pitchFamily="18" charset="0"/>
            </a:endParaRPr>
          </a:p>
          <a:p>
            <a:endParaRPr lang="en-IN" sz="1600" dirty="0">
              <a:latin typeface="Adobe Garamond Pr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95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00100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TASKS UPDATE</a:t>
            </a:r>
            <a:endParaRPr lang="en-IN" sz="3200" b="1" dirty="0"/>
          </a:p>
        </p:txBody>
      </p:sp>
      <p:pic>
        <p:nvPicPr>
          <p:cNvPr id="1026" name="Picture 2" descr="C:\Users\ujjwal\Downloads\UMBC\DATA 601\project\Project Timeline\project_timel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39" y="1338575"/>
            <a:ext cx="8802661" cy="33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94733" y="1733550"/>
            <a:ext cx="3051121" cy="114300"/>
          </a:xfrm>
          <a:prstGeom prst="rect">
            <a:avLst/>
          </a:prstGeom>
          <a:solidFill>
            <a:srgbClr val="7030A0">
              <a:alpha val="30196"/>
            </a:srgbClr>
          </a:solidFill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88939" y="3181351"/>
            <a:ext cx="3051122" cy="304800"/>
          </a:xfrm>
          <a:prstGeom prst="rect">
            <a:avLst/>
          </a:prstGeom>
          <a:solidFill>
            <a:srgbClr val="7030A0">
              <a:alpha val="30196"/>
            </a:srgbClr>
          </a:solidFill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94733" y="3790950"/>
            <a:ext cx="3051122" cy="304800"/>
          </a:xfrm>
          <a:prstGeom prst="rect">
            <a:avLst/>
          </a:prstGeom>
          <a:solidFill>
            <a:srgbClr val="7030A0">
              <a:alpha val="30196"/>
            </a:srgbClr>
          </a:solidFill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94733" y="4400550"/>
            <a:ext cx="3051122" cy="304800"/>
          </a:xfrm>
          <a:prstGeom prst="rect">
            <a:avLst/>
          </a:prstGeom>
          <a:solidFill>
            <a:srgbClr val="FF0000">
              <a:alpha val="30196"/>
            </a:srgbClr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94733" y="4197350"/>
            <a:ext cx="3051122" cy="76200"/>
          </a:xfrm>
          <a:prstGeom prst="rect">
            <a:avLst/>
          </a:prstGeom>
          <a:solidFill>
            <a:srgbClr val="FF0000">
              <a:alpha val="30196"/>
            </a:srgbClr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88939" y="1962150"/>
            <a:ext cx="3051122" cy="609600"/>
          </a:xfrm>
          <a:prstGeom prst="rect">
            <a:avLst/>
          </a:prstGeom>
          <a:solidFill>
            <a:srgbClr val="00B050">
              <a:alpha val="30196"/>
            </a:srgb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88939" y="2647951"/>
            <a:ext cx="3051122" cy="533400"/>
          </a:xfrm>
          <a:prstGeom prst="rect">
            <a:avLst/>
          </a:prstGeom>
          <a:solidFill>
            <a:srgbClr val="00B050">
              <a:alpha val="30196"/>
            </a:srgb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94733" y="3562349"/>
            <a:ext cx="3051122" cy="236429"/>
          </a:xfrm>
          <a:prstGeom prst="rect">
            <a:avLst/>
          </a:prstGeom>
          <a:solidFill>
            <a:srgbClr val="00B050">
              <a:alpha val="30196"/>
            </a:srgb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95056" y="4909086"/>
            <a:ext cx="114300" cy="129153"/>
          </a:xfrm>
          <a:prstGeom prst="rect">
            <a:avLst/>
          </a:prstGeom>
          <a:solidFill>
            <a:srgbClr val="7030A0">
              <a:alpha val="30196"/>
            </a:srgbClr>
          </a:solidFill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524000" y="4923939"/>
            <a:ext cx="114300" cy="114300"/>
          </a:xfrm>
          <a:prstGeom prst="rect">
            <a:avLst/>
          </a:prstGeom>
          <a:solidFill>
            <a:srgbClr val="00B050">
              <a:alpha val="30196"/>
            </a:srgb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3245855" y="4924548"/>
            <a:ext cx="114300" cy="114300"/>
          </a:xfrm>
          <a:prstGeom prst="rect">
            <a:avLst/>
          </a:prstGeom>
          <a:solidFill>
            <a:srgbClr val="FF0000">
              <a:alpha val="30196"/>
            </a:srgbClr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342900" y="4840312"/>
            <a:ext cx="1371600" cy="2667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000" b="1" dirty="0" smtClean="0"/>
              <a:t>In process</a:t>
            </a:r>
            <a:endParaRPr lang="en-IN" sz="1000" b="1" dirty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676400" y="4847739"/>
            <a:ext cx="1371600" cy="2667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000" b="1" dirty="0" smtClean="0"/>
              <a:t>Almost complete</a:t>
            </a:r>
            <a:endParaRPr lang="en-IN" sz="1000" b="1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429000" y="4840312"/>
            <a:ext cx="1371600" cy="2667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000" b="1" dirty="0" smtClean="0"/>
              <a:t>Yet to be started</a:t>
            </a:r>
            <a:endParaRPr lang="en-IN" sz="1000" b="1" dirty="0"/>
          </a:p>
        </p:txBody>
      </p:sp>
    </p:spTree>
    <p:extLst>
      <p:ext uri="{BB962C8B-B14F-4D97-AF65-F5344CB8AC3E}">
        <p14:creationId xmlns:p14="http://schemas.microsoft.com/office/powerpoint/2010/main" val="166900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00100"/>
          </a:xfrm>
        </p:spPr>
        <p:txBody>
          <a:bodyPr>
            <a:normAutofit/>
          </a:bodyPr>
          <a:lstStyle/>
          <a:p>
            <a:r>
              <a:rPr lang="en-IN" sz="3200" b="1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5316"/>
            <a:ext cx="8229600" cy="653034"/>
          </a:xfrm>
        </p:spPr>
        <p:txBody>
          <a:bodyPr>
            <a:normAutofit/>
          </a:bodyPr>
          <a:lstStyle/>
          <a:p>
            <a:r>
              <a:rPr lang="en-IN" sz="1400" dirty="0">
                <a:latin typeface="Adobe Garamond Pro" pitchFamily="18" charset="0"/>
              </a:rPr>
              <a:t>What has been the trend of drought intensities in </a:t>
            </a:r>
            <a:r>
              <a:rPr lang="en-IN" sz="1400" dirty="0" smtClean="0">
                <a:latin typeface="Adobe Garamond Pro" pitchFamily="18" charset="0"/>
              </a:rPr>
              <a:t>various </a:t>
            </a:r>
            <a:r>
              <a:rPr lang="en-IN" sz="1400" dirty="0" smtClean="0">
                <a:latin typeface="Adobe Garamond Pro" pitchFamily="18" charset="0"/>
              </a:rPr>
              <a:t>CA</a:t>
            </a:r>
            <a:r>
              <a:rPr lang="en-IN" sz="1400" dirty="0" smtClean="0">
                <a:latin typeface="Adobe Garamond Pro" pitchFamily="18" charset="0"/>
              </a:rPr>
              <a:t> </a:t>
            </a:r>
            <a:r>
              <a:rPr lang="en-IN" sz="1400" dirty="0">
                <a:latin typeface="Adobe Garamond Pro" pitchFamily="18" charset="0"/>
              </a:rPr>
              <a:t>counties from 2014-2020</a:t>
            </a:r>
            <a:r>
              <a:rPr lang="en-IN" sz="1400" dirty="0" smtClean="0">
                <a:latin typeface="Adobe Garamond Pro" pitchFamily="18" charset="0"/>
              </a:rPr>
              <a:t>?</a:t>
            </a:r>
            <a:endParaRPr lang="en-IN" sz="1400" dirty="0">
              <a:latin typeface="Adobe Garamond Pro" pitchFamily="18" charset="0"/>
            </a:endParaRPr>
          </a:p>
          <a:p>
            <a:r>
              <a:rPr lang="en-IN" sz="1400" dirty="0">
                <a:latin typeface="Adobe Garamond Pro" pitchFamily="18" charset="0"/>
              </a:rPr>
              <a:t>How has the meteorological indicators varied during this time</a:t>
            </a:r>
            <a:r>
              <a:rPr lang="en-IN" sz="1400" dirty="0" smtClean="0">
                <a:latin typeface="Adobe Garamond Pro" pitchFamily="18" charset="0"/>
              </a:rPr>
              <a:t>?</a:t>
            </a:r>
          </a:p>
          <a:p>
            <a:pPr marL="109728" indent="0">
              <a:buNone/>
            </a:pPr>
            <a:endParaRPr lang="en-IN" sz="1400" dirty="0" smtClean="0">
              <a:latin typeface="Adobe Garamond Pro" pitchFamily="18" charset="0"/>
            </a:endParaRPr>
          </a:p>
          <a:p>
            <a:endParaRPr lang="en-IN" sz="1400" dirty="0">
              <a:latin typeface="Adobe Garamond Pro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190750"/>
            <a:ext cx="8229600" cy="30480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IN" sz="2100" b="1" dirty="0" smtClean="0">
                <a:solidFill>
                  <a:srgbClr val="0070C0"/>
                </a:solidFill>
                <a:latin typeface="Adobe Garamond Pro" pitchFamily="18" charset="0"/>
              </a:rPr>
              <a:t>Visualizations</a:t>
            </a:r>
          </a:p>
          <a:p>
            <a:pPr marL="109728" indent="0">
              <a:buNone/>
            </a:pPr>
            <a:endParaRPr lang="en-IN" sz="2100" b="1" dirty="0" smtClean="0">
              <a:solidFill>
                <a:srgbClr val="0070C0"/>
              </a:solidFill>
              <a:latin typeface="Adobe Garamond Pro" pitchFamily="18" charset="0"/>
            </a:endParaRPr>
          </a:p>
          <a:p>
            <a:r>
              <a:rPr lang="en-IN" sz="1600" dirty="0" smtClean="0">
                <a:solidFill>
                  <a:srgbClr val="0070C0"/>
                </a:solidFill>
                <a:latin typeface="Adobe Garamond Pro" pitchFamily="18" charset="0"/>
              </a:rPr>
              <a:t>Distribution plots of 18 meteorological indicators and drought intensity (PDSI) score [All CA counties together][19 plots]</a:t>
            </a:r>
          </a:p>
          <a:p>
            <a:r>
              <a:rPr lang="en-IN" sz="1600" dirty="0" smtClean="0">
                <a:solidFill>
                  <a:srgbClr val="0070C0"/>
                </a:solidFill>
                <a:latin typeface="Adobe Garamond Pro" pitchFamily="18" charset="0"/>
              </a:rPr>
              <a:t>Distribution plots of 18 meteorological indicators and drought intensity (PDSI) score [Each CA county][19 x 58 plots]</a:t>
            </a:r>
          </a:p>
          <a:p>
            <a:r>
              <a:rPr lang="en-IN" sz="1600" dirty="0" smtClean="0">
                <a:solidFill>
                  <a:srgbClr val="0070C0"/>
                </a:solidFill>
                <a:latin typeface="Adobe Garamond Pro" pitchFamily="18" charset="0"/>
              </a:rPr>
              <a:t>Time series plots of 18 meteorological indicators and drought intensity (PDSI) score [All CA counties together][19 plots]</a:t>
            </a:r>
          </a:p>
          <a:p>
            <a:r>
              <a:rPr lang="en-IN" sz="1600" dirty="0" smtClean="0">
                <a:solidFill>
                  <a:srgbClr val="0070C0"/>
                </a:solidFill>
                <a:latin typeface="Adobe Garamond Pro" pitchFamily="18" charset="0"/>
              </a:rPr>
              <a:t>Time series plots of 18 meteorological indicators and drought intensity (PDSI) score [Each CA county][19 x 58 plots]</a:t>
            </a:r>
          </a:p>
          <a:p>
            <a:r>
              <a:rPr lang="en-IN" sz="1600" dirty="0" smtClean="0">
                <a:solidFill>
                  <a:srgbClr val="0070C0"/>
                </a:solidFill>
                <a:latin typeface="Adobe Garamond Pro" pitchFamily="18" charset="0"/>
              </a:rPr>
              <a:t>Box plots and violin plots of 18 meteorological indicators and drought intensity (PDSI) score [All CA counties together][19 plots]</a:t>
            </a:r>
          </a:p>
          <a:p>
            <a:r>
              <a:rPr lang="en-IN" sz="1600" dirty="0" smtClean="0">
                <a:solidFill>
                  <a:srgbClr val="0070C0"/>
                </a:solidFill>
                <a:latin typeface="Adobe Garamond Pro" pitchFamily="18" charset="0"/>
              </a:rPr>
              <a:t>Box plots and violin plots of 18 meteorological indicators and drought intensity (PDSI) score [Each CA county][19 x 58 plots]</a:t>
            </a:r>
          </a:p>
          <a:p>
            <a:pPr marL="109728" indent="0">
              <a:buFont typeface="Georgia"/>
              <a:buNone/>
            </a:pPr>
            <a:endParaRPr lang="en-IN" sz="1600" dirty="0" smtClean="0">
              <a:solidFill>
                <a:srgbClr val="0070C0"/>
              </a:solidFill>
              <a:latin typeface="Adobe Garamond Pro" pitchFamily="18" charset="0"/>
            </a:endParaRPr>
          </a:p>
          <a:p>
            <a:endParaRPr lang="en-IN" sz="1600" dirty="0">
              <a:solidFill>
                <a:srgbClr val="0070C0"/>
              </a:solidFill>
              <a:latin typeface="Adobe Garamond Pr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72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0550"/>
            <a:ext cx="8229600" cy="1600200"/>
          </a:xfrm>
        </p:spPr>
        <p:txBody>
          <a:bodyPr>
            <a:normAutofit fontScale="85000" lnSpcReduction="20000"/>
          </a:bodyPr>
          <a:lstStyle/>
          <a:p>
            <a:r>
              <a:rPr lang="en-IN" sz="1200" dirty="0" smtClean="0">
                <a:latin typeface="Adobe Garamond Pro Bold" pitchFamily="18" charset="0"/>
              </a:rPr>
              <a:t>Final datasets : 62872 data rows, 18 meteorological indicators, 1 drought intensity score</a:t>
            </a:r>
          </a:p>
          <a:p>
            <a:endParaRPr lang="en-IN" sz="1200" dirty="0" smtClean="0">
              <a:latin typeface="Adobe Garamond Pro Bold" pitchFamily="18" charset="0"/>
            </a:endParaRPr>
          </a:p>
          <a:p>
            <a:r>
              <a:rPr lang="en-IN" sz="1200" dirty="0" smtClean="0">
                <a:latin typeface="Adobe Garamond Pro Bold" pitchFamily="18" charset="0"/>
              </a:rPr>
              <a:t>58 CA counties data</a:t>
            </a:r>
          </a:p>
          <a:p>
            <a:endParaRPr lang="en-IN" sz="1200" dirty="0" smtClean="0">
              <a:latin typeface="Adobe Garamond Pro Bold" pitchFamily="18" charset="0"/>
            </a:endParaRPr>
          </a:p>
          <a:p>
            <a:r>
              <a:rPr lang="en-IN" sz="1200" dirty="0" smtClean="0">
                <a:latin typeface="Adobe Garamond Pro Bold" pitchFamily="18" charset="0"/>
              </a:rPr>
              <a:t>1084 data rows per CA county</a:t>
            </a:r>
          </a:p>
          <a:p>
            <a:endParaRPr lang="en-IN" sz="1200" dirty="0">
              <a:latin typeface="Adobe Garamond Pro Bold" pitchFamily="18" charset="0"/>
            </a:endParaRPr>
          </a:p>
          <a:p>
            <a:r>
              <a:rPr lang="en-IN" sz="1200" dirty="0" smtClean="0">
                <a:latin typeface="Adobe Garamond Pro Bold" pitchFamily="18" charset="0"/>
              </a:rPr>
              <a:t>First task : Whether the CA region is drought hit or not</a:t>
            </a:r>
          </a:p>
          <a:p>
            <a:endParaRPr lang="en-IN" sz="1200" dirty="0">
              <a:latin typeface="Adobe Garamond Pro Bold" pitchFamily="18" charset="0"/>
            </a:endParaRPr>
          </a:p>
          <a:p>
            <a:r>
              <a:rPr lang="en-IN" sz="1200" dirty="0" smtClean="0">
                <a:latin typeface="Adobe Garamond Pro Bold" pitchFamily="18" charset="0"/>
              </a:rPr>
              <a:t>Second task : To predict the intensity of the drought hit region</a:t>
            </a:r>
            <a:endParaRPr lang="en-IN" sz="1200" dirty="0">
              <a:latin typeface="Adobe Garamond Pro Bold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90750"/>
            <a:ext cx="3451334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19350"/>
            <a:ext cx="29241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147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11175"/>
            <a:ext cx="7162800" cy="412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679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50" y="1200150"/>
            <a:ext cx="70739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679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62" y="1428750"/>
            <a:ext cx="8750343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8765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00100"/>
          </a:xfrm>
        </p:spPr>
        <p:txBody>
          <a:bodyPr>
            <a:normAutofit/>
          </a:bodyPr>
          <a:lstStyle/>
          <a:p>
            <a:r>
              <a:rPr lang="en-IN" sz="3200" b="1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5316"/>
            <a:ext cx="8229600" cy="653034"/>
          </a:xfrm>
        </p:spPr>
        <p:txBody>
          <a:bodyPr>
            <a:normAutofit/>
          </a:bodyPr>
          <a:lstStyle/>
          <a:p>
            <a:endParaRPr lang="en-IN" sz="1400" dirty="0">
              <a:latin typeface="Adobe Garamond Pro" pitchFamily="18" charset="0"/>
            </a:endParaRPr>
          </a:p>
          <a:p>
            <a:r>
              <a:rPr lang="en-IN" sz="1400" dirty="0" smtClean="0">
                <a:latin typeface="Adobe Garamond Pro" pitchFamily="18" charset="0"/>
              </a:rPr>
              <a:t>How strong is the </a:t>
            </a:r>
            <a:r>
              <a:rPr lang="en-IN" sz="1400" dirty="0">
                <a:latin typeface="Adobe Garamond Pro" pitchFamily="18" charset="0"/>
              </a:rPr>
              <a:t>correlation present between droughts and meteorological data</a:t>
            </a:r>
            <a:r>
              <a:rPr lang="en-IN" sz="1400" dirty="0" smtClean="0">
                <a:latin typeface="Adobe Garamond Pro" pitchFamily="18" charset="0"/>
              </a:rPr>
              <a:t>?</a:t>
            </a:r>
            <a:endParaRPr lang="en-IN" sz="1400" dirty="0" smtClean="0">
              <a:latin typeface="Adobe Garamond Pro" pitchFamily="18" charset="0"/>
            </a:endParaRPr>
          </a:p>
          <a:p>
            <a:endParaRPr lang="en-IN" sz="1400" dirty="0">
              <a:latin typeface="Adobe Garamond Pro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2044990"/>
            <a:ext cx="3886200" cy="2971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577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708</TotalTime>
  <Words>351</Words>
  <Application>Microsoft Office PowerPoint</Application>
  <PresentationFormat>On-screen Show (16:9)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Urban</vt:lpstr>
      <vt:lpstr>How Helpful Meteorological Indicators Are In Predicting Drought Intensity?</vt:lpstr>
      <vt:lpstr>PROBLEM STATEMENT</vt:lpstr>
      <vt:lpstr>TASKS UPDATE</vt:lpstr>
      <vt:lpstr>PROBLEM STATEMENT</vt:lpstr>
      <vt:lpstr>PowerPoint Presentation</vt:lpstr>
      <vt:lpstr>PowerPoint Presentation</vt:lpstr>
      <vt:lpstr>PowerPoint Presentation</vt:lpstr>
      <vt:lpstr>PowerPoint Presentation</vt:lpstr>
      <vt:lpstr>PROBLEM STATEMENT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ujjwal</dc:creator>
  <cp:lastModifiedBy>ujjwal</cp:lastModifiedBy>
  <cp:revision>64</cp:revision>
  <dcterms:created xsi:type="dcterms:W3CDTF">2006-08-16T00:00:00Z</dcterms:created>
  <dcterms:modified xsi:type="dcterms:W3CDTF">2021-04-26T23:00:47Z</dcterms:modified>
</cp:coreProperties>
</file>