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9144000" cy="6858000" type="letter"/>
  <p:notesSz cx="6858000" cy="9144000"/>
  <p:defaultTextStyle>
    <a:defPPr>
      <a:defRPr lang="en-US"/>
    </a:defPPr>
    <a:lvl1pPr marL="0" algn="l" defTabSz="914172" rtl="0" eaLnBrk="1" latinLnBrk="0" hangingPunct="1">
      <a:defRPr sz="1798" kern="1200">
        <a:solidFill>
          <a:schemeClr val="tx1"/>
        </a:solidFill>
        <a:latin typeface="+mn-lt"/>
        <a:ea typeface="+mn-ea"/>
        <a:cs typeface="+mn-cs"/>
      </a:defRPr>
    </a:lvl1pPr>
    <a:lvl2pPr marL="457086" algn="l" defTabSz="914172" rtl="0" eaLnBrk="1" latinLnBrk="0" hangingPunct="1">
      <a:defRPr sz="1798" kern="1200">
        <a:solidFill>
          <a:schemeClr val="tx1"/>
        </a:solidFill>
        <a:latin typeface="+mn-lt"/>
        <a:ea typeface="+mn-ea"/>
        <a:cs typeface="+mn-cs"/>
      </a:defRPr>
    </a:lvl2pPr>
    <a:lvl3pPr marL="914172" algn="l" defTabSz="914172" rtl="0" eaLnBrk="1" latinLnBrk="0" hangingPunct="1">
      <a:defRPr sz="1798" kern="1200">
        <a:solidFill>
          <a:schemeClr val="tx1"/>
        </a:solidFill>
        <a:latin typeface="+mn-lt"/>
        <a:ea typeface="+mn-ea"/>
        <a:cs typeface="+mn-cs"/>
      </a:defRPr>
    </a:lvl3pPr>
    <a:lvl4pPr marL="1371258" algn="l" defTabSz="914172" rtl="0" eaLnBrk="1" latinLnBrk="0" hangingPunct="1">
      <a:defRPr sz="1798" kern="1200">
        <a:solidFill>
          <a:schemeClr val="tx1"/>
        </a:solidFill>
        <a:latin typeface="+mn-lt"/>
        <a:ea typeface="+mn-ea"/>
        <a:cs typeface="+mn-cs"/>
      </a:defRPr>
    </a:lvl4pPr>
    <a:lvl5pPr marL="1828344" algn="l" defTabSz="914172" rtl="0" eaLnBrk="1" latinLnBrk="0" hangingPunct="1">
      <a:defRPr sz="1798" kern="1200">
        <a:solidFill>
          <a:schemeClr val="tx1"/>
        </a:solidFill>
        <a:latin typeface="+mn-lt"/>
        <a:ea typeface="+mn-ea"/>
        <a:cs typeface="+mn-cs"/>
      </a:defRPr>
    </a:lvl5pPr>
    <a:lvl6pPr marL="2285430" algn="l" defTabSz="914172" rtl="0" eaLnBrk="1" latinLnBrk="0" hangingPunct="1">
      <a:defRPr sz="1798" kern="1200">
        <a:solidFill>
          <a:schemeClr val="tx1"/>
        </a:solidFill>
        <a:latin typeface="+mn-lt"/>
        <a:ea typeface="+mn-ea"/>
        <a:cs typeface="+mn-cs"/>
      </a:defRPr>
    </a:lvl6pPr>
    <a:lvl7pPr marL="2742516" algn="l" defTabSz="914172" rtl="0" eaLnBrk="1" latinLnBrk="0" hangingPunct="1">
      <a:defRPr sz="1798" kern="1200">
        <a:solidFill>
          <a:schemeClr val="tx1"/>
        </a:solidFill>
        <a:latin typeface="+mn-lt"/>
        <a:ea typeface="+mn-ea"/>
        <a:cs typeface="+mn-cs"/>
      </a:defRPr>
    </a:lvl7pPr>
    <a:lvl8pPr marL="3199602" algn="l" defTabSz="914172" rtl="0" eaLnBrk="1" latinLnBrk="0" hangingPunct="1">
      <a:defRPr sz="1798" kern="1200">
        <a:solidFill>
          <a:schemeClr val="tx1"/>
        </a:solidFill>
        <a:latin typeface="+mn-lt"/>
        <a:ea typeface="+mn-ea"/>
        <a:cs typeface="+mn-cs"/>
      </a:defRPr>
    </a:lvl8pPr>
    <a:lvl9pPr marL="3656688" algn="l" defTabSz="914172"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47"/>
    <a:srgbClr val="F9B277"/>
    <a:srgbClr val="FABD8A"/>
    <a:srgbClr val="0064B1"/>
    <a:srgbClr val="D3EFFB"/>
    <a:srgbClr val="EAF8FF"/>
    <a:srgbClr val="007FDE"/>
    <a:srgbClr val="0068B3"/>
    <a:srgbClr val="88A9D2"/>
    <a:srgbClr val="8BA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75E2E-9A31-459B-867C-2A893FA16B13}" v="2" vWet="4" dt="2021-08-13T05:06:20.196"/>
    <p1510:client id="{56C5CEE5-CE69-4FFF-BCBC-EF844935D5B1}" v="148" dt="2021-08-13T06:06:44.310"/>
    <p1510:client id="{69156FF0-EE2C-42AB-956D-688458172167}" v="62" dt="2021-08-13T05:21:55.293"/>
    <p1510:client id="{92571931-2768-46DC-B1A4-54BDFA71A4C6}" v="35" dt="2021-08-13T05:25:24.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94" y="174"/>
      </p:cViewPr>
      <p:guideLst>
        <p:guide orient="horz" pos="2160"/>
        <p:guide pos="288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F0D1E-9740-483F-9C4C-8BC780EE8841}" type="datetimeFigureOut">
              <a:rPr lang="en-US" smtClean="0"/>
              <a:t>8/13/2021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3EC-8D63-4E40-BD0B-24391437E01D}" type="slidenum">
              <a:rPr lang="en-US" smtClean="0"/>
              <a:t>‹#›</a:t>
            </a:fld>
            <a:endParaRPr lang="en-US"/>
          </a:p>
        </p:txBody>
      </p:sp>
    </p:spTree>
    <p:extLst>
      <p:ext uri="{BB962C8B-B14F-4D97-AF65-F5344CB8AC3E}">
        <p14:creationId xmlns:p14="http://schemas.microsoft.com/office/powerpoint/2010/main" val="1993569888"/>
      </p:ext>
    </p:extLst>
  </p:cSld>
  <p:clrMap bg1="lt1" tx1="dk1" bg2="lt2" tx2="dk2" accent1="accent1" accent2="accent2" accent3="accent3" accent4="accent4" accent5="accent5" accent6="accent6" hlink="hlink" folHlink="folHlink"/>
  <p:notesStyle>
    <a:lvl1pPr marL="0" algn="l" defTabSz="222199" rtl="0" eaLnBrk="1" latinLnBrk="0" hangingPunct="1">
      <a:defRPr sz="292" kern="1200">
        <a:solidFill>
          <a:schemeClr val="tx1"/>
        </a:solidFill>
        <a:latin typeface="+mn-lt"/>
        <a:ea typeface="+mn-ea"/>
        <a:cs typeface="+mn-cs"/>
      </a:defRPr>
    </a:lvl1pPr>
    <a:lvl2pPr marL="111100" algn="l" defTabSz="222199" rtl="0" eaLnBrk="1" latinLnBrk="0" hangingPunct="1">
      <a:defRPr sz="292" kern="1200">
        <a:solidFill>
          <a:schemeClr val="tx1"/>
        </a:solidFill>
        <a:latin typeface="+mn-lt"/>
        <a:ea typeface="+mn-ea"/>
        <a:cs typeface="+mn-cs"/>
      </a:defRPr>
    </a:lvl2pPr>
    <a:lvl3pPr marL="222199" algn="l" defTabSz="222199" rtl="0" eaLnBrk="1" latinLnBrk="0" hangingPunct="1">
      <a:defRPr sz="292" kern="1200">
        <a:solidFill>
          <a:schemeClr val="tx1"/>
        </a:solidFill>
        <a:latin typeface="+mn-lt"/>
        <a:ea typeface="+mn-ea"/>
        <a:cs typeface="+mn-cs"/>
      </a:defRPr>
    </a:lvl3pPr>
    <a:lvl4pPr marL="333299" algn="l" defTabSz="222199" rtl="0" eaLnBrk="1" latinLnBrk="0" hangingPunct="1">
      <a:defRPr sz="292" kern="1200">
        <a:solidFill>
          <a:schemeClr val="tx1"/>
        </a:solidFill>
        <a:latin typeface="+mn-lt"/>
        <a:ea typeface="+mn-ea"/>
        <a:cs typeface="+mn-cs"/>
      </a:defRPr>
    </a:lvl4pPr>
    <a:lvl5pPr marL="444398" algn="l" defTabSz="222199" rtl="0" eaLnBrk="1" latinLnBrk="0" hangingPunct="1">
      <a:defRPr sz="292" kern="1200">
        <a:solidFill>
          <a:schemeClr val="tx1"/>
        </a:solidFill>
        <a:latin typeface="+mn-lt"/>
        <a:ea typeface="+mn-ea"/>
        <a:cs typeface="+mn-cs"/>
      </a:defRPr>
    </a:lvl5pPr>
    <a:lvl6pPr marL="555498" algn="l" defTabSz="222199" rtl="0" eaLnBrk="1" latinLnBrk="0" hangingPunct="1">
      <a:defRPr sz="292" kern="1200">
        <a:solidFill>
          <a:schemeClr val="tx1"/>
        </a:solidFill>
        <a:latin typeface="+mn-lt"/>
        <a:ea typeface="+mn-ea"/>
        <a:cs typeface="+mn-cs"/>
      </a:defRPr>
    </a:lvl6pPr>
    <a:lvl7pPr marL="666598" algn="l" defTabSz="222199" rtl="0" eaLnBrk="1" latinLnBrk="0" hangingPunct="1">
      <a:defRPr sz="292" kern="1200">
        <a:solidFill>
          <a:schemeClr val="tx1"/>
        </a:solidFill>
        <a:latin typeface="+mn-lt"/>
        <a:ea typeface="+mn-ea"/>
        <a:cs typeface="+mn-cs"/>
      </a:defRPr>
    </a:lvl7pPr>
    <a:lvl8pPr marL="777697" algn="l" defTabSz="222199" rtl="0" eaLnBrk="1" latinLnBrk="0" hangingPunct="1">
      <a:defRPr sz="292" kern="1200">
        <a:solidFill>
          <a:schemeClr val="tx1"/>
        </a:solidFill>
        <a:latin typeface="+mn-lt"/>
        <a:ea typeface="+mn-ea"/>
        <a:cs typeface="+mn-cs"/>
      </a:defRPr>
    </a:lvl8pPr>
    <a:lvl9pPr marL="888797" algn="l" defTabSz="222199" rtl="0" eaLnBrk="1" latinLnBrk="0" hangingPunct="1">
      <a:defRPr sz="29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classified">
    <p:spTree>
      <p:nvGrpSpPr>
        <p:cNvPr id="1" name=""/>
        <p:cNvGrpSpPr/>
        <p:nvPr/>
      </p:nvGrpSpPr>
      <p:grpSpPr>
        <a:xfrm>
          <a:off x="0" y="0"/>
          <a:ext cx="0" cy="0"/>
          <a:chOff x="0" y="0"/>
          <a:chExt cx="0" cy="0"/>
        </a:xfrm>
      </p:grpSpPr>
      <p:sp>
        <p:nvSpPr>
          <p:cNvPr id="7" name="Rectangle 6"/>
          <p:cNvSpPr/>
          <p:nvPr userDrawn="1"/>
        </p:nvSpPr>
        <p:spPr>
          <a:xfrm>
            <a:off x="168101" y="1065770"/>
            <a:ext cx="2087118" cy="535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1"/>
          </a:p>
        </p:txBody>
      </p:sp>
      <p:sp>
        <p:nvSpPr>
          <p:cNvPr id="8" name="Rectangle 7"/>
          <p:cNvSpPr/>
          <p:nvPr userDrawn="1"/>
        </p:nvSpPr>
        <p:spPr>
          <a:xfrm>
            <a:off x="5753767" y="1065770"/>
            <a:ext cx="3223260" cy="535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1"/>
          </a:p>
        </p:txBody>
      </p:sp>
      <p:sp>
        <p:nvSpPr>
          <p:cNvPr id="9" name="Rectangle 8"/>
          <p:cNvSpPr/>
          <p:nvPr userDrawn="1"/>
        </p:nvSpPr>
        <p:spPr>
          <a:xfrm>
            <a:off x="2398633" y="1065770"/>
            <a:ext cx="3224076" cy="535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1"/>
          </a:p>
        </p:txBody>
      </p:sp>
      <p:sp>
        <p:nvSpPr>
          <p:cNvPr id="16" name="Text Placeholder 15"/>
          <p:cNvSpPr>
            <a:spLocks noGrp="1"/>
          </p:cNvSpPr>
          <p:nvPr>
            <p:ph type="body" sz="quarter" idx="13" hasCustomPrompt="1"/>
          </p:nvPr>
        </p:nvSpPr>
        <p:spPr>
          <a:xfrm>
            <a:off x="246346" y="702018"/>
            <a:ext cx="5407256" cy="207661"/>
          </a:xfrm>
        </p:spPr>
        <p:txBody>
          <a:bodyPr lIns="0" tIns="0" rIns="0" bIns="0">
            <a:noAutofit/>
          </a:bodyPr>
          <a:lstStyle>
            <a:lvl1pPr marL="0" indent="0" algn="ctr">
              <a:buFont typeface="Arial" panose="020B0604020202020204" pitchFamily="34" charset="0"/>
              <a:buNone/>
              <a:defRPr sz="938" b="1">
                <a:solidFill>
                  <a:schemeClr val="tx1"/>
                </a:solidFill>
              </a:defRPr>
            </a:lvl1pPr>
            <a:lvl2pPr marL="440909" indent="0" algn="l">
              <a:buNone/>
              <a:defRPr sz="938"/>
            </a:lvl2pPr>
            <a:lvl3pPr marL="881819" indent="0" algn="l">
              <a:buNone/>
              <a:defRPr sz="938"/>
            </a:lvl3pPr>
            <a:lvl4pPr marL="1322728" indent="0" algn="l">
              <a:buNone/>
              <a:defRPr sz="938"/>
            </a:lvl4pPr>
            <a:lvl5pPr marL="1763637" indent="0" algn="l">
              <a:buNone/>
              <a:defRPr sz="938"/>
            </a:lvl5pPr>
          </a:lstStyle>
          <a:p>
            <a:pPr lvl="0"/>
            <a:r>
              <a:rPr lang="en-US"/>
              <a:t>&lt;A. Author&gt;</a:t>
            </a:r>
          </a:p>
        </p:txBody>
      </p:sp>
      <p:sp>
        <p:nvSpPr>
          <p:cNvPr id="17" name="TextBox 16"/>
          <p:cNvSpPr txBox="1"/>
          <p:nvPr userDrawn="1"/>
        </p:nvSpPr>
        <p:spPr>
          <a:xfrm>
            <a:off x="168101" y="6560727"/>
            <a:ext cx="8808926" cy="236668"/>
          </a:xfrm>
          <a:prstGeom prst="rect">
            <a:avLst/>
          </a:prstGeom>
          <a:noFill/>
        </p:spPr>
        <p:txBody>
          <a:bodyPr wrap="square" rtlCol="0">
            <a:spAutoFit/>
          </a:bodyPr>
          <a:lstStyle/>
          <a:p>
            <a:pPr marL="0" marR="0" indent="0" algn="l" defTabSz="881818" rtl="0" eaLnBrk="1" fontAlgn="auto" latinLnBrk="0" hangingPunct="1">
              <a:lnSpc>
                <a:spcPct val="100000"/>
              </a:lnSpc>
              <a:spcBef>
                <a:spcPts val="0"/>
              </a:spcBef>
              <a:spcAft>
                <a:spcPts val="0"/>
              </a:spcAft>
              <a:buClrTx/>
              <a:buSzTx/>
              <a:buFontTx/>
              <a:buNone/>
              <a:tabLst>
                <a:tab pos="0" algn="l"/>
                <a:tab pos="3951064" algn="ctr"/>
                <a:tab pos="10288097" algn="r"/>
              </a:tabLst>
              <a:defRPr/>
            </a:pPr>
            <a:r>
              <a:rPr lang="en-US" sz="938" b="1">
                <a:latin typeface="Arial" panose="020B0604020202020204" pitchFamily="34" charset="0"/>
                <a:cs typeface="Arial" panose="020B0604020202020204" pitchFamily="34" charset="0"/>
              </a:rPr>
              <a:t>2021 UTA</a:t>
            </a:r>
            <a:r>
              <a:rPr lang="en-US" sz="938" b="1" baseline="0">
                <a:latin typeface="Arial" panose="020B0604020202020204" pitchFamily="34" charset="0"/>
                <a:cs typeface="Arial" panose="020B0604020202020204" pitchFamily="34" charset="0"/>
              </a:rPr>
              <a:t> College of Engineering Innovation Day	                                                                                                                                             April 19, 2021	</a:t>
            </a:r>
            <a:endParaRPr lang="en-US" sz="938" b="1">
              <a:latin typeface="Arial" panose="020B0604020202020204" pitchFamily="34" charset="0"/>
              <a:cs typeface="Arial" panose="020B0604020202020204" pitchFamily="34" charset="0"/>
            </a:endParaRPr>
          </a:p>
        </p:txBody>
      </p:sp>
      <p:sp>
        <p:nvSpPr>
          <p:cNvPr id="24" name="Text Placeholder 23"/>
          <p:cNvSpPr>
            <a:spLocks noGrp="1"/>
          </p:cNvSpPr>
          <p:nvPr>
            <p:ph type="body" sz="quarter" idx="14" hasCustomPrompt="1"/>
          </p:nvPr>
        </p:nvSpPr>
        <p:spPr>
          <a:xfrm>
            <a:off x="247134" y="144806"/>
            <a:ext cx="5407256" cy="557213"/>
          </a:xfrm>
        </p:spPr>
        <p:txBody>
          <a:bodyPr lIns="0" tIns="0" rIns="0" bIns="0" anchor="ctr">
            <a:noAutofit/>
          </a:bodyPr>
          <a:lstStyle>
            <a:lvl1pPr marL="0" indent="0" algn="ctr">
              <a:buNone/>
              <a:defRPr sz="1688" b="1">
                <a:solidFill>
                  <a:schemeClr val="tx1"/>
                </a:solidFill>
              </a:defRPr>
            </a:lvl1pPr>
            <a:lvl5pPr>
              <a:defRPr/>
            </a:lvl5pPr>
          </a:lstStyle>
          <a:p>
            <a:pPr lvl="0"/>
            <a:r>
              <a:rPr lang="en-US"/>
              <a:t>&lt;Poster Title&gt;</a:t>
            </a:r>
          </a:p>
        </p:txBody>
      </p:sp>
    </p:spTree>
    <p:extLst>
      <p:ext uri="{BB962C8B-B14F-4D97-AF65-F5344CB8AC3E}">
        <p14:creationId xmlns:p14="http://schemas.microsoft.com/office/powerpoint/2010/main" val="93102244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rgbClr val="0064B1"/>
            </a:gs>
            <a:gs pos="100000">
              <a:srgbClr val="E5C3A1"/>
            </a:gs>
            <a:gs pos="47000">
              <a:srgbClr val="D3EFFB"/>
            </a:gs>
            <a:gs pos="0">
              <a:srgbClr val="F79747"/>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376202" tIns="188101" rIns="376202" bIns="188101" rtlCol="0" anchor="ctr"/>
          <a:lstStyle>
            <a:lvl1pPr algn="l">
              <a:defRPr sz="1149">
                <a:solidFill>
                  <a:schemeClr val="tx1">
                    <a:tint val="75000"/>
                  </a:schemeClr>
                </a:solidFill>
              </a:defRPr>
            </a:lvl1pPr>
          </a:lstStyle>
          <a:p>
            <a:fld id="{3DFE2EA4-D81A-4F72-A817-9EBC28A8AD44}" type="datetimeFigureOut">
              <a:rPr lang="en-US" smtClean="0"/>
              <a:t>8/13/2021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376202" tIns="188101" rIns="376202" bIns="188101" rtlCol="0" anchor="ctr"/>
          <a:lstStyle>
            <a:lvl1pPr algn="ctr">
              <a:defRPr sz="114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376202" tIns="188101" rIns="376202" bIns="188101" rtlCol="0" anchor="ctr"/>
          <a:lstStyle>
            <a:lvl1pPr algn="r">
              <a:defRPr sz="1149">
                <a:solidFill>
                  <a:schemeClr val="tx1">
                    <a:tint val="75000"/>
                  </a:schemeClr>
                </a:solidFill>
              </a:defRPr>
            </a:lvl1pPr>
          </a:lstStyle>
          <a:p>
            <a:fld id="{0F0916FD-1027-4A47-A489-A49E2AEB5A75}" type="slidenum">
              <a:rPr lang="en-US" smtClean="0"/>
              <a:t>‹#›</a:t>
            </a:fld>
            <a:endParaRPr lang="en-US"/>
          </a:p>
        </p:txBody>
      </p:sp>
    </p:spTree>
    <p:extLst>
      <p:ext uri="{BB962C8B-B14F-4D97-AF65-F5344CB8AC3E}">
        <p14:creationId xmlns:p14="http://schemas.microsoft.com/office/powerpoint/2010/main" val="429381088"/>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881818" rtl="0" eaLnBrk="1" latinLnBrk="0" hangingPunct="1">
        <a:spcBef>
          <a:spcPct val="0"/>
        </a:spcBef>
        <a:buNone/>
        <a:defRPr sz="4243" kern="1200">
          <a:solidFill>
            <a:schemeClr val="tx1"/>
          </a:solidFill>
          <a:latin typeface="+mj-lt"/>
          <a:ea typeface="+mj-ea"/>
          <a:cs typeface="+mj-cs"/>
        </a:defRPr>
      </a:lvl1pPr>
    </p:titleStyle>
    <p:bodyStyle>
      <a:lvl1pPr marL="330682" indent="-330682" algn="l" defTabSz="881818" rtl="0" eaLnBrk="1" latinLnBrk="0" hangingPunct="1">
        <a:spcBef>
          <a:spcPct val="20000"/>
        </a:spcBef>
        <a:buFont typeface="Arial" panose="020B0604020202020204" pitchFamily="34" charset="0"/>
        <a:buChar char="•"/>
        <a:defRPr sz="3094" kern="1200">
          <a:solidFill>
            <a:schemeClr val="tx1"/>
          </a:solidFill>
          <a:latin typeface="+mn-lt"/>
          <a:ea typeface="+mn-ea"/>
          <a:cs typeface="+mn-cs"/>
        </a:defRPr>
      </a:lvl1pPr>
      <a:lvl2pPr marL="716478" indent="-275568" algn="l" defTabSz="881818" rtl="0" eaLnBrk="1" latinLnBrk="0" hangingPunct="1">
        <a:spcBef>
          <a:spcPct val="20000"/>
        </a:spcBef>
        <a:buFont typeface="Arial" panose="020B0604020202020204" pitchFamily="34" charset="0"/>
        <a:buChar char="–"/>
        <a:defRPr sz="2696" kern="1200">
          <a:solidFill>
            <a:schemeClr val="tx1"/>
          </a:solidFill>
          <a:latin typeface="+mn-lt"/>
          <a:ea typeface="+mn-ea"/>
          <a:cs typeface="+mn-cs"/>
        </a:defRPr>
      </a:lvl2pPr>
      <a:lvl3pPr marL="1102273" indent="-220455" algn="l" defTabSz="881818" rtl="0" eaLnBrk="1" latinLnBrk="0" hangingPunct="1">
        <a:spcBef>
          <a:spcPct val="20000"/>
        </a:spcBef>
        <a:buFont typeface="Arial" panose="020B0604020202020204" pitchFamily="34" charset="0"/>
        <a:buChar char="•"/>
        <a:defRPr sz="2321" kern="1200">
          <a:solidFill>
            <a:schemeClr val="tx1"/>
          </a:solidFill>
          <a:latin typeface="+mn-lt"/>
          <a:ea typeface="+mn-ea"/>
          <a:cs typeface="+mn-cs"/>
        </a:defRPr>
      </a:lvl3pPr>
      <a:lvl4pPr marL="1543182"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4pPr>
      <a:lvl5pPr marL="1984092"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5pPr>
      <a:lvl6pPr marL="2425001"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6pPr>
      <a:lvl7pPr marL="2865910"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7pPr>
      <a:lvl8pPr marL="3306820"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8pPr>
      <a:lvl9pPr marL="3747729"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9pPr>
    </p:bodyStyle>
    <p:otherStyle>
      <a:defPPr>
        <a:defRPr lang="en-US"/>
      </a:defPPr>
      <a:lvl1pPr marL="0" algn="l" defTabSz="881818" rtl="0" eaLnBrk="1" latinLnBrk="0" hangingPunct="1">
        <a:defRPr sz="1735" kern="1200">
          <a:solidFill>
            <a:schemeClr val="tx1"/>
          </a:solidFill>
          <a:latin typeface="+mn-lt"/>
          <a:ea typeface="+mn-ea"/>
          <a:cs typeface="+mn-cs"/>
        </a:defRPr>
      </a:lvl1pPr>
      <a:lvl2pPr marL="440909" algn="l" defTabSz="881818" rtl="0" eaLnBrk="1" latinLnBrk="0" hangingPunct="1">
        <a:defRPr sz="1735" kern="1200">
          <a:solidFill>
            <a:schemeClr val="tx1"/>
          </a:solidFill>
          <a:latin typeface="+mn-lt"/>
          <a:ea typeface="+mn-ea"/>
          <a:cs typeface="+mn-cs"/>
        </a:defRPr>
      </a:lvl2pPr>
      <a:lvl3pPr marL="881818" algn="l" defTabSz="881818" rtl="0" eaLnBrk="1" latinLnBrk="0" hangingPunct="1">
        <a:defRPr sz="1735" kern="1200">
          <a:solidFill>
            <a:schemeClr val="tx1"/>
          </a:solidFill>
          <a:latin typeface="+mn-lt"/>
          <a:ea typeface="+mn-ea"/>
          <a:cs typeface="+mn-cs"/>
        </a:defRPr>
      </a:lvl3pPr>
      <a:lvl4pPr marL="1322728" algn="l" defTabSz="881818" rtl="0" eaLnBrk="1" latinLnBrk="0" hangingPunct="1">
        <a:defRPr sz="1735" kern="1200">
          <a:solidFill>
            <a:schemeClr val="tx1"/>
          </a:solidFill>
          <a:latin typeface="+mn-lt"/>
          <a:ea typeface="+mn-ea"/>
          <a:cs typeface="+mn-cs"/>
        </a:defRPr>
      </a:lvl4pPr>
      <a:lvl5pPr marL="1763637" algn="l" defTabSz="881818" rtl="0" eaLnBrk="1" latinLnBrk="0" hangingPunct="1">
        <a:defRPr sz="1735" kern="1200">
          <a:solidFill>
            <a:schemeClr val="tx1"/>
          </a:solidFill>
          <a:latin typeface="+mn-lt"/>
          <a:ea typeface="+mn-ea"/>
          <a:cs typeface="+mn-cs"/>
        </a:defRPr>
      </a:lvl5pPr>
      <a:lvl6pPr marL="2204546" algn="l" defTabSz="881818" rtl="0" eaLnBrk="1" latinLnBrk="0" hangingPunct="1">
        <a:defRPr sz="1735" kern="1200">
          <a:solidFill>
            <a:schemeClr val="tx1"/>
          </a:solidFill>
          <a:latin typeface="+mn-lt"/>
          <a:ea typeface="+mn-ea"/>
          <a:cs typeface="+mn-cs"/>
        </a:defRPr>
      </a:lvl6pPr>
      <a:lvl7pPr marL="2645456" algn="l" defTabSz="881818" rtl="0" eaLnBrk="1" latinLnBrk="0" hangingPunct="1">
        <a:defRPr sz="1735" kern="1200">
          <a:solidFill>
            <a:schemeClr val="tx1"/>
          </a:solidFill>
          <a:latin typeface="+mn-lt"/>
          <a:ea typeface="+mn-ea"/>
          <a:cs typeface="+mn-cs"/>
        </a:defRPr>
      </a:lvl7pPr>
      <a:lvl8pPr marL="3086365" algn="l" defTabSz="881818" rtl="0" eaLnBrk="1" latinLnBrk="0" hangingPunct="1">
        <a:defRPr sz="1735" kern="1200">
          <a:solidFill>
            <a:schemeClr val="tx1"/>
          </a:solidFill>
          <a:latin typeface="+mn-lt"/>
          <a:ea typeface="+mn-ea"/>
          <a:cs typeface="+mn-cs"/>
        </a:defRPr>
      </a:lvl8pPr>
      <a:lvl9pPr marL="3527274" algn="l" defTabSz="881818" rtl="0" eaLnBrk="1" latinLnBrk="0" hangingPunct="1">
        <a:defRPr sz="17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FD472A-A110-4558-83E3-2B9ADB1D3E03}"/>
              </a:ext>
            </a:extLst>
          </p:cNvPr>
          <p:cNvSpPr/>
          <p:nvPr/>
        </p:nvSpPr>
        <p:spPr>
          <a:xfrm>
            <a:off x="1283145" y="169167"/>
            <a:ext cx="656067" cy="527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4"/>
          </p:nvPr>
        </p:nvSpPr>
        <p:spPr>
          <a:xfrm>
            <a:off x="1939212" y="-105821"/>
            <a:ext cx="5113695" cy="481081"/>
          </a:xfrm>
        </p:spPr>
        <p:txBody>
          <a:bodyPr/>
          <a:lstStyle/>
          <a:p>
            <a:r>
              <a:rPr lang="en-US" sz="1650"/>
              <a:t>School Pickup And Drop Off App</a:t>
            </a:r>
            <a:endParaRPr lang="en-US"/>
          </a:p>
        </p:txBody>
      </p:sp>
      <p:sp>
        <p:nvSpPr>
          <p:cNvPr id="16" name="Text Placeholder 15"/>
          <p:cNvSpPr>
            <a:spLocks noGrp="1"/>
          </p:cNvSpPr>
          <p:nvPr>
            <p:ph type="body" sz="quarter" idx="13"/>
          </p:nvPr>
        </p:nvSpPr>
        <p:spPr>
          <a:xfrm>
            <a:off x="1939212" y="274341"/>
            <a:ext cx="5113695" cy="207661"/>
          </a:xfrm>
        </p:spPr>
        <p:txBody>
          <a:bodyPr/>
          <a:lstStyle/>
          <a:p>
            <a:r>
              <a:rPr lang="en-US"/>
              <a:t>ARYAL AVINASH, BAJAGAIN UJJWAL, BHANDARI SANTOSH, BACHAGAIN PRABHAT, NOORI MANIZHA, KSHETRI NAVEEN</a:t>
            </a:r>
          </a:p>
        </p:txBody>
      </p:sp>
      <p:sp>
        <p:nvSpPr>
          <p:cNvPr id="8" name="Rectangle 7"/>
          <p:cNvSpPr/>
          <p:nvPr/>
        </p:nvSpPr>
        <p:spPr>
          <a:xfrm>
            <a:off x="163872" y="1045617"/>
            <a:ext cx="2084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dirty="0">
                <a:solidFill>
                  <a:schemeClr val="bg1"/>
                </a:solidFill>
              </a:rPr>
              <a:t>Executive Summary</a:t>
            </a:r>
          </a:p>
        </p:txBody>
      </p:sp>
      <p:sp>
        <p:nvSpPr>
          <p:cNvPr id="10" name="Rectangle 9"/>
          <p:cNvSpPr/>
          <p:nvPr/>
        </p:nvSpPr>
        <p:spPr>
          <a:xfrm>
            <a:off x="2404929" y="1044619"/>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ctr"/>
            <a:r>
              <a:rPr lang="en-US" sz="800" b="1">
                <a:solidFill>
                  <a:schemeClr val="bg1"/>
                </a:solidFill>
              </a:rPr>
              <a:t>Requirements </a:t>
            </a:r>
            <a:endParaRPr lang="en-US">
              <a:solidFill>
                <a:schemeClr val="bg1"/>
              </a:solidFill>
            </a:endParaRPr>
          </a:p>
        </p:txBody>
      </p:sp>
      <p:sp>
        <p:nvSpPr>
          <p:cNvPr id="14" name="Rectangle 13"/>
          <p:cNvSpPr/>
          <p:nvPr/>
        </p:nvSpPr>
        <p:spPr>
          <a:xfrm>
            <a:off x="150267" y="3265268"/>
            <a:ext cx="2084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dirty="0">
                <a:solidFill>
                  <a:schemeClr val="bg1"/>
                </a:solidFill>
              </a:rPr>
              <a:t>Background</a:t>
            </a:r>
          </a:p>
        </p:txBody>
      </p:sp>
      <p:sp>
        <p:nvSpPr>
          <p:cNvPr id="21" name="TextBox 20"/>
          <p:cNvSpPr txBox="1"/>
          <p:nvPr/>
        </p:nvSpPr>
        <p:spPr>
          <a:xfrm>
            <a:off x="170660" y="1324084"/>
            <a:ext cx="1949677" cy="1607492"/>
          </a:xfrm>
          <a:prstGeom prst="rect">
            <a:avLst/>
          </a:prstGeom>
          <a:noFill/>
        </p:spPr>
        <p:txBody>
          <a:bodyPr wrap="square" lIns="42863" tIns="42863" rIns="42863" bIns="42863" rtlCol="0" anchor="t">
            <a:spAutoFit/>
          </a:bodyPr>
          <a:lstStyle/>
          <a:p>
            <a:pPr>
              <a:spcAft>
                <a:spcPts val="141"/>
              </a:spcAft>
            </a:pPr>
            <a:r>
              <a:rPr lang="en-US" sz="700" dirty="0">
                <a:ea typeface="+mn-lt"/>
                <a:cs typeface="+mn-lt"/>
              </a:rPr>
              <a:t>The application "</a:t>
            </a:r>
            <a:r>
              <a:rPr lang="en-US" sz="700" b="1" dirty="0">
                <a:ea typeface="+mn-lt"/>
                <a:cs typeface="+mn-lt"/>
              </a:rPr>
              <a:t>School Pickup and Drop off App</a:t>
            </a:r>
            <a:r>
              <a:rPr lang="en-US" sz="700" dirty="0">
                <a:ea typeface="+mn-lt"/>
                <a:cs typeface="+mn-lt"/>
              </a:rPr>
              <a:t>" is designed to reduce the long waiting time of parents during picking up their children from school in the peak hour. During the school pick-up time, the traffic around the school becomes congested and sometimes would even block the whole neighborhood which dramatically increases the safety risk of students, parents and School staffs. </a:t>
            </a:r>
          </a:p>
          <a:p>
            <a:pPr>
              <a:spcAft>
                <a:spcPts val="141"/>
              </a:spcAft>
            </a:pPr>
            <a:r>
              <a:rPr lang="en-US" sz="700" dirty="0">
                <a:ea typeface="+mn-lt"/>
                <a:cs typeface="+mn-lt"/>
              </a:rPr>
              <a:t>The application will track parents’ location and inform teachers and staff when they are near school pickup spot so that they can dismiss students. This will reduce the traditional longer time and make the process safer.</a:t>
            </a:r>
            <a:endParaRPr lang="en-US" sz="700" dirty="0">
              <a:cs typeface="Calibri"/>
            </a:endParaRPr>
          </a:p>
        </p:txBody>
      </p:sp>
      <p:sp>
        <p:nvSpPr>
          <p:cNvPr id="22" name="TextBox 21"/>
          <p:cNvSpPr txBox="1"/>
          <p:nvPr/>
        </p:nvSpPr>
        <p:spPr>
          <a:xfrm>
            <a:off x="155962" y="3599456"/>
            <a:ext cx="1962465" cy="899606"/>
          </a:xfrm>
          <a:prstGeom prst="rect">
            <a:avLst/>
          </a:prstGeom>
          <a:noFill/>
        </p:spPr>
        <p:txBody>
          <a:bodyPr wrap="square" lIns="42863" tIns="42863" rIns="42863" bIns="42863" rtlCol="0" anchor="t">
            <a:spAutoFit/>
          </a:bodyPr>
          <a:lstStyle/>
          <a:p>
            <a:pPr>
              <a:spcAft>
                <a:spcPts val="141"/>
              </a:spcAft>
            </a:pPr>
            <a:r>
              <a:rPr lang="en-US" sz="650" dirty="0">
                <a:ea typeface="+mn-lt"/>
                <a:cs typeface="+mn-lt"/>
              </a:rPr>
              <a:t>The traditional method of dismissing students and picking up students is time consuming. Parents end up waiting for a long time and traffic increases around the school pickup zone and sometimes block neighborhood. School Pick Up and Drop Off Application solves the traffic and long waiting time issue in the school pick up area.</a:t>
            </a:r>
            <a:endParaRPr lang="en-US" dirty="0"/>
          </a:p>
          <a:p>
            <a:pPr marL="60325" indent="-60325">
              <a:spcAft>
                <a:spcPts val="141"/>
              </a:spcAft>
              <a:buFont typeface="Arial" panose="020B0604020202020204" pitchFamily="34" charset="0"/>
              <a:buChar char="•"/>
            </a:pPr>
            <a:endParaRPr lang="en-US" sz="650" dirty="0">
              <a:latin typeface="Arial" panose="020B0604020202020204" pitchFamily="34" charset="0"/>
              <a:cs typeface="Arial" panose="020B0604020202020204" pitchFamily="34" charset="0"/>
            </a:endParaRPr>
          </a:p>
        </p:txBody>
      </p:sp>
      <p:sp>
        <p:nvSpPr>
          <p:cNvPr id="27" name="TextBox 26"/>
          <p:cNvSpPr txBox="1"/>
          <p:nvPr/>
        </p:nvSpPr>
        <p:spPr>
          <a:xfrm>
            <a:off x="148877" y="5698397"/>
            <a:ext cx="1956673" cy="245131"/>
          </a:xfrm>
          <a:prstGeom prst="rect">
            <a:avLst/>
          </a:prstGeom>
          <a:noFill/>
        </p:spPr>
        <p:txBody>
          <a:bodyPr wrap="square" lIns="42863" tIns="21431" rIns="42863" bIns="21431" rtlCol="0">
            <a:spAutoFit/>
          </a:bodyPr>
          <a:lstStyle/>
          <a:p>
            <a:pPr algn="ctr">
              <a:spcAft>
                <a:spcPts val="141"/>
              </a:spcAft>
            </a:pPr>
            <a:r>
              <a:rPr lang="en-US" sz="656" i="1" dirty="0">
                <a:latin typeface="Arial" panose="020B0604020202020204" pitchFamily="34" charset="0"/>
                <a:cs typeface="Arial" panose="020B0604020202020204" pitchFamily="34" charset="0"/>
              </a:rPr>
              <a:t>Figure 1. School Pickup Traffic Jam</a:t>
            </a:r>
            <a:br>
              <a:rPr lang="en-US" sz="656" i="1" dirty="0">
                <a:latin typeface="Arial" panose="020B0604020202020204" pitchFamily="34" charset="0"/>
                <a:cs typeface="Arial" panose="020B0604020202020204" pitchFamily="34" charset="0"/>
              </a:rPr>
            </a:br>
            <a:r>
              <a:rPr lang="en-US" sz="656" i="1" dirty="0">
                <a:latin typeface="Arial" panose="020B0604020202020204" pitchFamily="34" charset="0"/>
                <a:cs typeface="Arial" panose="020B0604020202020204" pitchFamily="34" charset="0"/>
              </a:rPr>
              <a:t>Source: Orlando Sentinel</a:t>
            </a:r>
          </a:p>
        </p:txBody>
      </p:sp>
      <p:sp>
        <p:nvSpPr>
          <p:cNvPr id="20" name="Rectangle 19"/>
          <p:cNvSpPr/>
          <p:nvPr/>
        </p:nvSpPr>
        <p:spPr>
          <a:xfrm>
            <a:off x="2404929" y="2277728"/>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ctr"/>
            <a:r>
              <a:rPr lang="en-US" sz="800" b="1">
                <a:solidFill>
                  <a:schemeClr val="bg1"/>
                </a:solidFill>
                <a:cs typeface="Calibri"/>
              </a:rPr>
              <a:t>Detail Design Phase</a:t>
            </a:r>
            <a:endParaRPr lang="en-US">
              <a:solidFill>
                <a:schemeClr val="bg1"/>
              </a:solidFill>
            </a:endParaRPr>
          </a:p>
        </p:txBody>
      </p:sp>
      <p:sp>
        <p:nvSpPr>
          <p:cNvPr id="30" name="Rectangle 29"/>
          <p:cNvSpPr/>
          <p:nvPr/>
        </p:nvSpPr>
        <p:spPr>
          <a:xfrm>
            <a:off x="5748485" y="1048483"/>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Prototype </a:t>
            </a:r>
          </a:p>
        </p:txBody>
      </p:sp>
      <p:sp>
        <p:nvSpPr>
          <p:cNvPr id="32" name="Rectangle 31"/>
          <p:cNvSpPr/>
          <p:nvPr/>
        </p:nvSpPr>
        <p:spPr>
          <a:xfrm>
            <a:off x="5748484" y="5940185"/>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References</a:t>
            </a:r>
          </a:p>
        </p:txBody>
      </p:sp>
      <p:sp>
        <p:nvSpPr>
          <p:cNvPr id="33" name="Rectangle 32"/>
          <p:cNvSpPr/>
          <p:nvPr/>
        </p:nvSpPr>
        <p:spPr>
          <a:xfrm>
            <a:off x="5748484" y="4352925"/>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a:solidFill>
                  <a:schemeClr val="bg1"/>
                </a:solidFill>
              </a:rPr>
              <a:t>Conclusions</a:t>
            </a:r>
          </a:p>
        </p:txBody>
      </p:sp>
      <p:sp>
        <p:nvSpPr>
          <p:cNvPr id="34" name="TextBox 33"/>
          <p:cNvSpPr txBox="1"/>
          <p:nvPr/>
        </p:nvSpPr>
        <p:spPr>
          <a:xfrm>
            <a:off x="2456731" y="1255608"/>
            <a:ext cx="3022571" cy="1038106"/>
          </a:xfrm>
          <a:prstGeom prst="rect">
            <a:avLst/>
          </a:prstGeom>
          <a:noFill/>
        </p:spPr>
        <p:txBody>
          <a:bodyPr wrap="square" lIns="42863" tIns="42863" rIns="42863" bIns="42863" rtlCol="0" anchor="t">
            <a:spAutoFit/>
          </a:bodyPr>
          <a:lstStyle/>
          <a:p>
            <a:pPr>
              <a:spcAft>
                <a:spcPts val="141"/>
              </a:spcAft>
            </a:pPr>
            <a:r>
              <a:rPr lang="en-US" sz="650">
                <a:latin typeface="Arial"/>
                <a:cs typeface="Arial"/>
              </a:rPr>
              <a:t>Here is the list of top requirements that are of highest priority for the application:</a:t>
            </a:r>
          </a:p>
          <a:p>
            <a:pPr marL="228600" indent="-228600">
              <a:spcAft>
                <a:spcPts val="141"/>
              </a:spcAft>
              <a:buFont typeface="+mj-lt"/>
              <a:buAutoNum type="arabicPeriod"/>
            </a:pPr>
            <a:r>
              <a:rPr lang="en-US" sz="650">
                <a:latin typeface="Arial"/>
                <a:cs typeface="Arial"/>
              </a:rPr>
              <a:t>The Cloud Server and Database should be operational</a:t>
            </a:r>
          </a:p>
          <a:p>
            <a:pPr marL="228600" indent="-228600">
              <a:spcAft>
                <a:spcPts val="141"/>
              </a:spcAft>
              <a:buFont typeface="+mj-lt"/>
              <a:buAutoNum type="arabicPeriod"/>
            </a:pPr>
            <a:r>
              <a:rPr lang="en-US" sz="650">
                <a:latin typeface="Arial"/>
                <a:cs typeface="Arial"/>
              </a:rPr>
              <a:t>The school staff/teacher and parents/guardians should have devices which meets the requirements to have the mobile apps installed and running. </a:t>
            </a:r>
          </a:p>
          <a:p>
            <a:pPr marL="228600" indent="-228600">
              <a:spcAft>
                <a:spcPts val="141"/>
              </a:spcAft>
              <a:buFont typeface="+mj-lt"/>
              <a:buAutoNum type="arabicPeriod"/>
            </a:pPr>
            <a:r>
              <a:rPr lang="en-US" sz="650">
                <a:latin typeface="Arial"/>
                <a:cs typeface="Arial"/>
              </a:rPr>
              <a:t>The school staff/teacher and parents/guardian's device should have internet connection. </a:t>
            </a:r>
          </a:p>
          <a:p>
            <a:pPr marL="228600" indent="-228600">
              <a:spcAft>
                <a:spcPts val="141"/>
              </a:spcAft>
              <a:buFont typeface="+mj-lt"/>
              <a:buAutoNum type="arabicPeriod"/>
            </a:pPr>
            <a:r>
              <a:rPr lang="en-US" sz="650">
                <a:latin typeface="Arial"/>
                <a:cs typeface="Arial"/>
              </a:rPr>
              <a:t>The school administration should maintain accurate record of student and their parents/guardians and provide login credentials. </a:t>
            </a:r>
          </a:p>
        </p:txBody>
      </p:sp>
      <p:sp>
        <p:nvSpPr>
          <p:cNvPr id="35" name="TextBox 34"/>
          <p:cNvSpPr txBox="1"/>
          <p:nvPr/>
        </p:nvSpPr>
        <p:spPr>
          <a:xfrm>
            <a:off x="5692120" y="4674677"/>
            <a:ext cx="3005194" cy="1299716"/>
          </a:xfrm>
          <a:prstGeom prst="rect">
            <a:avLst/>
          </a:prstGeom>
          <a:noFill/>
        </p:spPr>
        <p:txBody>
          <a:bodyPr wrap="square" lIns="42863" tIns="42863" rIns="42863" bIns="42863" rtlCol="0" anchor="t">
            <a:spAutoFit/>
          </a:bodyPr>
          <a:lstStyle/>
          <a:p>
            <a:pPr marL="60325" indent="-60325">
              <a:spcAft>
                <a:spcPts val="141"/>
              </a:spcAft>
              <a:buFont typeface="Arial" panose="020B0604020202020204" pitchFamily="34" charset="0"/>
              <a:buChar char="•"/>
            </a:pPr>
            <a:r>
              <a:rPr lang="en-US" sz="650">
                <a:latin typeface="Arial"/>
                <a:cs typeface="Arial"/>
              </a:rPr>
              <a:t>School Pickup Dropoff App  acts as a communication channel between the parents and the school staff so that the overall process of pickup and drop off becomes easier for both parties involved. The goal of this application is to reduce the wait time for both parents and the staff and also mitigate the traffic  around the neighborhood . This application is accessible for both the IOS and Android smartphones.</a:t>
            </a:r>
          </a:p>
          <a:p>
            <a:pPr marL="60325" indent="-60325">
              <a:spcAft>
                <a:spcPts val="141"/>
              </a:spcAft>
              <a:buFont typeface="Arial" panose="020B0604020202020204" pitchFamily="34" charset="0"/>
              <a:buChar char="•"/>
            </a:pPr>
            <a:r>
              <a:rPr lang="en-US" sz="650">
                <a:latin typeface="Arial"/>
                <a:cs typeface="Arial"/>
              </a:rPr>
              <a:t>This  project helped us gain valuable experience with real world projects to solve real-world problems while attending to budgets, reviews and deadlines. We followed the agile development method where we divided the task among the team members  and went through the planning, executing and evaluating phases with constant communication with the sponsor. We also learned to work as a team and have a glimpse of the real-world projects.</a:t>
            </a:r>
            <a:endParaRPr lang="en-US" sz="650">
              <a:latin typeface="Arial" panose="020B0604020202020204" pitchFamily="34" charset="0"/>
              <a:cs typeface="Arial" panose="020B0604020202020204" pitchFamily="34" charset="0"/>
            </a:endParaRPr>
          </a:p>
        </p:txBody>
      </p:sp>
      <p:sp>
        <p:nvSpPr>
          <p:cNvPr id="25" name="Text Placeholder 16">
            <a:extLst>
              <a:ext uri="{FF2B5EF4-FFF2-40B4-BE49-F238E27FC236}">
                <a16:creationId xmlns:a16="http://schemas.microsoft.com/office/drawing/2014/main" id="{C829D760-A267-4E10-A3D3-C249C39E5A99}"/>
              </a:ext>
            </a:extLst>
          </p:cNvPr>
          <p:cNvSpPr txBox="1">
            <a:spLocks/>
          </p:cNvSpPr>
          <p:nvPr/>
        </p:nvSpPr>
        <p:spPr>
          <a:xfrm>
            <a:off x="2999254" y="639497"/>
            <a:ext cx="3020748" cy="405121"/>
          </a:xfrm>
          <a:prstGeom prst="rect">
            <a:avLst/>
          </a:prstGeom>
        </p:spPr>
        <p:txBody>
          <a:bodyPr vert="horz" lIns="0" tIns="0" rIns="0" bIns="0" rtlCol="0" anchor="ctr">
            <a:noAutofit/>
          </a:bodyPr>
          <a:lstStyle>
            <a:lvl1pPr marL="0" indent="0" algn="ctr" defTabSz="3762024" rtl="0" eaLnBrk="1" latinLnBrk="0" hangingPunct="1">
              <a:spcBef>
                <a:spcPct val="20000"/>
              </a:spcBef>
              <a:buFont typeface="Arial" panose="020B0604020202020204" pitchFamily="34" charset="0"/>
              <a:buNone/>
              <a:defRPr sz="7200" b="1"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a:lstStyle>
          <a:p>
            <a:r>
              <a:rPr lang="en-US" sz="900">
                <a:cs typeface="Calibri"/>
              </a:rPr>
              <a:t>Sponsor: Dr</a:t>
            </a:r>
            <a:r>
              <a:rPr lang="en-US" sz="900">
                <a:ea typeface="+mn-lt"/>
                <a:cs typeface="+mn-lt"/>
              </a:rPr>
              <a:t> . Christopher </a:t>
            </a:r>
            <a:r>
              <a:rPr lang="en-US" sz="900" err="1">
                <a:ea typeface="+mn-lt"/>
                <a:cs typeface="+mn-lt"/>
              </a:rPr>
              <a:t>McMurrough</a:t>
            </a:r>
            <a:r>
              <a:rPr lang="en-US" sz="900">
                <a:ea typeface="+mn-lt"/>
                <a:cs typeface="+mn-lt"/>
              </a:rPr>
              <a:t> </a:t>
            </a:r>
            <a:endParaRPr lang="en-US" sz="938"/>
          </a:p>
          <a:p>
            <a:r>
              <a:rPr lang="en-US" sz="900"/>
              <a:t>CSE Senior Design Summer 2021</a:t>
            </a:r>
          </a:p>
          <a:p>
            <a:r>
              <a:rPr lang="en-US" sz="900">
                <a:cs typeface="Calibri"/>
              </a:rPr>
              <a:t>Team: </a:t>
            </a:r>
            <a:r>
              <a:rPr lang="en-US" sz="900" err="1">
                <a:cs typeface="Calibri"/>
              </a:rPr>
              <a:t>CodeBenders</a:t>
            </a:r>
            <a:endParaRPr lang="en-US" sz="900">
              <a:cs typeface="Calibri"/>
            </a:endParaRPr>
          </a:p>
          <a:p>
            <a:endParaRPr lang="en-US" sz="900">
              <a:cs typeface="Calibri"/>
            </a:endParaRPr>
          </a:p>
        </p:txBody>
      </p:sp>
      <p:pic>
        <p:nvPicPr>
          <p:cNvPr id="5" name="Picture 4">
            <a:extLst>
              <a:ext uri="{FF2B5EF4-FFF2-40B4-BE49-F238E27FC236}">
                <a16:creationId xmlns:a16="http://schemas.microsoft.com/office/drawing/2014/main" id="{DE106B97-C119-46B2-87F4-75A1B97C6C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1281" y="96788"/>
            <a:ext cx="1742897" cy="774432"/>
          </a:xfrm>
          <a:prstGeom prst="rect">
            <a:avLst/>
          </a:prstGeom>
        </p:spPr>
      </p:pic>
      <p:pic>
        <p:nvPicPr>
          <p:cNvPr id="7" name="Picture 6" descr="Logo, company name&#10;&#10;Description automatically generated">
            <a:extLst>
              <a:ext uri="{FF2B5EF4-FFF2-40B4-BE49-F238E27FC236}">
                <a16:creationId xmlns:a16="http://schemas.microsoft.com/office/drawing/2014/main" id="{A8C592A2-EAFC-489D-84BE-3363CE46D717}"/>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20634" b="19861"/>
          <a:stretch/>
        </p:blipFill>
        <p:spPr>
          <a:xfrm>
            <a:off x="90741" y="92708"/>
            <a:ext cx="1215830" cy="723482"/>
          </a:xfrm>
          <a:prstGeom prst="rect">
            <a:avLst/>
          </a:prstGeom>
        </p:spPr>
      </p:pic>
      <p:pic>
        <p:nvPicPr>
          <p:cNvPr id="4" name="Picture 5">
            <a:extLst>
              <a:ext uri="{FF2B5EF4-FFF2-40B4-BE49-F238E27FC236}">
                <a16:creationId xmlns:a16="http://schemas.microsoft.com/office/drawing/2014/main" id="{91E94743-0715-4084-9009-41CF6C6D5F87}"/>
              </a:ext>
            </a:extLst>
          </p:cNvPr>
          <p:cNvPicPr>
            <a:picLocks noChangeAspect="1"/>
          </p:cNvPicPr>
          <p:nvPr/>
        </p:nvPicPr>
        <p:blipFill>
          <a:blip r:embed="rId4"/>
          <a:stretch>
            <a:fillRect/>
          </a:stretch>
        </p:blipFill>
        <p:spPr>
          <a:xfrm>
            <a:off x="1268923" y="126467"/>
            <a:ext cx="670289" cy="684205"/>
          </a:xfrm>
          <a:prstGeom prst="rect">
            <a:avLst/>
          </a:prstGeom>
        </p:spPr>
      </p:pic>
      <p:pic>
        <p:nvPicPr>
          <p:cNvPr id="39" name="Picture 38" descr="Diagram&#10;&#10;Description automatically generated">
            <a:extLst>
              <a:ext uri="{FF2B5EF4-FFF2-40B4-BE49-F238E27FC236}">
                <a16:creationId xmlns:a16="http://schemas.microsoft.com/office/drawing/2014/main" id="{786B2796-8E86-46E1-B9C1-0E50A2462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6731" y="2527993"/>
            <a:ext cx="3096952" cy="1940844"/>
          </a:xfrm>
          <a:prstGeom prst="rect">
            <a:avLst/>
          </a:prstGeom>
        </p:spPr>
      </p:pic>
      <p:pic>
        <p:nvPicPr>
          <p:cNvPr id="41" name="Picture 40" descr="A picture containing text, tree, car, outdoor&#10;&#10;Description automatically generated">
            <a:extLst>
              <a:ext uri="{FF2B5EF4-FFF2-40B4-BE49-F238E27FC236}">
                <a16:creationId xmlns:a16="http://schemas.microsoft.com/office/drawing/2014/main" id="{C4620153-ED45-4A39-AC4C-0BEA9C0E1C6F}"/>
              </a:ext>
            </a:extLst>
          </p:cNvPr>
          <p:cNvPicPr>
            <a:picLocks noChangeAspect="1"/>
          </p:cNvPicPr>
          <p:nvPr/>
        </p:nvPicPr>
        <p:blipFill>
          <a:blip r:embed="rId6"/>
          <a:stretch>
            <a:fillRect/>
          </a:stretch>
        </p:blipFill>
        <p:spPr>
          <a:xfrm>
            <a:off x="209489" y="4468837"/>
            <a:ext cx="1976167" cy="1111923"/>
          </a:xfrm>
          <a:prstGeom prst="rect">
            <a:avLst/>
          </a:prstGeom>
        </p:spPr>
      </p:pic>
      <p:sp>
        <p:nvSpPr>
          <p:cNvPr id="43" name="TextBox 42">
            <a:extLst>
              <a:ext uri="{FF2B5EF4-FFF2-40B4-BE49-F238E27FC236}">
                <a16:creationId xmlns:a16="http://schemas.microsoft.com/office/drawing/2014/main" id="{E82F819B-B52E-4756-B7E2-C9D50CE6594E}"/>
              </a:ext>
            </a:extLst>
          </p:cNvPr>
          <p:cNvSpPr txBox="1"/>
          <p:nvPr/>
        </p:nvSpPr>
        <p:spPr>
          <a:xfrm>
            <a:off x="5676636" y="6211309"/>
            <a:ext cx="3467006" cy="246221"/>
          </a:xfrm>
          <a:prstGeom prst="rect">
            <a:avLst/>
          </a:prstGeom>
          <a:noFill/>
        </p:spPr>
        <p:txBody>
          <a:bodyPr wrap="square">
            <a:spAutoFit/>
          </a:bodyPr>
          <a:lstStyle/>
          <a:p>
            <a:r>
              <a:rPr lang="en-US" sz="500"/>
              <a:t>Roth, L. (2018, December 8). Long lines to pick up kids at school peeve parents. OrlandoSentinel.com. https://www.orlandosentinel.com/news/os-xpm-2013-11-09-os-school-pickup-lines-frustration-20131109-story.html. </a:t>
            </a:r>
          </a:p>
        </p:txBody>
      </p:sp>
      <p:sp>
        <p:nvSpPr>
          <p:cNvPr id="44" name="Rectangle 43">
            <a:extLst>
              <a:ext uri="{FF2B5EF4-FFF2-40B4-BE49-F238E27FC236}">
                <a16:creationId xmlns:a16="http://schemas.microsoft.com/office/drawing/2014/main" id="{EBB4C3C4-36D6-4301-ADF9-8875048FB39C}"/>
              </a:ext>
            </a:extLst>
          </p:cNvPr>
          <p:cNvSpPr/>
          <p:nvPr/>
        </p:nvSpPr>
        <p:spPr>
          <a:xfrm>
            <a:off x="2391291" y="4499875"/>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ctr"/>
            <a:r>
              <a:rPr lang="en-US" sz="800" b="1">
                <a:solidFill>
                  <a:schemeClr val="bg1"/>
                </a:solidFill>
                <a:cs typeface="Calibri"/>
              </a:rPr>
              <a:t>Sub systems and Data Flow</a:t>
            </a:r>
            <a:endParaRPr lang="en-US">
              <a:solidFill>
                <a:schemeClr val="bg1"/>
              </a:solidFill>
            </a:endParaRPr>
          </a:p>
        </p:txBody>
      </p:sp>
      <p:pic>
        <p:nvPicPr>
          <p:cNvPr id="47" name="Picture 46">
            <a:extLst>
              <a:ext uri="{FF2B5EF4-FFF2-40B4-BE49-F238E27FC236}">
                <a16:creationId xmlns:a16="http://schemas.microsoft.com/office/drawing/2014/main" id="{B687705B-4425-42F6-B031-EB16FE6B112D}"/>
              </a:ext>
            </a:extLst>
          </p:cNvPr>
          <p:cNvPicPr>
            <a:picLocks noChangeAspect="1"/>
          </p:cNvPicPr>
          <p:nvPr/>
        </p:nvPicPr>
        <p:blipFill rotWithShape="1">
          <a:blip r:embed="rId7"/>
          <a:srcRect l="5417" r="1499"/>
          <a:stretch/>
        </p:blipFill>
        <p:spPr>
          <a:xfrm>
            <a:off x="2472302" y="4753153"/>
            <a:ext cx="1791553" cy="1514423"/>
          </a:xfrm>
          <a:prstGeom prst="rect">
            <a:avLst/>
          </a:prstGeom>
        </p:spPr>
      </p:pic>
      <p:sp>
        <p:nvSpPr>
          <p:cNvPr id="6" name="TextBox 5">
            <a:extLst>
              <a:ext uri="{FF2B5EF4-FFF2-40B4-BE49-F238E27FC236}">
                <a16:creationId xmlns:a16="http://schemas.microsoft.com/office/drawing/2014/main" id="{9AA39374-8F77-491B-A933-C25A9182AC3D}"/>
              </a:ext>
            </a:extLst>
          </p:cNvPr>
          <p:cNvSpPr txBox="1"/>
          <p:nvPr/>
        </p:nvSpPr>
        <p:spPr>
          <a:xfrm>
            <a:off x="2498373" y="6236946"/>
            <a:ext cx="1685376" cy="1932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56" i="1" dirty="0">
                <a:latin typeface="Arial" panose="020B0604020202020204" pitchFamily="34" charset="0"/>
                <a:cs typeface="Arial" panose="020B0604020202020204" pitchFamily="34" charset="0"/>
              </a:rPr>
              <a:t>Figure 2. A simple data flow diagram</a:t>
            </a:r>
          </a:p>
        </p:txBody>
      </p:sp>
      <p:sp>
        <p:nvSpPr>
          <p:cNvPr id="49" name="TextBox 48">
            <a:extLst>
              <a:ext uri="{FF2B5EF4-FFF2-40B4-BE49-F238E27FC236}">
                <a16:creationId xmlns:a16="http://schemas.microsoft.com/office/drawing/2014/main" id="{E5A9FC9B-4440-4106-9A32-1287D29342D1}"/>
              </a:ext>
            </a:extLst>
          </p:cNvPr>
          <p:cNvSpPr txBox="1"/>
          <p:nvPr/>
        </p:nvSpPr>
        <p:spPr>
          <a:xfrm>
            <a:off x="4183749" y="4767777"/>
            <a:ext cx="1449012" cy="1492716"/>
          </a:xfrm>
          <a:prstGeom prst="rect">
            <a:avLst/>
          </a:prstGeom>
          <a:noFill/>
        </p:spPr>
        <p:txBody>
          <a:bodyPr wrap="square">
            <a:spAutoFit/>
          </a:bodyPr>
          <a:lstStyle/>
          <a:p>
            <a:r>
              <a:rPr lang="en-US" sz="700"/>
              <a:t>Mobile UI and Website UI are part of Mobile and Website Layer. Website user interface will directly link with backend using HTTP and Mobile UI will use API layer in the middle while communicating with the backend. API layer's primary objective will be to communicate information between Mobile layer and 3rd party system to backend and vice-versa .Backend Layer is responsible for business logic and database operations.</a:t>
            </a:r>
          </a:p>
        </p:txBody>
      </p:sp>
      <p:sp>
        <p:nvSpPr>
          <p:cNvPr id="53" name="Rectangle 52">
            <a:extLst>
              <a:ext uri="{FF2B5EF4-FFF2-40B4-BE49-F238E27FC236}">
                <a16:creationId xmlns:a16="http://schemas.microsoft.com/office/drawing/2014/main" id="{449604C2-5D50-4232-8AE5-C27B8ED59DA3}"/>
              </a:ext>
            </a:extLst>
          </p:cNvPr>
          <p:cNvSpPr/>
          <p:nvPr/>
        </p:nvSpPr>
        <p:spPr>
          <a:xfrm>
            <a:off x="7734300" y="6572250"/>
            <a:ext cx="850900" cy="18896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8/11/2021</a:t>
            </a:r>
          </a:p>
        </p:txBody>
      </p:sp>
      <p:pic>
        <p:nvPicPr>
          <p:cNvPr id="3" name="Picture 8" descr="Graphical user interface, text, application&#10;&#10;Description automatically generated">
            <a:extLst>
              <a:ext uri="{FF2B5EF4-FFF2-40B4-BE49-F238E27FC236}">
                <a16:creationId xmlns:a16="http://schemas.microsoft.com/office/drawing/2014/main" id="{4636D6C2-64DD-493E-B607-C030BA78CD64}"/>
              </a:ext>
            </a:extLst>
          </p:cNvPr>
          <p:cNvPicPr>
            <a:picLocks noChangeAspect="1"/>
          </p:cNvPicPr>
          <p:nvPr/>
        </p:nvPicPr>
        <p:blipFill>
          <a:blip r:embed="rId8"/>
          <a:stretch>
            <a:fillRect/>
          </a:stretch>
        </p:blipFill>
        <p:spPr>
          <a:xfrm>
            <a:off x="5746200" y="1384784"/>
            <a:ext cx="1058948" cy="2550419"/>
          </a:xfrm>
          <a:prstGeom prst="rect">
            <a:avLst/>
          </a:prstGeom>
        </p:spPr>
      </p:pic>
      <p:pic>
        <p:nvPicPr>
          <p:cNvPr id="11" name="Picture 12" descr="Text&#10;&#10;Description automatically generated">
            <a:extLst>
              <a:ext uri="{FF2B5EF4-FFF2-40B4-BE49-F238E27FC236}">
                <a16:creationId xmlns:a16="http://schemas.microsoft.com/office/drawing/2014/main" id="{EF1E16FA-9454-4DFB-B7EA-EC728463D930}"/>
              </a:ext>
            </a:extLst>
          </p:cNvPr>
          <p:cNvPicPr>
            <a:picLocks noChangeAspect="1"/>
          </p:cNvPicPr>
          <p:nvPr/>
        </p:nvPicPr>
        <p:blipFill>
          <a:blip r:embed="rId9"/>
          <a:stretch>
            <a:fillRect/>
          </a:stretch>
        </p:blipFill>
        <p:spPr>
          <a:xfrm>
            <a:off x="7948217" y="1376867"/>
            <a:ext cx="1011540" cy="2555685"/>
          </a:xfrm>
          <a:prstGeom prst="rect">
            <a:avLst/>
          </a:prstGeom>
        </p:spPr>
      </p:pic>
      <p:pic>
        <p:nvPicPr>
          <p:cNvPr id="13" name="Picture 14" descr="Graphical user interface, application, Word&#10;&#10;Description automatically generated">
            <a:extLst>
              <a:ext uri="{FF2B5EF4-FFF2-40B4-BE49-F238E27FC236}">
                <a16:creationId xmlns:a16="http://schemas.microsoft.com/office/drawing/2014/main" id="{BC92A53D-0C6F-419C-B020-151BC72D879C}"/>
              </a:ext>
            </a:extLst>
          </p:cNvPr>
          <p:cNvPicPr>
            <a:picLocks noChangeAspect="1"/>
          </p:cNvPicPr>
          <p:nvPr/>
        </p:nvPicPr>
        <p:blipFill>
          <a:blip r:embed="rId10"/>
          <a:stretch>
            <a:fillRect/>
          </a:stretch>
        </p:blipFill>
        <p:spPr>
          <a:xfrm>
            <a:off x="6805216" y="1382133"/>
            <a:ext cx="1111619" cy="2555687"/>
          </a:xfrm>
          <a:prstGeom prst="rect">
            <a:avLst/>
          </a:prstGeom>
        </p:spPr>
      </p:pic>
      <p:sp>
        <p:nvSpPr>
          <p:cNvPr id="15" name="TextBox 14">
            <a:extLst>
              <a:ext uri="{FF2B5EF4-FFF2-40B4-BE49-F238E27FC236}">
                <a16:creationId xmlns:a16="http://schemas.microsoft.com/office/drawing/2014/main" id="{9F4088CA-F66E-4724-8EB2-67DCCB762F35}"/>
              </a:ext>
            </a:extLst>
          </p:cNvPr>
          <p:cNvSpPr txBox="1"/>
          <p:nvPr/>
        </p:nvSpPr>
        <p:spPr>
          <a:xfrm>
            <a:off x="5824758" y="4005319"/>
            <a:ext cx="2009323" cy="193258"/>
          </a:xfrm>
          <a:prstGeom prst="rect">
            <a:avLst/>
          </a:prstGeom>
          <a:noFill/>
        </p:spPr>
        <p:txBody>
          <a:bodyPr wrap="square" rtlCol="0">
            <a:spAutoFit/>
          </a:bodyPr>
          <a:lstStyle/>
          <a:p>
            <a:r>
              <a:rPr lang="en-US" sz="656" i="1" dirty="0">
                <a:latin typeface="Arial" panose="020B0604020202020204" pitchFamily="34" charset="0"/>
                <a:cs typeface="Arial" panose="020B0604020202020204" pitchFamily="34" charset="0"/>
              </a:rPr>
              <a:t>Figure 3. Mobile Application screenshot</a:t>
            </a:r>
          </a:p>
        </p:txBody>
      </p:sp>
    </p:spTree>
    <p:extLst>
      <p:ext uri="{BB962C8B-B14F-4D97-AF65-F5344CB8AC3E}">
        <p14:creationId xmlns:p14="http://schemas.microsoft.com/office/powerpoint/2010/main" val="929244039"/>
      </p:ext>
    </p:extLst>
  </p:cSld>
  <p:clrMapOvr>
    <a:masterClrMapping/>
  </p:clrMapOvr>
</p:sld>
</file>

<file path=ppt/theme/theme1.xml><?xml version="1.0" encoding="utf-8"?>
<a:theme xmlns:a="http://schemas.openxmlformats.org/drawingml/2006/main" name="2016 HGWS Worksh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86EB13A89EE242B830CD2232A26EF1" ma:contentTypeVersion="8" ma:contentTypeDescription="Create a new document." ma:contentTypeScope="" ma:versionID="732af85a0971e5da58ccb099d1effef8">
  <xsd:schema xmlns:xsd="http://www.w3.org/2001/XMLSchema" xmlns:xs="http://www.w3.org/2001/XMLSchema" xmlns:p="http://schemas.microsoft.com/office/2006/metadata/properties" xmlns:ns2="edd2f697-3fe0-4505-a040-49044be62bd8" targetNamespace="http://schemas.microsoft.com/office/2006/metadata/properties" ma:root="true" ma:fieldsID="2ceba5bebf734686c9587574b5eac8ea" ns2:_="">
    <xsd:import namespace="edd2f697-3fe0-4505-a040-49044be62bd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d2f697-3fe0-4505-a040-49044be62b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4766D5-3DF3-44E6-B861-1F34B114C41A}">
  <ds:schemaRefs>
    <ds:schemaRef ds:uri="http://schemas.microsoft.com/sharepoint/v3/contenttype/forms"/>
  </ds:schemaRefs>
</ds:datastoreItem>
</file>

<file path=customXml/itemProps2.xml><?xml version="1.0" encoding="utf-8"?>
<ds:datastoreItem xmlns:ds="http://schemas.openxmlformats.org/officeDocument/2006/customXml" ds:itemID="{A2419017-BBE8-449E-AD79-B8D9AA88CEEC}">
  <ds:schemaRefs>
    <ds:schemaRef ds:uri="edd2f697-3fe0-4505-a040-49044be62bd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9BF0621-7CA5-4C29-BFAB-35E092451A1A}">
  <ds:schemaRefs>
    <ds:schemaRef ds:uri="edd2f697-3fe0-4505-a040-49044be62bd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48</TotalTime>
  <Words>579</Words>
  <Application>Microsoft Office PowerPoint</Application>
  <PresentationFormat>Letter Paper (8.5x11 in)</PresentationFormat>
  <Paragraphs>29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2016 HGWS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Carreon</dc:creator>
  <cp:lastModifiedBy>Bajagain, Ujjwal</cp:lastModifiedBy>
  <cp:revision>2</cp:revision>
  <dcterms:created xsi:type="dcterms:W3CDTF">2016-05-26T17:05:13Z</dcterms:created>
  <dcterms:modified xsi:type="dcterms:W3CDTF">2021-08-13T06:06:44Z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0x0101003D86EB13A89EE242B830CD2232A26EF1</vt:lpwstr>
  </property>
</Properties>
</file>