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69"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F6A69-6F45-4DD8-8FED-13CE853D3E93}" type="datetimeFigureOut">
              <a:rPr lang="en-IN" smtClean="0"/>
              <a:t>18-01-2021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EE11-36FD-4FA7-9D7E-1B18FE9B0EE6}" type="slidenum">
              <a:rPr lang="en-IN" smtClean="0"/>
              <a:t>‹#›</a:t>
            </a:fld>
            <a:endParaRPr lang="en-IN"/>
          </a:p>
        </p:txBody>
      </p:sp>
    </p:spTree>
    <p:extLst>
      <p:ext uri="{BB962C8B-B14F-4D97-AF65-F5344CB8AC3E}">
        <p14:creationId xmlns:p14="http://schemas.microsoft.com/office/powerpoint/2010/main" val="172501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1DED-8A53-4E40-8881-159046A50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378A7C-0247-4AA0-9F48-4E69FFA9F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A4212A-3023-4277-9BA1-2EF8E476D656}"/>
              </a:ext>
            </a:extLst>
          </p:cNvPr>
          <p:cNvSpPr>
            <a:spLocks noGrp="1"/>
          </p:cNvSpPr>
          <p:nvPr>
            <p:ph type="dt" sz="half" idx="10"/>
          </p:nvPr>
        </p:nvSpPr>
        <p:spPr/>
        <p:txBody>
          <a:bodyPr/>
          <a:lstStyle/>
          <a:p>
            <a:fld id="{D968D163-37F9-4D83-BC64-C799FB3959A6}" type="datetime1">
              <a:rPr lang="en-IN" smtClean="0"/>
              <a:t>18-01-2021</a:t>
            </a:fld>
            <a:endParaRPr lang="en-IN"/>
          </a:p>
        </p:txBody>
      </p:sp>
      <p:sp>
        <p:nvSpPr>
          <p:cNvPr id="5" name="Footer Placeholder 4">
            <a:extLst>
              <a:ext uri="{FF2B5EF4-FFF2-40B4-BE49-F238E27FC236}">
                <a16:creationId xmlns:a16="http://schemas.microsoft.com/office/drawing/2014/main" id="{516D41B8-16BF-45F7-9686-9C714B9896D2}"/>
              </a:ext>
            </a:extLst>
          </p:cNvPr>
          <p:cNvSpPr>
            <a:spLocks noGrp="1"/>
          </p:cNvSpPr>
          <p:nvPr>
            <p:ph type="ftr" sz="quarter" idx="11"/>
          </p:nvPr>
        </p:nvSpPr>
        <p:spPr/>
        <p:txBody>
          <a:bodyPr/>
          <a:lstStyle/>
          <a:p>
            <a:r>
              <a:rPr lang="en-IN"/>
              <a:t>(c) Ujjwalkumar Bharatkumar Soni</a:t>
            </a:r>
          </a:p>
        </p:txBody>
      </p:sp>
      <p:sp>
        <p:nvSpPr>
          <p:cNvPr id="6" name="Slide Number Placeholder 5">
            <a:extLst>
              <a:ext uri="{FF2B5EF4-FFF2-40B4-BE49-F238E27FC236}">
                <a16:creationId xmlns:a16="http://schemas.microsoft.com/office/drawing/2014/main" id="{B5217E1F-CBA3-4C28-8374-D61D24229859}"/>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68919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1CD3-4925-4E9F-B588-D7EC8BC8DA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7823B-198D-4E6F-9B3E-A652B5B394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A7ED2-1601-423D-B810-D435491968DA}"/>
              </a:ext>
            </a:extLst>
          </p:cNvPr>
          <p:cNvSpPr>
            <a:spLocks noGrp="1"/>
          </p:cNvSpPr>
          <p:nvPr>
            <p:ph type="dt" sz="half" idx="10"/>
          </p:nvPr>
        </p:nvSpPr>
        <p:spPr/>
        <p:txBody>
          <a:bodyPr/>
          <a:lstStyle/>
          <a:p>
            <a:fld id="{1E7748B1-8F28-41BE-9BC6-BECC1323C0AF}" type="datetime1">
              <a:rPr lang="en-IN" smtClean="0"/>
              <a:t>18-01-2021</a:t>
            </a:fld>
            <a:endParaRPr lang="en-IN"/>
          </a:p>
        </p:txBody>
      </p:sp>
      <p:sp>
        <p:nvSpPr>
          <p:cNvPr id="5" name="Footer Placeholder 4">
            <a:extLst>
              <a:ext uri="{FF2B5EF4-FFF2-40B4-BE49-F238E27FC236}">
                <a16:creationId xmlns:a16="http://schemas.microsoft.com/office/drawing/2014/main" id="{48292508-3D0A-4E44-A3F6-D30DF87242E4}"/>
              </a:ext>
            </a:extLst>
          </p:cNvPr>
          <p:cNvSpPr>
            <a:spLocks noGrp="1"/>
          </p:cNvSpPr>
          <p:nvPr>
            <p:ph type="ftr" sz="quarter" idx="11"/>
          </p:nvPr>
        </p:nvSpPr>
        <p:spPr/>
        <p:txBody>
          <a:bodyPr/>
          <a:lstStyle/>
          <a:p>
            <a:r>
              <a:rPr lang="en-IN"/>
              <a:t>(c) Ujjwalkumar Bharatkumar Soni</a:t>
            </a:r>
          </a:p>
        </p:txBody>
      </p:sp>
      <p:sp>
        <p:nvSpPr>
          <p:cNvPr id="6" name="Slide Number Placeholder 5">
            <a:extLst>
              <a:ext uri="{FF2B5EF4-FFF2-40B4-BE49-F238E27FC236}">
                <a16:creationId xmlns:a16="http://schemas.microsoft.com/office/drawing/2014/main" id="{381FB2EC-6066-4C67-A3A8-705AE99B75ED}"/>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100295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1D6655-B167-4A26-82C3-7C8F1FAD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57CDA-ECE7-4122-BDC8-507C0F1AA4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9261C-C38B-4315-85BE-ABD2BF4A0698}"/>
              </a:ext>
            </a:extLst>
          </p:cNvPr>
          <p:cNvSpPr>
            <a:spLocks noGrp="1"/>
          </p:cNvSpPr>
          <p:nvPr>
            <p:ph type="dt" sz="half" idx="10"/>
          </p:nvPr>
        </p:nvSpPr>
        <p:spPr/>
        <p:txBody>
          <a:bodyPr/>
          <a:lstStyle/>
          <a:p>
            <a:fld id="{98924DB9-CC20-4044-91C6-E3FD21FEB3E0}" type="datetime1">
              <a:rPr lang="en-IN" smtClean="0"/>
              <a:t>18-01-2021</a:t>
            </a:fld>
            <a:endParaRPr lang="en-IN"/>
          </a:p>
        </p:txBody>
      </p:sp>
      <p:sp>
        <p:nvSpPr>
          <p:cNvPr id="5" name="Footer Placeholder 4">
            <a:extLst>
              <a:ext uri="{FF2B5EF4-FFF2-40B4-BE49-F238E27FC236}">
                <a16:creationId xmlns:a16="http://schemas.microsoft.com/office/drawing/2014/main" id="{7E4BF59C-56EE-4DE9-8EA0-1BF2E0AEFDB2}"/>
              </a:ext>
            </a:extLst>
          </p:cNvPr>
          <p:cNvSpPr>
            <a:spLocks noGrp="1"/>
          </p:cNvSpPr>
          <p:nvPr>
            <p:ph type="ftr" sz="quarter" idx="11"/>
          </p:nvPr>
        </p:nvSpPr>
        <p:spPr/>
        <p:txBody>
          <a:bodyPr/>
          <a:lstStyle/>
          <a:p>
            <a:r>
              <a:rPr lang="en-IN"/>
              <a:t>(c) Ujjwalkumar Bharatkumar Soni</a:t>
            </a:r>
          </a:p>
        </p:txBody>
      </p:sp>
      <p:sp>
        <p:nvSpPr>
          <p:cNvPr id="6" name="Slide Number Placeholder 5">
            <a:extLst>
              <a:ext uri="{FF2B5EF4-FFF2-40B4-BE49-F238E27FC236}">
                <a16:creationId xmlns:a16="http://schemas.microsoft.com/office/drawing/2014/main" id="{F62EBB41-94F9-4C82-B30D-EB861E6F097A}"/>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236863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8505-D133-4D15-A312-7FCE72E961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473E81-FA26-4EC3-90AB-1EF70674E4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0A53B1-3638-4380-A985-341A5BA79E6B}"/>
              </a:ext>
            </a:extLst>
          </p:cNvPr>
          <p:cNvSpPr>
            <a:spLocks noGrp="1"/>
          </p:cNvSpPr>
          <p:nvPr>
            <p:ph type="dt" sz="half" idx="10"/>
          </p:nvPr>
        </p:nvSpPr>
        <p:spPr/>
        <p:txBody>
          <a:bodyPr/>
          <a:lstStyle/>
          <a:p>
            <a:fld id="{93683BFC-82E8-4DC3-A1E7-303C33DE7C25}" type="datetime1">
              <a:rPr lang="en-IN" smtClean="0"/>
              <a:t>18-01-2021</a:t>
            </a:fld>
            <a:endParaRPr lang="en-IN"/>
          </a:p>
        </p:txBody>
      </p:sp>
      <p:sp>
        <p:nvSpPr>
          <p:cNvPr id="5" name="Footer Placeholder 4">
            <a:extLst>
              <a:ext uri="{FF2B5EF4-FFF2-40B4-BE49-F238E27FC236}">
                <a16:creationId xmlns:a16="http://schemas.microsoft.com/office/drawing/2014/main" id="{278E974B-C93A-4D85-A32C-FFD6DDBE2A1A}"/>
              </a:ext>
            </a:extLst>
          </p:cNvPr>
          <p:cNvSpPr>
            <a:spLocks noGrp="1"/>
          </p:cNvSpPr>
          <p:nvPr>
            <p:ph type="ftr" sz="quarter" idx="11"/>
          </p:nvPr>
        </p:nvSpPr>
        <p:spPr/>
        <p:txBody>
          <a:bodyPr/>
          <a:lstStyle/>
          <a:p>
            <a:r>
              <a:rPr lang="en-IN"/>
              <a:t>(c) Ujjwalkumar Bharatkumar Soni</a:t>
            </a:r>
          </a:p>
        </p:txBody>
      </p:sp>
      <p:sp>
        <p:nvSpPr>
          <p:cNvPr id="6" name="Slide Number Placeholder 5">
            <a:extLst>
              <a:ext uri="{FF2B5EF4-FFF2-40B4-BE49-F238E27FC236}">
                <a16:creationId xmlns:a16="http://schemas.microsoft.com/office/drawing/2014/main" id="{FC5D38C8-0DD7-4A94-AF07-229FA6138DA7}"/>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67672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133D-666D-410D-8427-0F8AEFB09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71B0A6-62FF-49BF-B713-014B577CD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57A0A7-C11E-4BCC-B6C7-4C6B53A3F960}"/>
              </a:ext>
            </a:extLst>
          </p:cNvPr>
          <p:cNvSpPr>
            <a:spLocks noGrp="1"/>
          </p:cNvSpPr>
          <p:nvPr>
            <p:ph type="dt" sz="half" idx="10"/>
          </p:nvPr>
        </p:nvSpPr>
        <p:spPr/>
        <p:txBody>
          <a:bodyPr/>
          <a:lstStyle/>
          <a:p>
            <a:fld id="{C80E674C-B816-4C42-BABD-2CD41306CF4B}" type="datetime1">
              <a:rPr lang="en-IN" smtClean="0"/>
              <a:t>18-01-2021</a:t>
            </a:fld>
            <a:endParaRPr lang="en-IN"/>
          </a:p>
        </p:txBody>
      </p:sp>
      <p:sp>
        <p:nvSpPr>
          <p:cNvPr id="5" name="Footer Placeholder 4">
            <a:extLst>
              <a:ext uri="{FF2B5EF4-FFF2-40B4-BE49-F238E27FC236}">
                <a16:creationId xmlns:a16="http://schemas.microsoft.com/office/drawing/2014/main" id="{328B83B0-0D4E-43C8-8EE0-04F45B46AEE7}"/>
              </a:ext>
            </a:extLst>
          </p:cNvPr>
          <p:cNvSpPr>
            <a:spLocks noGrp="1"/>
          </p:cNvSpPr>
          <p:nvPr>
            <p:ph type="ftr" sz="quarter" idx="11"/>
          </p:nvPr>
        </p:nvSpPr>
        <p:spPr/>
        <p:txBody>
          <a:bodyPr/>
          <a:lstStyle/>
          <a:p>
            <a:r>
              <a:rPr lang="en-IN"/>
              <a:t>(c) Ujjwalkumar Bharatkumar Soni</a:t>
            </a:r>
          </a:p>
        </p:txBody>
      </p:sp>
      <p:sp>
        <p:nvSpPr>
          <p:cNvPr id="6" name="Slide Number Placeholder 5">
            <a:extLst>
              <a:ext uri="{FF2B5EF4-FFF2-40B4-BE49-F238E27FC236}">
                <a16:creationId xmlns:a16="http://schemas.microsoft.com/office/drawing/2014/main" id="{0347CEA8-EDB3-46A1-9F66-E78DB1892992}"/>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364913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5DAE-F858-4D0F-90DB-DE0B18496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E5ABB7-32EB-44CC-95B4-F3E5ED85D9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F6A25E-87C4-418F-A4C4-665C594DED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AB30E9-950A-4532-971D-D3117800EBA2}"/>
              </a:ext>
            </a:extLst>
          </p:cNvPr>
          <p:cNvSpPr>
            <a:spLocks noGrp="1"/>
          </p:cNvSpPr>
          <p:nvPr>
            <p:ph type="dt" sz="half" idx="10"/>
          </p:nvPr>
        </p:nvSpPr>
        <p:spPr/>
        <p:txBody>
          <a:bodyPr/>
          <a:lstStyle/>
          <a:p>
            <a:fld id="{83FC55DD-4FA6-4AC8-ABBA-F86B110EB06B}" type="datetime1">
              <a:rPr lang="en-IN" smtClean="0"/>
              <a:t>18-01-2021</a:t>
            </a:fld>
            <a:endParaRPr lang="en-IN"/>
          </a:p>
        </p:txBody>
      </p:sp>
      <p:sp>
        <p:nvSpPr>
          <p:cNvPr id="6" name="Footer Placeholder 5">
            <a:extLst>
              <a:ext uri="{FF2B5EF4-FFF2-40B4-BE49-F238E27FC236}">
                <a16:creationId xmlns:a16="http://schemas.microsoft.com/office/drawing/2014/main" id="{305C7C27-BF1A-4DCE-932C-421DECBDD1AF}"/>
              </a:ext>
            </a:extLst>
          </p:cNvPr>
          <p:cNvSpPr>
            <a:spLocks noGrp="1"/>
          </p:cNvSpPr>
          <p:nvPr>
            <p:ph type="ftr" sz="quarter" idx="11"/>
          </p:nvPr>
        </p:nvSpPr>
        <p:spPr/>
        <p:txBody>
          <a:bodyPr/>
          <a:lstStyle/>
          <a:p>
            <a:r>
              <a:rPr lang="en-IN"/>
              <a:t>(c) Ujjwalkumar Bharatkumar Soni</a:t>
            </a:r>
          </a:p>
        </p:txBody>
      </p:sp>
      <p:sp>
        <p:nvSpPr>
          <p:cNvPr id="7" name="Slide Number Placeholder 6">
            <a:extLst>
              <a:ext uri="{FF2B5EF4-FFF2-40B4-BE49-F238E27FC236}">
                <a16:creationId xmlns:a16="http://schemas.microsoft.com/office/drawing/2014/main" id="{2AC691D1-DF3F-4132-B985-A01CC61E2142}"/>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123040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92FB-4011-428D-A2C3-DB8B7481E9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11FD05-EEBB-4513-9FB7-DD5514C5FC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6A3E12-A609-4496-BA76-3484BDCA7E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3B7E2F-8189-4FFD-BBAB-6922C7115D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A9956D-63C3-44D1-B9D6-AA10A41B17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E5068C-0493-46C1-A921-1AEDD3519E69}"/>
              </a:ext>
            </a:extLst>
          </p:cNvPr>
          <p:cNvSpPr>
            <a:spLocks noGrp="1"/>
          </p:cNvSpPr>
          <p:nvPr>
            <p:ph type="dt" sz="half" idx="10"/>
          </p:nvPr>
        </p:nvSpPr>
        <p:spPr/>
        <p:txBody>
          <a:bodyPr/>
          <a:lstStyle/>
          <a:p>
            <a:fld id="{DD40FF39-E4BB-4493-A1EA-6125BBC31D43}" type="datetime1">
              <a:rPr lang="en-IN" smtClean="0"/>
              <a:t>18-01-2021</a:t>
            </a:fld>
            <a:endParaRPr lang="en-IN"/>
          </a:p>
        </p:txBody>
      </p:sp>
      <p:sp>
        <p:nvSpPr>
          <p:cNvPr id="8" name="Footer Placeholder 7">
            <a:extLst>
              <a:ext uri="{FF2B5EF4-FFF2-40B4-BE49-F238E27FC236}">
                <a16:creationId xmlns:a16="http://schemas.microsoft.com/office/drawing/2014/main" id="{05A854F8-927A-4CB0-AA48-44EEA978D063}"/>
              </a:ext>
            </a:extLst>
          </p:cNvPr>
          <p:cNvSpPr>
            <a:spLocks noGrp="1"/>
          </p:cNvSpPr>
          <p:nvPr>
            <p:ph type="ftr" sz="quarter" idx="11"/>
          </p:nvPr>
        </p:nvSpPr>
        <p:spPr/>
        <p:txBody>
          <a:bodyPr/>
          <a:lstStyle/>
          <a:p>
            <a:r>
              <a:rPr lang="en-IN"/>
              <a:t>(c) Ujjwalkumar Bharatkumar Soni</a:t>
            </a:r>
          </a:p>
        </p:txBody>
      </p:sp>
      <p:sp>
        <p:nvSpPr>
          <p:cNvPr id="9" name="Slide Number Placeholder 8">
            <a:extLst>
              <a:ext uri="{FF2B5EF4-FFF2-40B4-BE49-F238E27FC236}">
                <a16:creationId xmlns:a16="http://schemas.microsoft.com/office/drawing/2014/main" id="{6656AA48-6AAC-40BD-AA8E-33BC4538B0F4}"/>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26246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A1CE-4EBE-46EA-B4D4-8A182D1DBC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151691-B84F-4F2B-A5F2-6C4136C17EC8}"/>
              </a:ext>
            </a:extLst>
          </p:cNvPr>
          <p:cNvSpPr>
            <a:spLocks noGrp="1"/>
          </p:cNvSpPr>
          <p:nvPr>
            <p:ph type="dt" sz="half" idx="10"/>
          </p:nvPr>
        </p:nvSpPr>
        <p:spPr/>
        <p:txBody>
          <a:bodyPr/>
          <a:lstStyle/>
          <a:p>
            <a:fld id="{F7244FBF-C31A-4446-B427-F0360A3C71D4}" type="datetime1">
              <a:rPr lang="en-IN" smtClean="0"/>
              <a:t>18-01-2021</a:t>
            </a:fld>
            <a:endParaRPr lang="en-IN"/>
          </a:p>
        </p:txBody>
      </p:sp>
      <p:sp>
        <p:nvSpPr>
          <p:cNvPr id="4" name="Footer Placeholder 3">
            <a:extLst>
              <a:ext uri="{FF2B5EF4-FFF2-40B4-BE49-F238E27FC236}">
                <a16:creationId xmlns:a16="http://schemas.microsoft.com/office/drawing/2014/main" id="{C46AA042-84A6-4EF2-B556-6D0A91FD1CA7}"/>
              </a:ext>
            </a:extLst>
          </p:cNvPr>
          <p:cNvSpPr>
            <a:spLocks noGrp="1"/>
          </p:cNvSpPr>
          <p:nvPr>
            <p:ph type="ftr" sz="quarter" idx="11"/>
          </p:nvPr>
        </p:nvSpPr>
        <p:spPr/>
        <p:txBody>
          <a:bodyPr/>
          <a:lstStyle/>
          <a:p>
            <a:r>
              <a:rPr lang="en-IN"/>
              <a:t>(c) Ujjwalkumar Bharatkumar Soni</a:t>
            </a:r>
          </a:p>
        </p:txBody>
      </p:sp>
      <p:sp>
        <p:nvSpPr>
          <p:cNvPr id="5" name="Slide Number Placeholder 4">
            <a:extLst>
              <a:ext uri="{FF2B5EF4-FFF2-40B4-BE49-F238E27FC236}">
                <a16:creationId xmlns:a16="http://schemas.microsoft.com/office/drawing/2014/main" id="{EC18C10F-1F5F-4611-84F6-82F849B9C07E}"/>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137010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433A4-F5CD-43B4-81D2-1FBD8137FB1E}"/>
              </a:ext>
            </a:extLst>
          </p:cNvPr>
          <p:cNvSpPr>
            <a:spLocks noGrp="1"/>
          </p:cNvSpPr>
          <p:nvPr>
            <p:ph type="dt" sz="half" idx="10"/>
          </p:nvPr>
        </p:nvSpPr>
        <p:spPr/>
        <p:txBody>
          <a:bodyPr/>
          <a:lstStyle/>
          <a:p>
            <a:fld id="{1B417240-4236-4A97-9998-BE1C0A7DD3E4}" type="datetime1">
              <a:rPr lang="en-IN" smtClean="0"/>
              <a:t>18-01-2021</a:t>
            </a:fld>
            <a:endParaRPr lang="en-IN"/>
          </a:p>
        </p:txBody>
      </p:sp>
      <p:sp>
        <p:nvSpPr>
          <p:cNvPr id="3" name="Footer Placeholder 2">
            <a:extLst>
              <a:ext uri="{FF2B5EF4-FFF2-40B4-BE49-F238E27FC236}">
                <a16:creationId xmlns:a16="http://schemas.microsoft.com/office/drawing/2014/main" id="{752F1C7F-4478-44E0-9EB6-1BEEF86DE673}"/>
              </a:ext>
            </a:extLst>
          </p:cNvPr>
          <p:cNvSpPr>
            <a:spLocks noGrp="1"/>
          </p:cNvSpPr>
          <p:nvPr>
            <p:ph type="ftr" sz="quarter" idx="11"/>
          </p:nvPr>
        </p:nvSpPr>
        <p:spPr/>
        <p:txBody>
          <a:bodyPr/>
          <a:lstStyle/>
          <a:p>
            <a:r>
              <a:rPr lang="en-IN"/>
              <a:t>(c) Ujjwalkumar Bharatkumar Soni</a:t>
            </a:r>
          </a:p>
        </p:txBody>
      </p:sp>
      <p:sp>
        <p:nvSpPr>
          <p:cNvPr id="4" name="Slide Number Placeholder 3">
            <a:extLst>
              <a:ext uri="{FF2B5EF4-FFF2-40B4-BE49-F238E27FC236}">
                <a16:creationId xmlns:a16="http://schemas.microsoft.com/office/drawing/2014/main" id="{4CA2810C-0F79-4BC7-8757-4B749B36E87D}"/>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326123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D670-2DAD-4593-AC2C-AE98D9553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634DBC-B9A2-4A18-BB2C-765A8A550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CB4A6-95CC-4EE0-AA2C-CB9DB772D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83102B-5C4F-45B2-84F9-B6E17AF273AE}"/>
              </a:ext>
            </a:extLst>
          </p:cNvPr>
          <p:cNvSpPr>
            <a:spLocks noGrp="1"/>
          </p:cNvSpPr>
          <p:nvPr>
            <p:ph type="dt" sz="half" idx="10"/>
          </p:nvPr>
        </p:nvSpPr>
        <p:spPr/>
        <p:txBody>
          <a:bodyPr/>
          <a:lstStyle/>
          <a:p>
            <a:fld id="{87E6A28F-851F-4BB7-BA9C-9A39285E1605}" type="datetime1">
              <a:rPr lang="en-IN" smtClean="0"/>
              <a:t>18-01-2021</a:t>
            </a:fld>
            <a:endParaRPr lang="en-IN"/>
          </a:p>
        </p:txBody>
      </p:sp>
      <p:sp>
        <p:nvSpPr>
          <p:cNvPr id="6" name="Footer Placeholder 5">
            <a:extLst>
              <a:ext uri="{FF2B5EF4-FFF2-40B4-BE49-F238E27FC236}">
                <a16:creationId xmlns:a16="http://schemas.microsoft.com/office/drawing/2014/main" id="{FD88D463-9259-410C-B6B6-5A759F484A79}"/>
              </a:ext>
            </a:extLst>
          </p:cNvPr>
          <p:cNvSpPr>
            <a:spLocks noGrp="1"/>
          </p:cNvSpPr>
          <p:nvPr>
            <p:ph type="ftr" sz="quarter" idx="11"/>
          </p:nvPr>
        </p:nvSpPr>
        <p:spPr/>
        <p:txBody>
          <a:bodyPr/>
          <a:lstStyle/>
          <a:p>
            <a:r>
              <a:rPr lang="en-IN"/>
              <a:t>(c) Ujjwalkumar Bharatkumar Soni</a:t>
            </a:r>
          </a:p>
        </p:txBody>
      </p:sp>
      <p:sp>
        <p:nvSpPr>
          <p:cNvPr id="7" name="Slide Number Placeholder 6">
            <a:extLst>
              <a:ext uri="{FF2B5EF4-FFF2-40B4-BE49-F238E27FC236}">
                <a16:creationId xmlns:a16="http://schemas.microsoft.com/office/drawing/2014/main" id="{6D59835E-B4AF-49D5-BE8D-D21D924BE3F4}"/>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19236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8D33-4DA7-4DB8-A42A-B1387F350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764423-1F9F-4AF0-AB27-04ECC7009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55E094-B007-469F-A27F-C280B292D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5DB099-4583-41F1-9D90-45F81171EB76}"/>
              </a:ext>
            </a:extLst>
          </p:cNvPr>
          <p:cNvSpPr>
            <a:spLocks noGrp="1"/>
          </p:cNvSpPr>
          <p:nvPr>
            <p:ph type="dt" sz="half" idx="10"/>
          </p:nvPr>
        </p:nvSpPr>
        <p:spPr/>
        <p:txBody>
          <a:bodyPr/>
          <a:lstStyle/>
          <a:p>
            <a:fld id="{7245C96F-922E-466C-9B29-42EEFB07D9B5}" type="datetime1">
              <a:rPr lang="en-IN" smtClean="0"/>
              <a:t>18-01-2021</a:t>
            </a:fld>
            <a:endParaRPr lang="en-IN"/>
          </a:p>
        </p:txBody>
      </p:sp>
      <p:sp>
        <p:nvSpPr>
          <p:cNvPr id="6" name="Footer Placeholder 5">
            <a:extLst>
              <a:ext uri="{FF2B5EF4-FFF2-40B4-BE49-F238E27FC236}">
                <a16:creationId xmlns:a16="http://schemas.microsoft.com/office/drawing/2014/main" id="{78F4A28A-DB73-491F-9FC7-7BBADFEBCD4E}"/>
              </a:ext>
            </a:extLst>
          </p:cNvPr>
          <p:cNvSpPr>
            <a:spLocks noGrp="1"/>
          </p:cNvSpPr>
          <p:nvPr>
            <p:ph type="ftr" sz="quarter" idx="11"/>
          </p:nvPr>
        </p:nvSpPr>
        <p:spPr/>
        <p:txBody>
          <a:bodyPr/>
          <a:lstStyle/>
          <a:p>
            <a:r>
              <a:rPr lang="en-IN"/>
              <a:t>(c) Ujjwalkumar Bharatkumar Soni</a:t>
            </a:r>
          </a:p>
        </p:txBody>
      </p:sp>
      <p:sp>
        <p:nvSpPr>
          <p:cNvPr id="7" name="Slide Number Placeholder 6">
            <a:extLst>
              <a:ext uri="{FF2B5EF4-FFF2-40B4-BE49-F238E27FC236}">
                <a16:creationId xmlns:a16="http://schemas.microsoft.com/office/drawing/2014/main" id="{CC2B4273-A5F7-427A-A2FD-6E526B1058A2}"/>
              </a:ext>
            </a:extLst>
          </p:cNvPr>
          <p:cNvSpPr>
            <a:spLocks noGrp="1"/>
          </p:cNvSpPr>
          <p:nvPr>
            <p:ph type="sldNum" sz="quarter" idx="12"/>
          </p:nvPr>
        </p:nvSpPr>
        <p:spPr/>
        <p:txBody>
          <a:bodyPr/>
          <a:lstStyle/>
          <a:p>
            <a:fld id="{E2B45F87-BE54-4D6F-AA4A-A3016435DE9E}" type="slidenum">
              <a:rPr lang="en-IN" smtClean="0"/>
              <a:t>‹#›</a:t>
            </a:fld>
            <a:endParaRPr lang="en-IN"/>
          </a:p>
        </p:txBody>
      </p:sp>
    </p:spTree>
    <p:extLst>
      <p:ext uri="{BB962C8B-B14F-4D97-AF65-F5344CB8AC3E}">
        <p14:creationId xmlns:p14="http://schemas.microsoft.com/office/powerpoint/2010/main" val="180982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A2F7AC-4B70-4FFC-9BD6-1CC035983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33999-9DB2-40EB-93B4-ABF813D65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2E4B7-744C-4CD1-BFBD-6D3073656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6DDA2-063D-4C2C-AA1F-090385909BD6}" type="datetime1">
              <a:rPr lang="en-IN" smtClean="0"/>
              <a:t>18-01-2021</a:t>
            </a:fld>
            <a:endParaRPr lang="en-IN"/>
          </a:p>
        </p:txBody>
      </p:sp>
      <p:sp>
        <p:nvSpPr>
          <p:cNvPr id="5" name="Footer Placeholder 4">
            <a:extLst>
              <a:ext uri="{FF2B5EF4-FFF2-40B4-BE49-F238E27FC236}">
                <a16:creationId xmlns:a16="http://schemas.microsoft.com/office/drawing/2014/main" id="{05150058-869F-493E-8C9E-7A281A3B2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 Ujjwalkumar Bharatkumar Soni</a:t>
            </a:r>
          </a:p>
        </p:txBody>
      </p:sp>
      <p:sp>
        <p:nvSpPr>
          <p:cNvPr id="6" name="Slide Number Placeholder 5">
            <a:extLst>
              <a:ext uri="{FF2B5EF4-FFF2-40B4-BE49-F238E27FC236}">
                <a16:creationId xmlns:a16="http://schemas.microsoft.com/office/drawing/2014/main" id="{CD309B2A-7C3B-4CF0-8152-D629F29EB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45F87-BE54-4D6F-AA4A-A3016435DE9E}" type="slidenum">
              <a:rPr lang="en-IN" smtClean="0"/>
              <a:t>‹#›</a:t>
            </a:fld>
            <a:endParaRPr lang="en-IN"/>
          </a:p>
        </p:txBody>
      </p:sp>
    </p:spTree>
    <p:extLst>
      <p:ext uri="{BB962C8B-B14F-4D97-AF65-F5344CB8AC3E}">
        <p14:creationId xmlns:p14="http://schemas.microsoft.com/office/powerpoint/2010/main" val="2059011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3" y="1999615"/>
            <a:ext cx="9144000" cy="2764028"/>
          </a:xfrm>
        </p:spPr>
        <p:txBody>
          <a:bodyPr anchor="ctr">
            <a:normAutofit/>
          </a:bodyPr>
          <a:lstStyle/>
          <a:p>
            <a:r>
              <a:rPr lang="en-IN" sz="4500" dirty="0"/>
              <a:t>AWS Hands-On Session</a:t>
            </a:r>
            <a:br>
              <a:rPr lang="en-IN" sz="4500" dirty="0"/>
            </a:br>
            <a:r>
              <a:rPr lang="en-IN" sz="4500" dirty="0"/>
              <a:t>20/01/2020 </a:t>
            </a:r>
            <a:br>
              <a:rPr lang="en-IN" sz="4500" dirty="0"/>
            </a:br>
            <a:endParaRPr lang="en-IN" sz="4500" dirty="0"/>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Tree>
    <p:extLst>
      <p:ext uri="{BB962C8B-B14F-4D97-AF65-F5344CB8AC3E}">
        <p14:creationId xmlns:p14="http://schemas.microsoft.com/office/powerpoint/2010/main" val="3604698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1168432"/>
          </a:xfrm>
        </p:spPr>
        <p:txBody>
          <a:bodyPr anchor="ctr">
            <a:normAutofit/>
          </a:bodyPr>
          <a:lstStyle/>
          <a:p>
            <a:r>
              <a:rPr lang="en-IN" sz="4000" dirty="0"/>
              <a:t>Overview for IAM</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5" name="TextBox 4">
            <a:extLst>
              <a:ext uri="{FF2B5EF4-FFF2-40B4-BE49-F238E27FC236}">
                <a16:creationId xmlns:a16="http://schemas.microsoft.com/office/drawing/2014/main" id="{4C74DE3E-540E-4B3C-BC13-DE75537BE871}"/>
              </a:ext>
            </a:extLst>
          </p:cNvPr>
          <p:cNvSpPr txBox="1"/>
          <p:nvPr/>
        </p:nvSpPr>
        <p:spPr>
          <a:xfrm>
            <a:off x="1713437" y="1554468"/>
            <a:ext cx="8495413"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mj-lt"/>
              </a:rPr>
              <a:t>Policy is a JSON document that outlines users and groups</a:t>
            </a:r>
          </a:p>
          <a:p>
            <a:pPr marL="285750" indent="-285750">
              <a:buFont typeface="Arial" panose="020B0604020202020204" pitchFamily="34" charset="0"/>
              <a:buChar char="•"/>
            </a:pPr>
            <a:r>
              <a:rPr lang="en-IN" sz="2400" dirty="0">
                <a:latin typeface="+mj-lt"/>
              </a:rPr>
              <a:t>Groups can only contain users</a:t>
            </a:r>
          </a:p>
          <a:p>
            <a:pPr marL="285750" indent="-285750">
              <a:buFont typeface="Arial" panose="020B0604020202020204" pitchFamily="34" charset="0"/>
              <a:buChar char="•"/>
            </a:pPr>
            <a:r>
              <a:rPr lang="en-IN" sz="2400" dirty="0">
                <a:latin typeface="+mj-lt"/>
              </a:rPr>
              <a:t>It is not needed for a user to be a part of any group</a:t>
            </a:r>
          </a:p>
          <a:p>
            <a:pPr marL="285750" indent="-285750">
              <a:buFont typeface="Arial" panose="020B0604020202020204" pitchFamily="34" charset="0"/>
              <a:buChar char="•"/>
            </a:pPr>
            <a:r>
              <a:rPr lang="en-IN" sz="2400" dirty="0">
                <a:latin typeface="+mj-lt"/>
              </a:rPr>
              <a:t>IAM is a global service</a:t>
            </a:r>
          </a:p>
          <a:p>
            <a:pPr marL="285750" indent="-285750">
              <a:buFont typeface="Arial" panose="020B0604020202020204" pitchFamily="34" charset="0"/>
              <a:buChar char="•"/>
            </a:pPr>
            <a:r>
              <a:rPr lang="en-IN" sz="2400" dirty="0">
                <a:latin typeface="+mj-lt"/>
              </a:rPr>
              <a:t>Roles are used for EC2 service or AWS services</a:t>
            </a:r>
          </a:p>
          <a:p>
            <a:pPr marL="285750" indent="-285750">
              <a:buFont typeface="Arial" panose="020B0604020202020204" pitchFamily="34" charset="0"/>
              <a:buChar char="•"/>
            </a:pPr>
            <a:r>
              <a:rPr lang="en-IN" sz="2400" dirty="0">
                <a:latin typeface="+mj-lt"/>
              </a:rPr>
              <a:t>Enable MFA to add extra layer for securing a user</a:t>
            </a:r>
          </a:p>
          <a:p>
            <a:pPr marL="285750" indent="-285750">
              <a:buFont typeface="Arial" panose="020B0604020202020204" pitchFamily="34" charset="0"/>
              <a:buChar char="•"/>
            </a:pPr>
            <a:r>
              <a:rPr lang="en-IN" sz="2400" dirty="0">
                <a:latin typeface="+mj-lt"/>
              </a:rPr>
              <a:t>Access keys enables CLI or SDK to access AWS</a:t>
            </a:r>
          </a:p>
          <a:p>
            <a:pPr marL="285750" indent="-285750">
              <a:buFont typeface="Arial" panose="020B0604020202020204" pitchFamily="34" charset="0"/>
              <a:buChar char="•"/>
            </a:pPr>
            <a:r>
              <a:rPr lang="en-IN" sz="2400" dirty="0">
                <a:latin typeface="+mj-lt"/>
              </a:rPr>
              <a:t>IAM Access Advisor and IAM Credential report for Audit</a:t>
            </a:r>
          </a:p>
        </p:txBody>
      </p:sp>
    </p:spTree>
    <p:extLst>
      <p:ext uri="{BB962C8B-B14F-4D97-AF65-F5344CB8AC3E}">
        <p14:creationId xmlns:p14="http://schemas.microsoft.com/office/powerpoint/2010/main" val="240885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149032"/>
            <a:ext cx="9144000" cy="1168432"/>
          </a:xfrm>
        </p:spPr>
        <p:txBody>
          <a:bodyPr anchor="ctr">
            <a:normAutofit/>
          </a:bodyPr>
          <a:lstStyle/>
          <a:p>
            <a:r>
              <a:rPr lang="en-IN" sz="4000" dirty="0"/>
              <a:t>EC2 Overview</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5" name="TextBox 4">
            <a:extLst>
              <a:ext uri="{FF2B5EF4-FFF2-40B4-BE49-F238E27FC236}">
                <a16:creationId xmlns:a16="http://schemas.microsoft.com/office/drawing/2014/main" id="{4C74DE3E-540E-4B3C-BC13-DE75537BE871}"/>
              </a:ext>
            </a:extLst>
          </p:cNvPr>
          <p:cNvSpPr txBox="1"/>
          <p:nvPr/>
        </p:nvSpPr>
        <p:spPr>
          <a:xfrm>
            <a:off x="1957986" y="863946"/>
            <a:ext cx="8495413"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mj-lt"/>
              </a:rPr>
              <a:t>EC2 – Elastic Compute Cloud</a:t>
            </a:r>
          </a:p>
          <a:p>
            <a:pPr marL="285750" indent="-285750">
              <a:buFont typeface="Arial" panose="020B0604020202020204" pitchFamily="34" charset="0"/>
              <a:buChar char="•"/>
            </a:pPr>
            <a:r>
              <a:rPr lang="en-IN" sz="2400" dirty="0">
                <a:latin typeface="+mj-lt"/>
              </a:rPr>
              <a:t>AWS EC2 is a service that provides re-sizable compute capacity in the cloud. EC2 reduces the time required to obtain and boot new server instances to minutes, allowing you to quickly scale capacity, both up and down, as your computing requirements change.</a:t>
            </a:r>
          </a:p>
          <a:p>
            <a:pPr marL="285750" indent="-285750">
              <a:buFont typeface="Arial" panose="020B0604020202020204" pitchFamily="34" charset="0"/>
              <a:buChar char="•"/>
            </a:pPr>
            <a:r>
              <a:rPr lang="en-IN" sz="2400" dirty="0">
                <a:latin typeface="+mj-lt"/>
              </a:rPr>
              <a:t>Infrastructure as a service offering from AWS</a:t>
            </a:r>
          </a:p>
          <a:p>
            <a:pPr marL="285750" indent="-285750">
              <a:buFont typeface="Arial" panose="020B0604020202020204" pitchFamily="34" charset="0"/>
              <a:buChar char="•"/>
            </a:pPr>
            <a:r>
              <a:rPr lang="en-IN" sz="2400" dirty="0">
                <a:latin typeface="+mj-lt"/>
              </a:rPr>
              <a:t>EC2 has changed the economics of cloud computing by allowing you to pay only for capacity that your actually use. </a:t>
            </a:r>
          </a:p>
          <a:p>
            <a:pPr marL="285750" indent="-285750">
              <a:buFont typeface="Arial" panose="020B0604020202020204" pitchFamily="34" charset="0"/>
              <a:buChar char="•"/>
            </a:pPr>
            <a:r>
              <a:rPr lang="en-IN" sz="2400" dirty="0">
                <a:latin typeface="+mj-lt"/>
              </a:rPr>
              <a:t>EC2 provides developers the tools to build failure resistant applications and isolate themselves from common failure scenarios.</a:t>
            </a:r>
          </a:p>
        </p:txBody>
      </p:sp>
    </p:spTree>
    <p:extLst>
      <p:ext uri="{BB962C8B-B14F-4D97-AF65-F5344CB8AC3E}">
        <p14:creationId xmlns:p14="http://schemas.microsoft.com/office/powerpoint/2010/main" val="58314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149032"/>
            <a:ext cx="9144000" cy="1168432"/>
          </a:xfrm>
        </p:spPr>
        <p:txBody>
          <a:bodyPr anchor="ctr">
            <a:normAutofit/>
          </a:bodyPr>
          <a:lstStyle/>
          <a:p>
            <a:r>
              <a:rPr lang="en-IN" sz="4000" dirty="0"/>
              <a:t>EC2 Instance Types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pic>
        <p:nvPicPr>
          <p:cNvPr id="6" name="Picture 5">
            <a:extLst>
              <a:ext uri="{FF2B5EF4-FFF2-40B4-BE49-F238E27FC236}">
                <a16:creationId xmlns:a16="http://schemas.microsoft.com/office/drawing/2014/main" id="{88DDDADD-771F-4D2B-97D8-755790372E30}"/>
              </a:ext>
            </a:extLst>
          </p:cNvPr>
          <p:cNvPicPr>
            <a:picLocks noChangeAspect="1"/>
          </p:cNvPicPr>
          <p:nvPr/>
        </p:nvPicPr>
        <p:blipFill>
          <a:blip r:embed="rId2"/>
          <a:stretch>
            <a:fillRect/>
          </a:stretch>
        </p:blipFill>
        <p:spPr>
          <a:xfrm>
            <a:off x="2580786" y="641120"/>
            <a:ext cx="7331370" cy="4837296"/>
          </a:xfrm>
          <a:prstGeom prst="rect">
            <a:avLst/>
          </a:prstGeom>
        </p:spPr>
      </p:pic>
      <p:sp>
        <p:nvSpPr>
          <p:cNvPr id="7" name="Oval 6">
            <a:extLst>
              <a:ext uri="{FF2B5EF4-FFF2-40B4-BE49-F238E27FC236}">
                <a16:creationId xmlns:a16="http://schemas.microsoft.com/office/drawing/2014/main" id="{A9D0CA05-4C42-482E-AB19-A210699E4BFE}"/>
              </a:ext>
            </a:extLst>
          </p:cNvPr>
          <p:cNvSpPr/>
          <p:nvPr/>
        </p:nvSpPr>
        <p:spPr>
          <a:xfrm>
            <a:off x="2580786" y="1339702"/>
            <a:ext cx="672777" cy="320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689A1F2-AF69-4B0D-9AEB-4E4F9677E921}"/>
              </a:ext>
            </a:extLst>
          </p:cNvPr>
          <p:cNvSpPr txBox="1"/>
          <p:nvPr/>
        </p:nvSpPr>
        <p:spPr>
          <a:xfrm>
            <a:off x="3212556" y="1371297"/>
            <a:ext cx="1012008" cy="369332"/>
          </a:xfrm>
          <a:prstGeom prst="rect">
            <a:avLst/>
          </a:prstGeom>
          <a:noFill/>
        </p:spPr>
        <p:txBody>
          <a:bodyPr wrap="none" rtlCol="0">
            <a:spAutoFit/>
          </a:bodyPr>
          <a:lstStyle/>
          <a:p>
            <a:r>
              <a:rPr lang="en-IN" dirty="0"/>
              <a:t>Free Tier</a:t>
            </a:r>
          </a:p>
        </p:txBody>
      </p:sp>
    </p:spTree>
    <p:extLst>
      <p:ext uri="{BB962C8B-B14F-4D97-AF65-F5344CB8AC3E}">
        <p14:creationId xmlns:p14="http://schemas.microsoft.com/office/powerpoint/2010/main" val="283054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149032"/>
            <a:ext cx="9144000" cy="1168432"/>
          </a:xfrm>
        </p:spPr>
        <p:txBody>
          <a:bodyPr anchor="ctr">
            <a:normAutofit/>
          </a:bodyPr>
          <a:lstStyle/>
          <a:p>
            <a:r>
              <a:rPr lang="en-IN" sz="4000" dirty="0"/>
              <a:t>Vertical vs Horizontal Scaling</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pic>
        <p:nvPicPr>
          <p:cNvPr id="8194" name="Picture 2" descr="Scaling a Monolith — Vertical Scaling &amp; Horizontal Scaling simply defined |  by Colin But | Medium">
            <a:extLst>
              <a:ext uri="{FF2B5EF4-FFF2-40B4-BE49-F238E27FC236}">
                <a16:creationId xmlns:a16="http://schemas.microsoft.com/office/drawing/2014/main" id="{74EF6F53-6AE5-4576-AD30-9E224887E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256" y="1366549"/>
            <a:ext cx="5931153" cy="346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1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fontScale="90000"/>
          </a:bodyPr>
          <a:lstStyle/>
          <a:p>
            <a:r>
              <a:rPr lang="en-IN" sz="4000" dirty="0"/>
              <a:t>EC2 Instance Purchasing Options</a:t>
            </a:r>
            <a:br>
              <a:rPr lang="en-IN" sz="4000" dirty="0"/>
            </a:br>
            <a:endParaRPr lang="en-IN" sz="4000" dirty="0"/>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3" name="Rectangle 2">
            <a:extLst>
              <a:ext uri="{FF2B5EF4-FFF2-40B4-BE49-F238E27FC236}">
                <a16:creationId xmlns:a16="http://schemas.microsoft.com/office/drawing/2014/main" id="{7562C9DD-89C7-4991-8372-4EB720A76E6E}"/>
              </a:ext>
            </a:extLst>
          </p:cNvPr>
          <p:cNvSpPr/>
          <p:nvPr/>
        </p:nvSpPr>
        <p:spPr>
          <a:xfrm>
            <a:off x="2814084" y="1458111"/>
            <a:ext cx="6521302" cy="2862322"/>
          </a:xfrm>
          <a:prstGeom prst="rect">
            <a:avLst/>
          </a:prstGeom>
        </p:spPr>
        <p:txBody>
          <a:bodyPr wrap="square">
            <a:spAutoFit/>
          </a:bodyPr>
          <a:lstStyle/>
          <a:p>
            <a:r>
              <a:rPr lang="en-IN" b="1" dirty="0">
                <a:solidFill>
                  <a:srgbClr val="292929"/>
                </a:solidFill>
                <a:latin typeface="charter"/>
              </a:rPr>
              <a:t>On Demand Instances</a:t>
            </a:r>
            <a:r>
              <a:rPr lang="en-IN" dirty="0">
                <a:solidFill>
                  <a:srgbClr val="292929"/>
                </a:solidFill>
                <a:latin typeface="charter"/>
              </a:rPr>
              <a:t>: short workload, predictable pricing</a:t>
            </a:r>
            <a:br>
              <a:rPr lang="en-IN" dirty="0"/>
            </a:br>
            <a:r>
              <a:rPr lang="en-IN" b="1" dirty="0">
                <a:solidFill>
                  <a:srgbClr val="292929"/>
                </a:solidFill>
                <a:latin typeface="charter"/>
              </a:rPr>
              <a:t>Reserved Instances</a:t>
            </a:r>
            <a:r>
              <a:rPr lang="en-IN" dirty="0">
                <a:solidFill>
                  <a:srgbClr val="292929"/>
                </a:solidFill>
                <a:latin typeface="charter"/>
              </a:rPr>
              <a:t>: long workloads (≥ 1 year)</a:t>
            </a:r>
            <a:br>
              <a:rPr lang="en-IN" dirty="0"/>
            </a:br>
            <a:r>
              <a:rPr lang="en-IN" b="1" dirty="0">
                <a:solidFill>
                  <a:srgbClr val="292929"/>
                </a:solidFill>
                <a:latin typeface="charter"/>
              </a:rPr>
              <a:t>Convertible Reserved Instances</a:t>
            </a:r>
            <a:r>
              <a:rPr lang="en-IN" dirty="0">
                <a:solidFill>
                  <a:srgbClr val="292929"/>
                </a:solidFill>
                <a:latin typeface="charter"/>
              </a:rPr>
              <a:t>: long workloads with flexible instances</a:t>
            </a:r>
            <a:br>
              <a:rPr lang="en-IN" dirty="0"/>
            </a:br>
            <a:r>
              <a:rPr lang="en-IN" b="1" dirty="0">
                <a:solidFill>
                  <a:srgbClr val="292929"/>
                </a:solidFill>
                <a:latin typeface="charter"/>
              </a:rPr>
              <a:t>Scheduled Reserved Instances</a:t>
            </a:r>
            <a:r>
              <a:rPr lang="en-IN" dirty="0">
                <a:solidFill>
                  <a:srgbClr val="292929"/>
                </a:solidFill>
                <a:latin typeface="charter"/>
              </a:rPr>
              <a:t>: launch within time window you reserve</a:t>
            </a:r>
            <a:br>
              <a:rPr lang="en-IN" dirty="0"/>
            </a:br>
            <a:r>
              <a:rPr lang="en-IN" b="1" dirty="0">
                <a:solidFill>
                  <a:srgbClr val="292929"/>
                </a:solidFill>
                <a:latin typeface="charter"/>
              </a:rPr>
              <a:t>Spot Instances</a:t>
            </a:r>
            <a:r>
              <a:rPr lang="en-IN" dirty="0">
                <a:solidFill>
                  <a:srgbClr val="292929"/>
                </a:solidFill>
                <a:latin typeface="charter"/>
              </a:rPr>
              <a:t>: short workloads, for cheap, can lose instances</a:t>
            </a:r>
            <a:br>
              <a:rPr lang="en-IN" dirty="0"/>
            </a:br>
            <a:r>
              <a:rPr lang="en-IN" b="1" dirty="0">
                <a:solidFill>
                  <a:srgbClr val="292929"/>
                </a:solidFill>
                <a:latin typeface="charter"/>
              </a:rPr>
              <a:t>Dedicated Instances</a:t>
            </a:r>
            <a:r>
              <a:rPr lang="en-IN" dirty="0">
                <a:solidFill>
                  <a:srgbClr val="292929"/>
                </a:solidFill>
                <a:latin typeface="charter"/>
              </a:rPr>
              <a:t>: no other customers will share your hardware</a:t>
            </a:r>
            <a:br>
              <a:rPr lang="en-IN" dirty="0"/>
            </a:br>
            <a:r>
              <a:rPr lang="en-IN" b="1" dirty="0">
                <a:solidFill>
                  <a:srgbClr val="292929"/>
                </a:solidFill>
                <a:latin typeface="charter"/>
              </a:rPr>
              <a:t>Dedicated Hosts</a:t>
            </a:r>
            <a:r>
              <a:rPr lang="en-IN" dirty="0">
                <a:solidFill>
                  <a:srgbClr val="292929"/>
                </a:solidFill>
                <a:latin typeface="charter"/>
              </a:rPr>
              <a:t>: book an entire physical server, control instance placement</a:t>
            </a:r>
            <a:endParaRPr lang="en-IN" dirty="0"/>
          </a:p>
        </p:txBody>
      </p:sp>
    </p:spTree>
    <p:extLst>
      <p:ext uri="{BB962C8B-B14F-4D97-AF65-F5344CB8AC3E}">
        <p14:creationId xmlns:p14="http://schemas.microsoft.com/office/powerpoint/2010/main" val="336021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a:bodyPr>
          <a:lstStyle/>
          <a:p>
            <a:r>
              <a:rPr lang="en-IN" sz="4000" dirty="0"/>
              <a:t>EC2 On Demand Instances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8" name="Rectangle 7">
            <a:extLst>
              <a:ext uri="{FF2B5EF4-FFF2-40B4-BE49-F238E27FC236}">
                <a16:creationId xmlns:a16="http://schemas.microsoft.com/office/drawing/2014/main" id="{8749A7E6-A4A3-499A-B8FE-3A11E6545046}"/>
              </a:ext>
            </a:extLst>
          </p:cNvPr>
          <p:cNvSpPr/>
          <p:nvPr/>
        </p:nvSpPr>
        <p:spPr>
          <a:xfrm>
            <a:off x="1725930" y="2274838"/>
            <a:ext cx="7418070" cy="2308324"/>
          </a:xfrm>
          <a:prstGeom prst="rect">
            <a:avLst/>
          </a:prstGeom>
        </p:spPr>
        <p:txBody>
          <a:bodyPr wrap="square">
            <a:spAutoFit/>
          </a:bodyPr>
          <a:lstStyle/>
          <a:p>
            <a:r>
              <a:rPr lang="en-IN" b="1" dirty="0"/>
              <a:t>On-Demand Instances</a:t>
            </a:r>
          </a:p>
          <a:p>
            <a:endParaRPr lang="en-IN" b="1" dirty="0"/>
          </a:p>
          <a:p>
            <a:pPr marL="285750" indent="-285750">
              <a:buFont typeface="Arial" panose="020B0604020202020204" pitchFamily="34" charset="0"/>
              <a:buChar char="•"/>
            </a:pPr>
            <a:r>
              <a:rPr lang="en-IN" dirty="0"/>
              <a:t>Pay, by the second, for the instances that you launch.</a:t>
            </a:r>
          </a:p>
          <a:p>
            <a:pPr marL="285750" indent="-285750">
              <a:buFont typeface="Arial" panose="020B0604020202020204" pitchFamily="34" charset="0"/>
              <a:buChar char="•"/>
            </a:pPr>
            <a:r>
              <a:rPr lang="en-IN" dirty="0"/>
              <a:t>No longer-term commitments or upfront payments are needed.</a:t>
            </a:r>
          </a:p>
          <a:p>
            <a:pPr marL="285750" indent="-285750">
              <a:buFont typeface="Arial" panose="020B0604020202020204" pitchFamily="34" charset="0"/>
              <a:buChar char="•"/>
            </a:pPr>
            <a:r>
              <a:rPr lang="en-IN" dirty="0"/>
              <a:t>You have full control over its lifecycle, you decide when to launch, start, stop, reboot, or terminate it.</a:t>
            </a:r>
          </a:p>
          <a:p>
            <a:pPr marL="285750" indent="-285750">
              <a:buFont typeface="Arial" panose="020B0604020202020204" pitchFamily="34" charset="0"/>
              <a:buChar char="•"/>
            </a:pPr>
            <a:r>
              <a:rPr lang="en-IN" dirty="0"/>
              <a:t>You pay only when your On-Demand Instances are in the running state.</a:t>
            </a:r>
          </a:p>
          <a:p>
            <a:pPr marL="285750" indent="-285750">
              <a:buFont typeface="Arial" panose="020B0604020202020204" pitchFamily="34" charset="0"/>
              <a:buChar char="•"/>
            </a:pPr>
            <a:r>
              <a:rPr lang="en-IN" dirty="0"/>
              <a:t>Can increase or decrease your compute capacity.</a:t>
            </a:r>
          </a:p>
        </p:txBody>
      </p:sp>
    </p:spTree>
    <p:extLst>
      <p:ext uri="{BB962C8B-B14F-4D97-AF65-F5344CB8AC3E}">
        <p14:creationId xmlns:p14="http://schemas.microsoft.com/office/powerpoint/2010/main" val="157691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a:bodyPr>
          <a:lstStyle/>
          <a:p>
            <a:r>
              <a:rPr lang="en-IN" sz="4000" dirty="0"/>
              <a:t>EC2 Reserved Instances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3" name="Rectangle 2">
            <a:extLst>
              <a:ext uri="{FF2B5EF4-FFF2-40B4-BE49-F238E27FC236}">
                <a16:creationId xmlns:a16="http://schemas.microsoft.com/office/drawing/2014/main" id="{7562C9DD-89C7-4991-8372-4EB720A76E6E}"/>
              </a:ext>
            </a:extLst>
          </p:cNvPr>
          <p:cNvSpPr/>
          <p:nvPr/>
        </p:nvSpPr>
        <p:spPr>
          <a:xfrm>
            <a:off x="2621848" y="1139916"/>
            <a:ext cx="6521302" cy="3693319"/>
          </a:xfrm>
          <a:prstGeom prst="rect">
            <a:avLst/>
          </a:prstGeom>
        </p:spPr>
        <p:txBody>
          <a:bodyPr wrap="square">
            <a:spAutoFit/>
          </a:bodyPr>
          <a:lstStyle/>
          <a:p>
            <a:r>
              <a:rPr lang="en-IN" b="1" dirty="0"/>
              <a:t>Reserved Instances</a:t>
            </a:r>
          </a:p>
          <a:p>
            <a:endParaRPr lang="en-IN" b="1" dirty="0"/>
          </a:p>
          <a:p>
            <a:pPr marL="285750" indent="-285750">
              <a:buFont typeface="Arial" panose="020B0604020202020204" pitchFamily="34" charset="0"/>
              <a:buChar char="•"/>
            </a:pPr>
            <a:r>
              <a:rPr lang="en-IN" dirty="0"/>
              <a:t>Up to 75% savings compared to On-Demand Instance pricing.</a:t>
            </a:r>
          </a:p>
          <a:p>
            <a:pPr marL="285750" indent="-285750">
              <a:buFont typeface="Arial" panose="020B0604020202020204" pitchFamily="34" charset="0"/>
              <a:buChar char="•"/>
            </a:pPr>
            <a:r>
              <a:rPr lang="en-IN" dirty="0"/>
              <a:t>You can purchase a Reserved Instance for a one-year or three-year commitment, with the three-year commitment offering a bigger discount.</a:t>
            </a:r>
          </a:p>
          <a:p>
            <a:pPr marL="285750" indent="-285750">
              <a:buFont typeface="Arial" panose="020B0604020202020204" pitchFamily="34" charset="0"/>
              <a:buChar char="•"/>
            </a:pPr>
            <a:r>
              <a:rPr lang="en-IN" dirty="0"/>
              <a:t>Commitment includes instance type and Region.</a:t>
            </a:r>
          </a:p>
          <a:p>
            <a:pPr marL="285750" indent="-285750">
              <a:buFont typeface="Arial" panose="020B0604020202020204" pitchFamily="34" charset="0"/>
              <a:buChar char="•"/>
            </a:pPr>
            <a:r>
              <a:rPr lang="en-IN" dirty="0"/>
              <a:t>Reserved Instances do not renew automatically; when they expire, you can continue using the EC2 instance without interruption, but you are charged On-Demand rates.</a:t>
            </a:r>
          </a:p>
          <a:p>
            <a:pPr marL="285750" indent="-285750">
              <a:buFont typeface="Arial" panose="020B0604020202020204" pitchFamily="34" charset="0"/>
              <a:buChar char="•"/>
            </a:pPr>
            <a:r>
              <a:rPr lang="en-IN" dirty="0"/>
              <a:t>After you purchase a Reserved Instance, you cannot cancel your purchase. However, you may be able to modify, exchange, or sell your Reserved Instance if your needs change.</a:t>
            </a:r>
          </a:p>
        </p:txBody>
      </p:sp>
    </p:spTree>
    <p:extLst>
      <p:ext uri="{BB962C8B-B14F-4D97-AF65-F5344CB8AC3E}">
        <p14:creationId xmlns:p14="http://schemas.microsoft.com/office/powerpoint/2010/main" val="222794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a:bodyPr>
          <a:lstStyle/>
          <a:p>
            <a:r>
              <a:rPr lang="en-IN" sz="4000"/>
              <a:t>EC2 Scheduled Reserved </a:t>
            </a:r>
            <a:r>
              <a:rPr lang="en-IN" sz="4000" dirty="0"/>
              <a:t>Instances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3" name="Rectangle 2">
            <a:extLst>
              <a:ext uri="{FF2B5EF4-FFF2-40B4-BE49-F238E27FC236}">
                <a16:creationId xmlns:a16="http://schemas.microsoft.com/office/drawing/2014/main" id="{7562C9DD-89C7-4991-8372-4EB720A76E6E}"/>
              </a:ext>
            </a:extLst>
          </p:cNvPr>
          <p:cNvSpPr/>
          <p:nvPr/>
        </p:nvSpPr>
        <p:spPr>
          <a:xfrm>
            <a:off x="2621848" y="1139916"/>
            <a:ext cx="6521302" cy="3693319"/>
          </a:xfrm>
          <a:prstGeom prst="rect">
            <a:avLst/>
          </a:prstGeom>
        </p:spPr>
        <p:txBody>
          <a:bodyPr wrap="square">
            <a:spAutoFit/>
          </a:bodyPr>
          <a:lstStyle/>
          <a:p>
            <a:r>
              <a:rPr lang="en-IN" b="1" dirty="0"/>
              <a:t>Scheduled Reserved Instances</a:t>
            </a:r>
          </a:p>
          <a:p>
            <a:endParaRPr lang="en-IN" b="1" dirty="0"/>
          </a:p>
          <a:p>
            <a:pPr marL="285750" indent="-285750">
              <a:buFont typeface="Arial" panose="020B0604020202020204" pitchFamily="34" charset="0"/>
              <a:buChar char="•"/>
            </a:pPr>
            <a:r>
              <a:rPr lang="en-IN" dirty="0"/>
              <a:t>Purchase instances that are always available on the specified recurring schedule.</a:t>
            </a:r>
          </a:p>
          <a:p>
            <a:pPr marL="285750" indent="-285750">
              <a:buFont typeface="Arial" panose="020B0604020202020204" pitchFamily="34" charset="0"/>
              <a:buChar char="•"/>
            </a:pPr>
            <a:r>
              <a:rPr lang="en-IN" dirty="0"/>
              <a:t>Recur on a daily, weekly, or monthly basis, with a specified start time and duration.</a:t>
            </a:r>
          </a:p>
          <a:p>
            <a:pPr marL="285750" indent="-285750">
              <a:buFont typeface="Arial" panose="020B0604020202020204" pitchFamily="34" charset="0"/>
              <a:buChar char="•"/>
            </a:pPr>
            <a:r>
              <a:rPr lang="en-IN" dirty="0"/>
              <a:t>You pay for the time that the instances are scheduled, even if you do not use them.</a:t>
            </a:r>
          </a:p>
          <a:p>
            <a:pPr marL="285750" indent="-285750">
              <a:buFont typeface="Arial" panose="020B0604020202020204" pitchFamily="34" charset="0"/>
              <a:buChar char="•"/>
            </a:pPr>
            <a:r>
              <a:rPr lang="en-IN" dirty="0"/>
              <a:t>After you purchase a Scheduled Instance, you can't cancel, modify, or resell your purchase.</a:t>
            </a:r>
          </a:p>
          <a:p>
            <a:pPr marL="285750" indent="-285750">
              <a:buFont typeface="Arial" panose="020B0604020202020204" pitchFamily="34" charset="0"/>
              <a:buChar char="•"/>
            </a:pPr>
            <a:r>
              <a:rPr lang="en-IN" dirty="0"/>
              <a:t>You must purchase a Scheduled Reserved Instance minimum for one year.</a:t>
            </a:r>
          </a:p>
          <a:p>
            <a:pPr marL="285750" indent="-285750">
              <a:buFont typeface="Arial" panose="020B0604020202020204" pitchFamily="34" charset="0"/>
              <a:buChar char="•"/>
            </a:pPr>
            <a:r>
              <a:rPr lang="en-IN" dirty="0"/>
              <a:t>The minimum required utilization is 1,200 hours per year.</a:t>
            </a:r>
          </a:p>
        </p:txBody>
      </p:sp>
    </p:spTree>
    <p:extLst>
      <p:ext uri="{BB962C8B-B14F-4D97-AF65-F5344CB8AC3E}">
        <p14:creationId xmlns:p14="http://schemas.microsoft.com/office/powerpoint/2010/main" val="80872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a:bodyPr>
          <a:lstStyle/>
          <a:p>
            <a:r>
              <a:rPr lang="en-IN" sz="4000" dirty="0"/>
              <a:t>EC2 Scheduled Reserved Instances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3" name="Rectangle 2">
            <a:extLst>
              <a:ext uri="{FF2B5EF4-FFF2-40B4-BE49-F238E27FC236}">
                <a16:creationId xmlns:a16="http://schemas.microsoft.com/office/drawing/2014/main" id="{7562C9DD-89C7-4991-8372-4EB720A76E6E}"/>
              </a:ext>
            </a:extLst>
          </p:cNvPr>
          <p:cNvSpPr/>
          <p:nvPr/>
        </p:nvSpPr>
        <p:spPr>
          <a:xfrm>
            <a:off x="2621848" y="1139916"/>
            <a:ext cx="6521302" cy="3139321"/>
          </a:xfrm>
          <a:prstGeom prst="rect">
            <a:avLst/>
          </a:prstGeom>
        </p:spPr>
        <p:txBody>
          <a:bodyPr wrap="square">
            <a:spAutoFit/>
          </a:bodyPr>
          <a:lstStyle/>
          <a:p>
            <a:r>
              <a:rPr lang="en-IN" b="1" dirty="0"/>
              <a:t>Spot Instances</a:t>
            </a:r>
          </a:p>
          <a:p>
            <a:endParaRPr lang="en-IN" b="1" dirty="0"/>
          </a:p>
          <a:p>
            <a:pPr marL="285750" indent="-285750">
              <a:buFont typeface="Arial" panose="020B0604020202020204" pitchFamily="34" charset="0"/>
              <a:buChar char="•"/>
            </a:pPr>
            <a:r>
              <a:rPr lang="en-IN" dirty="0"/>
              <a:t>The most cost-efficient instance in AWS. Up to 90% savings compared to On-Demand Instance pricing.</a:t>
            </a:r>
          </a:p>
          <a:p>
            <a:pPr marL="285750" indent="-285750">
              <a:buFont typeface="Arial" panose="020B0604020202020204" pitchFamily="34" charset="0"/>
              <a:buChar char="•"/>
            </a:pPr>
            <a:r>
              <a:rPr lang="en-IN" dirty="0"/>
              <a:t>Request unused EC2 instances, which can reduce your Amazon EC2 costs significantly.</a:t>
            </a:r>
          </a:p>
          <a:p>
            <a:pPr marL="285750" indent="-285750">
              <a:buFont typeface="Arial" panose="020B0604020202020204" pitchFamily="34" charset="0"/>
              <a:buChar char="•"/>
            </a:pPr>
            <a:r>
              <a:rPr lang="en-IN" dirty="0"/>
              <a:t>Instances that can "lose" at any point of time if your max price is less than the current spot price.</a:t>
            </a:r>
          </a:p>
          <a:p>
            <a:pPr marL="285750" indent="-285750">
              <a:buFont typeface="Arial" panose="020B0604020202020204" pitchFamily="34" charset="0"/>
              <a:buChar char="•"/>
            </a:pPr>
            <a:r>
              <a:rPr lang="en-IN" dirty="0"/>
              <a:t>Well-suited for batch jobs, background processing, and optional tasks. Not good for critical jobs.</a:t>
            </a:r>
          </a:p>
          <a:p>
            <a:endParaRPr lang="en-IN" dirty="0"/>
          </a:p>
        </p:txBody>
      </p:sp>
    </p:spTree>
    <p:extLst>
      <p:ext uri="{BB962C8B-B14F-4D97-AF65-F5344CB8AC3E}">
        <p14:creationId xmlns:p14="http://schemas.microsoft.com/office/powerpoint/2010/main" val="428508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a:bodyPr>
          <a:lstStyle/>
          <a:p>
            <a:r>
              <a:rPr lang="en-IN" sz="4000" dirty="0"/>
              <a:t>EC2 Dedicated Hosts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3" name="Rectangle 2">
            <a:extLst>
              <a:ext uri="{FF2B5EF4-FFF2-40B4-BE49-F238E27FC236}">
                <a16:creationId xmlns:a16="http://schemas.microsoft.com/office/drawing/2014/main" id="{7562C9DD-89C7-4991-8372-4EB720A76E6E}"/>
              </a:ext>
            </a:extLst>
          </p:cNvPr>
          <p:cNvSpPr/>
          <p:nvPr/>
        </p:nvSpPr>
        <p:spPr>
          <a:xfrm>
            <a:off x="2621848" y="1139916"/>
            <a:ext cx="6521302" cy="2862322"/>
          </a:xfrm>
          <a:prstGeom prst="rect">
            <a:avLst/>
          </a:prstGeom>
        </p:spPr>
        <p:txBody>
          <a:bodyPr wrap="square">
            <a:spAutoFit/>
          </a:bodyPr>
          <a:lstStyle/>
          <a:p>
            <a:r>
              <a:rPr lang="en-IN" b="1" dirty="0"/>
              <a:t>Dedicated Hosts</a:t>
            </a:r>
          </a:p>
          <a:p>
            <a:endParaRPr lang="en-IN" b="1" dirty="0"/>
          </a:p>
          <a:p>
            <a:pPr marL="285750" indent="-285750">
              <a:buFont typeface="Arial" panose="020B0604020202020204" pitchFamily="34" charset="0"/>
              <a:buChar char="•"/>
            </a:pPr>
            <a:r>
              <a:rPr lang="en-IN" dirty="0"/>
              <a:t>Pay for a physical host.</a:t>
            </a:r>
          </a:p>
          <a:p>
            <a:pPr marL="285750" indent="-285750">
              <a:buFont typeface="Arial" panose="020B0604020202020204" pitchFamily="34" charset="0"/>
              <a:buChar char="•"/>
            </a:pPr>
            <a:r>
              <a:rPr lang="en-IN" dirty="0"/>
              <a:t>Physical server with EC2 instance capacity fully dedicated to your use.</a:t>
            </a:r>
          </a:p>
          <a:p>
            <a:pPr marL="285750" indent="-285750">
              <a:buFont typeface="Arial" panose="020B0604020202020204" pitchFamily="34" charset="0"/>
              <a:buChar char="•"/>
            </a:pPr>
            <a:r>
              <a:rPr lang="en-IN" dirty="0"/>
              <a:t>Full control of the Instance placement.</a:t>
            </a:r>
          </a:p>
          <a:p>
            <a:pPr marL="285750" indent="-285750">
              <a:buFont typeface="Arial" panose="020B0604020202020204" pitchFamily="34" charset="0"/>
              <a:buChar char="•"/>
            </a:pPr>
            <a:r>
              <a:rPr lang="en-IN" dirty="0"/>
              <a:t>Visibility into the underlying socket, the core of the hardware.</a:t>
            </a:r>
          </a:p>
          <a:p>
            <a:pPr marL="285750" indent="-285750">
              <a:buFont typeface="Arial" panose="020B0604020202020204" pitchFamily="34" charset="0"/>
              <a:buChar char="•"/>
            </a:pPr>
            <a:r>
              <a:rPr lang="en-IN" dirty="0"/>
              <a:t>You must purchase a Dedicated Hosts Instance minimum for one year.</a:t>
            </a:r>
          </a:p>
          <a:p>
            <a:endParaRPr lang="en-IN" dirty="0"/>
          </a:p>
        </p:txBody>
      </p:sp>
    </p:spTree>
    <p:extLst>
      <p:ext uri="{BB962C8B-B14F-4D97-AF65-F5344CB8AC3E}">
        <p14:creationId xmlns:p14="http://schemas.microsoft.com/office/powerpoint/2010/main" val="243036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2764028"/>
          </a:xfrm>
        </p:spPr>
        <p:txBody>
          <a:bodyPr anchor="ctr">
            <a:normAutofit/>
          </a:bodyPr>
          <a:lstStyle/>
          <a:p>
            <a:r>
              <a:rPr lang="en-IN" sz="4000" dirty="0"/>
              <a:t>Welcome! We will be starting in 3 minutes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5" name="TextBox 4">
            <a:extLst>
              <a:ext uri="{FF2B5EF4-FFF2-40B4-BE49-F238E27FC236}">
                <a16:creationId xmlns:a16="http://schemas.microsoft.com/office/drawing/2014/main" id="{4C74DE3E-540E-4B3C-BC13-DE75537BE871}"/>
              </a:ext>
            </a:extLst>
          </p:cNvPr>
          <p:cNvSpPr txBox="1"/>
          <p:nvPr/>
        </p:nvSpPr>
        <p:spPr>
          <a:xfrm>
            <a:off x="1690577" y="2257004"/>
            <a:ext cx="8495413"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mj-lt"/>
              </a:rPr>
              <a:t>We will prepare for Cloud Practitioner Exam – CLF C01</a:t>
            </a:r>
          </a:p>
          <a:p>
            <a:pPr marL="285750" indent="-285750">
              <a:buFont typeface="Arial" panose="020B0604020202020204" pitchFamily="34" charset="0"/>
              <a:buChar char="•"/>
            </a:pPr>
            <a:r>
              <a:rPr lang="en-IN" sz="2400" dirty="0">
                <a:latin typeface="+mj-lt"/>
              </a:rPr>
              <a:t>This is very challenging certification so it is going to be little lengthy</a:t>
            </a:r>
          </a:p>
          <a:p>
            <a:pPr marL="285750" indent="-285750">
              <a:buFont typeface="Arial" panose="020B0604020202020204" pitchFamily="34" charset="0"/>
              <a:buChar char="•"/>
            </a:pPr>
            <a:r>
              <a:rPr lang="en-IN" sz="2400" dirty="0">
                <a:latin typeface="+mj-lt"/>
              </a:rPr>
              <a:t>We will cover 50 AWS services required for this exam out of 200+ AWS services</a:t>
            </a:r>
          </a:p>
          <a:p>
            <a:pPr marL="285750" indent="-285750">
              <a:buFont typeface="Arial" panose="020B0604020202020204" pitchFamily="34" charset="0"/>
              <a:buChar char="•"/>
            </a:pPr>
            <a:r>
              <a:rPr lang="en-IN" sz="2400" dirty="0">
                <a:latin typeface="+mj-lt"/>
              </a:rPr>
              <a:t>We will be learning by doing – This is going to be key learning technique. (I will explain each concept by doing hands-on)</a:t>
            </a:r>
          </a:p>
        </p:txBody>
      </p:sp>
    </p:spTree>
    <p:extLst>
      <p:ext uri="{BB962C8B-B14F-4D97-AF65-F5344CB8AC3E}">
        <p14:creationId xmlns:p14="http://schemas.microsoft.com/office/powerpoint/2010/main" val="200563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a:bodyPr>
          <a:lstStyle/>
          <a:p>
            <a:r>
              <a:rPr lang="en-IN" sz="4000" dirty="0"/>
              <a:t>EC2 Dedicated Instances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3" name="Rectangle 2">
            <a:extLst>
              <a:ext uri="{FF2B5EF4-FFF2-40B4-BE49-F238E27FC236}">
                <a16:creationId xmlns:a16="http://schemas.microsoft.com/office/drawing/2014/main" id="{7562C9DD-89C7-4991-8372-4EB720A76E6E}"/>
              </a:ext>
            </a:extLst>
          </p:cNvPr>
          <p:cNvSpPr/>
          <p:nvPr/>
        </p:nvSpPr>
        <p:spPr>
          <a:xfrm>
            <a:off x="2621848" y="1139916"/>
            <a:ext cx="6521302" cy="2031325"/>
          </a:xfrm>
          <a:prstGeom prst="rect">
            <a:avLst/>
          </a:prstGeom>
        </p:spPr>
        <p:txBody>
          <a:bodyPr wrap="square">
            <a:spAutoFit/>
          </a:bodyPr>
          <a:lstStyle/>
          <a:p>
            <a:r>
              <a:rPr lang="en-IN" b="1" dirty="0"/>
              <a:t>Dedicated Instances</a:t>
            </a:r>
          </a:p>
          <a:p>
            <a:endParaRPr lang="en-IN" b="1" dirty="0"/>
          </a:p>
          <a:p>
            <a:pPr marL="285750" indent="-285750">
              <a:buFont typeface="Arial" panose="020B0604020202020204" pitchFamily="34" charset="0"/>
              <a:buChar char="•"/>
            </a:pPr>
            <a:r>
              <a:rPr lang="en-IN" dirty="0"/>
              <a:t>Pay, by the hour, for instances that run on hardware that's dedicated to a single customer.</a:t>
            </a:r>
          </a:p>
          <a:p>
            <a:pPr marL="285750" indent="-285750">
              <a:buFont typeface="Arial" panose="020B0604020202020204" pitchFamily="34" charset="0"/>
              <a:buChar char="•"/>
            </a:pPr>
            <a:r>
              <a:rPr lang="en-IN" dirty="0"/>
              <a:t>May share hardware with other instances from the same AWS account.</a:t>
            </a:r>
          </a:p>
          <a:p>
            <a:endParaRPr lang="en-IN" dirty="0"/>
          </a:p>
        </p:txBody>
      </p:sp>
    </p:spTree>
    <p:extLst>
      <p:ext uri="{BB962C8B-B14F-4D97-AF65-F5344CB8AC3E}">
        <p14:creationId xmlns:p14="http://schemas.microsoft.com/office/powerpoint/2010/main" val="417915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02735" y="69763"/>
            <a:ext cx="9144000" cy="1168432"/>
          </a:xfrm>
        </p:spPr>
        <p:txBody>
          <a:bodyPr anchor="ctr">
            <a:normAutofit/>
          </a:bodyPr>
          <a:lstStyle/>
          <a:p>
            <a:r>
              <a:rPr lang="en-IN" sz="4000" dirty="0"/>
              <a:t>EC2 Great Combo</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3" name="Rectangle 2">
            <a:extLst>
              <a:ext uri="{FF2B5EF4-FFF2-40B4-BE49-F238E27FC236}">
                <a16:creationId xmlns:a16="http://schemas.microsoft.com/office/drawing/2014/main" id="{7562C9DD-89C7-4991-8372-4EB720A76E6E}"/>
              </a:ext>
            </a:extLst>
          </p:cNvPr>
          <p:cNvSpPr/>
          <p:nvPr/>
        </p:nvSpPr>
        <p:spPr>
          <a:xfrm>
            <a:off x="2621848" y="1139916"/>
            <a:ext cx="6521302" cy="1477328"/>
          </a:xfrm>
          <a:prstGeom prst="rect">
            <a:avLst/>
          </a:prstGeom>
        </p:spPr>
        <p:txBody>
          <a:bodyPr wrap="square">
            <a:spAutoFit/>
          </a:bodyPr>
          <a:lstStyle/>
          <a:p>
            <a:r>
              <a:rPr lang="en-IN" b="1" dirty="0"/>
              <a:t>Great combo</a:t>
            </a:r>
          </a:p>
          <a:p>
            <a:endParaRPr lang="en-IN" b="1" dirty="0"/>
          </a:p>
          <a:p>
            <a:pPr marL="285750" indent="-285750">
              <a:buFont typeface="Arial" panose="020B0604020202020204" pitchFamily="34" charset="0"/>
              <a:buChar char="•"/>
            </a:pPr>
            <a:r>
              <a:rPr lang="en-IN" dirty="0"/>
              <a:t>Reserved Instance for baseline + On-Demand and Spot Instances for scaling.</a:t>
            </a:r>
          </a:p>
          <a:p>
            <a:endParaRPr lang="en-IN" dirty="0"/>
          </a:p>
        </p:txBody>
      </p:sp>
    </p:spTree>
    <p:extLst>
      <p:ext uri="{BB962C8B-B14F-4D97-AF65-F5344CB8AC3E}">
        <p14:creationId xmlns:p14="http://schemas.microsoft.com/office/powerpoint/2010/main" val="52112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2764028"/>
          </a:xfrm>
        </p:spPr>
        <p:txBody>
          <a:bodyPr anchor="ctr">
            <a:normAutofit/>
          </a:bodyPr>
          <a:lstStyle/>
          <a:p>
            <a:r>
              <a:rPr lang="en-IN" sz="4000" dirty="0"/>
              <a:t>Cloud Computing Overview</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5" name="TextBox 4">
            <a:extLst>
              <a:ext uri="{FF2B5EF4-FFF2-40B4-BE49-F238E27FC236}">
                <a16:creationId xmlns:a16="http://schemas.microsoft.com/office/drawing/2014/main" id="{4C74DE3E-540E-4B3C-BC13-DE75537BE871}"/>
              </a:ext>
            </a:extLst>
          </p:cNvPr>
          <p:cNvSpPr txBox="1"/>
          <p:nvPr/>
        </p:nvSpPr>
        <p:spPr>
          <a:xfrm>
            <a:off x="1690577" y="2257004"/>
            <a:ext cx="8495413"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mj-lt"/>
              </a:rPr>
              <a:t> On demand scalability</a:t>
            </a:r>
          </a:p>
          <a:p>
            <a:pPr marL="285750" indent="-285750">
              <a:buFont typeface="Arial" panose="020B0604020202020204" pitchFamily="34" charset="0"/>
              <a:buChar char="•"/>
            </a:pPr>
            <a:r>
              <a:rPr lang="en-IN" sz="2400" dirty="0">
                <a:latin typeface="+mj-lt"/>
              </a:rPr>
              <a:t> Separate IT team to manage infrastructure</a:t>
            </a:r>
          </a:p>
          <a:p>
            <a:pPr marL="285750" indent="-285750">
              <a:buFont typeface="Arial" panose="020B0604020202020204" pitchFamily="34" charset="0"/>
              <a:buChar char="•"/>
            </a:pPr>
            <a:r>
              <a:rPr lang="en-IN" sz="2400" dirty="0">
                <a:latin typeface="+mj-lt"/>
              </a:rPr>
              <a:t> Globally Scalability issues</a:t>
            </a:r>
          </a:p>
          <a:p>
            <a:pPr marL="285750" indent="-285750">
              <a:buFont typeface="Arial" panose="020B0604020202020204" pitchFamily="34" charset="0"/>
              <a:buChar char="•"/>
            </a:pPr>
            <a:r>
              <a:rPr lang="en-IN" sz="2400" dirty="0">
                <a:latin typeface="+mj-lt"/>
              </a:rPr>
              <a:t> Very costly and difficult to Manage</a:t>
            </a:r>
          </a:p>
        </p:txBody>
      </p:sp>
    </p:spTree>
    <p:extLst>
      <p:ext uri="{BB962C8B-B14F-4D97-AF65-F5344CB8AC3E}">
        <p14:creationId xmlns:p14="http://schemas.microsoft.com/office/powerpoint/2010/main" val="130849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2764028"/>
          </a:xfrm>
        </p:spPr>
        <p:txBody>
          <a:bodyPr anchor="ctr">
            <a:normAutofit/>
          </a:bodyPr>
          <a:lstStyle/>
          <a:p>
            <a:r>
              <a:rPr lang="en-IN" sz="4000" dirty="0"/>
              <a:t>Cloud Computing Overview</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pic>
        <p:nvPicPr>
          <p:cNvPr id="2050" name="Picture 2" descr="https://encrypted-tbn0.gstatic.com/images?q=tbn%3AANd9GcTCnES6twKakBi_RoXu-4Rtp7lFh7tZrlMxmlmrVA7Q35wOg6ZHPfZSqSohlyIEDrxSiwEE8RA&amp;usqp=CAc">
            <a:extLst>
              <a:ext uri="{FF2B5EF4-FFF2-40B4-BE49-F238E27FC236}">
                <a16:creationId xmlns:a16="http://schemas.microsoft.com/office/drawing/2014/main" id="{A2DDA56E-4BA6-4EAC-8859-23D33410D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430" y="2702629"/>
            <a:ext cx="1866900" cy="1866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DDE598-0BAE-4331-88A2-AB35C3C48F97}"/>
              </a:ext>
            </a:extLst>
          </p:cNvPr>
          <p:cNvSpPr txBox="1"/>
          <p:nvPr/>
        </p:nvSpPr>
        <p:spPr>
          <a:xfrm>
            <a:off x="4038600" y="3368973"/>
            <a:ext cx="2331720" cy="369332"/>
          </a:xfrm>
          <a:prstGeom prst="rect">
            <a:avLst/>
          </a:prstGeom>
          <a:noFill/>
        </p:spPr>
        <p:txBody>
          <a:bodyPr wrap="square" rtlCol="0">
            <a:spAutoFit/>
          </a:bodyPr>
          <a:lstStyle/>
          <a:p>
            <a:r>
              <a:rPr lang="en-IN" b="1" dirty="0"/>
              <a:t>10k users</a:t>
            </a:r>
          </a:p>
        </p:txBody>
      </p:sp>
    </p:spTree>
    <p:extLst>
      <p:ext uri="{BB962C8B-B14F-4D97-AF65-F5344CB8AC3E}">
        <p14:creationId xmlns:p14="http://schemas.microsoft.com/office/powerpoint/2010/main" val="23793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2764028"/>
          </a:xfrm>
        </p:spPr>
        <p:txBody>
          <a:bodyPr anchor="ctr">
            <a:normAutofit/>
          </a:bodyPr>
          <a:lstStyle/>
          <a:p>
            <a:r>
              <a:rPr lang="en-IN" sz="4000" dirty="0"/>
              <a:t>Cloud Computing Types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5" name="TextBox 4">
            <a:extLst>
              <a:ext uri="{FF2B5EF4-FFF2-40B4-BE49-F238E27FC236}">
                <a16:creationId xmlns:a16="http://schemas.microsoft.com/office/drawing/2014/main" id="{4C74DE3E-540E-4B3C-BC13-DE75537BE871}"/>
              </a:ext>
            </a:extLst>
          </p:cNvPr>
          <p:cNvSpPr txBox="1"/>
          <p:nvPr/>
        </p:nvSpPr>
        <p:spPr>
          <a:xfrm>
            <a:off x="1690577" y="2257004"/>
            <a:ext cx="8495413"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mj-lt"/>
              </a:rPr>
              <a:t>Infrastructure as a service - IAAS </a:t>
            </a:r>
          </a:p>
          <a:p>
            <a:pPr marL="285750" indent="-285750">
              <a:buFont typeface="Arial" panose="020B0604020202020204" pitchFamily="34" charset="0"/>
              <a:buChar char="•"/>
            </a:pPr>
            <a:r>
              <a:rPr lang="en-IN" sz="2400" dirty="0">
                <a:latin typeface="+mj-lt"/>
              </a:rPr>
              <a:t>Platform as a Service - PAAS</a:t>
            </a:r>
          </a:p>
          <a:p>
            <a:pPr marL="285750" indent="-285750">
              <a:buFont typeface="Arial" panose="020B0604020202020204" pitchFamily="34" charset="0"/>
              <a:buChar char="•"/>
            </a:pPr>
            <a:r>
              <a:rPr lang="en-IN" sz="2400" dirty="0">
                <a:latin typeface="+mj-lt"/>
              </a:rPr>
              <a:t>Software as a Service - SAAS</a:t>
            </a:r>
          </a:p>
        </p:txBody>
      </p:sp>
    </p:spTree>
    <p:extLst>
      <p:ext uri="{BB962C8B-B14F-4D97-AF65-F5344CB8AC3E}">
        <p14:creationId xmlns:p14="http://schemas.microsoft.com/office/powerpoint/2010/main" val="282735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895418"/>
          </a:xfrm>
        </p:spPr>
        <p:txBody>
          <a:bodyPr anchor="ctr">
            <a:normAutofit/>
          </a:bodyPr>
          <a:lstStyle/>
          <a:p>
            <a:r>
              <a:rPr lang="en-IN" sz="4000" dirty="0"/>
              <a:t>Cloud Computing Types - Comparison</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pic>
        <p:nvPicPr>
          <p:cNvPr id="3" name="Picture 2">
            <a:extLst>
              <a:ext uri="{FF2B5EF4-FFF2-40B4-BE49-F238E27FC236}">
                <a16:creationId xmlns:a16="http://schemas.microsoft.com/office/drawing/2014/main" id="{A0E3AE30-0E9B-49C8-9009-5800CBFAFE89}"/>
              </a:ext>
            </a:extLst>
          </p:cNvPr>
          <p:cNvPicPr>
            <a:picLocks noChangeAspect="1"/>
          </p:cNvPicPr>
          <p:nvPr/>
        </p:nvPicPr>
        <p:blipFill>
          <a:blip r:embed="rId2"/>
          <a:stretch>
            <a:fillRect/>
          </a:stretch>
        </p:blipFill>
        <p:spPr>
          <a:xfrm>
            <a:off x="1728536" y="1492757"/>
            <a:ext cx="8432734" cy="5017388"/>
          </a:xfrm>
          <a:prstGeom prst="rect">
            <a:avLst/>
          </a:prstGeom>
        </p:spPr>
      </p:pic>
    </p:spTree>
    <p:extLst>
      <p:ext uri="{BB962C8B-B14F-4D97-AF65-F5344CB8AC3E}">
        <p14:creationId xmlns:p14="http://schemas.microsoft.com/office/powerpoint/2010/main" val="43462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895418"/>
          </a:xfrm>
        </p:spPr>
        <p:txBody>
          <a:bodyPr anchor="ctr">
            <a:normAutofit/>
          </a:bodyPr>
          <a:lstStyle/>
          <a:p>
            <a:r>
              <a:rPr lang="en-IN" sz="4000" dirty="0"/>
              <a:t>Shared Responsibility Model Diagram</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pic>
        <p:nvPicPr>
          <p:cNvPr id="3074" name="Picture 2" descr="Shared_Responsibility_Model_V2">
            <a:extLst>
              <a:ext uri="{FF2B5EF4-FFF2-40B4-BE49-F238E27FC236}">
                <a16:creationId xmlns:a16="http://schemas.microsoft.com/office/drawing/2014/main" id="{E3D0C95B-447A-41DB-9BF9-26270AD33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1160114"/>
            <a:ext cx="7906672" cy="433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1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1168432"/>
          </a:xfrm>
        </p:spPr>
        <p:txBody>
          <a:bodyPr anchor="ctr">
            <a:normAutofit/>
          </a:bodyPr>
          <a:lstStyle/>
          <a:p>
            <a:r>
              <a:rPr lang="en-IN" sz="4000" dirty="0"/>
              <a:t>Identity &amp; Access Management - IAM</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5" name="TextBox 4">
            <a:extLst>
              <a:ext uri="{FF2B5EF4-FFF2-40B4-BE49-F238E27FC236}">
                <a16:creationId xmlns:a16="http://schemas.microsoft.com/office/drawing/2014/main" id="{4C74DE3E-540E-4B3C-BC13-DE75537BE871}"/>
              </a:ext>
            </a:extLst>
          </p:cNvPr>
          <p:cNvSpPr txBox="1"/>
          <p:nvPr/>
        </p:nvSpPr>
        <p:spPr>
          <a:xfrm>
            <a:off x="1713437" y="1554468"/>
            <a:ext cx="8495413" cy="4339650"/>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mj-lt"/>
              </a:rPr>
              <a:t>IAM Allows you to manage users and their level of access management to the AWS console &amp; Services. IAM is globally available and not specified to region.</a:t>
            </a:r>
          </a:p>
          <a:p>
            <a:pPr marL="285750" indent="-285750">
              <a:buFont typeface="Arial" panose="020B0604020202020204" pitchFamily="34" charset="0"/>
              <a:buChar char="•"/>
            </a:pPr>
            <a:endParaRPr lang="en-IN" sz="2400" dirty="0">
              <a:latin typeface="+mj-lt"/>
            </a:endParaRPr>
          </a:p>
          <a:p>
            <a:pPr marL="285750" indent="-285750">
              <a:buFont typeface="Arial" panose="020B0604020202020204" pitchFamily="34" charset="0"/>
              <a:buChar char="•"/>
            </a:pPr>
            <a:r>
              <a:rPr lang="en-IN" sz="2400" dirty="0">
                <a:latin typeface="+mj-lt"/>
              </a:rPr>
              <a:t>Terminology</a:t>
            </a:r>
          </a:p>
          <a:p>
            <a:endParaRPr lang="en-IN" sz="2400" dirty="0">
              <a:latin typeface="+mj-lt"/>
            </a:endParaRPr>
          </a:p>
          <a:p>
            <a:pPr marL="285750" indent="-285750">
              <a:buFont typeface="Arial" panose="020B0604020202020204" pitchFamily="34" charset="0"/>
              <a:buChar char="•"/>
            </a:pPr>
            <a:r>
              <a:rPr lang="en-IN" dirty="0">
                <a:latin typeface="+mj-lt"/>
              </a:rPr>
              <a:t>- **Users**    - End users (people)</a:t>
            </a:r>
          </a:p>
          <a:p>
            <a:pPr marL="285750" indent="-285750">
              <a:buFont typeface="Arial" panose="020B0604020202020204" pitchFamily="34" charset="0"/>
              <a:buChar char="•"/>
            </a:pPr>
            <a:r>
              <a:rPr lang="en-IN" dirty="0">
                <a:latin typeface="+mj-lt"/>
              </a:rPr>
              <a:t>- **Groups** - Collection of users under one set of permissions</a:t>
            </a:r>
          </a:p>
          <a:p>
            <a:pPr marL="285750" indent="-285750">
              <a:buFont typeface="Arial" panose="020B0604020202020204" pitchFamily="34" charset="0"/>
              <a:buChar char="•"/>
            </a:pPr>
            <a:r>
              <a:rPr lang="en-IN" dirty="0">
                <a:latin typeface="+mj-lt"/>
              </a:rPr>
              <a:t>- **Roles**    - Permissions defined for AWS resources (i.e. EC2 etc.)</a:t>
            </a:r>
          </a:p>
          <a:p>
            <a:pPr marL="285750" indent="-285750">
              <a:buFont typeface="Arial" panose="020B0604020202020204" pitchFamily="34" charset="0"/>
              <a:buChar char="•"/>
            </a:pPr>
            <a:r>
              <a:rPr lang="en-IN" dirty="0">
                <a:latin typeface="+mj-lt"/>
              </a:rPr>
              <a:t>- **Policy Documents** - Document that defines one or more permissions - JSON format</a:t>
            </a:r>
          </a:p>
          <a:p>
            <a:pPr marL="285750" indent="-285750">
              <a:buFont typeface="Arial" panose="020B0604020202020204" pitchFamily="34" charset="0"/>
              <a:buChar char="•"/>
            </a:pPr>
            <a:r>
              <a:rPr lang="en-IN" dirty="0">
                <a:latin typeface="+mj-lt"/>
              </a:rPr>
              <a:t>- **Root account** - user used to sign into AWS account</a:t>
            </a:r>
          </a:p>
          <a:p>
            <a:pPr marL="285750" indent="-285750">
              <a:buFont typeface="Arial" panose="020B0604020202020204" pitchFamily="34" charset="0"/>
              <a:buChar char="•"/>
            </a:pPr>
            <a:endParaRPr lang="en-IN" sz="2400" dirty="0">
              <a:latin typeface="+mj-lt"/>
            </a:endParaRPr>
          </a:p>
        </p:txBody>
      </p:sp>
    </p:spTree>
    <p:extLst>
      <p:ext uri="{BB962C8B-B14F-4D97-AF65-F5344CB8AC3E}">
        <p14:creationId xmlns:p14="http://schemas.microsoft.com/office/powerpoint/2010/main" val="30627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AE1F8-C6FB-48FA-A74A-E62DE6D4D47B}"/>
              </a:ext>
            </a:extLst>
          </p:cNvPr>
          <p:cNvSpPr>
            <a:spLocks noGrp="1"/>
          </p:cNvSpPr>
          <p:nvPr>
            <p:ph type="ctrTitle"/>
          </p:nvPr>
        </p:nvSpPr>
        <p:spPr>
          <a:xfrm>
            <a:off x="1524000" y="457894"/>
            <a:ext cx="9144000" cy="1168432"/>
          </a:xfrm>
        </p:spPr>
        <p:txBody>
          <a:bodyPr anchor="ctr">
            <a:normAutofit/>
          </a:bodyPr>
          <a:lstStyle/>
          <a:p>
            <a:r>
              <a:rPr lang="en-IN" sz="4000" dirty="0"/>
              <a:t>IAM Shared Responsibility Model </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23B839-F126-40EA-85A7-31E8DD18B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400" dirty="0"/>
              <a:t>©</a:t>
            </a:r>
            <a:r>
              <a:rPr lang="en-IN" sz="1400" dirty="0">
                <a:solidFill>
                  <a:schemeClr val="tx1">
                    <a:lumMod val="50000"/>
                    <a:lumOff val="50000"/>
                  </a:schemeClr>
                </a:solidFill>
              </a:rPr>
              <a:t> Ujjwalkumar B Soni</a:t>
            </a:r>
          </a:p>
        </p:txBody>
      </p:sp>
      <p:sp>
        <p:nvSpPr>
          <p:cNvPr id="5" name="TextBox 4">
            <a:extLst>
              <a:ext uri="{FF2B5EF4-FFF2-40B4-BE49-F238E27FC236}">
                <a16:creationId xmlns:a16="http://schemas.microsoft.com/office/drawing/2014/main" id="{4C74DE3E-540E-4B3C-BC13-DE75537BE871}"/>
              </a:ext>
            </a:extLst>
          </p:cNvPr>
          <p:cNvSpPr txBox="1"/>
          <p:nvPr/>
        </p:nvSpPr>
        <p:spPr>
          <a:xfrm>
            <a:off x="2508044" y="2527973"/>
            <a:ext cx="1484845" cy="45719"/>
          </a:xfrm>
          <a:prstGeom prst="rect">
            <a:avLst/>
          </a:prstGeom>
          <a:noFill/>
        </p:spPr>
        <p:txBody>
          <a:bodyPr wrap="square" rtlCol="0">
            <a:spAutoFit/>
          </a:bodyPr>
          <a:lstStyle/>
          <a:p>
            <a:pPr marL="285750" indent="-285750">
              <a:buFont typeface="Arial" panose="020B0604020202020204" pitchFamily="34" charset="0"/>
              <a:buChar char="•"/>
            </a:pPr>
            <a:endParaRPr lang="en-IN" sz="2400" dirty="0">
              <a:latin typeface="+mj-lt"/>
            </a:endParaRPr>
          </a:p>
        </p:txBody>
      </p:sp>
      <p:pic>
        <p:nvPicPr>
          <p:cNvPr id="5122" name="Picture 2" descr="File:Amazon Web Services Logo.svg - Wikimedia Commons">
            <a:extLst>
              <a:ext uri="{FF2B5EF4-FFF2-40B4-BE49-F238E27FC236}">
                <a16:creationId xmlns:a16="http://schemas.microsoft.com/office/drawing/2014/main" id="{24436E5A-8006-42FB-BE16-89113B4F4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867" y="1530311"/>
            <a:ext cx="1704753" cy="10205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User Logo PNG and User Logo Transparent Clipart Free Download. - CleanPNG /  KissPNG">
            <a:extLst>
              <a:ext uri="{FF2B5EF4-FFF2-40B4-BE49-F238E27FC236}">
                <a16:creationId xmlns:a16="http://schemas.microsoft.com/office/drawing/2014/main" id="{3EAFE546-21E5-47CC-AB09-8E61D2434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668" y="1397666"/>
            <a:ext cx="1261453" cy="1261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0D0925-3261-461E-A726-60F497D33F48}"/>
              </a:ext>
            </a:extLst>
          </p:cNvPr>
          <p:cNvSpPr txBox="1"/>
          <p:nvPr/>
        </p:nvSpPr>
        <p:spPr>
          <a:xfrm>
            <a:off x="1608881" y="3194613"/>
            <a:ext cx="385625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Infrastructure – Servers, Storage</a:t>
            </a:r>
          </a:p>
          <a:p>
            <a:pPr marL="285750" indent="-285750">
              <a:buFont typeface="Arial" panose="020B0604020202020204" pitchFamily="34" charset="0"/>
              <a:buChar char="•"/>
            </a:pPr>
            <a:r>
              <a:rPr lang="en-IN" dirty="0"/>
              <a:t>Security of Network</a:t>
            </a:r>
          </a:p>
          <a:p>
            <a:pPr marL="285750" indent="-285750">
              <a:buFont typeface="Arial" panose="020B0604020202020204" pitchFamily="34" charset="0"/>
              <a:buChar char="•"/>
            </a:pPr>
            <a:r>
              <a:rPr lang="en-IN" dirty="0"/>
              <a:t>Configuration and Vulnerability Analysis</a:t>
            </a:r>
          </a:p>
          <a:p>
            <a:pPr marL="285750" indent="-285750">
              <a:buFont typeface="Arial" panose="020B0604020202020204" pitchFamily="34" charset="0"/>
              <a:buChar char="•"/>
            </a:pPr>
            <a:r>
              <a:rPr lang="en-IN" dirty="0"/>
              <a:t>Compliance Validation </a:t>
            </a:r>
          </a:p>
        </p:txBody>
      </p:sp>
      <p:sp>
        <p:nvSpPr>
          <p:cNvPr id="6" name="TextBox 5">
            <a:extLst>
              <a:ext uri="{FF2B5EF4-FFF2-40B4-BE49-F238E27FC236}">
                <a16:creationId xmlns:a16="http://schemas.microsoft.com/office/drawing/2014/main" id="{B8353B19-201C-4D37-B7E2-8481500C5FE9}"/>
              </a:ext>
            </a:extLst>
          </p:cNvPr>
          <p:cNvSpPr txBox="1"/>
          <p:nvPr/>
        </p:nvSpPr>
        <p:spPr>
          <a:xfrm>
            <a:off x="5679635" y="3194613"/>
            <a:ext cx="5464573" cy="1754326"/>
          </a:xfrm>
          <a:prstGeom prst="rect">
            <a:avLst/>
          </a:prstGeom>
          <a:noFill/>
        </p:spPr>
        <p:txBody>
          <a:bodyPr wrap="none" rtlCol="0">
            <a:spAutoFit/>
          </a:bodyPr>
          <a:lstStyle/>
          <a:p>
            <a:pPr marL="285750" indent="-285750">
              <a:buFont typeface="Arial" panose="020B0604020202020204" pitchFamily="34" charset="0"/>
              <a:buChar char="•"/>
            </a:pPr>
            <a:r>
              <a:rPr lang="en-IN" dirty="0"/>
              <a:t>User, group, roles, policies</a:t>
            </a:r>
          </a:p>
          <a:p>
            <a:pPr marL="285750" indent="-285750">
              <a:buFont typeface="Arial" panose="020B0604020202020204" pitchFamily="34" charset="0"/>
              <a:buChar char="•"/>
            </a:pPr>
            <a:r>
              <a:rPr lang="en-IN" dirty="0"/>
              <a:t>MFA </a:t>
            </a:r>
          </a:p>
          <a:p>
            <a:pPr marL="285750" indent="-285750">
              <a:buFont typeface="Arial" panose="020B0604020202020204" pitchFamily="34" charset="0"/>
              <a:buChar char="•"/>
            </a:pPr>
            <a:r>
              <a:rPr lang="en-IN" dirty="0"/>
              <a:t>Key management</a:t>
            </a:r>
          </a:p>
          <a:p>
            <a:pPr marL="285750" indent="-285750">
              <a:buFont typeface="Arial" panose="020B0604020202020204" pitchFamily="34" charset="0"/>
              <a:buChar char="•"/>
            </a:pPr>
            <a:r>
              <a:rPr lang="en-IN" dirty="0"/>
              <a:t>Usage of IAM for Managing and applying permissions</a:t>
            </a:r>
          </a:p>
          <a:p>
            <a:pPr marL="285750" indent="-285750">
              <a:buFont typeface="Arial" panose="020B0604020202020204" pitchFamily="34" charset="0"/>
              <a:buChar char="•"/>
            </a:pPr>
            <a:r>
              <a:rPr lang="en-IN" dirty="0"/>
              <a:t>Analysis of Access Patterns</a:t>
            </a:r>
          </a:p>
          <a:p>
            <a:pPr marL="285750" indent="-285750">
              <a:buFont typeface="Arial" panose="020B0604020202020204" pitchFamily="34" charset="0"/>
              <a:buChar char="•"/>
            </a:pPr>
            <a:r>
              <a:rPr lang="en-IN" dirty="0"/>
              <a:t>Permissions review</a:t>
            </a:r>
          </a:p>
        </p:txBody>
      </p:sp>
      <p:sp>
        <p:nvSpPr>
          <p:cNvPr id="7" name="TextBox 6">
            <a:extLst>
              <a:ext uri="{FF2B5EF4-FFF2-40B4-BE49-F238E27FC236}">
                <a16:creationId xmlns:a16="http://schemas.microsoft.com/office/drawing/2014/main" id="{5BB70817-BCDC-4224-81C2-3E44B1A26835}"/>
              </a:ext>
            </a:extLst>
          </p:cNvPr>
          <p:cNvSpPr txBox="1"/>
          <p:nvPr/>
        </p:nvSpPr>
        <p:spPr>
          <a:xfrm>
            <a:off x="1715207" y="4878455"/>
            <a:ext cx="8533746" cy="646331"/>
          </a:xfrm>
          <a:prstGeom prst="rect">
            <a:avLst/>
          </a:prstGeom>
          <a:noFill/>
        </p:spPr>
        <p:txBody>
          <a:bodyPr wrap="none" rtlCol="0">
            <a:spAutoFit/>
          </a:bodyPr>
          <a:lstStyle/>
          <a:p>
            <a:r>
              <a:rPr lang="en-IN" dirty="0">
                <a:highlight>
                  <a:srgbClr val="FFFF00"/>
                </a:highlight>
              </a:rPr>
              <a:t>AWS is responsible for all the infrastructure and you are responsible for how you use that</a:t>
            </a:r>
          </a:p>
          <a:p>
            <a:r>
              <a:rPr lang="en-IN" dirty="0">
                <a:highlight>
                  <a:srgbClr val="FFFF00"/>
                </a:highlight>
              </a:rPr>
              <a:t> infrastructure.</a:t>
            </a:r>
          </a:p>
        </p:txBody>
      </p:sp>
    </p:spTree>
    <p:extLst>
      <p:ext uri="{BB962C8B-B14F-4D97-AF65-F5344CB8AC3E}">
        <p14:creationId xmlns:p14="http://schemas.microsoft.com/office/powerpoint/2010/main" val="3603573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20750</TotalTime>
  <Words>1047</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charter</vt:lpstr>
      <vt:lpstr>Office Theme</vt:lpstr>
      <vt:lpstr>AWS Hands-On Session 20/01/2020  </vt:lpstr>
      <vt:lpstr>Welcome! We will be starting in 3 minutes</vt:lpstr>
      <vt:lpstr>Cloud Computing Overview</vt:lpstr>
      <vt:lpstr>Cloud Computing Overview</vt:lpstr>
      <vt:lpstr>Cloud Computing Types</vt:lpstr>
      <vt:lpstr>Cloud Computing Types - Comparison</vt:lpstr>
      <vt:lpstr>Shared Responsibility Model Diagram</vt:lpstr>
      <vt:lpstr>Identity &amp; Access Management - IAM</vt:lpstr>
      <vt:lpstr>IAM Shared Responsibility Model </vt:lpstr>
      <vt:lpstr>Overview for IAM</vt:lpstr>
      <vt:lpstr>EC2 Overview</vt:lpstr>
      <vt:lpstr>EC2 Instance Types</vt:lpstr>
      <vt:lpstr>Vertical vs Horizontal Scaling</vt:lpstr>
      <vt:lpstr>EC2 Instance Purchasing Options </vt:lpstr>
      <vt:lpstr>EC2 On Demand Instances</vt:lpstr>
      <vt:lpstr>EC2 Reserved Instances</vt:lpstr>
      <vt:lpstr>EC2 Scheduled Reserved Instances</vt:lpstr>
      <vt:lpstr>EC2 Scheduled Reserved Instances</vt:lpstr>
      <vt:lpstr>EC2 Dedicated Hosts</vt:lpstr>
      <vt:lpstr>EC2 Dedicated Instances</vt:lpstr>
      <vt:lpstr>EC2 Great Combo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Certified Cloud Practitioner Hands on Course CLF-C01</dc:title>
  <dc:creator>Soni, Ujjwalkumar</dc:creator>
  <cp:lastModifiedBy>Soni, Ujjwalkumar</cp:lastModifiedBy>
  <cp:revision>37</cp:revision>
  <dcterms:created xsi:type="dcterms:W3CDTF">2020-10-08T07:55:24Z</dcterms:created>
  <dcterms:modified xsi:type="dcterms:W3CDTF">2021-01-27T12:28:59Z</dcterms:modified>
</cp:coreProperties>
</file>