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85">
          <p15:clr>
            <a:srgbClr val="A4A3A4"/>
          </p15:clr>
        </p15:guide>
        <p15:guide id="2" pos="39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85" orient="horz"/>
        <p:guide pos="3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62973a60_5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62973a60_5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3962973a60_5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962973a6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962973a6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3962973a60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962973a60_5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962973a60_5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3962973a60_5_1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962973a60_5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3962973a60_5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962973a60_5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962973a60_5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3962973a60_5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62973a60_4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62973a60_4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3962973a60_4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3962973a60_5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3962973a60_5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23962973a60_5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962973a60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962973a60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23962973a60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962973a60_5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23962973a60_5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962973a6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62973a60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3962973a60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962973a60_5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962973a60_5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3962973a60_5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962973a60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962973a6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3962973a60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Title page">
    <p:bg>
      <p:bgPr>
        <a:solidFill>
          <a:srgbClr val="262626"/>
        </a:solidFill>
      </p:bgPr>
    </p:bg>
    <p:spTree>
      <p:nvGrpSpPr>
        <p:cNvPr id="12" name="Shape 12"/>
        <p:cNvGrpSpPr/>
        <p:nvPr/>
      </p:nvGrpSpPr>
      <p:grpSpPr>
        <a:xfrm>
          <a:off x="0" y="0"/>
          <a:ext cx="0" cy="0"/>
          <a:chOff x="0" y="0"/>
          <a:chExt cx="0" cy="0"/>
        </a:xfrm>
      </p:grpSpPr>
      <p:sp>
        <p:nvSpPr>
          <p:cNvPr id="13" name="Google Shape;13;p2"/>
          <p:cNvSpPr/>
          <p:nvPr/>
        </p:nvSpPr>
        <p:spPr>
          <a:xfrm>
            <a:off x="633304" y="-648376"/>
            <a:ext cx="733465" cy="236752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2"/>
          <p:cNvSpPr txBox="1"/>
          <p:nvPr>
            <p:ph type="title"/>
          </p:nvPr>
        </p:nvSpPr>
        <p:spPr>
          <a:xfrm>
            <a:off x="502903" y="2766523"/>
            <a:ext cx="7734221" cy="111449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100"/>
              <a:buNone/>
              <a:defRPr b="1"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 name="Google Shape;16;p2"/>
          <p:cNvSpPr txBox="1"/>
          <p:nvPr>
            <p:ph idx="2" type="body"/>
          </p:nvPr>
        </p:nvSpPr>
        <p:spPr>
          <a:xfrm>
            <a:off x="530694" y="2443859"/>
            <a:ext cx="773422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b="0" sz="18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7" name="Google Shape;17;p2"/>
          <p:cNvPicPr preferRelativeResize="0"/>
          <p:nvPr/>
        </p:nvPicPr>
        <p:blipFill rotWithShape="1">
          <a:blip r:embed="rId2">
            <a:alphaModFix/>
          </a:blip>
          <a:srcRect b="0" l="0" r="0" t="0"/>
          <a:stretch/>
        </p:blipFill>
        <p:spPr>
          <a:xfrm>
            <a:off x="352425" y="581278"/>
            <a:ext cx="1289146" cy="14157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p:cSld name="Content only: white">
    <p:spTree>
      <p:nvGrpSpPr>
        <p:cNvPr id="18" name="Shape 18"/>
        <p:cNvGrpSpPr/>
        <p:nvPr/>
      </p:nvGrpSpPr>
      <p:grpSpPr>
        <a:xfrm>
          <a:off x="0" y="0"/>
          <a:ext cx="0" cy="0"/>
          <a:chOff x="0" y="0"/>
          <a:chExt cx="0" cy="0"/>
        </a:xfrm>
      </p:grpSpPr>
      <p:sp>
        <p:nvSpPr>
          <p:cNvPr id="19" name="Google Shape;19;p3"/>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404041"/>
              </a:buClr>
              <a:buSzPts val="3000"/>
              <a:buFont typeface="Arial"/>
              <a:buNone/>
              <a:defRPr b="1" i="0" sz="3000" cap="none">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3"/>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nvSpPr>
        <p:spPr>
          <a:xfrm>
            <a:off x="3556000" y="354105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3"/>
          <p:cNvSpPr txBox="1"/>
          <p:nvPr>
            <p:ph idx="2" type="body"/>
          </p:nvPr>
        </p:nvSpPr>
        <p:spPr>
          <a:xfrm>
            <a:off x="518824" y="1629404"/>
            <a:ext cx="8015594" cy="2810633"/>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4" name="Google Shape;24;p3"/>
          <p:cNvGrpSpPr/>
          <p:nvPr/>
        </p:nvGrpSpPr>
        <p:grpSpPr>
          <a:xfrm>
            <a:off x="-30788" y="4661517"/>
            <a:ext cx="9228667" cy="528963"/>
            <a:chOff x="-30788" y="4661517"/>
            <a:chExt cx="9228667" cy="528963"/>
          </a:xfrm>
        </p:grpSpPr>
        <p:sp>
          <p:nvSpPr>
            <p:cNvPr id="25" name="Google Shape;25;p3"/>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3"/>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3"/>
            <p:cNvSpPr txBox="1"/>
            <p:nvPr/>
          </p:nvSpPr>
          <p:spPr>
            <a:xfrm>
              <a:off x="1030976" y="4823725"/>
              <a:ext cx="5002800" cy="230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LUDDY SCHOOL OF INFORMATICS, COMPUTING, AND ENGINEERING</a:t>
              </a:r>
              <a:endParaRPr b="0" i="0" sz="1400" u="none" cap="none" strike="noStrike">
                <a:solidFill>
                  <a:srgbClr val="000000"/>
                </a:solidFill>
                <a:latin typeface="Arial"/>
                <a:ea typeface="Arial"/>
                <a:cs typeface="Arial"/>
                <a:sym typeface="Arial"/>
              </a:endParaRPr>
            </a:p>
          </p:txBody>
        </p:sp>
      </p:grpSp>
      <p:pic>
        <p:nvPicPr>
          <p:cNvPr id="28" name="Google Shape;28;p3"/>
          <p:cNvPicPr preferRelativeResize="0"/>
          <p:nvPr/>
        </p:nvPicPr>
        <p:blipFill rotWithShape="1">
          <a:blip r:embed="rId2">
            <a:alphaModFix/>
          </a:blip>
          <a:srcRect b="0" l="0" r="0" t="0"/>
          <a:stretch/>
        </p:blipFill>
        <p:spPr>
          <a:xfrm>
            <a:off x="483819" y="4514843"/>
            <a:ext cx="684581" cy="7518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660B13"/>
        </a:solidFill>
      </p:bgPr>
    </p:bg>
    <p:spTree>
      <p:nvGrpSpPr>
        <p:cNvPr id="29" name="Shape 29"/>
        <p:cNvGrpSpPr/>
        <p:nvPr/>
      </p:nvGrpSpPr>
      <p:grpSpPr>
        <a:xfrm>
          <a:off x="0" y="0"/>
          <a:ext cx="0" cy="0"/>
          <a:chOff x="0" y="0"/>
          <a:chExt cx="0" cy="0"/>
        </a:xfrm>
      </p:grpSpPr>
      <p:sp>
        <p:nvSpPr>
          <p:cNvPr id="30" name="Google Shape;30;p4"/>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4"/>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4"/>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4"/>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4000"/>
              <a:buFont typeface="Arial"/>
              <a:buNone/>
              <a:defRPr b="1" i="0" sz="40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526131" y="2032786"/>
            <a:ext cx="370046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400"/>
              <a:buNone/>
              <a:defRPr b="1" i="0" sz="14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100000"/>
              </a:lnSpc>
              <a:spcBef>
                <a:spcPts val="18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4"/>
          <p:cNvSpPr/>
          <p:nvPr/>
        </p:nvSpPr>
        <p:spPr>
          <a:xfrm>
            <a:off x="-14942" y="2032000"/>
            <a:ext cx="148614" cy="836706"/>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1892" y="634604"/>
            <a:ext cx="6802482" cy="85725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161892" y="1589938"/>
            <a:ext cx="6802482" cy="321528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rive.google.com/file/d/13YaLxL8LlmfvZKRkTzwzR5mYvW4ugE95/view"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5"/>
          <p:cNvSpPr txBox="1"/>
          <p:nvPr>
            <p:ph type="title"/>
          </p:nvPr>
        </p:nvSpPr>
        <p:spPr>
          <a:xfrm>
            <a:off x="704840" y="2110898"/>
            <a:ext cx="7734300" cy="111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44"/>
              <a:buFont typeface="Arial"/>
              <a:buNone/>
            </a:pPr>
            <a:r>
              <a:rPr lang="en-US" sz="5300">
                <a:solidFill>
                  <a:srgbClr val="990000"/>
                </a:solidFill>
              </a:rPr>
              <a:t>DiabeteXpert</a:t>
            </a:r>
            <a:endParaRPr>
              <a:solidFill>
                <a:srgbClr val="990000"/>
              </a:solidFill>
            </a:endParaRPr>
          </a:p>
        </p:txBody>
      </p:sp>
      <p:sp>
        <p:nvSpPr>
          <p:cNvPr id="41" name="Google Shape;41;p5"/>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lang="en-US"/>
              <a:t>LUDDY SCHOOL OF INFORMATICS, COMPUTING, AND ENGINEERING</a:t>
            </a:r>
            <a:endParaRPr/>
          </a:p>
        </p:txBody>
      </p:sp>
      <p:sp>
        <p:nvSpPr>
          <p:cNvPr id="42" name="Google Shape;42;p5"/>
          <p:cNvSpPr txBox="1"/>
          <p:nvPr>
            <p:ph idx="2" type="body"/>
          </p:nvPr>
        </p:nvSpPr>
        <p:spPr>
          <a:xfrm>
            <a:off x="530694" y="1788209"/>
            <a:ext cx="7734300" cy="25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DATA MINING </a:t>
            </a:r>
            <a:endParaRPr/>
          </a:p>
        </p:txBody>
      </p:sp>
      <p:sp>
        <p:nvSpPr>
          <p:cNvPr id="43" name="Google Shape;43;p5"/>
          <p:cNvSpPr txBox="1"/>
          <p:nvPr/>
        </p:nvSpPr>
        <p:spPr>
          <a:xfrm>
            <a:off x="530700" y="3295800"/>
            <a:ext cx="2594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6A6A6"/>
                </a:solidFill>
                <a:latin typeface="Arial"/>
                <a:ea typeface="Arial"/>
                <a:cs typeface="Arial"/>
                <a:sym typeface="Arial"/>
              </a:rPr>
              <a:t>GROUP 22 - </a:t>
            </a:r>
            <a:endParaRPr b="0" i="0" sz="1400" u="none" cap="none" strike="noStrike">
              <a:solidFill>
                <a:srgbClr val="A6A6A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rgbClr val="A6A6A6"/>
                </a:solidFill>
              </a:rPr>
              <a:t>UJJWAL</a:t>
            </a:r>
            <a:r>
              <a:rPr b="0" i="0" lang="en-US" sz="1400" u="none" cap="none" strike="noStrike">
                <a:solidFill>
                  <a:srgbClr val="A6A6A6"/>
                </a:solidFill>
                <a:latin typeface="Arial"/>
                <a:ea typeface="Arial"/>
                <a:cs typeface="Arial"/>
                <a:sym typeface="Arial"/>
              </a:rPr>
              <a:t> DUBEY</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6A6A6"/>
                </a:solidFill>
                <a:latin typeface="Arial"/>
                <a:ea typeface="Arial"/>
                <a:cs typeface="Arial"/>
                <a:sym typeface="Arial"/>
              </a:rPr>
              <a:t>SRESHTA REDDY N</a:t>
            </a:r>
            <a:endParaRPr b="0" i="0" sz="1400" u="none" cap="none" strike="noStrike">
              <a:solidFill>
                <a:srgbClr val="A6A6A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6A6A6"/>
                </a:solidFill>
                <a:latin typeface="Arial"/>
                <a:ea typeface="Arial"/>
                <a:cs typeface="Arial"/>
                <a:sym typeface="Arial"/>
              </a:rPr>
              <a:t>KAVYASREE NANDURU</a:t>
            </a:r>
            <a:endParaRPr b="0" i="0" sz="1400" u="none" cap="none" strike="noStrike">
              <a:solidFill>
                <a:srgbClr val="A6A6A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6A6A6"/>
                </a:solidFill>
                <a:latin typeface="Arial"/>
                <a:ea typeface="Arial"/>
                <a:cs typeface="Arial"/>
                <a:sym typeface="Arial"/>
              </a:rPr>
              <a:t>TEJASVI KARTHIK</a:t>
            </a:r>
            <a:endParaRPr b="0" i="0" sz="1400" u="none" cap="none" strike="noStrike">
              <a:solidFill>
                <a:srgbClr val="A6A6A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ctrTitle"/>
          </p:nvPr>
        </p:nvSpPr>
        <p:spPr>
          <a:xfrm>
            <a:off x="569850" y="353896"/>
            <a:ext cx="8004300" cy="699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a:t>Heart </a:t>
            </a:r>
            <a:r>
              <a:rPr lang="en-US"/>
              <a:t>Exploratory Data Analysis (EDA) </a:t>
            </a:r>
            <a:endParaRPr/>
          </a:p>
        </p:txBody>
      </p:sp>
      <p:pic>
        <p:nvPicPr>
          <p:cNvPr id="108" name="Google Shape;108;p14"/>
          <p:cNvPicPr preferRelativeResize="0"/>
          <p:nvPr/>
        </p:nvPicPr>
        <p:blipFill>
          <a:blip r:embed="rId3">
            <a:alphaModFix/>
          </a:blip>
          <a:stretch>
            <a:fillRect/>
          </a:stretch>
        </p:blipFill>
        <p:spPr>
          <a:xfrm>
            <a:off x="-12" y="1527400"/>
            <a:ext cx="3742875" cy="2763450"/>
          </a:xfrm>
          <a:prstGeom prst="rect">
            <a:avLst/>
          </a:prstGeom>
          <a:noFill/>
          <a:ln>
            <a:noFill/>
          </a:ln>
        </p:spPr>
      </p:pic>
      <p:pic>
        <p:nvPicPr>
          <p:cNvPr id="109" name="Google Shape;109;p14"/>
          <p:cNvPicPr preferRelativeResize="0"/>
          <p:nvPr/>
        </p:nvPicPr>
        <p:blipFill>
          <a:blip r:embed="rId4">
            <a:alphaModFix/>
          </a:blip>
          <a:stretch>
            <a:fillRect/>
          </a:stretch>
        </p:blipFill>
        <p:spPr>
          <a:xfrm>
            <a:off x="3561625" y="1658025"/>
            <a:ext cx="5490550" cy="239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ctrTitle"/>
          </p:nvPr>
        </p:nvSpPr>
        <p:spPr>
          <a:xfrm>
            <a:off x="569852" y="434432"/>
            <a:ext cx="8004300" cy="69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Heart</a:t>
            </a:r>
            <a:r>
              <a:rPr lang="en-US"/>
              <a:t> Machine Learning Model</a:t>
            </a:r>
            <a:endParaRPr/>
          </a:p>
        </p:txBody>
      </p:sp>
      <p:sp>
        <p:nvSpPr>
          <p:cNvPr id="116" name="Google Shape;116;p15"/>
          <p:cNvSpPr txBox="1"/>
          <p:nvPr/>
        </p:nvSpPr>
        <p:spPr>
          <a:xfrm>
            <a:off x="4517275" y="1266600"/>
            <a:ext cx="45063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700"/>
              <a:t>Random Forest is the most accurate model with an accuracy score of 0.8681, making it a good choice since accuracy is important for our project. It can handle complex datasets and avoid overfitting. Random Forest is better suited for complex datasets with nonlinear decision boundaries, while Neural Networks are better for linear decision boundaries. Random Forest also has built-in feature selection, while Neural Networks require manual selection.</a:t>
            </a:r>
            <a:endParaRPr sz="1800"/>
          </a:p>
        </p:txBody>
      </p:sp>
      <p:pic>
        <p:nvPicPr>
          <p:cNvPr id="117" name="Google Shape;117;p15"/>
          <p:cNvPicPr preferRelativeResize="0"/>
          <p:nvPr/>
        </p:nvPicPr>
        <p:blipFill>
          <a:blip r:embed="rId3">
            <a:alphaModFix/>
          </a:blip>
          <a:stretch>
            <a:fillRect/>
          </a:stretch>
        </p:blipFill>
        <p:spPr>
          <a:xfrm>
            <a:off x="152400" y="1285833"/>
            <a:ext cx="4212476" cy="3129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ctrTitle"/>
          </p:nvPr>
        </p:nvSpPr>
        <p:spPr>
          <a:xfrm>
            <a:off x="569850" y="353900"/>
            <a:ext cx="8282700" cy="699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404041"/>
              </a:buClr>
              <a:buSzPct val="100000"/>
              <a:buFont typeface="Arial"/>
              <a:buNone/>
            </a:pPr>
            <a:r>
              <a:rPr lang="en-US"/>
              <a:t>Kidney Disease </a:t>
            </a:r>
            <a:r>
              <a:rPr lang="en-US"/>
              <a:t>Exploratory Data Analysis (EDA)</a:t>
            </a:r>
            <a:endParaRPr/>
          </a:p>
        </p:txBody>
      </p:sp>
      <p:pic>
        <p:nvPicPr>
          <p:cNvPr id="124" name="Google Shape;124;p16"/>
          <p:cNvPicPr preferRelativeResize="0"/>
          <p:nvPr/>
        </p:nvPicPr>
        <p:blipFill>
          <a:blip r:embed="rId3">
            <a:alphaModFix/>
          </a:blip>
          <a:stretch>
            <a:fillRect/>
          </a:stretch>
        </p:blipFill>
        <p:spPr>
          <a:xfrm>
            <a:off x="31650" y="888047"/>
            <a:ext cx="4188900" cy="2914253"/>
          </a:xfrm>
          <a:prstGeom prst="rect">
            <a:avLst/>
          </a:prstGeom>
          <a:noFill/>
          <a:ln>
            <a:noFill/>
          </a:ln>
        </p:spPr>
      </p:pic>
      <p:pic>
        <p:nvPicPr>
          <p:cNvPr id="125" name="Google Shape;125;p16"/>
          <p:cNvPicPr preferRelativeResize="0"/>
          <p:nvPr/>
        </p:nvPicPr>
        <p:blipFill>
          <a:blip r:embed="rId4">
            <a:alphaModFix/>
          </a:blip>
          <a:stretch>
            <a:fillRect/>
          </a:stretch>
        </p:blipFill>
        <p:spPr>
          <a:xfrm>
            <a:off x="3723450" y="904550"/>
            <a:ext cx="5328727" cy="3343050"/>
          </a:xfrm>
          <a:prstGeom prst="rect">
            <a:avLst/>
          </a:prstGeom>
          <a:noFill/>
          <a:ln>
            <a:noFill/>
          </a:ln>
        </p:spPr>
      </p:pic>
      <p:sp>
        <p:nvSpPr>
          <p:cNvPr id="126" name="Google Shape;126;p16"/>
          <p:cNvSpPr txBox="1"/>
          <p:nvPr/>
        </p:nvSpPr>
        <p:spPr>
          <a:xfrm>
            <a:off x="218675" y="4042300"/>
            <a:ext cx="88335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700"/>
              <a:t>Random Forest gave better results, </a:t>
            </a:r>
            <a:r>
              <a:rPr lang="en-US" sz="1700"/>
              <a:t>additionally</a:t>
            </a:r>
            <a:r>
              <a:rPr lang="en-US" sz="1700"/>
              <a:t> it was less sensitive for outliers, which overall improved the accuracy of the model with 93%</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ctrTitle"/>
          </p:nvPr>
        </p:nvSpPr>
        <p:spPr>
          <a:xfrm>
            <a:off x="444352" y="502595"/>
            <a:ext cx="8004300" cy="69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Kidney Machine Learning Model</a:t>
            </a:r>
            <a:endParaRPr/>
          </a:p>
        </p:txBody>
      </p:sp>
      <p:sp>
        <p:nvSpPr>
          <p:cNvPr id="133" name="Google Shape;133;p17"/>
          <p:cNvSpPr txBox="1"/>
          <p:nvPr>
            <p:ph idx="2" type="body"/>
          </p:nvPr>
        </p:nvSpPr>
        <p:spPr>
          <a:xfrm>
            <a:off x="564149" y="1372954"/>
            <a:ext cx="8015700" cy="2810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US">
                <a:solidFill>
                  <a:srgbClr val="343541"/>
                </a:solidFill>
              </a:rPr>
              <a:t>Random Forest is better suited for small datasets with fewer features: Neural Networks typically require a large amount of data to train well, and this dataset may not have been large enough for the neural network to generalize well. Random Forest, on the other hand, can work well with small datasets and is less prone to overfitting.</a:t>
            </a:r>
            <a:endParaRPr>
              <a:solidFill>
                <a:srgbClr val="343541"/>
              </a:solidFill>
            </a:endParaRPr>
          </a:p>
          <a:p>
            <a:pPr indent="0" lvl="0" marL="0" rtl="0" algn="just">
              <a:spcBef>
                <a:spcPts val="0"/>
              </a:spcBef>
              <a:spcAft>
                <a:spcPts val="0"/>
              </a:spcAft>
              <a:buNone/>
            </a:pPr>
            <a:r>
              <a:rPr lang="en-US">
                <a:solidFill>
                  <a:srgbClr val="343541"/>
                </a:solidFill>
              </a:rPr>
              <a:t>Random Forest is less sensitive to outliers: Random Forest is a collection of decision trees, and the decision at each split is based on a subset of the features. This reduces the impact of outliers on the overall prediction. Neural Networks, on the other hand, are more sensitive to outliers, which can impact the accuracy of the model. It gave an accuracy 93%.</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1133025" y="1226475"/>
            <a:ext cx="6961200" cy="2357400"/>
          </a:xfrm>
          <a:prstGeom prst="rect">
            <a:avLst/>
          </a:prstGeom>
          <a:noFill/>
          <a:ln>
            <a:noFill/>
          </a:ln>
        </p:spPr>
        <p:txBody>
          <a:bodyPr anchorCtr="0" anchor="ctr" bIns="45700" lIns="91425" spcFirstLastPara="1" rIns="91425" wrap="square" tIns="45700">
            <a:noAutofit/>
          </a:bodyPr>
          <a:lstStyle/>
          <a:p>
            <a:pPr indent="0" lvl="0" marL="1828800" rtl="0" algn="l">
              <a:spcBef>
                <a:spcPts val="0"/>
              </a:spcBef>
              <a:spcAft>
                <a:spcPts val="0"/>
              </a:spcAft>
              <a:buClr>
                <a:schemeClr val="dk1"/>
              </a:buClr>
              <a:buSzPts val="1100"/>
              <a:buFont typeface="Arial"/>
              <a:buNone/>
            </a:pPr>
            <a:r>
              <a:rPr lang="en-US">
                <a:solidFill>
                  <a:srgbClr val="404041"/>
                </a:solidFill>
                <a:latin typeface="Comic Sans MS"/>
                <a:ea typeface="Comic Sans MS"/>
                <a:cs typeface="Comic Sans MS"/>
                <a:sym typeface="Comic Sans MS"/>
              </a:rPr>
              <a:t> </a:t>
            </a:r>
            <a:r>
              <a:rPr lang="en-US">
                <a:solidFill>
                  <a:schemeClr val="lt1"/>
                </a:solidFill>
                <a:latin typeface="Comic Sans MS"/>
                <a:ea typeface="Comic Sans MS"/>
                <a:cs typeface="Comic Sans MS"/>
                <a:sym typeface="Comic Sans MS"/>
              </a:rPr>
              <a:t>Results</a:t>
            </a:r>
            <a:endParaRPr sz="4100">
              <a:solidFill>
                <a:schemeClr val="lt1"/>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9" title="Data Mining Final video.mp4">
            <a:hlinkClick r:id="rId3"/>
          </p:cNvPr>
          <p:cNvPicPr preferRelativeResize="0"/>
          <p:nvPr/>
        </p:nvPicPr>
        <p:blipFill>
          <a:blip r:embed="rId4">
            <a:alphaModFix/>
          </a:blip>
          <a:stretch>
            <a:fillRect/>
          </a:stretch>
        </p:blipFill>
        <p:spPr>
          <a:xfrm>
            <a:off x="1524000" y="55725"/>
            <a:ext cx="6271400" cy="470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524527" y="559620"/>
            <a:ext cx="8004300" cy="699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solidFill>
                  <a:schemeClr val="dk1"/>
                </a:solidFill>
              </a:rPr>
              <a:t>Applications</a:t>
            </a:r>
            <a:endParaRPr sz="4600"/>
          </a:p>
        </p:txBody>
      </p:sp>
      <p:sp>
        <p:nvSpPr>
          <p:cNvPr id="150" name="Google Shape;150;p20"/>
          <p:cNvSpPr txBox="1"/>
          <p:nvPr>
            <p:ph idx="2" type="body"/>
          </p:nvPr>
        </p:nvSpPr>
        <p:spPr>
          <a:xfrm>
            <a:off x="518824" y="1258629"/>
            <a:ext cx="8015700" cy="2810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Physician Assistants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Diabetes Patients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Medical Interns or Trainees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406060" y="578164"/>
            <a:ext cx="8004300" cy="699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404041"/>
              </a:buClr>
              <a:buSzPts val="3000"/>
              <a:buFont typeface="Arial"/>
              <a:buNone/>
            </a:pPr>
            <a:r>
              <a:rPr lang="en-US"/>
              <a:t>Challenges Faced</a:t>
            </a:r>
            <a:endParaRPr/>
          </a:p>
        </p:txBody>
      </p:sp>
      <p:sp>
        <p:nvSpPr>
          <p:cNvPr id="156" name="Google Shape;156;p21"/>
          <p:cNvSpPr txBox="1"/>
          <p:nvPr>
            <p:ph idx="2" type="body"/>
          </p:nvPr>
        </p:nvSpPr>
        <p:spPr>
          <a:xfrm>
            <a:off x="406050" y="1610300"/>
            <a:ext cx="8331900" cy="1692300"/>
          </a:xfrm>
          <a:prstGeom prst="rect">
            <a:avLst/>
          </a:prstGeom>
          <a:noFill/>
          <a:ln>
            <a:noFill/>
          </a:ln>
        </p:spPr>
        <p:txBody>
          <a:bodyPr anchorCtr="0" anchor="t" bIns="45700" lIns="91425" spcFirstLastPara="1" rIns="91425" wrap="square" tIns="45700">
            <a:normAutofit lnSpcReduction="10000"/>
          </a:bodyPr>
          <a:lstStyle/>
          <a:p>
            <a:pPr indent="-368300" lvl="0" marL="457200" marR="0" rtl="0" algn="l">
              <a:lnSpc>
                <a:spcPct val="100000"/>
              </a:lnSpc>
              <a:spcBef>
                <a:spcPts val="1800"/>
              </a:spcBef>
              <a:spcAft>
                <a:spcPts val="0"/>
              </a:spcAft>
              <a:buClr>
                <a:schemeClr val="dk1"/>
              </a:buClr>
              <a:buSzPts val="2200"/>
              <a:buChar char="●"/>
            </a:pPr>
            <a:r>
              <a:rPr lang="en-US" sz="2200">
                <a:solidFill>
                  <a:schemeClr val="dk1"/>
                </a:solidFill>
                <a:highlight>
                  <a:schemeClr val="lt1"/>
                </a:highlight>
              </a:rPr>
              <a:t>Took time to deal with different datasets.</a:t>
            </a:r>
            <a:endParaRPr sz="2200">
              <a:solidFill>
                <a:schemeClr val="dk1"/>
              </a:solidFill>
              <a:highlight>
                <a:schemeClr val="lt1"/>
              </a:highlight>
            </a:endParaRPr>
          </a:p>
          <a:p>
            <a:pPr indent="-368300" lvl="0" marL="457200" marR="0" rtl="0" algn="l">
              <a:lnSpc>
                <a:spcPct val="100000"/>
              </a:lnSpc>
              <a:spcBef>
                <a:spcPts val="0"/>
              </a:spcBef>
              <a:spcAft>
                <a:spcPts val="0"/>
              </a:spcAft>
              <a:buClr>
                <a:schemeClr val="dk1"/>
              </a:buClr>
              <a:buSzPts val="2200"/>
              <a:buChar char="●"/>
            </a:pPr>
            <a:r>
              <a:rPr lang="en-US" sz="2200">
                <a:solidFill>
                  <a:schemeClr val="dk1"/>
                </a:solidFill>
                <a:highlight>
                  <a:schemeClr val="lt1"/>
                </a:highlight>
              </a:rPr>
              <a:t>H</a:t>
            </a:r>
            <a:r>
              <a:rPr lang="en-US" sz="2200">
                <a:solidFill>
                  <a:schemeClr val="dk1"/>
                </a:solidFill>
                <a:highlight>
                  <a:schemeClr val="lt1"/>
                </a:highlight>
              </a:rPr>
              <a:t>andling</a:t>
            </a:r>
            <a:r>
              <a:rPr lang="en-US" sz="2200">
                <a:solidFill>
                  <a:schemeClr val="dk1"/>
                </a:solidFill>
                <a:highlight>
                  <a:schemeClr val="lt1"/>
                </a:highlight>
              </a:rPr>
              <a:t> missing values, datasets had categorical values, so had to encode them to numerical values.</a:t>
            </a:r>
            <a:endParaRPr sz="2200">
              <a:solidFill>
                <a:schemeClr val="dk1"/>
              </a:solidFill>
              <a:highlight>
                <a:schemeClr val="lt1"/>
              </a:highlight>
            </a:endParaRPr>
          </a:p>
          <a:p>
            <a:pPr indent="-368300" lvl="0" marL="457200" marR="0" rtl="0" algn="l">
              <a:lnSpc>
                <a:spcPct val="100000"/>
              </a:lnSpc>
              <a:spcBef>
                <a:spcPts val="0"/>
              </a:spcBef>
              <a:spcAft>
                <a:spcPts val="0"/>
              </a:spcAft>
              <a:buClr>
                <a:schemeClr val="dk1"/>
              </a:buClr>
              <a:buSzPts val="2200"/>
              <a:buChar char="●"/>
            </a:pPr>
            <a:r>
              <a:rPr lang="en-US" sz="2200">
                <a:solidFill>
                  <a:schemeClr val="dk1"/>
                </a:solidFill>
                <a:highlight>
                  <a:schemeClr val="lt1"/>
                </a:highlight>
              </a:rPr>
              <a:t>Integration of the web application took time and created complex problems. </a:t>
            </a:r>
            <a:endParaRPr sz="2200">
              <a:solidFill>
                <a:schemeClr val="dk1"/>
              </a:solidFill>
              <a:highlight>
                <a:schemeClr val="lt1"/>
              </a:highlight>
            </a:endParaRPr>
          </a:p>
        </p:txBody>
      </p:sp>
      <p:pic>
        <p:nvPicPr>
          <p:cNvPr id="157" name="Google Shape;157;p21"/>
          <p:cNvPicPr preferRelativeResize="0"/>
          <p:nvPr/>
        </p:nvPicPr>
        <p:blipFill>
          <a:blip r:embed="rId3">
            <a:alphaModFix/>
          </a:blip>
          <a:stretch>
            <a:fillRect/>
          </a:stretch>
        </p:blipFill>
        <p:spPr>
          <a:xfrm>
            <a:off x="6996575" y="2645425"/>
            <a:ext cx="1981200" cy="198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ctrTitle"/>
          </p:nvPr>
        </p:nvSpPr>
        <p:spPr>
          <a:xfrm>
            <a:off x="529825" y="275450"/>
            <a:ext cx="7899300" cy="482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Lifestyle Changes</a:t>
            </a:r>
            <a:endParaRPr/>
          </a:p>
        </p:txBody>
      </p:sp>
      <p:pic>
        <p:nvPicPr>
          <p:cNvPr id="164" name="Google Shape;164;p22"/>
          <p:cNvPicPr preferRelativeResize="0"/>
          <p:nvPr/>
        </p:nvPicPr>
        <p:blipFill>
          <a:blip r:embed="rId3">
            <a:alphaModFix/>
          </a:blip>
          <a:stretch>
            <a:fillRect/>
          </a:stretch>
        </p:blipFill>
        <p:spPr>
          <a:xfrm>
            <a:off x="995650" y="851300"/>
            <a:ext cx="7152675" cy="375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905325" y="1314338"/>
            <a:ext cx="2982900" cy="1775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sz="4000"/>
              <a:t>Thank You</a:t>
            </a:r>
            <a:endParaRPr sz="4000"/>
          </a:p>
        </p:txBody>
      </p:sp>
      <p:pic>
        <p:nvPicPr>
          <p:cNvPr id="170" name="Google Shape;170;p23"/>
          <p:cNvPicPr preferRelativeResize="0"/>
          <p:nvPr/>
        </p:nvPicPr>
        <p:blipFill>
          <a:blip r:embed="rId3">
            <a:alphaModFix/>
          </a:blip>
          <a:stretch>
            <a:fillRect/>
          </a:stretch>
        </p:blipFill>
        <p:spPr>
          <a:xfrm>
            <a:off x="4125000" y="868275"/>
            <a:ext cx="4548425" cy="340695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6"/>
          <p:cNvSpPr txBox="1"/>
          <p:nvPr>
            <p:ph type="ctrTitle"/>
          </p:nvPr>
        </p:nvSpPr>
        <p:spPr>
          <a:xfrm>
            <a:off x="558600" y="114725"/>
            <a:ext cx="7683000" cy="1205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sz="3100"/>
              <a:t>Problem Statement</a:t>
            </a:r>
            <a:endParaRPr sz="3100"/>
          </a:p>
        </p:txBody>
      </p:sp>
      <p:sp>
        <p:nvSpPr>
          <p:cNvPr id="49" name="Google Shape;49;p6"/>
          <p:cNvSpPr txBox="1"/>
          <p:nvPr>
            <p:ph idx="2" type="body"/>
          </p:nvPr>
        </p:nvSpPr>
        <p:spPr>
          <a:xfrm>
            <a:off x="576450" y="1140725"/>
            <a:ext cx="8241000" cy="35130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00000"/>
              </a:lnSpc>
              <a:spcBef>
                <a:spcPts val="1800"/>
              </a:spcBef>
              <a:spcAft>
                <a:spcPts val="0"/>
              </a:spcAft>
              <a:buClr>
                <a:schemeClr val="dk1"/>
              </a:buClr>
              <a:buSzPts val="2000"/>
              <a:buChar char="➢"/>
            </a:pPr>
            <a:r>
              <a:rPr lang="en-US" sz="2000">
                <a:solidFill>
                  <a:schemeClr val="dk1"/>
                </a:solidFill>
                <a:highlight>
                  <a:schemeClr val="lt1"/>
                </a:highlight>
              </a:rPr>
              <a:t>Diabetes is a </a:t>
            </a:r>
            <a:r>
              <a:rPr b="1" lang="en-US" sz="2000">
                <a:solidFill>
                  <a:schemeClr val="dk1"/>
                </a:solidFill>
                <a:highlight>
                  <a:schemeClr val="lt1"/>
                </a:highlight>
              </a:rPr>
              <a:t>chronic disease</a:t>
            </a:r>
            <a:r>
              <a:rPr lang="en-US" sz="2000">
                <a:solidFill>
                  <a:schemeClr val="dk1"/>
                </a:solidFill>
                <a:highlight>
                  <a:schemeClr val="lt1"/>
                </a:highlight>
              </a:rPr>
              <a:t> that occurs when the blood glucose level becomes high, which ultimately leads to other health problems such as heart diseases, kidney disease, etc. </a:t>
            </a:r>
            <a:endParaRPr sz="2000">
              <a:solidFill>
                <a:schemeClr val="dk1"/>
              </a:solidFill>
              <a:highlight>
                <a:schemeClr val="lt1"/>
              </a:highlight>
            </a:endParaRPr>
          </a:p>
          <a:p>
            <a:pPr indent="-355600" lvl="0" marL="457200" marR="0" rtl="0" algn="just">
              <a:lnSpc>
                <a:spcPct val="100000"/>
              </a:lnSpc>
              <a:spcBef>
                <a:spcPts val="0"/>
              </a:spcBef>
              <a:spcAft>
                <a:spcPts val="0"/>
              </a:spcAft>
              <a:buClr>
                <a:schemeClr val="dk1"/>
              </a:buClr>
              <a:buSzPts val="2000"/>
              <a:buChar char="➢"/>
            </a:pPr>
            <a:r>
              <a:rPr lang="en-US" sz="2000">
                <a:solidFill>
                  <a:schemeClr val="dk1"/>
                </a:solidFill>
                <a:highlight>
                  <a:schemeClr val="lt1"/>
                </a:highlight>
              </a:rPr>
              <a:t>This is mainly caused due to the consumption of </a:t>
            </a:r>
            <a:r>
              <a:rPr b="1" lang="en-US" sz="2000">
                <a:solidFill>
                  <a:schemeClr val="dk1"/>
                </a:solidFill>
                <a:highlight>
                  <a:schemeClr val="lt1"/>
                </a:highlight>
              </a:rPr>
              <a:t>highly processed</a:t>
            </a:r>
            <a:r>
              <a:rPr lang="en-US" sz="2000">
                <a:solidFill>
                  <a:schemeClr val="dk1"/>
                </a:solidFill>
                <a:highlight>
                  <a:schemeClr val="lt1"/>
                </a:highlight>
              </a:rPr>
              <a:t> food, bad </a:t>
            </a:r>
            <a:r>
              <a:rPr b="1" lang="en-US" sz="2000">
                <a:solidFill>
                  <a:schemeClr val="dk1"/>
                </a:solidFill>
                <a:highlight>
                  <a:schemeClr val="lt1"/>
                </a:highlight>
              </a:rPr>
              <a:t>consumption habits</a:t>
            </a:r>
            <a:r>
              <a:rPr lang="en-US" sz="2000">
                <a:solidFill>
                  <a:schemeClr val="dk1"/>
                </a:solidFill>
                <a:highlight>
                  <a:schemeClr val="lt1"/>
                </a:highlight>
              </a:rPr>
              <a:t>, etc. </a:t>
            </a:r>
            <a:endParaRPr sz="2000">
              <a:solidFill>
                <a:schemeClr val="dk1"/>
              </a:solidFill>
              <a:highlight>
                <a:schemeClr val="lt1"/>
              </a:highlight>
            </a:endParaRPr>
          </a:p>
          <a:p>
            <a:pPr indent="-355600" lvl="0" marL="457200" marR="0" rtl="0" algn="just">
              <a:lnSpc>
                <a:spcPct val="100000"/>
              </a:lnSpc>
              <a:spcBef>
                <a:spcPts val="0"/>
              </a:spcBef>
              <a:spcAft>
                <a:spcPts val="0"/>
              </a:spcAft>
              <a:buClr>
                <a:schemeClr val="dk1"/>
              </a:buClr>
              <a:buSzPts val="2000"/>
              <a:buChar char="➢"/>
            </a:pPr>
            <a:r>
              <a:rPr lang="en-US" sz="2000">
                <a:solidFill>
                  <a:schemeClr val="dk1"/>
                </a:solidFill>
                <a:highlight>
                  <a:schemeClr val="lt1"/>
                </a:highlight>
              </a:rPr>
              <a:t>According to WHO, the number of people with diabetes has been increased over the years. </a:t>
            </a:r>
            <a:endParaRPr sz="2000">
              <a:solidFill>
                <a:schemeClr val="dk1"/>
              </a:solidFill>
              <a:highlight>
                <a:schemeClr val="lt1"/>
              </a:highlight>
            </a:endParaRPr>
          </a:p>
        </p:txBody>
      </p:sp>
      <p:pic>
        <p:nvPicPr>
          <p:cNvPr id="50" name="Google Shape;50;p6"/>
          <p:cNvPicPr preferRelativeResize="0"/>
          <p:nvPr/>
        </p:nvPicPr>
        <p:blipFill>
          <a:blip r:embed="rId3">
            <a:alphaModFix/>
          </a:blip>
          <a:stretch>
            <a:fillRect/>
          </a:stretch>
        </p:blipFill>
        <p:spPr>
          <a:xfrm>
            <a:off x="6671875" y="3006925"/>
            <a:ext cx="2065050" cy="164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7"/>
          <p:cNvSpPr txBox="1"/>
          <p:nvPr>
            <p:ph idx="2" type="body"/>
          </p:nvPr>
        </p:nvSpPr>
        <p:spPr>
          <a:xfrm>
            <a:off x="558600" y="975300"/>
            <a:ext cx="8355000" cy="3616500"/>
          </a:xfrm>
          <a:prstGeom prst="rect">
            <a:avLst/>
          </a:prstGeom>
        </p:spPr>
        <p:txBody>
          <a:bodyPr anchorCtr="0" anchor="t" bIns="45700" lIns="91425" spcFirstLastPara="1" rIns="91425" wrap="square" tIns="45700">
            <a:noAutofit/>
          </a:bodyPr>
          <a:lstStyle/>
          <a:p>
            <a:pPr indent="-349250" lvl="0" marL="457200" rtl="0" algn="just">
              <a:spcBef>
                <a:spcPts val="0"/>
              </a:spcBef>
              <a:spcAft>
                <a:spcPts val="0"/>
              </a:spcAft>
              <a:buSzPts val="1900"/>
              <a:buChar char="➢"/>
            </a:pPr>
            <a:r>
              <a:rPr lang="en-US" sz="1900"/>
              <a:t>According to center for disease control and prevention , </a:t>
            </a:r>
            <a:endParaRPr sz="1900"/>
          </a:p>
          <a:p>
            <a:pPr indent="0" lvl="0" marL="457200" rtl="0" algn="just">
              <a:spcBef>
                <a:spcPts val="0"/>
              </a:spcBef>
              <a:spcAft>
                <a:spcPts val="0"/>
              </a:spcAft>
              <a:buNone/>
            </a:pPr>
            <a:r>
              <a:rPr lang="en-US" sz="1900"/>
              <a:t>approximately </a:t>
            </a:r>
            <a:r>
              <a:rPr b="1" lang="en-US" sz="1900"/>
              <a:t>1 in 3 adults</a:t>
            </a:r>
            <a:r>
              <a:rPr lang="en-US" sz="1900"/>
              <a:t> with diabetes have chronic </a:t>
            </a:r>
            <a:endParaRPr sz="1900"/>
          </a:p>
          <a:p>
            <a:pPr indent="0" lvl="0" marL="457200" rtl="0" algn="just">
              <a:spcBef>
                <a:spcPts val="0"/>
              </a:spcBef>
              <a:spcAft>
                <a:spcPts val="0"/>
              </a:spcAft>
              <a:buNone/>
            </a:pPr>
            <a:r>
              <a:rPr lang="en-US" sz="1900"/>
              <a:t>kidney disease. </a:t>
            </a:r>
            <a:endParaRPr sz="1900"/>
          </a:p>
          <a:p>
            <a:pPr indent="-349250" lvl="0" marL="457200" rtl="0" algn="just">
              <a:spcBef>
                <a:spcPts val="0"/>
              </a:spcBef>
              <a:spcAft>
                <a:spcPts val="0"/>
              </a:spcAft>
              <a:buSzPts val="1900"/>
              <a:buChar char="➢"/>
            </a:pPr>
            <a:r>
              <a:rPr lang="en-US" sz="1900"/>
              <a:t>When the kidneys don’t work well, more </a:t>
            </a:r>
            <a:r>
              <a:rPr b="1" lang="en-US" sz="1900"/>
              <a:t>stress </a:t>
            </a:r>
            <a:r>
              <a:rPr lang="en-US" sz="1900"/>
              <a:t>is put </a:t>
            </a:r>
            <a:endParaRPr sz="1900"/>
          </a:p>
          <a:p>
            <a:pPr indent="0" lvl="0" marL="457200" rtl="0" algn="just">
              <a:spcBef>
                <a:spcPts val="0"/>
              </a:spcBef>
              <a:spcAft>
                <a:spcPts val="0"/>
              </a:spcAft>
              <a:buNone/>
            </a:pPr>
            <a:r>
              <a:rPr lang="en-US" sz="1900"/>
              <a:t>on the heart. When someone has CKD, their heart </a:t>
            </a:r>
            <a:endParaRPr sz="1900"/>
          </a:p>
          <a:p>
            <a:pPr indent="0" lvl="0" marL="457200" rtl="0" algn="just">
              <a:spcBef>
                <a:spcPts val="0"/>
              </a:spcBef>
              <a:spcAft>
                <a:spcPts val="0"/>
              </a:spcAft>
              <a:buNone/>
            </a:pPr>
            <a:r>
              <a:rPr lang="en-US" sz="1900"/>
              <a:t>needs to </a:t>
            </a:r>
            <a:r>
              <a:rPr b="1" lang="en-US" sz="1900"/>
              <a:t>pump harder</a:t>
            </a:r>
            <a:r>
              <a:rPr lang="en-US" sz="1900"/>
              <a:t> to get blood to the kidneys. </a:t>
            </a:r>
            <a:endParaRPr sz="1900"/>
          </a:p>
          <a:p>
            <a:pPr indent="0" lvl="0" marL="457200" rtl="0" algn="just">
              <a:spcBef>
                <a:spcPts val="0"/>
              </a:spcBef>
              <a:spcAft>
                <a:spcPts val="0"/>
              </a:spcAft>
              <a:buNone/>
            </a:pPr>
            <a:r>
              <a:rPr lang="en-US" sz="1900"/>
              <a:t>This </a:t>
            </a:r>
            <a:r>
              <a:rPr lang="en-US" sz="1900"/>
              <a:t>can lead to </a:t>
            </a:r>
            <a:r>
              <a:rPr lang="en-US" sz="1900"/>
              <a:t>heart disease, the leading cause of </a:t>
            </a:r>
            <a:endParaRPr sz="1900"/>
          </a:p>
          <a:p>
            <a:pPr indent="0" lvl="0" marL="457200" rtl="0" algn="just">
              <a:spcBef>
                <a:spcPts val="0"/>
              </a:spcBef>
              <a:spcAft>
                <a:spcPts val="0"/>
              </a:spcAft>
              <a:buNone/>
            </a:pPr>
            <a:r>
              <a:rPr lang="en-US" sz="1900"/>
              <a:t>death in the United States. </a:t>
            </a:r>
            <a:endParaRPr sz="1900"/>
          </a:p>
          <a:p>
            <a:pPr indent="-349250" lvl="0" marL="457200" rtl="0" algn="just">
              <a:spcBef>
                <a:spcPts val="0"/>
              </a:spcBef>
              <a:spcAft>
                <a:spcPts val="0"/>
              </a:spcAft>
              <a:buSzPts val="1900"/>
              <a:buChar char="➢"/>
            </a:pPr>
            <a:r>
              <a:rPr lang="en-US" sz="1900"/>
              <a:t>According to National Institute of Health -national center for biotechnology information, about 30% of patients with cirrhosis have diabetes.</a:t>
            </a:r>
            <a:endParaRPr sz="1900"/>
          </a:p>
        </p:txBody>
      </p:sp>
      <p:sp>
        <p:nvSpPr>
          <p:cNvPr id="57" name="Google Shape;57;p7"/>
          <p:cNvSpPr txBox="1"/>
          <p:nvPr>
            <p:ph type="ctrTitle"/>
          </p:nvPr>
        </p:nvSpPr>
        <p:spPr>
          <a:xfrm>
            <a:off x="558600" y="114725"/>
            <a:ext cx="7615800" cy="1031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sz="2900"/>
              <a:t>Make the Connection</a:t>
            </a:r>
            <a:endParaRPr sz="2900"/>
          </a:p>
        </p:txBody>
      </p:sp>
      <p:pic>
        <p:nvPicPr>
          <p:cNvPr id="58" name="Google Shape;58;p7"/>
          <p:cNvPicPr preferRelativeResize="0"/>
          <p:nvPr/>
        </p:nvPicPr>
        <p:blipFill>
          <a:blip r:embed="rId3">
            <a:alphaModFix/>
          </a:blip>
          <a:stretch>
            <a:fillRect/>
          </a:stretch>
        </p:blipFill>
        <p:spPr>
          <a:xfrm>
            <a:off x="7099650" y="835800"/>
            <a:ext cx="1894075" cy="200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ctrTitle"/>
          </p:nvPr>
        </p:nvSpPr>
        <p:spPr>
          <a:xfrm>
            <a:off x="529825" y="195100"/>
            <a:ext cx="7751700" cy="105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Solution</a:t>
            </a:r>
            <a:endParaRPr/>
          </a:p>
        </p:txBody>
      </p:sp>
      <p:sp>
        <p:nvSpPr>
          <p:cNvPr id="65" name="Google Shape;65;p8"/>
          <p:cNvSpPr txBox="1"/>
          <p:nvPr>
            <p:ph idx="2" type="body"/>
          </p:nvPr>
        </p:nvSpPr>
        <p:spPr>
          <a:xfrm>
            <a:off x="622300" y="1146100"/>
            <a:ext cx="8128200" cy="3174600"/>
          </a:xfrm>
          <a:prstGeom prst="rect">
            <a:avLst/>
          </a:prstGeom>
        </p:spPr>
        <p:txBody>
          <a:bodyPr anchorCtr="0" anchor="t" bIns="45700" lIns="91425" spcFirstLastPara="1" rIns="91425" wrap="square" tIns="45700">
            <a:noAutofit/>
          </a:bodyPr>
          <a:lstStyle/>
          <a:p>
            <a:pPr indent="-342900" lvl="0" marL="457200" rtl="0" algn="just">
              <a:spcBef>
                <a:spcPts val="1800"/>
              </a:spcBef>
              <a:spcAft>
                <a:spcPts val="0"/>
              </a:spcAft>
              <a:buClr>
                <a:schemeClr val="dk1"/>
              </a:buClr>
              <a:buSzPts val="1800"/>
              <a:buChar char="➢"/>
            </a:pPr>
            <a:r>
              <a:rPr lang="en-US">
                <a:solidFill>
                  <a:schemeClr val="dk1"/>
                </a:solidFill>
                <a:highlight>
                  <a:schemeClr val="lt1"/>
                </a:highlight>
              </a:rPr>
              <a:t>DiabeteXpert</a:t>
            </a:r>
            <a:r>
              <a:rPr lang="en-US">
                <a:solidFill>
                  <a:schemeClr val="dk1"/>
                </a:solidFill>
                <a:highlight>
                  <a:schemeClr val="lt1"/>
                </a:highlight>
              </a:rPr>
              <a:t> is used to create a user-friendly web application that predicts the </a:t>
            </a:r>
            <a:r>
              <a:rPr b="1" lang="en-US">
                <a:solidFill>
                  <a:schemeClr val="dk1"/>
                </a:solidFill>
                <a:highlight>
                  <a:schemeClr val="lt1"/>
                </a:highlight>
              </a:rPr>
              <a:t>likelihood of an individual developing diabetes</a:t>
            </a:r>
            <a:r>
              <a:rPr lang="en-US">
                <a:solidFill>
                  <a:schemeClr val="dk1"/>
                </a:solidFill>
                <a:highlight>
                  <a:schemeClr val="lt1"/>
                </a:highlight>
              </a:rPr>
              <a:t> based on their medical history, lifestyle choices, and other relevant factors. </a:t>
            </a:r>
            <a:endParaRPr>
              <a:solidFill>
                <a:schemeClr val="dk1"/>
              </a:solidFill>
              <a:highlight>
                <a:schemeClr val="lt1"/>
              </a:highlight>
            </a:endParaRPr>
          </a:p>
          <a:p>
            <a:pPr indent="-342900" lvl="0" marL="457200" rtl="0" algn="just">
              <a:spcBef>
                <a:spcPts val="0"/>
              </a:spcBef>
              <a:spcAft>
                <a:spcPts val="0"/>
              </a:spcAft>
              <a:buClr>
                <a:schemeClr val="dk1"/>
              </a:buClr>
              <a:buSzPts val="1800"/>
              <a:buChar char="➢"/>
            </a:pPr>
            <a:r>
              <a:rPr lang="en-US">
                <a:solidFill>
                  <a:schemeClr val="dk1"/>
                </a:solidFill>
                <a:highlight>
                  <a:schemeClr val="lt1"/>
                </a:highlight>
              </a:rPr>
              <a:t>While also providing information on the risk of heart, liver, and kidney disorders, the primary focus of the application is to provide personalized </a:t>
            </a:r>
            <a:r>
              <a:rPr b="1" lang="en-US">
                <a:solidFill>
                  <a:schemeClr val="dk1"/>
                </a:solidFill>
                <a:highlight>
                  <a:schemeClr val="lt1"/>
                </a:highlight>
              </a:rPr>
              <a:t>diabetes risk assessment</a:t>
            </a:r>
            <a:r>
              <a:rPr lang="en-US">
                <a:solidFill>
                  <a:schemeClr val="dk1"/>
                </a:solidFill>
                <a:highlight>
                  <a:schemeClr val="lt1"/>
                </a:highlight>
              </a:rPr>
              <a:t> and recommendations for prevention and management. </a:t>
            </a:r>
            <a:endParaRPr/>
          </a:p>
          <a:p>
            <a:pPr indent="-342900" lvl="0" marL="457200" rtl="0" algn="just">
              <a:spcBef>
                <a:spcPts val="0"/>
              </a:spcBef>
              <a:spcAft>
                <a:spcPts val="0"/>
              </a:spcAft>
              <a:buClr>
                <a:schemeClr val="dk1"/>
              </a:buClr>
              <a:buSzPts val="1800"/>
              <a:buChar char="➢"/>
            </a:pPr>
            <a:r>
              <a:rPr lang="en-US">
                <a:solidFill>
                  <a:schemeClr val="dk1"/>
                </a:solidFill>
                <a:highlight>
                  <a:schemeClr val="lt1"/>
                </a:highlight>
              </a:rPr>
              <a:t>The goal is to empower individuals to take control of their health and reduce their risk of developing diabetes, while also providing valuable insights into other potential health risks.</a:t>
            </a:r>
            <a:endParaRPr>
              <a:solidFill>
                <a:schemeClr val="dk1"/>
              </a:solidFill>
              <a:highlight>
                <a:schemeClr val="lt1"/>
              </a:highlight>
            </a:endParaRPr>
          </a:p>
          <a:p>
            <a:pPr indent="0" lvl="0" marL="0" rtl="0" algn="l">
              <a:spcBef>
                <a:spcPts val="0"/>
              </a:spcBef>
              <a:spcAft>
                <a:spcPts val="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9"/>
          <p:cNvSpPr txBox="1"/>
          <p:nvPr>
            <p:ph type="ctrTitle"/>
          </p:nvPr>
        </p:nvSpPr>
        <p:spPr>
          <a:xfrm>
            <a:off x="569850" y="530100"/>
            <a:ext cx="8004300" cy="564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a:t>Dataset Description</a:t>
            </a:r>
            <a:endParaRPr/>
          </a:p>
        </p:txBody>
      </p:sp>
      <p:sp>
        <p:nvSpPr>
          <p:cNvPr id="71" name="Google Shape;71;p9"/>
          <p:cNvSpPr txBox="1"/>
          <p:nvPr/>
        </p:nvSpPr>
        <p:spPr>
          <a:xfrm>
            <a:off x="474925" y="1320225"/>
            <a:ext cx="8382600" cy="29553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Char char="●"/>
            </a:pPr>
            <a:r>
              <a:rPr lang="en-US" sz="1800"/>
              <a:t>To forecast diabetes, heart disease, kidney disease, and liver disease, we have 4 separate datasets. </a:t>
            </a:r>
            <a:endParaRPr sz="1800"/>
          </a:p>
          <a:p>
            <a:pPr indent="-342900" lvl="0" marL="457200" rtl="0" algn="just">
              <a:spcBef>
                <a:spcPts val="0"/>
              </a:spcBef>
              <a:spcAft>
                <a:spcPts val="0"/>
              </a:spcAft>
              <a:buSzPts val="1800"/>
              <a:buChar char="●"/>
            </a:pPr>
            <a:r>
              <a:rPr lang="en-US" sz="1800"/>
              <a:t>The desired column names for the datasets are "Outcome," "</a:t>
            </a:r>
            <a:r>
              <a:rPr lang="en-US" sz="1800"/>
              <a:t>HeartDisease</a:t>
            </a:r>
            <a:r>
              <a:rPr lang="en-US" sz="1800"/>
              <a:t>," "classification," and "Result," accordingly. </a:t>
            </a:r>
            <a:endParaRPr sz="1800"/>
          </a:p>
          <a:p>
            <a:pPr indent="-342900" lvl="0" marL="457200" rtl="0" algn="just">
              <a:spcBef>
                <a:spcPts val="0"/>
              </a:spcBef>
              <a:spcAft>
                <a:spcPts val="0"/>
              </a:spcAft>
              <a:buSzPts val="1800"/>
              <a:buChar char="●"/>
            </a:pPr>
            <a:r>
              <a:rPr lang="en-US" sz="1800"/>
              <a:t>These datasets, which contain several thousands of user entries, are particularly important for training machine learning models for prediction, allowing analysis to get insightful knowledge with accurate illness prediction. </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ph type="title"/>
          </p:nvPr>
        </p:nvSpPr>
        <p:spPr>
          <a:xfrm>
            <a:off x="1253575" y="891625"/>
            <a:ext cx="6961200" cy="2357400"/>
          </a:xfrm>
          <a:prstGeom prst="rect">
            <a:avLst/>
          </a:prstGeom>
          <a:noFill/>
          <a:ln>
            <a:noFill/>
          </a:ln>
        </p:spPr>
        <p:txBody>
          <a:bodyPr anchorCtr="0" anchor="ctr" bIns="45700" lIns="91425" spcFirstLastPara="1" rIns="91425" wrap="square" tIns="45700">
            <a:noAutofit/>
          </a:bodyPr>
          <a:lstStyle/>
          <a:p>
            <a:pPr indent="0" lvl="0" marL="1828800" rtl="0" algn="l">
              <a:spcBef>
                <a:spcPts val="0"/>
              </a:spcBef>
              <a:spcAft>
                <a:spcPts val="0"/>
              </a:spcAft>
              <a:buClr>
                <a:schemeClr val="dk1"/>
              </a:buClr>
              <a:buSzPts val="1100"/>
              <a:buFont typeface="Arial"/>
              <a:buNone/>
            </a:pPr>
            <a:r>
              <a:rPr lang="en-US">
                <a:solidFill>
                  <a:srgbClr val="404041"/>
                </a:solidFill>
                <a:latin typeface="Comic Sans MS"/>
                <a:ea typeface="Comic Sans MS"/>
                <a:cs typeface="Comic Sans MS"/>
                <a:sym typeface="Comic Sans MS"/>
              </a:rPr>
              <a:t> </a:t>
            </a:r>
            <a:r>
              <a:rPr lang="en-US">
                <a:solidFill>
                  <a:schemeClr val="lt1"/>
                </a:solidFill>
                <a:latin typeface="Comic Sans MS"/>
                <a:ea typeface="Comic Sans MS"/>
                <a:cs typeface="Comic Sans MS"/>
                <a:sym typeface="Comic Sans MS"/>
              </a:rPr>
              <a:t>Exploratory </a:t>
            </a:r>
            <a:endParaRPr>
              <a:solidFill>
                <a:schemeClr val="lt1"/>
              </a:solidFill>
              <a:latin typeface="Comic Sans MS"/>
              <a:ea typeface="Comic Sans MS"/>
              <a:cs typeface="Comic Sans MS"/>
              <a:sym typeface="Comic Sans MS"/>
            </a:endParaRPr>
          </a:p>
          <a:p>
            <a:pPr indent="457200" lvl="0" marL="0" rtl="0" algn="ctr">
              <a:spcBef>
                <a:spcPts val="0"/>
              </a:spcBef>
              <a:spcAft>
                <a:spcPts val="0"/>
              </a:spcAft>
              <a:buClr>
                <a:schemeClr val="dk1"/>
              </a:buClr>
              <a:buSzPts val="1100"/>
              <a:buFont typeface="Arial"/>
              <a:buNone/>
            </a:pPr>
            <a:r>
              <a:rPr lang="en-US">
                <a:solidFill>
                  <a:schemeClr val="lt1"/>
                </a:solidFill>
                <a:latin typeface="Comic Sans MS"/>
                <a:ea typeface="Comic Sans MS"/>
                <a:cs typeface="Comic Sans MS"/>
                <a:sym typeface="Comic Sans MS"/>
              </a:rPr>
              <a:t>Data Analysis and Machine Learning Models</a:t>
            </a:r>
            <a:endParaRPr sz="4100">
              <a:solidFill>
                <a:schemeClr val="lt1"/>
              </a:solidFill>
              <a:latin typeface="Comic Sans MS"/>
              <a:ea typeface="Comic Sans MS"/>
              <a:cs typeface="Comic Sans MS"/>
              <a:sym typeface="Comic Sans MS"/>
            </a:endParaRPr>
          </a:p>
        </p:txBody>
      </p:sp>
      <p:pic>
        <p:nvPicPr>
          <p:cNvPr id="77" name="Google Shape;77;p10"/>
          <p:cNvPicPr preferRelativeResize="0"/>
          <p:nvPr/>
        </p:nvPicPr>
        <p:blipFill>
          <a:blip r:embed="rId3">
            <a:alphaModFix/>
          </a:blip>
          <a:stretch>
            <a:fillRect/>
          </a:stretch>
        </p:blipFill>
        <p:spPr>
          <a:xfrm>
            <a:off x="5791525" y="3450375"/>
            <a:ext cx="2329401" cy="91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type="ctrTitle"/>
          </p:nvPr>
        </p:nvSpPr>
        <p:spPr>
          <a:xfrm>
            <a:off x="569850" y="353896"/>
            <a:ext cx="8004300" cy="699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404041"/>
              </a:buClr>
              <a:buSzPts val="3000"/>
              <a:buFont typeface="Arial"/>
              <a:buNone/>
            </a:pPr>
            <a:r>
              <a:rPr lang="en-US"/>
              <a:t>Diabetes </a:t>
            </a:r>
            <a:r>
              <a:rPr lang="en-US"/>
              <a:t>Exploratory Data Analysis (EDA) </a:t>
            </a:r>
            <a:endParaRPr/>
          </a:p>
        </p:txBody>
      </p:sp>
      <p:pic>
        <p:nvPicPr>
          <p:cNvPr id="84" name="Google Shape;84;p11"/>
          <p:cNvPicPr preferRelativeResize="0"/>
          <p:nvPr/>
        </p:nvPicPr>
        <p:blipFill>
          <a:blip r:embed="rId3">
            <a:alphaModFix/>
          </a:blip>
          <a:stretch>
            <a:fillRect/>
          </a:stretch>
        </p:blipFill>
        <p:spPr>
          <a:xfrm>
            <a:off x="453950" y="864938"/>
            <a:ext cx="3749024" cy="3034824"/>
          </a:xfrm>
          <a:prstGeom prst="rect">
            <a:avLst/>
          </a:prstGeom>
          <a:noFill/>
          <a:ln>
            <a:noFill/>
          </a:ln>
        </p:spPr>
      </p:pic>
      <p:pic>
        <p:nvPicPr>
          <p:cNvPr id="85" name="Google Shape;85;p11"/>
          <p:cNvPicPr preferRelativeResize="0"/>
          <p:nvPr/>
        </p:nvPicPr>
        <p:blipFill>
          <a:blip r:embed="rId4">
            <a:alphaModFix/>
          </a:blip>
          <a:stretch>
            <a:fillRect/>
          </a:stretch>
        </p:blipFill>
        <p:spPr>
          <a:xfrm>
            <a:off x="4202975" y="941138"/>
            <a:ext cx="4869799" cy="3674750"/>
          </a:xfrm>
          <a:prstGeom prst="rect">
            <a:avLst/>
          </a:prstGeom>
          <a:noFill/>
          <a:ln>
            <a:noFill/>
          </a:ln>
        </p:spPr>
      </p:pic>
      <p:sp>
        <p:nvSpPr>
          <p:cNvPr id="86" name="Google Shape;86;p11"/>
          <p:cNvSpPr txBox="1"/>
          <p:nvPr/>
        </p:nvSpPr>
        <p:spPr>
          <a:xfrm>
            <a:off x="375225" y="3899750"/>
            <a:ext cx="691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From the correlation heatmap, we can see that there is a high correlation between Outcome and [Glucose, BMI, Age, Insulin].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type="ctrTitle"/>
          </p:nvPr>
        </p:nvSpPr>
        <p:spPr>
          <a:xfrm>
            <a:off x="569852" y="91832"/>
            <a:ext cx="8004300" cy="69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Diabetes Machine Learning Model</a:t>
            </a:r>
            <a:endParaRPr/>
          </a:p>
        </p:txBody>
      </p:sp>
      <p:pic>
        <p:nvPicPr>
          <p:cNvPr id="93" name="Google Shape;93;p12"/>
          <p:cNvPicPr preferRelativeResize="0"/>
          <p:nvPr/>
        </p:nvPicPr>
        <p:blipFill>
          <a:blip r:embed="rId3">
            <a:alphaModFix/>
          </a:blip>
          <a:stretch>
            <a:fillRect/>
          </a:stretch>
        </p:blipFill>
        <p:spPr>
          <a:xfrm>
            <a:off x="569850" y="1149325"/>
            <a:ext cx="4502324" cy="3249500"/>
          </a:xfrm>
          <a:prstGeom prst="rect">
            <a:avLst/>
          </a:prstGeom>
          <a:noFill/>
          <a:ln>
            <a:noFill/>
          </a:ln>
        </p:spPr>
      </p:pic>
      <p:sp>
        <p:nvSpPr>
          <p:cNvPr id="94" name="Google Shape;94;p12"/>
          <p:cNvSpPr txBox="1"/>
          <p:nvPr/>
        </p:nvSpPr>
        <p:spPr>
          <a:xfrm>
            <a:off x="4898250" y="648350"/>
            <a:ext cx="4120200" cy="410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700"/>
              <a:t>Logistic regression</a:t>
            </a:r>
            <a:r>
              <a:rPr lang="en-US" sz="1700"/>
              <a:t> is the good choice for diabetes dataset. First, it can be regularized to prevent overfitting, which is important if the dataset is small or has a lot of noise. Second, logistic regression assumes a linear relationship between predictors. Based on the accuracy scores provided, logistic regression has the highest accuracy of </a:t>
            </a:r>
            <a:r>
              <a:rPr b="1" lang="en-US" sz="1700"/>
              <a:t>0.7760</a:t>
            </a:r>
            <a:r>
              <a:rPr lang="en-US" sz="1700"/>
              <a:t>, making it a good choice for the project. We used L1 (Lasso) and L2(Ridge) penalty functions to improve the model’s generalization performance. </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706375" y="263796"/>
            <a:ext cx="8004300" cy="699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404041"/>
              </a:buClr>
              <a:buSzPct val="100000"/>
              <a:buFont typeface="Arial"/>
              <a:buNone/>
            </a:pPr>
            <a:r>
              <a:rPr lang="en-US"/>
              <a:t>Liver Disease </a:t>
            </a:r>
            <a:r>
              <a:rPr lang="en-US"/>
              <a:t>Exploratory Data Analysis (EDA) </a:t>
            </a:r>
            <a:endParaRPr/>
          </a:p>
        </p:txBody>
      </p:sp>
      <p:pic>
        <p:nvPicPr>
          <p:cNvPr id="101" name="Google Shape;101;p13"/>
          <p:cNvPicPr preferRelativeResize="0"/>
          <p:nvPr/>
        </p:nvPicPr>
        <p:blipFill>
          <a:blip r:embed="rId3">
            <a:alphaModFix/>
          </a:blip>
          <a:stretch>
            <a:fillRect/>
          </a:stretch>
        </p:blipFill>
        <p:spPr>
          <a:xfrm>
            <a:off x="146600" y="962800"/>
            <a:ext cx="4431099" cy="3524875"/>
          </a:xfrm>
          <a:prstGeom prst="rect">
            <a:avLst/>
          </a:prstGeom>
          <a:noFill/>
          <a:ln>
            <a:noFill/>
          </a:ln>
        </p:spPr>
      </p:pic>
      <p:sp>
        <p:nvSpPr>
          <p:cNvPr id="102" name="Google Shape;102;p13"/>
          <p:cNvSpPr txBox="1"/>
          <p:nvPr/>
        </p:nvSpPr>
        <p:spPr>
          <a:xfrm>
            <a:off x="4577700" y="1063850"/>
            <a:ext cx="42030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600"/>
              <a:t>Random Forest and Decision Tree</a:t>
            </a:r>
            <a:r>
              <a:rPr lang="en-US" sz="1600"/>
              <a:t> were considered for the Liver Dataset because they can handle </a:t>
            </a:r>
            <a:r>
              <a:rPr b="1" lang="en-US" sz="1600"/>
              <a:t>non-linear relationships </a:t>
            </a:r>
            <a:r>
              <a:rPr lang="en-US" sz="1600"/>
              <a:t>between variables effectively, which is common in real-world datasets. They can also capture interactions between features, unlike Logistic Regression, which assumes that the effect of each feature is independent of other features. This makes Random Forest and Decision Tree better choices for complex datasets like Liver Dataset. With Accuracy of </a:t>
            </a:r>
            <a:r>
              <a:rPr b="1" lang="en-US" sz="1600"/>
              <a:t>90.01%.</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