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7"/>
  </p:notesMasterIdLst>
  <p:handoutMasterIdLst>
    <p:handoutMasterId r:id="rId18"/>
  </p:handoutMasterIdLst>
  <p:sldIdLst>
    <p:sldId id="314" r:id="rId5"/>
    <p:sldId id="315" r:id="rId6"/>
    <p:sldId id="325" r:id="rId7"/>
    <p:sldId id="256" r:id="rId8"/>
    <p:sldId id="323" r:id="rId9"/>
    <p:sldId id="316" r:id="rId10"/>
    <p:sldId id="317" r:id="rId11"/>
    <p:sldId id="319" r:id="rId12"/>
    <p:sldId id="318" r:id="rId13"/>
    <p:sldId id="320" r:id="rId14"/>
    <p:sldId id="322" r:id="rId15"/>
    <p:sldId id="32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1">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C6BFBB"/>
    <a:srgbClr val="969696"/>
    <a:srgbClr val="9E9A95"/>
    <a:srgbClr val="382E25"/>
    <a:srgbClr val="C17945"/>
    <a:srgbClr val="31526A"/>
    <a:srgbClr val="690304"/>
    <a:srgbClr val="252626"/>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249" autoAdjust="0"/>
  </p:normalViewPr>
  <p:slideViewPr>
    <p:cSldViewPr snapToGrid="0" snapToObjects="1">
      <p:cViewPr varScale="1">
        <p:scale>
          <a:sx n="151" d="100"/>
          <a:sy n="151" d="100"/>
        </p:scale>
        <p:origin x="2142" y="138"/>
      </p:cViewPr>
      <p:guideLst>
        <p:guide orient="horz" pos="3141"/>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11/16/2021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11/16/2021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pic>
        <p:nvPicPr>
          <p:cNvPr id="10" name="Picture 9" descr="Logo, company name&#10;&#10;Description automatically generated">
            <a:extLst>
              <a:ext uri="{FF2B5EF4-FFF2-40B4-BE49-F238E27FC236}">
                <a16:creationId xmlns:a16="http://schemas.microsoft.com/office/drawing/2014/main" id="{5182A90D-575C-2249-8C75-1A0256744A6F}"/>
              </a:ext>
            </a:extLst>
          </p:cNvPr>
          <p:cNvPicPr>
            <a:picLocks noChangeAspect="1"/>
          </p:cNvPicPr>
          <p:nvPr userDrawn="1"/>
        </p:nvPicPr>
        <p:blipFill>
          <a:blip r:embed="rId3"/>
          <a:stretch>
            <a:fillRect/>
          </a:stretch>
        </p:blipFill>
        <p:spPr>
          <a:xfrm>
            <a:off x="6526307" y="3542340"/>
            <a:ext cx="2006536" cy="1910987"/>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D499-E742-4A3A-A0B2-24375D58F88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537DC5F-51A3-4C89-B096-1BB7063602C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ED97FB0-06D5-4E65-9916-C19D2FEF402D}"/>
              </a:ext>
            </a:extLst>
          </p:cNvPr>
          <p:cNvSpPr>
            <a:spLocks noGrp="1"/>
          </p:cNvSpPr>
          <p:nvPr>
            <p:ph type="dt" sz="half" idx="10"/>
          </p:nvPr>
        </p:nvSpPr>
        <p:spPr/>
        <p:txBody>
          <a:bodyPr/>
          <a:lstStyle/>
          <a:p>
            <a:fld id="{0CFA2546-C110-49B6-8C0D-3C7AED399F80}" type="datetimeFigureOut">
              <a:rPr lang="en-US" smtClean="0"/>
              <a:t>11/16/2021</a:t>
            </a:fld>
            <a:endParaRPr lang="en-US"/>
          </a:p>
        </p:txBody>
      </p:sp>
      <p:sp>
        <p:nvSpPr>
          <p:cNvPr id="5" name="Footer Placeholder 4">
            <a:extLst>
              <a:ext uri="{FF2B5EF4-FFF2-40B4-BE49-F238E27FC236}">
                <a16:creationId xmlns:a16="http://schemas.microsoft.com/office/drawing/2014/main" id="{A03395F2-AC5E-46E1-855A-61C0F094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2611B-148C-4C1C-A2A3-E5615F2E708E}"/>
              </a:ext>
            </a:extLst>
          </p:cNvPr>
          <p:cNvSpPr>
            <a:spLocks noGrp="1"/>
          </p:cNvSpPr>
          <p:nvPr>
            <p:ph type="sldNum" sz="quarter" idx="12"/>
          </p:nvPr>
        </p:nvSpPr>
        <p:spPr/>
        <p:txBody>
          <a:bodyPr/>
          <a:lstStyle/>
          <a:p>
            <a:fld id="{57AFFC3D-3752-44BF-A8B8-09A50BA4CE6F}" type="slidenum">
              <a:rPr lang="en-US" smtClean="0"/>
              <a:t>‹#›</a:t>
            </a:fld>
            <a:endParaRPr lang="en-US"/>
          </a:p>
        </p:txBody>
      </p:sp>
    </p:spTree>
    <p:extLst>
      <p:ext uri="{BB962C8B-B14F-4D97-AF65-F5344CB8AC3E}">
        <p14:creationId xmlns:p14="http://schemas.microsoft.com/office/powerpoint/2010/main" val="402026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28613"/>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7404" y="229424"/>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626401" y="1099758"/>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pic>
        <p:nvPicPr>
          <p:cNvPr id="8" name="Picture 7">
            <a:extLst>
              <a:ext uri="{FF2B5EF4-FFF2-40B4-BE49-F238E27FC236}">
                <a16:creationId xmlns:a16="http://schemas.microsoft.com/office/drawing/2014/main" id="{AB3A2323-3ECC-A14D-92EF-503A8A35A990}"/>
              </a:ext>
            </a:extLst>
          </p:cNvPr>
          <p:cNvPicPr>
            <a:picLocks noChangeAspect="1"/>
          </p:cNvPicPr>
          <p:nvPr userDrawn="1"/>
        </p:nvPicPr>
        <p:blipFill>
          <a:blip r:embed="rId2"/>
          <a:stretch>
            <a:fillRect/>
          </a:stretch>
        </p:blipFill>
        <p:spPr>
          <a:xfrm>
            <a:off x="0" y="4488636"/>
            <a:ext cx="9144000" cy="652463"/>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14" name="TextBox 13"/>
          <p:cNvSpPr txBox="1"/>
          <p:nvPr userDrawn="1"/>
        </p:nvSpPr>
        <p:spPr>
          <a:xfrm>
            <a:off x="1030972" y="4692038"/>
            <a:ext cx="3613600" cy="461665"/>
          </a:xfrm>
          <a:prstGeom prst="rect">
            <a:avLst/>
          </a:prstGeom>
          <a:noFill/>
        </p:spPr>
        <p:txBody>
          <a:bodyPr wrap="square" rtlCol="0" anchor="ctr">
            <a:spAutoFit/>
          </a:bodyPr>
          <a:lstStyle/>
          <a:p>
            <a:r>
              <a:rPr lang="en-US" sz="1400" b="1" i="0" dirty="0">
                <a:solidFill>
                  <a:srgbClr val="000000"/>
                </a:solidFill>
                <a:latin typeface="Arial Narrow"/>
                <a:cs typeface="Arial Narrow"/>
              </a:rPr>
              <a:t>IUPUI</a:t>
            </a:r>
          </a:p>
          <a:p>
            <a:r>
              <a:rPr lang="en-US" sz="900" b="0" i="0" dirty="0">
                <a:solidFill>
                  <a:srgbClr val="000000"/>
                </a:solidFill>
                <a:latin typeface="Arial Narrow"/>
                <a:cs typeface="Arial Narrow"/>
              </a:rPr>
              <a:t>SCHOOL</a:t>
            </a:r>
            <a:r>
              <a:rPr lang="en-US" sz="900" b="0" i="0" baseline="0" dirty="0">
                <a:solidFill>
                  <a:srgbClr val="000000"/>
                </a:solidFill>
                <a:latin typeface="Arial Narrow"/>
                <a:cs typeface="Arial Narrow"/>
              </a:rPr>
              <a:t> OF LIBERAL ARTS</a:t>
            </a:r>
            <a:endParaRPr lang="en-US" sz="900" b="0" i="0" dirty="0">
              <a:solidFill>
                <a:srgbClr val="000000"/>
              </a:solidFill>
              <a:latin typeface="Arial Narrow"/>
              <a:cs typeface="Arial Narrow"/>
            </a:endParaRPr>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7" y="4661517"/>
            <a:ext cx="7445880"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pic>
        <p:nvPicPr>
          <p:cNvPr id="16" name="Picture 15" descr="Logo, company name&#10;&#10;Description automatically generated">
            <a:extLst>
              <a:ext uri="{FF2B5EF4-FFF2-40B4-BE49-F238E27FC236}">
                <a16:creationId xmlns:a16="http://schemas.microsoft.com/office/drawing/2014/main" id="{48F43506-87BE-AD42-A434-56D6AA549751}"/>
              </a:ext>
            </a:extLst>
          </p:cNvPr>
          <p:cNvPicPr>
            <a:picLocks noChangeAspect="1"/>
          </p:cNvPicPr>
          <p:nvPr userDrawn="1"/>
        </p:nvPicPr>
        <p:blipFill>
          <a:blip r:embed="rId3"/>
          <a:stretch>
            <a:fillRect/>
          </a:stretch>
        </p:blipFill>
        <p:spPr>
          <a:xfrm>
            <a:off x="7329423" y="3696935"/>
            <a:ext cx="1879615" cy="1790110"/>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15" name="TextBox 14"/>
          <p:cNvSpPr txBox="1"/>
          <p:nvPr userDrawn="1"/>
        </p:nvSpPr>
        <p:spPr>
          <a:xfrm>
            <a:off x="1030972" y="4708322"/>
            <a:ext cx="3613600" cy="461665"/>
          </a:xfrm>
          <a:prstGeom prst="rect">
            <a:avLst/>
          </a:prstGeom>
          <a:noFill/>
        </p:spPr>
        <p:txBody>
          <a:bodyPr wrap="square" rtlCol="0" anchor="ctr">
            <a:spAutoFit/>
          </a:bodyPr>
          <a:lstStyle/>
          <a:p>
            <a:r>
              <a:rPr lang="en-US" sz="1400" b="1" i="0" dirty="0">
                <a:solidFill>
                  <a:srgbClr val="FFFFFF"/>
                </a:solidFill>
                <a:latin typeface="Arial Narrow"/>
                <a:cs typeface="Arial Narrow"/>
              </a:rPr>
              <a:t>IUPUI</a:t>
            </a:r>
          </a:p>
          <a:p>
            <a:r>
              <a:rPr lang="en-US" sz="900" b="0" i="0" dirty="0">
                <a:solidFill>
                  <a:srgbClr val="FFFFFF"/>
                </a:solidFill>
                <a:latin typeface="Arial Narrow"/>
                <a:cs typeface="Arial Narrow"/>
              </a:rPr>
              <a:t>SCHOOL</a:t>
            </a:r>
            <a:r>
              <a:rPr lang="en-US" sz="900" b="0" i="0" baseline="0" dirty="0">
                <a:solidFill>
                  <a:srgbClr val="FFFFFF"/>
                </a:solidFill>
                <a:latin typeface="Arial Narrow"/>
                <a:cs typeface="Arial Narrow"/>
              </a:rPr>
              <a:t> OF LIBERAL ARTS</a:t>
            </a:r>
            <a:endParaRPr lang="en-US" sz="900" b="0" i="0" dirty="0">
              <a:solidFill>
                <a:srgbClr val="FFFFFF"/>
              </a:solidFill>
              <a:latin typeface="Arial Narrow"/>
              <a:cs typeface="Arial Narrow"/>
            </a:endParaRPr>
          </a:p>
        </p:txBody>
      </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sp>
        <p:nvSpPr>
          <p:cNvPr id="9" name="Rectangle 8"/>
          <p:cNvSpPr/>
          <p:nvPr userDrawn="1"/>
        </p:nvSpPr>
        <p:spPr>
          <a:xfrm>
            <a:off x="1984426" y="4687827"/>
            <a:ext cx="7159574"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1427D511-D675-E84D-9F64-EDC66F7E3118}"/>
              </a:ext>
            </a:extLst>
          </p:cNvPr>
          <p:cNvPicPr>
            <a:picLocks noChangeAspect="1"/>
          </p:cNvPicPr>
          <p:nvPr userDrawn="1"/>
        </p:nvPicPr>
        <p:blipFill>
          <a:blip r:embed="rId2"/>
          <a:stretch>
            <a:fillRect/>
          </a:stretch>
        </p:blipFill>
        <p:spPr>
          <a:xfrm>
            <a:off x="0" y="3568687"/>
            <a:ext cx="2015214" cy="1923890"/>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0B4135-40C9-CB47-85DC-6DF044620E8E}"/>
              </a:ext>
            </a:extLst>
          </p:cNvPr>
          <p:cNvPicPr>
            <a:picLocks noChangeAspect="1"/>
          </p:cNvPicPr>
          <p:nvPr userDrawn="1"/>
        </p:nvPicPr>
        <p:blipFill>
          <a:blip r:embed="rId2"/>
          <a:stretch>
            <a:fillRect/>
          </a:stretch>
        </p:blipFill>
        <p:spPr>
          <a:xfrm>
            <a:off x="0" y="4495800"/>
            <a:ext cx="9144000" cy="647700"/>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817E9B58-C286-E54F-A89B-038CEF5CD928}"/>
              </a:ext>
            </a:extLst>
          </p:cNvPr>
          <p:cNvPicPr>
            <a:picLocks noChangeAspect="1"/>
          </p:cNvPicPr>
          <p:nvPr userDrawn="1"/>
        </p:nvPicPr>
        <p:blipFill>
          <a:blip r:embed="rId2"/>
          <a:stretch>
            <a:fillRect/>
          </a:stretch>
        </p:blipFill>
        <p:spPr>
          <a:xfrm>
            <a:off x="6930998" y="3400820"/>
            <a:ext cx="2055204" cy="1957338"/>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 id="2147493478"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kaggle.com/c/home-credit-default-risk/"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03" y="2288058"/>
            <a:ext cx="7734221" cy="478465"/>
          </a:xfrm>
        </p:spPr>
        <p:txBody>
          <a:bodyPr>
            <a:norm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Risk Assessment for Home Credit Applicants</a:t>
            </a:r>
            <a:endParaRPr lang="en-US" sz="3200" dirty="0"/>
          </a:p>
        </p:txBody>
      </p:sp>
      <p:sp>
        <p:nvSpPr>
          <p:cNvPr id="4" name="Text Placeholder 3"/>
          <p:cNvSpPr>
            <a:spLocks noGrp="1"/>
          </p:cNvSpPr>
          <p:nvPr>
            <p:ph type="body" sz="quarter" idx="11"/>
          </p:nvPr>
        </p:nvSpPr>
        <p:spPr>
          <a:xfrm>
            <a:off x="502902" y="1888297"/>
            <a:ext cx="7734222" cy="252412"/>
          </a:xfrm>
        </p:spPr>
        <p:txBody>
          <a:bodyPr/>
          <a:lstStyle/>
          <a:p>
            <a:pPr algn="ctr"/>
            <a:r>
              <a:rPr lang="en-US" dirty="0"/>
              <a:t>I526 Applied Machine Learning</a:t>
            </a:r>
          </a:p>
        </p:txBody>
      </p:sp>
      <p:sp>
        <p:nvSpPr>
          <p:cNvPr id="5" name="Text Placeholder 3">
            <a:extLst>
              <a:ext uri="{FF2B5EF4-FFF2-40B4-BE49-F238E27FC236}">
                <a16:creationId xmlns:a16="http://schemas.microsoft.com/office/drawing/2014/main" id="{BD449134-051D-4B52-B99F-56907C7B1038}"/>
              </a:ext>
            </a:extLst>
          </p:cNvPr>
          <p:cNvSpPr txBox="1">
            <a:spLocks/>
          </p:cNvSpPr>
          <p:nvPr/>
        </p:nvSpPr>
        <p:spPr>
          <a:xfrm>
            <a:off x="1613906" y="208033"/>
            <a:ext cx="6939251" cy="1054450"/>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a:solidFill>
                  <a:schemeClr val="bg1"/>
                </a:solidFill>
              </a:rPr>
              <a:t>Indiana University</a:t>
            </a:r>
          </a:p>
          <a:p>
            <a:r>
              <a:rPr lang="en-US" dirty="0"/>
              <a:t>Bloomington</a:t>
            </a:r>
          </a:p>
        </p:txBody>
      </p:sp>
      <p:sp>
        <p:nvSpPr>
          <p:cNvPr id="6" name="Text Placeholder 3">
            <a:extLst>
              <a:ext uri="{FF2B5EF4-FFF2-40B4-BE49-F238E27FC236}">
                <a16:creationId xmlns:a16="http://schemas.microsoft.com/office/drawing/2014/main" id="{E8B88358-21B6-4153-910F-F3C8AE4BD190}"/>
              </a:ext>
            </a:extLst>
          </p:cNvPr>
          <p:cNvSpPr txBox="1">
            <a:spLocks/>
          </p:cNvSpPr>
          <p:nvPr/>
        </p:nvSpPr>
        <p:spPr>
          <a:xfrm>
            <a:off x="655302" y="2870041"/>
            <a:ext cx="7734222" cy="252412"/>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a:t>Phase 1 – Fall 2021 – Group 14</a:t>
            </a:r>
          </a:p>
        </p:txBody>
      </p:sp>
      <p:graphicFrame>
        <p:nvGraphicFramePr>
          <p:cNvPr id="3" name="Table 6">
            <a:extLst>
              <a:ext uri="{FF2B5EF4-FFF2-40B4-BE49-F238E27FC236}">
                <a16:creationId xmlns:a16="http://schemas.microsoft.com/office/drawing/2014/main" id="{2BDB80B9-E3DC-42E4-A31C-019537CD4AD3}"/>
              </a:ext>
            </a:extLst>
          </p:cNvPr>
          <p:cNvGraphicFramePr>
            <a:graphicFrameLocks noGrp="1"/>
          </p:cNvGraphicFramePr>
          <p:nvPr>
            <p:extLst>
              <p:ext uri="{D42A27DB-BD31-4B8C-83A1-F6EECF244321}">
                <p14:modId xmlns:p14="http://schemas.microsoft.com/office/powerpoint/2010/main" val="2460901766"/>
              </p:ext>
            </p:extLst>
          </p:nvPr>
        </p:nvGraphicFramePr>
        <p:xfrm>
          <a:off x="0" y="3225971"/>
          <a:ext cx="9144002" cy="2032528"/>
        </p:xfrm>
        <a:graphic>
          <a:graphicData uri="http://schemas.openxmlformats.org/drawingml/2006/table">
            <a:tbl>
              <a:tblPr firstRow="1" bandRow="1">
                <a:tableStyleId>{073A0DAA-6AF3-43AB-8588-CEC1D06C72B9}</a:tableStyleId>
              </a:tblPr>
              <a:tblGrid>
                <a:gridCol w="2290628">
                  <a:extLst>
                    <a:ext uri="{9D8B030D-6E8A-4147-A177-3AD203B41FA5}">
                      <a16:colId xmlns:a16="http://schemas.microsoft.com/office/drawing/2014/main" val="3521084531"/>
                    </a:ext>
                  </a:extLst>
                </a:gridCol>
                <a:gridCol w="2284458">
                  <a:extLst>
                    <a:ext uri="{9D8B030D-6E8A-4147-A177-3AD203B41FA5}">
                      <a16:colId xmlns:a16="http://schemas.microsoft.com/office/drawing/2014/main" val="570130881"/>
                    </a:ext>
                  </a:extLst>
                </a:gridCol>
                <a:gridCol w="2284458">
                  <a:extLst>
                    <a:ext uri="{9D8B030D-6E8A-4147-A177-3AD203B41FA5}">
                      <a16:colId xmlns:a16="http://schemas.microsoft.com/office/drawing/2014/main" val="510271941"/>
                    </a:ext>
                  </a:extLst>
                </a:gridCol>
                <a:gridCol w="2284458">
                  <a:extLst>
                    <a:ext uri="{9D8B030D-6E8A-4147-A177-3AD203B41FA5}">
                      <a16:colId xmlns:a16="http://schemas.microsoft.com/office/drawing/2014/main" val="2844727568"/>
                    </a:ext>
                  </a:extLst>
                </a:gridCol>
              </a:tblGrid>
              <a:tr h="433641">
                <a:tc>
                  <a:txBody>
                    <a:bodyPr/>
                    <a:lstStyle/>
                    <a:p>
                      <a:pPr algn="ctr"/>
                      <a:r>
                        <a:rPr lang="en-US" sz="1000" b="1" kern="1200" dirty="0">
                          <a:solidFill>
                            <a:srgbClr val="C6BFBB"/>
                          </a:solidFill>
                          <a:latin typeface="+mn-lt"/>
                          <a:ea typeface="+mn-ea"/>
                          <a:cs typeface="+mn-cs"/>
                        </a:rPr>
                        <a:t>Rahul </a:t>
                      </a:r>
                      <a:r>
                        <a:rPr lang="en-US" sz="1000" b="1" kern="1200" dirty="0" err="1">
                          <a:solidFill>
                            <a:srgbClr val="C6BFBB"/>
                          </a:solidFill>
                          <a:latin typeface="+mn-lt"/>
                          <a:ea typeface="+mn-ea"/>
                          <a:cs typeface="+mn-cs"/>
                        </a:rPr>
                        <a:t>Gattu</a:t>
                      </a:r>
                      <a:endParaRPr lang="en-US" sz="1000" b="1" kern="1200" dirty="0">
                        <a:solidFill>
                          <a:srgbClr val="C6BFBB"/>
                        </a:solidFill>
                        <a:latin typeface="+mn-lt"/>
                        <a:ea typeface="+mn-ea"/>
                        <a:cs typeface="+mn-cs"/>
                      </a:endParaRPr>
                    </a:p>
                    <a:p>
                      <a:pPr algn="ctr"/>
                      <a:r>
                        <a:rPr lang="en-US" sz="1000" b="1" kern="1200" dirty="0">
                          <a:solidFill>
                            <a:srgbClr val="C6BFBB"/>
                          </a:solidFill>
                          <a:latin typeface="+mn-lt"/>
                          <a:ea typeface="+mn-ea"/>
                          <a:cs typeface="+mn-cs"/>
                        </a:rPr>
                        <a:t>ragattu@iu.edu</a:t>
                      </a:r>
                    </a:p>
                  </a:txBody>
                  <a:tcPr/>
                </a:tc>
                <a:tc>
                  <a:txBody>
                    <a:bodyPr/>
                    <a:lstStyle/>
                    <a:p>
                      <a:pPr algn="ctr"/>
                      <a:r>
                        <a:rPr lang="en-US" sz="1000" b="1" kern="1200" dirty="0">
                          <a:solidFill>
                            <a:srgbClr val="C6BFBB"/>
                          </a:solidFill>
                          <a:latin typeface="+mn-lt"/>
                          <a:ea typeface="+mn-ea"/>
                          <a:cs typeface="+mn-cs"/>
                        </a:rPr>
                        <a:t>Rakesh </a:t>
                      </a:r>
                      <a:r>
                        <a:rPr lang="en-US" sz="1000" b="1" kern="1200" dirty="0" err="1">
                          <a:solidFill>
                            <a:srgbClr val="C6BFBB"/>
                          </a:solidFill>
                          <a:latin typeface="+mn-lt"/>
                          <a:ea typeface="+mn-ea"/>
                          <a:cs typeface="+mn-cs"/>
                        </a:rPr>
                        <a:t>Narne</a:t>
                      </a:r>
                      <a:endParaRPr lang="en-US" sz="1000" b="1" kern="1200" dirty="0">
                        <a:solidFill>
                          <a:srgbClr val="C6BFBB"/>
                        </a:solidFill>
                        <a:latin typeface="+mn-lt"/>
                        <a:ea typeface="+mn-ea"/>
                        <a:cs typeface="+mn-cs"/>
                      </a:endParaRPr>
                    </a:p>
                    <a:p>
                      <a:pPr algn="ctr"/>
                      <a:r>
                        <a:rPr lang="en-US" sz="1000" b="1" kern="1200" dirty="0">
                          <a:solidFill>
                            <a:srgbClr val="C6BFBB"/>
                          </a:solidFill>
                          <a:latin typeface="+mn-lt"/>
                          <a:ea typeface="+mn-ea"/>
                          <a:cs typeface="+mn-cs"/>
                        </a:rPr>
                        <a:t>raknarne@iu.edu</a:t>
                      </a:r>
                    </a:p>
                    <a:p>
                      <a:endParaRPr lang="en-US" sz="1000" b="1" kern="1200" dirty="0">
                        <a:solidFill>
                          <a:srgbClr val="C6BFBB"/>
                        </a:solidFill>
                        <a:latin typeface="+mn-lt"/>
                        <a:ea typeface="+mn-ea"/>
                        <a:cs typeface="+mn-cs"/>
                      </a:endParaRPr>
                    </a:p>
                  </a:txBody>
                  <a:tcPr/>
                </a:tc>
                <a:tc>
                  <a:txBody>
                    <a:bodyPr/>
                    <a:lstStyle/>
                    <a:p>
                      <a:pPr algn="ctr"/>
                      <a:r>
                        <a:rPr lang="en-US" sz="1000" b="1" kern="1200" dirty="0" err="1">
                          <a:solidFill>
                            <a:srgbClr val="C6BFBB"/>
                          </a:solidFill>
                          <a:latin typeface="+mn-lt"/>
                          <a:ea typeface="+mn-ea"/>
                          <a:cs typeface="+mn-cs"/>
                        </a:rPr>
                        <a:t>Sadaramana</a:t>
                      </a:r>
                      <a:r>
                        <a:rPr lang="en-US" sz="1000" b="1" kern="1200" dirty="0">
                          <a:solidFill>
                            <a:srgbClr val="C6BFBB"/>
                          </a:solidFill>
                          <a:latin typeface="+mn-lt"/>
                          <a:ea typeface="+mn-ea"/>
                          <a:cs typeface="+mn-cs"/>
                        </a:rPr>
                        <a:t> Chowdam</a:t>
                      </a:r>
                    </a:p>
                    <a:p>
                      <a:pPr algn="ctr"/>
                      <a:r>
                        <a:rPr lang="en-US" sz="1000" b="1" kern="1200" dirty="0">
                          <a:solidFill>
                            <a:srgbClr val="C6BFBB"/>
                          </a:solidFill>
                          <a:latin typeface="+mn-lt"/>
                          <a:ea typeface="+mn-ea"/>
                          <a:cs typeface="+mn-cs"/>
                        </a:rPr>
                        <a:t>schowdam@iu.edu</a:t>
                      </a:r>
                    </a:p>
                  </a:txBody>
                  <a:tcPr/>
                </a:tc>
                <a:tc>
                  <a:txBody>
                    <a:bodyPr/>
                    <a:lstStyle/>
                    <a:p>
                      <a:pPr algn="ctr"/>
                      <a:r>
                        <a:rPr lang="en-US" sz="1000" b="1" kern="1200" dirty="0">
                          <a:solidFill>
                            <a:srgbClr val="C6BFBB"/>
                          </a:solidFill>
                          <a:latin typeface="+mn-lt"/>
                          <a:ea typeface="+mn-ea"/>
                          <a:cs typeface="+mn-cs"/>
                        </a:rPr>
                        <a:t>Ujjwal Dubey</a:t>
                      </a:r>
                    </a:p>
                    <a:p>
                      <a:pPr algn="ctr"/>
                      <a:r>
                        <a:rPr lang="en-US" sz="1000" b="1" kern="1200" dirty="0">
                          <a:solidFill>
                            <a:srgbClr val="C6BFBB"/>
                          </a:solidFill>
                          <a:latin typeface="+mn-lt"/>
                          <a:ea typeface="+mn-ea"/>
                          <a:cs typeface="+mn-cs"/>
                        </a:rPr>
                        <a:t>ujjdubey@iu.edu</a:t>
                      </a:r>
                    </a:p>
                  </a:txBody>
                  <a:tcPr/>
                </a:tc>
                <a:extLst>
                  <a:ext uri="{0D108BD9-81ED-4DB2-BD59-A6C34878D82A}">
                    <a16:rowId xmlns:a16="http://schemas.microsoft.com/office/drawing/2014/main" val="2562963896"/>
                  </a:ext>
                </a:extLst>
              </a:tr>
              <a:tr h="148388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37945941"/>
                  </a:ext>
                </a:extLst>
              </a:tr>
            </a:tbl>
          </a:graphicData>
        </a:graphic>
      </p:graphicFrame>
      <p:pic>
        <p:nvPicPr>
          <p:cNvPr id="8" name="Picture 7">
            <a:extLst>
              <a:ext uri="{FF2B5EF4-FFF2-40B4-BE49-F238E27FC236}">
                <a16:creationId xmlns:a16="http://schemas.microsoft.com/office/drawing/2014/main" id="{C037DDCD-85D5-4B2C-AFF5-F16FDCE86CAE}"/>
              </a:ext>
            </a:extLst>
          </p:cNvPr>
          <p:cNvPicPr>
            <a:picLocks noChangeAspect="1"/>
          </p:cNvPicPr>
          <p:nvPr/>
        </p:nvPicPr>
        <p:blipFill>
          <a:blip r:embed="rId2"/>
          <a:stretch>
            <a:fillRect/>
          </a:stretch>
        </p:blipFill>
        <p:spPr>
          <a:xfrm>
            <a:off x="361741" y="3851784"/>
            <a:ext cx="1617783" cy="1406715"/>
          </a:xfrm>
          <a:prstGeom prst="rect">
            <a:avLst/>
          </a:prstGeom>
        </p:spPr>
      </p:pic>
      <p:pic>
        <p:nvPicPr>
          <p:cNvPr id="10" name="Picture 9">
            <a:extLst>
              <a:ext uri="{FF2B5EF4-FFF2-40B4-BE49-F238E27FC236}">
                <a16:creationId xmlns:a16="http://schemas.microsoft.com/office/drawing/2014/main" id="{EC405D39-FC93-46ED-AC51-4601E5416338}"/>
              </a:ext>
            </a:extLst>
          </p:cNvPr>
          <p:cNvPicPr>
            <a:picLocks noChangeAspect="1"/>
          </p:cNvPicPr>
          <p:nvPr/>
        </p:nvPicPr>
        <p:blipFill>
          <a:blip r:embed="rId3"/>
          <a:stretch>
            <a:fillRect/>
          </a:stretch>
        </p:blipFill>
        <p:spPr>
          <a:xfrm>
            <a:off x="2622885" y="3825752"/>
            <a:ext cx="1453816" cy="1406715"/>
          </a:xfrm>
          <a:prstGeom prst="rect">
            <a:avLst/>
          </a:prstGeom>
        </p:spPr>
      </p:pic>
      <p:pic>
        <p:nvPicPr>
          <p:cNvPr id="12" name="Picture 11">
            <a:extLst>
              <a:ext uri="{FF2B5EF4-FFF2-40B4-BE49-F238E27FC236}">
                <a16:creationId xmlns:a16="http://schemas.microsoft.com/office/drawing/2014/main" id="{528D94F3-7325-47C7-A164-F64034EA3D6B}"/>
              </a:ext>
            </a:extLst>
          </p:cNvPr>
          <p:cNvPicPr>
            <a:picLocks noChangeAspect="1"/>
          </p:cNvPicPr>
          <p:nvPr/>
        </p:nvPicPr>
        <p:blipFill>
          <a:blip r:embed="rId4"/>
          <a:stretch>
            <a:fillRect/>
          </a:stretch>
        </p:blipFill>
        <p:spPr>
          <a:xfrm>
            <a:off x="5011342" y="3825751"/>
            <a:ext cx="1593995" cy="1406715"/>
          </a:xfrm>
          <a:prstGeom prst="rect">
            <a:avLst/>
          </a:prstGeom>
        </p:spPr>
      </p:pic>
      <p:pic>
        <p:nvPicPr>
          <p:cNvPr id="14" name="Picture 13">
            <a:extLst>
              <a:ext uri="{FF2B5EF4-FFF2-40B4-BE49-F238E27FC236}">
                <a16:creationId xmlns:a16="http://schemas.microsoft.com/office/drawing/2014/main" id="{133E7F94-304C-41B1-8F92-AE0DD4BD0F76}"/>
              </a:ext>
            </a:extLst>
          </p:cNvPr>
          <p:cNvPicPr>
            <a:picLocks noChangeAspect="1"/>
          </p:cNvPicPr>
          <p:nvPr/>
        </p:nvPicPr>
        <p:blipFill>
          <a:blip r:embed="rId5"/>
          <a:stretch>
            <a:fillRect/>
          </a:stretch>
        </p:blipFill>
        <p:spPr>
          <a:xfrm>
            <a:off x="7285309" y="3825750"/>
            <a:ext cx="1593995" cy="1406715"/>
          </a:xfrm>
          <a:prstGeom prst="rect">
            <a:avLst/>
          </a:prstGeom>
        </p:spPr>
      </p:pic>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Model Evaluation with Previous application</a:t>
            </a:r>
          </a:p>
        </p:txBody>
      </p:sp>
      <p:pic>
        <p:nvPicPr>
          <p:cNvPr id="3" name="Picture 2">
            <a:extLst>
              <a:ext uri="{FF2B5EF4-FFF2-40B4-BE49-F238E27FC236}">
                <a16:creationId xmlns:a16="http://schemas.microsoft.com/office/drawing/2014/main" id="{BBDF6190-9313-41EE-85EA-B36712A3B048}"/>
              </a:ext>
            </a:extLst>
          </p:cNvPr>
          <p:cNvPicPr>
            <a:picLocks noChangeAspect="1"/>
          </p:cNvPicPr>
          <p:nvPr/>
        </p:nvPicPr>
        <p:blipFill>
          <a:blip r:embed="rId3"/>
          <a:stretch>
            <a:fillRect/>
          </a:stretch>
        </p:blipFill>
        <p:spPr>
          <a:xfrm>
            <a:off x="133350" y="1538287"/>
            <a:ext cx="9010650" cy="1947863"/>
          </a:xfrm>
          <a:prstGeom prst="rect">
            <a:avLst/>
          </a:prstGeom>
        </p:spPr>
      </p:pic>
    </p:spTree>
    <p:extLst>
      <p:ext uri="{BB962C8B-B14F-4D97-AF65-F5344CB8AC3E}">
        <p14:creationId xmlns:p14="http://schemas.microsoft.com/office/powerpoint/2010/main" val="211268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Kaggle Submission</a:t>
            </a:r>
          </a:p>
        </p:txBody>
      </p:sp>
      <p:pic>
        <p:nvPicPr>
          <p:cNvPr id="4" name="Picture 3">
            <a:extLst>
              <a:ext uri="{FF2B5EF4-FFF2-40B4-BE49-F238E27FC236}">
                <a16:creationId xmlns:a16="http://schemas.microsoft.com/office/drawing/2014/main" id="{A75A2862-23CA-444B-AE33-194411177C8F}"/>
              </a:ext>
            </a:extLst>
          </p:cNvPr>
          <p:cNvPicPr>
            <a:picLocks noChangeAspect="1"/>
          </p:cNvPicPr>
          <p:nvPr/>
        </p:nvPicPr>
        <p:blipFill>
          <a:blip r:embed="rId3"/>
          <a:stretch>
            <a:fillRect/>
          </a:stretch>
        </p:blipFill>
        <p:spPr>
          <a:xfrm>
            <a:off x="152400" y="1314450"/>
            <a:ext cx="8629650" cy="3590925"/>
          </a:xfrm>
          <a:prstGeom prst="rect">
            <a:avLst/>
          </a:prstGeom>
        </p:spPr>
      </p:pic>
    </p:spTree>
    <p:extLst>
      <p:ext uri="{BB962C8B-B14F-4D97-AF65-F5344CB8AC3E}">
        <p14:creationId xmlns:p14="http://schemas.microsoft.com/office/powerpoint/2010/main" val="197085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Conclusion</a:t>
            </a:r>
          </a:p>
        </p:txBody>
      </p:sp>
      <p:sp>
        <p:nvSpPr>
          <p:cNvPr id="5" name="Subtitle 2">
            <a:extLst>
              <a:ext uri="{FF2B5EF4-FFF2-40B4-BE49-F238E27FC236}">
                <a16:creationId xmlns:a16="http://schemas.microsoft.com/office/drawing/2014/main" id="{DD95E32D-1F76-4338-A70E-7AA1D40D9D41}"/>
              </a:ext>
            </a:extLst>
          </p:cNvPr>
          <p:cNvSpPr txBox="1">
            <a:spLocks/>
          </p:cNvSpPr>
          <p:nvPr/>
        </p:nvSpPr>
        <p:spPr>
          <a:xfrm>
            <a:off x="117475" y="1215593"/>
            <a:ext cx="6858000" cy="533832"/>
          </a:xfrm>
          <a:prstGeom prst="rect">
            <a:avLst/>
          </a:prstGeom>
        </p:spPr>
        <p:txBody>
          <a:bodyPr vert="horz" lIns="91440" tIns="45720" rIns="91440" bIns="45720" rtlCol="0">
            <a:normAutofit fontScale="25000" lnSpcReduction="20000"/>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3200" dirty="0">
                <a:latin typeface="Calibri" panose="020F0502020204030204" pitchFamily="34" charset="0"/>
                <a:cs typeface="Calibri" panose="020F0502020204030204" pitchFamily="34" charset="0"/>
              </a:rPr>
              <a:t>By adding features from previous application data set , we have seen that accuracy improved from 74% to 76% for our baseline Logistic regression model. We haven’t seen the improvement with the Random forest model. This shows the importance of doing EDA on other supporting datasets to find out the right features and use that in our models.</a:t>
            </a:r>
          </a:p>
          <a:p>
            <a:pPr algn="l"/>
            <a:r>
              <a:rPr lang="en-US" sz="3200" dirty="0">
                <a:latin typeface="Calibri" panose="020F0502020204030204" pitchFamily="34" charset="0"/>
                <a:cs typeface="Calibri" panose="020F0502020204030204" pitchFamily="34" charset="0"/>
              </a:rPr>
              <a:t>              Our focus in the coming phases will be on </a:t>
            </a:r>
          </a:p>
          <a:p>
            <a:pPr marL="628650" lvl="1" indent="-285750" algn="l">
              <a:buFont typeface="Arial" panose="020B0604020202020204" pitchFamily="34" charset="0"/>
              <a:buChar char="•"/>
            </a:pPr>
            <a:r>
              <a:rPr lang="en-US" sz="2900" dirty="0">
                <a:latin typeface="Calibri" panose="020F0502020204030204" pitchFamily="34" charset="0"/>
                <a:cs typeface="Calibri" panose="020F0502020204030204" pitchFamily="34" charset="0"/>
              </a:rPr>
              <a:t>Exploring new features</a:t>
            </a:r>
          </a:p>
          <a:p>
            <a:pPr marL="628650" lvl="1" indent="-285750" algn="l">
              <a:buFont typeface="Arial" panose="020B0604020202020204" pitchFamily="34" charset="0"/>
              <a:buChar char="•"/>
            </a:pPr>
            <a:r>
              <a:rPr lang="en-US" sz="2900" dirty="0">
                <a:latin typeface="Calibri" panose="020F0502020204030204" pitchFamily="34" charset="0"/>
                <a:cs typeface="Calibri" panose="020F0502020204030204" pitchFamily="34" charset="0"/>
              </a:rPr>
              <a:t>Hyperparameter tuning</a:t>
            </a:r>
          </a:p>
          <a:p>
            <a:pPr marL="628650" lvl="1" indent="-285750" algn="l">
              <a:buFont typeface="Arial" panose="020B0604020202020204" pitchFamily="34" charset="0"/>
              <a:buChar char="•"/>
            </a:pPr>
            <a:r>
              <a:rPr lang="en-US" sz="2900" dirty="0">
                <a:latin typeface="Calibri" panose="020F0502020204030204" pitchFamily="34" charset="0"/>
                <a:cs typeface="Calibri" panose="020F0502020204030204" pitchFamily="34" charset="0"/>
              </a:rPr>
              <a:t>Implement new models</a:t>
            </a:r>
          </a:p>
          <a:p>
            <a:pPr marL="285750" indent="-285750" algn="l">
              <a:buFont typeface="Arial" panose="020B0604020202020204" pitchFamily="34" charset="0"/>
              <a:buChar char="•"/>
            </a:pPr>
            <a:endParaRPr lang="en-US" sz="1400" dirty="0"/>
          </a:p>
        </p:txBody>
      </p:sp>
    </p:spTree>
    <p:extLst>
      <p:ext uri="{BB962C8B-B14F-4D97-AF65-F5344CB8AC3E}">
        <p14:creationId xmlns:p14="http://schemas.microsoft.com/office/powerpoint/2010/main" val="238783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9C5B8A-7A88-4CCF-9D11-B59E8FF849E6}"/>
              </a:ext>
            </a:extLst>
          </p:cNvPr>
          <p:cNvSpPr>
            <a:spLocks noGrp="1"/>
          </p:cNvSpPr>
          <p:nvPr>
            <p:ph type="subTitle" idx="1"/>
          </p:nvPr>
        </p:nvSpPr>
        <p:spPr>
          <a:xfrm>
            <a:off x="0" y="752043"/>
            <a:ext cx="6858000" cy="313082"/>
          </a:xfrm>
        </p:spPr>
        <p:txBody>
          <a:bodyPr>
            <a:normAutofit/>
          </a:bodyPr>
          <a:lstStyle/>
          <a:p>
            <a:pPr algn="l"/>
            <a:r>
              <a:rPr lang="en-US" sz="1400" b="1" u="sng" dirty="0"/>
              <a:t>Abstract</a:t>
            </a:r>
          </a:p>
        </p:txBody>
      </p:sp>
      <p:sp>
        <p:nvSpPr>
          <p:cNvPr id="8" name="Subtitle 2">
            <a:extLst>
              <a:ext uri="{FF2B5EF4-FFF2-40B4-BE49-F238E27FC236}">
                <a16:creationId xmlns:a16="http://schemas.microsoft.com/office/drawing/2014/main" id="{E79AF542-767C-4333-B62F-E87E998877F0}"/>
              </a:ext>
            </a:extLst>
          </p:cNvPr>
          <p:cNvSpPr txBox="1">
            <a:spLocks/>
          </p:cNvSpPr>
          <p:nvPr/>
        </p:nvSpPr>
        <p:spPr>
          <a:xfrm>
            <a:off x="0" y="1070200"/>
            <a:ext cx="9144000" cy="2249375"/>
          </a:xfrm>
          <a:prstGeom prst="rect">
            <a:avLst/>
          </a:prstGeom>
        </p:spPr>
        <p:txBody>
          <a:bodyPr vert="horz" lIns="91440" tIns="45720" rIns="91440" bIns="45720" rtlCol="0">
            <a:no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marL="0" marR="0" algn="l" fontAlgn="base">
              <a:lnSpc>
                <a:spcPts val="1800"/>
              </a:lnSpc>
              <a:spcBef>
                <a:spcPts val="0"/>
              </a:spcBef>
              <a:spcAft>
                <a:spcPts val="0"/>
              </a:spcAft>
            </a:pPr>
            <a:r>
              <a:rPr lang="en-US" sz="1100" b="0" i="0" dirty="0">
                <a:effectLst/>
                <a:latin typeface="-apple-system"/>
              </a:rPr>
              <a:t>The </a:t>
            </a:r>
            <a:r>
              <a:rPr lang="en-US" sz="1100" b="0" i="0" dirty="0">
                <a:effectLst/>
                <a:latin typeface="Calibri" panose="020F0502020204030204" pitchFamily="34" charset="0"/>
                <a:cs typeface="Calibri" panose="020F0502020204030204" pitchFamily="34" charset="0"/>
              </a:rPr>
              <a:t>course</a:t>
            </a:r>
            <a:r>
              <a:rPr lang="en-US" sz="1100" b="0" i="0" dirty="0">
                <a:effectLst/>
                <a:latin typeface="-apple-system"/>
              </a:rPr>
              <a:t> project is based on the </a:t>
            </a:r>
            <a:r>
              <a:rPr lang="en-US" sz="1100" b="0" i="0" u="none" strike="noStrike" dirty="0">
                <a:effectLst/>
                <a:latin typeface="-apple-system"/>
                <a:hlinkClick r:id="rId2"/>
              </a:rPr>
              <a:t>Home Credit Default Risk (HCDR) Kaggle Competition</a:t>
            </a:r>
            <a:r>
              <a:rPr lang="en-US" sz="1100" b="0" i="0" dirty="0">
                <a:effectLst/>
                <a:latin typeface="-apple-system"/>
              </a:rPr>
              <a:t>.</a:t>
            </a:r>
            <a:r>
              <a:rPr lang="en-US" sz="1100" dirty="0">
                <a:solidFill>
                  <a:srgbClr val="000000"/>
                </a:solidFill>
                <a:effectLst/>
                <a:latin typeface="Calibri" panose="020F0502020204030204" pitchFamily="34" charset="0"/>
                <a:ea typeface="Times New Roman" panose="02020603050405020304" pitchFamily="18" charset="0"/>
              </a:rPr>
              <a:t> Our goal is to create a machine learning model that is well optimized and performs efficiently to asses this risk for lender. There are many factors in a person’s life that lenders can use to assess this risk such as previous credit history, occupation, age, location, credit card usage, and others. We will be studying these factors when trying to assess a loan application and provides them with the decision-making guidance they need for a sustainable business operation</a:t>
            </a:r>
            <a:r>
              <a:rPr lang="en-US" sz="1100" dirty="0">
                <a:solidFill>
                  <a:srgbClr val="000000"/>
                </a:solidFill>
                <a:effectLst/>
                <a:latin typeface="Helvetica" panose="020B0604020202020204" pitchFamily="34" charset="0"/>
                <a:ea typeface="Times New Roman" panose="02020603050405020304" pitchFamily="18" charset="0"/>
              </a:rPr>
              <a:t>.</a:t>
            </a:r>
          </a:p>
          <a:p>
            <a:pPr marL="0" marR="0" algn="l" fontAlgn="base">
              <a:lnSpc>
                <a:spcPts val="1800"/>
              </a:lnSpc>
              <a:spcBef>
                <a:spcPts val="0"/>
              </a:spcBef>
              <a:spcAft>
                <a:spcPts val="0"/>
              </a:spcAft>
            </a:pPr>
            <a:endParaRPr lang="en-US" sz="1100" dirty="0">
              <a:solidFill>
                <a:srgbClr val="000000"/>
              </a:solidFill>
              <a:effectLst/>
              <a:latin typeface="Helvetica" panose="020B0604020202020204" pitchFamily="34" charset="0"/>
              <a:ea typeface="Times New Roman" panose="02020603050405020304" pitchFamily="18" charset="0"/>
            </a:endParaRPr>
          </a:p>
          <a:p>
            <a:pPr marL="0" marR="0" algn="l" fontAlgn="base">
              <a:lnSpc>
                <a:spcPts val="18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Entire project </a:t>
            </a:r>
            <a:r>
              <a:rPr lang="en-US" sz="11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will be implemented in</a:t>
            </a: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 phases. In Phase 1, </a:t>
            </a:r>
            <a:r>
              <a:rPr lang="en-US" sz="1100" b="0" i="0" dirty="0">
                <a:solidFill>
                  <a:srgbClr val="000000"/>
                </a:solidFill>
                <a:effectLst/>
                <a:latin typeface="Calibri" panose="020F0502020204030204" pitchFamily="34" charset="0"/>
                <a:cs typeface="Calibri" panose="020F0502020204030204" pitchFamily="34" charset="0"/>
              </a:rPr>
              <a:t>We experimented with  classification algorithms like Logistic regression and Random Forest as our baseline models with features from 3 out of the 8 available datasets. We have </a:t>
            </a:r>
            <a:r>
              <a:rPr lang="en-US" sz="1100" dirty="0">
                <a:solidFill>
                  <a:srgbClr val="000000"/>
                </a:solidFill>
                <a:latin typeface="Calibri" panose="020F0502020204030204" pitchFamily="34" charset="0"/>
                <a:cs typeface="Calibri" panose="020F0502020204030204" pitchFamily="34" charset="0"/>
              </a:rPr>
              <a:t>conducted 4 experiments in total in this phase using the above mentioned models and we will walk you through the results in coming sections of this presentation.</a:t>
            </a:r>
            <a:r>
              <a:rPr lang="en-US" sz="1100" b="0" i="0" dirty="0">
                <a:solidFill>
                  <a:srgbClr val="000000"/>
                </a:solidFill>
                <a:effectLst/>
                <a:latin typeface="Calibri" panose="020F0502020204030204" pitchFamily="34" charset="0"/>
                <a:cs typeface="Calibri" panose="020F0502020204030204" pitchFamily="34" charset="0"/>
              </a:rPr>
              <a:t>. We hope to produce a model that will allow Home Credit to successfully predict the likelihood of repayment so that more people can have access to much needed loans.</a:t>
            </a:r>
            <a:endPar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l" fontAlgn="base">
              <a:lnSpc>
                <a:spcPts val="1800"/>
              </a:lnSpc>
              <a:spcBef>
                <a:spcPts val="0"/>
              </a:spcBef>
              <a:spcAft>
                <a:spcPts val="0"/>
              </a:spcAft>
            </a:pPr>
            <a:endParaRPr lang="en-US" sz="1100" dirty="0"/>
          </a:p>
          <a:p>
            <a:pPr algn="l"/>
            <a:endParaRPr lang="en-US" sz="1100" dirty="0"/>
          </a:p>
          <a:p>
            <a:pPr marL="171450" indent="-171450" algn="l">
              <a:buFont typeface="Arial" panose="020B0604020202020204" pitchFamily="34" charset="0"/>
              <a:buChar char="•"/>
            </a:pPr>
            <a:endParaRPr lang="en-US" sz="1100" dirty="0"/>
          </a:p>
        </p:txBody>
      </p:sp>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3"/>
          <a:stretch>
            <a:fillRect/>
          </a:stretch>
        </p:blipFill>
        <p:spPr>
          <a:xfrm>
            <a:off x="0" y="0"/>
            <a:ext cx="9144000" cy="693879"/>
          </a:xfrm>
          <a:prstGeom prst="rect">
            <a:avLst/>
          </a:prstGeom>
        </p:spPr>
      </p:pic>
    </p:spTree>
    <p:extLst>
      <p:ext uri="{BB962C8B-B14F-4D97-AF65-F5344CB8AC3E}">
        <p14:creationId xmlns:p14="http://schemas.microsoft.com/office/powerpoint/2010/main" val="429187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pic>
        <p:nvPicPr>
          <p:cNvPr id="9" name="Picture 8">
            <a:extLst>
              <a:ext uri="{FF2B5EF4-FFF2-40B4-BE49-F238E27FC236}">
                <a16:creationId xmlns:a16="http://schemas.microsoft.com/office/drawing/2014/main" id="{7F5F1ACB-F555-4A85-9438-F248AF2F354B}"/>
              </a:ext>
            </a:extLst>
          </p:cNvPr>
          <p:cNvPicPr>
            <a:picLocks noChangeAspect="1"/>
          </p:cNvPicPr>
          <p:nvPr/>
        </p:nvPicPr>
        <p:blipFill>
          <a:blip r:embed="rId3"/>
          <a:stretch>
            <a:fillRect/>
          </a:stretch>
        </p:blipFill>
        <p:spPr>
          <a:xfrm>
            <a:off x="479425" y="1431925"/>
            <a:ext cx="6610350" cy="2076450"/>
          </a:xfrm>
          <a:prstGeom prst="rect">
            <a:avLst/>
          </a:prstGeom>
        </p:spPr>
      </p:pic>
      <p:sp>
        <p:nvSpPr>
          <p:cNvPr id="11" name="Subtitle 2">
            <a:extLst>
              <a:ext uri="{FF2B5EF4-FFF2-40B4-BE49-F238E27FC236}">
                <a16:creationId xmlns:a16="http://schemas.microsoft.com/office/drawing/2014/main" id="{2EA4FBC4-0237-44DC-84B0-6DA4CEDA42F0}"/>
              </a:ext>
            </a:extLst>
          </p:cNvPr>
          <p:cNvSpPr>
            <a:spLocks noGrp="1"/>
          </p:cNvSpPr>
          <p:nvPr>
            <p:ph type="subTitle" idx="1"/>
          </p:nvPr>
        </p:nvSpPr>
        <p:spPr>
          <a:xfrm>
            <a:off x="0" y="752043"/>
            <a:ext cx="6858000" cy="313082"/>
          </a:xfrm>
        </p:spPr>
        <p:txBody>
          <a:bodyPr>
            <a:normAutofit/>
          </a:bodyPr>
          <a:lstStyle/>
          <a:p>
            <a:pPr algn="l"/>
            <a:r>
              <a:rPr lang="en-US" sz="1400" b="1" u="sng" dirty="0"/>
              <a:t>Project Phases and Activities</a:t>
            </a:r>
          </a:p>
        </p:txBody>
      </p:sp>
    </p:spTree>
    <p:extLst>
      <p:ext uri="{BB962C8B-B14F-4D97-AF65-F5344CB8AC3E}">
        <p14:creationId xmlns:p14="http://schemas.microsoft.com/office/powerpoint/2010/main" val="197059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12" name="Subtitle 2">
            <a:extLst>
              <a:ext uri="{FF2B5EF4-FFF2-40B4-BE49-F238E27FC236}">
                <a16:creationId xmlns:a16="http://schemas.microsoft.com/office/drawing/2014/main" id="{73782124-EE43-4E3C-A098-62CED8687507}"/>
              </a:ext>
            </a:extLst>
          </p:cNvPr>
          <p:cNvSpPr>
            <a:spLocks noGrp="1"/>
          </p:cNvSpPr>
          <p:nvPr>
            <p:ph type="subTitle" idx="1"/>
          </p:nvPr>
        </p:nvSpPr>
        <p:spPr>
          <a:xfrm>
            <a:off x="0" y="752043"/>
            <a:ext cx="6858000" cy="313082"/>
          </a:xfrm>
        </p:spPr>
        <p:txBody>
          <a:bodyPr>
            <a:normAutofit/>
          </a:bodyPr>
          <a:lstStyle/>
          <a:p>
            <a:pPr algn="l"/>
            <a:r>
              <a:rPr lang="en-US" sz="1200" b="1" u="sng" dirty="0"/>
              <a:t>EDA </a:t>
            </a:r>
          </a:p>
        </p:txBody>
      </p:sp>
      <p:pic>
        <p:nvPicPr>
          <p:cNvPr id="14" name="Picture 13">
            <a:extLst>
              <a:ext uri="{FF2B5EF4-FFF2-40B4-BE49-F238E27FC236}">
                <a16:creationId xmlns:a16="http://schemas.microsoft.com/office/drawing/2014/main" id="{5F38474F-CC92-4796-B55B-323DA122AEB7}"/>
              </a:ext>
            </a:extLst>
          </p:cNvPr>
          <p:cNvPicPr>
            <a:picLocks noChangeAspect="1"/>
          </p:cNvPicPr>
          <p:nvPr/>
        </p:nvPicPr>
        <p:blipFill>
          <a:blip r:embed="rId3"/>
          <a:stretch>
            <a:fillRect/>
          </a:stretch>
        </p:blipFill>
        <p:spPr>
          <a:xfrm>
            <a:off x="2849456" y="1026223"/>
            <a:ext cx="2767571" cy="1699347"/>
          </a:xfrm>
          <a:prstGeom prst="rect">
            <a:avLst/>
          </a:prstGeom>
        </p:spPr>
      </p:pic>
      <p:pic>
        <p:nvPicPr>
          <p:cNvPr id="19" name="Picture 18">
            <a:extLst>
              <a:ext uri="{FF2B5EF4-FFF2-40B4-BE49-F238E27FC236}">
                <a16:creationId xmlns:a16="http://schemas.microsoft.com/office/drawing/2014/main" id="{4884DC28-D1EB-4896-B07D-A4DA07F1A9F6}"/>
              </a:ext>
            </a:extLst>
          </p:cNvPr>
          <p:cNvPicPr>
            <a:picLocks noChangeAspect="1"/>
          </p:cNvPicPr>
          <p:nvPr/>
        </p:nvPicPr>
        <p:blipFill>
          <a:blip r:embed="rId4"/>
          <a:stretch>
            <a:fillRect/>
          </a:stretch>
        </p:blipFill>
        <p:spPr>
          <a:xfrm>
            <a:off x="0" y="1004944"/>
            <a:ext cx="2672862" cy="1699346"/>
          </a:xfrm>
          <a:prstGeom prst="rect">
            <a:avLst/>
          </a:prstGeom>
        </p:spPr>
      </p:pic>
      <p:pic>
        <p:nvPicPr>
          <p:cNvPr id="21" name="Picture 20">
            <a:extLst>
              <a:ext uri="{FF2B5EF4-FFF2-40B4-BE49-F238E27FC236}">
                <a16:creationId xmlns:a16="http://schemas.microsoft.com/office/drawing/2014/main" id="{2541F017-0BC2-4F15-9102-E6FE678188B4}"/>
              </a:ext>
            </a:extLst>
          </p:cNvPr>
          <p:cNvPicPr>
            <a:picLocks noChangeAspect="1"/>
          </p:cNvPicPr>
          <p:nvPr/>
        </p:nvPicPr>
        <p:blipFill>
          <a:blip r:embed="rId4"/>
          <a:stretch>
            <a:fillRect/>
          </a:stretch>
        </p:blipFill>
        <p:spPr>
          <a:xfrm>
            <a:off x="101231" y="2996795"/>
            <a:ext cx="2672861" cy="2045281"/>
          </a:xfrm>
          <a:prstGeom prst="rect">
            <a:avLst/>
          </a:prstGeom>
        </p:spPr>
      </p:pic>
      <p:pic>
        <p:nvPicPr>
          <p:cNvPr id="23" name="Picture 22">
            <a:extLst>
              <a:ext uri="{FF2B5EF4-FFF2-40B4-BE49-F238E27FC236}">
                <a16:creationId xmlns:a16="http://schemas.microsoft.com/office/drawing/2014/main" id="{379436D5-C916-4A17-97FB-EAE40944695F}"/>
              </a:ext>
            </a:extLst>
          </p:cNvPr>
          <p:cNvPicPr>
            <a:picLocks noChangeAspect="1"/>
          </p:cNvPicPr>
          <p:nvPr/>
        </p:nvPicPr>
        <p:blipFill>
          <a:blip r:embed="rId5"/>
          <a:stretch>
            <a:fillRect/>
          </a:stretch>
        </p:blipFill>
        <p:spPr>
          <a:xfrm>
            <a:off x="2763098" y="3075536"/>
            <a:ext cx="2894123" cy="2012159"/>
          </a:xfrm>
          <a:prstGeom prst="rect">
            <a:avLst/>
          </a:prstGeom>
        </p:spPr>
      </p:pic>
      <p:sp>
        <p:nvSpPr>
          <p:cNvPr id="11" name="Subtitle 2">
            <a:extLst>
              <a:ext uri="{FF2B5EF4-FFF2-40B4-BE49-F238E27FC236}">
                <a16:creationId xmlns:a16="http://schemas.microsoft.com/office/drawing/2014/main" id="{8D742AA0-E904-4753-98FA-88D5962985F7}"/>
              </a:ext>
            </a:extLst>
          </p:cNvPr>
          <p:cNvSpPr txBox="1">
            <a:spLocks/>
          </p:cNvSpPr>
          <p:nvPr/>
        </p:nvSpPr>
        <p:spPr>
          <a:xfrm>
            <a:off x="1530701" y="763608"/>
            <a:ext cx="269631" cy="264034"/>
          </a:xfrm>
          <a:prstGeom prst="rect">
            <a:avLst/>
          </a:prstGeom>
        </p:spPr>
        <p:txBody>
          <a:bodyPr vert="horz" lIns="91440" tIns="45720" rIns="91440" bIns="45720" rtlCol="0">
            <a:normAutofit lnSpcReduction="10000"/>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200" b="1" dirty="0"/>
              <a:t>1</a:t>
            </a:r>
          </a:p>
        </p:txBody>
      </p:sp>
      <p:sp>
        <p:nvSpPr>
          <p:cNvPr id="15" name="Subtitle 2">
            <a:extLst>
              <a:ext uri="{FF2B5EF4-FFF2-40B4-BE49-F238E27FC236}">
                <a16:creationId xmlns:a16="http://schemas.microsoft.com/office/drawing/2014/main" id="{74A4F4CA-F164-4DE4-94C6-948056C50E8C}"/>
              </a:ext>
            </a:extLst>
          </p:cNvPr>
          <p:cNvSpPr txBox="1">
            <a:spLocks/>
          </p:cNvSpPr>
          <p:nvPr/>
        </p:nvSpPr>
        <p:spPr>
          <a:xfrm>
            <a:off x="1437662" y="2704290"/>
            <a:ext cx="313921" cy="292505"/>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200" b="1" dirty="0"/>
              <a:t>3</a:t>
            </a:r>
          </a:p>
        </p:txBody>
      </p:sp>
      <p:sp>
        <p:nvSpPr>
          <p:cNvPr id="18" name="Subtitle 2">
            <a:extLst>
              <a:ext uri="{FF2B5EF4-FFF2-40B4-BE49-F238E27FC236}">
                <a16:creationId xmlns:a16="http://schemas.microsoft.com/office/drawing/2014/main" id="{E9A4906D-A24D-47A0-BCCD-FD1B534B83A7}"/>
              </a:ext>
            </a:extLst>
          </p:cNvPr>
          <p:cNvSpPr txBox="1">
            <a:spLocks/>
          </p:cNvSpPr>
          <p:nvPr/>
        </p:nvSpPr>
        <p:spPr>
          <a:xfrm>
            <a:off x="4129872" y="774108"/>
            <a:ext cx="269631" cy="313082"/>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200" b="1" dirty="0"/>
              <a:t>2</a:t>
            </a:r>
          </a:p>
        </p:txBody>
      </p:sp>
      <p:sp>
        <p:nvSpPr>
          <p:cNvPr id="20" name="Subtitle 2">
            <a:extLst>
              <a:ext uri="{FF2B5EF4-FFF2-40B4-BE49-F238E27FC236}">
                <a16:creationId xmlns:a16="http://schemas.microsoft.com/office/drawing/2014/main" id="{75F3F343-E00B-4485-B2E4-E007CA4377FA}"/>
              </a:ext>
            </a:extLst>
          </p:cNvPr>
          <p:cNvSpPr txBox="1">
            <a:spLocks/>
          </p:cNvSpPr>
          <p:nvPr/>
        </p:nvSpPr>
        <p:spPr>
          <a:xfrm>
            <a:off x="4205233" y="2783031"/>
            <a:ext cx="313921" cy="264034"/>
          </a:xfrm>
          <a:prstGeom prst="rect">
            <a:avLst/>
          </a:prstGeom>
        </p:spPr>
        <p:txBody>
          <a:bodyPr vert="horz" lIns="91440" tIns="45720" rIns="91440" bIns="45720" rtlCol="0">
            <a:normAutofit lnSpcReduction="10000"/>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200" b="1" dirty="0"/>
              <a:t>4</a:t>
            </a:r>
          </a:p>
        </p:txBody>
      </p:sp>
      <p:sp>
        <p:nvSpPr>
          <p:cNvPr id="22" name="TextBox 21">
            <a:extLst>
              <a:ext uri="{FF2B5EF4-FFF2-40B4-BE49-F238E27FC236}">
                <a16:creationId xmlns:a16="http://schemas.microsoft.com/office/drawing/2014/main" id="{116F1885-3767-43BC-BE79-9CDD98270708}"/>
              </a:ext>
            </a:extLst>
          </p:cNvPr>
          <p:cNvSpPr txBox="1"/>
          <p:nvPr/>
        </p:nvSpPr>
        <p:spPr>
          <a:xfrm>
            <a:off x="5617027" y="1314815"/>
            <a:ext cx="3526973" cy="1841210"/>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US" sz="1100" b="1" dirty="0">
                <a:latin typeface="Calibri" panose="020F0502020204030204" pitchFamily="34" charset="0"/>
                <a:ea typeface="Calibri" panose="020F0502020204030204" pitchFamily="34" charset="0"/>
                <a:cs typeface="Times New Roman" panose="02020603050405020304" pitchFamily="18" charset="0"/>
              </a:rPr>
              <a:t>Plot 1:</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Female applicants are more in both Cash and revolving loans.  </a:t>
            </a:r>
          </a:p>
          <a:p>
            <a:pPr marL="285750" marR="0" lvl="0" indent="-285750">
              <a:lnSpc>
                <a:spcPct val="107000"/>
              </a:lnSpc>
              <a:spcBef>
                <a:spcPts val="0"/>
              </a:spcBef>
              <a:spcAft>
                <a:spcPts val="800"/>
              </a:spcAft>
              <a:buFont typeface="Arial" panose="020B0604020202020204" pitchFamily="34" charset="0"/>
              <a:buChar char="•"/>
            </a:pPr>
            <a:r>
              <a:rPr lang="en-US" sz="1100" b="1" dirty="0">
                <a:latin typeface="Calibri" panose="020F0502020204030204" pitchFamily="34" charset="0"/>
                <a:ea typeface="Calibri" panose="020F0502020204030204" pitchFamily="34" charset="0"/>
                <a:cs typeface="Times New Roman" panose="02020603050405020304" pitchFamily="18" charset="0"/>
              </a:rPr>
              <a:t>Plot 2:</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F</a:t>
            </a:r>
            <a:r>
              <a:rPr lang="en-US" sz="1100" dirty="0">
                <a:latin typeface="Calibri" panose="020F0502020204030204" pitchFamily="34" charset="0"/>
                <a:cs typeface="Times New Roman" panose="02020603050405020304" pitchFamily="18" charset="0"/>
              </a:rPr>
              <a:t>emale applicants are more when compare with the male applicants</a:t>
            </a:r>
          </a:p>
          <a:p>
            <a:pPr marL="285750" marR="0" lvl="0" indent="-285750">
              <a:lnSpc>
                <a:spcPct val="107000"/>
              </a:lnSpc>
              <a:spcBef>
                <a:spcPts val="0"/>
              </a:spcBef>
              <a:spcAft>
                <a:spcPts val="800"/>
              </a:spcAft>
              <a:buFont typeface="Arial" panose="020B0604020202020204" pitchFamily="34" charset="0"/>
              <a:buChar char="•"/>
            </a:pPr>
            <a:r>
              <a:rPr lang="en-US" sz="1100" b="1" dirty="0">
                <a:latin typeface="Calibri" panose="020F0502020204030204" pitchFamily="34" charset="0"/>
                <a:ea typeface="Calibri" panose="020F0502020204030204" pitchFamily="34" charset="0"/>
                <a:cs typeface="Times New Roman" panose="02020603050405020304" pitchFamily="18" charset="0"/>
              </a:rPr>
              <a:t>Plot 3:</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M</a:t>
            </a:r>
            <a:r>
              <a:rPr lang="en-US" sz="1100" dirty="0">
                <a:latin typeface="Calibri" panose="020F0502020204030204" pitchFamily="34" charset="0"/>
                <a:cs typeface="Times New Roman" panose="02020603050405020304" pitchFamily="18" charset="0"/>
              </a:rPr>
              <a:t>ore people go for cash loans when compare with revolving loans.</a:t>
            </a:r>
          </a:p>
          <a:p>
            <a:pPr marL="285750" marR="0" lvl="0" indent="-285750">
              <a:lnSpc>
                <a:spcPct val="107000"/>
              </a:lnSpc>
              <a:spcBef>
                <a:spcPts val="0"/>
              </a:spcBef>
              <a:spcAft>
                <a:spcPts val="800"/>
              </a:spcAft>
              <a:buFont typeface="Arial" panose="020B0604020202020204" pitchFamily="34" charset="0"/>
              <a:buChar char="•"/>
            </a:pPr>
            <a:r>
              <a:rPr lang="en-US" sz="1100" b="1" dirty="0">
                <a:latin typeface="Calibri" panose="020F0502020204030204" pitchFamily="34" charset="0"/>
                <a:ea typeface="Calibri" panose="020F0502020204030204" pitchFamily="34" charset="0"/>
                <a:cs typeface="Times New Roman" panose="02020603050405020304" pitchFamily="18" charset="0"/>
              </a:rPr>
              <a:t>Plot 4:</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M</a:t>
            </a:r>
            <a:r>
              <a:rPr lang="en-US" sz="1100" dirty="0">
                <a:latin typeface="Calibri" panose="020F0502020204030204" pitchFamily="34" charset="0"/>
                <a:cs typeface="Times New Roman" panose="02020603050405020304" pitchFamily="18" charset="0"/>
              </a:rPr>
              <a:t>ost of the defaulters are working class followed by commercial associates.</a:t>
            </a:r>
          </a:p>
        </p:txBody>
      </p:sp>
      <p:sp>
        <p:nvSpPr>
          <p:cNvPr id="2" name="TextBox 1">
            <a:extLst>
              <a:ext uri="{FF2B5EF4-FFF2-40B4-BE49-F238E27FC236}">
                <a16:creationId xmlns:a16="http://schemas.microsoft.com/office/drawing/2014/main" id="{EF5B59A5-8EF7-43FB-92E7-6715F7B03087}"/>
              </a:ext>
            </a:extLst>
          </p:cNvPr>
          <p:cNvSpPr txBox="1"/>
          <p:nvPr/>
        </p:nvSpPr>
        <p:spPr>
          <a:xfrm>
            <a:off x="6545488" y="908584"/>
            <a:ext cx="1670050" cy="307777"/>
          </a:xfrm>
          <a:prstGeom prst="rect">
            <a:avLst/>
          </a:prstGeom>
          <a:noFill/>
        </p:spPr>
        <p:txBody>
          <a:bodyPr wrap="square" rtlCol="0">
            <a:spAutoFit/>
          </a:bodyPr>
          <a:lstStyle/>
          <a:p>
            <a:r>
              <a:rPr lang="en-US" sz="1400" dirty="0"/>
              <a:t>Findings</a:t>
            </a:r>
          </a:p>
        </p:txBody>
      </p:sp>
    </p:spTree>
    <p:extLst>
      <p:ext uri="{BB962C8B-B14F-4D97-AF65-F5344CB8AC3E}">
        <p14:creationId xmlns:p14="http://schemas.microsoft.com/office/powerpoint/2010/main" val="371573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12" name="Subtitle 2">
            <a:extLst>
              <a:ext uri="{FF2B5EF4-FFF2-40B4-BE49-F238E27FC236}">
                <a16:creationId xmlns:a16="http://schemas.microsoft.com/office/drawing/2014/main" id="{73782124-EE43-4E3C-A098-62CED8687507}"/>
              </a:ext>
            </a:extLst>
          </p:cNvPr>
          <p:cNvSpPr>
            <a:spLocks noGrp="1"/>
          </p:cNvSpPr>
          <p:nvPr>
            <p:ph type="subTitle" idx="1"/>
          </p:nvPr>
        </p:nvSpPr>
        <p:spPr>
          <a:xfrm>
            <a:off x="0" y="752043"/>
            <a:ext cx="6858000" cy="313082"/>
          </a:xfrm>
        </p:spPr>
        <p:txBody>
          <a:bodyPr>
            <a:normAutofit/>
          </a:bodyPr>
          <a:lstStyle/>
          <a:p>
            <a:pPr algn="l"/>
            <a:r>
              <a:rPr lang="en-US" sz="1200" b="1" u="sng" dirty="0"/>
              <a:t>EDA</a:t>
            </a:r>
          </a:p>
        </p:txBody>
      </p:sp>
      <p:pic>
        <p:nvPicPr>
          <p:cNvPr id="16" name="Picture 15">
            <a:extLst>
              <a:ext uri="{FF2B5EF4-FFF2-40B4-BE49-F238E27FC236}">
                <a16:creationId xmlns:a16="http://schemas.microsoft.com/office/drawing/2014/main" id="{4576F391-D308-4DF5-BBFA-AF7805EF663C}"/>
              </a:ext>
            </a:extLst>
          </p:cNvPr>
          <p:cNvPicPr>
            <a:picLocks noChangeAspect="1"/>
          </p:cNvPicPr>
          <p:nvPr/>
        </p:nvPicPr>
        <p:blipFill>
          <a:blip r:embed="rId3"/>
          <a:stretch>
            <a:fillRect/>
          </a:stretch>
        </p:blipFill>
        <p:spPr>
          <a:xfrm>
            <a:off x="29240" y="1162289"/>
            <a:ext cx="5648078" cy="1921419"/>
          </a:xfrm>
          <a:prstGeom prst="rect">
            <a:avLst/>
          </a:prstGeom>
        </p:spPr>
      </p:pic>
      <p:pic>
        <p:nvPicPr>
          <p:cNvPr id="17" name="Picture 16">
            <a:extLst>
              <a:ext uri="{FF2B5EF4-FFF2-40B4-BE49-F238E27FC236}">
                <a16:creationId xmlns:a16="http://schemas.microsoft.com/office/drawing/2014/main" id="{7BE37758-9BD5-43DD-A7C2-20E6A84C4440}"/>
              </a:ext>
            </a:extLst>
          </p:cNvPr>
          <p:cNvPicPr>
            <a:picLocks noChangeAspect="1"/>
          </p:cNvPicPr>
          <p:nvPr/>
        </p:nvPicPr>
        <p:blipFill>
          <a:blip r:embed="rId4"/>
          <a:stretch>
            <a:fillRect/>
          </a:stretch>
        </p:blipFill>
        <p:spPr>
          <a:xfrm>
            <a:off x="29239" y="3094551"/>
            <a:ext cx="5648079" cy="2048949"/>
          </a:xfrm>
          <a:prstGeom prst="rect">
            <a:avLst/>
          </a:prstGeom>
        </p:spPr>
      </p:pic>
      <p:sp>
        <p:nvSpPr>
          <p:cNvPr id="11" name="Subtitle 2">
            <a:extLst>
              <a:ext uri="{FF2B5EF4-FFF2-40B4-BE49-F238E27FC236}">
                <a16:creationId xmlns:a16="http://schemas.microsoft.com/office/drawing/2014/main" id="{56808771-84BF-4DF2-8BAF-9F3BA17690C8}"/>
              </a:ext>
            </a:extLst>
          </p:cNvPr>
          <p:cNvSpPr txBox="1">
            <a:spLocks/>
          </p:cNvSpPr>
          <p:nvPr/>
        </p:nvSpPr>
        <p:spPr>
          <a:xfrm>
            <a:off x="2835304" y="849207"/>
            <a:ext cx="269631" cy="264034"/>
          </a:xfrm>
          <a:prstGeom prst="rect">
            <a:avLst/>
          </a:prstGeom>
        </p:spPr>
        <p:txBody>
          <a:bodyPr vert="horz" lIns="91440" tIns="45720" rIns="91440" bIns="45720" rtlCol="0">
            <a:normAutofit lnSpcReduction="10000"/>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200" b="1" dirty="0"/>
              <a:t>5</a:t>
            </a:r>
          </a:p>
        </p:txBody>
      </p:sp>
      <p:sp>
        <p:nvSpPr>
          <p:cNvPr id="13" name="Subtitle 2">
            <a:extLst>
              <a:ext uri="{FF2B5EF4-FFF2-40B4-BE49-F238E27FC236}">
                <a16:creationId xmlns:a16="http://schemas.microsoft.com/office/drawing/2014/main" id="{E2FA1A86-BEED-40B9-A4ED-43BFF2677238}"/>
              </a:ext>
            </a:extLst>
          </p:cNvPr>
          <p:cNvSpPr txBox="1">
            <a:spLocks/>
          </p:cNvSpPr>
          <p:nvPr/>
        </p:nvSpPr>
        <p:spPr>
          <a:xfrm>
            <a:off x="2875497" y="2748340"/>
            <a:ext cx="269631" cy="264034"/>
          </a:xfrm>
          <a:prstGeom prst="rect">
            <a:avLst/>
          </a:prstGeom>
        </p:spPr>
        <p:txBody>
          <a:bodyPr vert="horz" lIns="91440" tIns="45720" rIns="91440" bIns="45720" rtlCol="0">
            <a:normAutofit lnSpcReduction="10000"/>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200" b="1" dirty="0"/>
              <a:t>6</a:t>
            </a:r>
          </a:p>
        </p:txBody>
      </p:sp>
      <p:sp>
        <p:nvSpPr>
          <p:cNvPr id="15" name="TextBox 14">
            <a:extLst>
              <a:ext uri="{FF2B5EF4-FFF2-40B4-BE49-F238E27FC236}">
                <a16:creationId xmlns:a16="http://schemas.microsoft.com/office/drawing/2014/main" id="{73F16C42-0ABB-476B-874D-8F74EFF2F6BA}"/>
              </a:ext>
            </a:extLst>
          </p:cNvPr>
          <p:cNvSpPr txBox="1"/>
          <p:nvPr/>
        </p:nvSpPr>
        <p:spPr>
          <a:xfrm>
            <a:off x="5617027" y="1314815"/>
            <a:ext cx="3526973" cy="911468"/>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US" sz="1100" b="1" dirty="0">
                <a:latin typeface="Calibri" panose="020F0502020204030204" pitchFamily="34" charset="0"/>
                <a:ea typeface="Calibri" panose="020F0502020204030204" pitchFamily="34" charset="0"/>
                <a:cs typeface="Times New Roman" panose="02020603050405020304" pitchFamily="18" charset="0"/>
              </a:rPr>
              <a:t>Plot 5:</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Most of the defaulters between the age 27 to 40 years.</a:t>
            </a:r>
          </a:p>
          <a:p>
            <a:pPr marL="285750" marR="0" lvl="0" indent="-285750">
              <a:lnSpc>
                <a:spcPct val="107000"/>
              </a:lnSpc>
              <a:spcBef>
                <a:spcPts val="0"/>
              </a:spcBef>
              <a:spcAft>
                <a:spcPts val="800"/>
              </a:spcAft>
              <a:buFont typeface="Arial" panose="020B0604020202020204" pitchFamily="34" charset="0"/>
              <a:buChar char="•"/>
            </a:pPr>
            <a:r>
              <a:rPr lang="en-US" sz="1100" b="1" dirty="0">
                <a:latin typeface="Calibri" panose="020F0502020204030204" pitchFamily="34" charset="0"/>
                <a:cs typeface="Times New Roman" panose="02020603050405020304" pitchFamily="18" charset="0"/>
              </a:rPr>
              <a:t>Plot 6</a:t>
            </a:r>
            <a:r>
              <a:rPr lang="en-US" sz="1100" dirty="0">
                <a:latin typeface="Calibri" panose="020F0502020204030204" pitchFamily="34" charset="0"/>
                <a:cs typeface="Times New Roman" panose="02020603050405020304" pitchFamily="18" charset="0"/>
              </a:rPr>
              <a:t>: Employee who has less than 2 years of experience are less likely to repay the loan.</a:t>
            </a:r>
          </a:p>
        </p:txBody>
      </p:sp>
    </p:spTree>
    <p:extLst>
      <p:ext uri="{BB962C8B-B14F-4D97-AF65-F5344CB8AC3E}">
        <p14:creationId xmlns:p14="http://schemas.microsoft.com/office/powerpoint/2010/main" val="78030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EDA </a:t>
            </a:r>
          </a:p>
        </p:txBody>
      </p:sp>
      <p:pic>
        <p:nvPicPr>
          <p:cNvPr id="5" name="Picture 4">
            <a:extLst>
              <a:ext uri="{FF2B5EF4-FFF2-40B4-BE49-F238E27FC236}">
                <a16:creationId xmlns:a16="http://schemas.microsoft.com/office/drawing/2014/main" id="{C94D2BEE-6E62-4CE7-A307-D73F33FD77D3}"/>
              </a:ext>
            </a:extLst>
          </p:cNvPr>
          <p:cNvPicPr>
            <a:picLocks noChangeAspect="1"/>
          </p:cNvPicPr>
          <p:nvPr/>
        </p:nvPicPr>
        <p:blipFill>
          <a:blip r:embed="rId3"/>
          <a:stretch>
            <a:fillRect/>
          </a:stretch>
        </p:blipFill>
        <p:spPr>
          <a:xfrm>
            <a:off x="50800" y="1065125"/>
            <a:ext cx="9144000" cy="3213931"/>
          </a:xfrm>
          <a:prstGeom prst="rect">
            <a:avLst/>
          </a:prstGeom>
        </p:spPr>
      </p:pic>
      <p:sp>
        <p:nvSpPr>
          <p:cNvPr id="2" name="TextBox 1">
            <a:extLst>
              <a:ext uri="{FF2B5EF4-FFF2-40B4-BE49-F238E27FC236}">
                <a16:creationId xmlns:a16="http://schemas.microsoft.com/office/drawing/2014/main" id="{A9FDC355-CAE5-4A10-8DC4-6D8CA5922BC5}"/>
              </a:ext>
            </a:extLst>
          </p:cNvPr>
          <p:cNvSpPr txBox="1"/>
          <p:nvPr/>
        </p:nvSpPr>
        <p:spPr>
          <a:xfrm>
            <a:off x="501650" y="4337220"/>
            <a:ext cx="7143750" cy="430887"/>
          </a:xfrm>
          <a:prstGeom prst="rect">
            <a:avLst/>
          </a:prstGeom>
          <a:noFill/>
        </p:spPr>
        <p:txBody>
          <a:bodyPr wrap="square" rtlCol="0">
            <a:spAutoFit/>
          </a:bodyPr>
          <a:lstStyle/>
          <a:p>
            <a:r>
              <a:rPr lang="en-US" sz="1100" dirty="0"/>
              <a:t>Applicants with Occupant type as Managers has High income and less likely to default where as applicants with Occupation type as Cleaning staff/Low-skill laborers have less income and more likely to default</a:t>
            </a:r>
          </a:p>
        </p:txBody>
      </p:sp>
    </p:spTree>
    <p:extLst>
      <p:ext uri="{BB962C8B-B14F-4D97-AF65-F5344CB8AC3E}">
        <p14:creationId xmlns:p14="http://schemas.microsoft.com/office/powerpoint/2010/main" val="355523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681705"/>
            <a:ext cx="6858000" cy="313082"/>
          </a:xfrm>
        </p:spPr>
        <p:txBody>
          <a:bodyPr>
            <a:normAutofit/>
          </a:bodyPr>
          <a:lstStyle/>
          <a:p>
            <a:pPr algn="l"/>
            <a:r>
              <a:rPr lang="en-US" sz="1100" b="1" u="sng" dirty="0"/>
              <a:t>Key Steps and Flow</a:t>
            </a:r>
          </a:p>
        </p:txBody>
      </p:sp>
      <p:pic>
        <p:nvPicPr>
          <p:cNvPr id="7" name="Picture 6">
            <a:extLst>
              <a:ext uri="{FF2B5EF4-FFF2-40B4-BE49-F238E27FC236}">
                <a16:creationId xmlns:a16="http://schemas.microsoft.com/office/drawing/2014/main" id="{C6B6974F-E5BA-4890-8923-156E4D36D041}"/>
              </a:ext>
            </a:extLst>
          </p:cNvPr>
          <p:cNvPicPr>
            <a:picLocks noChangeAspect="1"/>
          </p:cNvPicPr>
          <p:nvPr/>
        </p:nvPicPr>
        <p:blipFill>
          <a:blip r:embed="rId3"/>
          <a:stretch>
            <a:fillRect/>
          </a:stretch>
        </p:blipFill>
        <p:spPr>
          <a:xfrm>
            <a:off x="133350" y="924449"/>
            <a:ext cx="4724400" cy="3999244"/>
          </a:xfrm>
          <a:prstGeom prst="rect">
            <a:avLst/>
          </a:prstGeom>
        </p:spPr>
      </p:pic>
      <p:pic>
        <p:nvPicPr>
          <p:cNvPr id="3" name="Picture 2">
            <a:extLst>
              <a:ext uri="{FF2B5EF4-FFF2-40B4-BE49-F238E27FC236}">
                <a16:creationId xmlns:a16="http://schemas.microsoft.com/office/drawing/2014/main" id="{6B48A917-DAF6-4D1D-8C2C-C9ECED87B13E}"/>
              </a:ext>
            </a:extLst>
          </p:cNvPr>
          <p:cNvPicPr>
            <a:picLocks noChangeAspect="1"/>
          </p:cNvPicPr>
          <p:nvPr/>
        </p:nvPicPr>
        <p:blipFill>
          <a:blip r:embed="rId4"/>
          <a:stretch>
            <a:fillRect/>
          </a:stretch>
        </p:blipFill>
        <p:spPr>
          <a:xfrm>
            <a:off x="5156201" y="838246"/>
            <a:ext cx="3987800" cy="3536904"/>
          </a:xfrm>
          <a:prstGeom prst="rect">
            <a:avLst/>
          </a:prstGeom>
        </p:spPr>
      </p:pic>
    </p:spTree>
    <p:extLst>
      <p:ext uri="{BB962C8B-B14F-4D97-AF65-F5344CB8AC3E}">
        <p14:creationId xmlns:p14="http://schemas.microsoft.com/office/powerpoint/2010/main" val="125606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9" name="Subtitle 2">
            <a:extLst>
              <a:ext uri="{FF2B5EF4-FFF2-40B4-BE49-F238E27FC236}">
                <a16:creationId xmlns:a16="http://schemas.microsoft.com/office/drawing/2014/main" id="{C797A100-0444-462E-A004-3495CE476E4C}"/>
              </a:ext>
            </a:extLst>
          </p:cNvPr>
          <p:cNvSpPr txBox="1">
            <a:spLocks/>
          </p:cNvSpPr>
          <p:nvPr/>
        </p:nvSpPr>
        <p:spPr>
          <a:xfrm>
            <a:off x="97339" y="735304"/>
            <a:ext cx="6858000" cy="313082"/>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200" b="1" u="sng" dirty="0"/>
              <a:t>Pipeline flow</a:t>
            </a:r>
          </a:p>
        </p:txBody>
      </p:sp>
      <p:sp>
        <p:nvSpPr>
          <p:cNvPr id="11" name="Arrow: Pentagon 10">
            <a:extLst>
              <a:ext uri="{FF2B5EF4-FFF2-40B4-BE49-F238E27FC236}">
                <a16:creationId xmlns:a16="http://schemas.microsoft.com/office/drawing/2014/main" id="{2835D85A-69E2-4DB7-9084-1D78B42DDAAB}"/>
              </a:ext>
            </a:extLst>
          </p:cNvPr>
          <p:cNvSpPr/>
          <p:nvPr/>
        </p:nvSpPr>
        <p:spPr>
          <a:xfrm>
            <a:off x="123825" y="1739964"/>
            <a:ext cx="1133475" cy="628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Download files and create data sets</a:t>
            </a:r>
          </a:p>
        </p:txBody>
      </p:sp>
      <p:sp>
        <p:nvSpPr>
          <p:cNvPr id="13" name="Arrow: Chevron 12">
            <a:extLst>
              <a:ext uri="{FF2B5EF4-FFF2-40B4-BE49-F238E27FC236}">
                <a16:creationId xmlns:a16="http://schemas.microsoft.com/office/drawing/2014/main" id="{54AA95A1-8B1F-49DF-803E-D777AD1F35E4}"/>
              </a:ext>
            </a:extLst>
          </p:cNvPr>
          <p:cNvSpPr/>
          <p:nvPr/>
        </p:nvSpPr>
        <p:spPr>
          <a:xfrm>
            <a:off x="1109830" y="1726601"/>
            <a:ext cx="1338943" cy="6286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Distribute and correlate columns</a:t>
            </a:r>
          </a:p>
        </p:txBody>
      </p:sp>
      <p:sp>
        <p:nvSpPr>
          <p:cNvPr id="15" name="Arrow: Chevron 14">
            <a:extLst>
              <a:ext uri="{FF2B5EF4-FFF2-40B4-BE49-F238E27FC236}">
                <a16:creationId xmlns:a16="http://schemas.microsoft.com/office/drawing/2014/main" id="{36F42AC0-16A5-45D8-9969-837DCD06C598}"/>
              </a:ext>
            </a:extLst>
          </p:cNvPr>
          <p:cNvSpPr/>
          <p:nvPr/>
        </p:nvSpPr>
        <p:spPr>
          <a:xfrm>
            <a:off x="2356340" y="1737227"/>
            <a:ext cx="1247775" cy="6572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Data Pipeline</a:t>
            </a:r>
          </a:p>
        </p:txBody>
      </p:sp>
      <p:sp>
        <p:nvSpPr>
          <p:cNvPr id="16" name="Arrow: Chevron 15">
            <a:extLst>
              <a:ext uri="{FF2B5EF4-FFF2-40B4-BE49-F238E27FC236}">
                <a16:creationId xmlns:a16="http://schemas.microsoft.com/office/drawing/2014/main" id="{18715719-F062-4C67-AA0B-E8089C33E8B7}"/>
              </a:ext>
            </a:extLst>
          </p:cNvPr>
          <p:cNvSpPr/>
          <p:nvPr/>
        </p:nvSpPr>
        <p:spPr>
          <a:xfrm>
            <a:off x="3526339" y="1726601"/>
            <a:ext cx="1423307" cy="6667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Baseline Evaluation</a:t>
            </a:r>
          </a:p>
        </p:txBody>
      </p:sp>
      <p:sp>
        <p:nvSpPr>
          <p:cNvPr id="7" name="Rectangle: Rounded Corners 6">
            <a:extLst>
              <a:ext uri="{FF2B5EF4-FFF2-40B4-BE49-F238E27FC236}">
                <a16:creationId xmlns:a16="http://schemas.microsoft.com/office/drawing/2014/main" id="{2FA647DD-E6FC-4B2F-969D-1094155ED7E7}"/>
              </a:ext>
            </a:extLst>
          </p:cNvPr>
          <p:cNvSpPr/>
          <p:nvPr/>
        </p:nvSpPr>
        <p:spPr>
          <a:xfrm>
            <a:off x="4966447" y="993595"/>
            <a:ext cx="1726138" cy="175965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Arrow: Chevron 16">
            <a:extLst>
              <a:ext uri="{FF2B5EF4-FFF2-40B4-BE49-F238E27FC236}">
                <a16:creationId xmlns:a16="http://schemas.microsoft.com/office/drawing/2014/main" id="{BBCA6413-6C5E-4289-A163-F7778B995D53}"/>
              </a:ext>
            </a:extLst>
          </p:cNvPr>
          <p:cNvSpPr/>
          <p:nvPr/>
        </p:nvSpPr>
        <p:spPr>
          <a:xfrm>
            <a:off x="5117862" y="1312465"/>
            <a:ext cx="1423307" cy="391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Random Forest</a:t>
            </a:r>
          </a:p>
        </p:txBody>
      </p:sp>
      <p:sp>
        <p:nvSpPr>
          <p:cNvPr id="18" name="Arrow: Chevron 17">
            <a:extLst>
              <a:ext uri="{FF2B5EF4-FFF2-40B4-BE49-F238E27FC236}">
                <a16:creationId xmlns:a16="http://schemas.microsoft.com/office/drawing/2014/main" id="{D8545CF3-2DFD-492C-BBB1-AD89DF72DDC2}"/>
              </a:ext>
            </a:extLst>
          </p:cNvPr>
          <p:cNvSpPr/>
          <p:nvPr/>
        </p:nvSpPr>
        <p:spPr>
          <a:xfrm>
            <a:off x="5117861" y="2071123"/>
            <a:ext cx="1423307" cy="391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Logistics Regression</a:t>
            </a:r>
          </a:p>
        </p:txBody>
      </p:sp>
      <p:sp>
        <p:nvSpPr>
          <p:cNvPr id="19" name="Arrow: Chevron 18">
            <a:extLst>
              <a:ext uri="{FF2B5EF4-FFF2-40B4-BE49-F238E27FC236}">
                <a16:creationId xmlns:a16="http://schemas.microsoft.com/office/drawing/2014/main" id="{B2D81B95-36BC-4E95-B14C-DD13207763C1}"/>
              </a:ext>
            </a:extLst>
          </p:cNvPr>
          <p:cNvSpPr/>
          <p:nvPr/>
        </p:nvSpPr>
        <p:spPr>
          <a:xfrm>
            <a:off x="6777732" y="1803902"/>
            <a:ext cx="1130002" cy="5905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Model evaluation</a:t>
            </a:r>
          </a:p>
        </p:txBody>
      </p:sp>
      <p:sp>
        <p:nvSpPr>
          <p:cNvPr id="20" name="Arrow: Chevron 19">
            <a:extLst>
              <a:ext uri="{FF2B5EF4-FFF2-40B4-BE49-F238E27FC236}">
                <a16:creationId xmlns:a16="http://schemas.microsoft.com/office/drawing/2014/main" id="{004AC2CD-A8A8-484D-88CD-171E170DEB70}"/>
              </a:ext>
            </a:extLst>
          </p:cNvPr>
          <p:cNvSpPr/>
          <p:nvPr/>
        </p:nvSpPr>
        <p:spPr>
          <a:xfrm>
            <a:off x="7795891" y="1803902"/>
            <a:ext cx="1130002" cy="57497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dirty="0">
                <a:effectLst/>
                <a:ea typeface="Calibri" panose="020F0502020204030204" pitchFamily="34" charset="0"/>
                <a:cs typeface="Times New Roman" panose="02020603050405020304" pitchFamily="18" charset="0"/>
              </a:rPr>
              <a:t>Kaggle submission</a:t>
            </a:r>
          </a:p>
        </p:txBody>
      </p:sp>
      <p:sp>
        <p:nvSpPr>
          <p:cNvPr id="21" name="Subtitle 2">
            <a:extLst>
              <a:ext uri="{FF2B5EF4-FFF2-40B4-BE49-F238E27FC236}">
                <a16:creationId xmlns:a16="http://schemas.microsoft.com/office/drawing/2014/main" id="{A11B2B01-D8D9-4834-A862-8D35DBD536B5}"/>
              </a:ext>
            </a:extLst>
          </p:cNvPr>
          <p:cNvSpPr txBox="1">
            <a:spLocks/>
          </p:cNvSpPr>
          <p:nvPr/>
        </p:nvSpPr>
        <p:spPr>
          <a:xfrm>
            <a:off x="5247033" y="958758"/>
            <a:ext cx="1423307" cy="313082"/>
          </a:xfrm>
          <a:prstGeom prst="rect">
            <a:avLst/>
          </a:prstGeom>
        </p:spPr>
        <p:txBody>
          <a:bodyPr vert="horz" lIns="91440" tIns="45720" rIns="91440" bIns="45720" rtlCol="0">
            <a:normAutofit/>
          </a:bodyPr>
          <a:lstStyle>
            <a:lvl1pPr marL="0" indent="0" algn="ctr"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kern="1200">
                <a:solidFill>
                  <a:schemeClr val="tx1"/>
                </a:solidFill>
                <a:latin typeface="Arial"/>
                <a:ea typeface="+mn-ea"/>
                <a:cs typeface="Arial"/>
              </a:defRPr>
            </a:lvl1pPr>
            <a:lvl2pPr marL="342900" indent="0" algn="ctr" defTabSz="457200" rtl="0" eaLnBrk="1" latinLnBrk="0" hangingPunct="1">
              <a:lnSpc>
                <a:spcPct val="100000"/>
              </a:lnSpc>
              <a:spcBef>
                <a:spcPts val="0"/>
              </a:spcBef>
              <a:spcAft>
                <a:spcPts val="1800"/>
              </a:spcAft>
              <a:buFont typeface="Arial"/>
              <a:buNone/>
              <a:defRPr sz="1500" kern="1200">
                <a:solidFill>
                  <a:schemeClr val="tx1"/>
                </a:solidFill>
                <a:latin typeface="Arial"/>
                <a:ea typeface="+mn-ea"/>
                <a:cs typeface="Arial"/>
              </a:defRPr>
            </a:lvl2pPr>
            <a:lvl3pPr marL="685800" indent="0" algn="ctr" defTabSz="457200" rtl="0" eaLnBrk="1" latinLnBrk="0" hangingPunct="1">
              <a:lnSpc>
                <a:spcPct val="100000"/>
              </a:lnSpc>
              <a:spcBef>
                <a:spcPts val="0"/>
              </a:spcBef>
              <a:spcAft>
                <a:spcPts val="1800"/>
              </a:spcAft>
              <a:buFont typeface="Arial"/>
              <a:buNone/>
              <a:defRPr sz="1350" kern="1200">
                <a:solidFill>
                  <a:schemeClr val="tx1"/>
                </a:solidFill>
                <a:latin typeface="Arial"/>
                <a:ea typeface="+mn-ea"/>
                <a:cs typeface="Arial"/>
              </a:defRPr>
            </a:lvl3pPr>
            <a:lvl4pPr marL="10287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4pPr>
            <a:lvl5pPr marL="1371600" indent="0" algn="ctr" defTabSz="457200" rtl="0" eaLnBrk="1" latinLnBrk="0" hangingPunct="1">
              <a:lnSpc>
                <a:spcPct val="100000"/>
              </a:lnSpc>
              <a:spcBef>
                <a:spcPts val="0"/>
              </a:spcBef>
              <a:spcAft>
                <a:spcPts val="1800"/>
              </a:spcAft>
              <a:buFont typeface="Arial"/>
              <a:buNone/>
              <a:defRPr sz="1200" kern="1200">
                <a:solidFill>
                  <a:schemeClr val="tx1"/>
                </a:solidFill>
                <a:latin typeface="Arial"/>
                <a:ea typeface="+mn-ea"/>
                <a:cs typeface="Arial"/>
              </a:defRPr>
            </a:lvl5pPr>
            <a:lvl6pPr marL="1714500" indent="0" algn="ctr" defTabSz="457200"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200"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200"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200" rtl="0" eaLnBrk="1" latinLnBrk="0" hangingPunct="1">
              <a:spcBef>
                <a:spcPct val="20000"/>
              </a:spcBef>
              <a:buFont typeface="Arial"/>
              <a:buNone/>
              <a:defRPr sz="1200" kern="1200">
                <a:solidFill>
                  <a:schemeClr val="tx1"/>
                </a:solidFill>
                <a:latin typeface="+mn-lt"/>
                <a:ea typeface="+mn-ea"/>
                <a:cs typeface="+mn-cs"/>
              </a:defRPr>
            </a:lvl9pPr>
          </a:lstStyle>
          <a:p>
            <a:pPr algn="l"/>
            <a:r>
              <a:rPr lang="en-US" sz="1000" b="1" dirty="0"/>
              <a:t>Model training</a:t>
            </a:r>
          </a:p>
        </p:txBody>
      </p:sp>
    </p:spTree>
    <p:extLst>
      <p:ext uri="{BB962C8B-B14F-4D97-AF65-F5344CB8AC3E}">
        <p14:creationId xmlns:p14="http://schemas.microsoft.com/office/powerpoint/2010/main" val="275433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DAFD42-9231-4319-868F-63F660286E91}"/>
              </a:ext>
            </a:extLst>
          </p:cNvPr>
          <p:cNvPicPr>
            <a:picLocks noChangeAspect="1"/>
          </p:cNvPicPr>
          <p:nvPr/>
        </p:nvPicPr>
        <p:blipFill>
          <a:blip r:embed="rId2"/>
          <a:stretch>
            <a:fillRect/>
          </a:stretch>
        </p:blipFill>
        <p:spPr>
          <a:xfrm>
            <a:off x="0" y="0"/>
            <a:ext cx="9144000" cy="693879"/>
          </a:xfrm>
          <a:prstGeom prst="rect">
            <a:avLst/>
          </a:prstGeom>
        </p:spPr>
      </p:pic>
      <p:sp>
        <p:nvSpPr>
          <p:cNvPr id="6" name="Subtitle 2">
            <a:extLst>
              <a:ext uri="{FF2B5EF4-FFF2-40B4-BE49-F238E27FC236}">
                <a16:creationId xmlns:a16="http://schemas.microsoft.com/office/drawing/2014/main" id="{8C75F766-0DAE-465D-9AC6-58685D1A8338}"/>
              </a:ext>
            </a:extLst>
          </p:cNvPr>
          <p:cNvSpPr>
            <a:spLocks noGrp="1"/>
          </p:cNvSpPr>
          <p:nvPr>
            <p:ph type="subTitle" idx="1"/>
          </p:nvPr>
        </p:nvSpPr>
        <p:spPr>
          <a:xfrm>
            <a:off x="0" y="752043"/>
            <a:ext cx="6858000" cy="313082"/>
          </a:xfrm>
        </p:spPr>
        <p:txBody>
          <a:bodyPr>
            <a:normAutofit/>
          </a:bodyPr>
          <a:lstStyle/>
          <a:p>
            <a:pPr algn="l"/>
            <a:r>
              <a:rPr lang="en-US" sz="1400" b="1" u="sng" dirty="0"/>
              <a:t>Model Evaluation</a:t>
            </a:r>
          </a:p>
        </p:txBody>
      </p:sp>
      <p:pic>
        <p:nvPicPr>
          <p:cNvPr id="4" name="Picture 3">
            <a:extLst>
              <a:ext uri="{FF2B5EF4-FFF2-40B4-BE49-F238E27FC236}">
                <a16:creationId xmlns:a16="http://schemas.microsoft.com/office/drawing/2014/main" id="{4F71B554-5BDE-4369-9A22-DB94C5A58B6C}"/>
              </a:ext>
            </a:extLst>
          </p:cNvPr>
          <p:cNvPicPr>
            <a:picLocks noChangeAspect="1"/>
          </p:cNvPicPr>
          <p:nvPr/>
        </p:nvPicPr>
        <p:blipFill>
          <a:blip r:embed="rId3"/>
          <a:stretch>
            <a:fillRect/>
          </a:stretch>
        </p:blipFill>
        <p:spPr>
          <a:xfrm>
            <a:off x="180975" y="1462087"/>
            <a:ext cx="8896350" cy="1433513"/>
          </a:xfrm>
          <a:prstGeom prst="rect">
            <a:avLst/>
          </a:prstGeom>
        </p:spPr>
      </p:pic>
    </p:spTree>
    <p:extLst>
      <p:ext uri="{BB962C8B-B14F-4D97-AF65-F5344CB8AC3E}">
        <p14:creationId xmlns:p14="http://schemas.microsoft.com/office/powerpoint/2010/main" val="134806732"/>
      </p:ext>
    </p:extLst>
  </p:cSld>
  <p:clrMapOvr>
    <a:masterClrMapping/>
  </p:clrMapOvr>
</p:sld>
</file>

<file path=ppt/theme/theme1.xml><?xml version="1.0" encoding="utf-8"?>
<a:theme xmlns:a="http://schemas.openxmlformats.org/drawingml/2006/main" name="SLA-PPT-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PUIndianapolis-template" id="{ED31F2C2-A45D-9141-BAAD-15BF8C803100}" vid="{2DA336F4-0712-EE4F-BCDF-C77DC4CC17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988B502F3C6A47AE026D95C136CFAC" ma:contentTypeVersion="11" ma:contentTypeDescription="Create a new document." ma:contentTypeScope="" ma:versionID="1743b360d5527c327149825f2f6389b4">
  <xsd:schema xmlns:xsd="http://www.w3.org/2001/XMLSchema" xmlns:xs="http://www.w3.org/2001/XMLSchema" xmlns:p="http://schemas.microsoft.com/office/2006/metadata/properties" xmlns:ns2="27740b53-cc3d-455b-a265-fb7fc742d263" xmlns:ns3="5bed996f-e608-4b4e-9482-2fd3434fddb0" targetNamespace="http://schemas.microsoft.com/office/2006/metadata/properties" ma:root="true" ma:fieldsID="93adf80e5827c39b433487e015aa50f6" ns2:_="" ns3:_="">
    <xsd:import namespace="27740b53-cc3d-455b-a265-fb7fc742d263"/>
    <xsd:import namespace="5bed996f-e608-4b4e-9482-2fd3434fdd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740b53-cc3d-455b-a265-fb7fc742d2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ed996f-e608-4b4e-9482-2fd3434fddb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27740b53-cc3d-455b-a265-fb7fc742d26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5bed996f-e608-4b4e-9482-2fd3434fddb0"/>
    <ds:schemaRef ds:uri="http://www.w3.org/XML/1998/namespace"/>
    <ds:schemaRef ds:uri="http://purl.org/dc/dcmitype/"/>
  </ds:schemaRefs>
</ds:datastoreItem>
</file>

<file path=customXml/itemProps2.xml><?xml version="1.0" encoding="utf-8"?>
<ds:datastoreItem xmlns:ds="http://schemas.openxmlformats.org/officeDocument/2006/customXml" ds:itemID="{F3B5910C-FB1A-44D2-A6C4-A65AE8C220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740b53-cc3d-455b-a265-fb7fc742d263"/>
    <ds:schemaRef ds:uri="5bed996f-e608-4b4e-9482-2fd3434fdd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SLA-PPT-TEMPLATE16X9 UPDATE</Template>
  <TotalTime>1990</TotalTime>
  <Words>513</Words>
  <Application>Microsoft Office PowerPoint</Application>
  <PresentationFormat>On-screen Show (16:9)</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Arial Narrow</vt:lpstr>
      <vt:lpstr>Calibri</vt:lpstr>
      <vt:lpstr>Helvetica</vt:lpstr>
      <vt:lpstr>Wingdings</vt:lpstr>
      <vt:lpstr>SLA-PPT-TEMPLATE16x9</vt:lpstr>
      <vt:lpstr>Risk Assessment for Home Credit Applicants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Minton, Sherry</dc:creator>
  <cp:lastModifiedBy>Rakesh Narne</cp:lastModifiedBy>
  <cp:revision>31</cp:revision>
  <cp:lastPrinted>2014-06-24T16:10:50Z</cp:lastPrinted>
  <dcterms:created xsi:type="dcterms:W3CDTF">2018-10-05T15:02:46Z</dcterms:created>
  <dcterms:modified xsi:type="dcterms:W3CDTF">2021-11-16T18:38:55Z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0x0101005D988B502F3C6A47AE026D95C136CFAC</vt:lpwstr>
  </property>
</Properties>
</file>