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7"/>
  </p:notesMasterIdLst>
  <p:handoutMasterIdLst>
    <p:handoutMasterId r:id="rId18"/>
  </p:handoutMasterIdLst>
  <p:sldIdLst>
    <p:sldId id="314" r:id="rId5"/>
    <p:sldId id="315" r:id="rId6"/>
    <p:sldId id="325" r:id="rId7"/>
    <p:sldId id="317" r:id="rId8"/>
    <p:sldId id="319" r:id="rId9"/>
    <p:sldId id="318" r:id="rId10"/>
    <p:sldId id="326" r:id="rId11"/>
    <p:sldId id="327" r:id="rId12"/>
    <p:sldId id="328" r:id="rId13"/>
    <p:sldId id="329" r:id="rId14"/>
    <p:sldId id="322" r:id="rId15"/>
    <p:sldId id="32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1">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C6BFBB"/>
    <a:srgbClr val="969696"/>
    <a:srgbClr val="9E9A95"/>
    <a:srgbClr val="382E25"/>
    <a:srgbClr val="C17945"/>
    <a:srgbClr val="31526A"/>
    <a:srgbClr val="690304"/>
    <a:srgbClr val="252626"/>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249" autoAdjust="0"/>
  </p:normalViewPr>
  <p:slideViewPr>
    <p:cSldViewPr snapToGrid="0" snapToObjects="1">
      <p:cViewPr varScale="1">
        <p:scale>
          <a:sx n="151" d="100"/>
          <a:sy n="151" d="100"/>
        </p:scale>
        <p:origin x="2142" y="138"/>
      </p:cViewPr>
      <p:guideLst>
        <p:guide orient="horz" pos="3141"/>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descr="Logo, company name&#10;&#10;Description automatically generated">
            <a:extLst>
              <a:ext uri="{FF2B5EF4-FFF2-40B4-BE49-F238E27FC236}">
                <a16:creationId xmlns:a16="http://schemas.microsoft.com/office/drawing/2014/main" id="{5182A90D-575C-2249-8C75-1A0256744A6F}"/>
              </a:ext>
            </a:extLst>
          </p:cNvPr>
          <p:cNvPicPr>
            <a:picLocks noChangeAspect="1"/>
          </p:cNvPicPr>
          <p:nvPr userDrawn="1"/>
        </p:nvPicPr>
        <p:blipFill>
          <a:blip r:embed="rId3"/>
          <a:stretch>
            <a:fillRect/>
          </a:stretch>
        </p:blipFill>
        <p:spPr>
          <a:xfrm>
            <a:off x="6526307" y="3542340"/>
            <a:ext cx="2006536" cy="191098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D499-E742-4A3A-A0B2-24375D58F88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537DC5F-51A3-4C89-B096-1BB7063602C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ED97FB0-06D5-4E65-9916-C19D2FEF402D}"/>
              </a:ext>
            </a:extLst>
          </p:cNvPr>
          <p:cNvSpPr>
            <a:spLocks noGrp="1"/>
          </p:cNvSpPr>
          <p:nvPr>
            <p:ph type="dt" sz="half" idx="10"/>
          </p:nvPr>
        </p:nvSpPr>
        <p:spPr/>
        <p:txBody>
          <a:bodyPr/>
          <a:lstStyle/>
          <a:p>
            <a:fld id="{0CFA2546-C110-49B6-8C0D-3C7AED399F80}" type="datetimeFigureOut">
              <a:rPr lang="en-US" smtClean="0"/>
              <a:t>12/6/2021</a:t>
            </a:fld>
            <a:endParaRPr lang="en-US"/>
          </a:p>
        </p:txBody>
      </p:sp>
      <p:sp>
        <p:nvSpPr>
          <p:cNvPr id="5" name="Footer Placeholder 4">
            <a:extLst>
              <a:ext uri="{FF2B5EF4-FFF2-40B4-BE49-F238E27FC236}">
                <a16:creationId xmlns:a16="http://schemas.microsoft.com/office/drawing/2014/main" id="{A03395F2-AC5E-46E1-855A-61C0F094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2611B-148C-4C1C-A2A3-E5615F2E708E}"/>
              </a:ext>
            </a:extLst>
          </p:cNvPr>
          <p:cNvSpPr>
            <a:spLocks noGrp="1"/>
          </p:cNvSpPr>
          <p:nvPr>
            <p:ph type="sldNum" sz="quarter" idx="12"/>
          </p:nvPr>
        </p:nvSpPr>
        <p:spPr/>
        <p:txBody>
          <a:bodyPr/>
          <a:lstStyle/>
          <a:p>
            <a:fld id="{57AFFC3D-3752-44BF-A8B8-09A50BA4CE6F}" type="slidenum">
              <a:rPr lang="en-US" smtClean="0"/>
              <a:t>‹#›</a:t>
            </a:fld>
            <a:endParaRPr lang="en-US"/>
          </a:p>
        </p:txBody>
      </p:sp>
    </p:spTree>
    <p:extLst>
      <p:ext uri="{BB962C8B-B14F-4D97-AF65-F5344CB8AC3E}">
        <p14:creationId xmlns:p14="http://schemas.microsoft.com/office/powerpoint/2010/main" val="402026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28613"/>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7404" y="229424"/>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626401" y="1099758"/>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pic>
        <p:nvPicPr>
          <p:cNvPr id="8" name="Picture 7">
            <a:extLst>
              <a:ext uri="{FF2B5EF4-FFF2-40B4-BE49-F238E27FC236}">
                <a16:creationId xmlns:a16="http://schemas.microsoft.com/office/drawing/2014/main" id="{AB3A2323-3ECC-A14D-92EF-503A8A35A990}"/>
              </a:ext>
            </a:extLst>
          </p:cNvPr>
          <p:cNvPicPr>
            <a:picLocks noChangeAspect="1"/>
          </p:cNvPicPr>
          <p:nvPr userDrawn="1"/>
        </p:nvPicPr>
        <p:blipFill>
          <a:blip r:embed="rId2"/>
          <a:stretch>
            <a:fillRect/>
          </a:stretch>
        </p:blipFill>
        <p:spPr>
          <a:xfrm>
            <a:off x="0" y="4488636"/>
            <a:ext cx="9144000" cy="652463"/>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14" name="TextBox 13"/>
          <p:cNvSpPr txBox="1"/>
          <p:nvPr userDrawn="1"/>
        </p:nvSpPr>
        <p:spPr>
          <a:xfrm>
            <a:off x="1030972" y="4692038"/>
            <a:ext cx="3613600" cy="461665"/>
          </a:xfrm>
          <a:prstGeom prst="rect">
            <a:avLst/>
          </a:prstGeom>
          <a:noFill/>
        </p:spPr>
        <p:txBody>
          <a:bodyPr wrap="square" rtlCol="0" anchor="ctr">
            <a:spAutoFit/>
          </a:bodyPr>
          <a:lstStyle/>
          <a:p>
            <a:r>
              <a:rPr lang="en-US" sz="1400" b="1" i="0" dirty="0">
                <a:solidFill>
                  <a:srgbClr val="000000"/>
                </a:solidFill>
                <a:latin typeface="Arial Narrow"/>
                <a:cs typeface="Arial Narrow"/>
              </a:rPr>
              <a:t>IUPUI</a:t>
            </a:r>
          </a:p>
          <a:p>
            <a:r>
              <a:rPr lang="en-US" sz="900" b="0" i="0" dirty="0">
                <a:solidFill>
                  <a:srgbClr val="000000"/>
                </a:solidFill>
                <a:latin typeface="Arial Narrow"/>
                <a:cs typeface="Arial Narrow"/>
              </a:rPr>
              <a:t>SCHOOL</a:t>
            </a:r>
            <a:r>
              <a:rPr lang="en-US" sz="900" b="0" i="0" baseline="0" dirty="0">
                <a:solidFill>
                  <a:srgbClr val="000000"/>
                </a:solidFill>
                <a:latin typeface="Arial Narrow"/>
                <a:cs typeface="Arial Narrow"/>
              </a:rPr>
              <a:t> OF LIBERAL ARTS</a:t>
            </a:r>
            <a:endParaRPr lang="en-US" sz="900" b="0" i="0" dirty="0">
              <a:solidFill>
                <a:srgbClr val="000000"/>
              </a:solidFill>
              <a:latin typeface="Arial Narrow"/>
              <a:cs typeface="Arial Narrow"/>
            </a:endParaRPr>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7" y="4661517"/>
            <a:ext cx="7445880"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pic>
        <p:nvPicPr>
          <p:cNvPr id="16" name="Picture 15" descr="Logo, company name&#10;&#10;Description automatically generated">
            <a:extLst>
              <a:ext uri="{FF2B5EF4-FFF2-40B4-BE49-F238E27FC236}">
                <a16:creationId xmlns:a16="http://schemas.microsoft.com/office/drawing/2014/main" id="{48F43506-87BE-AD42-A434-56D6AA549751}"/>
              </a:ext>
            </a:extLst>
          </p:cNvPr>
          <p:cNvPicPr>
            <a:picLocks noChangeAspect="1"/>
          </p:cNvPicPr>
          <p:nvPr userDrawn="1"/>
        </p:nvPicPr>
        <p:blipFill>
          <a:blip r:embed="rId3"/>
          <a:stretch>
            <a:fillRect/>
          </a:stretch>
        </p:blipFill>
        <p:spPr>
          <a:xfrm>
            <a:off x="7329423" y="3696935"/>
            <a:ext cx="1879615" cy="1790110"/>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15" name="TextBox 14"/>
          <p:cNvSpPr txBox="1"/>
          <p:nvPr userDrawn="1"/>
        </p:nvSpPr>
        <p:spPr>
          <a:xfrm>
            <a:off x="1030972" y="4708322"/>
            <a:ext cx="3613600" cy="461665"/>
          </a:xfrm>
          <a:prstGeom prst="rect">
            <a:avLst/>
          </a:prstGeom>
          <a:noFill/>
        </p:spPr>
        <p:txBody>
          <a:bodyPr wrap="square" rtlCol="0" anchor="ctr">
            <a:spAutoFit/>
          </a:bodyPr>
          <a:lstStyle/>
          <a:p>
            <a:r>
              <a:rPr lang="en-US" sz="1400" b="1" i="0" dirty="0">
                <a:solidFill>
                  <a:srgbClr val="FFFFFF"/>
                </a:solidFill>
                <a:latin typeface="Arial Narrow"/>
                <a:cs typeface="Arial Narrow"/>
              </a:rPr>
              <a:t>IUPUI</a:t>
            </a:r>
          </a:p>
          <a:p>
            <a:r>
              <a:rPr lang="en-US" sz="900" b="0" i="0" dirty="0">
                <a:solidFill>
                  <a:srgbClr val="FFFFFF"/>
                </a:solidFill>
                <a:latin typeface="Arial Narrow"/>
                <a:cs typeface="Arial Narrow"/>
              </a:rPr>
              <a:t>SCHOOL</a:t>
            </a:r>
            <a:r>
              <a:rPr lang="en-US" sz="900" b="0" i="0" baseline="0" dirty="0">
                <a:solidFill>
                  <a:srgbClr val="FFFFFF"/>
                </a:solidFill>
                <a:latin typeface="Arial Narrow"/>
                <a:cs typeface="Arial Narrow"/>
              </a:rPr>
              <a:t> OF LIBERAL ARTS</a:t>
            </a:r>
            <a:endParaRPr lang="en-US" sz="900" b="0" i="0" dirty="0">
              <a:solidFill>
                <a:srgbClr val="FFFFFF"/>
              </a:solidFill>
              <a:latin typeface="Arial Narrow"/>
              <a:cs typeface="Arial Narrow"/>
            </a:endParaRPr>
          </a:p>
        </p:txBody>
      </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sp>
        <p:nvSpPr>
          <p:cNvPr id="9" name="Rectangle 8"/>
          <p:cNvSpPr/>
          <p:nvPr userDrawn="1"/>
        </p:nvSpPr>
        <p:spPr>
          <a:xfrm>
            <a:off x="1984426" y="4687827"/>
            <a:ext cx="7159574"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1427D511-D675-E84D-9F64-EDC66F7E3118}"/>
              </a:ext>
            </a:extLst>
          </p:cNvPr>
          <p:cNvPicPr>
            <a:picLocks noChangeAspect="1"/>
          </p:cNvPicPr>
          <p:nvPr userDrawn="1"/>
        </p:nvPicPr>
        <p:blipFill>
          <a:blip r:embed="rId2"/>
          <a:stretch>
            <a:fillRect/>
          </a:stretch>
        </p:blipFill>
        <p:spPr>
          <a:xfrm>
            <a:off x="0" y="3568687"/>
            <a:ext cx="2015214" cy="1923890"/>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0B4135-40C9-CB47-85DC-6DF044620E8E}"/>
              </a:ext>
            </a:extLst>
          </p:cNvPr>
          <p:cNvPicPr>
            <a:picLocks noChangeAspect="1"/>
          </p:cNvPicPr>
          <p:nvPr userDrawn="1"/>
        </p:nvPicPr>
        <p:blipFill>
          <a:blip r:embed="rId2"/>
          <a:stretch>
            <a:fillRect/>
          </a:stretch>
        </p:blipFill>
        <p:spPr>
          <a:xfrm>
            <a:off x="0" y="4495800"/>
            <a:ext cx="9144000" cy="647700"/>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817E9B58-C286-E54F-A89B-038CEF5CD928}"/>
              </a:ext>
            </a:extLst>
          </p:cNvPr>
          <p:cNvPicPr>
            <a:picLocks noChangeAspect="1"/>
          </p:cNvPicPr>
          <p:nvPr userDrawn="1"/>
        </p:nvPicPr>
        <p:blipFill>
          <a:blip r:embed="rId2"/>
          <a:stretch>
            <a:fillRect/>
          </a:stretch>
        </p:blipFill>
        <p:spPr>
          <a:xfrm>
            <a:off x="6930998" y="3400820"/>
            <a:ext cx="2055204" cy="1957338"/>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 id="2147493478"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03" y="2288058"/>
            <a:ext cx="7734221" cy="478465"/>
          </a:xfrm>
        </p:spPr>
        <p:txBody>
          <a:bodyPr>
            <a:norm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Risk Assessment for Home Credit Applicants</a:t>
            </a:r>
            <a:endParaRPr lang="en-US" sz="3200" dirty="0"/>
          </a:p>
        </p:txBody>
      </p:sp>
      <p:sp>
        <p:nvSpPr>
          <p:cNvPr id="4" name="Text Placeholder 3"/>
          <p:cNvSpPr>
            <a:spLocks noGrp="1"/>
          </p:cNvSpPr>
          <p:nvPr>
            <p:ph type="body" sz="quarter" idx="11"/>
          </p:nvPr>
        </p:nvSpPr>
        <p:spPr>
          <a:xfrm>
            <a:off x="502902" y="1888297"/>
            <a:ext cx="7734222" cy="252412"/>
          </a:xfrm>
        </p:spPr>
        <p:txBody>
          <a:bodyPr/>
          <a:lstStyle/>
          <a:p>
            <a:pPr algn="ctr"/>
            <a:r>
              <a:rPr lang="en-US" dirty="0"/>
              <a:t>I526 Applied Machine Learning</a:t>
            </a:r>
          </a:p>
        </p:txBody>
      </p:sp>
      <p:sp>
        <p:nvSpPr>
          <p:cNvPr id="5" name="Text Placeholder 3">
            <a:extLst>
              <a:ext uri="{FF2B5EF4-FFF2-40B4-BE49-F238E27FC236}">
                <a16:creationId xmlns:a16="http://schemas.microsoft.com/office/drawing/2014/main" id="{BD449134-051D-4B52-B99F-56907C7B1038}"/>
              </a:ext>
            </a:extLst>
          </p:cNvPr>
          <p:cNvSpPr txBox="1">
            <a:spLocks/>
          </p:cNvSpPr>
          <p:nvPr/>
        </p:nvSpPr>
        <p:spPr>
          <a:xfrm>
            <a:off x="1613906" y="208033"/>
            <a:ext cx="6939251" cy="1054450"/>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a:solidFill>
                  <a:schemeClr val="bg1"/>
                </a:solidFill>
              </a:rPr>
              <a:t>Indiana University</a:t>
            </a:r>
          </a:p>
          <a:p>
            <a:r>
              <a:rPr lang="en-US" dirty="0"/>
              <a:t>Bloomington</a:t>
            </a:r>
          </a:p>
        </p:txBody>
      </p:sp>
      <p:sp>
        <p:nvSpPr>
          <p:cNvPr id="6" name="Text Placeholder 3">
            <a:extLst>
              <a:ext uri="{FF2B5EF4-FFF2-40B4-BE49-F238E27FC236}">
                <a16:creationId xmlns:a16="http://schemas.microsoft.com/office/drawing/2014/main" id="{E8B88358-21B6-4153-910F-F3C8AE4BD190}"/>
              </a:ext>
            </a:extLst>
          </p:cNvPr>
          <p:cNvSpPr txBox="1">
            <a:spLocks/>
          </p:cNvSpPr>
          <p:nvPr/>
        </p:nvSpPr>
        <p:spPr>
          <a:xfrm>
            <a:off x="655302" y="2870041"/>
            <a:ext cx="7734222" cy="252412"/>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Phase 2 – Fall 2021 – Group 14</a:t>
            </a:r>
          </a:p>
        </p:txBody>
      </p:sp>
      <p:graphicFrame>
        <p:nvGraphicFramePr>
          <p:cNvPr id="3" name="Table 6">
            <a:extLst>
              <a:ext uri="{FF2B5EF4-FFF2-40B4-BE49-F238E27FC236}">
                <a16:creationId xmlns:a16="http://schemas.microsoft.com/office/drawing/2014/main" id="{2BDB80B9-E3DC-42E4-A31C-019537CD4AD3}"/>
              </a:ext>
            </a:extLst>
          </p:cNvPr>
          <p:cNvGraphicFramePr>
            <a:graphicFrameLocks noGrp="1"/>
          </p:cNvGraphicFramePr>
          <p:nvPr>
            <p:extLst>
              <p:ext uri="{D42A27DB-BD31-4B8C-83A1-F6EECF244321}">
                <p14:modId xmlns:p14="http://schemas.microsoft.com/office/powerpoint/2010/main" val="2460901766"/>
              </p:ext>
            </p:extLst>
          </p:nvPr>
        </p:nvGraphicFramePr>
        <p:xfrm>
          <a:off x="0" y="3225971"/>
          <a:ext cx="9144002" cy="2032528"/>
        </p:xfrm>
        <a:graphic>
          <a:graphicData uri="http://schemas.openxmlformats.org/drawingml/2006/table">
            <a:tbl>
              <a:tblPr firstRow="1" bandRow="1">
                <a:tableStyleId>{073A0DAA-6AF3-43AB-8588-CEC1D06C72B9}</a:tableStyleId>
              </a:tblPr>
              <a:tblGrid>
                <a:gridCol w="2290628">
                  <a:extLst>
                    <a:ext uri="{9D8B030D-6E8A-4147-A177-3AD203B41FA5}">
                      <a16:colId xmlns:a16="http://schemas.microsoft.com/office/drawing/2014/main" val="3521084531"/>
                    </a:ext>
                  </a:extLst>
                </a:gridCol>
                <a:gridCol w="2284458">
                  <a:extLst>
                    <a:ext uri="{9D8B030D-6E8A-4147-A177-3AD203B41FA5}">
                      <a16:colId xmlns:a16="http://schemas.microsoft.com/office/drawing/2014/main" val="570130881"/>
                    </a:ext>
                  </a:extLst>
                </a:gridCol>
                <a:gridCol w="2284458">
                  <a:extLst>
                    <a:ext uri="{9D8B030D-6E8A-4147-A177-3AD203B41FA5}">
                      <a16:colId xmlns:a16="http://schemas.microsoft.com/office/drawing/2014/main" val="510271941"/>
                    </a:ext>
                  </a:extLst>
                </a:gridCol>
                <a:gridCol w="2284458">
                  <a:extLst>
                    <a:ext uri="{9D8B030D-6E8A-4147-A177-3AD203B41FA5}">
                      <a16:colId xmlns:a16="http://schemas.microsoft.com/office/drawing/2014/main" val="2844727568"/>
                    </a:ext>
                  </a:extLst>
                </a:gridCol>
              </a:tblGrid>
              <a:tr h="433641">
                <a:tc>
                  <a:txBody>
                    <a:bodyPr/>
                    <a:lstStyle/>
                    <a:p>
                      <a:pPr algn="ctr"/>
                      <a:r>
                        <a:rPr lang="en-US" sz="1000" b="1" kern="1200" dirty="0">
                          <a:solidFill>
                            <a:srgbClr val="C6BFBB"/>
                          </a:solidFill>
                          <a:latin typeface="+mn-lt"/>
                          <a:ea typeface="+mn-ea"/>
                          <a:cs typeface="+mn-cs"/>
                        </a:rPr>
                        <a:t>Rahul </a:t>
                      </a:r>
                      <a:r>
                        <a:rPr lang="en-US" sz="1000" b="1" kern="1200" dirty="0" err="1">
                          <a:solidFill>
                            <a:srgbClr val="C6BFBB"/>
                          </a:solidFill>
                          <a:latin typeface="+mn-lt"/>
                          <a:ea typeface="+mn-ea"/>
                          <a:cs typeface="+mn-cs"/>
                        </a:rPr>
                        <a:t>Gattu</a:t>
                      </a:r>
                      <a:endParaRPr lang="en-US" sz="1000" b="1" kern="1200" dirty="0">
                        <a:solidFill>
                          <a:srgbClr val="C6BFBB"/>
                        </a:solidFill>
                        <a:latin typeface="+mn-lt"/>
                        <a:ea typeface="+mn-ea"/>
                        <a:cs typeface="+mn-cs"/>
                      </a:endParaRPr>
                    </a:p>
                    <a:p>
                      <a:pPr algn="ctr"/>
                      <a:r>
                        <a:rPr lang="en-US" sz="1000" b="1" kern="1200" dirty="0">
                          <a:solidFill>
                            <a:srgbClr val="C6BFBB"/>
                          </a:solidFill>
                          <a:latin typeface="+mn-lt"/>
                          <a:ea typeface="+mn-ea"/>
                          <a:cs typeface="+mn-cs"/>
                        </a:rPr>
                        <a:t>ragattu@iu.edu</a:t>
                      </a:r>
                    </a:p>
                  </a:txBody>
                  <a:tcPr/>
                </a:tc>
                <a:tc>
                  <a:txBody>
                    <a:bodyPr/>
                    <a:lstStyle/>
                    <a:p>
                      <a:pPr algn="ctr"/>
                      <a:r>
                        <a:rPr lang="en-US" sz="1000" b="1" kern="1200" dirty="0">
                          <a:solidFill>
                            <a:srgbClr val="C6BFBB"/>
                          </a:solidFill>
                          <a:latin typeface="+mn-lt"/>
                          <a:ea typeface="+mn-ea"/>
                          <a:cs typeface="+mn-cs"/>
                        </a:rPr>
                        <a:t>Rakesh </a:t>
                      </a:r>
                      <a:r>
                        <a:rPr lang="en-US" sz="1000" b="1" kern="1200" dirty="0" err="1">
                          <a:solidFill>
                            <a:srgbClr val="C6BFBB"/>
                          </a:solidFill>
                          <a:latin typeface="+mn-lt"/>
                          <a:ea typeface="+mn-ea"/>
                          <a:cs typeface="+mn-cs"/>
                        </a:rPr>
                        <a:t>Narne</a:t>
                      </a:r>
                      <a:endParaRPr lang="en-US" sz="1000" b="1" kern="1200" dirty="0">
                        <a:solidFill>
                          <a:srgbClr val="C6BFBB"/>
                        </a:solidFill>
                        <a:latin typeface="+mn-lt"/>
                        <a:ea typeface="+mn-ea"/>
                        <a:cs typeface="+mn-cs"/>
                      </a:endParaRPr>
                    </a:p>
                    <a:p>
                      <a:pPr algn="ctr"/>
                      <a:r>
                        <a:rPr lang="en-US" sz="1000" b="1" kern="1200" dirty="0">
                          <a:solidFill>
                            <a:srgbClr val="C6BFBB"/>
                          </a:solidFill>
                          <a:latin typeface="+mn-lt"/>
                          <a:ea typeface="+mn-ea"/>
                          <a:cs typeface="+mn-cs"/>
                        </a:rPr>
                        <a:t>raknarne@iu.edu</a:t>
                      </a:r>
                    </a:p>
                    <a:p>
                      <a:endParaRPr lang="en-US" sz="1000" b="1" kern="1200" dirty="0">
                        <a:solidFill>
                          <a:srgbClr val="C6BFBB"/>
                        </a:solidFill>
                        <a:latin typeface="+mn-lt"/>
                        <a:ea typeface="+mn-ea"/>
                        <a:cs typeface="+mn-cs"/>
                      </a:endParaRPr>
                    </a:p>
                  </a:txBody>
                  <a:tcPr/>
                </a:tc>
                <a:tc>
                  <a:txBody>
                    <a:bodyPr/>
                    <a:lstStyle/>
                    <a:p>
                      <a:pPr algn="ctr"/>
                      <a:r>
                        <a:rPr lang="en-US" sz="1000" b="1" kern="1200" dirty="0" err="1">
                          <a:solidFill>
                            <a:srgbClr val="C6BFBB"/>
                          </a:solidFill>
                          <a:latin typeface="+mn-lt"/>
                          <a:ea typeface="+mn-ea"/>
                          <a:cs typeface="+mn-cs"/>
                        </a:rPr>
                        <a:t>Sadaramana</a:t>
                      </a:r>
                      <a:r>
                        <a:rPr lang="en-US" sz="1000" b="1" kern="1200" dirty="0">
                          <a:solidFill>
                            <a:srgbClr val="C6BFBB"/>
                          </a:solidFill>
                          <a:latin typeface="+mn-lt"/>
                          <a:ea typeface="+mn-ea"/>
                          <a:cs typeface="+mn-cs"/>
                        </a:rPr>
                        <a:t> Chowdam</a:t>
                      </a:r>
                    </a:p>
                    <a:p>
                      <a:pPr algn="ctr"/>
                      <a:r>
                        <a:rPr lang="en-US" sz="1000" b="1" kern="1200" dirty="0">
                          <a:solidFill>
                            <a:srgbClr val="C6BFBB"/>
                          </a:solidFill>
                          <a:latin typeface="+mn-lt"/>
                          <a:ea typeface="+mn-ea"/>
                          <a:cs typeface="+mn-cs"/>
                        </a:rPr>
                        <a:t>schowdam@iu.edu</a:t>
                      </a:r>
                    </a:p>
                  </a:txBody>
                  <a:tcPr/>
                </a:tc>
                <a:tc>
                  <a:txBody>
                    <a:bodyPr/>
                    <a:lstStyle/>
                    <a:p>
                      <a:pPr algn="ctr"/>
                      <a:r>
                        <a:rPr lang="en-US" sz="1000" b="1" kern="1200" dirty="0">
                          <a:solidFill>
                            <a:srgbClr val="C6BFBB"/>
                          </a:solidFill>
                          <a:latin typeface="+mn-lt"/>
                          <a:ea typeface="+mn-ea"/>
                          <a:cs typeface="+mn-cs"/>
                        </a:rPr>
                        <a:t>Ujjwal Dubey</a:t>
                      </a:r>
                    </a:p>
                    <a:p>
                      <a:pPr algn="ctr"/>
                      <a:r>
                        <a:rPr lang="en-US" sz="1000" b="1" kern="1200" dirty="0">
                          <a:solidFill>
                            <a:srgbClr val="C6BFBB"/>
                          </a:solidFill>
                          <a:latin typeface="+mn-lt"/>
                          <a:ea typeface="+mn-ea"/>
                          <a:cs typeface="+mn-cs"/>
                        </a:rPr>
                        <a:t>ujjdubey@iu.edu</a:t>
                      </a:r>
                    </a:p>
                  </a:txBody>
                  <a:tcPr/>
                </a:tc>
                <a:extLst>
                  <a:ext uri="{0D108BD9-81ED-4DB2-BD59-A6C34878D82A}">
                    <a16:rowId xmlns:a16="http://schemas.microsoft.com/office/drawing/2014/main" val="2562963896"/>
                  </a:ext>
                </a:extLst>
              </a:tr>
              <a:tr h="148388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37945941"/>
                  </a:ext>
                </a:extLst>
              </a:tr>
            </a:tbl>
          </a:graphicData>
        </a:graphic>
      </p:graphicFrame>
      <p:pic>
        <p:nvPicPr>
          <p:cNvPr id="8" name="Picture 7">
            <a:extLst>
              <a:ext uri="{FF2B5EF4-FFF2-40B4-BE49-F238E27FC236}">
                <a16:creationId xmlns:a16="http://schemas.microsoft.com/office/drawing/2014/main" id="{C037DDCD-85D5-4B2C-AFF5-F16FDCE86CAE}"/>
              </a:ext>
            </a:extLst>
          </p:cNvPr>
          <p:cNvPicPr>
            <a:picLocks noChangeAspect="1"/>
          </p:cNvPicPr>
          <p:nvPr/>
        </p:nvPicPr>
        <p:blipFill>
          <a:blip r:embed="rId2"/>
          <a:stretch>
            <a:fillRect/>
          </a:stretch>
        </p:blipFill>
        <p:spPr>
          <a:xfrm>
            <a:off x="361741" y="3851784"/>
            <a:ext cx="1617783" cy="1406715"/>
          </a:xfrm>
          <a:prstGeom prst="rect">
            <a:avLst/>
          </a:prstGeom>
        </p:spPr>
      </p:pic>
      <p:pic>
        <p:nvPicPr>
          <p:cNvPr id="10" name="Picture 9">
            <a:extLst>
              <a:ext uri="{FF2B5EF4-FFF2-40B4-BE49-F238E27FC236}">
                <a16:creationId xmlns:a16="http://schemas.microsoft.com/office/drawing/2014/main" id="{EC405D39-FC93-46ED-AC51-4601E5416338}"/>
              </a:ext>
            </a:extLst>
          </p:cNvPr>
          <p:cNvPicPr>
            <a:picLocks noChangeAspect="1"/>
          </p:cNvPicPr>
          <p:nvPr/>
        </p:nvPicPr>
        <p:blipFill>
          <a:blip r:embed="rId3"/>
          <a:stretch>
            <a:fillRect/>
          </a:stretch>
        </p:blipFill>
        <p:spPr>
          <a:xfrm>
            <a:off x="2622885" y="3825752"/>
            <a:ext cx="1453816" cy="1406715"/>
          </a:xfrm>
          <a:prstGeom prst="rect">
            <a:avLst/>
          </a:prstGeom>
        </p:spPr>
      </p:pic>
      <p:pic>
        <p:nvPicPr>
          <p:cNvPr id="12" name="Picture 11">
            <a:extLst>
              <a:ext uri="{FF2B5EF4-FFF2-40B4-BE49-F238E27FC236}">
                <a16:creationId xmlns:a16="http://schemas.microsoft.com/office/drawing/2014/main" id="{528D94F3-7325-47C7-A164-F64034EA3D6B}"/>
              </a:ext>
            </a:extLst>
          </p:cNvPr>
          <p:cNvPicPr>
            <a:picLocks noChangeAspect="1"/>
          </p:cNvPicPr>
          <p:nvPr/>
        </p:nvPicPr>
        <p:blipFill>
          <a:blip r:embed="rId4"/>
          <a:stretch>
            <a:fillRect/>
          </a:stretch>
        </p:blipFill>
        <p:spPr>
          <a:xfrm>
            <a:off x="5011342" y="3825751"/>
            <a:ext cx="1593995" cy="1406715"/>
          </a:xfrm>
          <a:prstGeom prst="rect">
            <a:avLst/>
          </a:prstGeom>
        </p:spPr>
      </p:pic>
      <p:pic>
        <p:nvPicPr>
          <p:cNvPr id="14" name="Picture 13">
            <a:extLst>
              <a:ext uri="{FF2B5EF4-FFF2-40B4-BE49-F238E27FC236}">
                <a16:creationId xmlns:a16="http://schemas.microsoft.com/office/drawing/2014/main" id="{133E7F94-304C-41B1-8F92-AE0DD4BD0F76}"/>
              </a:ext>
            </a:extLst>
          </p:cNvPr>
          <p:cNvPicPr>
            <a:picLocks noChangeAspect="1"/>
          </p:cNvPicPr>
          <p:nvPr/>
        </p:nvPicPr>
        <p:blipFill>
          <a:blip r:embed="rId5"/>
          <a:stretch>
            <a:fillRect/>
          </a:stretch>
        </p:blipFill>
        <p:spPr>
          <a:xfrm>
            <a:off x="7285309" y="3825750"/>
            <a:ext cx="1593995" cy="1406715"/>
          </a:xfrm>
          <a:prstGeom prst="rect">
            <a:avLst/>
          </a:prstGeom>
        </p:spPr>
      </p:pic>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Experimental Results</a:t>
            </a:r>
          </a:p>
        </p:txBody>
      </p:sp>
      <p:pic>
        <p:nvPicPr>
          <p:cNvPr id="11" name="Picture 10">
            <a:extLst>
              <a:ext uri="{FF2B5EF4-FFF2-40B4-BE49-F238E27FC236}">
                <a16:creationId xmlns:a16="http://schemas.microsoft.com/office/drawing/2014/main" id="{9CAB18F1-B731-4112-A14D-B38F2FCA5E49}"/>
              </a:ext>
            </a:extLst>
          </p:cNvPr>
          <p:cNvPicPr>
            <a:picLocks noChangeAspect="1"/>
          </p:cNvPicPr>
          <p:nvPr/>
        </p:nvPicPr>
        <p:blipFill>
          <a:blip r:embed="rId3"/>
          <a:stretch>
            <a:fillRect/>
          </a:stretch>
        </p:blipFill>
        <p:spPr>
          <a:xfrm>
            <a:off x="134448" y="1316334"/>
            <a:ext cx="8728198" cy="3535261"/>
          </a:xfrm>
          <a:prstGeom prst="rect">
            <a:avLst/>
          </a:prstGeom>
        </p:spPr>
      </p:pic>
    </p:spTree>
    <p:extLst>
      <p:ext uri="{BB962C8B-B14F-4D97-AF65-F5344CB8AC3E}">
        <p14:creationId xmlns:p14="http://schemas.microsoft.com/office/powerpoint/2010/main" val="101910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Kaggle Submission</a:t>
            </a:r>
          </a:p>
        </p:txBody>
      </p:sp>
      <p:pic>
        <p:nvPicPr>
          <p:cNvPr id="7" name="Picture 6">
            <a:extLst>
              <a:ext uri="{FF2B5EF4-FFF2-40B4-BE49-F238E27FC236}">
                <a16:creationId xmlns:a16="http://schemas.microsoft.com/office/drawing/2014/main" id="{75E65BB5-0E87-4CA7-B2E5-3D383988B3A9}"/>
              </a:ext>
            </a:extLst>
          </p:cNvPr>
          <p:cNvPicPr>
            <a:picLocks noChangeAspect="1"/>
          </p:cNvPicPr>
          <p:nvPr/>
        </p:nvPicPr>
        <p:blipFill>
          <a:blip r:embed="rId3"/>
          <a:stretch>
            <a:fillRect/>
          </a:stretch>
        </p:blipFill>
        <p:spPr>
          <a:xfrm>
            <a:off x="86876" y="1123289"/>
            <a:ext cx="8648700" cy="4095750"/>
          </a:xfrm>
          <a:prstGeom prst="rect">
            <a:avLst/>
          </a:prstGeom>
        </p:spPr>
      </p:pic>
    </p:spTree>
    <p:extLst>
      <p:ext uri="{BB962C8B-B14F-4D97-AF65-F5344CB8AC3E}">
        <p14:creationId xmlns:p14="http://schemas.microsoft.com/office/powerpoint/2010/main" val="197085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Conclusion</a:t>
            </a:r>
          </a:p>
        </p:txBody>
      </p:sp>
      <p:sp>
        <p:nvSpPr>
          <p:cNvPr id="5" name="Subtitle 2">
            <a:extLst>
              <a:ext uri="{FF2B5EF4-FFF2-40B4-BE49-F238E27FC236}">
                <a16:creationId xmlns:a16="http://schemas.microsoft.com/office/drawing/2014/main" id="{DD95E32D-1F76-4338-A70E-7AA1D40D9D41}"/>
              </a:ext>
            </a:extLst>
          </p:cNvPr>
          <p:cNvSpPr txBox="1">
            <a:spLocks/>
          </p:cNvSpPr>
          <p:nvPr/>
        </p:nvSpPr>
        <p:spPr>
          <a:xfrm>
            <a:off x="0" y="1369829"/>
            <a:ext cx="8964386" cy="2823844"/>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100" dirty="0">
                <a:latin typeface="-apple-system"/>
              </a:rPr>
              <a:t>In Phase II of the project, we focused on improving the test accuracy, additional feature engineering, hyperparameter tuning, feature selection, analysis of feature importance, and other ensemble methods.  We have seen the test accuracy of 0.76 for XGBOOST, ADA BOOST, and LIGHTBGM with 66 features. Furthermore, LIGHTBGM after tuning has shown slight improvement and got 0.765 AUC. Other observation from the experiments in this phase is that the training times of LIGHTGBM and XGBOOST are much lower when compared to other models. It is very evident that Feature Engineering and Hyperparameter tuning played a crucial role in getting the better results. In the final phase of the project, we will try and do more hyper parameter tuning, implement a neural network model and compare the results from phases I and II. </a:t>
            </a:r>
          </a:p>
        </p:txBody>
      </p:sp>
    </p:spTree>
    <p:extLst>
      <p:ext uri="{BB962C8B-B14F-4D97-AF65-F5344CB8AC3E}">
        <p14:creationId xmlns:p14="http://schemas.microsoft.com/office/powerpoint/2010/main" val="238783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9C5B8A-7A88-4CCF-9D11-B59E8FF849E6}"/>
              </a:ext>
            </a:extLst>
          </p:cNvPr>
          <p:cNvSpPr>
            <a:spLocks noGrp="1"/>
          </p:cNvSpPr>
          <p:nvPr>
            <p:ph type="subTitle" idx="1"/>
          </p:nvPr>
        </p:nvSpPr>
        <p:spPr>
          <a:xfrm>
            <a:off x="0" y="752043"/>
            <a:ext cx="6858000" cy="313082"/>
          </a:xfrm>
        </p:spPr>
        <p:txBody>
          <a:bodyPr>
            <a:normAutofit/>
          </a:bodyPr>
          <a:lstStyle/>
          <a:p>
            <a:pPr algn="l"/>
            <a:r>
              <a:rPr lang="en-US" sz="1400" b="1" u="sng" dirty="0"/>
              <a:t>Abstract</a:t>
            </a:r>
          </a:p>
        </p:txBody>
      </p:sp>
      <p:sp>
        <p:nvSpPr>
          <p:cNvPr id="8" name="Subtitle 2">
            <a:extLst>
              <a:ext uri="{FF2B5EF4-FFF2-40B4-BE49-F238E27FC236}">
                <a16:creationId xmlns:a16="http://schemas.microsoft.com/office/drawing/2014/main" id="{E79AF542-767C-4333-B62F-E87E998877F0}"/>
              </a:ext>
            </a:extLst>
          </p:cNvPr>
          <p:cNvSpPr txBox="1">
            <a:spLocks/>
          </p:cNvSpPr>
          <p:nvPr/>
        </p:nvSpPr>
        <p:spPr>
          <a:xfrm>
            <a:off x="0" y="1070200"/>
            <a:ext cx="9144000" cy="3220446"/>
          </a:xfrm>
          <a:prstGeom prst="rect">
            <a:avLst/>
          </a:prstGeom>
        </p:spPr>
        <p:txBody>
          <a:bodyPr vert="horz" lIns="91440" tIns="45720" rIns="91440" bIns="45720" rtlCol="0">
            <a:no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marL="0" marR="0" algn="l" fontAlgn="base">
              <a:lnSpc>
                <a:spcPts val="1800"/>
              </a:lnSpc>
              <a:spcBef>
                <a:spcPts val="0"/>
              </a:spcBef>
              <a:spcAft>
                <a:spcPts val="0"/>
              </a:spcAft>
            </a:pPr>
            <a:r>
              <a:rPr lang="en-US" sz="1100" b="0" i="0" dirty="0">
                <a:effectLst/>
                <a:latin typeface="-apple-system"/>
              </a:rPr>
              <a:t>The course project is based on the Home Credit Default Risk (HCDR) Kaggle Competition. Our goal is to create a machine learning model that is well optimized and performs efficiently to assess this risk for lender. There are many factors in a person’s life that lenders can use to assess this risk such as previous credit history, occupation, age, location, credit card usage, and others. We will be studying these factors when trying to assess a loan application and provides them with the decision-making guidance they need for a sustainable business operation.</a:t>
            </a:r>
          </a:p>
          <a:p>
            <a:pPr marL="0" marR="0" algn="l" fontAlgn="base">
              <a:lnSpc>
                <a:spcPts val="1800"/>
              </a:lnSpc>
              <a:spcBef>
                <a:spcPts val="0"/>
              </a:spcBef>
              <a:spcAft>
                <a:spcPts val="0"/>
              </a:spcAft>
            </a:pPr>
            <a:endParaRPr lang="en-US" sz="1100" b="0" i="0" dirty="0">
              <a:effectLst/>
              <a:latin typeface="-apple-system"/>
            </a:endParaRPr>
          </a:p>
          <a:p>
            <a:pPr marL="0" marR="0" algn="l" fontAlgn="base">
              <a:lnSpc>
                <a:spcPts val="1800"/>
              </a:lnSpc>
              <a:spcBef>
                <a:spcPts val="0"/>
              </a:spcBef>
              <a:spcAft>
                <a:spcPts val="0"/>
              </a:spcAft>
            </a:pPr>
            <a:r>
              <a:rPr lang="en-US" sz="1100" b="0" i="0" dirty="0">
                <a:effectLst/>
                <a:latin typeface="-apple-system"/>
              </a:rPr>
              <a:t>Entire project is being implemented in 3 phases. In Phase 1, We experimented with classification algorithms like Logistic regression and Random Forest as our baseline models with features from 3 out of the 8 available datasets. We have conducted 4 experiments in total in this phase using the above-mentioned models and datasets which provides information about client's previous monthly credits, monthly balance of client’s previous loan, monthly data about previous credit cards, and payment history, furthermore, we will walk you through the results in coming sections of this presentation. We hope to produce a model that will allow Home Credit to successfully predict the likelihood of repayment so that more people can have access to much needed loans.</a:t>
            </a:r>
          </a:p>
          <a:p>
            <a:pPr marL="0" marR="0" algn="l" fontAlgn="base">
              <a:lnSpc>
                <a:spcPts val="1800"/>
              </a:lnSpc>
              <a:spcBef>
                <a:spcPts val="0"/>
              </a:spcBef>
              <a:spcAft>
                <a:spcPts val="0"/>
              </a:spcAft>
            </a:pPr>
            <a:endPar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100" dirty="0"/>
          </a:p>
          <a:p>
            <a:pPr marL="171450" indent="-171450" algn="l">
              <a:buFont typeface="Arial" panose="020B0604020202020204" pitchFamily="34" charset="0"/>
              <a:buChar char="•"/>
            </a:pPr>
            <a:endParaRPr lang="en-US" sz="1100" dirty="0"/>
          </a:p>
        </p:txBody>
      </p:sp>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Tree>
    <p:extLst>
      <p:ext uri="{BB962C8B-B14F-4D97-AF65-F5344CB8AC3E}">
        <p14:creationId xmlns:p14="http://schemas.microsoft.com/office/powerpoint/2010/main" val="429187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11" name="Subtitle 2">
            <a:extLst>
              <a:ext uri="{FF2B5EF4-FFF2-40B4-BE49-F238E27FC236}">
                <a16:creationId xmlns:a16="http://schemas.microsoft.com/office/drawing/2014/main" id="{2EA4FBC4-0237-44DC-84B0-6DA4CEDA42F0}"/>
              </a:ext>
            </a:extLst>
          </p:cNvPr>
          <p:cNvSpPr>
            <a:spLocks noGrp="1"/>
          </p:cNvSpPr>
          <p:nvPr>
            <p:ph type="subTitle" idx="1"/>
          </p:nvPr>
        </p:nvSpPr>
        <p:spPr>
          <a:xfrm>
            <a:off x="0" y="752043"/>
            <a:ext cx="6858000" cy="313082"/>
          </a:xfrm>
        </p:spPr>
        <p:txBody>
          <a:bodyPr>
            <a:normAutofit/>
          </a:bodyPr>
          <a:lstStyle/>
          <a:p>
            <a:pPr algn="l"/>
            <a:r>
              <a:rPr lang="en-US" sz="1400" b="1" u="sng" dirty="0"/>
              <a:t>Project Phases and Activities</a:t>
            </a:r>
          </a:p>
        </p:txBody>
      </p:sp>
      <p:pic>
        <p:nvPicPr>
          <p:cNvPr id="4" name="Picture 3">
            <a:extLst>
              <a:ext uri="{FF2B5EF4-FFF2-40B4-BE49-F238E27FC236}">
                <a16:creationId xmlns:a16="http://schemas.microsoft.com/office/drawing/2014/main" id="{8EAE3FDE-AFE9-41BE-A836-47B73E63208E}"/>
              </a:ext>
            </a:extLst>
          </p:cNvPr>
          <p:cNvPicPr>
            <a:picLocks noChangeAspect="1"/>
          </p:cNvPicPr>
          <p:nvPr/>
        </p:nvPicPr>
        <p:blipFill>
          <a:blip r:embed="rId3"/>
          <a:stretch>
            <a:fillRect/>
          </a:stretch>
        </p:blipFill>
        <p:spPr>
          <a:xfrm>
            <a:off x="282714" y="1180485"/>
            <a:ext cx="8707319" cy="3522144"/>
          </a:xfrm>
          <a:prstGeom prst="rect">
            <a:avLst/>
          </a:prstGeom>
        </p:spPr>
      </p:pic>
    </p:spTree>
    <p:extLst>
      <p:ext uri="{BB962C8B-B14F-4D97-AF65-F5344CB8AC3E}">
        <p14:creationId xmlns:p14="http://schemas.microsoft.com/office/powerpoint/2010/main" val="197059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681705"/>
            <a:ext cx="6858000" cy="313082"/>
          </a:xfrm>
        </p:spPr>
        <p:txBody>
          <a:bodyPr>
            <a:normAutofit/>
          </a:bodyPr>
          <a:lstStyle/>
          <a:p>
            <a:pPr algn="l"/>
            <a:r>
              <a:rPr lang="en-US" sz="1100" b="1" u="sng" dirty="0"/>
              <a:t>Key Steps and Flow – Feature Engineering Process</a:t>
            </a:r>
          </a:p>
        </p:txBody>
      </p:sp>
      <p:pic>
        <p:nvPicPr>
          <p:cNvPr id="5" name="Picture 4">
            <a:extLst>
              <a:ext uri="{FF2B5EF4-FFF2-40B4-BE49-F238E27FC236}">
                <a16:creationId xmlns:a16="http://schemas.microsoft.com/office/drawing/2014/main" id="{49697862-1C26-49F5-A5EF-C8FA5C48E577}"/>
              </a:ext>
            </a:extLst>
          </p:cNvPr>
          <p:cNvPicPr>
            <a:picLocks noChangeAspect="1"/>
          </p:cNvPicPr>
          <p:nvPr/>
        </p:nvPicPr>
        <p:blipFill>
          <a:blip r:embed="rId3"/>
          <a:stretch>
            <a:fillRect/>
          </a:stretch>
        </p:blipFill>
        <p:spPr>
          <a:xfrm>
            <a:off x="1" y="1191514"/>
            <a:ext cx="4160017" cy="3343275"/>
          </a:xfrm>
          <a:prstGeom prst="rect">
            <a:avLst/>
          </a:prstGeom>
        </p:spPr>
      </p:pic>
      <p:pic>
        <p:nvPicPr>
          <p:cNvPr id="8" name="Picture 7">
            <a:extLst>
              <a:ext uri="{FF2B5EF4-FFF2-40B4-BE49-F238E27FC236}">
                <a16:creationId xmlns:a16="http://schemas.microsoft.com/office/drawing/2014/main" id="{58CE732C-D4F6-4E94-8CF9-9128BE3C5572}"/>
              </a:ext>
            </a:extLst>
          </p:cNvPr>
          <p:cNvPicPr>
            <a:picLocks noChangeAspect="1"/>
          </p:cNvPicPr>
          <p:nvPr/>
        </p:nvPicPr>
        <p:blipFill>
          <a:blip r:embed="rId4"/>
          <a:stretch>
            <a:fillRect/>
          </a:stretch>
        </p:blipFill>
        <p:spPr>
          <a:xfrm>
            <a:off x="4340888" y="693879"/>
            <a:ext cx="4803111" cy="4238625"/>
          </a:xfrm>
          <a:prstGeom prst="rect">
            <a:avLst/>
          </a:prstGeom>
        </p:spPr>
      </p:pic>
    </p:spTree>
    <p:extLst>
      <p:ext uri="{BB962C8B-B14F-4D97-AF65-F5344CB8AC3E}">
        <p14:creationId xmlns:p14="http://schemas.microsoft.com/office/powerpoint/2010/main" val="125606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9" name="Subtitle 2">
            <a:extLst>
              <a:ext uri="{FF2B5EF4-FFF2-40B4-BE49-F238E27FC236}">
                <a16:creationId xmlns:a16="http://schemas.microsoft.com/office/drawing/2014/main" id="{C797A100-0444-462E-A004-3495CE476E4C}"/>
              </a:ext>
            </a:extLst>
          </p:cNvPr>
          <p:cNvSpPr txBox="1">
            <a:spLocks/>
          </p:cNvSpPr>
          <p:nvPr/>
        </p:nvSpPr>
        <p:spPr>
          <a:xfrm>
            <a:off x="97339" y="735304"/>
            <a:ext cx="6858000" cy="313082"/>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u="sng" dirty="0"/>
              <a:t>Pipeline flow</a:t>
            </a:r>
          </a:p>
        </p:txBody>
      </p:sp>
      <p:sp>
        <p:nvSpPr>
          <p:cNvPr id="11" name="Arrow: Pentagon 10">
            <a:extLst>
              <a:ext uri="{FF2B5EF4-FFF2-40B4-BE49-F238E27FC236}">
                <a16:creationId xmlns:a16="http://schemas.microsoft.com/office/drawing/2014/main" id="{2835D85A-69E2-4DB7-9084-1D78B42DDAAB}"/>
              </a:ext>
            </a:extLst>
          </p:cNvPr>
          <p:cNvSpPr/>
          <p:nvPr/>
        </p:nvSpPr>
        <p:spPr>
          <a:xfrm>
            <a:off x="123825" y="1739964"/>
            <a:ext cx="1133475" cy="628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Download files and create data sets</a:t>
            </a:r>
          </a:p>
        </p:txBody>
      </p:sp>
      <p:sp>
        <p:nvSpPr>
          <p:cNvPr id="13" name="Arrow: Chevron 12">
            <a:extLst>
              <a:ext uri="{FF2B5EF4-FFF2-40B4-BE49-F238E27FC236}">
                <a16:creationId xmlns:a16="http://schemas.microsoft.com/office/drawing/2014/main" id="{54AA95A1-8B1F-49DF-803E-D777AD1F35E4}"/>
              </a:ext>
            </a:extLst>
          </p:cNvPr>
          <p:cNvSpPr/>
          <p:nvPr/>
        </p:nvSpPr>
        <p:spPr>
          <a:xfrm>
            <a:off x="1109830" y="1726601"/>
            <a:ext cx="1338943" cy="6286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Distribute and correlate columns</a:t>
            </a:r>
          </a:p>
        </p:txBody>
      </p:sp>
      <p:sp>
        <p:nvSpPr>
          <p:cNvPr id="15" name="Arrow: Chevron 14">
            <a:extLst>
              <a:ext uri="{FF2B5EF4-FFF2-40B4-BE49-F238E27FC236}">
                <a16:creationId xmlns:a16="http://schemas.microsoft.com/office/drawing/2014/main" id="{36F42AC0-16A5-45D8-9969-837DCD06C598}"/>
              </a:ext>
            </a:extLst>
          </p:cNvPr>
          <p:cNvSpPr/>
          <p:nvPr/>
        </p:nvSpPr>
        <p:spPr>
          <a:xfrm>
            <a:off x="2356340" y="1737227"/>
            <a:ext cx="1247775" cy="6572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Data Pipeline</a:t>
            </a:r>
          </a:p>
        </p:txBody>
      </p:sp>
      <p:sp>
        <p:nvSpPr>
          <p:cNvPr id="16" name="Arrow: Chevron 15">
            <a:extLst>
              <a:ext uri="{FF2B5EF4-FFF2-40B4-BE49-F238E27FC236}">
                <a16:creationId xmlns:a16="http://schemas.microsoft.com/office/drawing/2014/main" id="{18715719-F062-4C67-AA0B-E8089C33E8B7}"/>
              </a:ext>
            </a:extLst>
          </p:cNvPr>
          <p:cNvSpPr/>
          <p:nvPr/>
        </p:nvSpPr>
        <p:spPr>
          <a:xfrm>
            <a:off x="3526339" y="1726601"/>
            <a:ext cx="1423307" cy="6667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Baseline Evaluation</a:t>
            </a:r>
          </a:p>
        </p:txBody>
      </p:sp>
      <p:sp>
        <p:nvSpPr>
          <p:cNvPr id="7" name="Rectangle: Rounded Corners 6">
            <a:extLst>
              <a:ext uri="{FF2B5EF4-FFF2-40B4-BE49-F238E27FC236}">
                <a16:creationId xmlns:a16="http://schemas.microsoft.com/office/drawing/2014/main" id="{2FA647DD-E6FC-4B2F-969D-1094155ED7E7}"/>
              </a:ext>
            </a:extLst>
          </p:cNvPr>
          <p:cNvSpPr/>
          <p:nvPr/>
        </p:nvSpPr>
        <p:spPr>
          <a:xfrm>
            <a:off x="4966447" y="693879"/>
            <a:ext cx="1726138" cy="338575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Arrow: Chevron 16">
            <a:extLst>
              <a:ext uri="{FF2B5EF4-FFF2-40B4-BE49-F238E27FC236}">
                <a16:creationId xmlns:a16="http://schemas.microsoft.com/office/drawing/2014/main" id="{BBCA6413-6C5E-4289-A163-F7778B995D53}"/>
              </a:ext>
            </a:extLst>
          </p:cNvPr>
          <p:cNvSpPr/>
          <p:nvPr/>
        </p:nvSpPr>
        <p:spPr>
          <a:xfrm>
            <a:off x="5109278" y="1137436"/>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Baseline Logistics</a:t>
            </a:r>
          </a:p>
        </p:txBody>
      </p:sp>
      <p:sp>
        <p:nvSpPr>
          <p:cNvPr id="18" name="Arrow: Chevron 17">
            <a:extLst>
              <a:ext uri="{FF2B5EF4-FFF2-40B4-BE49-F238E27FC236}">
                <a16:creationId xmlns:a16="http://schemas.microsoft.com/office/drawing/2014/main" id="{D8545CF3-2DFD-492C-BBB1-AD89DF72DDC2}"/>
              </a:ext>
            </a:extLst>
          </p:cNvPr>
          <p:cNvSpPr/>
          <p:nvPr/>
        </p:nvSpPr>
        <p:spPr>
          <a:xfrm>
            <a:off x="5117861" y="1649761"/>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Logistics Regression</a:t>
            </a:r>
          </a:p>
        </p:txBody>
      </p:sp>
      <p:sp>
        <p:nvSpPr>
          <p:cNvPr id="19" name="Arrow: Chevron 18">
            <a:extLst>
              <a:ext uri="{FF2B5EF4-FFF2-40B4-BE49-F238E27FC236}">
                <a16:creationId xmlns:a16="http://schemas.microsoft.com/office/drawing/2014/main" id="{B2D81B95-36BC-4E95-B14C-DD13207763C1}"/>
              </a:ext>
            </a:extLst>
          </p:cNvPr>
          <p:cNvSpPr/>
          <p:nvPr/>
        </p:nvSpPr>
        <p:spPr>
          <a:xfrm>
            <a:off x="6777732" y="1803902"/>
            <a:ext cx="1130002" cy="5905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Model evaluation</a:t>
            </a:r>
          </a:p>
        </p:txBody>
      </p:sp>
      <p:sp>
        <p:nvSpPr>
          <p:cNvPr id="20" name="Arrow: Chevron 19">
            <a:extLst>
              <a:ext uri="{FF2B5EF4-FFF2-40B4-BE49-F238E27FC236}">
                <a16:creationId xmlns:a16="http://schemas.microsoft.com/office/drawing/2014/main" id="{004AC2CD-A8A8-484D-88CD-171E170DEB70}"/>
              </a:ext>
            </a:extLst>
          </p:cNvPr>
          <p:cNvSpPr/>
          <p:nvPr/>
        </p:nvSpPr>
        <p:spPr>
          <a:xfrm>
            <a:off x="7795891" y="1803902"/>
            <a:ext cx="1130002" cy="57497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Kaggle submission</a:t>
            </a:r>
          </a:p>
        </p:txBody>
      </p:sp>
      <p:sp>
        <p:nvSpPr>
          <p:cNvPr id="21" name="Subtitle 2">
            <a:extLst>
              <a:ext uri="{FF2B5EF4-FFF2-40B4-BE49-F238E27FC236}">
                <a16:creationId xmlns:a16="http://schemas.microsoft.com/office/drawing/2014/main" id="{A11B2B01-D8D9-4834-A862-8D35DBD536B5}"/>
              </a:ext>
            </a:extLst>
          </p:cNvPr>
          <p:cNvSpPr txBox="1">
            <a:spLocks/>
          </p:cNvSpPr>
          <p:nvPr/>
        </p:nvSpPr>
        <p:spPr>
          <a:xfrm>
            <a:off x="5117862" y="726586"/>
            <a:ext cx="1423307" cy="313082"/>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000" b="1" dirty="0"/>
              <a:t>Model training</a:t>
            </a:r>
          </a:p>
        </p:txBody>
      </p:sp>
      <p:sp>
        <p:nvSpPr>
          <p:cNvPr id="14" name="Arrow: Chevron 13">
            <a:extLst>
              <a:ext uri="{FF2B5EF4-FFF2-40B4-BE49-F238E27FC236}">
                <a16:creationId xmlns:a16="http://schemas.microsoft.com/office/drawing/2014/main" id="{547AC9B4-7690-418F-9D98-26E044356319}"/>
              </a:ext>
            </a:extLst>
          </p:cNvPr>
          <p:cNvSpPr/>
          <p:nvPr/>
        </p:nvSpPr>
        <p:spPr>
          <a:xfrm>
            <a:off x="5151851" y="2144861"/>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Hyper Parameter</a:t>
            </a:r>
          </a:p>
        </p:txBody>
      </p:sp>
      <p:sp>
        <p:nvSpPr>
          <p:cNvPr id="22" name="Arrow: Chevron 21">
            <a:extLst>
              <a:ext uri="{FF2B5EF4-FFF2-40B4-BE49-F238E27FC236}">
                <a16:creationId xmlns:a16="http://schemas.microsoft.com/office/drawing/2014/main" id="{7703CA1B-1534-4CCA-B1C3-5D32C45A5636}"/>
              </a:ext>
            </a:extLst>
          </p:cNvPr>
          <p:cNvSpPr/>
          <p:nvPr/>
        </p:nvSpPr>
        <p:spPr>
          <a:xfrm>
            <a:off x="5151851" y="2644913"/>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Random Forest</a:t>
            </a:r>
          </a:p>
        </p:txBody>
      </p:sp>
      <p:sp>
        <p:nvSpPr>
          <p:cNvPr id="23" name="Arrow: Chevron 22">
            <a:extLst>
              <a:ext uri="{FF2B5EF4-FFF2-40B4-BE49-F238E27FC236}">
                <a16:creationId xmlns:a16="http://schemas.microsoft.com/office/drawing/2014/main" id="{2BBC19ED-890A-4A45-87F7-A559815D4301}"/>
              </a:ext>
            </a:extLst>
          </p:cNvPr>
          <p:cNvSpPr/>
          <p:nvPr/>
        </p:nvSpPr>
        <p:spPr>
          <a:xfrm>
            <a:off x="5151850" y="3138843"/>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err="1">
                <a:effectLst/>
                <a:ea typeface="Calibri" panose="020F0502020204030204" pitchFamily="34" charset="0"/>
                <a:cs typeface="Times New Roman" panose="02020603050405020304" pitchFamily="18" charset="0"/>
              </a:rPr>
              <a:t>XgBoost</a:t>
            </a:r>
            <a:r>
              <a:rPr lang="en-US" sz="900" dirty="0">
                <a:effectLst/>
                <a:ea typeface="Calibri" panose="020F0502020204030204" pitchFamily="34" charset="0"/>
                <a:cs typeface="Times New Roman" panose="02020603050405020304" pitchFamily="18" charset="0"/>
              </a:rPr>
              <a:t>, Ada Boost, Grad Boost</a:t>
            </a:r>
          </a:p>
        </p:txBody>
      </p:sp>
      <p:sp>
        <p:nvSpPr>
          <p:cNvPr id="24" name="Arrow: Chevron 23">
            <a:extLst>
              <a:ext uri="{FF2B5EF4-FFF2-40B4-BE49-F238E27FC236}">
                <a16:creationId xmlns:a16="http://schemas.microsoft.com/office/drawing/2014/main" id="{72B611E7-3961-4357-93EC-4A12B3A85C1D}"/>
              </a:ext>
            </a:extLst>
          </p:cNvPr>
          <p:cNvSpPr/>
          <p:nvPr/>
        </p:nvSpPr>
        <p:spPr>
          <a:xfrm>
            <a:off x="5164811" y="3632501"/>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Light BGM</a:t>
            </a:r>
          </a:p>
        </p:txBody>
      </p:sp>
    </p:spTree>
    <p:extLst>
      <p:ext uri="{BB962C8B-B14F-4D97-AF65-F5344CB8AC3E}">
        <p14:creationId xmlns:p14="http://schemas.microsoft.com/office/powerpoint/2010/main" val="275433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Feature Engineering – Income Per Family</a:t>
            </a:r>
          </a:p>
        </p:txBody>
      </p:sp>
      <p:pic>
        <p:nvPicPr>
          <p:cNvPr id="3" name="Picture 2">
            <a:extLst>
              <a:ext uri="{FF2B5EF4-FFF2-40B4-BE49-F238E27FC236}">
                <a16:creationId xmlns:a16="http://schemas.microsoft.com/office/drawing/2014/main" id="{A6B68922-F311-4B92-B7DC-8C5DF38DF689}"/>
              </a:ext>
            </a:extLst>
          </p:cNvPr>
          <p:cNvPicPr>
            <a:picLocks noChangeAspect="1"/>
          </p:cNvPicPr>
          <p:nvPr/>
        </p:nvPicPr>
        <p:blipFill>
          <a:blip r:embed="rId3"/>
          <a:stretch>
            <a:fillRect/>
          </a:stretch>
        </p:blipFill>
        <p:spPr>
          <a:xfrm>
            <a:off x="170822" y="1221898"/>
            <a:ext cx="8299938" cy="3521687"/>
          </a:xfrm>
          <a:prstGeom prst="rect">
            <a:avLst/>
          </a:prstGeom>
        </p:spPr>
      </p:pic>
    </p:spTree>
    <p:extLst>
      <p:ext uri="{BB962C8B-B14F-4D97-AF65-F5344CB8AC3E}">
        <p14:creationId xmlns:p14="http://schemas.microsoft.com/office/powerpoint/2010/main" val="13480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Feature Engineering – Application Test Data After adding features </a:t>
            </a:r>
          </a:p>
        </p:txBody>
      </p:sp>
      <p:pic>
        <p:nvPicPr>
          <p:cNvPr id="7" name="Picture 6">
            <a:extLst>
              <a:ext uri="{FF2B5EF4-FFF2-40B4-BE49-F238E27FC236}">
                <a16:creationId xmlns:a16="http://schemas.microsoft.com/office/drawing/2014/main" id="{DDDDE0CC-EA43-4D54-99B5-488C8E4FCB21}"/>
              </a:ext>
            </a:extLst>
          </p:cNvPr>
          <p:cNvPicPr>
            <a:picLocks noChangeAspect="1"/>
          </p:cNvPicPr>
          <p:nvPr/>
        </p:nvPicPr>
        <p:blipFill>
          <a:blip r:embed="rId3"/>
          <a:stretch>
            <a:fillRect/>
          </a:stretch>
        </p:blipFill>
        <p:spPr>
          <a:xfrm>
            <a:off x="0" y="1216798"/>
            <a:ext cx="8922936" cy="3831772"/>
          </a:xfrm>
          <a:prstGeom prst="rect">
            <a:avLst/>
          </a:prstGeom>
        </p:spPr>
      </p:pic>
    </p:spTree>
    <p:extLst>
      <p:ext uri="{BB962C8B-B14F-4D97-AF65-F5344CB8AC3E}">
        <p14:creationId xmlns:p14="http://schemas.microsoft.com/office/powerpoint/2010/main" val="175530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Aggregation – Loan Types</a:t>
            </a:r>
          </a:p>
        </p:txBody>
      </p:sp>
      <p:pic>
        <p:nvPicPr>
          <p:cNvPr id="3" name="Picture 2">
            <a:extLst>
              <a:ext uri="{FF2B5EF4-FFF2-40B4-BE49-F238E27FC236}">
                <a16:creationId xmlns:a16="http://schemas.microsoft.com/office/drawing/2014/main" id="{23E7BEE2-2714-4912-A144-BE736670655F}"/>
              </a:ext>
            </a:extLst>
          </p:cNvPr>
          <p:cNvPicPr>
            <a:picLocks noChangeAspect="1"/>
          </p:cNvPicPr>
          <p:nvPr/>
        </p:nvPicPr>
        <p:blipFill>
          <a:blip r:embed="rId3"/>
          <a:stretch>
            <a:fillRect/>
          </a:stretch>
        </p:blipFill>
        <p:spPr>
          <a:xfrm>
            <a:off x="0" y="1123289"/>
            <a:ext cx="9144000" cy="1657578"/>
          </a:xfrm>
          <a:prstGeom prst="rect">
            <a:avLst/>
          </a:prstGeom>
        </p:spPr>
      </p:pic>
      <p:sp>
        <p:nvSpPr>
          <p:cNvPr id="8" name="Subtitle 2">
            <a:extLst>
              <a:ext uri="{FF2B5EF4-FFF2-40B4-BE49-F238E27FC236}">
                <a16:creationId xmlns:a16="http://schemas.microsoft.com/office/drawing/2014/main" id="{DBDCF119-429C-4843-9B6E-7D2D4F02091D}"/>
              </a:ext>
            </a:extLst>
          </p:cNvPr>
          <p:cNvSpPr txBox="1">
            <a:spLocks/>
          </p:cNvSpPr>
          <p:nvPr/>
        </p:nvSpPr>
        <p:spPr>
          <a:xfrm>
            <a:off x="112208" y="2873920"/>
            <a:ext cx="6858000" cy="313082"/>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400" b="1" u="sng" dirty="0"/>
              <a:t>Aggregation – Late Payments</a:t>
            </a:r>
          </a:p>
        </p:txBody>
      </p:sp>
      <p:pic>
        <p:nvPicPr>
          <p:cNvPr id="5" name="Picture 4">
            <a:extLst>
              <a:ext uri="{FF2B5EF4-FFF2-40B4-BE49-F238E27FC236}">
                <a16:creationId xmlns:a16="http://schemas.microsoft.com/office/drawing/2014/main" id="{F5AB2CE0-508F-4EB3-B3D2-62F4F55B7669}"/>
              </a:ext>
            </a:extLst>
          </p:cNvPr>
          <p:cNvPicPr>
            <a:picLocks noChangeAspect="1"/>
          </p:cNvPicPr>
          <p:nvPr/>
        </p:nvPicPr>
        <p:blipFill>
          <a:blip r:embed="rId4"/>
          <a:stretch>
            <a:fillRect/>
          </a:stretch>
        </p:blipFill>
        <p:spPr>
          <a:xfrm>
            <a:off x="112208" y="3280056"/>
            <a:ext cx="8951405" cy="1843722"/>
          </a:xfrm>
          <a:prstGeom prst="rect">
            <a:avLst/>
          </a:prstGeom>
        </p:spPr>
      </p:pic>
    </p:spTree>
    <p:extLst>
      <p:ext uri="{BB962C8B-B14F-4D97-AF65-F5344CB8AC3E}">
        <p14:creationId xmlns:p14="http://schemas.microsoft.com/office/powerpoint/2010/main" val="258182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Aggregation – Active Loans</a:t>
            </a:r>
          </a:p>
        </p:txBody>
      </p:sp>
      <p:sp>
        <p:nvSpPr>
          <p:cNvPr id="8" name="Subtitle 2">
            <a:extLst>
              <a:ext uri="{FF2B5EF4-FFF2-40B4-BE49-F238E27FC236}">
                <a16:creationId xmlns:a16="http://schemas.microsoft.com/office/drawing/2014/main" id="{DBDCF119-429C-4843-9B6E-7D2D4F02091D}"/>
              </a:ext>
            </a:extLst>
          </p:cNvPr>
          <p:cNvSpPr txBox="1">
            <a:spLocks/>
          </p:cNvSpPr>
          <p:nvPr/>
        </p:nvSpPr>
        <p:spPr>
          <a:xfrm>
            <a:off x="112208" y="2873920"/>
            <a:ext cx="6858000" cy="313082"/>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400" b="1" u="sng" dirty="0"/>
              <a:t>Aggregation – Percent Of Payments</a:t>
            </a:r>
          </a:p>
        </p:txBody>
      </p:sp>
      <p:pic>
        <p:nvPicPr>
          <p:cNvPr id="4" name="Picture 3">
            <a:extLst>
              <a:ext uri="{FF2B5EF4-FFF2-40B4-BE49-F238E27FC236}">
                <a16:creationId xmlns:a16="http://schemas.microsoft.com/office/drawing/2014/main" id="{69BA7597-7A84-4EFE-9318-2976E05BB0FC}"/>
              </a:ext>
            </a:extLst>
          </p:cNvPr>
          <p:cNvPicPr>
            <a:picLocks noChangeAspect="1"/>
          </p:cNvPicPr>
          <p:nvPr/>
        </p:nvPicPr>
        <p:blipFill>
          <a:blip r:embed="rId3"/>
          <a:stretch>
            <a:fillRect/>
          </a:stretch>
        </p:blipFill>
        <p:spPr>
          <a:xfrm>
            <a:off x="15910" y="1072134"/>
            <a:ext cx="9047703" cy="1483823"/>
          </a:xfrm>
          <a:prstGeom prst="rect">
            <a:avLst/>
          </a:prstGeom>
        </p:spPr>
      </p:pic>
      <p:pic>
        <p:nvPicPr>
          <p:cNvPr id="9" name="Picture 8">
            <a:extLst>
              <a:ext uri="{FF2B5EF4-FFF2-40B4-BE49-F238E27FC236}">
                <a16:creationId xmlns:a16="http://schemas.microsoft.com/office/drawing/2014/main" id="{69A969CD-5C86-43CD-A12F-2A87CAC25EFF}"/>
              </a:ext>
            </a:extLst>
          </p:cNvPr>
          <p:cNvPicPr>
            <a:picLocks noChangeAspect="1"/>
          </p:cNvPicPr>
          <p:nvPr/>
        </p:nvPicPr>
        <p:blipFill>
          <a:blip r:embed="rId4"/>
          <a:stretch>
            <a:fillRect/>
          </a:stretch>
        </p:blipFill>
        <p:spPr>
          <a:xfrm>
            <a:off x="191598" y="3252216"/>
            <a:ext cx="8696325" cy="1638300"/>
          </a:xfrm>
          <a:prstGeom prst="rect">
            <a:avLst/>
          </a:prstGeom>
        </p:spPr>
      </p:pic>
    </p:spTree>
    <p:extLst>
      <p:ext uri="{BB962C8B-B14F-4D97-AF65-F5344CB8AC3E}">
        <p14:creationId xmlns:p14="http://schemas.microsoft.com/office/powerpoint/2010/main" val="3176579885"/>
      </p:ext>
    </p:extLst>
  </p:cSld>
  <p:clrMapOvr>
    <a:masterClrMapping/>
  </p:clrMapOvr>
</p:sld>
</file>

<file path=ppt/theme/theme1.xml><?xml version="1.0" encoding="utf-8"?>
<a:theme xmlns:a="http://schemas.openxmlformats.org/drawingml/2006/main" name="SLA-PPT-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PUIndianapolis-template" id="{ED31F2C2-A45D-9141-BAAD-15BF8C803100}" vid="{2DA336F4-0712-EE4F-BCDF-C77DC4CC17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988B502F3C6A47AE026D95C136CFAC" ma:contentTypeVersion="11" ma:contentTypeDescription="Create a new document." ma:contentTypeScope="" ma:versionID="1743b360d5527c327149825f2f6389b4">
  <xsd:schema xmlns:xsd="http://www.w3.org/2001/XMLSchema" xmlns:xs="http://www.w3.org/2001/XMLSchema" xmlns:p="http://schemas.microsoft.com/office/2006/metadata/properties" xmlns:ns2="27740b53-cc3d-455b-a265-fb7fc742d263" xmlns:ns3="5bed996f-e608-4b4e-9482-2fd3434fddb0" targetNamespace="http://schemas.microsoft.com/office/2006/metadata/properties" ma:root="true" ma:fieldsID="93adf80e5827c39b433487e015aa50f6" ns2:_="" ns3:_="">
    <xsd:import namespace="27740b53-cc3d-455b-a265-fb7fc742d263"/>
    <xsd:import namespace="5bed996f-e608-4b4e-9482-2fd3434fdd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740b53-cc3d-455b-a265-fb7fc742d2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ed996f-e608-4b4e-9482-2fd3434fddb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B5910C-FB1A-44D2-A6C4-A65AE8C220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740b53-cc3d-455b-a265-fb7fc742d263"/>
    <ds:schemaRef ds:uri="5bed996f-e608-4b4e-9482-2fd3434fdd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27740b53-cc3d-455b-a265-fb7fc742d26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5bed996f-e608-4b4e-9482-2fd3434fddb0"/>
    <ds:schemaRef ds:uri="http://www.w3.org/XML/1998/namespace"/>
    <ds:schemaRef ds:uri="http://purl.org/dc/dcmityp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SLA-PPT-TEMPLATE16X9 UPDATE</Template>
  <TotalTime>3397</TotalTime>
  <Words>517</Words>
  <Application>Microsoft Office PowerPoint</Application>
  <PresentationFormat>On-screen Show (16:9)</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Arial Narrow</vt:lpstr>
      <vt:lpstr>Calibri</vt:lpstr>
      <vt:lpstr>Wingdings</vt:lpstr>
      <vt:lpstr>SLA-PPT-TEMPLATE16x9</vt:lpstr>
      <vt:lpstr>Risk Assessment for Home Credit Applicants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Minton, Sherry</dc:creator>
  <cp:lastModifiedBy>Rakesh Narne</cp:lastModifiedBy>
  <cp:revision>53</cp:revision>
  <cp:lastPrinted>2014-06-24T16:10:50Z</cp:lastPrinted>
  <dcterms:created xsi:type="dcterms:W3CDTF">2018-10-05T15:02:46Z</dcterms:created>
  <dcterms:modified xsi:type="dcterms:W3CDTF">2021-12-06T23:01:05Z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0x0101005D988B502F3C6A47AE026D95C136CFAC</vt:lpwstr>
  </property>
</Properties>
</file>