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wmf" ContentType="image/x-wmf"/>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143000" y="841680"/>
            <a:ext cx="6857640" cy="8299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81"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841680"/>
            <a:ext cx="6857640" cy="82998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841680"/>
            <a:ext cx="6857640" cy="179028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CustomShape 1"/>
          <p:cNvSpPr/>
          <p:nvPr/>
        </p:nvSpPr>
        <p:spPr>
          <a:xfrm>
            <a:off x="633240" y="-648360"/>
            <a:ext cx="732960" cy="2367000"/>
          </a:xfrm>
          <a:prstGeom prst="rect">
            <a:avLst/>
          </a:prstGeom>
          <a:solidFill>
            <a:srgbClr val="99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 name="Picture 7" descr=""/>
          <p:cNvPicPr/>
          <p:nvPr/>
        </p:nvPicPr>
        <p:blipFill>
          <a:blip r:embed="rId2"/>
          <a:stretch/>
        </p:blipFill>
        <p:spPr>
          <a:xfrm>
            <a:off x="755640" y="978480"/>
            <a:ext cx="488880" cy="620280"/>
          </a:xfrm>
          <a:prstGeom prst="rect">
            <a:avLst/>
          </a:prstGeom>
          <a:ln>
            <a:noFill/>
          </a:ln>
        </p:spPr>
      </p:pic>
      <p:sp>
        <p:nvSpPr>
          <p:cNvPr id="2" name="PlaceHolder 2"/>
          <p:cNvSpPr>
            <a:spLocks noGrp="1"/>
          </p:cNvSpPr>
          <p:nvPr>
            <p:ph type="title"/>
          </p:nvPr>
        </p:nvSpPr>
        <p:spPr>
          <a:xfrm>
            <a:off x="502920" y="2766600"/>
            <a:ext cx="7733880" cy="1114200"/>
          </a:xfrm>
          <a:prstGeom prst="rect">
            <a:avLst/>
          </a:prstGeom>
        </p:spPr>
        <p:txBody>
          <a:bodyPr anchor="ctr">
            <a:normAutofit/>
          </a:bodyPr>
          <a:p>
            <a:pPr>
              <a:lnSpc>
                <a:spcPct val="90000"/>
              </a:lnSpc>
            </a:pPr>
            <a:r>
              <a:rPr b="1" lang="en-US" sz="4000" spc="-1" strike="noStrike">
                <a:solidFill>
                  <a:srgbClr val="ffffff"/>
                </a:solidFill>
                <a:uFill>
                  <a:solidFill>
                    <a:srgbClr val="ffffff"/>
                  </a:solidFill>
                </a:uFill>
                <a:latin typeface="Arial"/>
              </a:rPr>
              <a:t>Unnecessarily extra long title of presentation</a:t>
            </a:r>
            <a:endParaRPr b="0" lang="en-US" sz="4000" spc="-1" strike="noStrike">
              <a:solidFill>
                <a:srgbClr val="000000"/>
              </a:solidFill>
              <a:uFill>
                <a:solidFill>
                  <a:srgbClr val="ffffff"/>
                </a:solidFill>
              </a:uFill>
              <a:latin typeface="Arial"/>
            </a:endParaRPr>
          </a:p>
        </p:txBody>
      </p:sp>
      <p:sp>
        <p:nvSpPr>
          <p:cNvPr id="3" name="PlaceHolder 3"/>
          <p:cNvSpPr>
            <a:spLocks noGrp="1"/>
          </p:cNvSpPr>
          <p:nvPr>
            <p:ph type="body"/>
          </p:nvPr>
        </p:nvSpPr>
        <p:spPr>
          <a:xfrm>
            <a:off x="530640" y="2443680"/>
            <a:ext cx="7733880" cy="252000"/>
          </a:xfrm>
          <a:prstGeom prst="rect">
            <a:avLst/>
          </a:prstGeom>
        </p:spPr>
        <p:txBody>
          <a:bodyPr anchor="ctr"/>
          <a:p>
            <a:pPr>
              <a:lnSpc>
                <a:spcPct val="100000"/>
              </a:lnSpc>
              <a:spcAft>
                <a:spcPts val="1800"/>
              </a:spcAft>
            </a:pPr>
            <a:r>
              <a:rPr b="0" lang="en-US" sz="1800" spc="-1" strike="noStrike">
                <a:solidFill>
                  <a:srgbClr val="a6a6a6"/>
                </a:solidFill>
                <a:uFill>
                  <a:solidFill>
                    <a:srgbClr val="ffffff"/>
                  </a:solidFill>
                </a:uFill>
                <a:latin typeface="Arial"/>
              </a:rPr>
              <a:t>SUBHEAD OR NAME OF SCHOOL, DEPARTMENT, OR UNIT</a:t>
            </a:r>
            <a:endParaRPr b="0" lang="en-US" sz="1800" spc="-1" strike="noStrike">
              <a:solidFill>
                <a:srgbClr val="000000"/>
              </a:solidFill>
              <a:uFill>
                <a:solidFill>
                  <a:srgbClr val="ffffff"/>
                </a:solidFill>
              </a:uFill>
              <a:latin typeface="Arial"/>
            </a:endParaRPr>
          </a:p>
        </p:txBody>
      </p:sp>
      <p:pic>
        <p:nvPicPr>
          <p:cNvPr id="4" name="Picture 9" descr=""/>
          <p:cNvPicPr/>
          <p:nvPr/>
        </p:nvPicPr>
        <p:blipFill>
          <a:blip r:embed="rId3"/>
          <a:stretch/>
        </p:blipFill>
        <p:spPr>
          <a:xfrm>
            <a:off x="6526440" y="3542400"/>
            <a:ext cx="2006280" cy="1910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143000" y="841680"/>
            <a:ext cx="6857640" cy="1790280"/>
          </a:xfrm>
          <a:prstGeom prst="rect">
            <a:avLst/>
          </a:prstGeom>
        </p:spPr>
        <p:txBody>
          <a:bodyPr anchor="b"/>
          <a:p>
            <a:pPr algn="ctr">
              <a:lnSpc>
                <a:spcPct val="100000"/>
              </a:lnSpc>
            </a:pPr>
            <a:r>
              <a:rPr b="1" lang="en-US" sz="4500" spc="-1" strike="noStrike">
                <a:solidFill>
                  <a:srgbClr val="000000"/>
                </a:solidFill>
                <a:uFill>
                  <a:solidFill>
                    <a:srgbClr val="ffffff"/>
                  </a:solidFill>
                </a:uFill>
                <a:latin typeface="Arial"/>
              </a:rPr>
              <a:t>Click to edit Master title style</a:t>
            </a:r>
            <a:endParaRPr b="0" lang="en-US" sz="4500" spc="-1" strike="noStrike">
              <a:solidFill>
                <a:srgbClr val="000000"/>
              </a:solidFill>
              <a:uFill>
                <a:solidFill>
                  <a:srgbClr val="ffffff"/>
                </a:solidFill>
              </a:uFill>
              <a:latin typeface="Arial"/>
            </a:endParaRPr>
          </a:p>
        </p:txBody>
      </p:sp>
      <p:sp>
        <p:nvSpPr>
          <p:cNvPr id="42" name="PlaceHolder 2"/>
          <p:cNvSpPr>
            <a:spLocks noGrp="1"/>
          </p:cNvSpPr>
          <p:nvPr>
            <p:ph type="dt"/>
          </p:nvPr>
        </p:nvSpPr>
        <p:spPr>
          <a:xfrm>
            <a:off x="0" y="0"/>
            <a:ext cx="360000" cy="360000"/>
          </a:xfrm>
          <a:prstGeom prst="rect">
            <a:avLst/>
          </a:prstGeom>
        </p:spPr>
        <p:txBody>
          <a:bodyPr lIns="90000" rIns="90000" tIns="45000" bIns="45000"/>
          <a:p>
            <a:pPr>
              <a:lnSpc>
                <a:spcPct val="100000"/>
              </a:lnSpc>
            </a:pPr>
            <a:fld id="{DCDF0305-A138-4D37-AF8A-7DEAA60F41CB}" type="datetime">
              <a:rPr b="0" lang="en-US" sz="1800" spc="-1" strike="noStrike">
                <a:solidFill>
                  <a:srgbClr val="000000"/>
                </a:solidFill>
                <a:uFill>
                  <a:solidFill>
                    <a:srgbClr val="ffffff"/>
                  </a:solidFill>
                </a:uFill>
                <a:latin typeface="Arial"/>
              </a:rPr>
              <a:t>12/14/21</a:t>
            </a:fld>
            <a:endParaRPr b="0" lang="en-US" sz="1800" spc="-1" strike="noStrike">
              <a:solidFill>
                <a:srgbClr val="000000"/>
              </a:solidFill>
              <a:uFill>
                <a:solidFill>
                  <a:srgbClr val="ffffff"/>
                </a:solidFill>
              </a:uFill>
              <a:latin typeface="Times New Roman"/>
            </a:endParaRPr>
          </a:p>
        </p:txBody>
      </p:sp>
      <p:sp>
        <p:nvSpPr>
          <p:cNvPr id="43" name="PlaceHolder 3"/>
          <p:cNvSpPr>
            <a:spLocks noGrp="1"/>
          </p:cNvSpPr>
          <p:nvPr>
            <p:ph type="ftr"/>
          </p:nvPr>
        </p:nvSpPr>
        <p:spPr>
          <a:xfrm>
            <a:off x="0" y="0"/>
            <a:ext cx="360000" cy="36000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4" name="PlaceHolder 4"/>
          <p:cNvSpPr>
            <a:spLocks noGrp="1"/>
          </p:cNvSpPr>
          <p:nvPr>
            <p:ph type="sldNum"/>
          </p:nvPr>
        </p:nvSpPr>
        <p:spPr>
          <a:xfrm>
            <a:off x="0" y="0"/>
            <a:ext cx="360000" cy="360000"/>
          </a:xfrm>
          <a:prstGeom prst="rect">
            <a:avLst/>
          </a:prstGeom>
        </p:spPr>
        <p:txBody>
          <a:bodyPr lIns="90000" rIns="90000" tIns="45000" bIns="45000"/>
          <a:p>
            <a:pPr>
              <a:lnSpc>
                <a:spcPct val="100000"/>
              </a:lnSpc>
            </a:pPr>
            <a:fld id="{8C0C8DDA-A19C-4568-A9E9-CD613E772BB2}" type="slidenum">
              <a:rPr b="0" lang="en-US" sz="1800" spc="-1" strike="noStrike">
                <a:solidFill>
                  <a:srgbClr val="000000"/>
                </a:solidFill>
                <a:uFill>
                  <a:solidFill>
                    <a:srgbClr val="ffffff"/>
                  </a:solidFill>
                </a:uFill>
                <a:latin typeface="Arial"/>
              </a:rPr>
              <a:t>1</a:t>
            </a:fld>
            <a:endParaRPr b="0" lang="en-US" sz="1800" spc="-1" strike="noStrike">
              <a:solidFill>
                <a:srgbClr val="000000"/>
              </a:solidFill>
              <a:uFill>
                <a:solidFill>
                  <a:srgbClr val="ffffff"/>
                </a:solidFill>
              </a:uFill>
              <a:latin typeface="Times New Roman"/>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2920" y="2288160"/>
            <a:ext cx="7733880" cy="478080"/>
          </a:xfrm>
          <a:prstGeom prst="rect">
            <a:avLst/>
          </a:prstGeom>
          <a:noFill/>
          <a:ln>
            <a:noFill/>
          </a:ln>
        </p:spPr>
        <p:txBody>
          <a:bodyPr anchor="ctr">
            <a:normAutofit/>
          </a:bodyPr>
          <a:p>
            <a:pPr algn="ctr">
              <a:lnSpc>
                <a:spcPct val="100000"/>
              </a:lnSpc>
            </a:pPr>
            <a:r>
              <a:rPr b="1" lang="en-US" sz="1800" spc="-1" strike="noStrike">
                <a:solidFill>
                  <a:srgbClr val="ffffff"/>
                </a:solidFill>
                <a:uFill>
                  <a:solidFill>
                    <a:srgbClr val="ffffff"/>
                  </a:solidFill>
                </a:uFill>
                <a:latin typeface="Calibri"/>
                <a:ea typeface="Calibri"/>
              </a:rPr>
              <a:t>Risk Assessment for Home Credit Applicants</a:t>
            </a:r>
            <a:endParaRPr b="0" lang="en-US" sz="1800" spc="-1" strike="noStrike">
              <a:solidFill>
                <a:srgbClr val="000000"/>
              </a:solidFill>
              <a:uFill>
                <a:solidFill>
                  <a:srgbClr val="ffffff"/>
                </a:solidFill>
              </a:uFill>
              <a:latin typeface="Arial"/>
            </a:endParaRPr>
          </a:p>
        </p:txBody>
      </p:sp>
      <p:sp>
        <p:nvSpPr>
          <p:cNvPr id="83" name="TextShape 2"/>
          <p:cNvSpPr txBox="1"/>
          <p:nvPr/>
        </p:nvSpPr>
        <p:spPr>
          <a:xfrm>
            <a:off x="502920" y="1888200"/>
            <a:ext cx="7733880" cy="252000"/>
          </a:xfrm>
          <a:prstGeom prst="rect">
            <a:avLst/>
          </a:prstGeom>
          <a:noFill/>
          <a:ln>
            <a:noFill/>
          </a:ln>
        </p:spPr>
        <p:txBody>
          <a:bodyPr anchor="ctr"/>
          <a:p>
            <a:pPr algn="ctr">
              <a:lnSpc>
                <a:spcPct val="100000"/>
              </a:lnSpc>
              <a:spcAft>
                <a:spcPts val="1800"/>
              </a:spcAft>
            </a:pPr>
            <a:r>
              <a:rPr b="0" lang="en-US" sz="1800" spc="-1" strike="noStrike">
                <a:solidFill>
                  <a:srgbClr val="a6a6a6"/>
                </a:solidFill>
                <a:uFill>
                  <a:solidFill>
                    <a:srgbClr val="ffffff"/>
                  </a:solidFill>
                </a:uFill>
                <a:latin typeface="Arial"/>
              </a:rPr>
              <a:t>I526 Applied Machine Learning</a:t>
            </a:r>
            <a:endParaRPr b="0" lang="en-US" sz="1800" spc="-1" strike="noStrike">
              <a:solidFill>
                <a:srgbClr val="000000"/>
              </a:solidFill>
              <a:uFill>
                <a:solidFill>
                  <a:srgbClr val="ffffff"/>
                </a:solidFill>
              </a:uFill>
              <a:latin typeface="Arial"/>
            </a:endParaRPr>
          </a:p>
        </p:txBody>
      </p:sp>
      <p:sp>
        <p:nvSpPr>
          <p:cNvPr id="84" name="CustomShape 3"/>
          <p:cNvSpPr/>
          <p:nvPr/>
        </p:nvSpPr>
        <p:spPr>
          <a:xfrm>
            <a:off x="1613880" y="208080"/>
            <a:ext cx="6939000" cy="1054080"/>
          </a:xfrm>
          <a:prstGeom prst="rect">
            <a:avLst/>
          </a:prstGeom>
          <a:noFill/>
          <a:ln>
            <a:noFill/>
          </a:ln>
        </p:spPr>
        <p:style>
          <a:lnRef idx="0"/>
          <a:fillRef idx="0"/>
          <a:effectRef idx="0"/>
          <a:fontRef idx="minor"/>
        </p:style>
        <p:txBody>
          <a:bodyPr anchor="ctr"/>
          <a:p>
            <a:pPr>
              <a:lnSpc>
                <a:spcPct val="100000"/>
              </a:lnSpc>
              <a:spcAft>
                <a:spcPts val="1800"/>
              </a:spcAft>
            </a:pPr>
            <a:r>
              <a:rPr b="1" lang="en-US" sz="2800" spc="-1" strike="noStrike">
                <a:solidFill>
                  <a:srgbClr val="ffffff"/>
                </a:solidFill>
                <a:uFill>
                  <a:solidFill>
                    <a:srgbClr val="ffffff"/>
                  </a:solidFill>
                </a:uFill>
                <a:latin typeface="Arial"/>
              </a:rPr>
              <a:t>Indiana University</a:t>
            </a:r>
            <a:endParaRPr b="0" lang="en-US" sz="2800" spc="-1" strike="noStrike">
              <a:solidFill>
                <a:srgbClr val="ffffff"/>
              </a:solidFill>
              <a:uFill>
                <a:solidFill>
                  <a:srgbClr val="ffffff"/>
                </a:solidFill>
              </a:uFill>
              <a:latin typeface="Arial"/>
            </a:endParaRPr>
          </a:p>
          <a:p>
            <a:pPr>
              <a:lnSpc>
                <a:spcPct val="100000"/>
              </a:lnSpc>
              <a:spcAft>
                <a:spcPts val="1800"/>
              </a:spcAft>
            </a:pPr>
            <a:r>
              <a:rPr b="0" lang="en-US" sz="1800" spc="-1" strike="noStrike">
                <a:solidFill>
                  <a:srgbClr val="a6a6a6"/>
                </a:solidFill>
                <a:uFill>
                  <a:solidFill>
                    <a:srgbClr val="ffffff"/>
                  </a:solidFill>
                </a:uFill>
                <a:latin typeface="Arial"/>
              </a:rPr>
              <a:t>Bloomington</a:t>
            </a:r>
            <a:endParaRPr b="0" lang="en-US" sz="1800" spc="-1" strike="noStrike">
              <a:solidFill>
                <a:srgbClr val="ffffff"/>
              </a:solidFill>
              <a:uFill>
                <a:solidFill>
                  <a:srgbClr val="ffffff"/>
                </a:solidFill>
              </a:uFill>
              <a:latin typeface="Arial"/>
            </a:endParaRPr>
          </a:p>
        </p:txBody>
      </p:sp>
      <p:sp>
        <p:nvSpPr>
          <p:cNvPr id="85" name="CustomShape 4"/>
          <p:cNvSpPr/>
          <p:nvPr/>
        </p:nvSpPr>
        <p:spPr>
          <a:xfrm>
            <a:off x="655200" y="2869920"/>
            <a:ext cx="7733880" cy="252000"/>
          </a:xfrm>
          <a:prstGeom prst="rect">
            <a:avLst/>
          </a:prstGeom>
          <a:noFill/>
          <a:ln>
            <a:noFill/>
          </a:ln>
        </p:spPr>
        <p:style>
          <a:lnRef idx="0"/>
          <a:fillRef idx="0"/>
          <a:effectRef idx="0"/>
          <a:fontRef idx="minor"/>
        </p:style>
        <p:txBody>
          <a:bodyPr anchor="ctr"/>
          <a:p>
            <a:pPr algn="ctr">
              <a:lnSpc>
                <a:spcPct val="100000"/>
              </a:lnSpc>
              <a:spcAft>
                <a:spcPts val="1800"/>
              </a:spcAft>
            </a:pPr>
            <a:r>
              <a:rPr b="0" lang="en-US" sz="1800" spc="-1" strike="noStrike">
                <a:solidFill>
                  <a:srgbClr val="a6a6a6"/>
                </a:solidFill>
                <a:uFill>
                  <a:solidFill>
                    <a:srgbClr val="ffffff"/>
                  </a:solidFill>
                </a:uFill>
                <a:latin typeface="Arial"/>
              </a:rPr>
              <a:t>Phase 3 – Fall 2021 – Group 14</a:t>
            </a:r>
            <a:endParaRPr b="0" lang="en-US" sz="1800" spc="-1" strike="noStrike">
              <a:solidFill>
                <a:srgbClr val="ffffff"/>
              </a:solidFill>
              <a:uFill>
                <a:solidFill>
                  <a:srgbClr val="ffffff"/>
                </a:solidFill>
              </a:uFill>
              <a:latin typeface="Arial"/>
            </a:endParaRPr>
          </a:p>
        </p:txBody>
      </p:sp>
      <p:graphicFrame>
        <p:nvGraphicFramePr>
          <p:cNvPr id="86" name="Table 5"/>
          <p:cNvGraphicFramePr/>
          <p:nvPr/>
        </p:nvGraphicFramePr>
        <p:xfrm>
          <a:off x="0" y="3225960"/>
          <a:ext cx="9143640" cy="1917000"/>
        </p:xfrm>
        <a:graphic>
          <a:graphicData uri="http://schemas.openxmlformats.org/drawingml/2006/table">
            <a:tbl>
              <a:tblPr/>
              <a:tblGrid>
                <a:gridCol w="2290320"/>
                <a:gridCol w="2284200"/>
                <a:gridCol w="2284200"/>
                <a:gridCol w="2284920"/>
              </a:tblGrid>
              <a:tr h="513000">
                <a:tc>
                  <a:txBody>
                    <a:bodyPr/>
                    <a:p>
                      <a:pPr algn="ctr">
                        <a:lnSpc>
                          <a:spcPct val="100000"/>
                        </a:lnSpc>
                      </a:pPr>
                      <a:r>
                        <a:rPr b="1" lang="en-US" sz="1000" spc="-1" strike="noStrike">
                          <a:solidFill>
                            <a:srgbClr val="c6bfbb"/>
                          </a:solidFill>
                          <a:uFill>
                            <a:solidFill>
                              <a:srgbClr val="ffffff"/>
                            </a:solidFill>
                          </a:uFill>
                          <a:latin typeface="Arial"/>
                        </a:rPr>
                        <a:t>Rahul Gattu</a:t>
                      </a:r>
                      <a:endParaRPr b="0" lang="en-US" sz="1000" spc="-1" strike="noStrike">
                        <a:solidFill>
                          <a:srgbClr val="ffffff"/>
                        </a:solidFill>
                        <a:uFill>
                          <a:solidFill>
                            <a:srgbClr val="ffffff"/>
                          </a:solidFill>
                        </a:uFill>
                        <a:latin typeface="Arial"/>
                      </a:endParaRPr>
                    </a:p>
                    <a:p>
                      <a:pPr algn="ctr">
                        <a:lnSpc>
                          <a:spcPct val="100000"/>
                        </a:lnSpc>
                      </a:pPr>
                      <a:r>
                        <a:rPr b="1" lang="en-US" sz="1000" spc="-1" strike="noStrike">
                          <a:solidFill>
                            <a:srgbClr val="c6bfbb"/>
                          </a:solidFill>
                          <a:uFill>
                            <a:solidFill>
                              <a:srgbClr val="ffffff"/>
                            </a:solidFill>
                          </a:uFill>
                          <a:latin typeface="Arial"/>
                        </a:rPr>
                        <a:t>ragattu@iu.edu</a:t>
                      </a:r>
                      <a:endParaRPr b="0" lang="en-US" sz="10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US" sz="1000" spc="-1" strike="noStrike">
                          <a:solidFill>
                            <a:srgbClr val="c6bfbb"/>
                          </a:solidFill>
                          <a:uFill>
                            <a:solidFill>
                              <a:srgbClr val="ffffff"/>
                            </a:solidFill>
                          </a:uFill>
                          <a:latin typeface="Arial"/>
                        </a:rPr>
                        <a:t>Rakesh Narne</a:t>
                      </a:r>
                      <a:endParaRPr b="0" lang="en-US" sz="1000" spc="-1" strike="noStrike">
                        <a:solidFill>
                          <a:srgbClr val="ffffff"/>
                        </a:solidFill>
                        <a:uFill>
                          <a:solidFill>
                            <a:srgbClr val="ffffff"/>
                          </a:solidFill>
                        </a:uFill>
                        <a:latin typeface="Arial"/>
                      </a:endParaRPr>
                    </a:p>
                    <a:p>
                      <a:pPr algn="ctr">
                        <a:lnSpc>
                          <a:spcPct val="100000"/>
                        </a:lnSpc>
                      </a:pPr>
                      <a:r>
                        <a:rPr b="1" lang="en-US" sz="1000" spc="-1" strike="noStrike">
                          <a:solidFill>
                            <a:srgbClr val="c6bfbb"/>
                          </a:solidFill>
                          <a:uFill>
                            <a:solidFill>
                              <a:srgbClr val="ffffff"/>
                            </a:solidFill>
                          </a:uFill>
                          <a:latin typeface="Arial"/>
                        </a:rPr>
                        <a:t>raknarne@iu.edu</a:t>
                      </a:r>
                      <a:endParaRPr b="0" lang="en-US" sz="1000" spc="-1" strike="noStrike">
                        <a:solidFill>
                          <a:srgbClr val="ffffff"/>
                        </a:solidFill>
                        <a:uFill>
                          <a:solidFill>
                            <a:srgbClr val="ffffff"/>
                          </a:solidFill>
                        </a:uFill>
                        <a:latin typeface="Arial"/>
                      </a:endParaRPr>
                    </a:p>
                    <a:p>
                      <a:pPr>
                        <a:lnSpc>
                          <a:spcPct val="100000"/>
                        </a:lnSpc>
                      </a:pPr>
                      <a:endParaRPr b="0" lang="en-US" sz="10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US" sz="1000" spc="-1" strike="noStrike">
                          <a:solidFill>
                            <a:srgbClr val="c6bfbb"/>
                          </a:solidFill>
                          <a:uFill>
                            <a:solidFill>
                              <a:srgbClr val="ffffff"/>
                            </a:solidFill>
                          </a:uFill>
                          <a:latin typeface="Arial"/>
                        </a:rPr>
                        <a:t>Sadaramana Chowdam</a:t>
                      </a:r>
                      <a:endParaRPr b="0" lang="en-US" sz="1000" spc="-1" strike="noStrike">
                        <a:solidFill>
                          <a:srgbClr val="ffffff"/>
                        </a:solidFill>
                        <a:uFill>
                          <a:solidFill>
                            <a:srgbClr val="ffffff"/>
                          </a:solidFill>
                        </a:uFill>
                        <a:latin typeface="Arial"/>
                      </a:endParaRPr>
                    </a:p>
                    <a:p>
                      <a:pPr algn="ctr">
                        <a:lnSpc>
                          <a:spcPct val="100000"/>
                        </a:lnSpc>
                      </a:pPr>
                      <a:r>
                        <a:rPr b="1" lang="en-US" sz="1000" spc="-1" strike="noStrike">
                          <a:solidFill>
                            <a:srgbClr val="c6bfbb"/>
                          </a:solidFill>
                          <a:uFill>
                            <a:solidFill>
                              <a:srgbClr val="ffffff"/>
                            </a:solidFill>
                          </a:uFill>
                          <a:latin typeface="Arial"/>
                        </a:rPr>
                        <a:t>schowdam@iu.edu</a:t>
                      </a:r>
                      <a:endParaRPr b="0" lang="en-US" sz="10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US" sz="1000" spc="-1" strike="noStrike">
                          <a:solidFill>
                            <a:srgbClr val="c6bfbb"/>
                          </a:solidFill>
                          <a:uFill>
                            <a:solidFill>
                              <a:srgbClr val="ffffff"/>
                            </a:solidFill>
                          </a:uFill>
                          <a:latin typeface="Arial"/>
                        </a:rPr>
                        <a:t>Ujjwal Dubey</a:t>
                      </a:r>
                      <a:endParaRPr b="0" lang="en-US" sz="1000" spc="-1" strike="noStrike">
                        <a:solidFill>
                          <a:srgbClr val="ffffff"/>
                        </a:solidFill>
                        <a:uFill>
                          <a:solidFill>
                            <a:srgbClr val="ffffff"/>
                          </a:solidFill>
                        </a:uFill>
                        <a:latin typeface="Arial"/>
                      </a:endParaRPr>
                    </a:p>
                    <a:p>
                      <a:pPr algn="ctr">
                        <a:lnSpc>
                          <a:spcPct val="100000"/>
                        </a:lnSpc>
                      </a:pPr>
                      <a:r>
                        <a:rPr b="1" lang="en-US" sz="1000" spc="-1" strike="noStrike">
                          <a:solidFill>
                            <a:srgbClr val="c6bfbb"/>
                          </a:solidFill>
                          <a:uFill>
                            <a:solidFill>
                              <a:srgbClr val="ffffff"/>
                            </a:solidFill>
                          </a:uFill>
                          <a:latin typeface="Arial"/>
                        </a:rPr>
                        <a:t>ujjdubey@iu.edu</a:t>
                      </a:r>
                      <a:endParaRPr b="0" lang="en-US" sz="10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14040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pic>
        <p:nvPicPr>
          <p:cNvPr id="87" name="Picture 7" descr=""/>
          <p:cNvPicPr/>
          <p:nvPr/>
        </p:nvPicPr>
        <p:blipFill>
          <a:blip r:embed="rId1"/>
          <a:stretch/>
        </p:blipFill>
        <p:spPr>
          <a:xfrm>
            <a:off x="361800" y="3851640"/>
            <a:ext cx="1617480" cy="1406520"/>
          </a:xfrm>
          <a:prstGeom prst="rect">
            <a:avLst/>
          </a:prstGeom>
          <a:ln>
            <a:noFill/>
          </a:ln>
        </p:spPr>
      </p:pic>
      <p:pic>
        <p:nvPicPr>
          <p:cNvPr id="88" name="Picture 9" descr=""/>
          <p:cNvPicPr/>
          <p:nvPr/>
        </p:nvPicPr>
        <p:blipFill>
          <a:blip r:embed="rId2"/>
          <a:stretch/>
        </p:blipFill>
        <p:spPr>
          <a:xfrm>
            <a:off x="2622960" y="3825720"/>
            <a:ext cx="1453320" cy="1406520"/>
          </a:xfrm>
          <a:prstGeom prst="rect">
            <a:avLst/>
          </a:prstGeom>
          <a:ln>
            <a:noFill/>
          </a:ln>
        </p:spPr>
      </p:pic>
      <p:pic>
        <p:nvPicPr>
          <p:cNvPr id="89" name="Picture 11" descr=""/>
          <p:cNvPicPr/>
          <p:nvPr/>
        </p:nvPicPr>
        <p:blipFill>
          <a:blip r:embed="rId3"/>
          <a:stretch/>
        </p:blipFill>
        <p:spPr>
          <a:xfrm>
            <a:off x="5011200" y="3825720"/>
            <a:ext cx="1593720" cy="1406520"/>
          </a:xfrm>
          <a:prstGeom prst="rect">
            <a:avLst/>
          </a:prstGeom>
          <a:ln>
            <a:noFill/>
          </a:ln>
        </p:spPr>
      </p:pic>
      <p:pic>
        <p:nvPicPr>
          <p:cNvPr id="90" name="Picture 13" descr=""/>
          <p:cNvPicPr/>
          <p:nvPr/>
        </p:nvPicPr>
        <p:blipFill>
          <a:blip r:embed="rId4"/>
          <a:stretch/>
        </p:blipFill>
        <p:spPr>
          <a:xfrm>
            <a:off x="7285320" y="3825720"/>
            <a:ext cx="1593720" cy="1406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Abstract</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0" y="1070280"/>
            <a:ext cx="9143640" cy="3220200"/>
          </a:xfrm>
          <a:prstGeom prst="rect">
            <a:avLst/>
          </a:prstGeom>
          <a:noFill/>
          <a:ln>
            <a:noFill/>
          </a:ln>
        </p:spPr>
        <p:style>
          <a:lnRef idx="0"/>
          <a:fillRef idx="0"/>
          <a:effectRef idx="0"/>
          <a:fontRef idx="minor"/>
        </p:style>
        <p:txBody>
          <a:bodyPr/>
          <a:p>
            <a:pPr>
              <a:lnSpc>
                <a:spcPts val="635"/>
              </a:lnSpc>
            </a:pPr>
            <a:r>
              <a:rPr b="0" lang="en-US" sz="1100" spc="-1" strike="noStrike">
                <a:solidFill>
                  <a:srgbClr val="000000"/>
                </a:solidFill>
                <a:uFill>
                  <a:solidFill>
                    <a:srgbClr val="ffffff"/>
                  </a:solidFill>
                </a:uFill>
                <a:latin typeface="-apple-system"/>
              </a:rPr>
              <a:t>The course project is based on the Home Credit Default Risk (HCDR) Kaggle Competition. Our goal is to create a machine learning model that is well optimized and performs efficiently to assess this risk for lenders. There are many factors in a person’s life that lenders can use to assess this risk such as previous credit history, occupation, age, location, credit card usage, and others. We will be studying these factors when trying to assess a loan application and provide them with the decision-making guidance they need for a sustainable business operation. </a:t>
            </a:r>
            <a:endParaRPr b="0" lang="en-US" sz="1100" spc="-1" strike="noStrike">
              <a:solidFill>
                <a:srgbClr val="000000"/>
              </a:solidFill>
              <a:uFill>
                <a:solidFill>
                  <a:srgbClr val="ffffff"/>
                </a:solidFill>
              </a:uFill>
              <a:latin typeface="Arial"/>
            </a:endParaRPr>
          </a:p>
          <a:p>
            <a:pPr>
              <a:lnSpc>
                <a:spcPts val="635"/>
              </a:lnSpc>
            </a:pPr>
            <a:endParaRPr b="0" lang="en-US" sz="1100" spc="-1" strike="noStrike">
              <a:solidFill>
                <a:srgbClr val="000000"/>
              </a:solidFill>
              <a:uFill>
                <a:solidFill>
                  <a:srgbClr val="ffffff"/>
                </a:solidFill>
              </a:uFill>
              <a:latin typeface="Arial"/>
            </a:endParaRPr>
          </a:p>
          <a:p>
            <a:pPr>
              <a:lnSpc>
                <a:spcPts val="635"/>
              </a:lnSpc>
            </a:pPr>
            <a:r>
              <a:rPr b="0" lang="en-US" sz="1100" spc="-1" strike="noStrike">
                <a:solidFill>
                  <a:srgbClr val="000000"/>
                </a:solidFill>
                <a:uFill>
                  <a:solidFill>
                    <a:srgbClr val="ffffff"/>
                  </a:solidFill>
                </a:uFill>
                <a:latin typeface="-apple-system"/>
              </a:rPr>
              <a:t>The entire project is being implemented in 3 phases. In Phase 3, We extended our experiments by implementing the hyperparameter tuning to XGBoost, ADA Boost, Gradient Boost algorithms to determine the best test accuracy. We further fine-tuned data with Neural Network to alter epochs, learning rate, batch size, optimizers parameters to get the best results. Moreover, Neural Network has also turned out to be one of the best experiments with a test AUC of around 74%.</a:t>
            </a:r>
            <a:endParaRPr b="0" lang="en-US" sz="1100" spc="-1" strike="noStrike">
              <a:solidFill>
                <a:srgbClr val="000000"/>
              </a:solidFill>
              <a:uFill>
                <a:solidFill>
                  <a:srgbClr val="ffffff"/>
                </a:solidFill>
              </a:uFill>
              <a:latin typeface="Arial"/>
            </a:endParaRPr>
          </a:p>
          <a:p>
            <a:pPr>
              <a:lnSpc>
                <a:spcPct val="100000"/>
              </a:lnSpc>
              <a:spcAft>
                <a:spcPts val="1800"/>
              </a:spcAft>
            </a:pPr>
            <a:endParaRPr b="0" lang="en-US" sz="1100" spc="-1" strike="noStrike">
              <a:solidFill>
                <a:srgbClr val="000000"/>
              </a:solidFill>
              <a:uFill>
                <a:solidFill>
                  <a:srgbClr val="ffffff"/>
                </a:solidFill>
              </a:uFill>
              <a:latin typeface="Arial"/>
            </a:endParaRPr>
          </a:p>
          <a:p>
            <a:pPr>
              <a:lnSpc>
                <a:spcPct val="100000"/>
              </a:lnSpc>
              <a:spcAft>
                <a:spcPts val="1800"/>
              </a:spcAft>
            </a:pPr>
            <a:endParaRPr b="0" lang="en-US" sz="1100" spc="-1" strike="noStrike">
              <a:solidFill>
                <a:srgbClr val="000000"/>
              </a:solidFill>
              <a:uFill>
                <a:solidFill>
                  <a:srgbClr val="ffffff"/>
                </a:solidFill>
              </a:uFill>
              <a:latin typeface="Arial"/>
            </a:endParaRPr>
          </a:p>
        </p:txBody>
      </p:sp>
      <p:pic>
        <p:nvPicPr>
          <p:cNvPr id="93" name="Picture 9" descr=""/>
          <p:cNvPicPr/>
          <p:nvPr/>
        </p:nvPicPr>
        <p:blipFill>
          <a:blip r:embed="rId1"/>
          <a:stretch/>
        </p:blipFill>
        <p:spPr>
          <a:xfrm>
            <a:off x="0" y="0"/>
            <a:ext cx="9143640" cy="6933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9" descr=""/>
          <p:cNvPicPr/>
          <p:nvPr/>
        </p:nvPicPr>
        <p:blipFill>
          <a:blip r:embed="rId1"/>
          <a:stretch/>
        </p:blipFill>
        <p:spPr>
          <a:xfrm>
            <a:off x="0" y="0"/>
            <a:ext cx="9143640" cy="693360"/>
          </a:xfrm>
          <a:prstGeom prst="rect">
            <a:avLst/>
          </a:prstGeom>
          <a:ln>
            <a:noFill/>
          </a:ln>
        </p:spPr>
      </p:pic>
      <p:sp>
        <p:nvSpPr>
          <p:cNvPr id="95"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Project Phases and Activities</a:t>
            </a:r>
            <a:endParaRPr b="0" lang="en-US" sz="1400" spc="-1" strike="noStrike">
              <a:solidFill>
                <a:srgbClr val="000000"/>
              </a:solidFill>
              <a:uFill>
                <a:solidFill>
                  <a:srgbClr val="ffffff"/>
                </a:solidFill>
              </a:uFill>
              <a:latin typeface="Arial"/>
            </a:endParaRPr>
          </a:p>
        </p:txBody>
      </p:sp>
      <p:pic>
        <p:nvPicPr>
          <p:cNvPr id="96" name="Picture 2" descr=""/>
          <p:cNvPicPr/>
          <p:nvPr/>
        </p:nvPicPr>
        <p:blipFill>
          <a:blip r:embed="rId2"/>
          <a:stretch/>
        </p:blipFill>
        <p:spPr>
          <a:xfrm>
            <a:off x="169920" y="1306440"/>
            <a:ext cx="8410320" cy="3342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9" descr=""/>
          <p:cNvPicPr/>
          <p:nvPr/>
        </p:nvPicPr>
        <p:blipFill>
          <a:blip r:embed="rId1"/>
          <a:stretch/>
        </p:blipFill>
        <p:spPr>
          <a:xfrm>
            <a:off x="0" y="0"/>
            <a:ext cx="9143640" cy="693360"/>
          </a:xfrm>
          <a:prstGeom prst="rect">
            <a:avLst/>
          </a:prstGeom>
          <a:ln>
            <a:noFill/>
          </a:ln>
        </p:spPr>
      </p:pic>
      <p:sp>
        <p:nvSpPr>
          <p:cNvPr id="98" name="TextShape 1"/>
          <p:cNvSpPr txBox="1"/>
          <p:nvPr/>
        </p:nvSpPr>
        <p:spPr>
          <a:xfrm>
            <a:off x="0" y="681840"/>
            <a:ext cx="6857640" cy="312840"/>
          </a:xfrm>
          <a:prstGeom prst="rect">
            <a:avLst/>
          </a:prstGeom>
          <a:noFill/>
          <a:ln>
            <a:noFill/>
          </a:ln>
        </p:spPr>
        <p:txBody>
          <a:bodyPr>
            <a:normAutofit/>
          </a:bodyPr>
          <a:p>
            <a:pPr>
              <a:lnSpc>
                <a:spcPct val="100000"/>
              </a:lnSpc>
              <a:spcAft>
                <a:spcPts val="1800"/>
              </a:spcAft>
            </a:pPr>
            <a:r>
              <a:rPr b="1" lang="en-US" sz="1100" spc="-1" strike="noStrike" u="sng">
                <a:solidFill>
                  <a:srgbClr val="000000"/>
                </a:solidFill>
                <a:uFill>
                  <a:solidFill>
                    <a:srgbClr val="ffffff"/>
                  </a:solidFill>
                </a:uFill>
                <a:latin typeface="Arial"/>
              </a:rPr>
              <a:t>Key Tasks and flow</a:t>
            </a:r>
            <a:endParaRPr b="0" lang="en-US" sz="1100" spc="-1" strike="noStrike">
              <a:solidFill>
                <a:srgbClr val="000000"/>
              </a:solidFill>
              <a:uFill>
                <a:solidFill>
                  <a:srgbClr val="ffffff"/>
                </a:solidFill>
              </a:uFill>
              <a:latin typeface="Arial"/>
            </a:endParaRPr>
          </a:p>
        </p:txBody>
      </p:sp>
      <p:pic>
        <p:nvPicPr>
          <p:cNvPr id="99" name="Picture 10" descr=""/>
          <p:cNvPicPr/>
          <p:nvPr/>
        </p:nvPicPr>
        <p:blipFill>
          <a:blip r:embed="rId2"/>
          <a:stretch/>
        </p:blipFill>
        <p:spPr>
          <a:xfrm>
            <a:off x="2409120" y="781200"/>
            <a:ext cx="4325400" cy="4254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9" descr=""/>
          <p:cNvPicPr/>
          <p:nvPr/>
        </p:nvPicPr>
        <p:blipFill>
          <a:blip r:embed="rId1"/>
          <a:stretch/>
        </p:blipFill>
        <p:spPr>
          <a:xfrm>
            <a:off x="0" y="0"/>
            <a:ext cx="9143640" cy="693360"/>
          </a:xfrm>
          <a:prstGeom prst="rect">
            <a:avLst/>
          </a:prstGeom>
          <a:ln>
            <a:noFill/>
          </a:ln>
        </p:spPr>
      </p:pic>
      <p:sp>
        <p:nvSpPr>
          <p:cNvPr id="101" name="CustomShape 1"/>
          <p:cNvSpPr/>
          <p:nvPr/>
        </p:nvSpPr>
        <p:spPr>
          <a:xfrm>
            <a:off x="97200" y="735480"/>
            <a:ext cx="6857640" cy="312840"/>
          </a:xfrm>
          <a:prstGeom prst="rect">
            <a:avLst/>
          </a:prstGeom>
          <a:noFill/>
          <a:ln>
            <a:noFill/>
          </a:ln>
        </p:spPr>
        <p:style>
          <a:lnRef idx="0"/>
          <a:fillRef idx="0"/>
          <a:effectRef idx="0"/>
          <a:fontRef idx="minor"/>
        </p:style>
        <p:txBody>
          <a:bodyPr>
            <a:normAutofit/>
          </a:bodyPr>
          <a:p>
            <a:pPr>
              <a:lnSpc>
                <a:spcPct val="100000"/>
              </a:lnSpc>
              <a:spcAft>
                <a:spcPts val="1800"/>
              </a:spcAft>
            </a:pPr>
            <a:r>
              <a:rPr b="1" lang="en-US" sz="1200" spc="-1" strike="noStrike" u="sng">
                <a:solidFill>
                  <a:srgbClr val="000000"/>
                </a:solidFill>
                <a:uFill>
                  <a:solidFill>
                    <a:srgbClr val="ffffff"/>
                  </a:solidFill>
                </a:uFill>
                <a:latin typeface="Arial"/>
              </a:rPr>
              <a:t>Pipeline flow</a:t>
            </a:r>
            <a:endParaRPr b="0" lang="en-US" sz="1200" spc="-1" strike="noStrike">
              <a:solidFill>
                <a:srgbClr val="000000"/>
              </a:solidFill>
              <a:uFill>
                <a:solidFill>
                  <a:srgbClr val="ffffff"/>
                </a:solidFill>
              </a:uFill>
              <a:latin typeface="Arial"/>
            </a:endParaRPr>
          </a:p>
        </p:txBody>
      </p:sp>
      <p:sp>
        <p:nvSpPr>
          <p:cNvPr id="102" name="CustomShape 2"/>
          <p:cNvSpPr/>
          <p:nvPr/>
        </p:nvSpPr>
        <p:spPr>
          <a:xfrm>
            <a:off x="123840" y="1739880"/>
            <a:ext cx="1133280" cy="62820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Download files and create data sets</a:t>
            </a:r>
            <a:endParaRPr b="0" lang="en-US" sz="900" spc="-1" strike="noStrike">
              <a:solidFill>
                <a:srgbClr val="000000"/>
              </a:solidFill>
              <a:uFill>
                <a:solidFill>
                  <a:srgbClr val="ffffff"/>
                </a:solidFill>
              </a:uFill>
              <a:latin typeface="Arial"/>
            </a:endParaRPr>
          </a:p>
        </p:txBody>
      </p:sp>
      <p:sp>
        <p:nvSpPr>
          <p:cNvPr id="103" name="CustomShape 3"/>
          <p:cNvSpPr/>
          <p:nvPr/>
        </p:nvSpPr>
        <p:spPr>
          <a:xfrm>
            <a:off x="1109880" y="1726560"/>
            <a:ext cx="1338480" cy="62820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Distribute and correlate columns</a:t>
            </a:r>
            <a:endParaRPr b="0" lang="en-US" sz="900" spc="-1" strike="noStrike">
              <a:solidFill>
                <a:srgbClr val="000000"/>
              </a:solidFill>
              <a:uFill>
                <a:solidFill>
                  <a:srgbClr val="ffffff"/>
                </a:solidFill>
              </a:uFill>
              <a:latin typeface="Arial"/>
            </a:endParaRPr>
          </a:p>
        </p:txBody>
      </p:sp>
      <p:sp>
        <p:nvSpPr>
          <p:cNvPr id="104" name="CustomShape 4"/>
          <p:cNvSpPr/>
          <p:nvPr/>
        </p:nvSpPr>
        <p:spPr>
          <a:xfrm>
            <a:off x="2356200" y="1737360"/>
            <a:ext cx="1247400" cy="65700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Data Pipeline</a:t>
            </a:r>
            <a:endParaRPr b="0" lang="en-US" sz="900" spc="-1" strike="noStrike">
              <a:solidFill>
                <a:srgbClr val="000000"/>
              </a:solidFill>
              <a:uFill>
                <a:solidFill>
                  <a:srgbClr val="ffffff"/>
                </a:solidFill>
              </a:uFill>
              <a:latin typeface="Arial"/>
            </a:endParaRPr>
          </a:p>
        </p:txBody>
      </p:sp>
      <p:sp>
        <p:nvSpPr>
          <p:cNvPr id="105" name="CustomShape 5"/>
          <p:cNvSpPr/>
          <p:nvPr/>
        </p:nvSpPr>
        <p:spPr>
          <a:xfrm>
            <a:off x="3526200" y="1726560"/>
            <a:ext cx="1423080" cy="6663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Baseline Evaluation</a:t>
            </a:r>
            <a:endParaRPr b="0" lang="en-US" sz="900" spc="-1" strike="noStrike">
              <a:solidFill>
                <a:srgbClr val="000000"/>
              </a:solidFill>
              <a:uFill>
                <a:solidFill>
                  <a:srgbClr val="ffffff"/>
                </a:solidFill>
              </a:uFill>
              <a:latin typeface="Arial"/>
            </a:endParaRPr>
          </a:p>
        </p:txBody>
      </p:sp>
      <p:sp>
        <p:nvSpPr>
          <p:cNvPr id="106" name="CustomShape 6"/>
          <p:cNvSpPr/>
          <p:nvPr/>
        </p:nvSpPr>
        <p:spPr>
          <a:xfrm>
            <a:off x="4966560" y="693720"/>
            <a:ext cx="1725840" cy="3385440"/>
          </a:xfrm>
          <a:prstGeom prst="roundRect">
            <a:avLst>
              <a:gd name="adj" fmla="val 16667"/>
            </a:avLst>
          </a:prstGeom>
          <a:solidFill>
            <a:schemeClr val="bg1"/>
          </a:solidFill>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 name="CustomShape 7"/>
          <p:cNvSpPr/>
          <p:nvPr/>
        </p:nvSpPr>
        <p:spPr>
          <a:xfrm>
            <a:off x="5109120" y="113760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Baseline Logistics</a:t>
            </a:r>
            <a:endParaRPr b="0" lang="en-US" sz="900" spc="-1" strike="noStrike">
              <a:solidFill>
                <a:srgbClr val="000000"/>
              </a:solidFill>
              <a:uFill>
                <a:solidFill>
                  <a:srgbClr val="ffffff"/>
                </a:solidFill>
              </a:uFill>
              <a:latin typeface="Arial"/>
            </a:endParaRPr>
          </a:p>
        </p:txBody>
      </p:sp>
      <p:sp>
        <p:nvSpPr>
          <p:cNvPr id="108" name="CustomShape 8"/>
          <p:cNvSpPr/>
          <p:nvPr/>
        </p:nvSpPr>
        <p:spPr>
          <a:xfrm>
            <a:off x="5117760" y="164988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Logistics Regression</a:t>
            </a:r>
            <a:endParaRPr b="0" lang="en-US" sz="900" spc="-1" strike="noStrike">
              <a:solidFill>
                <a:srgbClr val="000000"/>
              </a:solidFill>
              <a:uFill>
                <a:solidFill>
                  <a:srgbClr val="ffffff"/>
                </a:solidFill>
              </a:uFill>
              <a:latin typeface="Arial"/>
            </a:endParaRPr>
          </a:p>
        </p:txBody>
      </p:sp>
      <p:sp>
        <p:nvSpPr>
          <p:cNvPr id="109" name="CustomShape 9"/>
          <p:cNvSpPr/>
          <p:nvPr/>
        </p:nvSpPr>
        <p:spPr>
          <a:xfrm>
            <a:off x="6777720" y="1803960"/>
            <a:ext cx="1129680" cy="59004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Model evaluation</a:t>
            </a:r>
            <a:endParaRPr b="0" lang="en-US" sz="900" spc="-1" strike="noStrike">
              <a:solidFill>
                <a:srgbClr val="000000"/>
              </a:solidFill>
              <a:uFill>
                <a:solidFill>
                  <a:srgbClr val="ffffff"/>
                </a:solidFill>
              </a:uFill>
              <a:latin typeface="Arial"/>
            </a:endParaRPr>
          </a:p>
        </p:txBody>
      </p:sp>
      <p:sp>
        <p:nvSpPr>
          <p:cNvPr id="110" name="CustomShape 10"/>
          <p:cNvSpPr/>
          <p:nvPr/>
        </p:nvSpPr>
        <p:spPr>
          <a:xfrm>
            <a:off x="7795800" y="1803960"/>
            <a:ext cx="1129680" cy="5745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Kaggle submission</a:t>
            </a:r>
            <a:endParaRPr b="0" lang="en-US" sz="900" spc="-1" strike="noStrike">
              <a:solidFill>
                <a:srgbClr val="000000"/>
              </a:solidFill>
              <a:uFill>
                <a:solidFill>
                  <a:srgbClr val="ffffff"/>
                </a:solidFill>
              </a:uFill>
              <a:latin typeface="Arial"/>
            </a:endParaRPr>
          </a:p>
        </p:txBody>
      </p:sp>
      <p:sp>
        <p:nvSpPr>
          <p:cNvPr id="111" name="CustomShape 11"/>
          <p:cNvSpPr/>
          <p:nvPr/>
        </p:nvSpPr>
        <p:spPr>
          <a:xfrm>
            <a:off x="5117760" y="726480"/>
            <a:ext cx="1423080" cy="312840"/>
          </a:xfrm>
          <a:prstGeom prst="rect">
            <a:avLst/>
          </a:prstGeom>
          <a:noFill/>
          <a:ln>
            <a:noFill/>
          </a:ln>
        </p:spPr>
        <p:style>
          <a:lnRef idx="0"/>
          <a:fillRef idx="0"/>
          <a:effectRef idx="0"/>
          <a:fontRef idx="minor"/>
        </p:style>
        <p:txBody>
          <a:bodyPr>
            <a:normAutofit/>
          </a:bodyPr>
          <a:p>
            <a:pPr>
              <a:lnSpc>
                <a:spcPct val="100000"/>
              </a:lnSpc>
              <a:spcAft>
                <a:spcPts val="1800"/>
              </a:spcAft>
            </a:pPr>
            <a:r>
              <a:rPr b="1" lang="en-US" sz="1000" spc="-1" strike="noStrike">
                <a:solidFill>
                  <a:srgbClr val="000000"/>
                </a:solidFill>
                <a:uFill>
                  <a:solidFill>
                    <a:srgbClr val="ffffff"/>
                  </a:solidFill>
                </a:uFill>
                <a:latin typeface="Arial"/>
              </a:rPr>
              <a:t>Model training</a:t>
            </a:r>
            <a:endParaRPr b="0" lang="en-US" sz="1000" spc="-1" strike="noStrike">
              <a:solidFill>
                <a:srgbClr val="000000"/>
              </a:solidFill>
              <a:uFill>
                <a:solidFill>
                  <a:srgbClr val="ffffff"/>
                </a:solidFill>
              </a:uFill>
              <a:latin typeface="Arial"/>
            </a:endParaRPr>
          </a:p>
        </p:txBody>
      </p:sp>
      <p:sp>
        <p:nvSpPr>
          <p:cNvPr id="112" name="CustomShape 12"/>
          <p:cNvSpPr/>
          <p:nvPr/>
        </p:nvSpPr>
        <p:spPr>
          <a:xfrm>
            <a:off x="5151960" y="214488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Hyper Parameter</a:t>
            </a:r>
            <a:endParaRPr b="0" lang="en-US" sz="900" spc="-1" strike="noStrike">
              <a:solidFill>
                <a:srgbClr val="000000"/>
              </a:solidFill>
              <a:uFill>
                <a:solidFill>
                  <a:srgbClr val="ffffff"/>
                </a:solidFill>
              </a:uFill>
              <a:latin typeface="Arial"/>
            </a:endParaRPr>
          </a:p>
        </p:txBody>
      </p:sp>
      <p:sp>
        <p:nvSpPr>
          <p:cNvPr id="113" name="CustomShape 13"/>
          <p:cNvSpPr/>
          <p:nvPr/>
        </p:nvSpPr>
        <p:spPr>
          <a:xfrm>
            <a:off x="5151960" y="264492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Random Forest</a:t>
            </a:r>
            <a:endParaRPr b="0" lang="en-US" sz="900" spc="-1" strike="noStrike">
              <a:solidFill>
                <a:srgbClr val="000000"/>
              </a:solidFill>
              <a:uFill>
                <a:solidFill>
                  <a:srgbClr val="ffffff"/>
                </a:solidFill>
              </a:uFill>
              <a:latin typeface="Arial"/>
            </a:endParaRPr>
          </a:p>
        </p:txBody>
      </p:sp>
      <p:sp>
        <p:nvSpPr>
          <p:cNvPr id="114" name="CustomShape 14"/>
          <p:cNvSpPr/>
          <p:nvPr/>
        </p:nvSpPr>
        <p:spPr>
          <a:xfrm>
            <a:off x="5151960" y="313884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XgBoost, Ada Boost, Grad Boost</a:t>
            </a:r>
            <a:endParaRPr b="0" lang="en-US" sz="900" spc="-1" strike="noStrike">
              <a:solidFill>
                <a:srgbClr val="000000"/>
              </a:solidFill>
              <a:uFill>
                <a:solidFill>
                  <a:srgbClr val="ffffff"/>
                </a:solidFill>
              </a:uFill>
              <a:latin typeface="Arial"/>
            </a:endParaRPr>
          </a:p>
        </p:txBody>
      </p:sp>
      <p:sp>
        <p:nvSpPr>
          <p:cNvPr id="115" name="CustomShape 15"/>
          <p:cNvSpPr/>
          <p:nvPr/>
        </p:nvSpPr>
        <p:spPr>
          <a:xfrm>
            <a:off x="5164920" y="3632400"/>
            <a:ext cx="1423080" cy="390960"/>
          </a:xfrm>
          <a:prstGeom prst="chevron">
            <a:avLst>
              <a:gd name="adj" fmla="val 50000"/>
            </a:avLst>
          </a:prstGeom>
          <a:ln>
            <a:round/>
          </a:ln>
        </p:spPr>
        <p:style>
          <a:lnRef idx="2">
            <a:schemeClr val="accent1">
              <a:shade val="50000"/>
            </a:schemeClr>
          </a:lnRef>
          <a:fillRef idx="1">
            <a:schemeClr val="accent1"/>
          </a:fillRef>
          <a:effectRef idx="0">
            <a:schemeClr val="accent1"/>
          </a:effectRef>
          <a:fontRef idx="minor"/>
        </p:style>
        <p:txBody>
          <a:bodyPr anchor="ctr"/>
          <a:p>
            <a:pPr algn="ctr">
              <a:lnSpc>
                <a:spcPct val="107000"/>
              </a:lnSpc>
              <a:spcAft>
                <a:spcPts val="799"/>
              </a:spcAft>
            </a:pPr>
            <a:r>
              <a:rPr b="0" lang="en-US" sz="900" spc="-1" strike="noStrike">
                <a:solidFill>
                  <a:srgbClr val="ffffff"/>
                </a:solidFill>
                <a:uFill>
                  <a:solidFill>
                    <a:srgbClr val="ffffff"/>
                  </a:solidFill>
                </a:uFill>
                <a:latin typeface="Arial"/>
                <a:ea typeface="Calibri"/>
              </a:rPr>
              <a:t>Light BGM</a:t>
            </a:r>
            <a:endParaRPr b="0" lang="en-US" sz="9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9" descr=""/>
          <p:cNvPicPr/>
          <p:nvPr/>
        </p:nvPicPr>
        <p:blipFill>
          <a:blip r:embed="rId1"/>
          <a:stretch/>
        </p:blipFill>
        <p:spPr>
          <a:xfrm>
            <a:off x="0" y="0"/>
            <a:ext cx="9143640" cy="693360"/>
          </a:xfrm>
          <a:prstGeom prst="rect">
            <a:avLst/>
          </a:prstGeom>
          <a:ln>
            <a:noFill/>
          </a:ln>
        </p:spPr>
      </p:pic>
      <p:sp>
        <p:nvSpPr>
          <p:cNvPr id="117"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Experimental Results</a:t>
            </a:r>
            <a:endParaRPr b="0" lang="en-US" sz="1400" spc="-1" strike="noStrike">
              <a:solidFill>
                <a:srgbClr val="000000"/>
              </a:solidFill>
              <a:uFill>
                <a:solidFill>
                  <a:srgbClr val="ffffff"/>
                </a:solidFill>
              </a:uFill>
              <a:latin typeface="Arial"/>
            </a:endParaRPr>
          </a:p>
        </p:txBody>
      </p:sp>
      <p:pic>
        <p:nvPicPr>
          <p:cNvPr id="118" name="Picture 2" descr=""/>
          <p:cNvPicPr/>
          <p:nvPr/>
        </p:nvPicPr>
        <p:blipFill>
          <a:blip r:embed="rId2"/>
          <a:stretch/>
        </p:blipFill>
        <p:spPr>
          <a:xfrm>
            <a:off x="1473120" y="1292400"/>
            <a:ext cx="5619240" cy="3295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9" descr=""/>
          <p:cNvPicPr/>
          <p:nvPr/>
        </p:nvPicPr>
        <p:blipFill>
          <a:blip r:embed="rId1"/>
          <a:stretch/>
        </p:blipFill>
        <p:spPr>
          <a:xfrm>
            <a:off x="0" y="0"/>
            <a:ext cx="9143640" cy="693360"/>
          </a:xfrm>
          <a:prstGeom prst="rect">
            <a:avLst/>
          </a:prstGeom>
          <a:ln>
            <a:noFill/>
          </a:ln>
        </p:spPr>
      </p:pic>
      <p:sp>
        <p:nvSpPr>
          <p:cNvPr id="120"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 </a:t>
            </a:r>
            <a:r>
              <a:rPr b="1" lang="en-US" sz="1400" spc="-1" strike="noStrike" u="sng">
                <a:solidFill>
                  <a:srgbClr val="000000"/>
                </a:solidFill>
                <a:uFill>
                  <a:solidFill>
                    <a:srgbClr val="ffffff"/>
                  </a:solidFill>
                </a:uFill>
                <a:latin typeface="Arial"/>
              </a:rPr>
              <a:t>Results Comparison</a:t>
            </a:r>
            <a:endParaRPr b="0" lang="en-US" sz="1400" spc="-1" strike="noStrike">
              <a:solidFill>
                <a:srgbClr val="000000"/>
              </a:solidFill>
              <a:uFill>
                <a:solidFill>
                  <a:srgbClr val="ffffff"/>
                </a:solidFill>
              </a:uFill>
              <a:latin typeface="Arial"/>
            </a:endParaRPr>
          </a:p>
        </p:txBody>
      </p:sp>
      <p:graphicFrame>
        <p:nvGraphicFramePr>
          <p:cNvPr id="121" name="Table 2"/>
          <p:cNvGraphicFramePr/>
          <p:nvPr/>
        </p:nvGraphicFramePr>
        <p:xfrm>
          <a:off x="838080" y="1374840"/>
          <a:ext cx="6724440" cy="1482840"/>
        </p:xfrm>
        <a:graphic>
          <a:graphicData uri="http://schemas.openxmlformats.org/drawingml/2006/table">
            <a:tbl>
              <a:tblPr/>
              <a:tblGrid>
                <a:gridCol w="1344600"/>
                <a:gridCol w="1603800"/>
                <a:gridCol w="1231560"/>
                <a:gridCol w="1291320"/>
                <a:gridCol w="1253160"/>
              </a:tblGrid>
              <a:tr h="247320">
                <a:tc>
                  <a:txBody>
                    <a:bodyPr/>
                    <a:p>
                      <a:pPr>
                        <a:lnSpc>
                          <a:spcPct val="100000"/>
                        </a:lnSpc>
                      </a:pPr>
                      <a:r>
                        <a:rPr b="1" lang="en-US" sz="1100" spc="-1" strike="noStrike">
                          <a:solidFill>
                            <a:srgbClr val="ffffff"/>
                          </a:solidFill>
                          <a:uFill>
                            <a:solidFill>
                              <a:srgbClr val="ffffff"/>
                            </a:solidFill>
                          </a:uFill>
                          <a:latin typeface="Arial"/>
                        </a:rPr>
                        <a:t>Phase</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100" spc="-1" strike="noStrike">
                          <a:solidFill>
                            <a:srgbClr val="ffffff"/>
                          </a:solidFill>
                          <a:uFill>
                            <a:solidFill>
                              <a:srgbClr val="ffffff"/>
                            </a:solidFill>
                          </a:uFill>
                          <a:latin typeface="Arial"/>
                        </a:rPr>
                        <a:t>Best AUC</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100" spc="-1" strike="noStrike">
                          <a:solidFill>
                            <a:srgbClr val="ffffff"/>
                          </a:solidFill>
                          <a:uFill>
                            <a:solidFill>
                              <a:srgbClr val="ffffff"/>
                            </a:solidFill>
                          </a:uFill>
                          <a:latin typeface="Arial"/>
                        </a:rPr>
                        <a:t>Focus</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100" spc="-1" strike="noStrike">
                          <a:solidFill>
                            <a:srgbClr val="ffffff"/>
                          </a:solidFill>
                          <a:uFill>
                            <a:solidFill>
                              <a:srgbClr val="ffffff"/>
                            </a:solidFill>
                          </a:uFill>
                          <a:latin typeface="Arial"/>
                        </a:rPr>
                        <a:t>Best Model</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100" spc="-1" strike="noStrike">
                          <a:solidFill>
                            <a:srgbClr val="ffffff"/>
                          </a:solidFill>
                          <a:uFill>
                            <a:solidFill>
                              <a:srgbClr val="ffffff"/>
                            </a:solidFill>
                          </a:uFill>
                          <a:latin typeface="Arial"/>
                        </a:rPr>
                        <a:t>Kaggle Score</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02840">
                <a:tc>
                  <a:txBody>
                    <a:bodyPr/>
                    <a:p>
                      <a:pPr>
                        <a:lnSpc>
                          <a:spcPct val="100000"/>
                        </a:lnSpc>
                      </a:pPr>
                      <a:r>
                        <a:rPr b="0" lang="en-US" sz="1100" spc="-1" strike="noStrike">
                          <a:solidFill>
                            <a:srgbClr val="000000"/>
                          </a:solidFill>
                          <a:uFill>
                            <a:solidFill>
                              <a:srgbClr val="ffffff"/>
                            </a:solidFill>
                          </a:uFill>
                          <a:latin typeface="Arial"/>
                        </a:rPr>
                        <a:t>Phase1</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0.74</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Baseline Model</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Logistic Regression</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0.65</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58360">
                <a:tc>
                  <a:txBody>
                    <a:bodyPr/>
                    <a:p>
                      <a:pPr>
                        <a:lnSpc>
                          <a:spcPct val="100000"/>
                        </a:lnSpc>
                      </a:pPr>
                      <a:r>
                        <a:rPr b="0" lang="en-US" sz="1100" spc="-1" strike="noStrike">
                          <a:solidFill>
                            <a:srgbClr val="000000"/>
                          </a:solidFill>
                          <a:uFill>
                            <a:solidFill>
                              <a:srgbClr val="ffffff"/>
                            </a:solidFill>
                          </a:uFill>
                          <a:latin typeface="Arial"/>
                        </a:rPr>
                        <a:t>Phase 2</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100" spc="-1" strike="noStrike">
                          <a:solidFill>
                            <a:srgbClr val="000000"/>
                          </a:solidFill>
                          <a:uFill>
                            <a:solidFill>
                              <a:srgbClr val="ffffff"/>
                            </a:solidFill>
                          </a:uFill>
                          <a:latin typeface="Arial"/>
                        </a:rPr>
                        <a:t>0.76</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100" spc="-1" strike="noStrike">
                          <a:solidFill>
                            <a:srgbClr val="000000"/>
                          </a:solidFill>
                          <a:uFill>
                            <a:solidFill>
                              <a:srgbClr val="ffffff"/>
                            </a:solidFill>
                          </a:uFill>
                          <a:latin typeface="Arial"/>
                        </a:rPr>
                        <a:t>Feature Engineering/Tuning</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100" spc="-1" strike="noStrike">
                          <a:solidFill>
                            <a:srgbClr val="000000"/>
                          </a:solidFill>
                          <a:uFill>
                            <a:solidFill>
                              <a:srgbClr val="ffffff"/>
                            </a:solidFill>
                          </a:uFill>
                          <a:latin typeface="Arial"/>
                        </a:rPr>
                        <a:t>LightGBM</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100" spc="-1" strike="noStrike">
                          <a:solidFill>
                            <a:srgbClr val="000000"/>
                          </a:solidFill>
                          <a:uFill>
                            <a:solidFill>
                              <a:srgbClr val="ffffff"/>
                            </a:solidFill>
                          </a:uFill>
                          <a:latin typeface="Arial"/>
                        </a:rPr>
                        <a:t>0.74</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2840">
                <a:tc>
                  <a:txBody>
                    <a:bodyPr/>
                    <a:p>
                      <a:pPr>
                        <a:lnSpc>
                          <a:spcPct val="100000"/>
                        </a:lnSpc>
                      </a:pPr>
                      <a:r>
                        <a:rPr b="0" lang="en-US" sz="1100" spc="-1" strike="noStrike">
                          <a:solidFill>
                            <a:srgbClr val="000000"/>
                          </a:solidFill>
                          <a:uFill>
                            <a:solidFill>
                              <a:srgbClr val="ffffff"/>
                            </a:solidFill>
                          </a:uFill>
                          <a:latin typeface="Arial"/>
                        </a:rPr>
                        <a:t>Phase 3</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0.76</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Neural network Model</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LightGBM</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100" spc="-1" strike="noStrike">
                          <a:solidFill>
                            <a:srgbClr val="000000"/>
                          </a:solidFill>
                          <a:uFill>
                            <a:solidFill>
                              <a:srgbClr val="ffffff"/>
                            </a:solidFill>
                          </a:uFill>
                          <a:latin typeface="Arial"/>
                        </a:rPr>
                        <a:t>0.75</a:t>
                      </a:r>
                      <a:endParaRPr b="0" lang="en-US" sz="11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22" name="CustomShape 3"/>
          <p:cNvSpPr/>
          <p:nvPr/>
        </p:nvSpPr>
        <p:spPr>
          <a:xfrm>
            <a:off x="914400" y="3443760"/>
            <a:ext cx="6768720" cy="425160"/>
          </a:xfrm>
          <a:prstGeom prst="rect">
            <a:avLst/>
          </a:prstGeom>
          <a:noFill/>
          <a:ln>
            <a:noFill/>
          </a:ln>
        </p:spPr>
        <p:style>
          <a:lnRef idx="0"/>
          <a:fillRef idx="0"/>
          <a:effectRef idx="0"/>
          <a:fontRef idx="minor"/>
        </p:style>
        <p:txBody>
          <a:bodyPr lIns="90000" rIns="90000" tIns="45000" bIns="45000"/>
          <a:p>
            <a:pPr>
              <a:lnSpc>
                <a:spcPct val="100000"/>
              </a:lnSpc>
            </a:pPr>
            <a:r>
              <a:rPr b="0" i="1" lang="en-US" sz="1100" spc="-1" strike="noStrike">
                <a:solidFill>
                  <a:srgbClr val="000000"/>
                </a:solidFill>
                <a:uFill>
                  <a:solidFill>
                    <a:srgbClr val="ffffff"/>
                  </a:solidFill>
                </a:uFill>
                <a:latin typeface="Arial"/>
              </a:rPr>
              <a:t>*Our Neural network Model in Phase 3 has less AUC score ( 0.74) when compared to LighGBM model (0.76)in Phase 2</a:t>
            </a:r>
            <a:endParaRPr b="0" lang="en-US" sz="11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9" descr=""/>
          <p:cNvPicPr/>
          <p:nvPr/>
        </p:nvPicPr>
        <p:blipFill>
          <a:blip r:embed="rId1"/>
          <a:stretch/>
        </p:blipFill>
        <p:spPr>
          <a:xfrm>
            <a:off x="0" y="0"/>
            <a:ext cx="9143640" cy="693360"/>
          </a:xfrm>
          <a:prstGeom prst="rect">
            <a:avLst/>
          </a:prstGeom>
          <a:ln>
            <a:noFill/>
          </a:ln>
        </p:spPr>
      </p:pic>
      <p:sp>
        <p:nvSpPr>
          <p:cNvPr id="124"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Kaggle Submission</a:t>
            </a:r>
            <a:endParaRPr b="0" lang="en-US" sz="1400" spc="-1" strike="noStrike">
              <a:solidFill>
                <a:srgbClr val="000000"/>
              </a:solidFill>
              <a:uFill>
                <a:solidFill>
                  <a:srgbClr val="ffffff"/>
                </a:solidFill>
              </a:uFill>
              <a:latin typeface="Arial"/>
            </a:endParaRPr>
          </a:p>
        </p:txBody>
      </p:sp>
      <p:pic>
        <p:nvPicPr>
          <p:cNvPr id="125" name="Picture 2" descr=""/>
          <p:cNvPicPr/>
          <p:nvPr/>
        </p:nvPicPr>
        <p:blipFill>
          <a:blip r:embed="rId2"/>
          <a:stretch/>
        </p:blipFill>
        <p:spPr>
          <a:xfrm>
            <a:off x="0" y="1003320"/>
            <a:ext cx="9143640" cy="39081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9" descr=""/>
          <p:cNvPicPr/>
          <p:nvPr/>
        </p:nvPicPr>
        <p:blipFill>
          <a:blip r:embed="rId1"/>
          <a:stretch/>
        </p:blipFill>
        <p:spPr>
          <a:xfrm>
            <a:off x="0" y="0"/>
            <a:ext cx="9143640" cy="693360"/>
          </a:xfrm>
          <a:prstGeom prst="rect">
            <a:avLst/>
          </a:prstGeom>
          <a:ln>
            <a:noFill/>
          </a:ln>
        </p:spPr>
      </p:pic>
      <p:sp>
        <p:nvSpPr>
          <p:cNvPr id="127" name="TextShape 1"/>
          <p:cNvSpPr txBox="1"/>
          <p:nvPr/>
        </p:nvSpPr>
        <p:spPr>
          <a:xfrm>
            <a:off x="0" y="752040"/>
            <a:ext cx="6857640" cy="312840"/>
          </a:xfrm>
          <a:prstGeom prst="rect">
            <a:avLst/>
          </a:prstGeom>
          <a:noFill/>
          <a:ln>
            <a:noFill/>
          </a:ln>
        </p:spPr>
        <p:txBody>
          <a:bodyPr>
            <a:normAutofit/>
          </a:bodyPr>
          <a:p>
            <a:pPr>
              <a:lnSpc>
                <a:spcPct val="100000"/>
              </a:lnSpc>
              <a:spcAft>
                <a:spcPts val="1800"/>
              </a:spcAft>
            </a:pPr>
            <a:r>
              <a:rPr b="1" lang="en-US" sz="1400" spc="-1" strike="noStrike" u="sng">
                <a:solidFill>
                  <a:srgbClr val="000000"/>
                </a:solidFill>
                <a:uFill>
                  <a:solidFill>
                    <a:srgbClr val="ffffff"/>
                  </a:solidFill>
                </a:uFill>
                <a:latin typeface="Arial"/>
              </a:rPr>
              <a:t>Conclusion</a:t>
            </a:r>
            <a:endParaRPr b="0" lang="en-US" sz="1400" spc="-1" strike="noStrike">
              <a:solidFill>
                <a:srgbClr val="000000"/>
              </a:solidFill>
              <a:uFill>
                <a:solidFill>
                  <a:srgbClr val="ffffff"/>
                </a:solidFill>
              </a:uFill>
              <a:latin typeface="Arial"/>
            </a:endParaRPr>
          </a:p>
        </p:txBody>
      </p:sp>
      <p:sp>
        <p:nvSpPr>
          <p:cNvPr id="128" name="CustomShape 2"/>
          <p:cNvSpPr/>
          <p:nvPr/>
        </p:nvSpPr>
        <p:spPr>
          <a:xfrm>
            <a:off x="0" y="1369800"/>
            <a:ext cx="8964000" cy="2008080"/>
          </a:xfrm>
          <a:prstGeom prst="rect">
            <a:avLst/>
          </a:prstGeom>
          <a:noFill/>
          <a:ln>
            <a:noFill/>
          </a:ln>
        </p:spPr>
        <p:style>
          <a:lnRef idx="0"/>
          <a:fillRef idx="0"/>
          <a:effectRef idx="0"/>
          <a:fontRef idx="minor"/>
        </p:style>
        <p:txBody>
          <a:bodyPr>
            <a:normAutofit/>
          </a:bodyPr>
          <a:p>
            <a:pPr algn="just">
              <a:lnSpc>
                <a:spcPct val="100000"/>
              </a:lnSpc>
            </a:pPr>
            <a:r>
              <a:rPr b="0" lang="en-US" sz="1100" spc="-1" strike="noStrike">
                <a:solidFill>
                  <a:srgbClr val="000000"/>
                </a:solidFill>
                <a:uFill>
                  <a:solidFill>
                    <a:srgbClr val="ffffff"/>
                  </a:solidFill>
                </a:uFill>
                <a:latin typeface="-apple-system"/>
              </a:rPr>
              <a:t>In Phase III of the project, we focused on improving the test accuracy by implementing a Neural network model and also </a:t>
            </a:r>
            <a:r>
              <a:rPr b="0" lang="en-US" sz="1100" spc="-1" strike="noStrike">
                <a:solidFill>
                  <a:srgbClr val="000000"/>
                </a:solidFill>
                <a:uFill>
                  <a:solidFill>
                    <a:srgbClr val="ffffff"/>
                  </a:solidFill>
                </a:uFill>
                <a:latin typeface="Calibri"/>
              </a:rPr>
              <a:t>we have extended our work by doing hyperparameter tuning on some ensembled models such as XGBoost, AdaBoost, and GradBoost</a:t>
            </a:r>
            <a:r>
              <a:rPr b="0" lang="en-US" sz="1100" spc="-1" strike="noStrike">
                <a:solidFill>
                  <a:srgbClr val="000000"/>
                </a:solidFill>
                <a:uFill>
                  <a:solidFill>
                    <a:srgbClr val="ffffff"/>
                  </a:solidFill>
                </a:uFill>
                <a:latin typeface="-apple-system"/>
              </a:rPr>
              <a:t>. </a:t>
            </a:r>
            <a:r>
              <a:rPr b="0" lang="en-US" sz="1100" spc="-1" strike="noStrike">
                <a:solidFill>
                  <a:srgbClr val="000000"/>
                </a:solidFill>
                <a:uFill>
                  <a:solidFill>
                    <a:srgbClr val="ffffff"/>
                  </a:solidFill>
                </a:uFill>
                <a:latin typeface="Calibri"/>
              </a:rPr>
              <a:t>However, scores are not better than that of the previous LightGBM_Tuned model. </a:t>
            </a:r>
            <a:r>
              <a:rPr b="0" lang="en-US" sz="1100" spc="-1" strike="noStrike">
                <a:solidFill>
                  <a:srgbClr val="000000"/>
                </a:solidFill>
                <a:uFill>
                  <a:solidFill>
                    <a:srgbClr val="ffffff"/>
                  </a:solidFill>
                </a:uFill>
                <a:latin typeface="-apple-system"/>
              </a:rPr>
              <a:t>We have seen the test accuracy of 0.74 for our Neural network model. Training time of our neural network model is 200 times more than that of </a:t>
            </a:r>
            <a:r>
              <a:rPr b="0" lang="en-US" sz="1100" spc="-1" strike="noStrike">
                <a:solidFill>
                  <a:srgbClr val="000000"/>
                </a:solidFill>
                <a:uFill>
                  <a:solidFill>
                    <a:srgbClr val="ffffff"/>
                  </a:solidFill>
                </a:uFill>
                <a:latin typeface="Calibri"/>
              </a:rPr>
              <a:t>LightGBM_Tuned model and AUC is also around 2% less for Neural network model when compared to LightGBM. Therefore, from all the 14 experiments we have done so far our best model is LightGBM_Tuned model with a training time of around 10 seconds and a test AUC of 76% and our final Kaggle submitting score is 0.75.</a:t>
            </a:r>
            <a:r>
              <a:rPr b="0" lang="en-US" sz="6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pple-system"/>
              </a:rPr>
              <a:t> We would like to extend our work in the future by tuning our neural network model and also do more feature engineering to see if we can achieve better scores. </a:t>
            </a:r>
            <a:endParaRPr b="0" lang="en-US" sz="1100" spc="-1" strike="noStrike">
              <a:solidFill>
                <a:srgbClr val="000000"/>
              </a:solidFill>
              <a:uFill>
                <a:solidFill>
                  <a:srgbClr val="ffffff"/>
                </a:solidFill>
              </a:uFill>
              <a:latin typeface="Arial"/>
            </a:endParaRPr>
          </a:p>
          <a:p>
            <a:pPr algn="just">
              <a:lnSpc>
                <a:spcPct val="100000"/>
              </a:lnSpc>
            </a:pPr>
            <a:endParaRPr b="0" lang="en-US" sz="1100" spc="-1" strike="noStrike">
              <a:solidFill>
                <a:srgbClr val="000000"/>
              </a:solidFill>
              <a:uFill>
                <a:solidFill>
                  <a:srgbClr val="ffffff"/>
                </a:solidFill>
              </a:uFill>
              <a:latin typeface="Arial"/>
            </a:endParaRPr>
          </a:p>
          <a:p>
            <a:pPr algn="just">
              <a:lnSpc>
                <a:spcPct val="100000"/>
              </a:lnSpc>
            </a:pPr>
            <a:endParaRPr b="0" lang="en-US" sz="11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SLA-PPT-TEMPLATE16X9 UPDATE</Template>
  <TotalTime>3451</TotalTime>
  <Application>LibreOffice/5.3.6.1$Linux_X86_64 LibreOffice_project/30$Build-1</Application>
  <Words>537</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2018-10-05T15:02:46Z</dcterms:created>
  <dc:creator>Minton, Sherry</dc:creator>
  <dc:description/>
  <dc:language>en-US</dc:language>
  <cp:lastModifiedBy/>
  <cp:lastPrinted>2014-06-24T16:10:50Z</cp:lastPrinted>
  <dcterms:modified xsi:type="dcterms:W3CDTF">2021-12-14T10:40:01Z</dcterms:modified>
  <cp:revision>58</cp:revision>
  <dc:subject/>
  <dc:title>Unnecessarily extra long title of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0x0101005D988B502F3C6A47AE026D95C136CFAC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y fmtid="{D5CDD505-2E9C-101B-9397-08002B2CF9AE}" pid="13" name="contentStatus">
    <vt:lpwstr>Draft</vt:lpwstr>
  </property>
</Properties>
</file>