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66" r:id="rId3"/>
    <p:sldId id="257" r:id="rId4"/>
    <p:sldId id="259" r:id="rId5"/>
    <p:sldId id="265" r:id="rId6"/>
    <p:sldId id="263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6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1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3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0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7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4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5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8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ail-index.com/Countries/ToprankingretailersintheNetherlands.aspx" TargetMode="External"/><Relationship Id="rId2" Type="http://schemas.openxmlformats.org/officeDocument/2006/relationships/hyperlink" Target="https://www.retail-index.com/HomeSearch/CalculateNumberofRetailerspercountrysector.asp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arketsandmarkets.com/Market-Reports/covid-19-impact-on-cloud-computing-market-86614844.html" TargetMode="External"/><Relationship Id="rId4" Type="http://schemas.openxmlformats.org/officeDocument/2006/relationships/hyperlink" Target="https://www.statista.com/statistics/734171/pharmacies-ranked-by-rx-market-share-in-u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tail-index.com/HomeSearch/CalculateNumberofRetailerspercountrysector.aspx" TargetMode="External"/><Relationship Id="rId2" Type="http://schemas.openxmlformats.org/officeDocument/2006/relationships/hyperlink" Target="https://getlatka.com/companies/count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tail-index.com/Countries/ToprankingretailersintheUK.aspx" TargetMode="External"/><Relationship Id="rId5" Type="http://schemas.openxmlformats.org/officeDocument/2006/relationships/hyperlink" Target="https://www.businesswire.com/news/home/20210517005446/en/Global-Total-Retail-Software-and-SaaS-Market-Report-2020---ResearchAndMarkets.com" TargetMode="External"/><Relationship Id="rId4" Type="http://schemas.openxmlformats.org/officeDocument/2006/relationships/hyperlink" Target="https://getlatka.com/companies/countries/netherlan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88" y="-301847"/>
            <a:ext cx="9601200" cy="2852737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Global expansion of an early stage SaaS business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13EC-FAFE-413F-A8A4-38D3423F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4223" y="2252956"/>
            <a:ext cx="5444663" cy="5587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Submitted by: Ujjwal Kumar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4D908-7FC3-4DAD-850B-7CD1B2EF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" y="0"/>
            <a:ext cx="2532356" cy="253235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B2922F-3241-4406-A416-38565DE30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61519"/>
              </p:ext>
            </p:extLst>
          </p:nvPr>
        </p:nvGraphicFramePr>
        <p:xfrm>
          <a:off x="246888" y="2680673"/>
          <a:ext cx="11798690" cy="3710983"/>
        </p:xfrm>
        <a:graphic>
          <a:graphicData uri="http://schemas.openxmlformats.org/drawingml/2006/table">
            <a:tbl>
              <a:tblPr/>
              <a:tblGrid>
                <a:gridCol w="4138649">
                  <a:extLst>
                    <a:ext uri="{9D8B030D-6E8A-4147-A177-3AD203B41FA5}">
                      <a16:colId xmlns:a16="http://schemas.microsoft.com/office/drawing/2014/main" val="2785272713"/>
                    </a:ext>
                  </a:extLst>
                </a:gridCol>
                <a:gridCol w="7660041">
                  <a:extLst>
                    <a:ext uri="{9D8B030D-6E8A-4147-A177-3AD203B41FA5}">
                      <a16:colId xmlns:a16="http://schemas.microsoft.com/office/drawing/2014/main" val="4054796149"/>
                    </a:ext>
                  </a:extLst>
                </a:gridCol>
              </a:tblGrid>
              <a:tr h="62968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Board of Directors</a:t>
                      </a:r>
                      <a:endParaRPr lang="en-US" sz="4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sales and marketing team 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564943"/>
                  </a:ext>
                </a:extLst>
              </a:tr>
              <a:tr h="30812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Focus on large companies that would have survived the economic aftershocks and have the ability to pay.</a:t>
                      </a:r>
                      <a:endParaRPr lang="en-US" sz="2800" dirty="0">
                        <a:effectLst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Being on ground, strongly believes that: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Focus on retail stores and chains as businesses have become more localized / closed to home.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Pharma and grocery stores are doing well.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Head of Sales has hypothesized that the areas of online shopping that have grown during the pandemic are a good indicator of these verticals scaling up offline/in retail mode as well, as things start coming back to normal gradually.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2570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FF230727-4F7E-4BB7-9CEA-E63688D0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8963" y="3750230"/>
            <a:ext cx="157388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ABA7A-379A-4B67-83E2-511790B1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99"/>
            <a:ext cx="12192000" cy="6835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impact on SaaS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32619-53DD-4998-8396-66264992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352" y="1174725"/>
            <a:ext cx="63246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12745-4656-4C73-8DC0-CFEAF015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31" y="1416757"/>
            <a:ext cx="6641296" cy="346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186"/>
            <a:ext cx="11076432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Deciding the Ideal Target Market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B89A0F-B21B-4DFA-A6AE-9EDF4427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39833"/>
              </p:ext>
            </p:extLst>
          </p:nvPr>
        </p:nvGraphicFramePr>
        <p:xfrm>
          <a:off x="384048" y="892860"/>
          <a:ext cx="11530584" cy="4777867"/>
        </p:xfrm>
        <a:graphic>
          <a:graphicData uri="http://schemas.openxmlformats.org/drawingml/2006/table">
            <a:tbl>
              <a:tblPr/>
              <a:tblGrid>
                <a:gridCol w="5513832">
                  <a:extLst>
                    <a:ext uri="{9D8B030D-6E8A-4147-A177-3AD203B41FA5}">
                      <a16:colId xmlns:a16="http://schemas.microsoft.com/office/drawing/2014/main" val="1481026197"/>
                    </a:ext>
                  </a:extLst>
                </a:gridCol>
                <a:gridCol w="6016752">
                  <a:extLst>
                    <a:ext uri="{9D8B030D-6E8A-4147-A177-3AD203B41FA5}">
                      <a16:colId xmlns:a16="http://schemas.microsoft.com/office/drawing/2014/main" val="346125581"/>
                    </a:ext>
                  </a:extLst>
                </a:gridCol>
              </a:tblGrid>
              <a:tr h="5713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Big Giants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Local Retailers (small business)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439759"/>
                  </a:ext>
                </a:extLst>
              </a:tr>
              <a:tr h="1558751"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Good Revenue</a:t>
                      </a:r>
                    </a:p>
                    <a:p>
                      <a:pPr marL="3429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Customer Retention but needs time to gain acceptability.</a:t>
                      </a:r>
                    </a:p>
                    <a:p>
                      <a:pPr marL="3429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Image to company (Building an image in market)</a:t>
                      </a:r>
                    </a:p>
                    <a:p>
                      <a:pPr marL="3429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One time effort, important customers.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Seasonal growth for now </a:t>
                      </a:r>
                    </a:p>
                    <a:p>
                      <a:pPr marL="3429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Unstable, will require training</a:t>
                      </a:r>
                    </a:p>
                    <a:p>
                      <a:pPr marL="3429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Less revenue and more data distribution, </a:t>
                      </a:r>
                    </a:p>
                    <a:p>
                      <a:pPr marL="342900" indent="-3429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Difficult to approach them, needs more energy but has the opportunity to switch to masses </a:t>
                      </a:r>
                      <a:r>
                        <a:rPr 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i.e</a:t>
                      </a: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(a common product).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0045"/>
                  </a:ext>
                </a:extLst>
              </a:tr>
              <a:tr h="5713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 : 70% time &amp; energy(0.7)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 : 30% time &amp; energy(0.3)_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84557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FD670D7-FD39-428E-9F26-F6B2E4D8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0502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532" y="60180"/>
            <a:ext cx="12410982" cy="66779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where we can expand</a:t>
            </a:r>
          </a:p>
        </p:txBody>
      </p:sp>
      <p:pic>
        <p:nvPicPr>
          <p:cNvPr id="4" name="Content Placeholder 3" descr="map of SaaS world, the biggest market: US, other big markets: Canada, UK, Germany, India, Japan, Australia, New Zealand, Spain, Franc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6" y="798990"/>
            <a:ext cx="6449972" cy="41787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32270" y="4723790"/>
            <a:ext cx="55451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solidFill>
                  <a:srgbClr val="13293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Heat map of SaaS world, ranging by the size of revenue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1E432-00DC-4875-8EAC-8DFFD4684B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91022" y="798990"/>
            <a:ext cx="5181772" cy="3764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4EFAA-6EE1-46DD-97A2-23D80DE2336D}"/>
              </a:ext>
            </a:extLst>
          </p:cNvPr>
          <p:cNvSpPr txBox="1"/>
          <p:nvPr/>
        </p:nvSpPr>
        <p:spPr>
          <a:xfrm>
            <a:off x="6577958" y="48622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 Regional growth rates of retail SaaS businesses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C926F-73A6-47F6-9D5E-F10E58FE4249}"/>
              </a:ext>
            </a:extLst>
          </p:cNvPr>
          <p:cNvSpPr txBox="1"/>
          <p:nvPr/>
        </p:nvSpPr>
        <p:spPr>
          <a:xfrm>
            <a:off x="432270" y="5444685"/>
            <a:ext cx="11872180" cy="1115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IN" sz="1800" dirty="0"/>
              <a:t>Based on the </a:t>
            </a:r>
            <a:r>
              <a:rPr lang="en-IN" sz="1800" b="1" dirty="0"/>
              <a:t>growth rate</a:t>
            </a:r>
            <a:r>
              <a:rPr lang="en-IN" sz="1800" dirty="0"/>
              <a:t>, </a:t>
            </a:r>
            <a:r>
              <a:rPr lang="en-IN" sz="1800" b="1" dirty="0"/>
              <a:t>no. of companies</a:t>
            </a:r>
            <a:r>
              <a:rPr lang="en-IN" sz="1800" dirty="0"/>
              <a:t>, </a:t>
            </a:r>
            <a:r>
              <a:rPr lang="en-IN" sz="1800" b="1" dirty="0"/>
              <a:t>investment</a:t>
            </a:r>
            <a:r>
              <a:rPr lang="en-IN" sz="1800" dirty="0"/>
              <a:t> and </a:t>
            </a:r>
            <a:r>
              <a:rPr lang="en-IN" sz="1800" b="1" dirty="0"/>
              <a:t>the potential amount of revenue </a:t>
            </a:r>
            <a:r>
              <a:rPr lang="en-IN" sz="1800" dirty="0"/>
              <a:t>that can be generated, we can shortlist the top three countries as : </a:t>
            </a:r>
            <a:r>
              <a:rPr lang="en-IN" sz="2400" b="1" dirty="0"/>
              <a:t>United States, United Kingdom, Netherlands and Canada.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11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8B38B9F-CBA4-4EA1-9452-DA86DF81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64512"/>
              </p:ext>
            </p:extLst>
          </p:nvPr>
        </p:nvGraphicFramePr>
        <p:xfrm>
          <a:off x="147960" y="102870"/>
          <a:ext cx="11896079" cy="665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881">
                  <a:extLst>
                    <a:ext uri="{9D8B030D-6E8A-4147-A177-3AD203B41FA5}">
                      <a16:colId xmlns:a16="http://schemas.microsoft.com/office/drawing/2014/main" val="2537647082"/>
                    </a:ext>
                  </a:extLst>
                </a:gridCol>
                <a:gridCol w="6600745">
                  <a:extLst>
                    <a:ext uri="{9D8B030D-6E8A-4147-A177-3AD203B41FA5}">
                      <a16:colId xmlns:a16="http://schemas.microsoft.com/office/drawing/2014/main" val="72589949"/>
                    </a:ext>
                  </a:extLst>
                </a:gridCol>
                <a:gridCol w="3957453">
                  <a:extLst>
                    <a:ext uri="{9D8B030D-6E8A-4147-A177-3AD203B41FA5}">
                      <a16:colId xmlns:a16="http://schemas.microsoft.com/office/drawing/2014/main" val="1345189019"/>
                    </a:ext>
                  </a:extLst>
                </a:gridCol>
              </a:tblGrid>
              <a:tr h="400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Market Segment to Focus</a:t>
                      </a:r>
                      <a:endParaRPr lang="en-US" sz="16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Reasons from the Sources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Validation, contribution and value </a:t>
                      </a:r>
                      <a:endParaRPr lang="en-US" sz="3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60577"/>
                  </a:ext>
                </a:extLst>
              </a:tr>
              <a:tr h="2785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Retail segment and Merchandise stores.</a:t>
                      </a:r>
                      <a:endParaRPr lang="en-US" sz="2400" b="1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Retail in emerging economies is growing, 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Enterprise retailers are re-architecting their systems to support Unified Commerce (the systems that enable the procurement, sale and delivery of </a:t>
                      </a:r>
                      <a:r>
                        <a:rPr lang="en-US" sz="1600" b="1" i="0" u="none" strike="noStrike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merchandise independent </a:t>
                      </a:r>
                      <a:r>
                        <a:rPr lang="en-US" sz="1600" b="0" i="0" u="none" strike="noStrike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of the channel), and The rise of Cloud computing (along with its cost efficiencies).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the face of rapidly changing consumer lifestyles and shopping habits, businesses are finding the need to pivot quickly to stay competitive in today’s landscape</a:t>
                      </a:r>
                      <a:endParaRPr lang="en-US" sz="16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Listrak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reports a 40% increase in ecommerce revenue since the U.S. declared a state of emergency.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dirty="0">
                          <a:effectLst/>
                        </a:rPr>
                      </a:br>
                      <a:r>
                        <a:rPr lang="en-US" sz="180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Calculate the number of Retailers per country &amp; sector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dirty="0">
                          <a:effectLst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Netherlands: </a:t>
                      </a:r>
                      <a:r>
                        <a:rPr lang="en-US" sz="180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3"/>
                        </a:rPr>
                        <a:t>Top ranking retailers in the Netherlands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92871"/>
                  </a:ext>
                </a:extLst>
              </a:tr>
              <a:tr h="2897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Pharma Sector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Automation, Predicting the health case in advance, regular update of bed availability, medicines, health update, critical health, possibility to take to new </a:t>
                      </a:r>
                      <a:r>
                        <a:rPr lang="en-US" sz="1600" dirty="0" err="1"/>
                        <a:t>centre</a:t>
                      </a:r>
                      <a:r>
                        <a:rPr lang="en-US" sz="1600" dirty="0"/>
                        <a:t>, monitoring patient at home etc. needs automation and </a:t>
                      </a:r>
                      <a:r>
                        <a:rPr lang="en-US" sz="1600" dirty="0" err="1"/>
                        <a:t>updation</a:t>
                      </a:r>
                      <a:r>
                        <a:rPr lang="en-US" sz="1600" dirty="0"/>
                        <a:t>. </a:t>
                      </a:r>
                      <a:endParaRPr lang="en-US" dirty="0"/>
                    </a:p>
                    <a:p>
                      <a:r>
                        <a:rPr lang="en-US" sz="240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4"/>
                        </a:rPr>
                        <a:t>• </a:t>
                      </a:r>
                      <a:r>
                        <a:rPr lang="en-US" sz="180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4"/>
                        </a:rPr>
                        <a:t>Largest US pharmacy by prescription revenue share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5"/>
                        </a:rPr>
                        <a:t>https://www.marketsandmarkets.com/Market-Reports/covid-19-impact-on-cloud-computing-market-86614844.html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endParaRPr lang="en-US" sz="1800" b="0" i="0" u="sng" strike="noStrike" dirty="0">
                        <a:solidFill>
                          <a:srgbClr val="1155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endParaRPr lang="en-US" sz="1800" b="0" i="0" u="sng" strike="noStrike" dirty="0">
                        <a:solidFill>
                          <a:srgbClr val="1155CC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is the sure market as here we have :-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More demand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Need of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centralised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database to be reported.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Different and well defined chain system.</a:t>
                      </a:r>
                    </a:p>
                    <a:p>
                      <a:pPr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Capital to pay and branches in different area.</a:t>
                      </a:r>
                    </a:p>
                    <a:p>
                      <a:pPr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Hence, we may suffer from loss in no. of licenses issued but we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have our customer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8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4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0516" y="1081742"/>
            <a:ext cx="11131858" cy="70653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00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The global Software as a Service (SaaS) market size is projected to reach USD 307.3 Billion by 2026, from USD 158.2 Billion in 2020, at a CAGR of 11.7% during 2020-2026.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70% of effort on big companies and 30 % on retail business.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It’s the peak time for us to expand globally when the SaaS business is growing at such an unprecedented rate.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24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EB3D-378E-4012-9A63-E19CA33A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B44A-BAA7-454F-91F0-E0F42DB8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0223" cy="40957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https://getlatka.com/companies/countries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3"/>
              </a:rPr>
              <a:t>https://www.retail-index.com/HomeSearch/CalculateNumberofRetailerspercountrysector.aspx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4"/>
              </a:rPr>
              <a:t>https://getlatka.com/companies/countries/netherlands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5"/>
              </a:rPr>
              <a:t>https://www.businesswire.com/news/home/20210517005446/en/Global-Total-Retail-Software-and-SaaS-Market-Report-2020---ResearchAndMarkets.com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6"/>
              </a:rPr>
              <a:t>https://www.retail-index.com/Countries/ToprankingretailersintheUK.aspx</a:t>
            </a:r>
            <a:endParaRPr lang="en-US" sz="18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735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686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Global expansion of an early stage SaaS business</vt:lpstr>
      <vt:lpstr>Covid impact on SaaS Market</vt:lpstr>
      <vt:lpstr>Deciding the Ideal Target Market </vt:lpstr>
      <vt:lpstr>Countries where we can expand</vt:lpstr>
      <vt:lpstr>PowerPoint Presentation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expansion of an early stage SaaS business</dc:title>
  <dc:creator>prakash singh</dc:creator>
  <cp:lastModifiedBy>ujjwal</cp:lastModifiedBy>
  <cp:revision>8</cp:revision>
  <dcterms:created xsi:type="dcterms:W3CDTF">2021-05-14T10:51:22Z</dcterms:created>
  <dcterms:modified xsi:type="dcterms:W3CDTF">2021-09-09T09:19:18Z</dcterms:modified>
</cp:coreProperties>
</file>