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3"/>
  </p:notesMasterIdLst>
  <p:sldIdLst>
    <p:sldId id="296" r:id="rId2"/>
  </p:sldIdLst>
  <p:sldSz cx="49377600" cy="32918400"/>
  <p:notesSz cx="6858000" cy="9144000"/>
  <p:embeddedFontLst>
    <p:embeddedFont>
      <p:font typeface="Lato" panose="020F0502020204030203" pitchFamily="34" charset="0"/>
      <p:regular r:id="rId4"/>
      <p:bold r:id="rId5"/>
      <p:italic r:id="rId6"/>
      <p:boldItalic r:id="rId7"/>
    </p:embeddedFont>
    <p:embeddedFont>
      <p:font typeface="Lato Black" panose="020F0502020204030203" pitchFamily="34" charset="0"/>
      <p:bold r:id="rId8"/>
      <p:boldItalic r:id="rId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15576" userDrawn="1">
          <p15:clr>
            <a:srgbClr val="A4A3A4"/>
          </p15:clr>
        </p15:guide>
        <p15:guide id="3" pos="6024" userDrawn="1">
          <p15:clr>
            <a:srgbClr val="A4A3A4"/>
          </p15:clr>
        </p15:guide>
        <p15:guide id="4" pos="264" userDrawn="1">
          <p15:clr>
            <a:srgbClr val="A4A3A4"/>
          </p15:clr>
        </p15:guide>
        <p15:guide id="5" pos="744" userDrawn="1">
          <p15:clr>
            <a:srgbClr val="A4A3A4"/>
          </p15:clr>
        </p15:guide>
        <p15:guide id="6" orient="horz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300"/>
    <a:srgbClr val="FFD54F"/>
    <a:srgbClr val="FFC107"/>
    <a:srgbClr val="E1E082"/>
    <a:srgbClr val="E04336"/>
    <a:srgbClr val="E91E63"/>
    <a:srgbClr val="B3E5FC"/>
    <a:srgbClr val="FF8A80"/>
    <a:srgbClr val="1B5E20"/>
    <a:srgbClr val="2632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27" autoAdjust="0"/>
    <p:restoredTop sz="92239" autoAdjust="0"/>
  </p:normalViewPr>
  <p:slideViewPr>
    <p:cSldViewPr snapToGrid="0" showGuides="1">
      <p:cViewPr>
        <p:scale>
          <a:sx n="10" d="100"/>
          <a:sy n="10" d="100"/>
        </p:scale>
        <p:origin x="2626" y="787"/>
      </p:cViewPr>
      <p:guideLst>
        <p:guide pos="15576"/>
        <p:guide pos="6024"/>
        <p:guide pos="264"/>
        <p:guide pos="744"/>
        <p:guide orient="horz" pos="10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CB04D-1C75-43E0-9B64-B7DDAA42BB2C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6C2670-3342-473C-969D-FDFF399F2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49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</a:t>
            </a:r>
            <a:r>
              <a:rPr lang="en-US" dirty="0" err="1"/>
              <a:t>Powerpoint</a:t>
            </a:r>
            <a:r>
              <a:rPr lang="en-US" dirty="0"/>
              <a:t>, click View &gt; Guides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Keep text within gutter guides.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Author list: Don’t split names onto two lines (e.g., “Jimmy [break] Smith”). If that happens, use a new line, unless you need the space. </a:t>
            </a:r>
            <a:r>
              <a:rPr lang="en-US" b="1" dirty="0"/>
              <a:t>Bold the first names of anybody who’s presenting</a:t>
            </a:r>
            <a:r>
              <a:rPr lang="en-US" dirty="0"/>
              <a:t> in person.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Intro/methods/result: </a:t>
            </a:r>
            <a:r>
              <a:rPr lang="en-US" b="1" dirty="0"/>
              <a:t>Do not drop below font size 28</a:t>
            </a:r>
            <a:r>
              <a:rPr lang="en-US" dirty="0"/>
              <a:t>, but if you have extra space, jack up the font size until the space is full.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Do not use color in the sidebars except in graphs/figures. It’ll pull attention from the center and slow interpretation for passersby.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6C2670-3342-473C-969D-FDFF399F20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499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3320" y="5387342"/>
            <a:ext cx="4197096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72200" y="17289782"/>
            <a:ext cx="370332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55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94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5335848" y="1752600"/>
            <a:ext cx="10647045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94713" y="1752600"/>
            <a:ext cx="31323915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49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104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8995" y="8206749"/>
            <a:ext cx="4258818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68995" y="22029429"/>
            <a:ext cx="4258818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05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94710" y="8763000"/>
            <a:ext cx="2098548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997410" y="8763000"/>
            <a:ext cx="2098548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51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1141" y="1752607"/>
            <a:ext cx="4258818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1147" y="8069582"/>
            <a:ext cx="20889036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01147" y="12024360"/>
            <a:ext cx="20889036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997413" y="8069582"/>
            <a:ext cx="20991911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997413" y="12024360"/>
            <a:ext cx="20991911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38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506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658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1142" y="2194560"/>
            <a:ext cx="15925561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91911" y="4739647"/>
            <a:ext cx="2499741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01142" y="9875520"/>
            <a:ext cx="15925561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394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1142" y="2194560"/>
            <a:ext cx="15925561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991911" y="4739647"/>
            <a:ext cx="2499741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01142" y="9875520"/>
            <a:ext cx="15925561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14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4710" y="1752607"/>
            <a:ext cx="4258818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94710" y="8763000"/>
            <a:ext cx="4258818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94710" y="30510487"/>
            <a:ext cx="111099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35061-2F74-46D4-9F8F-C77EF304855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356330" y="30510487"/>
            <a:ext cx="1666494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872930" y="30510487"/>
            <a:ext cx="111099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06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7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6CD22F1-9F58-4046-9616-E9B171122955}"/>
              </a:ext>
            </a:extLst>
          </p:cNvPr>
          <p:cNvSpPr/>
          <p:nvPr/>
        </p:nvSpPr>
        <p:spPr>
          <a:xfrm>
            <a:off x="12411005" y="-96253"/>
            <a:ext cx="24429705" cy="60180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C5B857-0E51-4898-BAEF-B471D5E63813}"/>
              </a:ext>
            </a:extLst>
          </p:cNvPr>
          <p:cNvSpPr/>
          <p:nvPr/>
        </p:nvSpPr>
        <p:spPr>
          <a:xfrm>
            <a:off x="0" y="1"/>
            <a:ext cx="12536892" cy="329183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i="1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35B311-3C19-412C-ADE6-EB2E4158F366}"/>
              </a:ext>
            </a:extLst>
          </p:cNvPr>
          <p:cNvSpPr txBox="1"/>
          <p:nvPr/>
        </p:nvSpPr>
        <p:spPr>
          <a:xfrm>
            <a:off x="812541" y="124964"/>
            <a:ext cx="11051783" cy="32133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6000" b="1" dirty="0">
                <a:latin typeface="Lato Black" panose="020F0A02020204030203" pitchFamily="34" charset="0"/>
                <a:cs typeface="Arial" panose="020B0604020202020204" pitchFamily="34" charset="0"/>
              </a:rPr>
              <a:t>Introduction</a:t>
            </a:r>
            <a:endParaRPr lang="en-US" sz="4400" b="1" dirty="0"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 marL="571500" indent="-5715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latin typeface="Lato" panose="020F0502020204030203" pitchFamily="34" charset="0"/>
                <a:cs typeface="Arial" panose="020B0604020202020204" pitchFamily="34" charset="0"/>
              </a:rPr>
              <a:t>Efficient transportation systems are the backbone of urban economies.</a:t>
            </a:r>
          </a:p>
          <a:p>
            <a:pPr marL="571500" indent="-5715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latin typeface="Lato" panose="020F0502020204030203" pitchFamily="34" charset="0"/>
                <a:cs typeface="Arial" panose="020B0604020202020204" pitchFamily="34" charset="0"/>
              </a:rPr>
              <a:t>Increasing population density leads to traffic congestion and fluctuating ride demands.</a:t>
            </a:r>
          </a:p>
          <a:p>
            <a:pPr marL="571500" indent="-5715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latin typeface="Lato" panose="020F0502020204030203" pitchFamily="34" charset="0"/>
                <a:cs typeface="Arial" panose="020B0604020202020204" pitchFamily="34" charset="0"/>
              </a:rPr>
              <a:t>NYC heavily relies on its diverse modes of transit, including taxis subways and rideshares.</a:t>
            </a:r>
          </a:p>
          <a:p>
            <a:pPr algn="just">
              <a:lnSpc>
                <a:spcPct val="120000"/>
              </a:lnSpc>
            </a:pPr>
            <a:endParaRPr lang="en-US" sz="4000" b="1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20000"/>
              </a:lnSpc>
            </a:pPr>
            <a:endParaRPr lang="en-US" sz="4000" b="1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20000"/>
              </a:lnSpc>
            </a:pPr>
            <a:endParaRPr lang="en-US" sz="4000" b="1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20000"/>
              </a:lnSpc>
            </a:pPr>
            <a:endParaRPr lang="en-US" sz="4000" b="1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20000"/>
              </a:lnSpc>
            </a:pPr>
            <a:endParaRPr lang="en-US" sz="4000" b="1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sz="6000" b="1" dirty="0">
                <a:latin typeface="Lato Black" panose="020F0A02020204030203" pitchFamily="34" charset="0"/>
                <a:cs typeface="Arial" panose="020B0604020202020204" pitchFamily="34" charset="0"/>
              </a:rPr>
              <a:t>Motivation</a:t>
            </a:r>
            <a:endParaRPr lang="en-US" sz="4400" b="1" dirty="0"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 marL="742950" indent="-742950" algn="just">
              <a:lnSpc>
                <a:spcPct val="120000"/>
              </a:lnSpc>
              <a:buFont typeface="+mj-lt"/>
              <a:buAutoNum type="arabicPeriod"/>
            </a:pPr>
            <a:r>
              <a:rPr lang="en-US" sz="4800" dirty="0">
                <a:latin typeface="Lato" panose="020F0502020204030203" pitchFamily="34" charset="0"/>
                <a:cs typeface="Arial" panose="020B0604020202020204" pitchFamily="34" charset="0"/>
              </a:rPr>
              <a:t>Understanding how transportation operates can improve urban mobility and reduce inefficiencies.</a:t>
            </a:r>
          </a:p>
          <a:p>
            <a:pPr marL="742950" indent="-742950" algn="just">
              <a:lnSpc>
                <a:spcPct val="120000"/>
              </a:lnSpc>
              <a:buFont typeface="+mj-lt"/>
              <a:buAutoNum type="arabicPeriod"/>
            </a:pPr>
            <a:r>
              <a:rPr lang="en-US" sz="4800" dirty="0">
                <a:latin typeface="Lato" panose="020F0502020204030203" pitchFamily="34" charset="0"/>
                <a:cs typeface="Arial" panose="020B0604020202020204" pitchFamily="34" charset="0"/>
              </a:rPr>
              <a:t>Predicting fares dynamics, transportation patterns and passenger’s behavior can help optimize resource allocation </a:t>
            </a:r>
          </a:p>
          <a:p>
            <a:pPr marL="742950" indent="-742950" algn="just">
              <a:lnSpc>
                <a:spcPct val="120000"/>
              </a:lnSpc>
              <a:buFont typeface="+mj-lt"/>
              <a:buAutoNum type="arabicPeriod"/>
            </a:pPr>
            <a:r>
              <a:rPr lang="en-US" sz="4800" dirty="0">
                <a:latin typeface="Lato" panose="020F0502020204030203" pitchFamily="34" charset="0"/>
                <a:cs typeface="Arial" panose="020B0604020202020204" pitchFamily="34" charset="0"/>
              </a:rPr>
              <a:t>Insights from this study can support sustainable urban planning and smart transit systems.</a:t>
            </a:r>
          </a:p>
          <a:p>
            <a:pPr algn="just">
              <a:lnSpc>
                <a:spcPct val="120000"/>
              </a:lnSpc>
            </a:pPr>
            <a:endParaRPr lang="en-US" sz="4000" b="1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20000"/>
              </a:lnSpc>
            </a:pPr>
            <a:endParaRPr lang="en-US" sz="4000" b="1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20000"/>
              </a:lnSpc>
            </a:pPr>
            <a:endParaRPr lang="en-US" sz="4000" b="1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20000"/>
              </a:lnSpc>
            </a:pPr>
            <a:endParaRPr lang="en-US" sz="4000" b="1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sz="6000" b="1" dirty="0">
                <a:latin typeface="Lato Black" panose="020F0A02020204030203" pitchFamily="34" charset="0"/>
                <a:cs typeface="Arial" panose="020B0604020202020204" pitchFamily="34" charset="0"/>
              </a:rPr>
              <a:t>Questions?</a:t>
            </a:r>
          </a:p>
          <a:p>
            <a:pPr marL="571500" indent="-5715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latin typeface="Lato" panose="020F0502020204030203" pitchFamily="34" charset="0"/>
                <a:cs typeface="Arial" panose="020B0604020202020204" pitchFamily="34" charset="0"/>
              </a:rPr>
              <a:t>Can we predict fair amount based on other features like trip distance, passenger count, </a:t>
            </a:r>
            <a:r>
              <a:rPr lang="en-US" sz="4800" dirty="0" err="1">
                <a:latin typeface="Lato" panose="020F0502020204030203" pitchFamily="34" charset="0"/>
                <a:cs typeface="Arial" panose="020B0604020202020204" pitchFamily="34" charset="0"/>
              </a:rPr>
              <a:t>etc</a:t>
            </a:r>
            <a:r>
              <a:rPr lang="en-US" sz="4800" dirty="0">
                <a:latin typeface="Lato" panose="020F0502020204030203" pitchFamily="34" charset="0"/>
                <a:cs typeface="Arial" panose="020B0604020202020204" pitchFamily="34" charset="0"/>
              </a:rPr>
              <a:t>?</a:t>
            </a:r>
          </a:p>
          <a:p>
            <a:pPr marL="571500" indent="-5715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latin typeface="Lato" panose="020F0502020204030203" pitchFamily="34" charset="0"/>
                <a:cs typeface="Arial" panose="020B0604020202020204" pitchFamily="34" charset="0"/>
              </a:rPr>
              <a:t>Can we predict payment type based on other features?</a:t>
            </a:r>
          </a:p>
          <a:p>
            <a:pPr marL="571500" indent="-5715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latin typeface="Lato" panose="020F0502020204030203" pitchFamily="34" charset="0"/>
                <a:cs typeface="Arial" panose="020B0604020202020204" pitchFamily="34" charset="0"/>
              </a:rPr>
              <a:t>Can we forecast future demand and revenue based on past data?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ECD59F-354D-4E6A-BDBE-1042A62B8C4F}"/>
              </a:ext>
            </a:extLst>
          </p:cNvPr>
          <p:cNvSpPr txBox="1"/>
          <p:nvPr/>
        </p:nvSpPr>
        <p:spPr>
          <a:xfrm>
            <a:off x="11866404" y="-139797"/>
            <a:ext cx="25100193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cs typeface="Lato" panose="020F0502020204030203" pitchFamily="34" charset="0"/>
              </a:rPr>
              <a:t>Predictive Modeling and Machine learning Insights from NYC Taxi Data </a:t>
            </a:r>
            <a:br>
              <a:rPr lang="en-US" sz="6600" i="1" dirty="0">
                <a:latin typeface="Lato" panose="020F0502020204030203" pitchFamily="34" charset="0"/>
                <a:cs typeface="Lato" panose="020F0502020204030203" pitchFamily="34" charset="0"/>
              </a:rPr>
            </a:br>
            <a:endParaRPr lang="en-US" sz="6600" i="1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93FD4E9-7476-A446-8C6B-41CD3B9E21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7709" y="30293755"/>
            <a:ext cx="7662037" cy="176816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086E27E-3201-4BD0-8B01-7F7361C09FE3}"/>
              </a:ext>
            </a:extLst>
          </p:cNvPr>
          <p:cNvSpPr/>
          <p:nvPr/>
        </p:nvSpPr>
        <p:spPr>
          <a:xfrm>
            <a:off x="36840710" y="0"/>
            <a:ext cx="12536892" cy="3291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i="1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713546-5960-4CDE-A1C9-7B654E6B19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2178" y="5921829"/>
            <a:ext cx="24388532" cy="2704011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AB804F7-9D5E-41F2-95E7-8D46DFA2C634}"/>
              </a:ext>
            </a:extLst>
          </p:cNvPr>
          <p:cNvSpPr txBox="1"/>
          <p:nvPr/>
        </p:nvSpPr>
        <p:spPr>
          <a:xfrm>
            <a:off x="37728189" y="856484"/>
            <a:ext cx="11365482" cy="10793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6000" b="1" dirty="0">
                <a:latin typeface="Lato Black" panose="020F0A02020204030203" pitchFamily="34" charset="0"/>
                <a:cs typeface="Arial" panose="020B0604020202020204" pitchFamily="34" charset="0"/>
              </a:rPr>
              <a:t>Results</a:t>
            </a:r>
          </a:p>
          <a:p>
            <a:pPr marL="571500" indent="-5715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latin typeface="Lato" panose="020F0502020204030203" pitchFamily="34" charset="0"/>
                <a:cs typeface="Arial" panose="020B0604020202020204" pitchFamily="34" charset="0"/>
              </a:rPr>
              <a:t>Ridge seems to be the most consistent performer on regression across all datasets, particularly in terms of balancing RMSE, MAE, and R².</a:t>
            </a:r>
          </a:p>
          <a:p>
            <a:pPr marL="571500" indent="-5715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4800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 marL="571500" indent="-5715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latin typeface="Lato" panose="020F0502020204030203" pitchFamily="34" charset="0"/>
                <a:cs typeface="Arial" panose="020B0604020202020204" pitchFamily="34" charset="0"/>
              </a:rPr>
              <a:t>Random Forest and Decision Tree consistently perform the best across all metrics, scoring 0.950 in accuracy, precision, and recall, and 0.948 in F1 score.</a:t>
            </a:r>
          </a:p>
          <a:p>
            <a:pPr marL="571500" indent="-5715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4400" dirty="0"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896619-6953-4449-9A3C-A61AD6AB2C79}"/>
              </a:ext>
            </a:extLst>
          </p:cNvPr>
          <p:cNvSpPr txBox="1"/>
          <p:nvPr/>
        </p:nvSpPr>
        <p:spPr>
          <a:xfrm>
            <a:off x="44144625" y="29199594"/>
            <a:ext cx="50752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6000" b="1" dirty="0">
                <a:latin typeface="Lato" panose="020F0502020204030203" pitchFamily="34" charset="0"/>
                <a:cs typeface="Lato" panose="020F0502020204030203" pitchFamily="34" charset="0"/>
              </a:rPr>
              <a:t>Prastut Dahal,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6000" b="1" dirty="0">
                <a:latin typeface="Lato" panose="020F0502020204030203" pitchFamily="34" charset="0"/>
                <a:cs typeface="Lato" panose="020F0502020204030203" pitchFamily="34" charset="0"/>
              </a:rPr>
              <a:t>Ujjwal Kuikel,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6000" b="1" dirty="0">
                <a:latin typeface="Lato" panose="020F0502020204030203" pitchFamily="34" charset="0"/>
                <a:cs typeface="Lato" panose="020F0502020204030203" pitchFamily="34" charset="0"/>
              </a:rPr>
              <a:t>Dipika </a:t>
            </a:r>
            <a:r>
              <a:rPr lang="en-US" sz="6000" b="1" dirty="0" err="1">
                <a:latin typeface="Lato" panose="020F0502020204030203" pitchFamily="34" charset="0"/>
                <a:cs typeface="Lato" panose="020F0502020204030203" pitchFamily="34" charset="0"/>
              </a:rPr>
              <a:t>Bogati</a:t>
            </a:r>
            <a:endParaRPr lang="en-US" sz="6000" b="1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006818-65AD-FE91-93F7-BC81500A91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66597" y="10089635"/>
            <a:ext cx="12059998" cy="93124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B4D5C1-34DE-E950-11B3-6C81FFEE2C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75632" y="19875203"/>
            <a:ext cx="12059998" cy="801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845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5957</TotalTime>
  <Words>317</Words>
  <Application>Microsoft Office PowerPoint</Application>
  <PresentationFormat>Custom</PresentationFormat>
  <Paragraphs>36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Lato Black</vt:lpstr>
      <vt:lpstr>Lato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Morrison</dc:creator>
  <cp:lastModifiedBy>Ujjwal Kuikel</cp:lastModifiedBy>
  <cp:revision>279</cp:revision>
  <dcterms:created xsi:type="dcterms:W3CDTF">2018-09-16T19:13:41Z</dcterms:created>
  <dcterms:modified xsi:type="dcterms:W3CDTF">2024-12-10T00:15:14Z</dcterms:modified>
</cp:coreProperties>
</file>