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2" r:id="rId8"/>
    <p:sldId id="260" r:id="rId9"/>
    <p:sldId id="261" r:id="rId10"/>
    <p:sldId id="266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084805-7CF6-4BAF-9538-C819C1A10F7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B5EA1F3-BAD8-4F5D-8517-EF060BB95FBD}">
      <dgm:prSet/>
      <dgm:spPr/>
      <dgm:t>
        <a:bodyPr/>
        <a:lstStyle/>
        <a:p>
          <a:r>
            <a:rPr lang="en-US" dirty="0"/>
            <a:t>Efficient transportation systems are the backbone of urban economies.</a:t>
          </a:r>
        </a:p>
      </dgm:t>
    </dgm:pt>
    <dgm:pt modelId="{FCBBDBF2-EE30-4F77-834C-101DD4647A80}" type="parTrans" cxnId="{10E84C09-A683-4076-8982-16EFCA84B7E2}">
      <dgm:prSet/>
      <dgm:spPr/>
      <dgm:t>
        <a:bodyPr/>
        <a:lstStyle/>
        <a:p>
          <a:endParaRPr lang="en-US"/>
        </a:p>
      </dgm:t>
    </dgm:pt>
    <dgm:pt modelId="{BABD5FDC-C138-4A4B-AE4A-D3BA4D9B1ED0}" type="sibTrans" cxnId="{10E84C09-A683-4076-8982-16EFCA84B7E2}">
      <dgm:prSet/>
      <dgm:spPr/>
      <dgm:t>
        <a:bodyPr/>
        <a:lstStyle/>
        <a:p>
          <a:endParaRPr lang="en-US"/>
        </a:p>
      </dgm:t>
    </dgm:pt>
    <dgm:pt modelId="{E22BBC30-74D0-4B2A-84BB-E0CBDC0BD15F}">
      <dgm:prSet/>
      <dgm:spPr/>
      <dgm:t>
        <a:bodyPr/>
        <a:lstStyle/>
        <a:p>
          <a:r>
            <a:rPr lang="en-US" dirty="0"/>
            <a:t>Understanding how transportation operates can improve the mobility and reduce inefficiencies</a:t>
          </a:r>
        </a:p>
      </dgm:t>
    </dgm:pt>
    <dgm:pt modelId="{E0E1A0F3-1442-4D5F-886B-6ADF93DA4F1F}" type="parTrans" cxnId="{0914648A-A013-4CAF-8481-6C8C2F49283E}">
      <dgm:prSet/>
      <dgm:spPr/>
      <dgm:t>
        <a:bodyPr/>
        <a:lstStyle/>
        <a:p>
          <a:endParaRPr lang="en-US"/>
        </a:p>
      </dgm:t>
    </dgm:pt>
    <dgm:pt modelId="{016E0109-AF99-4D79-86A6-C8EA8BDBB580}" type="sibTrans" cxnId="{0914648A-A013-4CAF-8481-6C8C2F49283E}">
      <dgm:prSet/>
      <dgm:spPr/>
      <dgm:t>
        <a:bodyPr/>
        <a:lstStyle/>
        <a:p>
          <a:endParaRPr lang="en-US"/>
        </a:p>
      </dgm:t>
    </dgm:pt>
    <dgm:pt modelId="{849B0D66-C7BC-4F6E-A87C-96E256AD13E0}">
      <dgm:prSet/>
      <dgm:spPr/>
      <dgm:t>
        <a:bodyPr/>
        <a:lstStyle/>
        <a:p>
          <a:r>
            <a:rPr lang="en-US" b="0" i="0" baseline="0" dirty="0"/>
            <a:t>Predicting fares dynamics, transportation patterns and passenger’s behavior can help optimize resource allocation</a:t>
          </a:r>
          <a:endParaRPr lang="en-US" dirty="0"/>
        </a:p>
      </dgm:t>
    </dgm:pt>
    <dgm:pt modelId="{6D88EBAB-0FC3-49E4-9830-64C3FB8872E4}" type="parTrans" cxnId="{DD06C4AF-A900-4BAA-82DD-5A0589A1554C}">
      <dgm:prSet/>
      <dgm:spPr/>
      <dgm:t>
        <a:bodyPr/>
        <a:lstStyle/>
        <a:p>
          <a:endParaRPr lang="en-US"/>
        </a:p>
      </dgm:t>
    </dgm:pt>
    <dgm:pt modelId="{2BD12B65-04A3-4893-99C8-F7FD7E6F897B}" type="sibTrans" cxnId="{DD06C4AF-A900-4BAA-82DD-5A0589A1554C}">
      <dgm:prSet/>
      <dgm:spPr/>
      <dgm:t>
        <a:bodyPr/>
        <a:lstStyle/>
        <a:p>
          <a:endParaRPr lang="en-US"/>
        </a:p>
      </dgm:t>
    </dgm:pt>
    <dgm:pt modelId="{75AE623A-2D4F-4A3C-91CC-53F29416001F}">
      <dgm:prSet/>
      <dgm:spPr/>
      <dgm:t>
        <a:bodyPr/>
        <a:lstStyle/>
        <a:p>
          <a:r>
            <a:rPr lang="en-US" dirty="0"/>
            <a:t>Insights</a:t>
          </a:r>
          <a:r>
            <a:rPr lang="en-US" baseline="0" dirty="0"/>
            <a:t> from this study can support sustainable urban planning and smart transit systems.</a:t>
          </a:r>
          <a:endParaRPr lang="en-US" dirty="0"/>
        </a:p>
      </dgm:t>
    </dgm:pt>
    <dgm:pt modelId="{5C9F429C-D8A0-4DC7-B238-3AE567393AAF}" type="parTrans" cxnId="{2A5C17C5-6B1D-40C8-BE36-905A20BC5182}">
      <dgm:prSet/>
      <dgm:spPr/>
      <dgm:t>
        <a:bodyPr/>
        <a:lstStyle/>
        <a:p>
          <a:endParaRPr lang="en-US"/>
        </a:p>
      </dgm:t>
    </dgm:pt>
    <dgm:pt modelId="{F93DF761-BCD3-4B19-BE58-01912F1C1B06}" type="sibTrans" cxnId="{2A5C17C5-6B1D-40C8-BE36-905A20BC5182}">
      <dgm:prSet/>
      <dgm:spPr/>
      <dgm:t>
        <a:bodyPr/>
        <a:lstStyle/>
        <a:p>
          <a:endParaRPr lang="en-US"/>
        </a:p>
      </dgm:t>
    </dgm:pt>
    <dgm:pt modelId="{BD810922-6571-4AF1-B4DF-D52C220C6009}" type="pres">
      <dgm:prSet presAssocID="{BF084805-7CF6-4BAF-9538-C819C1A10F7A}" presName="root" presStyleCnt="0">
        <dgm:presLayoutVars>
          <dgm:dir/>
          <dgm:resizeHandles val="exact"/>
        </dgm:presLayoutVars>
      </dgm:prSet>
      <dgm:spPr/>
    </dgm:pt>
    <dgm:pt modelId="{2DC0EDB1-34C1-46E3-96A3-4153C3B51E79}" type="pres">
      <dgm:prSet presAssocID="{BF084805-7CF6-4BAF-9538-C819C1A10F7A}" presName="container" presStyleCnt="0">
        <dgm:presLayoutVars>
          <dgm:dir/>
          <dgm:resizeHandles val="exact"/>
        </dgm:presLayoutVars>
      </dgm:prSet>
      <dgm:spPr/>
    </dgm:pt>
    <dgm:pt modelId="{50833646-A3CD-40DF-8CFA-126EEBCA1459}" type="pres">
      <dgm:prSet presAssocID="{DB5EA1F3-BAD8-4F5D-8517-EF060BB95FBD}" presName="compNode" presStyleCnt="0"/>
      <dgm:spPr/>
    </dgm:pt>
    <dgm:pt modelId="{E94D9011-EDA0-422A-9BB1-6E7F21E8C92B}" type="pres">
      <dgm:prSet presAssocID="{DB5EA1F3-BAD8-4F5D-8517-EF060BB95FBD}" presName="iconBgRect" presStyleLbl="bgShp" presStyleIdx="0" presStyleCnt="4"/>
      <dgm:spPr/>
    </dgm:pt>
    <dgm:pt modelId="{9A18B152-6E12-4F2A-8887-16D6890C1CBA}" type="pres">
      <dgm:prSet presAssocID="{DB5EA1F3-BAD8-4F5D-8517-EF060BB95F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A70E7A2F-5421-4596-92EA-1A32DC28DEF5}" type="pres">
      <dgm:prSet presAssocID="{DB5EA1F3-BAD8-4F5D-8517-EF060BB95FBD}" presName="spaceRect" presStyleCnt="0"/>
      <dgm:spPr/>
    </dgm:pt>
    <dgm:pt modelId="{3D18039B-D3FA-44AE-8300-C5A3838476F8}" type="pres">
      <dgm:prSet presAssocID="{DB5EA1F3-BAD8-4F5D-8517-EF060BB95FBD}" presName="textRect" presStyleLbl="revTx" presStyleIdx="0" presStyleCnt="4">
        <dgm:presLayoutVars>
          <dgm:chMax val="1"/>
          <dgm:chPref val="1"/>
        </dgm:presLayoutVars>
      </dgm:prSet>
      <dgm:spPr/>
    </dgm:pt>
    <dgm:pt modelId="{C13300F3-3F02-441B-A4CD-298B2555570F}" type="pres">
      <dgm:prSet presAssocID="{BABD5FDC-C138-4A4B-AE4A-D3BA4D9B1ED0}" presName="sibTrans" presStyleLbl="sibTrans2D1" presStyleIdx="0" presStyleCnt="0"/>
      <dgm:spPr/>
    </dgm:pt>
    <dgm:pt modelId="{1CEBF0E5-97D6-41E7-90CA-682DC21EDD38}" type="pres">
      <dgm:prSet presAssocID="{E22BBC30-74D0-4B2A-84BB-E0CBDC0BD15F}" presName="compNode" presStyleCnt="0"/>
      <dgm:spPr/>
    </dgm:pt>
    <dgm:pt modelId="{FC9D5291-418C-4B4D-9C99-3AE2106E2B73}" type="pres">
      <dgm:prSet presAssocID="{E22BBC30-74D0-4B2A-84BB-E0CBDC0BD15F}" presName="iconBgRect" presStyleLbl="bgShp" presStyleIdx="1" presStyleCnt="4"/>
      <dgm:spPr/>
    </dgm:pt>
    <dgm:pt modelId="{77B0A0D5-EE71-400A-B94D-9254553B9AD0}" type="pres">
      <dgm:prSet presAssocID="{E22BBC30-74D0-4B2A-84BB-E0CBDC0BD15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D07AE7C7-6898-4F12-B64D-8290D3BF46E2}" type="pres">
      <dgm:prSet presAssocID="{E22BBC30-74D0-4B2A-84BB-E0CBDC0BD15F}" presName="spaceRect" presStyleCnt="0"/>
      <dgm:spPr/>
    </dgm:pt>
    <dgm:pt modelId="{A924DE16-2CDC-4566-81B9-087BA17A2531}" type="pres">
      <dgm:prSet presAssocID="{E22BBC30-74D0-4B2A-84BB-E0CBDC0BD15F}" presName="textRect" presStyleLbl="revTx" presStyleIdx="1" presStyleCnt="4">
        <dgm:presLayoutVars>
          <dgm:chMax val="1"/>
          <dgm:chPref val="1"/>
        </dgm:presLayoutVars>
      </dgm:prSet>
      <dgm:spPr/>
    </dgm:pt>
    <dgm:pt modelId="{3F4CFCB5-056A-47E8-BDA8-EB091357DBD6}" type="pres">
      <dgm:prSet presAssocID="{016E0109-AF99-4D79-86A6-C8EA8BDBB580}" presName="sibTrans" presStyleLbl="sibTrans2D1" presStyleIdx="0" presStyleCnt="0"/>
      <dgm:spPr/>
    </dgm:pt>
    <dgm:pt modelId="{E7C5960B-9878-42C3-987B-3531DAF52FDE}" type="pres">
      <dgm:prSet presAssocID="{849B0D66-C7BC-4F6E-A87C-96E256AD13E0}" presName="compNode" presStyleCnt="0"/>
      <dgm:spPr/>
    </dgm:pt>
    <dgm:pt modelId="{65B979A4-421E-45BF-BDE4-E57C81C4C1B2}" type="pres">
      <dgm:prSet presAssocID="{849B0D66-C7BC-4F6E-A87C-96E256AD13E0}" presName="iconBgRect" presStyleLbl="bgShp" presStyleIdx="2" presStyleCnt="4"/>
      <dgm:spPr/>
    </dgm:pt>
    <dgm:pt modelId="{36C66FEF-3534-4E9F-99DE-8CFEDB5CDBB7}" type="pres">
      <dgm:prSet presAssocID="{849B0D66-C7BC-4F6E-A87C-96E256AD13E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C688A9E4-3F0C-4308-9C15-824EE68673AF}" type="pres">
      <dgm:prSet presAssocID="{849B0D66-C7BC-4F6E-A87C-96E256AD13E0}" presName="spaceRect" presStyleCnt="0"/>
      <dgm:spPr/>
    </dgm:pt>
    <dgm:pt modelId="{2BBA043F-8226-43CD-9880-5297AADEA172}" type="pres">
      <dgm:prSet presAssocID="{849B0D66-C7BC-4F6E-A87C-96E256AD13E0}" presName="textRect" presStyleLbl="revTx" presStyleIdx="2" presStyleCnt="4">
        <dgm:presLayoutVars>
          <dgm:chMax val="1"/>
          <dgm:chPref val="1"/>
        </dgm:presLayoutVars>
      </dgm:prSet>
      <dgm:spPr/>
    </dgm:pt>
    <dgm:pt modelId="{7B213293-FF80-4007-BB28-5780EC19D126}" type="pres">
      <dgm:prSet presAssocID="{2BD12B65-04A3-4893-99C8-F7FD7E6F897B}" presName="sibTrans" presStyleLbl="sibTrans2D1" presStyleIdx="0" presStyleCnt="0"/>
      <dgm:spPr/>
    </dgm:pt>
    <dgm:pt modelId="{E21F0EA9-FB05-4B1B-804C-064946CE0033}" type="pres">
      <dgm:prSet presAssocID="{75AE623A-2D4F-4A3C-91CC-53F29416001F}" presName="compNode" presStyleCnt="0"/>
      <dgm:spPr/>
    </dgm:pt>
    <dgm:pt modelId="{2318B478-79BA-4CAE-B7F4-1B29B12914EB}" type="pres">
      <dgm:prSet presAssocID="{75AE623A-2D4F-4A3C-91CC-53F29416001F}" presName="iconBgRect" presStyleLbl="bgShp" presStyleIdx="3" presStyleCnt="4"/>
      <dgm:spPr/>
    </dgm:pt>
    <dgm:pt modelId="{7B9D4AEC-A7F4-43F1-8A68-D2797CA9875B}" type="pres">
      <dgm:prSet presAssocID="{75AE623A-2D4F-4A3C-91CC-53F29416001F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6D87A413-60B1-4B83-9793-70A0E47BDF1C}" type="pres">
      <dgm:prSet presAssocID="{75AE623A-2D4F-4A3C-91CC-53F29416001F}" presName="spaceRect" presStyleCnt="0"/>
      <dgm:spPr/>
    </dgm:pt>
    <dgm:pt modelId="{02523FC9-8429-423A-AF8F-5A50520E9206}" type="pres">
      <dgm:prSet presAssocID="{75AE623A-2D4F-4A3C-91CC-53F2941600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0E84C09-A683-4076-8982-16EFCA84B7E2}" srcId="{BF084805-7CF6-4BAF-9538-C819C1A10F7A}" destId="{DB5EA1F3-BAD8-4F5D-8517-EF060BB95FBD}" srcOrd="0" destOrd="0" parTransId="{FCBBDBF2-EE30-4F77-834C-101DD4647A80}" sibTransId="{BABD5FDC-C138-4A4B-AE4A-D3BA4D9B1ED0}"/>
    <dgm:cxn modelId="{7DAE8223-E0D5-4994-93DB-EDC29B2F54D5}" type="presOf" srcId="{DB5EA1F3-BAD8-4F5D-8517-EF060BB95FBD}" destId="{3D18039B-D3FA-44AE-8300-C5A3838476F8}" srcOrd="0" destOrd="0" presId="urn:microsoft.com/office/officeart/2018/2/layout/IconCircleList"/>
    <dgm:cxn modelId="{2827872A-9585-4050-AF37-629DE56508AD}" type="presOf" srcId="{016E0109-AF99-4D79-86A6-C8EA8BDBB580}" destId="{3F4CFCB5-056A-47E8-BDA8-EB091357DBD6}" srcOrd="0" destOrd="0" presId="urn:microsoft.com/office/officeart/2018/2/layout/IconCircleList"/>
    <dgm:cxn modelId="{A944B442-F0EE-4A0C-A124-E29FEB06CAF3}" type="presOf" srcId="{849B0D66-C7BC-4F6E-A87C-96E256AD13E0}" destId="{2BBA043F-8226-43CD-9880-5297AADEA172}" srcOrd="0" destOrd="0" presId="urn:microsoft.com/office/officeart/2018/2/layout/IconCircleList"/>
    <dgm:cxn modelId="{0DECD55A-6808-4F3C-8D54-206F3785C355}" type="presOf" srcId="{BF084805-7CF6-4BAF-9538-C819C1A10F7A}" destId="{BD810922-6571-4AF1-B4DF-D52C220C6009}" srcOrd="0" destOrd="0" presId="urn:microsoft.com/office/officeart/2018/2/layout/IconCircleList"/>
    <dgm:cxn modelId="{0914648A-A013-4CAF-8481-6C8C2F49283E}" srcId="{BF084805-7CF6-4BAF-9538-C819C1A10F7A}" destId="{E22BBC30-74D0-4B2A-84BB-E0CBDC0BD15F}" srcOrd="1" destOrd="0" parTransId="{E0E1A0F3-1442-4D5F-886B-6ADF93DA4F1F}" sibTransId="{016E0109-AF99-4D79-86A6-C8EA8BDBB580}"/>
    <dgm:cxn modelId="{CA879D9E-2A62-4849-99BA-BB86BB89C9B3}" type="presOf" srcId="{BABD5FDC-C138-4A4B-AE4A-D3BA4D9B1ED0}" destId="{C13300F3-3F02-441B-A4CD-298B2555570F}" srcOrd="0" destOrd="0" presId="urn:microsoft.com/office/officeart/2018/2/layout/IconCircleList"/>
    <dgm:cxn modelId="{DD06C4AF-A900-4BAA-82DD-5A0589A1554C}" srcId="{BF084805-7CF6-4BAF-9538-C819C1A10F7A}" destId="{849B0D66-C7BC-4F6E-A87C-96E256AD13E0}" srcOrd="2" destOrd="0" parTransId="{6D88EBAB-0FC3-49E4-9830-64C3FB8872E4}" sibTransId="{2BD12B65-04A3-4893-99C8-F7FD7E6F897B}"/>
    <dgm:cxn modelId="{6190ACBD-C09D-491B-9A2B-F6A4F5C77C55}" type="presOf" srcId="{2BD12B65-04A3-4893-99C8-F7FD7E6F897B}" destId="{7B213293-FF80-4007-BB28-5780EC19D126}" srcOrd="0" destOrd="0" presId="urn:microsoft.com/office/officeart/2018/2/layout/IconCircleList"/>
    <dgm:cxn modelId="{A2CFADBD-0680-4EE1-BE4F-AA72547E5902}" type="presOf" srcId="{75AE623A-2D4F-4A3C-91CC-53F29416001F}" destId="{02523FC9-8429-423A-AF8F-5A50520E9206}" srcOrd="0" destOrd="0" presId="urn:microsoft.com/office/officeart/2018/2/layout/IconCircleList"/>
    <dgm:cxn modelId="{2A5C17C5-6B1D-40C8-BE36-905A20BC5182}" srcId="{BF084805-7CF6-4BAF-9538-C819C1A10F7A}" destId="{75AE623A-2D4F-4A3C-91CC-53F29416001F}" srcOrd="3" destOrd="0" parTransId="{5C9F429C-D8A0-4DC7-B238-3AE567393AAF}" sibTransId="{F93DF761-BCD3-4B19-BE58-01912F1C1B06}"/>
    <dgm:cxn modelId="{6B41FFC7-50BB-48BF-857D-07079EBC67B0}" type="presOf" srcId="{E22BBC30-74D0-4B2A-84BB-E0CBDC0BD15F}" destId="{A924DE16-2CDC-4566-81B9-087BA17A2531}" srcOrd="0" destOrd="0" presId="urn:microsoft.com/office/officeart/2018/2/layout/IconCircleList"/>
    <dgm:cxn modelId="{8BA1E792-8DCD-48CC-8E2C-3DA7FAF45127}" type="presParOf" srcId="{BD810922-6571-4AF1-B4DF-D52C220C6009}" destId="{2DC0EDB1-34C1-46E3-96A3-4153C3B51E79}" srcOrd="0" destOrd="0" presId="urn:microsoft.com/office/officeart/2018/2/layout/IconCircleList"/>
    <dgm:cxn modelId="{0847A103-1D46-421E-8F41-53B2BA0C6790}" type="presParOf" srcId="{2DC0EDB1-34C1-46E3-96A3-4153C3B51E79}" destId="{50833646-A3CD-40DF-8CFA-126EEBCA1459}" srcOrd="0" destOrd="0" presId="urn:microsoft.com/office/officeart/2018/2/layout/IconCircleList"/>
    <dgm:cxn modelId="{EB034637-893F-487C-AE2A-EB6BA9EA08BC}" type="presParOf" srcId="{50833646-A3CD-40DF-8CFA-126EEBCA1459}" destId="{E94D9011-EDA0-422A-9BB1-6E7F21E8C92B}" srcOrd="0" destOrd="0" presId="urn:microsoft.com/office/officeart/2018/2/layout/IconCircleList"/>
    <dgm:cxn modelId="{7435CF6F-66CB-47CA-8E0C-59C8F35033AF}" type="presParOf" srcId="{50833646-A3CD-40DF-8CFA-126EEBCA1459}" destId="{9A18B152-6E12-4F2A-8887-16D6890C1CBA}" srcOrd="1" destOrd="0" presId="urn:microsoft.com/office/officeart/2018/2/layout/IconCircleList"/>
    <dgm:cxn modelId="{8BC0EBAB-35AB-4959-890F-9937525BE731}" type="presParOf" srcId="{50833646-A3CD-40DF-8CFA-126EEBCA1459}" destId="{A70E7A2F-5421-4596-92EA-1A32DC28DEF5}" srcOrd="2" destOrd="0" presId="urn:microsoft.com/office/officeart/2018/2/layout/IconCircleList"/>
    <dgm:cxn modelId="{B9FC70A4-8A9B-4010-AE4F-DDB9954232FF}" type="presParOf" srcId="{50833646-A3CD-40DF-8CFA-126EEBCA1459}" destId="{3D18039B-D3FA-44AE-8300-C5A3838476F8}" srcOrd="3" destOrd="0" presId="urn:microsoft.com/office/officeart/2018/2/layout/IconCircleList"/>
    <dgm:cxn modelId="{CE62E8DC-D95A-4667-AE8A-13F57E6F1C33}" type="presParOf" srcId="{2DC0EDB1-34C1-46E3-96A3-4153C3B51E79}" destId="{C13300F3-3F02-441B-A4CD-298B2555570F}" srcOrd="1" destOrd="0" presId="urn:microsoft.com/office/officeart/2018/2/layout/IconCircleList"/>
    <dgm:cxn modelId="{BC7C6E52-E478-4115-B1D6-0B80706B12B9}" type="presParOf" srcId="{2DC0EDB1-34C1-46E3-96A3-4153C3B51E79}" destId="{1CEBF0E5-97D6-41E7-90CA-682DC21EDD38}" srcOrd="2" destOrd="0" presId="urn:microsoft.com/office/officeart/2018/2/layout/IconCircleList"/>
    <dgm:cxn modelId="{906446D3-BE78-4EAC-AB34-F297FE623F3B}" type="presParOf" srcId="{1CEBF0E5-97D6-41E7-90CA-682DC21EDD38}" destId="{FC9D5291-418C-4B4D-9C99-3AE2106E2B73}" srcOrd="0" destOrd="0" presId="urn:microsoft.com/office/officeart/2018/2/layout/IconCircleList"/>
    <dgm:cxn modelId="{55227F75-F87D-4FCF-9512-B059AC1F7C46}" type="presParOf" srcId="{1CEBF0E5-97D6-41E7-90CA-682DC21EDD38}" destId="{77B0A0D5-EE71-400A-B94D-9254553B9AD0}" srcOrd="1" destOrd="0" presId="urn:microsoft.com/office/officeart/2018/2/layout/IconCircleList"/>
    <dgm:cxn modelId="{2541A050-F8BA-4AEF-865E-B821D767A56B}" type="presParOf" srcId="{1CEBF0E5-97D6-41E7-90CA-682DC21EDD38}" destId="{D07AE7C7-6898-4F12-B64D-8290D3BF46E2}" srcOrd="2" destOrd="0" presId="urn:microsoft.com/office/officeart/2018/2/layout/IconCircleList"/>
    <dgm:cxn modelId="{30B731FB-AF29-4CB9-90D4-4D9C3C188FC0}" type="presParOf" srcId="{1CEBF0E5-97D6-41E7-90CA-682DC21EDD38}" destId="{A924DE16-2CDC-4566-81B9-087BA17A2531}" srcOrd="3" destOrd="0" presId="urn:microsoft.com/office/officeart/2018/2/layout/IconCircleList"/>
    <dgm:cxn modelId="{2033721F-9F76-4712-B66B-E969C70503DB}" type="presParOf" srcId="{2DC0EDB1-34C1-46E3-96A3-4153C3B51E79}" destId="{3F4CFCB5-056A-47E8-BDA8-EB091357DBD6}" srcOrd="3" destOrd="0" presId="urn:microsoft.com/office/officeart/2018/2/layout/IconCircleList"/>
    <dgm:cxn modelId="{B97A4833-5315-4B66-9D8C-53A5C64C7CF7}" type="presParOf" srcId="{2DC0EDB1-34C1-46E3-96A3-4153C3B51E79}" destId="{E7C5960B-9878-42C3-987B-3531DAF52FDE}" srcOrd="4" destOrd="0" presId="urn:microsoft.com/office/officeart/2018/2/layout/IconCircleList"/>
    <dgm:cxn modelId="{9D39C4F1-386D-4206-9654-B8FAB02D873D}" type="presParOf" srcId="{E7C5960B-9878-42C3-987B-3531DAF52FDE}" destId="{65B979A4-421E-45BF-BDE4-E57C81C4C1B2}" srcOrd="0" destOrd="0" presId="urn:microsoft.com/office/officeart/2018/2/layout/IconCircleList"/>
    <dgm:cxn modelId="{20C8CE66-66A1-4590-BC30-B74763470A90}" type="presParOf" srcId="{E7C5960B-9878-42C3-987B-3531DAF52FDE}" destId="{36C66FEF-3534-4E9F-99DE-8CFEDB5CDBB7}" srcOrd="1" destOrd="0" presId="urn:microsoft.com/office/officeart/2018/2/layout/IconCircleList"/>
    <dgm:cxn modelId="{81244D2F-A90E-4BA4-8BB4-D03031DABB19}" type="presParOf" srcId="{E7C5960B-9878-42C3-987B-3531DAF52FDE}" destId="{C688A9E4-3F0C-4308-9C15-824EE68673AF}" srcOrd="2" destOrd="0" presId="urn:microsoft.com/office/officeart/2018/2/layout/IconCircleList"/>
    <dgm:cxn modelId="{F23B4503-118B-48B0-BAFD-97FED8AC9D22}" type="presParOf" srcId="{E7C5960B-9878-42C3-987B-3531DAF52FDE}" destId="{2BBA043F-8226-43CD-9880-5297AADEA172}" srcOrd="3" destOrd="0" presId="urn:microsoft.com/office/officeart/2018/2/layout/IconCircleList"/>
    <dgm:cxn modelId="{14DB43CA-EB71-43BC-BB02-8B4B36E4B72E}" type="presParOf" srcId="{2DC0EDB1-34C1-46E3-96A3-4153C3B51E79}" destId="{7B213293-FF80-4007-BB28-5780EC19D126}" srcOrd="5" destOrd="0" presId="urn:microsoft.com/office/officeart/2018/2/layout/IconCircleList"/>
    <dgm:cxn modelId="{CC79F3A9-3D54-43D3-AF5E-FB886CBB3924}" type="presParOf" srcId="{2DC0EDB1-34C1-46E3-96A3-4153C3B51E79}" destId="{E21F0EA9-FB05-4B1B-804C-064946CE0033}" srcOrd="6" destOrd="0" presId="urn:microsoft.com/office/officeart/2018/2/layout/IconCircleList"/>
    <dgm:cxn modelId="{8A26C6AA-03CF-40E7-AE95-784056CC4799}" type="presParOf" srcId="{E21F0EA9-FB05-4B1B-804C-064946CE0033}" destId="{2318B478-79BA-4CAE-B7F4-1B29B12914EB}" srcOrd="0" destOrd="0" presId="urn:microsoft.com/office/officeart/2018/2/layout/IconCircleList"/>
    <dgm:cxn modelId="{872A726F-0CFF-4B98-A5C7-74D04F5670B9}" type="presParOf" srcId="{E21F0EA9-FB05-4B1B-804C-064946CE0033}" destId="{7B9D4AEC-A7F4-43F1-8A68-D2797CA9875B}" srcOrd="1" destOrd="0" presId="urn:microsoft.com/office/officeart/2018/2/layout/IconCircleList"/>
    <dgm:cxn modelId="{14B43CC3-9C9F-487A-B98B-2CE3FA556618}" type="presParOf" srcId="{E21F0EA9-FB05-4B1B-804C-064946CE0033}" destId="{6D87A413-60B1-4B83-9793-70A0E47BDF1C}" srcOrd="2" destOrd="0" presId="urn:microsoft.com/office/officeart/2018/2/layout/IconCircleList"/>
    <dgm:cxn modelId="{F91E001B-CE0F-4B1D-9291-D00E568F2C5E}" type="presParOf" srcId="{E21F0EA9-FB05-4B1B-804C-064946CE0033}" destId="{02523FC9-8429-423A-AF8F-5A50520E920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5E1680-C72D-4A1E-92BE-8AC53F45A4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54DCEB-49BC-4A61-999A-BAF605FC8D78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Can we predict fair amount based on other features like trip distance, passenger count, </a:t>
          </a:r>
          <a:r>
            <a:rPr lang="en-US" dirty="0" err="1">
              <a:latin typeface="Lato" panose="020F0502020204030203" pitchFamily="34" charset="0"/>
              <a:cs typeface="Arial" panose="020B0604020202020204" pitchFamily="34" charset="0"/>
            </a:rPr>
            <a:t>etc</a:t>
          </a:r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?</a:t>
          </a:r>
          <a:endParaRPr lang="en-US" dirty="0"/>
        </a:p>
      </dgm:t>
    </dgm:pt>
    <dgm:pt modelId="{72E47B8C-FF4B-4308-931C-2D3A04844FBC}" type="parTrans" cxnId="{78C0D7B1-E94C-4F05-811B-6F2113B205D6}">
      <dgm:prSet/>
      <dgm:spPr/>
      <dgm:t>
        <a:bodyPr/>
        <a:lstStyle/>
        <a:p>
          <a:endParaRPr lang="en-US"/>
        </a:p>
      </dgm:t>
    </dgm:pt>
    <dgm:pt modelId="{964AADE5-9668-434D-8B95-4FCD68F2FA81}" type="sibTrans" cxnId="{78C0D7B1-E94C-4F05-811B-6F2113B205D6}">
      <dgm:prSet/>
      <dgm:spPr/>
      <dgm:t>
        <a:bodyPr/>
        <a:lstStyle/>
        <a:p>
          <a:endParaRPr lang="en-US"/>
        </a:p>
      </dgm:t>
    </dgm:pt>
    <dgm:pt modelId="{B5A11090-A969-47DE-B17F-705CE8A8B5F1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Can we predict payment type based on other features?</a:t>
          </a:r>
          <a:endParaRPr lang="en-US" dirty="0"/>
        </a:p>
      </dgm:t>
    </dgm:pt>
    <dgm:pt modelId="{56F3B16A-0AD0-4719-AD2E-73D068ABFC43}" type="parTrans" cxnId="{338FE7AE-3A49-41B0-A4F1-370BDB4DF3B9}">
      <dgm:prSet/>
      <dgm:spPr/>
      <dgm:t>
        <a:bodyPr/>
        <a:lstStyle/>
        <a:p>
          <a:endParaRPr lang="en-US"/>
        </a:p>
      </dgm:t>
    </dgm:pt>
    <dgm:pt modelId="{4C36F661-4DB5-4789-871F-AE3CD3B55D1E}" type="sibTrans" cxnId="{338FE7AE-3A49-41B0-A4F1-370BDB4DF3B9}">
      <dgm:prSet/>
      <dgm:spPr/>
      <dgm:t>
        <a:bodyPr/>
        <a:lstStyle/>
        <a:p>
          <a:endParaRPr lang="en-US"/>
        </a:p>
      </dgm:t>
    </dgm:pt>
    <dgm:pt modelId="{9B426B48-FF22-422A-A855-CFA56C9E3A15}">
      <dgm:prSet/>
      <dgm:spPr/>
      <dgm:t>
        <a:bodyPr/>
        <a:lstStyle/>
        <a:p>
          <a:r>
            <a:rPr lang="en-US" dirty="0">
              <a:latin typeface="Lato" panose="020F0502020204030203" pitchFamily="34" charset="0"/>
              <a:cs typeface="Arial" panose="020B0604020202020204" pitchFamily="34" charset="0"/>
            </a:rPr>
            <a:t>Can we forecast future demand and revenue based on past data?</a:t>
          </a:r>
          <a:endParaRPr lang="en-US" dirty="0"/>
        </a:p>
      </dgm:t>
    </dgm:pt>
    <dgm:pt modelId="{0A2DFB63-ADE6-4B00-AC16-CA170BE6A43A}" type="parTrans" cxnId="{51F4000D-DCF2-4716-A6D5-B9B6A6584C86}">
      <dgm:prSet/>
      <dgm:spPr/>
      <dgm:t>
        <a:bodyPr/>
        <a:lstStyle/>
        <a:p>
          <a:endParaRPr lang="en-US"/>
        </a:p>
      </dgm:t>
    </dgm:pt>
    <dgm:pt modelId="{BA3B0B7A-210F-4F1E-BCF8-8C8A96E46ACC}" type="sibTrans" cxnId="{51F4000D-DCF2-4716-A6D5-B9B6A6584C86}">
      <dgm:prSet/>
      <dgm:spPr/>
      <dgm:t>
        <a:bodyPr/>
        <a:lstStyle/>
        <a:p>
          <a:endParaRPr lang="en-US"/>
        </a:p>
      </dgm:t>
    </dgm:pt>
    <dgm:pt modelId="{A234F094-D994-47BB-B824-A7C0E6ADA8EB}" type="pres">
      <dgm:prSet presAssocID="{175E1680-C72D-4A1E-92BE-8AC53F45A4ED}" presName="root" presStyleCnt="0">
        <dgm:presLayoutVars>
          <dgm:dir/>
          <dgm:resizeHandles val="exact"/>
        </dgm:presLayoutVars>
      </dgm:prSet>
      <dgm:spPr/>
    </dgm:pt>
    <dgm:pt modelId="{C9262BEC-9C54-4D89-A8A6-98E02F187B49}" type="pres">
      <dgm:prSet presAssocID="{0654DCEB-49BC-4A61-999A-BAF605FC8D78}" presName="compNode" presStyleCnt="0"/>
      <dgm:spPr/>
    </dgm:pt>
    <dgm:pt modelId="{EC9D6CD6-1DE4-410F-AB3A-F1B3DB9803ED}" type="pres">
      <dgm:prSet presAssocID="{0654DCEB-49BC-4A61-999A-BAF605FC8D78}" presName="bgRect" presStyleLbl="bgShp" presStyleIdx="0" presStyleCnt="3"/>
      <dgm:spPr/>
    </dgm:pt>
    <dgm:pt modelId="{28309BDE-7C36-48F6-98A7-ACEEF9E940F7}" type="pres">
      <dgm:prSet presAssocID="{0654DCEB-49BC-4A61-999A-BAF605FC8D7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xi"/>
        </a:ext>
      </dgm:extLst>
    </dgm:pt>
    <dgm:pt modelId="{C81FA7F4-70AC-4EDD-80F5-2E7271A1FAFA}" type="pres">
      <dgm:prSet presAssocID="{0654DCEB-49BC-4A61-999A-BAF605FC8D78}" presName="spaceRect" presStyleCnt="0"/>
      <dgm:spPr/>
    </dgm:pt>
    <dgm:pt modelId="{C9C3B617-5690-44B7-81F7-91F19985AB1F}" type="pres">
      <dgm:prSet presAssocID="{0654DCEB-49BC-4A61-999A-BAF605FC8D78}" presName="parTx" presStyleLbl="revTx" presStyleIdx="0" presStyleCnt="3">
        <dgm:presLayoutVars>
          <dgm:chMax val="0"/>
          <dgm:chPref val="0"/>
        </dgm:presLayoutVars>
      </dgm:prSet>
      <dgm:spPr/>
    </dgm:pt>
    <dgm:pt modelId="{FB6D0DE7-9072-4EA4-BA48-42A519F308C7}" type="pres">
      <dgm:prSet presAssocID="{964AADE5-9668-434D-8B95-4FCD68F2FA81}" presName="sibTrans" presStyleCnt="0"/>
      <dgm:spPr/>
    </dgm:pt>
    <dgm:pt modelId="{7E02D212-865F-4C43-84C7-121B7C853FEF}" type="pres">
      <dgm:prSet presAssocID="{B5A11090-A969-47DE-B17F-705CE8A8B5F1}" presName="compNode" presStyleCnt="0"/>
      <dgm:spPr/>
    </dgm:pt>
    <dgm:pt modelId="{732AA244-119E-4009-A808-055DF75DFE5C}" type="pres">
      <dgm:prSet presAssocID="{B5A11090-A969-47DE-B17F-705CE8A8B5F1}" presName="bgRect" presStyleLbl="bgShp" presStyleIdx="1" presStyleCnt="3"/>
      <dgm:spPr/>
    </dgm:pt>
    <dgm:pt modelId="{CC2D0B8F-0EA6-4E89-A8B7-BA76299FCD9F}" type="pres">
      <dgm:prSet presAssocID="{B5A11090-A969-47DE-B17F-705CE8A8B5F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5E28970-687C-4AB2-990D-0F044E3151DA}" type="pres">
      <dgm:prSet presAssocID="{B5A11090-A969-47DE-B17F-705CE8A8B5F1}" presName="spaceRect" presStyleCnt="0"/>
      <dgm:spPr/>
    </dgm:pt>
    <dgm:pt modelId="{4567028F-E63B-4DD5-9F4A-4E8C3625CF78}" type="pres">
      <dgm:prSet presAssocID="{B5A11090-A969-47DE-B17F-705CE8A8B5F1}" presName="parTx" presStyleLbl="revTx" presStyleIdx="1" presStyleCnt="3">
        <dgm:presLayoutVars>
          <dgm:chMax val="0"/>
          <dgm:chPref val="0"/>
        </dgm:presLayoutVars>
      </dgm:prSet>
      <dgm:spPr/>
    </dgm:pt>
    <dgm:pt modelId="{954B9C09-E35C-4190-8F40-E609CEB99280}" type="pres">
      <dgm:prSet presAssocID="{4C36F661-4DB5-4789-871F-AE3CD3B55D1E}" presName="sibTrans" presStyleCnt="0"/>
      <dgm:spPr/>
    </dgm:pt>
    <dgm:pt modelId="{261FDE07-F6EF-49E9-A982-B9E1095BA4BD}" type="pres">
      <dgm:prSet presAssocID="{9B426B48-FF22-422A-A855-CFA56C9E3A15}" presName="compNode" presStyleCnt="0"/>
      <dgm:spPr/>
    </dgm:pt>
    <dgm:pt modelId="{981F419F-23D8-439E-BD7A-608A7C4EC7C1}" type="pres">
      <dgm:prSet presAssocID="{9B426B48-FF22-422A-A855-CFA56C9E3A15}" presName="bgRect" presStyleLbl="bgShp" presStyleIdx="2" presStyleCnt="3"/>
      <dgm:spPr/>
    </dgm:pt>
    <dgm:pt modelId="{B7490E68-3872-4A9B-9BE1-DD1A15C29141}" type="pres">
      <dgm:prSet presAssocID="{9B426B48-FF22-422A-A855-CFA56C9E3A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D51CA5B-DC6F-428C-87B2-A1843C029829}" type="pres">
      <dgm:prSet presAssocID="{9B426B48-FF22-422A-A855-CFA56C9E3A15}" presName="spaceRect" presStyleCnt="0"/>
      <dgm:spPr/>
    </dgm:pt>
    <dgm:pt modelId="{A780AA7E-C082-4959-986E-104418FC583C}" type="pres">
      <dgm:prSet presAssocID="{9B426B48-FF22-422A-A855-CFA56C9E3A1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58B8701-776F-44F5-9C8B-E9AF518EBD27}" type="presOf" srcId="{175E1680-C72D-4A1E-92BE-8AC53F45A4ED}" destId="{A234F094-D994-47BB-B824-A7C0E6ADA8EB}" srcOrd="0" destOrd="0" presId="urn:microsoft.com/office/officeart/2018/2/layout/IconVerticalSolidList"/>
    <dgm:cxn modelId="{51F4000D-DCF2-4716-A6D5-B9B6A6584C86}" srcId="{175E1680-C72D-4A1E-92BE-8AC53F45A4ED}" destId="{9B426B48-FF22-422A-A855-CFA56C9E3A15}" srcOrd="2" destOrd="0" parTransId="{0A2DFB63-ADE6-4B00-AC16-CA170BE6A43A}" sibTransId="{BA3B0B7A-210F-4F1E-BCF8-8C8A96E46ACC}"/>
    <dgm:cxn modelId="{3C71CB1F-C9D9-4C79-BD38-8D58C739C228}" type="presOf" srcId="{9B426B48-FF22-422A-A855-CFA56C9E3A15}" destId="{A780AA7E-C082-4959-986E-104418FC583C}" srcOrd="0" destOrd="0" presId="urn:microsoft.com/office/officeart/2018/2/layout/IconVerticalSolidList"/>
    <dgm:cxn modelId="{4AC5EC23-0A0F-4325-B62E-F27F9F99BC8F}" type="presOf" srcId="{0654DCEB-49BC-4A61-999A-BAF605FC8D78}" destId="{C9C3B617-5690-44B7-81F7-91F19985AB1F}" srcOrd="0" destOrd="0" presId="urn:microsoft.com/office/officeart/2018/2/layout/IconVerticalSolidList"/>
    <dgm:cxn modelId="{BBD7105E-5959-4D05-9357-71D4C1549E58}" type="presOf" srcId="{B5A11090-A969-47DE-B17F-705CE8A8B5F1}" destId="{4567028F-E63B-4DD5-9F4A-4E8C3625CF78}" srcOrd="0" destOrd="0" presId="urn:microsoft.com/office/officeart/2018/2/layout/IconVerticalSolidList"/>
    <dgm:cxn modelId="{338FE7AE-3A49-41B0-A4F1-370BDB4DF3B9}" srcId="{175E1680-C72D-4A1E-92BE-8AC53F45A4ED}" destId="{B5A11090-A969-47DE-B17F-705CE8A8B5F1}" srcOrd="1" destOrd="0" parTransId="{56F3B16A-0AD0-4719-AD2E-73D068ABFC43}" sibTransId="{4C36F661-4DB5-4789-871F-AE3CD3B55D1E}"/>
    <dgm:cxn modelId="{78C0D7B1-E94C-4F05-811B-6F2113B205D6}" srcId="{175E1680-C72D-4A1E-92BE-8AC53F45A4ED}" destId="{0654DCEB-49BC-4A61-999A-BAF605FC8D78}" srcOrd="0" destOrd="0" parTransId="{72E47B8C-FF4B-4308-931C-2D3A04844FBC}" sibTransId="{964AADE5-9668-434D-8B95-4FCD68F2FA81}"/>
    <dgm:cxn modelId="{3916D8E4-614E-4B21-8473-AB6456BEE848}" type="presParOf" srcId="{A234F094-D994-47BB-B824-A7C0E6ADA8EB}" destId="{C9262BEC-9C54-4D89-A8A6-98E02F187B49}" srcOrd="0" destOrd="0" presId="urn:microsoft.com/office/officeart/2018/2/layout/IconVerticalSolidList"/>
    <dgm:cxn modelId="{049D6D1F-1933-4236-A837-55E5C7C10104}" type="presParOf" srcId="{C9262BEC-9C54-4D89-A8A6-98E02F187B49}" destId="{EC9D6CD6-1DE4-410F-AB3A-F1B3DB9803ED}" srcOrd="0" destOrd="0" presId="urn:microsoft.com/office/officeart/2018/2/layout/IconVerticalSolidList"/>
    <dgm:cxn modelId="{201F7670-ACF1-429F-AC26-FEEF53C1A70C}" type="presParOf" srcId="{C9262BEC-9C54-4D89-A8A6-98E02F187B49}" destId="{28309BDE-7C36-48F6-98A7-ACEEF9E940F7}" srcOrd="1" destOrd="0" presId="urn:microsoft.com/office/officeart/2018/2/layout/IconVerticalSolidList"/>
    <dgm:cxn modelId="{6ACF1A4A-EB36-4273-BBF8-28431218F224}" type="presParOf" srcId="{C9262BEC-9C54-4D89-A8A6-98E02F187B49}" destId="{C81FA7F4-70AC-4EDD-80F5-2E7271A1FAFA}" srcOrd="2" destOrd="0" presId="urn:microsoft.com/office/officeart/2018/2/layout/IconVerticalSolidList"/>
    <dgm:cxn modelId="{271B9B16-19BD-4C33-B554-9F8A1FF61F98}" type="presParOf" srcId="{C9262BEC-9C54-4D89-A8A6-98E02F187B49}" destId="{C9C3B617-5690-44B7-81F7-91F19985AB1F}" srcOrd="3" destOrd="0" presId="urn:microsoft.com/office/officeart/2018/2/layout/IconVerticalSolidList"/>
    <dgm:cxn modelId="{E00CEDD6-7BF4-4CCB-A904-43A69C582321}" type="presParOf" srcId="{A234F094-D994-47BB-B824-A7C0E6ADA8EB}" destId="{FB6D0DE7-9072-4EA4-BA48-42A519F308C7}" srcOrd="1" destOrd="0" presId="urn:microsoft.com/office/officeart/2018/2/layout/IconVerticalSolidList"/>
    <dgm:cxn modelId="{FB889A7B-4FB0-40E6-B686-06758CF86DB7}" type="presParOf" srcId="{A234F094-D994-47BB-B824-A7C0E6ADA8EB}" destId="{7E02D212-865F-4C43-84C7-121B7C853FEF}" srcOrd="2" destOrd="0" presId="urn:microsoft.com/office/officeart/2018/2/layout/IconVerticalSolidList"/>
    <dgm:cxn modelId="{63A299FF-E857-4B05-93C9-A5A2777E9CD2}" type="presParOf" srcId="{7E02D212-865F-4C43-84C7-121B7C853FEF}" destId="{732AA244-119E-4009-A808-055DF75DFE5C}" srcOrd="0" destOrd="0" presId="urn:microsoft.com/office/officeart/2018/2/layout/IconVerticalSolidList"/>
    <dgm:cxn modelId="{45C659BB-B415-468C-87CB-3BB35FCC77E5}" type="presParOf" srcId="{7E02D212-865F-4C43-84C7-121B7C853FEF}" destId="{CC2D0B8F-0EA6-4E89-A8B7-BA76299FCD9F}" srcOrd="1" destOrd="0" presId="urn:microsoft.com/office/officeart/2018/2/layout/IconVerticalSolidList"/>
    <dgm:cxn modelId="{DC0B45C5-DC3D-4E19-9D58-CB9A2B0F0473}" type="presParOf" srcId="{7E02D212-865F-4C43-84C7-121B7C853FEF}" destId="{C5E28970-687C-4AB2-990D-0F044E3151DA}" srcOrd="2" destOrd="0" presId="urn:microsoft.com/office/officeart/2018/2/layout/IconVerticalSolidList"/>
    <dgm:cxn modelId="{C47765AC-D40E-4508-9F2E-A79D97EC4E49}" type="presParOf" srcId="{7E02D212-865F-4C43-84C7-121B7C853FEF}" destId="{4567028F-E63B-4DD5-9F4A-4E8C3625CF78}" srcOrd="3" destOrd="0" presId="urn:microsoft.com/office/officeart/2018/2/layout/IconVerticalSolidList"/>
    <dgm:cxn modelId="{BD325A51-EF59-487F-98CE-0EC9A851BBE1}" type="presParOf" srcId="{A234F094-D994-47BB-B824-A7C0E6ADA8EB}" destId="{954B9C09-E35C-4190-8F40-E609CEB99280}" srcOrd="3" destOrd="0" presId="urn:microsoft.com/office/officeart/2018/2/layout/IconVerticalSolidList"/>
    <dgm:cxn modelId="{5FD7877D-6650-4671-88A1-F6430DA1EE19}" type="presParOf" srcId="{A234F094-D994-47BB-B824-A7C0E6ADA8EB}" destId="{261FDE07-F6EF-49E9-A982-B9E1095BA4BD}" srcOrd="4" destOrd="0" presId="urn:microsoft.com/office/officeart/2018/2/layout/IconVerticalSolidList"/>
    <dgm:cxn modelId="{FC62D2ED-C0F7-40E9-B4D8-5DBB1BCD7669}" type="presParOf" srcId="{261FDE07-F6EF-49E9-A982-B9E1095BA4BD}" destId="{981F419F-23D8-439E-BD7A-608A7C4EC7C1}" srcOrd="0" destOrd="0" presId="urn:microsoft.com/office/officeart/2018/2/layout/IconVerticalSolidList"/>
    <dgm:cxn modelId="{18BEC787-6FEB-490D-B1ED-FC1BE421CF1C}" type="presParOf" srcId="{261FDE07-F6EF-49E9-A982-B9E1095BA4BD}" destId="{B7490E68-3872-4A9B-9BE1-DD1A15C29141}" srcOrd="1" destOrd="0" presId="urn:microsoft.com/office/officeart/2018/2/layout/IconVerticalSolidList"/>
    <dgm:cxn modelId="{FAFFF4BC-5FB2-46BD-8876-48933365FA11}" type="presParOf" srcId="{261FDE07-F6EF-49E9-A982-B9E1095BA4BD}" destId="{BD51CA5B-DC6F-428C-87B2-A1843C029829}" srcOrd="2" destOrd="0" presId="urn:microsoft.com/office/officeart/2018/2/layout/IconVerticalSolidList"/>
    <dgm:cxn modelId="{F1E0C605-2EEC-40D6-B9A5-D93A2DAF9DAC}" type="presParOf" srcId="{261FDE07-F6EF-49E9-A982-B9E1095BA4BD}" destId="{A780AA7E-C082-4959-986E-104418FC583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B0086F-B4CE-42D0-9306-3A3685A05B76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B464682-4079-4D8D-8CA3-4233EFA0580B}">
      <dgm:prSet/>
      <dgm:spPr/>
      <dgm:t>
        <a:bodyPr/>
        <a:lstStyle/>
        <a:p>
          <a:r>
            <a:rPr lang="en-US" b="1"/>
            <a:t>Source:</a:t>
          </a:r>
          <a:endParaRPr lang="en-US"/>
        </a:p>
      </dgm:t>
    </dgm:pt>
    <dgm:pt modelId="{226139D6-88C8-41E0-95BC-C35BCE7BC28F}" type="parTrans" cxnId="{C716BBF2-E63E-496B-9307-420CF7738144}">
      <dgm:prSet/>
      <dgm:spPr/>
      <dgm:t>
        <a:bodyPr/>
        <a:lstStyle/>
        <a:p>
          <a:endParaRPr lang="en-US"/>
        </a:p>
      </dgm:t>
    </dgm:pt>
    <dgm:pt modelId="{A87DEEB5-0588-432F-9419-C6E82DCF2163}" type="sibTrans" cxnId="{C716BBF2-E63E-496B-9307-420CF7738144}">
      <dgm:prSet/>
      <dgm:spPr/>
      <dgm:t>
        <a:bodyPr/>
        <a:lstStyle/>
        <a:p>
          <a:endParaRPr lang="en-US"/>
        </a:p>
      </dgm:t>
    </dgm:pt>
    <dgm:pt modelId="{DADFD216-7838-40E6-9F2D-37FD0C2A5E8B}">
      <dgm:prSet/>
      <dgm:spPr/>
      <dgm:t>
        <a:bodyPr/>
        <a:lstStyle/>
        <a:p>
          <a:r>
            <a:rPr lang="en-US"/>
            <a:t>NYC Taxi &amp; Limousine Commission (TLC) Yellow Taxi Trip Records</a:t>
          </a:r>
        </a:p>
      </dgm:t>
    </dgm:pt>
    <dgm:pt modelId="{F5A6B67F-1DF9-4730-8FFB-075DEFA5695B}" type="parTrans" cxnId="{987DC4B6-CBFE-4E53-AD9E-D5B14CCCCB52}">
      <dgm:prSet/>
      <dgm:spPr/>
      <dgm:t>
        <a:bodyPr/>
        <a:lstStyle/>
        <a:p>
          <a:endParaRPr lang="en-US"/>
        </a:p>
      </dgm:t>
    </dgm:pt>
    <dgm:pt modelId="{37AE4698-6ABD-479A-85B0-304272E4E520}" type="sibTrans" cxnId="{987DC4B6-CBFE-4E53-AD9E-D5B14CCCCB52}">
      <dgm:prSet/>
      <dgm:spPr/>
      <dgm:t>
        <a:bodyPr/>
        <a:lstStyle/>
        <a:p>
          <a:endParaRPr lang="en-US"/>
        </a:p>
      </dgm:t>
    </dgm:pt>
    <dgm:pt modelId="{D6D9E24B-E29A-4710-AE3D-56DA9FA8D855}">
      <dgm:prSet/>
      <dgm:spPr/>
      <dgm:t>
        <a:bodyPr/>
        <a:lstStyle/>
        <a:p>
          <a:r>
            <a:rPr lang="en-US"/>
            <a:t>Open dataset with millions of trip records from NYC taxis</a:t>
          </a:r>
        </a:p>
      </dgm:t>
    </dgm:pt>
    <dgm:pt modelId="{6460B095-7082-4943-B24A-FBC163A2FCF4}" type="parTrans" cxnId="{89007F2D-7AC9-4882-A2B4-741A75E19A6A}">
      <dgm:prSet/>
      <dgm:spPr/>
      <dgm:t>
        <a:bodyPr/>
        <a:lstStyle/>
        <a:p>
          <a:endParaRPr lang="en-US"/>
        </a:p>
      </dgm:t>
    </dgm:pt>
    <dgm:pt modelId="{C7C5805A-7C10-4952-898F-F8FC6077FBA0}" type="sibTrans" cxnId="{89007F2D-7AC9-4882-A2B4-741A75E19A6A}">
      <dgm:prSet/>
      <dgm:spPr/>
      <dgm:t>
        <a:bodyPr/>
        <a:lstStyle/>
        <a:p>
          <a:endParaRPr lang="en-US"/>
        </a:p>
      </dgm:t>
    </dgm:pt>
    <dgm:pt modelId="{7E308EA0-6A9A-4D68-B95B-007963C1E926}">
      <dgm:prSet/>
      <dgm:spPr/>
      <dgm:t>
        <a:bodyPr/>
        <a:lstStyle/>
        <a:p>
          <a:r>
            <a:rPr lang="en-US" b="1"/>
            <a:t>Key Features:</a:t>
          </a:r>
          <a:endParaRPr lang="en-US"/>
        </a:p>
      </dgm:t>
    </dgm:pt>
    <dgm:pt modelId="{0C401422-99BB-41F7-9BA3-39E2D8462A66}" type="parTrans" cxnId="{BE3B6D29-A6AE-4210-9C4C-F5E13B6F412D}">
      <dgm:prSet/>
      <dgm:spPr/>
      <dgm:t>
        <a:bodyPr/>
        <a:lstStyle/>
        <a:p>
          <a:endParaRPr lang="en-US"/>
        </a:p>
      </dgm:t>
    </dgm:pt>
    <dgm:pt modelId="{65CEBECE-535A-439D-9E55-7372091EA8A4}" type="sibTrans" cxnId="{BE3B6D29-A6AE-4210-9C4C-F5E13B6F412D}">
      <dgm:prSet/>
      <dgm:spPr/>
      <dgm:t>
        <a:bodyPr/>
        <a:lstStyle/>
        <a:p>
          <a:endParaRPr lang="en-US"/>
        </a:p>
      </dgm:t>
    </dgm:pt>
    <dgm:pt modelId="{FED0B5FC-EE99-4D1A-919C-E5BDFC155D44}">
      <dgm:prSet/>
      <dgm:spPr/>
      <dgm:t>
        <a:bodyPr/>
        <a:lstStyle/>
        <a:p>
          <a:r>
            <a:rPr lang="en-US" b="1"/>
            <a:t>Trip Details: </a:t>
          </a:r>
          <a:r>
            <a:rPr lang="en-US"/>
            <a:t>Pickup and drop-off locations, timestamps, trip distance</a:t>
          </a:r>
        </a:p>
      </dgm:t>
    </dgm:pt>
    <dgm:pt modelId="{577E1D4F-DCD4-4EC3-A7BB-213E0F2E5392}" type="parTrans" cxnId="{A21FA2DD-9C09-46A1-8494-C34D47139E34}">
      <dgm:prSet/>
      <dgm:spPr/>
      <dgm:t>
        <a:bodyPr/>
        <a:lstStyle/>
        <a:p>
          <a:endParaRPr lang="en-US"/>
        </a:p>
      </dgm:t>
    </dgm:pt>
    <dgm:pt modelId="{968E1A03-B1FF-4075-9707-5E26B3AB5EFD}" type="sibTrans" cxnId="{A21FA2DD-9C09-46A1-8494-C34D47139E34}">
      <dgm:prSet/>
      <dgm:spPr/>
      <dgm:t>
        <a:bodyPr/>
        <a:lstStyle/>
        <a:p>
          <a:endParaRPr lang="en-US"/>
        </a:p>
      </dgm:t>
    </dgm:pt>
    <dgm:pt modelId="{53443F33-B667-46FD-80A7-C6F95631B253}">
      <dgm:prSet/>
      <dgm:spPr/>
      <dgm:t>
        <a:bodyPr/>
        <a:lstStyle/>
        <a:p>
          <a:r>
            <a:rPr lang="en-US" b="1"/>
            <a:t>Fare Information: </a:t>
          </a:r>
          <a:r>
            <a:rPr lang="en-US"/>
            <a:t>Total fare, tip amount, payment type</a:t>
          </a:r>
        </a:p>
      </dgm:t>
    </dgm:pt>
    <dgm:pt modelId="{AABD605E-58F1-44B4-BD21-AD0A3C4B3098}" type="parTrans" cxnId="{7F288D0A-152F-4AAD-BB03-66E4AC51C2D1}">
      <dgm:prSet/>
      <dgm:spPr/>
      <dgm:t>
        <a:bodyPr/>
        <a:lstStyle/>
        <a:p>
          <a:endParaRPr lang="en-US"/>
        </a:p>
      </dgm:t>
    </dgm:pt>
    <dgm:pt modelId="{E680FA8D-B635-41D4-BB44-EC93EF1E8C2B}" type="sibTrans" cxnId="{7F288D0A-152F-4AAD-BB03-66E4AC51C2D1}">
      <dgm:prSet/>
      <dgm:spPr/>
      <dgm:t>
        <a:bodyPr/>
        <a:lstStyle/>
        <a:p>
          <a:endParaRPr lang="en-US"/>
        </a:p>
      </dgm:t>
    </dgm:pt>
    <dgm:pt modelId="{E24F35A7-247B-4484-A3DC-182D72685978}">
      <dgm:prSet/>
      <dgm:spPr/>
      <dgm:t>
        <a:bodyPr/>
        <a:lstStyle/>
        <a:p>
          <a:r>
            <a:rPr lang="en-US" b="1"/>
            <a:t>Passenger Data:</a:t>
          </a:r>
          <a:r>
            <a:rPr lang="en-US"/>
            <a:t> Number of passengers per trip</a:t>
          </a:r>
        </a:p>
      </dgm:t>
    </dgm:pt>
    <dgm:pt modelId="{052914CD-FEE2-4E3A-A703-A268C148F342}" type="parTrans" cxnId="{E11AC40E-A718-4F56-8F9C-58C5BEA15468}">
      <dgm:prSet/>
      <dgm:spPr/>
      <dgm:t>
        <a:bodyPr/>
        <a:lstStyle/>
        <a:p>
          <a:endParaRPr lang="en-US"/>
        </a:p>
      </dgm:t>
    </dgm:pt>
    <dgm:pt modelId="{C25C068A-4542-423E-8E52-33E906D2422E}" type="sibTrans" cxnId="{E11AC40E-A718-4F56-8F9C-58C5BEA15468}">
      <dgm:prSet/>
      <dgm:spPr/>
      <dgm:t>
        <a:bodyPr/>
        <a:lstStyle/>
        <a:p>
          <a:endParaRPr lang="en-US"/>
        </a:p>
      </dgm:t>
    </dgm:pt>
    <dgm:pt modelId="{0EE64D72-C02D-4F4E-8425-098858489CFB}">
      <dgm:prSet/>
      <dgm:spPr/>
      <dgm:t>
        <a:bodyPr/>
        <a:lstStyle/>
        <a:p>
          <a:r>
            <a:rPr lang="en-US" b="1"/>
            <a:t>Time-Related Attributes: </a:t>
          </a:r>
          <a:r>
            <a:rPr lang="en-US"/>
            <a:t>Pickup time, dropoff time</a:t>
          </a:r>
        </a:p>
      </dgm:t>
    </dgm:pt>
    <dgm:pt modelId="{6BD54638-FCEA-4B61-92F3-E3F63F7F670E}" type="parTrans" cxnId="{EB397EF7-BA1C-4D67-B016-F9BF6FDFB68D}">
      <dgm:prSet/>
      <dgm:spPr/>
      <dgm:t>
        <a:bodyPr/>
        <a:lstStyle/>
        <a:p>
          <a:endParaRPr lang="en-US"/>
        </a:p>
      </dgm:t>
    </dgm:pt>
    <dgm:pt modelId="{149FFF43-3568-4D16-8B51-7EB225B1C4F0}" type="sibTrans" cxnId="{EB397EF7-BA1C-4D67-B016-F9BF6FDFB68D}">
      <dgm:prSet/>
      <dgm:spPr/>
      <dgm:t>
        <a:bodyPr/>
        <a:lstStyle/>
        <a:p>
          <a:endParaRPr lang="en-US"/>
        </a:p>
      </dgm:t>
    </dgm:pt>
    <dgm:pt modelId="{F302424D-5C5A-4607-8F1B-BB350E12BBA3}" type="pres">
      <dgm:prSet presAssocID="{B7B0086F-B4CE-42D0-9306-3A3685A05B76}" presName="Name0" presStyleCnt="0">
        <dgm:presLayoutVars>
          <dgm:dir/>
          <dgm:animLvl val="lvl"/>
          <dgm:resizeHandles val="exact"/>
        </dgm:presLayoutVars>
      </dgm:prSet>
      <dgm:spPr/>
    </dgm:pt>
    <dgm:pt modelId="{49852D9A-88C8-40BC-AD6C-4D1332E26D5C}" type="pres">
      <dgm:prSet presAssocID="{6B464682-4079-4D8D-8CA3-4233EFA0580B}" presName="composite" presStyleCnt="0"/>
      <dgm:spPr/>
    </dgm:pt>
    <dgm:pt modelId="{BE2BB0D0-0489-44EC-9AA7-6F9BA5FED91F}" type="pres">
      <dgm:prSet presAssocID="{6B464682-4079-4D8D-8CA3-4233EFA0580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E838E64-98FC-40B3-AC83-3CD180C8BCE2}" type="pres">
      <dgm:prSet presAssocID="{6B464682-4079-4D8D-8CA3-4233EFA0580B}" presName="desTx" presStyleLbl="alignAccFollowNode1" presStyleIdx="0" presStyleCnt="2">
        <dgm:presLayoutVars>
          <dgm:bulletEnabled val="1"/>
        </dgm:presLayoutVars>
      </dgm:prSet>
      <dgm:spPr/>
    </dgm:pt>
    <dgm:pt modelId="{C4CE4F89-E3C0-4754-AAAD-2BF4BF5863DE}" type="pres">
      <dgm:prSet presAssocID="{A87DEEB5-0588-432F-9419-C6E82DCF2163}" presName="space" presStyleCnt="0"/>
      <dgm:spPr/>
    </dgm:pt>
    <dgm:pt modelId="{F6D5FC31-2DF2-4896-BAFB-83AFDBEA1066}" type="pres">
      <dgm:prSet presAssocID="{7E308EA0-6A9A-4D68-B95B-007963C1E926}" presName="composite" presStyleCnt="0"/>
      <dgm:spPr/>
    </dgm:pt>
    <dgm:pt modelId="{8208A951-16BF-4941-A6C1-4D31FFA01A16}" type="pres">
      <dgm:prSet presAssocID="{7E308EA0-6A9A-4D68-B95B-007963C1E926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68524D3-70A8-4E9C-86DF-BFD4FB9FF6AF}" type="pres">
      <dgm:prSet presAssocID="{7E308EA0-6A9A-4D68-B95B-007963C1E926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88BC7903-66D4-4FDA-B1D1-10BA2C5B0049}" type="presOf" srcId="{53443F33-B667-46FD-80A7-C6F95631B253}" destId="{B68524D3-70A8-4E9C-86DF-BFD4FB9FF6AF}" srcOrd="0" destOrd="1" presId="urn:microsoft.com/office/officeart/2005/8/layout/hList1"/>
    <dgm:cxn modelId="{7F288D0A-152F-4AAD-BB03-66E4AC51C2D1}" srcId="{7E308EA0-6A9A-4D68-B95B-007963C1E926}" destId="{53443F33-B667-46FD-80A7-C6F95631B253}" srcOrd="1" destOrd="0" parTransId="{AABD605E-58F1-44B4-BD21-AD0A3C4B3098}" sibTransId="{E680FA8D-B635-41D4-BB44-EC93EF1E8C2B}"/>
    <dgm:cxn modelId="{E11AC40E-A718-4F56-8F9C-58C5BEA15468}" srcId="{7E308EA0-6A9A-4D68-B95B-007963C1E926}" destId="{E24F35A7-247B-4484-A3DC-182D72685978}" srcOrd="2" destOrd="0" parTransId="{052914CD-FEE2-4E3A-A703-A268C148F342}" sibTransId="{C25C068A-4542-423E-8E52-33E906D2422E}"/>
    <dgm:cxn modelId="{BE3B6D29-A6AE-4210-9C4C-F5E13B6F412D}" srcId="{B7B0086F-B4CE-42D0-9306-3A3685A05B76}" destId="{7E308EA0-6A9A-4D68-B95B-007963C1E926}" srcOrd="1" destOrd="0" parTransId="{0C401422-99BB-41F7-9BA3-39E2D8462A66}" sibTransId="{65CEBECE-535A-439D-9E55-7372091EA8A4}"/>
    <dgm:cxn modelId="{89007F2D-7AC9-4882-A2B4-741A75E19A6A}" srcId="{6B464682-4079-4D8D-8CA3-4233EFA0580B}" destId="{D6D9E24B-E29A-4710-AE3D-56DA9FA8D855}" srcOrd="1" destOrd="0" parTransId="{6460B095-7082-4943-B24A-FBC163A2FCF4}" sibTransId="{C7C5805A-7C10-4952-898F-F8FC6077FBA0}"/>
    <dgm:cxn modelId="{47209C65-6547-4CBE-966C-4B996AEFADC9}" type="presOf" srcId="{0EE64D72-C02D-4F4E-8425-098858489CFB}" destId="{B68524D3-70A8-4E9C-86DF-BFD4FB9FF6AF}" srcOrd="0" destOrd="3" presId="urn:microsoft.com/office/officeart/2005/8/layout/hList1"/>
    <dgm:cxn modelId="{31C29A46-9F2A-43D1-AD13-0FD2D7771FD7}" type="presOf" srcId="{7E308EA0-6A9A-4D68-B95B-007963C1E926}" destId="{8208A951-16BF-4941-A6C1-4D31FFA01A16}" srcOrd="0" destOrd="0" presId="urn:microsoft.com/office/officeart/2005/8/layout/hList1"/>
    <dgm:cxn modelId="{4AFAB6A1-0706-4C1C-BF52-ED464ECC20BB}" type="presOf" srcId="{6B464682-4079-4D8D-8CA3-4233EFA0580B}" destId="{BE2BB0D0-0489-44EC-9AA7-6F9BA5FED91F}" srcOrd="0" destOrd="0" presId="urn:microsoft.com/office/officeart/2005/8/layout/hList1"/>
    <dgm:cxn modelId="{592F0DB2-33CE-4115-9F32-38F0B85BB936}" type="presOf" srcId="{D6D9E24B-E29A-4710-AE3D-56DA9FA8D855}" destId="{AE838E64-98FC-40B3-AC83-3CD180C8BCE2}" srcOrd="0" destOrd="1" presId="urn:microsoft.com/office/officeart/2005/8/layout/hList1"/>
    <dgm:cxn modelId="{987DC4B6-CBFE-4E53-AD9E-D5B14CCCCB52}" srcId="{6B464682-4079-4D8D-8CA3-4233EFA0580B}" destId="{DADFD216-7838-40E6-9F2D-37FD0C2A5E8B}" srcOrd="0" destOrd="0" parTransId="{F5A6B67F-1DF9-4730-8FFB-075DEFA5695B}" sibTransId="{37AE4698-6ABD-479A-85B0-304272E4E520}"/>
    <dgm:cxn modelId="{DCC828C5-B5E1-412C-9C4F-3C39C1A436A6}" type="presOf" srcId="{B7B0086F-B4CE-42D0-9306-3A3685A05B76}" destId="{F302424D-5C5A-4607-8F1B-BB350E12BBA3}" srcOrd="0" destOrd="0" presId="urn:microsoft.com/office/officeart/2005/8/layout/hList1"/>
    <dgm:cxn modelId="{A21FA2DD-9C09-46A1-8494-C34D47139E34}" srcId="{7E308EA0-6A9A-4D68-B95B-007963C1E926}" destId="{FED0B5FC-EE99-4D1A-919C-E5BDFC155D44}" srcOrd="0" destOrd="0" parTransId="{577E1D4F-DCD4-4EC3-A7BB-213E0F2E5392}" sibTransId="{968E1A03-B1FF-4075-9707-5E26B3AB5EFD}"/>
    <dgm:cxn modelId="{964532E9-B3E5-4149-A663-3E24B9F88756}" type="presOf" srcId="{E24F35A7-247B-4484-A3DC-182D72685978}" destId="{B68524D3-70A8-4E9C-86DF-BFD4FB9FF6AF}" srcOrd="0" destOrd="2" presId="urn:microsoft.com/office/officeart/2005/8/layout/hList1"/>
    <dgm:cxn modelId="{C716BBF2-E63E-496B-9307-420CF7738144}" srcId="{B7B0086F-B4CE-42D0-9306-3A3685A05B76}" destId="{6B464682-4079-4D8D-8CA3-4233EFA0580B}" srcOrd="0" destOrd="0" parTransId="{226139D6-88C8-41E0-95BC-C35BCE7BC28F}" sibTransId="{A87DEEB5-0588-432F-9419-C6E82DCF2163}"/>
    <dgm:cxn modelId="{EB397EF7-BA1C-4D67-B016-F9BF6FDFB68D}" srcId="{7E308EA0-6A9A-4D68-B95B-007963C1E926}" destId="{0EE64D72-C02D-4F4E-8425-098858489CFB}" srcOrd="3" destOrd="0" parTransId="{6BD54638-FCEA-4B61-92F3-E3F63F7F670E}" sibTransId="{149FFF43-3568-4D16-8B51-7EB225B1C4F0}"/>
    <dgm:cxn modelId="{0EB55CF8-0E9E-462E-B6E3-E6F5768FD9F2}" type="presOf" srcId="{DADFD216-7838-40E6-9F2D-37FD0C2A5E8B}" destId="{AE838E64-98FC-40B3-AC83-3CD180C8BCE2}" srcOrd="0" destOrd="0" presId="urn:microsoft.com/office/officeart/2005/8/layout/hList1"/>
    <dgm:cxn modelId="{9ADAD8FC-E784-4734-A656-A0FED4433CFE}" type="presOf" srcId="{FED0B5FC-EE99-4D1A-919C-E5BDFC155D44}" destId="{B68524D3-70A8-4E9C-86DF-BFD4FB9FF6AF}" srcOrd="0" destOrd="0" presId="urn:microsoft.com/office/officeart/2005/8/layout/hList1"/>
    <dgm:cxn modelId="{CFEAA603-3030-4CA2-B663-52184491DD78}" type="presParOf" srcId="{F302424D-5C5A-4607-8F1B-BB350E12BBA3}" destId="{49852D9A-88C8-40BC-AD6C-4D1332E26D5C}" srcOrd="0" destOrd="0" presId="urn:microsoft.com/office/officeart/2005/8/layout/hList1"/>
    <dgm:cxn modelId="{4C003C1B-947B-42E7-8EC9-308739648B15}" type="presParOf" srcId="{49852D9A-88C8-40BC-AD6C-4D1332E26D5C}" destId="{BE2BB0D0-0489-44EC-9AA7-6F9BA5FED91F}" srcOrd="0" destOrd="0" presId="urn:microsoft.com/office/officeart/2005/8/layout/hList1"/>
    <dgm:cxn modelId="{0DD2D6A9-4BE3-4ABF-8AF5-016067AA9AE0}" type="presParOf" srcId="{49852D9A-88C8-40BC-AD6C-4D1332E26D5C}" destId="{AE838E64-98FC-40B3-AC83-3CD180C8BCE2}" srcOrd="1" destOrd="0" presId="urn:microsoft.com/office/officeart/2005/8/layout/hList1"/>
    <dgm:cxn modelId="{C685811F-561E-4FCC-A060-A86643591A9F}" type="presParOf" srcId="{F302424D-5C5A-4607-8F1B-BB350E12BBA3}" destId="{C4CE4F89-E3C0-4754-AAAD-2BF4BF5863DE}" srcOrd="1" destOrd="0" presId="urn:microsoft.com/office/officeart/2005/8/layout/hList1"/>
    <dgm:cxn modelId="{6458E1CC-5CCE-4FBF-96F8-82A38B73B347}" type="presParOf" srcId="{F302424D-5C5A-4607-8F1B-BB350E12BBA3}" destId="{F6D5FC31-2DF2-4896-BAFB-83AFDBEA1066}" srcOrd="2" destOrd="0" presId="urn:microsoft.com/office/officeart/2005/8/layout/hList1"/>
    <dgm:cxn modelId="{DD630FDA-8323-4FFB-A0B7-0FBC77D14078}" type="presParOf" srcId="{F6D5FC31-2DF2-4896-BAFB-83AFDBEA1066}" destId="{8208A951-16BF-4941-A6C1-4D31FFA01A16}" srcOrd="0" destOrd="0" presId="urn:microsoft.com/office/officeart/2005/8/layout/hList1"/>
    <dgm:cxn modelId="{96E8844C-D168-4AC1-B992-70EC686AC4EB}" type="presParOf" srcId="{F6D5FC31-2DF2-4896-BAFB-83AFDBEA1066}" destId="{B68524D3-70A8-4E9C-86DF-BFD4FB9FF6A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4D9011-EDA0-422A-9BB1-6E7F21E8C92B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18B152-6E12-4F2A-8887-16D6890C1CBA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18039B-D3FA-44AE-8300-C5A3838476F8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Efficient transportation systems are the backbone of urban economies.</a:t>
          </a:r>
        </a:p>
      </dsp:txBody>
      <dsp:txXfrm>
        <a:off x="1948202" y="368029"/>
        <a:ext cx="3233964" cy="1371985"/>
      </dsp:txXfrm>
    </dsp:sp>
    <dsp:sp modelId="{FC9D5291-418C-4B4D-9C99-3AE2106E2B7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0A0D5-EE71-400A-B94D-9254553B9AD0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4DE16-2CDC-4566-81B9-087BA17A253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Understanding how transportation operates can improve the mobility and reduce inefficiencies</a:t>
          </a:r>
        </a:p>
      </dsp:txBody>
      <dsp:txXfrm>
        <a:off x="7411643" y="368029"/>
        <a:ext cx="3233964" cy="1371985"/>
      </dsp:txXfrm>
    </dsp:sp>
    <dsp:sp modelId="{65B979A4-421E-45BF-BDE4-E57C81C4C1B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66FEF-3534-4E9F-99DE-8CFEDB5CDBB7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BA043F-8226-43CD-9880-5297AADEA172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baseline="0" dirty="0"/>
            <a:t>Predicting fares dynamics, transportation patterns and passenger’s behavior can help optimize resource allocation</a:t>
          </a:r>
          <a:endParaRPr lang="en-US" sz="2000" kern="1200" dirty="0"/>
        </a:p>
      </dsp:txBody>
      <dsp:txXfrm>
        <a:off x="1948202" y="2452790"/>
        <a:ext cx="3233964" cy="1371985"/>
      </dsp:txXfrm>
    </dsp:sp>
    <dsp:sp modelId="{2318B478-79BA-4CAE-B7F4-1B29B12914EB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9D4AEC-A7F4-43F1-8A68-D2797CA9875B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523FC9-8429-423A-AF8F-5A50520E9206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Insights</a:t>
          </a:r>
          <a:r>
            <a:rPr lang="en-US" sz="2000" kern="1200" baseline="0" dirty="0"/>
            <a:t> from this study can support sustainable urban planning and smart transit systems.</a:t>
          </a:r>
          <a:endParaRPr lang="en-US" sz="20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9D6CD6-1DE4-410F-AB3A-F1B3DB9803ED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309BDE-7C36-48F6-98A7-ACEEF9E940F7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3B617-5690-44B7-81F7-91F19985AB1F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Can we predict fair amount based on other features like trip distance, passenger count, </a:t>
          </a:r>
          <a:r>
            <a:rPr lang="en-US" sz="2500" kern="1200" dirty="0" err="1">
              <a:latin typeface="Lato" panose="020F0502020204030203" pitchFamily="34" charset="0"/>
              <a:cs typeface="Arial" panose="020B0604020202020204" pitchFamily="34" charset="0"/>
            </a:rPr>
            <a:t>etc</a:t>
          </a: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?</a:t>
          </a:r>
          <a:endParaRPr lang="en-US" sz="2500" kern="1200" dirty="0"/>
        </a:p>
      </dsp:txBody>
      <dsp:txXfrm>
        <a:off x="1437631" y="531"/>
        <a:ext cx="9077968" cy="1244702"/>
      </dsp:txXfrm>
    </dsp:sp>
    <dsp:sp modelId="{732AA244-119E-4009-A808-055DF75DFE5C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2D0B8F-0EA6-4E89-A8B7-BA76299FCD9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67028F-E63B-4DD5-9F4A-4E8C3625CF78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Can we predict payment type based on other features?</a:t>
          </a:r>
          <a:endParaRPr lang="en-US" sz="2500" kern="1200" dirty="0"/>
        </a:p>
      </dsp:txBody>
      <dsp:txXfrm>
        <a:off x="1437631" y="1556410"/>
        <a:ext cx="9077968" cy="1244702"/>
      </dsp:txXfrm>
    </dsp:sp>
    <dsp:sp modelId="{981F419F-23D8-439E-BD7A-608A7C4EC7C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490E68-3872-4A9B-9BE1-DD1A15C29141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80AA7E-C082-4959-986E-104418FC583C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Lato" panose="020F0502020204030203" pitchFamily="34" charset="0"/>
              <a:cs typeface="Arial" panose="020B0604020202020204" pitchFamily="34" charset="0"/>
            </a:rPr>
            <a:t>Can we forecast future demand and revenue based on past data?</a:t>
          </a:r>
          <a:endParaRPr lang="en-US" sz="2500" kern="1200" dirty="0"/>
        </a:p>
      </dsp:txBody>
      <dsp:txXfrm>
        <a:off x="1437631" y="3112289"/>
        <a:ext cx="9077968" cy="12447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2BB0D0-0489-44EC-9AA7-6F9BA5FED91F}">
      <dsp:nvSpPr>
        <dsp:cNvPr id="0" name=""/>
        <dsp:cNvSpPr/>
      </dsp:nvSpPr>
      <dsp:spPr>
        <a:xfrm>
          <a:off x="51" y="83788"/>
          <a:ext cx="4909510" cy="720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Source:</a:t>
          </a:r>
          <a:endParaRPr lang="en-US" sz="2500" kern="1200"/>
        </a:p>
      </dsp:txBody>
      <dsp:txXfrm>
        <a:off x="51" y="83788"/>
        <a:ext cx="4909510" cy="720000"/>
      </dsp:txXfrm>
    </dsp:sp>
    <dsp:sp modelId="{AE838E64-98FC-40B3-AC83-3CD180C8BCE2}">
      <dsp:nvSpPr>
        <dsp:cNvPr id="0" name=""/>
        <dsp:cNvSpPr/>
      </dsp:nvSpPr>
      <dsp:spPr>
        <a:xfrm>
          <a:off x="51" y="803788"/>
          <a:ext cx="4909510" cy="36478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NYC Taxi &amp; Limousine Commission (TLC) Yellow Taxi Trip Records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Open dataset with millions of trip records from NYC taxis</a:t>
          </a:r>
        </a:p>
      </dsp:txBody>
      <dsp:txXfrm>
        <a:off x="51" y="803788"/>
        <a:ext cx="4909510" cy="3647847"/>
      </dsp:txXfrm>
    </dsp:sp>
    <dsp:sp modelId="{8208A951-16BF-4941-A6C1-4D31FFA01A16}">
      <dsp:nvSpPr>
        <dsp:cNvPr id="0" name=""/>
        <dsp:cNvSpPr/>
      </dsp:nvSpPr>
      <dsp:spPr>
        <a:xfrm>
          <a:off x="5596893" y="83788"/>
          <a:ext cx="4909510" cy="7200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Key Features:</a:t>
          </a:r>
          <a:endParaRPr lang="en-US" sz="2500" kern="1200"/>
        </a:p>
      </dsp:txBody>
      <dsp:txXfrm>
        <a:off x="5596893" y="83788"/>
        <a:ext cx="4909510" cy="720000"/>
      </dsp:txXfrm>
    </dsp:sp>
    <dsp:sp modelId="{B68524D3-70A8-4E9C-86DF-BFD4FB9FF6AF}">
      <dsp:nvSpPr>
        <dsp:cNvPr id="0" name=""/>
        <dsp:cNvSpPr/>
      </dsp:nvSpPr>
      <dsp:spPr>
        <a:xfrm>
          <a:off x="5596893" y="803788"/>
          <a:ext cx="4909510" cy="36478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Trip Details: </a:t>
          </a:r>
          <a:r>
            <a:rPr lang="en-US" sz="2500" kern="1200"/>
            <a:t>Pickup and drop-off locations, timestamps, trip distance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Fare Information: </a:t>
          </a:r>
          <a:r>
            <a:rPr lang="en-US" sz="2500" kern="1200"/>
            <a:t>Total fare, tip amount, payment type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Passenger Data:</a:t>
          </a:r>
          <a:r>
            <a:rPr lang="en-US" sz="2500" kern="1200"/>
            <a:t> Number of passengers per trip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b="1" kern="1200"/>
            <a:t>Time-Related Attributes: </a:t>
          </a:r>
          <a:r>
            <a:rPr lang="en-US" sz="2500" kern="1200"/>
            <a:t>Pickup time, dropoff time</a:t>
          </a:r>
        </a:p>
      </dsp:txBody>
      <dsp:txXfrm>
        <a:off x="5596893" y="803788"/>
        <a:ext cx="4909510" cy="3647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FBD4-F064-6F5D-6ADD-4F58182513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E5D25-B1AF-1A15-3C90-58DD6D176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F31B2-D367-CA37-5A59-31BD1103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09E33-8EBE-9A0F-0F4F-98D8460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5E80-94AD-1500-20B3-515F9812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7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ECCF7-4F73-8569-9BBD-24ED2831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82669-E9FE-EFBC-DAFA-B0125E182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BEC63-5CA9-A022-D12F-C62B8AB2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F03AEE-1A4D-4EA6-3B87-9E079229D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C1842-6108-C0DF-A2F3-6DD9CACF9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9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C205D-BC69-7CBB-04A2-467B1C215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2378A-9FE3-B147-52F7-59A67D321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42EE5-45BF-645F-0958-8EC951A14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46FBC-7E34-B63B-4BAF-9847FB27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CACF7-E414-57EA-0162-5A1CFFE2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3AD5-2D23-6BF1-DEFA-CF3D499B7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24963-84F9-7BF0-920D-97BD3B9D4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AAC2-66C1-48A7-D8C6-1123A462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EE500-F229-7FB8-10F2-D3C898F14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3BF7A-35A6-3FE3-917A-77DADF10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35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81C1-E5AD-8D52-5D2C-326B1324F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1BDA1-2105-8A1F-D3F9-71A8F5FD2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AF2D83-91EE-B3FF-B469-C6DE8F0C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C49F3-C7EB-8AD7-8F98-091BBF202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E346E-F2E6-4781-40CB-4A2B63F7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6115-2056-96CB-618A-8534D382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D9F2B-CFDD-DD90-284C-F3162AF0C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7296-8D95-ACFF-9082-5BD6BC663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6FEDCC-434C-4205-6D69-648ABA67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44828-2A9D-AFAF-DC06-5E10CF9F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92FBA-F889-18B5-88C2-A2E1A4A4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6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A71B5-323F-8FBF-AA31-95B856861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AC2C7-D9C0-3507-57A6-CD1C91291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2B82C-28AA-4805-3DB4-844F901F4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795516-91A7-4ABF-1EAE-989B31B16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73C9B5-AEA3-9FB1-D389-D1608582C3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62BB6-B9B9-E89D-56A3-95B7401D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1ABDDB-5E8F-13C8-0892-6AE80DC40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DF8271-F72C-FFC2-9493-27BB58F8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458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2842E-715D-AD33-7F16-D18985F9D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698F6-9CB4-11AC-956A-FEC01EE7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116464-D094-5440-2B6C-F8F97C22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FFD75-7B16-1DDB-3721-CC4F044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0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10FB0-4FCC-8027-E50A-CC7B71E1E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E2B34-F3D1-4BC6-4D58-9545C0CF6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1D936-47C8-764A-19F8-CE4BFE47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6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9077-93B4-551F-DAA8-1C2B53BAD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FA712-B90E-20F9-FA72-D19671D2D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394B1-B592-BFCB-A137-8E0CB887D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8C65A-6BE7-1B5E-3197-85AE6D0CC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C62145-9FEC-4C2E-A9BB-9FFA0D31E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D7D9-91AA-BBA4-04BC-EBEF6AF0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6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F0D1D-EA35-68F8-1D2D-D9CBA2DE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90198-9ED9-BB62-665D-4BF4664BCD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055A4-CD7F-EFA9-4648-8ADFC1D06E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1D840-C530-C5A3-21CA-BC19465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EF5D3-A69A-178E-FDA1-07F91965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4BF77E-8888-0147-D069-DD3BFD52F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0DC01D-223E-BC1E-68BD-B0A259ECA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F8C5B-D6B4-CED3-759F-556FF1131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72C2F-FB7B-E6FF-5646-F7B337D97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E63D48-6FC5-4F5F-8995-5D0A9E294CC7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1BF6E-2BF0-0D8D-024C-987E61048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8B0FB-A4D0-3E43-F0EF-E11471E03E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B710B2-54D7-4C8A-B830-7EC7AD86F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75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Picture 16" descr="A taxi cab sign">
            <a:extLst>
              <a:ext uri="{FF2B5EF4-FFF2-40B4-BE49-F238E27FC236}">
                <a16:creationId xmlns:a16="http://schemas.microsoft.com/office/drawing/2014/main" id="{102A7F61-7803-238C-DA41-CCE1127C02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007" b="723"/>
          <a:stretch/>
        </p:blipFill>
        <p:spPr>
          <a:xfrm>
            <a:off x="0" y="10"/>
            <a:ext cx="12192001" cy="68579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AC144F8-7204-6EE2-E5D6-A3E512E0E856}"/>
              </a:ext>
            </a:extLst>
          </p:cNvPr>
          <p:cNvSpPr/>
          <p:nvPr/>
        </p:nvSpPr>
        <p:spPr>
          <a:xfrm>
            <a:off x="-48388" y="-9"/>
            <a:ext cx="12240388" cy="6857999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3D91-DC6C-A534-FC3F-5560AAC04A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7136" y="471773"/>
            <a:ext cx="10998327" cy="329990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FFFF"/>
                </a:solidFill>
              </a:rPr>
              <a:t>Predictive Modeling  and Machine Learning Insights from NYC Taxi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3CE58-6E6E-65D5-C349-E2FC042ED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6736" y="5119795"/>
            <a:ext cx="9875520" cy="1414355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3200" dirty="0" err="1">
                <a:solidFill>
                  <a:srgbClr val="FFFFFF"/>
                </a:solidFill>
              </a:rPr>
              <a:t>Prastut</a:t>
            </a:r>
            <a:r>
              <a:rPr lang="en-US" sz="3200" dirty="0">
                <a:solidFill>
                  <a:srgbClr val="FFFFFF"/>
                </a:solidFill>
              </a:rPr>
              <a:t> Dahal</a:t>
            </a: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Dipika </a:t>
            </a:r>
            <a:r>
              <a:rPr lang="en-US" sz="3200" dirty="0" err="1">
                <a:solidFill>
                  <a:srgbClr val="FFFFFF"/>
                </a:solidFill>
              </a:rPr>
              <a:t>Bogati</a:t>
            </a:r>
            <a:endParaRPr lang="en-US" sz="3200" dirty="0">
              <a:solidFill>
                <a:srgbClr val="FFFFFF"/>
              </a:solidFill>
            </a:endParaRPr>
          </a:p>
          <a:p>
            <a:pPr algn="l"/>
            <a:r>
              <a:rPr lang="en-US" sz="3200" dirty="0">
                <a:solidFill>
                  <a:srgbClr val="FFFFFF"/>
                </a:solidFill>
              </a:rPr>
              <a:t>Ujjwal Kuikel</a:t>
            </a:r>
          </a:p>
          <a:p>
            <a:pPr algn="l"/>
            <a:endParaRPr 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195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05B18-46B7-68DD-467F-AFF587E2C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D10D-F4CB-EC6B-A654-1308C4164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5BCCC-51FD-C810-D75D-7D12874DD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2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09F409-9326-B0F9-BE3F-2796E2917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D899963-0E68-8BE0-35EA-7629016C25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456287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3538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EDCA1B-958D-795C-6260-3B59CDCF3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Questions we answered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ACA868-C8EE-9DD8-3C4F-AF0B3FE470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780026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191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EEDE2-9CCA-A1E8-4676-FD9FF24A9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5004-A566-E282-4C06-E90EFF7E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Flowchart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6C567C-66AA-464C-A1E1-56AD05884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60" y="1476375"/>
            <a:ext cx="5613315" cy="52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15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B298E-1265-22DA-3ED5-D63C8594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4000"/>
              <a:t>Dataset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7DF070-844F-ED42-B46D-FDE5E1591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8777032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575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102A8-4C29-A17A-54C4-82E98E705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Cleaning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9745D-B295-CDE2-836D-A340CB21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/>
              <a:t>Handling Missing Data: </a:t>
            </a:r>
          </a:p>
          <a:p>
            <a:pPr lvl="1"/>
            <a:r>
              <a:rPr lang="en-US" sz="1600" dirty="0"/>
              <a:t>Checked for missing values and imputed or removed rows/columns as needed.</a:t>
            </a:r>
          </a:p>
          <a:p>
            <a:pPr lvl="1"/>
            <a:endParaRPr lang="en-US" sz="1600" dirty="0"/>
          </a:p>
          <a:p>
            <a:r>
              <a:rPr lang="en-US" sz="2000" b="1" dirty="0"/>
              <a:t>Feature Engineering:</a:t>
            </a:r>
          </a:p>
          <a:p>
            <a:pPr lvl="1"/>
            <a:r>
              <a:rPr lang="en-US" sz="1600" b="1" dirty="0"/>
              <a:t> </a:t>
            </a:r>
            <a:r>
              <a:rPr lang="en-US" sz="1600" dirty="0"/>
              <a:t>Created new features (e.g., </a:t>
            </a:r>
            <a:r>
              <a:rPr lang="en-US" sz="1600" dirty="0" err="1"/>
              <a:t>trip_duration</a:t>
            </a:r>
            <a:r>
              <a:rPr lang="en-US" sz="1600" dirty="0"/>
              <a:t>, </a:t>
            </a:r>
            <a:r>
              <a:rPr lang="en-US" sz="1600" dirty="0" err="1"/>
              <a:t>hour_of_day</a:t>
            </a:r>
            <a:r>
              <a:rPr lang="en-US" sz="1600" dirty="0"/>
              <a:t>, </a:t>
            </a:r>
            <a:r>
              <a:rPr lang="en-US" sz="1600" dirty="0" err="1"/>
              <a:t>day_of_week</a:t>
            </a:r>
            <a:r>
              <a:rPr lang="en-US" sz="1600" dirty="0"/>
              <a:t>) based on raw data.</a:t>
            </a:r>
          </a:p>
          <a:p>
            <a:pPr lvl="1"/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sz="2000" b="1" dirty="0"/>
              <a:t>Encoded Categorical Variables:</a:t>
            </a:r>
          </a:p>
          <a:p>
            <a:pPr lvl="1"/>
            <a:r>
              <a:rPr lang="en-US" sz="1600" dirty="0"/>
              <a:t>Used one-hot encoding or label encoding for categorical data.</a:t>
            </a:r>
          </a:p>
          <a:p>
            <a:pPr lvl="1"/>
            <a:endParaRPr lang="en-US" sz="1600" dirty="0"/>
          </a:p>
          <a:p>
            <a:r>
              <a:rPr lang="en-US" sz="2000" b="1" dirty="0"/>
              <a:t>Handled Duplicates:</a:t>
            </a:r>
          </a:p>
          <a:p>
            <a:pPr lvl="1"/>
            <a:r>
              <a:rPr lang="en-US" sz="1600" dirty="0"/>
              <a:t>Checked for and removed duplicate rows to avoid skewing results.</a:t>
            </a:r>
          </a:p>
          <a:p>
            <a:pPr lvl="1"/>
            <a:endParaRPr lang="en-US" sz="1600" dirty="0"/>
          </a:p>
          <a:p>
            <a:r>
              <a:rPr lang="en-US" sz="2000" b="1" dirty="0"/>
              <a:t>Outlier Detection and Removal:</a:t>
            </a:r>
          </a:p>
          <a:p>
            <a:pPr lvl="1"/>
            <a:r>
              <a:rPr lang="en-US" sz="1600" dirty="0"/>
              <a:t>Identified and removed outliers in numerical features (e.g., extreme trip fares, durations).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8154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989DF-1193-87F9-FDC4-6F53D0678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4F05D-194A-9670-46C3-E4754CC6F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A636B9-6DCB-66BC-C461-D9FAD5EC4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219" y="280892"/>
            <a:ext cx="8213015" cy="5843534"/>
          </a:xfrm>
        </p:spPr>
      </p:pic>
    </p:spTree>
    <p:extLst>
      <p:ext uri="{BB962C8B-B14F-4D97-AF65-F5344CB8AC3E}">
        <p14:creationId xmlns:p14="http://schemas.microsoft.com/office/powerpoint/2010/main" val="595552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39CAC-B733-37E6-5CE4-914533918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14D14-F13F-176F-9640-7071443E0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31C8A-BF07-A66F-3088-1C7CF0782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99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87C53-9FA4-5058-7F3D-4B28DCFBC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3D29-06C4-BFE3-C5C1-E8328BEEF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AA81-F9DA-7217-2332-147F5D126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7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4FDC4F110C324394DACDD83279ED3C" ma:contentTypeVersion="15" ma:contentTypeDescription="Create a new document." ma:contentTypeScope="" ma:versionID="28686910d32f9e0e27fa074b3a1b256d">
  <xsd:schema xmlns:xsd="http://www.w3.org/2001/XMLSchema" xmlns:xs="http://www.w3.org/2001/XMLSchema" xmlns:p="http://schemas.microsoft.com/office/2006/metadata/properties" xmlns:ns3="d498a1a4-91e6-4179-98e5-0607a4264173" xmlns:ns4="4e2fe0e3-b012-4863-bd72-35e7beaf3337" targetNamespace="http://schemas.microsoft.com/office/2006/metadata/properties" ma:root="true" ma:fieldsID="22a0f30ebb3ec1553328dd6a4135e05e" ns3:_="" ns4:_="">
    <xsd:import namespace="d498a1a4-91e6-4179-98e5-0607a4264173"/>
    <xsd:import namespace="4e2fe0e3-b012-4863-bd72-35e7beaf333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98a1a4-91e6-4179-98e5-0607a4264173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2fe0e3-b012-4863-bd72-35e7beaf333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498a1a4-91e6-4179-98e5-0607a426417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46C28BC-154E-4654-A537-D2A447BB2B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498a1a4-91e6-4179-98e5-0607a4264173"/>
    <ds:schemaRef ds:uri="4e2fe0e3-b012-4863-bd72-35e7beaf333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A2DFA4-DB71-4026-A090-E9AEADB5FF38}">
  <ds:schemaRefs>
    <ds:schemaRef ds:uri="http://purl.org/dc/elements/1.1/"/>
    <ds:schemaRef ds:uri="http://purl.org/dc/terms/"/>
    <ds:schemaRef ds:uri="4e2fe0e3-b012-4863-bd72-35e7beaf3337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d498a1a4-91e6-4179-98e5-0607a426417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D9C47CCC-2280-4B1E-8ABB-E92B2D7195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285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Lato</vt:lpstr>
      <vt:lpstr>Office Theme</vt:lpstr>
      <vt:lpstr>Predictive Modeling  and Machine Learning Insights from NYC Taxi Data</vt:lpstr>
      <vt:lpstr>Introduction</vt:lpstr>
      <vt:lpstr>Questions we answered</vt:lpstr>
      <vt:lpstr>Flowchart</vt:lpstr>
      <vt:lpstr>Dataset</vt:lpstr>
      <vt:lpstr>Data Cleaning</vt:lpstr>
      <vt:lpstr>EDA</vt:lpstr>
      <vt:lpstr>Modelling</vt:lpstr>
      <vt:lpstr>Regression</vt:lpstr>
      <vt:lpstr>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TripSense: Predictive Modeling  and Machine Learning Insights from NYC Taxi Data</dc:title>
  <dc:creator>Ujjwal Kuikel</dc:creator>
  <cp:lastModifiedBy>Prastut Dahal</cp:lastModifiedBy>
  <cp:revision>5</cp:revision>
  <dcterms:created xsi:type="dcterms:W3CDTF">2024-12-09T02:56:33Z</dcterms:created>
  <dcterms:modified xsi:type="dcterms:W3CDTF">2024-12-09T19:15:39Z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0x010100B94FDC4F110C324394DACDD83279ED3C</vt:lpwstr>
  </property>
</Properties>
</file>