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7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30" d="100"/>
          <a:sy n="30" d="100"/>
        </p:scale>
        <p:origin x="24" y="-288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B6D5E66F-9009-47ED-BB8E-E6EE944B4014}"/>
              </a:ext>
            </a:extLst>
          </p:cNvPr>
          <p:cNvSpPr>
            <a:spLocks noGrp="1"/>
          </p:cNvSpPr>
          <p:nvPr>
            <p:ph type="body" sz="quarter" idx="10" hasCustomPrompt="1"/>
          </p:nvPr>
        </p:nvSpPr>
        <p:spPr>
          <a:xfrm>
            <a:off x="914400" y="7543800"/>
            <a:ext cx="10058400" cy="8686800"/>
          </a:xfrm>
          <a:solidFill>
            <a:schemeClr val="bg1">
              <a:alpha val="70000"/>
            </a:schemeClr>
          </a:solidFill>
          <a:effectLst>
            <a:softEdge rad="101600"/>
          </a:effectLst>
          <a:scene3d>
            <a:camera prst="orthographicFront"/>
            <a:lightRig rig="threePt" dir="t"/>
          </a:scene3d>
          <a:sp3d prstMaterial="matte">
            <a:bevelT prst="relaxedInset"/>
          </a:sp3d>
        </p:spPr>
        <p:txBody>
          <a:bodyPr/>
          <a:lstStyle>
            <a:lvl1pPr marL="0" indent="0">
              <a:buFont typeface="Arial" panose="020B0604020202020204" pitchFamily="34" charset="0"/>
              <a:buNone/>
              <a:defRPr sz="6600">
                <a:latin typeface="+mn-lt"/>
              </a:defRPr>
            </a:lvl1pPr>
          </a:lstStyle>
          <a:p>
            <a:pPr lvl="0"/>
            <a:r>
              <a:rPr lang="en-US" dirty="0"/>
              <a:t>Add a succinct introduction to the focus of this project.  You should name this section appropriately (Introduction, Problem Statement, </a:t>
            </a:r>
            <a:r>
              <a:rPr lang="en-US" dirty="0" err="1"/>
              <a:t>etc</a:t>
            </a:r>
            <a:r>
              <a:rPr lang="en-US" dirty="0"/>
              <a:t>).  Font size should not be less than 36</a:t>
            </a:r>
          </a:p>
        </p:txBody>
      </p:sp>
      <p:sp>
        <p:nvSpPr>
          <p:cNvPr id="22" name="Text Placeholder 15">
            <a:extLst>
              <a:ext uri="{FF2B5EF4-FFF2-40B4-BE49-F238E27FC236}">
                <a16:creationId xmlns:a16="http://schemas.microsoft.com/office/drawing/2014/main" id="{11ECAA6F-8BF8-47E6-822C-3181D97DA5A4}"/>
              </a:ext>
            </a:extLst>
          </p:cNvPr>
          <p:cNvSpPr>
            <a:spLocks noGrp="1"/>
          </p:cNvSpPr>
          <p:nvPr>
            <p:ph type="body" sz="quarter" idx="12" hasCustomPrompt="1"/>
          </p:nvPr>
        </p:nvSpPr>
        <p:spPr>
          <a:xfrm>
            <a:off x="32918400" y="7543800"/>
            <a:ext cx="10058400" cy="19431000"/>
          </a:xfrm>
          <a:solidFill>
            <a:schemeClr val="bg1">
              <a:alpha val="70000"/>
            </a:schemeClr>
          </a:solidFill>
          <a:effectLst>
            <a:softEdge rad="101600"/>
          </a:effectLst>
          <a:scene3d>
            <a:camera prst="orthographicFront"/>
            <a:lightRig rig="threePt" dir="t"/>
          </a:scene3d>
          <a:sp3d prstMaterial="matte">
            <a:bevelT prst="relaxedInset"/>
          </a:sp3d>
        </p:spPr>
        <p:txBody>
          <a:bodyPr/>
          <a:lstStyle>
            <a:lvl1pPr marL="0" indent="0">
              <a:buFont typeface="Arial" panose="020B0604020202020204" pitchFamily="34" charset="0"/>
              <a:buNone/>
              <a:defRPr sz="6600" i="0">
                <a:latin typeface="+mn-lt"/>
              </a:defRPr>
            </a:lvl1pPr>
          </a:lstStyle>
          <a:p>
            <a:pPr lvl="0"/>
            <a:r>
              <a:rPr lang="en-US" dirty="0"/>
              <a:t>Draw conclusions here. Do not just restate your results, but draw new information from them.  Summarize what you learned.</a:t>
            </a:r>
          </a:p>
        </p:txBody>
      </p:sp>
      <p:sp>
        <p:nvSpPr>
          <p:cNvPr id="28" name="Text Placeholder 15">
            <a:extLst>
              <a:ext uri="{FF2B5EF4-FFF2-40B4-BE49-F238E27FC236}">
                <a16:creationId xmlns:a16="http://schemas.microsoft.com/office/drawing/2014/main" id="{74161529-3307-4BDF-8138-E78B39B4B615}"/>
              </a:ext>
            </a:extLst>
          </p:cNvPr>
          <p:cNvSpPr>
            <a:spLocks noGrp="1"/>
          </p:cNvSpPr>
          <p:nvPr>
            <p:ph type="body" sz="quarter" idx="18"/>
          </p:nvPr>
        </p:nvSpPr>
        <p:spPr>
          <a:xfrm>
            <a:off x="11887200" y="7543800"/>
            <a:ext cx="20116800" cy="19431000"/>
          </a:xfrm>
          <a:solidFill>
            <a:schemeClr val="bg1">
              <a:alpha val="70000"/>
            </a:schemeClr>
          </a:solidFill>
          <a:effectLst>
            <a:glow rad="101600">
              <a:srgbClr val="006747">
                <a:alpha val="40000"/>
              </a:srgbClr>
            </a:glow>
            <a:softEdge rad="101600"/>
          </a:effectLst>
          <a:scene3d>
            <a:camera prst="orthographicFront"/>
            <a:lightRig rig="threePt" dir="t"/>
          </a:scene3d>
          <a:sp3d prstMaterial="matte">
            <a:bevelT prst="relaxedInset"/>
          </a:sp3d>
        </p:spPr>
        <p:txBody>
          <a:bodyPr/>
          <a:lstStyle>
            <a:lvl1pPr marL="0" indent="0">
              <a:buFont typeface="Arial" panose="020B0604020202020204" pitchFamily="34" charset="0"/>
              <a:buNone/>
              <a:defRPr sz="6600">
                <a:latin typeface="+mn-lt"/>
              </a:defRPr>
            </a:lvl1pPr>
          </a:lstStyle>
          <a:p>
            <a:pPr lvl="0"/>
            <a:endParaRPr lang="en-US" dirty="0"/>
          </a:p>
        </p:txBody>
      </p:sp>
      <p:sp>
        <p:nvSpPr>
          <p:cNvPr id="2" name="Title 1"/>
          <p:cNvSpPr>
            <a:spLocks noGrp="1"/>
          </p:cNvSpPr>
          <p:nvPr>
            <p:ph type="ctrTitle" hasCustomPrompt="1"/>
          </p:nvPr>
        </p:nvSpPr>
        <p:spPr>
          <a:xfrm>
            <a:off x="4946904" y="669497"/>
            <a:ext cx="33997392" cy="2560320"/>
          </a:xfrm>
        </p:spPr>
        <p:txBody>
          <a:bodyPr anchor="ctr" anchorCtr="0">
            <a:normAutofit/>
          </a:bodyPr>
          <a:lstStyle>
            <a:lvl1pPr algn="ctr">
              <a:defRPr sz="9600">
                <a:solidFill>
                  <a:schemeClr val="bg1"/>
                </a:solidFill>
              </a:defRPr>
            </a:lvl1pPr>
          </a:lstStyle>
          <a:p>
            <a:r>
              <a:rPr lang="en-US" dirty="0"/>
              <a:t>Project title</a:t>
            </a:r>
            <a:br>
              <a:rPr lang="en-US" dirty="0"/>
            </a:br>
            <a:r>
              <a:rPr lang="en-US" dirty="0"/>
              <a:t>Should not exceed 2 lines</a:t>
            </a:r>
          </a:p>
        </p:txBody>
      </p:sp>
      <p:sp>
        <p:nvSpPr>
          <p:cNvPr id="20" name="Text Placeholder 19">
            <a:extLst>
              <a:ext uri="{FF2B5EF4-FFF2-40B4-BE49-F238E27FC236}">
                <a16:creationId xmlns:a16="http://schemas.microsoft.com/office/drawing/2014/main" id="{6176E7FB-5EE2-4130-8605-3413E722BE9F}"/>
              </a:ext>
            </a:extLst>
          </p:cNvPr>
          <p:cNvSpPr>
            <a:spLocks noGrp="1"/>
          </p:cNvSpPr>
          <p:nvPr>
            <p:ph type="body" sz="quarter" idx="11" hasCustomPrompt="1"/>
          </p:nvPr>
        </p:nvSpPr>
        <p:spPr>
          <a:xfrm>
            <a:off x="914400" y="6400800"/>
            <a:ext cx="10058400" cy="1143000"/>
          </a:xfrm>
          <a:no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Introduction</a:t>
            </a:r>
          </a:p>
        </p:txBody>
      </p:sp>
      <p:sp>
        <p:nvSpPr>
          <p:cNvPr id="23" name="Text Placeholder 19">
            <a:extLst>
              <a:ext uri="{FF2B5EF4-FFF2-40B4-BE49-F238E27FC236}">
                <a16:creationId xmlns:a16="http://schemas.microsoft.com/office/drawing/2014/main" id="{F4F2A96E-4378-4CF0-B899-C10E83F2ECE8}"/>
              </a:ext>
            </a:extLst>
          </p:cNvPr>
          <p:cNvSpPr>
            <a:spLocks noGrp="1"/>
          </p:cNvSpPr>
          <p:nvPr>
            <p:ph type="body" sz="quarter" idx="13" hasCustomPrompt="1"/>
          </p:nvPr>
        </p:nvSpPr>
        <p:spPr>
          <a:xfrm>
            <a:off x="32918400" y="6400800"/>
            <a:ext cx="10058400" cy="1143000"/>
          </a:xfrm>
          <a:no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Conclusion</a:t>
            </a:r>
          </a:p>
        </p:txBody>
      </p:sp>
      <p:sp>
        <p:nvSpPr>
          <p:cNvPr id="24" name="Text Placeholder 15">
            <a:extLst>
              <a:ext uri="{FF2B5EF4-FFF2-40B4-BE49-F238E27FC236}">
                <a16:creationId xmlns:a16="http://schemas.microsoft.com/office/drawing/2014/main" id="{CD32646F-4A35-470F-AFA8-9E40AB71E4D4}"/>
              </a:ext>
            </a:extLst>
          </p:cNvPr>
          <p:cNvSpPr>
            <a:spLocks noGrp="1"/>
          </p:cNvSpPr>
          <p:nvPr>
            <p:ph type="body" sz="quarter" idx="14" hasCustomPrompt="1"/>
          </p:nvPr>
        </p:nvSpPr>
        <p:spPr>
          <a:xfrm>
            <a:off x="914400" y="18288000"/>
            <a:ext cx="10058400" cy="8686800"/>
          </a:xfrm>
          <a:solidFill>
            <a:schemeClr val="bg1">
              <a:alpha val="70000"/>
            </a:schemeClr>
          </a:solidFill>
          <a:effectLst>
            <a:softEdge rad="101600"/>
          </a:effectLst>
          <a:scene3d>
            <a:camera prst="orthographicFront"/>
            <a:lightRig rig="threePt" dir="t"/>
          </a:scene3d>
          <a:sp3d prstMaterial="matte">
            <a:bevelT prst="relaxedInset"/>
          </a:sp3d>
        </p:spPr>
        <p:txBody>
          <a:bodyPr/>
          <a:lstStyle>
            <a:lvl1pPr marL="0" indent="0">
              <a:buFont typeface="Arial" panose="020B0604020202020204" pitchFamily="34" charset="0"/>
              <a:buNone/>
              <a:defRPr sz="6600">
                <a:latin typeface="+mn-lt"/>
              </a:defRPr>
            </a:lvl1pPr>
          </a:lstStyle>
          <a:p>
            <a:pPr lvl="0"/>
            <a:r>
              <a:rPr lang="en-US" dirty="0"/>
              <a:t>List tools or methodologies you used; briefly describe your process. </a:t>
            </a:r>
          </a:p>
          <a:p>
            <a:pPr lvl="0"/>
            <a:endParaRPr lang="en-US" dirty="0"/>
          </a:p>
        </p:txBody>
      </p:sp>
      <p:sp>
        <p:nvSpPr>
          <p:cNvPr id="25" name="Text Placeholder 19">
            <a:extLst>
              <a:ext uri="{FF2B5EF4-FFF2-40B4-BE49-F238E27FC236}">
                <a16:creationId xmlns:a16="http://schemas.microsoft.com/office/drawing/2014/main" id="{7606CCBB-CB88-413D-A464-22C730DB7423}"/>
              </a:ext>
            </a:extLst>
          </p:cNvPr>
          <p:cNvSpPr>
            <a:spLocks noGrp="1"/>
          </p:cNvSpPr>
          <p:nvPr>
            <p:ph type="body" sz="quarter" idx="15" hasCustomPrompt="1"/>
          </p:nvPr>
        </p:nvSpPr>
        <p:spPr>
          <a:xfrm>
            <a:off x="914400" y="17145000"/>
            <a:ext cx="10058400" cy="1143000"/>
          </a:xfrm>
          <a:no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Materials/Methods</a:t>
            </a:r>
          </a:p>
        </p:txBody>
      </p:sp>
      <p:sp>
        <p:nvSpPr>
          <p:cNvPr id="26" name="Text Placeholder 15">
            <a:extLst>
              <a:ext uri="{FF2B5EF4-FFF2-40B4-BE49-F238E27FC236}">
                <a16:creationId xmlns:a16="http://schemas.microsoft.com/office/drawing/2014/main" id="{A3DED52D-79A8-4AA3-AA78-01A5C4BA7524}"/>
              </a:ext>
            </a:extLst>
          </p:cNvPr>
          <p:cNvSpPr>
            <a:spLocks noGrp="1"/>
          </p:cNvSpPr>
          <p:nvPr>
            <p:ph type="body" sz="quarter" idx="16" hasCustomPrompt="1"/>
          </p:nvPr>
        </p:nvSpPr>
        <p:spPr>
          <a:xfrm>
            <a:off x="914400" y="29032200"/>
            <a:ext cx="20574000" cy="2971800"/>
          </a:xfrm>
          <a:solidFill>
            <a:schemeClr val="bg1">
              <a:alpha val="70000"/>
            </a:schemeClr>
          </a:solidFill>
          <a:effectLst>
            <a:softEdge rad="101600"/>
          </a:effectLst>
          <a:scene3d>
            <a:camera prst="orthographicFront"/>
            <a:lightRig rig="threePt" dir="t"/>
          </a:scene3d>
          <a:sp3d prstMaterial="matte">
            <a:bevelT prst="relaxedInset"/>
          </a:sp3d>
        </p:spPr>
        <p:txBody>
          <a:bodyPr>
            <a:normAutofit/>
          </a:bodyPr>
          <a:lstStyle>
            <a:lvl1pPr marL="0" indent="0">
              <a:buFont typeface="Arial" panose="020B0604020202020204" pitchFamily="34" charset="0"/>
              <a:buNone/>
              <a:defRPr sz="6600">
                <a:latin typeface="+mn-lt"/>
              </a:defRPr>
            </a:lvl1pPr>
          </a:lstStyle>
          <a:p>
            <a:pPr lvl="0"/>
            <a:r>
              <a:rPr lang="en-US" dirty="0"/>
              <a:t>List primary resources, links for tools, </a:t>
            </a:r>
            <a:r>
              <a:rPr lang="en-US" dirty="0" err="1"/>
              <a:t>etc</a:t>
            </a:r>
            <a:r>
              <a:rPr lang="en-US" dirty="0"/>
              <a:t> here.  This text can be smaller (as it is not the focus of your poster); do not go smaller than 24 pt. font.</a:t>
            </a:r>
          </a:p>
        </p:txBody>
      </p:sp>
      <p:sp>
        <p:nvSpPr>
          <p:cNvPr id="27" name="Text Placeholder 19">
            <a:extLst>
              <a:ext uri="{FF2B5EF4-FFF2-40B4-BE49-F238E27FC236}">
                <a16:creationId xmlns:a16="http://schemas.microsoft.com/office/drawing/2014/main" id="{B4E0C4AA-0531-4C45-BA36-9C088D53B259}"/>
              </a:ext>
            </a:extLst>
          </p:cNvPr>
          <p:cNvSpPr>
            <a:spLocks noGrp="1"/>
          </p:cNvSpPr>
          <p:nvPr>
            <p:ph type="body" sz="quarter" idx="17" hasCustomPrompt="1"/>
          </p:nvPr>
        </p:nvSpPr>
        <p:spPr>
          <a:xfrm>
            <a:off x="914400" y="27889200"/>
            <a:ext cx="20574000" cy="1143000"/>
          </a:xfrm>
          <a:no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Bibliography, Additional Resources</a:t>
            </a:r>
          </a:p>
        </p:txBody>
      </p:sp>
      <p:sp>
        <p:nvSpPr>
          <p:cNvPr id="29" name="Text Placeholder 19">
            <a:extLst>
              <a:ext uri="{FF2B5EF4-FFF2-40B4-BE49-F238E27FC236}">
                <a16:creationId xmlns:a16="http://schemas.microsoft.com/office/drawing/2014/main" id="{D97286D3-0DCF-458A-BC3C-E861081AAD52}"/>
              </a:ext>
            </a:extLst>
          </p:cNvPr>
          <p:cNvSpPr>
            <a:spLocks noGrp="1"/>
          </p:cNvSpPr>
          <p:nvPr>
            <p:ph type="body" sz="quarter" idx="19" hasCustomPrompt="1"/>
          </p:nvPr>
        </p:nvSpPr>
        <p:spPr>
          <a:xfrm>
            <a:off x="11887200" y="6400800"/>
            <a:ext cx="20116800" cy="1143000"/>
          </a:xfrm>
          <a:no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Results</a:t>
            </a:r>
          </a:p>
        </p:txBody>
      </p:sp>
      <p:sp>
        <p:nvSpPr>
          <p:cNvPr id="30" name="Text Placeholder 15">
            <a:extLst>
              <a:ext uri="{FF2B5EF4-FFF2-40B4-BE49-F238E27FC236}">
                <a16:creationId xmlns:a16="http://schemas.microsoft.com/office/drawing/2014/main" id="{445B09A0-E4B9-499C-AAD0-CFD28A9E7B55}"/>
              </a:ext>
            </a:extLst>
          </p:cNvPr>
          <p:cNvSpPr>
            <a:spLocks noGrp="1"/>
          </p:cNvSpPr>
          <p:nvPr>
            <p:ph type="body" sz="quarter" idx="20" hasCustomPrompt="1"/>
          </p:nvPr>
        </p:nvSpPr>
        <p:spPr>
          <a:xfrm>
            <a:off x="32918400" y="29032200"/>
            <a:ext cx="10058400" cy="2971800"/>
          </a:xfrm>
          <a:solidFill>
            <a:schemeClr val="bg1">
              <a:alpha val="70000"/>
            </a:schemeClr>
          </a:solidFill>
          <a:effectLst>
            <a:softEdge rad="101600"/>
          </a:effectLst>
          <a:scene3d>
            <a:camera prst="orthographicFront"/>
            <a:lightRig rig="threePt" dir="t"/>
          </a:scene3d>
          <a:sp3d prstMaterial="matte">
            <a:bevelT prst="relaxedInset"/>
          </a:sp3d>
        </p:spPr>
        <p:txBody>
          <a:bodyPr/>
          <a:lstStyle>
            <a:lvl1pPr marL="0" indent="0">
              <a:buFont typeface="Arial" panose="020B0604020202020204" pitchFamily="34" charset="0"/>
              <a:buNone/>
              <a:defRPr sz="4800">
                <a:latin typeface="+mn-lt"/>
              </a:defRPr>
            </a:lvl1pPr>
          </a:lstStyle>
          <a:p>
            <a:pPr lvl="0"/>
            <a:r>
              <a:rPr lang="en-US" dirty="0"/>
              <a:t>Put repository information here, links to final project (if web hosted), </a:t>
            </a:r>
            <a:r>
              <a:rPr lang="en-US" dirty="0" err="1"/>
              <a:t>etc</a:t>
            </a:r>
            <a:r>
              <a:rPr lang="en-US" dirty="0"/>
              <a:t/>
            </a:r>
            <a:br>
              <a:rPr lang="en-US" dirty="0"/>
            </a:br>
            <a:r>
              <a:rPr lang="en-US" dirty="0"/>
              <a:t>Make </a:t>
            </a:r>
            <a:r>
              <a:rPr lang="en-US" dirty="0" err="1"/>
              <a:t>urls</a:t>
            </a:r>
            <a:r>
              <a:rPr lang="en-US" dirty="0"/>
              <a:t> easy to find (</a:t>
            </a:r>
            <a:r>
              <a:rPr lang="en-US" dirty="0" err="1"/>
              <a:t>url</a:t>
            </a:r>
            <a:r>
              <a:rPr lang="en-US" dirty="0"/>
              <a:t> </a:t>
            </a:r>
            <a:r>
              <a:rPr lang="en-US" dirty="0" err="1"/>
              <a:t>shortener</a:t>
            </a:r>
            <a:r>
              <a:rPr lang="en-US" dirty="0"/>
              <a:t>, </a:t>
            </a:r>
            <a:r>
              <a:rPr lang="en-US" dirty="0" err="1"/>
              <a:t>etc</a:t>
            </a:r>
            <a:r>
              <a:rPr lang="en-US" dirty="0"/>
              <a:t>)</a:t>
            </a:r>
          </a:p>
          <a:p>
            <a:pPr lvl="0"/>
            <a:endParaRPr lang="en-US" dirty="0"/>
          </a:p>
        </p:txBody>
      </p:sp>
      <p:sp>
        <p:nvSpPr>
          <p:cNvPr id="31" name="Text Placeholder 19">
            <a:extLst>
              <a:ext uri="{FF2B5EF4-FFF2-40B4-BE49-F238E27FC236}">
                <a16:creationId xmlns:a16="http://schemas.microsoft.com/office/drawing/2014/main" id="{B6D57FAF-8E5A-4883-A160-305F7FDE5D17}"/>
              </a:ext>
            </a:extLst>
          </p:cNvPr>
          <p:cNvSpPr>
            <a:spLocks noGrp="1"/>
          </p:cNvSpPr>
          <p:nvPr>
            <p:ph type="body" sz="quarter" idx="21" hasCustomPrompt="1"/>
          </p:nvPr>
        </p:nvSpPr>
        <p:spPr>
          <a:xfrm>
            <a:off x="32918400" y="27889200"/>
            <a:ext cx="10058400" cy="1143000"/>
          </a:xfrm>
          <a:no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Further Information</a:t>
            </a:r>
          </a:p>
        </p:txBody>
      </p:sp>
      <p:sp>
        <p:nvSpPr>
          <p:cNvPr id="32" name="Text Placeholder 15">
            <a:extLst>
              <a:ext uri="{FF2B5EF4-FFF2-40B4-BE49-F238E27FC236}">
                <a16:creationId xmlns:a16="http://schemas.microsoft.com/office/drawing/2014/main" id="{C7A5DCD1-D6DC-42D4-A4EE-2B1EE7DCCACF}"/>
              </a:ext>
            </a:extLst>
          </p:cNvPr>
          <p:cNvSpPr>
            <a:spLocks noGrp="1"/>
          </p:cNvSpPr>
          <p:nvPr>
            <p:ph type="body" sz="quarter" idx="22" hasCustomPrompt="1"/>
          </p:nvPr>
        </p:nvSpPr>
        <p:spPr>
          <a:xfrm>
            <a:off x="22402800" y="29032200"/>
            <a:ext cx="9601200" cy="2971800"/>
          </a:xfrm>
          <a:solidFill>
            <a:schemeClr val="bg1">
              <a:alpha val="70000"/>
            </a:schemeClr>
          </a:solidFill>
          <a:effectLst>
            <a:softEdge rad="101600"/>
          </a:effectLst>
          <a:scene3d>
            <a:camera prst="orthographicFront"/>
            <a:lightRig rig="threePt" dir="t"/>
          </a:scene3d>
          <a:sp3d prstMaterial="matte">
            <a:bevelT prst="relaxedInset"/>
          </a:sp3d>
        </p:spPr>
        <p:txBody>
          <a:bodyPr/>
          <a:lstStyle>
            <a:lvl1pPr marL="0" indent="0">
              <a:buFont typeface="Arial" panose="020B0604020202020204" pitchFamily="34" charset="0"/>
              <a:buNone/>
              <a:defRPr sz="6600">
                <a:latin typeface="+mn-lt"/>
              </a:defRPr>
            </a:lvl1pPr>
          </a:lstStyle>
          <a:p>
            <a:pPr lvl="0"/>
            <a:r>
              <a:rPr lang="en-US" dirty="0"/>
              <a:t>List sponsors, mentors, </a:t>
            </a:r>
            <a:r>
              <a:rPr lang="en-US" dirty="0" err="1"/>
              <a:t>etc</a:t>
            </a:r>
            <a:r>
              <a:rPr lang="en-US" dirty="0"/>
              <a:t> here.</a:t>
            </a:r>
          </a:p>
        </p:txBody>
      </p:sp>
      <p:sp>
        <p:nvSpPr>
          <p:cNvPr id="33" name="Text Placeholder 19">
            <a:extLst>
              <a:ext uri="{FF2B5EF4-FFF2-40B4-BE49-F238E27FC236}">
                <a16:creationId xmlns:a16="http://schemas.microsoft.com/office/drawing/2014/main" id="{D9C3A5D8-588C-42C1-9AAC-5510B78A1128}"/>
              </a:ext>
            </a:extLst>
          </p:cNvPr>
          <p:cNvSpPr>
            <a:spLocks noGrp="1"/>
          </p:cNvSpPr>
          <p:nvPr>
            <p:ph type="body" sz="quarter" idx="23" hasCustomPrompt="1"/>
          </p:nvPr>
        </p:nvSpPr>
        <p:spPr>
          <a:xfrm>
            <a:off x="22402800" y="27889200"/>
            <a:ext cx="9601200" cy="1143000"/>
          </a:xfrm>
          <a:no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Acknowledgements</a:t>
            </a:r>
          </a:p>
        </p:txBody>
      </p:sp>
      <p:pic>
        <p:nvPicPr>
          <p:cNvPr id="1030" name="Picture 6" descr="https://www.nwmissouri.edu/marketing/images/design/logos/N60-2Stack-W.png">
            <a:extLst>
              <a:ext uri="{FF2B5EF4-FFF2-40B4-BE49-F238E27FC236}">
                <a16:creationId xmlns:a16="http://schemas.microsoft.com/office/drawing/2014/main" id="{50547536-0CA8-4774-955F-78103C8DB4F0}"/>
              </a:ext>
            </a:extLst>
          </p:cNvPr>
          <p:cNvPicPr>
            <a:picLocks noChangeAspect="1" noChangeArrowheads="1"/>
          </p:cNvPicPr>
          <p:nvPr userDrawn="1"/>
        </p:nvPicPr>
        <p:blipFill>
          <a:blip r:embed="rId3" cstate="hqprint">
            <a:extLst>
              <a:ext uri="{28A0092B-C50C-407E-A947-70E740481C1C}">
                <a14:useLocalDpi xmlns:a14="http://schemas.microsoft.com/office/drawing/2010/main" val="0"/>
              </a:ext>
            </a:extLst>
          </a:blip>
          <a:srcRect/>
          <a:stretch>
            <a:fillRect/>
          </a:stretch>
        </p:blipFill>
        <p:spPr bwMode="auto">
          <a:xfrm>
            <a:off x="39456360" y="512064"/>
            <a:ext cx="3920693" cy="4434840"/>
          </a:xfrm>
          <a:prstGeom prst="rect">
            <a:avLst/>
          </a:prstGeom>
          <a:noFill/>
          <a:extLst>
            <a:ext uri="{909E8E84-426E-40DD-AFC4-6F175D3DCCD1}">
              <a14:hiddenFill xmlns:a14="http://schemas.microsoft.com/office/drawing/2010/main">
                <a:solidFill>
                  <a:srgbClr val="FFFFFF"/>
                </a:solidFill>
              </a14:hiddenFill>
            </a:ext>
          </a:extLst>
        </p:spPr>
      </p:pic>
      <p:sp>
        <p:nvSpPr>
          <p:cNvPr id="34" name="Content Placeholder 33">
            <a:extLst>
              <a:ext uri="{FF2B5EF4-FFF2-40B4-BE49-F238E27FC236}">
                <a16:creationId xmlns:a16="http://schemas.microsoft.com/office/drawing/2014/main" id="{8C3ECC03-D912-4EB3-A934-2B129A105359}"/>
              </a:ext>
            </a:extLst>
          </p:cNvPr>
          <p:cNvSpPr>
            <a:spLocks noGrp="1"/>
          </p:cNvSpPr>
          <p:nvPr>
            <p:ph sz="quarter" idx="24" hasCustomPrompt="1"/>
          </p:nvPr>
        </p:nvSpPr>
        <p:spPr>
          <a:xfrm>
            <a:off x="512064" y="512064"/>
            <a:ext cx="3922776" cy="4434840"/>
          </a:xfrm>
        </p:spPr>
        <p:txBody>
          <a:bodyPr>
            <a:noAutofit/>
          </a:bodyPr>
          <a:lstStyle>
            <a:lvl1pPr marL="0" indent="0">
              <a:buNone/>
              <a:defRPr sz="5400">
                <a:solidFill>
                  <a:schemeClr val="bg1"/>
                </a:solidFill>
              </a:defRPr>
            </a:lvl1pPr>
          </a:lstStyle>
          <a:p>
            <a:pPr lvl="0"/>
            <a:r>
              <a:rPr lang="en-US" dirty="0"/>
              <a:t>Add additional appropriate graphic/logo here</a:t>
            </a:r>
          </a:p>
        </p:txBody>
      </p:sp>
      <p:sp>
        <p:nvSpPr>
          <p:cNvPr id="6" name="Text Placeholder 5">
            <a:extLst>
              <a:ext uri="{FF2B5EF4-FFF2-40B4-BE49-F238E27FC236}">
                <a16:creationId xmlns:a16="http://schemas.microsoft.com/office/drawing/2014/main" id="{53F188B7-C6D1-4738-B4EC-BBEFDCC229C9}"/>
              </a:ext>
            </a:extLst>
          </p:cNvPr>
          <p:cNvSpPr>
            <a:spLocks noGrp="1"/>
          </p:cNvSpPr>
          <p:nvPr>
            <p:ph type="body" sz="quarter" idx="25" hasCustomPrompt="1"/>
          </p:nvPr>
        </p:nvSpPr>
        <p:spPr>
          <a:xfrm>
            <a:off x="4946904" y="3380693"/>
            <a:ext cx="33997392" cy="914400"/>
          </a:xfrm>
        </p:spPr>
        <p:txBody>
          <a:bodyPr anchor="ctr" anchorCtr="0"/>
          <a:lstStyle>
            <a:lvl1pPr marL="0" indent="0" algn="ctr">
              <a:lnSpc>
                <a:spcPct val="100000"/>
              </a:lnSpc>
              <a:buNone/>
              <a:defRPr sz="6000">
                <a:solidFill>
                  <a:schemeClr val="bg1"/>
                </a:solidFill>
              </a:defRPr>
            </a:lvl1pPr>
          </a:lstStyle>
          <a:p>
            <a:pPr lvl="0"/>
            <a:r>
              <a:rPr lang="en-US" dirty="0"/>
              <a:t>Author Name(s)</a:t>
            </a:r>
          </a:p>
        </p:txBody>
      </p:sp>
      <p:sp>
        <p:nvSpPr>
          <p:cNvPr id="39" name="Text Placeholder 5">
            <a:extLst>
              <a:ext uri="{FF2B5EF4-FFF2-40B4-BE49-F238E27FC236}">
                <a16:creationId xmlns:a16="http://schemas.microsoft.com/office/drawing/2014/main" id="{BEDC5CEC-772F-4CE6-8FEB-CEB37B70F49D}"/>
              </a:ext>
            </a:extLst>
          </p:cNvPr>
          <p:cNvSpPr>
            <a:spLocks noGrp="1"/>
          </p:cNvSpPr>
          <p:nvPr>
            <p:ph type="body" sz="quarter" idx="26" hasCustomPrompt="1"/>
          </p:nvPr>
        </p:nvSpPr>
        <p:spPr>
          <a:xfrm>
            <a:off x="4946904" y="4404422"/>
            <a:ext cx="33997392" cy="914400"/>
          </a:xfrm>
        </p:spPr>
        <p:txBody>
          <a:bodyPr anchor="ctr" anchorCtr="0"/>
          <a:lstStyle>
            <a:lvl1pPr marL="0" indent="0" algn="ctr">
              <a:lnSpc>
                <a:spcPct val="100000"/>
              </a:lnSpc>
              <a:buNone/>
              <a:defRPr sz="6000">
                <a:solidFill>
                  <a:schemeClr val="bg1"/>
                </a:solidFill>
              </a:defRPr>
            </a:lvl1pPr>
          </a:lstStyle>
          <a:p>
            <a:pPr lvl="0"/>
            <a:r>
              <a:rPr lang="en-US" dirty="0"/>
              <a:t>Contact and Affiliations</a:t>
            </a:r>
          </a:p>
        </p:txBody>
      </p:sp>
    </p:spTree>
    <p:extLst>
      <p:ext uri="{BB962C8B-B14F-4D97-AF65-F5344CB8AC3E}">
        <p14:creationId xmlns:p14="http://schemas.microsoft.com/office/powerpoint/2010/main" val="346574052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E695B7AD-C0E4-4106-98F1-A426950388A1}" type="datetimeFigureOut">
              <a:rPr lang="en-US" smtClean="0"/>
              <a:t>4/24/2019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3E4186B7-4AB0-4B70-BB5B-FE2ED47BEC90}" type="slidenum">
              <a:rPr lang="en-US" smtClean="0"/>
              <a:t>‹#›</a:t>
            </a:fld>
            <a:endParaRPr lang="en-US"/>
          </a:p>
        </p:txBody>
      </p:sp>
    </p:spTree>
    <p:extLst>
      <p:ext uri="{BB962C8B-B14F-4D97-AF65-F5344CB8AC3E}">
        <p14:creationId xmlns:p14="http://schemas.microsoft.com/office/powerpoint/2010/main" val="2607412069"/>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65ED08B-B775-435A-9B4F-BDA086DCE7A6}"/>
              </a:ext>
            </a:extLst>
          </p:cNvPr>
          <p:cNvSpPr>
            <a:spLocks noGrp="1"/>
          </p:cNvSpPr>
          <p:nvPr>
            <p:ph type="body" sz="quarter" idx="10"/>
          </p:nvPr>
        </p:nvSpPr>
        <p:spPr/>
        <p:txBody>
          <a:bodyPr tIns="365760">
            <a:noAutofit/>
          </a:bodyPr>
          <a:lstStyle/>
          <a:p>
            <a:pPr fontAlgn="base"/>
            <a:r>
              <a:rPr lang="en-US" sz="5400" dirty="0" smtClean="0"/>
              <a:t>In any product based business, different offers are kept initially in various products but after some time, based on the analysis of amount of sales in various products purchased by the customer, offers must be kept on the category of products with less amount of sales compared to products in category with more amount of sales. </a:t>
            </a:r>
          </a:p>
          <a:p>
            <a:r>
              <a:rPr lang="en-US" sz="5400" dirty="0"/>
              <a:t/>
            </a:r>
            <a:br>
              <a:rPr lang="en-US" sz="5400" dirty="0"/>
            </a:br>
            <a:endParaRPr lang="en-US" sz="5400" dirty="0"/>
          </a:p>
        </p:txBody>
      </p:sp>
      <p:sp>
        <p:nvSpPr>
          <p:cNvPr id="3" name="Text Placeholder 2">
            <a:extLst>
              <a:ext uri="{FF2B5EF4-FFF2-40B4-BE49-F238E27FC236}">
                <a16:creationId xmlns:a16="http://schemas.microsoft.com/office/drawing/2014/main" id="{29B455F1-3C6C-4C07-9CB2-BCAEB0D8A7B7}"/>
              </a:ext>
            </a:extLst>
          </p:cNvPr>
          <p:cNvSpPr>
            <a:spLocks noGrp="1"/>
          </p:cNvSpPr>
          <p:nvPr>
            <p:ph type="body" sz="quarter" idx="12"/>
          </p:nvPr>
        </p:nvSpPr>
        <p:spPr/>
        <p:txBody>
          <a:bodyPr tIns="365760">
            <a:normAutofit/>
          </a:bodyPr>
          <a:lstStyle/>
          <a:p>
            <a:pPr marL="857250" indent="-857250">
              <a:buFont typeface="Arial" panose="020B0604020202020204" pitchFamily="34" charset="0"/>
              <a:buChar char="•"/>
            </a:pPr>
            <a:r>
              <a:rPr lang="en-US" dirty="0"/>
              <a:t>F</a:t>
            </a:r>
            <a:r>
              <a:rPr lang="en-US" dirty="0" smtClean="0"/>
              <a:t>eature of average-sales </a:t>
            </a:r>
            <a:r>
              <a:rPr lang="en-US" dirty="0"/>
              <a:t>by using different product categories</a:t>
            </a:r>
            <a:r>
              <a:rPr lang="en-US" dirty="0" smtClean="0"/>
              <a:t>.</a:t>
            </a:r>
          </a:p>
          <a:p>
            <a:pPr marL="857250" indent="-857250">
              <a:buFont typeface="Arial" panose="020B0604020202020204" pitchFamily="34" charset="0"/>
              <a:buChar char="•"/>
            </a:pPr>
            <a:r>
              <a:rPr lang="en-US" dirty="0" smtClean="0"/>
              <a:t>Prediction of </a:t>
            </a:r>
            <a:r>
              <a:rPr lang="en-US" dirty="0"/>
              <a:t>number of increase in purchase by </a:t>
            </a:r>
            <a:r>
              <a:rPr lang="en-US" dirty="0" smtClean="0"/>
              <a:t>seeing the category of the product.</a:t>
            </a:r>
          </a:p>
          <a:p>
            <a:pPr marL="857250" indent="-857250">
              <a:buFont typeface="Arial" panose="020B0604020202020204" pitchFamily="34" charset="0"/>
              <a:buChar char="•"/>
            </a:pPr>
            <a:r>
              <a:rPr lang="en-US" dirty="0" smtClean="0"/>
              <a:t>To start a business with products in given two categories, one must put offers in products falling in category 1 as the ratio of sales of products falling in category 2 is anyways more.</a:t>
            </a:r>
            <a:endParaRPr lang="en-US" dirty="0"/>
          </a:p>
        </p:txBody>
      </p:sp>
      <p:sp>
        <p:nvSpPr>
          <p:cNvPr id="4" name="Text Placeholder 3">
            <a:extLst>
              <a:ext uri="{FF2B5EF4-FFF2-40B4-BE49-F238E27FC236}">
                <a16:creationId xmlns:a16="http://schemas.microsoft.com/office/drawing/2014/main" id="{A459AC47-94BC-470C-9B8A-970292C0ADD6}"/>
              </a:ext>
            </a:extLst>
          </p:cNvPr>
          <p:cNvSpPr>
            <a:spLocks noGrp="1"/>
          </p:cNvSpPr>
          <p:nvPr>
            <p:ph type="body" sz="quarter" idx="18"/>
          </p:nvPr>
        </p:nvSpPr>
        <p:spPr>
          <a:xfrm>
            <a:off x="11887200" y="7543798"/>
            <a:ext cx="20116800" cy="19431002"/>
          </a:xfrm>
        </p:spPr>
        <p:txBody>
          <a:bodyPr/>
          <a:lstStyle/>
          <a:p>
            <a:endParaRPr lang="en-US" dirty="0"/>
          </a:p>
          <a:p>
            <a:endParaRPr lang="en-US" dirty="0"/>
          </a:p>
          <a:p>
            <a:endParaRPr lang="en-US" dirty="0"/>
          </a:p>
        </p:txBody>
      </p:sp>
      <p:sp>
        <p:nvSpPr>
          <p:cNvPr id="5" name="Title 4">
            <a:extLst>
              <a:ext uri="{FF2B5EF4-FFF2-40B4-BE49-F238E27FC236}">
                <a16:creationId xmlns:a16="http://schemas.microsoft.com/office/drawing/2014/main" id="{6F7474F1-B7EB-40BD-B650-D37E0AA066A3}"/>
              </a:ext>
            </a:extLst>
          </p:cNvPr>
          <p:cNvSpPr>
            <a:spLocks noGrp="1"/>
          </p:cNvSpPr>
          <p:nvPr>
            <p:ph type="ctrTitle"/>
          </p:nvPr>
        </p:nvSpPr>
        <p:spPr/>
        <p:txBody>
          <a:bodyPr/>
          <a:lstStyle/>
          <a:p>
            <a:pPr fontAlgn="base"/>
            <a:r>
              <a:rPr lang="en-US" b="1" dirty="0" smtClean="0">
                <a:solidFill>
                  <a:schemeClr val="tx1"/>
                </a:solidFill>
              </a:rPr>
              <a:t>Customer </a:t>
            </a:r>
            <a:r>
              <a:rPr lang="en-US" b="1" dirty="0">
                <a:solidFill>
                  <a:schemeClr val="tx1"/>
                </a:solidFill>
              </a:rPr>
              <a:t>based predictive analytics</a:t>
            </a:r>
          </a:p>
        </p:txBody>
      </p:sp>
      <p:sp>
        <p:nvSpPr>
          <p:cNvPr id="6" name="Text Placeholder 5">
            <a:extLst>
              <a:ext uri="{FF2B5EF4-FFF2-40B4-BE49-F238E27FC236}">
                <a16:creationId xmlns:a16="http://schemas.microsoft.com/office/drawing/2014/main" id="{CCC8C212-9152-47EB-9021-DDD1B739EED2}"/>
              </a:ext>
            </a:extLst>
          </p:cNvPr>
          <p:cNvSpPr>
            <a:spLocks noGrp="1"/>
          </p:cNvSpPr>
          <p:nvPr>
            <p:ph type="body" sz="quarter" idx="11"/>
          </p:nvPr>
        </p:nvSpPr>
        <p:spPr/>
        <p:txBody>
          <a:bodyPr/>
          <a:lstStyle/>
          <a:p>
            <a:r>
              <a:rPr lang="en-US" dirty="0" smtClean="0">
                <a:solidFill>
                  <a:schemeClr val="tx1"/>
                </a:solidFill>
              </a:rPr>
              <a:t>Introduction</a:t>
            </a:r>
            <a:endParaRPr lang="en-US" dirty="0">
              <a:solidFill>
                <a:schemeClr val="tx1"/>
              </a:solidFill>
            </a:endParaRPr>
          </a:p>
        </p:txBody>
      </p:sp>
      <p:sp>
        <p:nvSpPr>
          <p:cNvPr id="7" name="Text Placeholder 6">
            <a:extLst>
              <a:ext uri="{FF2B5EF4-FFF2-40B4-BE49-F238E27FC236}">
                <a16:creationId xmlns:a16="http://schemas.microsoft.com/office/drawing/2014/main" id="{0F002AEE-7ABF-4F25-90D8-22D1918F982A}"/>
              </a:ext>
            </a:extLst>
          </p:cNvPr>
          <p:cNvSpPr>
            <a:spLocks noGrp="1"/>
          </p:cNvSpPr>
          <p:nvPr>
            <p:ph type="body" sz="quarter" idx="13"/>
          </p:nvPr>
        </p:nvSpPr>
        <p:spPr/>
        <p:txBody>
          <a:bodyPr/>
          <a:lstStyle/>
          <a:p>
            <a:r>
              <a:rPr lang="en-US" dirty="0">
                <a:solidFill>
                  <a:schemeClr val="tx1"/>
                </a:solidFill>
              </a:rPr>
              <a:t>Conclusions</a:t>
            </a:r>
          </a:p>
        </p:txBody>
      </p:sp>
      <p:sp>
        <p:nvSpPr>
          <p:cNvPr id="8" name="Text Placeholder 7">
            <a:extLst>
              <a:ext uri="{FF2B5EF4-FFF2-40B4-BE49-F238E27FC236}">
                <a16:creationId xmlns:a16="http://schemas.microsoft.com/office/drawing/2014/main" id="{8137AE60-4368-42C2-A299-E0F9F0B57DC5}"/>
              </a:ext>
            </a:extLst>
          </p:cNvPr>
          <p:cNvSpPr>
            <a:spLocks noGrp="1"/>
          </p:cNvSpPr>
          <p:nvPr>
            <p:ph type="body" sz="quarter" idx="14"/>
          </p:nvPr>
        </p:nvSpPr>
        <p:spPr>
          <a:xfrm>
            <a:off x="914400" y="18288000"/>
            <a:ext cx="10058400" cy="8686800"/>
          </a:xfrm>
        </p:spPr>
        <p:txBody>
          <a:bodyPr tIns="365760">
            <a:noAutofit/>
          </a:bodyPr>
          <a:lstStyle/>
          <a:p>
            <a:pPr marL="857250" indent="-857250">
              <a:spcBef>
                <a:spcPts val="5400"/>
              </a:spcBef>
              <a:buFont typeface="Arial" panose="020B0604020202020204" pitchFamily="34" charset="0"/>
              <a:buChar char="•"/>
            </a:pPr>
            <a:r>
              <a:rPr lang="en-US" sz="4000" dirty="0"/>
              <a:t>Features:</a:t>
            </a:r>
          </a:p>
          <a:p>
            <a:pPr marL="1770063" lvl="1" indent="-857250"/>
            <a:r>
              <a:rPr lang="en-US" sz="4000" dirty="0" smtClean="0"/>
              <a:t>Average-sales</a:t>
            </a:r>
          </a:p>
          <a:p>
            <a:pPr marL="1770063" lvl="1" indent="-857250"/>
            <a:r>
              <a:rPr lang="en-US" sz="4000" dirty="0"/>
              <a:t>P</a:t>
            </a:r>
            <a:r>
              <a:rPr lang="en-US" sz="4000" dirty="0" smtClean="0"/>
              <a:t>roduct categories</a:t>
            </a:r>
          </a:p>
          <a:p>
            <a:pPr marL="1770063" lvl="1" indent="-857250"/>
            <a:r>
              <a:rPr lang="en-US" sz="4000" dirty="0" smtClean="0"/>
              <a:t>Purchase</a:t>
            </a:r>
            <a:endParaRPr lang="en-US" sz="4000" dirty="0"/>
          </a:p>
          <a:p>
            <a:pPr marL="857250" indent="-857250">
              <a:buFont typeface="Arial" panose="020B0604020202020204" pitchFamily="34" charset="0"/>
              <a:buChar char="•"/>
            </a:pPr>
            <a:r>
              <a:rPr lang="en-US" sz="4000" dirty="0"/>
              <a:t>Used Decision Tree Classifier to implicitly perform feature selection. </a:t>
            </a:r>
          </a:p>
          <a:p>
            <a:pPr marL="857250" indent="-857250">
              <a:buFont typeface="Arial" panose="020B0604020202020204" pitchFamily="34" charset="0"/>
              <a:buChar char="•"/>
            </a:pPr>
            <a:r>
              <a:rPr lang="en-US" sz="4000" dirty="0" smtClean="0"/>
              <a:t>Performed </a:t>
            </a:r>
            <a:r>
              <a:rPr lang="en-US" sz="4000" dirty="0"/>
              <a:t>Linear regression to train the model</a:t>
            </a:r>
            <a:r>
              <a:rPr lang="en-US" sz="4000" dirty="0" smtClean="0"/>
              <a:t>.</a:t>
            </a:r>
            <a:endParaRPr lang="en-US" sz="4000" dirty="0"/>
          </a:p>
          <a:p>
            <a:pPr marL="857250" indent="-857250">
              <a:buFont typeface="Arial" panose="020B0604020202020204" pitchFamily="34" charset="0"/>
              <a:buChar char="•"/>
            </a:pPr>
            <a:endParaRPr lang="en-US" sz="4000" dirty="0"/>
          </a:p>
          <a:p>
            <a:pPr marL="857250" indent="-857250">
              <a:buFont typeface="Arial" panose="020B0604020202020204" pitchFamily="34" charset="0"/>
              <a:buChar char="•"/>
            </a:pPr>
            <a:endParaRPr lang="en-US" sz="4000" dirty="0"/>
          </a:p>
        </p:txBody>
      </p:sp>
      <p:sp>
        <p:nvSpPr>
          <p:cNvPr id="9" name="Text Placeholder 8">
            <a:extLst>
              <a:ext uri="{FF2B5EF4-FFF2-40B4-BE49-F238E27FC236}">
                <a16:creationId xmlns:a16="http://schemas.microsoft.com/office/drawing/2014/main" id="{9C535820-2B15-48C9-B0AA-9FA5E543ABF1}"/>
              </a:ext>
            </a:extLst>
          </p:cNvPr>
          <p:cNvSpPr>
            <a:spLocks noGrp="1"/>
          </p:cNvSpPr>
          <p:nvPr>
            <p:ph type="body" sz="quarter" idx="15"/>
          </p:nvPr>
        </p:nvSpPr>
        <p:spPr/>
        <p:txBody>
          <a:bodyPr/>
          <a:lstStyle/>
          <a:p>
            <a:r>
              <a:rPr lang="en-US" dirty="0" smtClean="0">
                <a:solidFill>
                  <a:schemeClr val="tx1"/>
                </a:solidFill>
              </a:rPr>
              <a:t>Materials/Methods</a:t>
            </a:r>
            <a:endParaRPr lang="en-US" dirty="0">
              <a:solidFill>
                <a:schemeClr val="tx1"/>
              </a:solidFill>
            </a:endParaRPr>
          </a:p>
        </p:txBody>
      </p:sp>
      <p:sp>
        <p:nvSpPr>
          <p:cNvPr id="10" name="Text Placeholder 9">
            <a:extLst>
              <a:ext uri="{FF2B5EF4-FFF2-40B4-BE49-F238E27FC236}">
                <a16:creationId xmlns:a16="http://schemas.microsoft.com/office/drawing/2014/main" id="{2F1AFE3A-F984-4AF2-BF89-DF5843246A7A}"/>
              </a:ext>
            </a:extLst>
          </p:cNvPr>
          <p:cNvSpPr>
            <a:spLocks noGrp="1"/>
          </p:cNvSpPr>
          <p:nvPr>
            <p:ph type="body" sz="quarter" idx="16"/>
          </p:nvPr>
        </p:nvSpPr>
        <p:spPr/>
        <p:txBody>
          <a:bodyPr tIns="274320" numCol="1">
            <a:noAutofit/>
          </a:bodyPr>
          <a:lstStyle/>
          <a:p>
            <a:pPr marL="457200" indent="-457200">
              <a:spcBef>
                <a:spcPts val="0"/>
              </a:spcBef>
              <a:buFont typeface="Arial" panose="020B0604020202020204" pitchFamily="34" charset="0"/>
              <a:buChar char="•"/>
            </a:pPr>
            <a:endParaRPr lang="en-US" sz="4000" dirty="0" smtClean="0"/>
          </a:p>
          <a:p>
            <a:pPr marL="457200" indent="-457200">
              <a:spcBef>
                <a:spcPts val="0"/>
              </a:spcBef>
              <a:buFont typeface="Arial" panose="020B0604020202020204" pitchFamily="34" charset="0"/>
              <a:buChar char="•"/>
            </a:pPr>
            <a:r>
              <a:rPr lang="en-US" sz="4000" dirty="0" smtClean="0"/>
              <a:t>https</a:t>
            </a:r>
            <a:r>
              <a:rPr lang="en-US" sz="4000" dirty="0"/>
              <a:t>://</a:t>
            </a:r>
            <a:r>
              <a:rPr lang="en-US" sz="4000" dirty="0" smtClean="0"/>
              <a:t>scikit-learn.org/stable/modules/generated/sklearn.tree.DecisionTreeClassifier.html</a:t>
            </a:r>
          </a:p>
          <a:p>
            <a:pPr>
              <a:spcBef>
                <a:spcPts val="0"/>
              </a:spcBef>
            </a:pPr>
            <a:r>
              <a:rPr lang="en-US" sz="4000" dirty="0" smtClean="0"/>
              <a:t> </a:t>
            </a:r>
            <a:endParaRPr lang="en-US" sz="4000" dirty="0" smtClean="0"/>
          </a:p>
          <a:p>
            <a:pPr marL="457200" indent="-457200">
              <a:spcBef>
                <a:spcPts val="0"/>
              </a:spcBef>
              <a:buFont typeface="Arial" panose="020B0604020202020204" pitchFamily="34" charset="0"/>
              <a:buChar char="•"/>
            </a:pPr>
            <a:r>
              <a:rPr lang="en-US" sz="4000" dirty="0"/>
              <a:t>https://</a:t>
            </a:r>
            <a:r>
              <a:rPr lang="en-US" sz="4000" dirty="0" smtClean="0"/>
              <a:t>www.dezyre.com/project-use-case/create-personalized-offers </a:t>
            </a:r>
            <a:r>
              <a:rPr lang="en-US" sz="3200" dirty="0"/>
              <a:t/>
            </a:r>
            <a:br>
              <a:rPr lang="en-US" sz="3200" dirty="0"/>
            </a:br>
            <a:r>
              <a:rPr lang="en-US" sz="3200" dirty="0"/>
              <a:t/>
            </a:r>
            <a:br>
              <a:rPr lang="en-US" sz="3200" dirty="0"/>
            </a:br>
            <a:endParaRPr lang="en-US" sz="3200" dirty="0"/>
          </a:p>
          <a:p>
            <a:pPr marL="457200" indent="-457200">
              <a:spcBef>
                <a:spcPts val="0"/>
              </a:spcBef>
              <a:buFont typeface="Arial" panose="020B0604020202020204" pitchFamily="34" charset="0"/>
              <a:buChar char="•"/>
            </a:pPr>
            <a:endParaRPr lang="en-US" sz="3200" dirty="0"/>
          </a:p>
        </p:txBody>
      </p:sp>
      <p:sp>
        <p:nvSpPr>
          <p:cNvPr id="11" name="Text Placeholder 10">
            <a:extLst>
              <a:ext uri="{FF2B5EF4-FFF2-40B4-BE49-F238E27FC236}">
                <a16:creationId xmlns:a16="http://schemas.microsoft.com/office/drawing/2014/main" id="{7DD57B1E-4D9F-47F9-88F7-FB032B9D6324}"/>
              </a:ext>
            </a:extLst>
          </p:cNvPr>
          <p:cNvSpPr>
            <a:spLocks noGrp="1"/>
          </p:cNvSpPr>
          <p:nvPr>
            <p:ph type="body" sz="quarter" idx="17"/>
          </p:nvPr>
        </p:nvSpPr>
        <p:spPr/>
        <p:txBody>
          <a:bodyPr/>
          <a:lstStyle/>
          <a:p>
            <a:r>
              <a:rPr lang="en-US" dirty="0">
                <a:solidFill>
                  <a:schemeClr val="tx1"/>
                </a:solidFill>
              </a:rPr>
              <a:t>Additional Resources</a:t>
            </a:r>
          </a:p>
        </p:txBody>
      </p:sp>
      <p:sp>
        <p:nvSpPr>
          <p:cNvPr id="13" name="Text Placeholder 12">
            <a:extLst>
              <a:ext uri="{FF2B5EF4-FFF2-40B4-BE49-F238E27FC236}">
                <a16:creationId xmlns:a16="http://schemas.microsoft.com/office/drawing/2014/main" id="{653E4573-0153-477E-A6EA-F369D642E8BD}"/>
              </a:ext>
            </a:extLst>
          </p:cNvPr>
          <p:cNvSpPr>
            <a:spLocks noGrp="1"/>
          </p:cNvSpPr>
          <p:nvPr>
            <p:ph type="body" sz="quarter" idx="20"/>
          </p:nvPr>
        </p:nvSpPr>
        <p:spPr/>
        <p:txBody>
          <a:bodyPr tIns="91440" bIns="274320" anchor="b" anchorCtr="0">
            <a:normAutofit/>
          </a:bodyPr>
          <a:lstStyle/>
          <a:p>
            <a:pPr algn="ctr"/>
            <a:r>
              <a:rPr lang="en-US" sz="4000" dirty="0"/>
              <a:t>https://github.com/ujjwalkumar1212/Machine-Learning_Project</a:t>
            </a:r>
            <a:endParaRPr lang="en-US" sz="4000" dirty="0"/>
          </a:p>
        </p:txBody>
      </p:sp>
      <p:sp>
        <p:nvSpPr>
          <p:cNvPr id="14" name="Text Placeholder 13">
            <a:extLst>
              <a:ext uri="{FF2B5EF4-FFF2-40B4-BE49-F238E27FC236}">
                <a16:creationId xmlns:a16="http://schemas.microsoft.com/office/drawing/2014/main" id="{D93257E1-88C3-4089-9BFF-38DFCEA27AC5}"/>
              </a:ext>
            </a:extLst>
          </p:cNvPr>
          <p:cNvSpPr>
            <a:spLocks noGrp="1"/>
          </p:cNvSpPr>
          <p:nvPr>
            <p:ph type="body" sz="quarter" idx="21"/>
          </p:nvPr>
        </p:nvSpPr>
        <p:spPr/>
        <p:txBody>
          <a:bodyPr/>
          <a:lstStyle/>
          <a:p>
            <a:r>
              <a:rPr lang="en-US" dirty="0">
                <a:solidFill>
                  <a:schemeClr val="tx1"/>
                </a:solidFill>
              </a:rPr>
              <a:t>Poster Repository</a:t>
            </a:r>
          </a:p>
        </p:txBody>
      </p:sp>
      <p:sp>
        <p:nvSpPr>
          <p:cNvPr id="15" name="Text Placeholder 14">
            <a:extLst>
              <a:ext uri="{FF2B5EF4-FFF2-40B4-BE49-F238E27FC236}">
                <a16:creationId xmlns:a16="http://schemas.microsoft.com/office/drawing/2014/main" id="{47FED097-712A-4391-BB35-7534ADE256AE}"/>
              </a:ext>
            </a:extLst>
          </p:cNvPr>
          <p:cNvSpPr>
            <a:spLocks noGrp="1"/>
          </p:cNvSpPr>
          <p:nvPr>
            <p:ph type="body" sz="quarter" idx="22"/>
          </p:nvPr>
        </p:nvSpPr>
        <p:spPr/>
        <p:txBody>
          <a:bodyPr tIns="274320">
            <a:normAutofit/>
          </a:bodyPr>
          <a:lstStyle/>
          <a:p>
            <a:pPr algn="ctr"/>
            <a:endParaRPr lang="en-US" sz="800" dirty="0" smtClean="0"/>
          </a:p>
          <a:p>
            <a:pPr algn="ctr"/>
            <a:r>
              <a:rPr lang="en-US" sz="6000" dirty="0" smtClean="0"/>
              <a:t>Mentor</a:t>
            </a:r>
            <a:r>
              <a:rPr lang="en-US" sz="6000" dirty="0"/>
              <a:t>: Dr. Charles Hoot</a:t>
            </a:r>
          </a:p>
          <a:p>
            <a:endParaRPr lang="en-US" sz="6000" dirty="0" smtClean="0"/>
          </a:p>
          <a:p>
            <a:endParaRPr lang="en-US" sz="6000" dirty="0" smtClean="0"/>
          </a:p>
        </p:txBody>
      </p:sp>
      <p:sp>
        <p:nvSpPr>
          <p:cNvPr id="16" name="Text Placeholder 15">
            <a:extLst>
              <a:ext uri="{FF2B5EF4-FFF2-40B4-BE49-F238E27FC236}">
                <a16:creationId xmlns:a16="http://schemas.microsoft.com/office/drawing/2014/main" id="{F7C18949-3E74-4B71-BB77-D29BCE1BA17F}"/>
              </a:ext>
            </a:extLst>
          </p:cNvPr>
          <p:cNvSpPr>
            <a:spLocks noGrp="1"/>
          </p:cNvSpPr>
          <p:nvPr>
            <p:ph type="body" sz="quarter" idx="23"/>
          </p:nvPr>
        </p:nvSpPr>
        <p:spPr/>
        <p:txBody>
          <a:bodyPr/>
          <a:lstStyle/>
          <a:p>
            <a:r>
              <a:rPr lang="en-US" dirty="0">
                <a:solidFill>
                  <a:schemeClr val="tx1"/>
                </a:solidFill>
              </a:rPr>
              <a:t>Acknowledgements</a:t>
            </a:r>
          </a:p>
        </p:txBody>
      </p:sp>
      <p:sp>
        <p:nvSpPr>
          <p:cNvPr id="18" name="Text Placeholder 17">
            <a:extLst>
              <a:ext uri="{FF2B5EF4-FFF2-40B4-BE49-F238E27FC236}">
                <a16:creationId xmlns:a16="http://schemas.microsoft.com/office/drawing/2014/main" id="{6C7A8E39-51B8-446A-A58D-E4A6958BDFE2}"/>
              </a:ext>
            </a:extLst>
          </p:cNvPr>
          <p:cNvSpPr>
            <a:spLocks noGrp="1"/>
          </p:cNvSpPr>
          <p:nvPr>
            <p:ph type="body" sz="quarter" idx="25"/>
          </p:nvPr>
        </p:nvSpPr>
        <p:spPr/>
        <p:txBody>
          <a:bodyPr>
            <a:normAutofit fontScale="92500" lnSpcReduction="10000"/>
          </a:bodyPr>
          <a:lstStyle/>
          <a:p>
            <a:r>
              <a:rPr lang="en-US" dirty="0" smtClean="0">
                <a:solidFill>
                  <a:schemeClr val="tx1"/>
                </a:solidFill>
              </a:rPr>
              <a:t>Ujjawal Kumar</a:t>
            </a:r>
            <a:endParaRPr lang="en-US" dirty="0">
              <a:solidFill>
                <a:schemeClr val="tx1"/>
              </a:solidFill>
            </a:endParaRPr>
          </a:p>
        </p:txBody>
      </p:sp>
      <p:sp>
        <p:nvSpPr>
          <p:cNvPr id="19" name="Text Placeholder 18">
            <a:extLst>
              <a:ext uri="{FF2B5EF4-FFF2-40B4-BE49-F238E27FC236}">
                <a16:creationId xmlns:a16="http://schemas.microsoft.com/office/drawing/2014/main" id="{1230B1EE-E97C-4A5D-8EB4-FEE65881F4F4}"/>
              </a:ext>
            </a:extLst>
          </p:cNvPr>
          <p:cNvSpPr>
            <a:spLocks noGrp="1"/>
          </p:cNvSpPr>
          <p:nvPr>
            <p:ph type="body" sz="quarter" idx="26"/>
          </p:nvPr>
        </p:nvSpPr>
        <p:spPr/>
        <p:txBody>
          <a:bodyPr>
            <a:normAutofit fontScale="92500" lnSpcReduction="10000"/>
          </a:bodyPr>
          <a:lstStyle/>
          <a:p>
            <a:r>
              <a:rPr lang="en-US" dirty="0">
                <a:solidFill>
                  <a:schemeClr val="tx1"/>
                </a:solidFill>
              </a:rPr>
              <a:t>School of Computer Science and Information Systems, Northwest Missouri State University</a:t>
            </a:r>
          </a:p>
        </p:txBody>
      </p:sp>
      <p:sp>
        <p:nvSpPr>
          <p:cNvPr id="24" name="Text Placeholder 11">
            <a:extLst>
              <a:ext uri="{FF2B5EF4-FFF2-40B4-BE49-F238E27FC236}">
                <a16:creationId xmlns:a16="http://schemas.microsoft.com/office/drawing/2014/main" id="{6B6AC518-BD97-4F4A-9ACC-57BD026A2A3B}"/>
              </a:ext>
            </a:extLst>
          </p:cNvPr>
          <p:cNvSpPr txBox="1">
            <a:spLocks/>
          </p:cNvSpPr>
          <p:nvPr/>
        </p:nvSpPr>
        <p:spPr>
          <a:xfrm>
            <a:off x="11430000" y="6400798"/>
            <a:ext cx="20116800" cy="1143000"/>
          </a:xfrm>
          <a:prstGeom prst="rect">
            <a:avLst/>
          </a:prstGeom>
          <a:noFill/>
          <a:effectLst>
            <a:glow rad="177800">
              <a:schemeClr val="tx1">
                <a:alpha val="40000"/>
              </a:schemeClr>
            </a:glow>
          </a:effectLst>
        </p:spPr>
        <p:txBody>
          <a:bodyPr vert="horz" lIns="91440" tIns="45720" rIns="91440" bIns="45720" rtlCol="0" anchor="ctr" anchorCtr="0">
            <a:normAutofit/>
          </a:bodyPr>
          <a:lstStyle>
            <a:lvl1pPr marL="0" indent="0" algn="ctr" defTabSz="4389120" rtl="0" eaLnBrk="1" latinLnBrk="0" hangingPunct="1">
              <a:lnSpc>
                <a:spcPct val="90000"/>
              </a:lnSpc>
              <a:spcBef>
                <a:spcPts val="4800"/>
              </a:spcBef>
              <a:buFont typeface="Arial" panose="020B0604020202020204" pitchFamily="34" charset="0"/>
              <a:buNone/>
              <a:defRPr sz="7200" kern="1200">
                <a:solidFill>
                  <a:schemeClr val="bg1"/>
                </a:solidFill>
                <a:latin typeface="+mj-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smtClean="0">
                <a:solidFill>
                  <a:schemeClr val="tx1"/>
                </a:solidFill>
              </a:rPr>
              <a:t>Results</a:t>
            </a:r>
            <a:endParaRPr lang="en-US" dirty="0">
              <a:solidFill>
                <a:schemeClr val="tx1"/>
              </a:solidFill>
            </a:endParaRPr>
          </a:p>
        </p:txBody>
      </p:sp>
      <p:sp>
        <p:nvSpPr>
          <p:cNvPr id="28" name="TextBox 27">
            <a:extLst>
              <a:ext uri="{FF2B5EF4-FFF2-40B4-BE49-F238E27FC236}">
                <a16:creationId xmlns:a16="http://schemas.microsoft.com/office/drawing/2014/main" id="{8A853424-AB94-4487-BFD3-3CCE6E5F36F6}"/>
              </a:ext>
            </a:extLst>
          </p:cNvPr>
          <p:cNvSpPr txBox="1"/>
          <p:nvPr/>
        </p:nvSpPr>
        <p:spPr>
          <a:xfrm>
            <a:off x="11970328" y="18844718"/>
            <a:ext cx="19576472" cy="7525137"/>
          </a:xfrm>
          <a:prstGeom prst="rect">
            <a:avLst/>
          </a:prstGeom>
          <a:noFill/>
        </p:spPr>
        <p:txBody>
          <a:bodyPr wrap="square" tIns="91440" rtlCol="0" anchor="ctr" anchorCtr="0">
            <a:spAutoFit/>
          </a:bodyPr>
          <a:lstStyle/>
          <a:p>
            <a:r>
              <a:rPr lang="en-US" sz="4000" dirty="0" smtClean="0"/>
              <a:t>Total number of Product sold in different category vs Purchase graph</a:t>
            </a:r>
            <a:r>
              <a:rPr lang="en-US" sz="4000" dirty="0" smtClean="0"/>
              <a:t>:</a:t>
            </a:r>
            <a:endParaRPr lang="en-US" sz="4000" dirty="0"/>
          </a:p>
          <a:p>
            <a:pPr marL="571500" indent="-571500">
              <a:buFont typeface="Arial" panose="020B0604020202020204" pitchFamily="34" charset="0"/>
              <a:buChar char="•"/>
            </a:pPr>
            <a:r>
              <a:rPr lang="en-US" sz="4000" dirty="0" smtClean="0"/>
              <a:t>The above graph represents the total number of sales of 2 different products</a:t>
            </a:r>
            <a:endParaRPr lang="en-US" sz="4000" dirty="0"/>
          </a:p>
          <a:p>
            <a:pPr marL="571500" indent="-571500">
              <a:buFont typeface="Arial" panose="020B0604020202020204" pitchFamily="34" charset="0"/>
              <a:buChar char="•"/>
            </a:pPr>
            <a:r>
              <a:rPr lang="en-US" sz="4000" dirty="0" smtClean="0"/>
              <a:t>Data in green color represents the total number of sales of Product_Category_1</a:t>
            </a:r>
            <a:endParaRPr lang="en-US" sz="4000" dirty="0"/>
          </a:p>
          <a:p>
            <a:pPr marL="571500" indent="-571500">
              <a:buFont typeface="Arial" panose="020B0604020202020204" pitchFamily="34" charset="0"/>
              <a:buChar char="•"/>
            </a:pPr>
            <a:r>
              <a:rPr lang="en-US" sz="4000" dirty="0"/>
              <a:t>Data in </a:t>
            </a:r>
            <a:r>
              <a:rPr lang="en-US" sz="4000" dirty="0" smtClean="0"/>
              <a:t>red </a:t>
            </a:r>
            <a:r>
              <a:rPr lang="en-US" sz="4000" dirty="0"/>
              <a:t>color represents the total number of sales of </a:t>
            </a:r>
            <a:r>
              <a:rPr lang="en-US" sz="4000" dirty="0" smtClean="0"/>
              <a:t>Product_Category_2</a:t>
            </a:r>
            <a:endParaRPr lang="en-US" sz="4000" dirty="0"/>
          </a:p>
          <a:p>
            <a:endParaRPr lang="en-US" sz="4000" dirty="0"/>
          </a:p>
          <a:p>
            <a:endParaRPr lang="en-US" sz="4000" dirty="0"/>
          </a:p>
          <a:p>
            <a:r>
              <a:rPr lang="en-US" sz="4000" dirty="0" smtClean="0"/>
              <a:t>From the above data, it can be easily observed that the total number of sales of products in Product_Category_2 is more than the total number of sales of products in Product_Category_2. </a:t>
            </a:r>
            <a:endParaRPr lang="en-US" sz="4000" dirty="0"/>
          </a:p>
          <a:p>
            <a:endParaRPr lang="en-US" sz="4000" dirty="0"/>
          </a:p>
          <a:p>
            <a:r>
              <a:rPr lang="en-US" sz="4000" dirty="0" smtClean="0"/>
              <a:t>This clearly means that </a:t>
            </a:r>
            <a:r>
              <a:rPr lang="en-US" sz="4000" dirty="0" smtClean="0"/>
              <a:t>people buy more </a:t>
            </a:r>
            <a:r>
              <a:rPr lang="en-US" sz="4000" dirty="0" smtClean="0"/>
              <a:t>products in Product_Category_2 than products in Product_Category_1, So in products of Product_Category_1, more offers can be kept to increase the sale in that category. </a:t>
            </a:r>
            <a:endParaRPr lang="en-US" sz="4000" dirty="0"/>
          </a:p>
        </p:txBody>
      </p:sp>
      <p:pic>
        <p:nvPicPr>
          <p:cNvPr id="20" name="Picture 19">
            <a:extLst>
              <a:ext uri="{FF2B5EF4-FFF2-40B4-BE49-F238E27FC236}">
                <a16:creationId xmlns:a16="http://schemas.microsoft.com/office/drawing/2014/main" id="{E256C4ED-A409-4714-BD55-3D83659138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99279" y="29057235"/>
            <a:ext cx="2975637" cy="1220012"/>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83678" y="7777491"/>
            <a:ext cx="16323843" cy="10882561"/>
          </a:xfrm>
          <a:prstGeom prst="rect">
            <a:avLst/>
          </a:prstGeom>
        </p:spPr>
      </p:pic>
      <p:pic>
        <p:nvPicPr>
          <p:cNvPr id="25" name="Pictur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1600" y="974574"/>
            <a:ext cx="4032504" cy="4399095"/>
          </a:xfrm>
          <a:prstGeom prst="rect">
            <a:avLst/>
          </a:prstGeom>
        </p:spPr>
      </p:pic>
      <p:pic>
        <p:nvPicPr>
          <p:cNvPr id="30" name="Picture 29"/>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35755590" y="29032200"/>
            <a:ext cx="1243689" cy="1243689"/>
          </a:xfrm>
          <a:prstGeom prst="rect">
            <a:avLst/>
          </a:prstGeom>
        </p:spPr>
      </p:pic>
    </p:spTree>
    <p:extLst>
      <p:ext uri="{BB962C8B-B14F-4D97-AF65-F5344CB8AC3E}">
        <p14:creationId xmlns:p14="http://schemas.microsoft.com/office/powerpoint/2010/main" val="42871685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Research Poster">
      <a:majorFont>
        <a:latin typeface="Helvetica"/>
        <a:ea typeface=""/>
        <a:cs typeface=""/>
      </a:majorFont>
      <a:minorFont>
        <a:latin typeface="Garamond"/>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bstract_bg" id="{29B32C95-BF94-4328-B440-C1461C2F0B06}" vid="{B9381D9B-251E-4F9E-BEA1-FCED3FB9D33D}"/>
    </a:ext>
  </a:extLst>
</a:theme>
</file>

<file path=docProps/app.xml><?xml version="1.0" encoding="utf-8"?>
<Properties xmlns="http://schemas.openxmlformats.org/officeDocument/2006/extended-properties" xmlns:vt="http://schemas.openxmlformats.org/officeDocument/2006/docPropsVTypes">
  <Template/>
  <TotalTime>200</TotalTime>
  <Words>303</Words>
  <Application>Microsoft Office PowerPoint</Application>
  <PresentationFormat>Custom</PresentationFormat>
  <Paragraphs>38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Garamond</vt:lpstr>
      <vt:lpstr>Helvetica</vt:lpstr>
      <vt:lpstr>Office Theme</vt:lpstr>
      <vt:lpstr>Customer based predictive analytics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Eloe,Nathan</dc:creator>
  <cp:lastModifiedBy>Kumar,Ujjawal</cp:lastModifiedBy>
  <cp:revision>58</cp:revision>
  <dcterms:created xsi:type="dcterms:W3CDTF">2019-04-10T19:42:12Z</dcterms:created>
  <dcterms:modified xsi:type="dcterms:W3CDTF">2019-04-25T06:12:41Z</dcterms:modified>
</cp:coreProperties>
</file>