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 d="100"/>
          <a:sy n="15" d="100"/>
        </p:scale>
        <p:origin x="1362"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r>
              <a:rPr lang="en-US" dirty="0"/>
              <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4/24/2019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a:xfrm>
            <a:off x="914400" y="7543800"/>
            <a:ext cx="10141528" cy="8686800"/>
          </a:xfrm>
        </p:spPr>
        <p:txBody>
          <a:bodyPr tIns="365760">
            <a:normAutofit fontScale="77500" lnSpcReduction="20000"/>
          </a:bodyPr>
          <a:lstStyle/>
          <a:p>
            <a:pPr algn="just"/>
            <a:r>
              <a:rPr lang="en-US" dirty="0">
                <a:latin typeface="Garamond (Body)"/>
                <a:cs typeface="Times New Roman" panose="02020603050405020304" pitchFamily="18" charset="0"/>
              </a:rPr>
              <a:t>India is going through </a:t>
            </a:r>
            <a:r>
              <a:rPr lang="en-US" dirty="0" smtClean="0">
                <a:latin typeface="Garamond (Body)"/>
                <a:cs typeface="Times New Roman" panose="02020603050405020304" pitchFamily="18" charset="0"/>
              </a:rPr>
              <a:t>an enormous </a:t>
            </a:r>
            <a:r>
              <a:rPr lang="en-US" dirty="0">
                <a:latin typeface="Garamond (Body)"/>
                <a:cs typeface="Times New Roman" panose="02020603050405020304" pitchFamily="18" charset="0"/>
              </a:rPr>
              <a:t>increase in the crime </a:t>
            </a:r>
            <a:r>
              <a:rPr lang="en-US" dirty="0" smtClean="0">
                <a:latin typeface="Garamond (Body)"/>
                <a:cs typeface="Times New Roman" panose="02020603050405020304" pitchFamily="18" charset="0"/>
              </a:rPr>
              <a:t>in the </a:t>
            </a:r>
            <a:r>
              <a:rPr lang="en-US" dirty="0">
                <a:latin typeface="Garamond (Body)"/>
                <a:cs typeface="Times New Roman" panose="02020603050405020304" pitchFamily="18" charset="0"/>
              </a:rPr>
              <a:t>recent past, the data which I am going to work on is going to analyze the crime rates in a particular place and predict the safest cities and places around. I can even say that where the security and police protection should be there. These analysis and predictions will help police department to focus on the current crime rates and change the punishment sections</a:t>
            </a:r>
            <a:r>
              <a:rPr lang="en-US" dirty="0" smtClean="0">
                <a:latin typeface="Garamond (Body)"/>
                <a:cs typeface="Times New Roman" panose="02020603050405020304" pitchFamily="18" charset="0"/>
              </a:rPr>
              <a:t>.</a:t>
            </a:r>
            <a:endParaRPr lang="en-US" dirty="0">
              <a:latin typeface="Garamond (Body)"/>
              <a:cs typeface="Times New Roman" panose="02020603050405020304" pitchFamily="18" charset="0"/>
            </a:endParaRPr>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p:txBody>
          <a:bodyPr tIns="365760"/>
          <a:lstStyle/>
          <a:p>
            <a:pPr marL="857250" indent="-857250">
              <a:buFont typeface="Arial" panose="020B0604020202020204" pitchFamily="34" charset="0"/>
              <a:buChar char="•"/>
            </a:pPr>
            <a:r>
              <a:rPr lang="en-US" dirty="0"/>
              <a:t>Evaluation of </a:t>
            </a:r>
            <a:r>
              <a:rPr lang="en-US" dirty="0" smtClean="0"/>
              <a:t>Crime rate in India for particular years.</a:t>
            </a:r>
            <a:endParaRPr lang="en-US" dirty="0"/>
          </a:p>
          <a:p>
            <a:pPr marL="857250" indent="-857250">
              <a:buFont typeface="Arial" panose="020B0604020202020204" pitchFamily="34" charset="0"/>
              <a:buChar char="•"/>
            </a:pPr>
            <a:r>
              <a:rPr lang="en-US" dirty="0" smtClean="0"/>
              <a:t>Predicts average increase in crime rate every year.</a:t>
            </a:r>
            <a:endParaRPr lang="en-US" sz="5400" dirty="0" smtClean="0"/>
          </a:p>
          <a:p>
            <a:pPr marL="857250" indent="-857250">
              <a:buFont typeface="Arial" panose="020B0604020202020204" pitchFamily="34" charset="0"/>
              <a:buChar char="•"/>
            </a:pPr>
            <a:r>
              <a:rPr lang="en-US" dirty="0" smtClean="0"/>
              <a:t>Provides the graphical representation of crime increase </a:t>
            </a:r>
            <a:r>
              <a:rPr lang="en-US" dirty="0" smtClean="0"/>
              <a:t>every year and represents number of cases has been reported every year.</a:t>
            </a: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1887200" y="7604822"/>
            <a:ext cx="20116800" cy="19369977"/>
          </a:xfrm>
        </p:spPr>
        <p:txBody>
          <a:bodyPr/>
          <a:lstStyle/>
          <a:p>
            <a:endParaRPr lang="en-US" dirty="0"/>
          </a:p>
          <a:p>
            <a:endParaRPr lang="en-US" dirty="0"/>
          </a:p>
          <a:p>
            <a:endParaRPr lang="en-US"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r>
              <a:rPr lang="en-US" b="1" dirty="0">
                <a:solidFill>
                  <a:schemeClr val="tx1"/>
                </a:solidFill>
              </a:rPr>
              <a:t>Crime Analysis in India</a:t>
            </a:r>
            <a:endParaRPr lang="en-US" dirty="0">
              <a:solidFill>
                <a:schemeClr val="tx1"/>
              </a:solidFill>
            </a:endParaRP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p:txBody>
          <a:bodyPr/>
          <a:lstStyle/>
          <a:p>
            <a:r>
              <a:rPr lang="en-US" dirty="0" smtClean="0">
                <a:solidFill>
                  <a:schemeClr val="tx1"/>
                </a:solidFill>
              </a:rPr>
              <a:t>Introduction</a:t>
            </a:r>
            <a:endParaRPr lang="en-US" dirty="0">
              <a:solidFill>
                <a:schemeClr val="tx1"/>
              </a:solidFill>
            </a:endParaRP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p:txBody>
          <a:bodyPr/>
          <a:lstStyle/>
          <a:p>
            <a:r>
              <a:rPr lang="en-US" dirty="0" smtClean="0">
                <a:solidFill>
                  <a:schemeClr val="tx1"/>
                </a:solidFill>
              </a:rPr>
              <a:t>Conclusion</a:t>
            </a:r>
            <a:endParaRPr lang="en-US" dirty="0">
              <a:solidFill>
                <a:schemeClr val="tx1"/>
              </a:solidFill>
            </a:endParaRPr>
          </a:p>
        </p:txBody>
      </p:sp>
      <p:sp>
        <p:nvSpPr>
          <p:cNvPr id="8" name="Text Placeholder 7">
            <a:extLst>
              <a:ext uri="{FF2B5EF4-FFF2-40B4-BE49-F238E27FC236}">
                <a16:creationId xmlns:a16="http://schemas.microsoft.com/office/drawing/2014/main" id="{8137AE60-4368-42C2-A299-E0F9F0B57DC5}"/>
              </a:ext>
            </a:extLst>
          </p:cNvPr>
          <p:cNvSpPr>
            <a:spLocks noGrp="1"/>
          </p:cNvSpPr>
          <p:nvPr>
            <p:ph type="body" sz="quarter" idx="14"/>
          </p:nvPr>
        </p:nvSpPr>
        <p:spPr>
          <a:xfrm>
            <a:off x="914400" y="18288000"/>
            <a:ext cx="10058400" cy="8686800"/>
          </a:xfrm>
        </p:spPr>
        <p:txBody>
          <a:bodyPr tIns="365760">
            <a:normAutofit fontScale="55000" lnSpcReduction="20000"/>
          </a:bodyPr>
          <a:lstStyle/>
          <a:p>
            <a:pPr marL="857250" indent="-857250">
              <a:spcBef>
                <a:spcPts val="5400"/>
              </a:spcBef>
              <a:buFont typeface="Arial" panose="020B0604020202020204" pitchFamily="34" charset="0"/>
              <a:buChar char="•"/>
            </a:pPr>
            <a:r>
              <a:rPr lang="en-US" sz="8700" dirty="0" smtClean="0"/>
              <a:t>Features</a:t>
            </a:r>
            <a:r>
              <a:rPr lang="en-US" sz="8700" dirty="0" smtClean="0"/>
              <a:t>:</a:t>
            </a:r>
            <a:endParaRPr lang="en-US" sz="8700" dirty="0"/>
          </a:p>
          <a:p>
            <a:pPr marL="1770063" lvl="1" indent="-857250"/>
            <a:r>
              <a:rPr lang="en-US" sz="7300" dirty="0" smtClean="0"/>
              <a:t>Age of the victims</a:t>
            </a:r>
            <a:endParaRPr lang="en-US" sz="7300" dirty="0"/>
          </a:p>
          <a:p>
            <a:pPr marL="1770063" lvl="1" indent="-857250"/>
            <a:r>
              <a:rPr lang="en-US" sz="7300" dirty="0" smtClean="0"/>
              <a:t>Number of cases reported</a:t>
            </a:r>
            <a:endParaRPr lang="en-US" sz="7300" dirty="0"/>
          </a:p>
          <a:p>
            <a:pPr marL="1770063" lvl="1" indent="-857250"/>
            <a:r>
              <a:rPr lang="en-US" sz="7300" dirty="0" smtClean="0"/>
              <a:t>Years</a:t>
            </a:r>
            <a:endParaRPr lang="en-US" sz="7300" dirty="0"/>
          </a:p>
          <a:p>
            <a:pPr marL="857250" indent="-857250">
              <a:buFont typeface="Arial" panose="020B0604020202020204" pitchFamily="34" charset="0"/>
              <a:buChar char="•"/>
            </a:pPr>
            <a:r>
              <a:rPr lang="en-US" sz="8700" dirty="0" smtClean="0"/>
              <a:t>Performed Linear regression to train the model.</a:t>
            </a:r>
          </a:p>
          <a:p>
            <a:pPr marL="857250" indent="-857250">
              <a:buFont typeface="Arial" panose="020B0604020202020204" pitchFamily="34" charset="0"/>
              <a:buChar char="•"/>
            </a:pPr>
            <a:r>
              <a:rPr lang="en-US" sz="8700" dirty="0" smtClean="0"/>
              <a:t>Used Decision </a:t>
            </a:r>
            <a:r>
              <a:rPr lang="en-US" sz="8700" dirty="0" smtClean="0"/>
              <a:t>Tree Classifier to implicitly perform feature selection. </a:t>
            </a:r>
            <a:endParaRPr lang="en-US" sz="8700" dirty="0"/>
          </a:p>
          <a:p>
            <a:pPr marL="1770063" lvl="1" indent="-857250"/>
            <a:endParaRPr lang="en-US" sz="4400" dirty="0"/>
          </a:p>
          <a:p>
            <a:pPr indent="-2379027"/>
            <a:r>
              <a:rPr lang="en-US" sz="100" dirty="0"/>
              <a:t>Evaluate</a:t>
            </a:r>
          </a:p>
          <a:p>
            <a:pPr marL="857250" indent="-857250">
              <a:buFont typeface="Arial" panose="020B0604020202020204" pitchFamily="34" charset="0"/>
              <a:buChar char="•"/>
            </a:pPr>
            <a:endParaRPr lang="en-US" dirty="0"/>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p:txBody>
          <a:bodyPr/>
          <a:lstStyle/>
          <a:p>
            <a:r>
              <a:rPr lang="en-US" dirty="0" smtClean="0">
                <a:solidFill>
                  <a:schemeClr val="tx1"/>
                </a:solidFill>
              </a:rPr>
              <a:t>Materials/Methods</a:t>
            </a:r>
            <a:endParaRPr lang="en-US" dirty="0">
              <a:solidFill>
                <a:schemeClr val="tx1"/>
              </a:solidFill>
            </a:endParaRP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p:txBody>
          <a:bodyPr tIns="274320" numCol="1">
            <a:noAutofit/>
          </a:bodyPr>
          <a:lstStyle/>
          <a:p>
            <a:pPr marL="457200" indent="-457200">
              <a:spcBef>
                <a:spcPts val="0"/>
              </a:spcBef>
              <a:buFont typeface="Arial" panose="020B0604020202020204" pitchFamily="34" charset="0"/>
              <a:buChar char="•"/>
            </a:pPr>
            <a:r>
              <a:rPr lang="en-US" sz="3200" dirty="0" smtClean="0"/>
              <a:t>https://www.kaggle.com/rajanand/crime-in-india#20 Victims of rape.csv</a:t>
            </a:r>
          </a:p>
          <a:p>
            <a:pPr marL="457200" indent="-457200">
              <a:spcBef>
                <a:spcPts val="0"/>
              </a:spcBef>
              <a:buFont typeface="Arial" panose="020B0604020202020204" pitchFamily="34" charset="0"/>
              <a:buChar char="•"/>
            </a:pPr>
            <a:r>
              <a:rPr lang="en-US" sz="3200" dirty="0"/>
              <a:t>https://scikit-learn.org/stable/modules/generated/sklearn.tree.DecisionTreeClassifier.html</a:t>
            </a:r>
            <a:r>
              <a:rPr lang="en-US" sz="3200" dirty="0" smtClean="0"/>
              <a:t> </a:t>
            </a:r>
            <a:r>
              <a:rPr lang="en-US" sz="3200" dirty="0"/>
              <a:t/>
            </a:r>
            <a:br>
              <a:rPr lang="en-US" sz="3200" dirty="0"/>
            </a:br>
            <a:r>
              <a:rPr lang="en-US" sz="3200" dirty="0"/>
              <a:t/>
            </a:r>
            <a:br>
              <a:rPr lang="en-US" sz="3200" dirty="0"/>
            </a:br>
            <a:endParaRPr lang="en-US" sz="32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p:txBody>
          <a:bodyPr/>
          <a:lstStyle/>
          <a:p>
            <a:r>
              <a:rPr lang="en-US" dirty="0">
                <a:solidFill>
                  <a:schemeClr val="tx1"/>
                </a:solidFill>
              </a:rPr>
              <a:t>Additional Resources</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a:xfrm>
            <a:off x="11970328" y="6461822"/>
            <a:ext cx="20116800" cy="1143000"/>
          </a:xfrm>
        </p:spPr>
        <p:txBody>
          <a:bodyPr/>
          <a:lstStyle/>
          <a:p>
            <a:r>
              <a:rPr lang="en-US" dirty="0">
                <a:solidFill>
                  <a:schemeClr val="tx1"/>
                </a:solidFill>
              </a:rPr>
              <a:t>Results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p:txBody>
          <a:bodyPr tIns="91440" bIns="274320" anchor="b" anchorCtr="0">
            <a:normAutofit/>
          </a:bodyPr>
          <a:lstStyle/>
          <a:p>
            <a:pPr algn="ctr"/>
            <a:r>
              <a:rPr lang="en-US" sz="4200" dirty="0"/>
              <a:t>https://github.com/raybox94/ML_Project_Poster</a:t>
            </a:r>
            <a:endParaRPr lang="en-US" sz="4200" dirty="0"/>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p:txBody>
          <a:bodyPr/>
          <a:lstStyle/>
          <a:p>
            <a:r>
              <a:rPr lang="en-US" dirty="0">
                <a:solidFill>
                  <a:schemeClr val="tx1"/>
                </a:solidFill>
              </a:rPr>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endParaRPr lang="en-US" dirty="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p:txBody>
          <a:bodyPr/>
          <a:lstStyle/>
          <a:p>
            <a:r>
              <a:rPr lang="en-US" dirty="0">
                <a:solidFill>
                  <a:schemeClr val="tx1"/>
                </a:solidFill>
              </a:rPr>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smtClean="0">
                <a:solidFill>
                  <a:schemeClr val="tx1"/>
                </a:solidFill>
              </a:rPr>
              <a:t>Rayaan Ahmed</a:t>
            </a:r>
            <a:endParaRPr lang="en-US" dirty="0">
              <a:solidFill>
                <a:schemeClr val="tx1"/>
              </a:solidFill>
            </a:endParaRP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solidFill>
                  <a:schemeClr val="tx1"/>
                </a:solidFill>
              </a:rPr>
              <a:t>School of Computer Science and Information Systems, Northwest Missouri State University</a:t>
            </a:r>
          </a:p>
        </p:txBody>
      </p:sp>
      <p:pic>
        <p:nvPicPr>
          <p:cNvPr id="22" name="Content Placeholder 21"/>
          <p:cNvPicPr>
            <a:picLocks noGrp="1" noChangeAspect="1"/>
          </p:cNvPicPr>
          <p:nvPr>
            <p:ph sz="quarter" idx="24"/>
          </p:nvPr>
        </p:nvPicPr>
        <p:blipFill>
          <a:blip r:embed="rId3">
            <a:extLst>
              <a:ext uri="{28A0092B-C50C-407E-A947-70E740481C1C}">
                <a14:useLocalDpi xmlns:a14="http://schemas.microsoft.com/office/drawing/2010/main" val="0"/>
              </a:ext>
            </a:extLst>
          </a:blip>
          <a:stretch>
            <a:fillRect/>
          </a:stretch>
        </p:blipFill>
        <p:spPr>
          <a:xfrm>
            <a:off x="512763" y="768350"/>
            <a:ext cx="3922712" cy="3922712"/>
          </a:xfr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2012" y="28980581"/>
            <a:ext cx="1637599" cy="1637599"/>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02800" y="18810513"/>
            <a:ext cx="9092266" cy="6061510"/>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02800" y="9548596"/>
            <a:ext cx="9207198" cy="6138131"/>
          </a:xfrm>
          <a:prstGeom prst="rect">
            <a:avLst/>
          </a:prstGeom>
        </p:spPr>
      </p:pic>
      <p:sp>
        <p:nvSpPr>
          <p:cNvPr id="29" name="TextBox 28"/>
          <p:cNvSpPr txBox="1"/>
          <p:nvPr/>
        </p:nvSpPr>
        <p:spPr>
          <a:xfrm>
            <a:off x="12718472" y="9548595"/>
            <a:ext cx="8686800" cy="5078313"/>
          </a:xfrm>
          <a:prstGeom prst="rect">
            <a:avLst/>
          </a:prstGeom>
          <a:noFill/>
        </p:spPr>
        <p:txBody>
          <a:bodyPr wrap="square" rtlCol="0">
            <a:spAutoFit/>
          </a:bodyPr>
          <a:lstStyle/>
          <a:p>
            <a:r>
              <a:rPr lang="en-US" sz="5400" dirty="0" smtClean="0"/>
              <a:t>Crime reporting statement:</a:t>
            </a:r>
          </a:p>
          <a:p>
            <a:pPr marL="685800" indent="-685800">
              <a:buFont typeface="Arial" panose="020B0604020202020204" pitchFamily="34" charset="0"/>
              <a:buChar char="•"/>
            </a:pPr>
            <a:r>
              <a:rPr lang="en-US" sz="5400" dirty="0" smtClean="0"/>
              <a:t>The graph on the right represents total rape cases reported every year.</a:t>
            </a:r>
          </a:p>
          <a:p>
            <a:pPr marL="685800" indent="-685800">
              <a:buFont typeface="Arial" panose="020B0604020202020204" pitchFamily="34" charset="0"/>
              <a:buChar char="•"/>
            </a:pPr>
            <a:r>
              <a:rPr lang="en-US" sz="5400" dirty="0" smtClean="0"/>
              <a:t>The rape cases reported are not same as total rape cases.</a:t>
            </a:r>
          </a:p>
        </p:txBody>
      </p:sp>
      <p:sp>
        <p:nvSpPr>
          <p:cNvPr id="30" name="TextBox 29"/>
          <p:cNvSpPr txBox="1"/>
          <p:nvPr/>
        </p:nvSpPr>
        <p:spPr>
          <a:xfrm>
            <a:off x="12718473" y="18810514"/>
            <a:ext cx="8686800" cy="5909310"/>
          </a:xfrm>
          <a:prstGeom prst="rect">
            <a:avLst/>
          </a:prstGeom>
          <a:noFill/>
        </p:spPr>
        <p:txBody>
          <a:bodyPr wrap="square" rtlCol="0">
            <a:spAutoFit/>
          </a:bodyPr>
          <a:lstStyle/>
          <a:p>
            <a:r>
              <a:rPr lang="en-US" sz="5400" dirty="0"/>
              <a:t>Crime </a:t>
            </a:r>
            <a:r>
              <a:rPr lang="en-US" sz="5400" dirty="0" smtClean="0"/>
              <a:t>increase statement</a:t>
            </a:r>
            <a:r>
              <a:rPr lang="en-US" sz="5400" dirty="0"/>
              <a:t>:</a:t>
            </a:r>
          </a:p>
          <a:p>
            <a:pPr marL="685800" indent="-685800">
              <a:buFont typeface="Arial" panose="020B0604020202020204" pitchFamily="34" charset="0"/>
              <a:buChar char="•"/>
            </a:pPr>
            <a:r>
              <a:rPr lang="en-US" sz="5400" dirty="0"/>
              <a:t>The graph on the right represents total rape </a:t>
            </a:r>
            <a:r>
              <a:rPr lang="en-US" sz="5400" dirty="0" smtClean="0"/>
              <a:t>case increased every </a:t>
            </a:r>
            <a:r>
              <a:rPr lang="en-US" sz="5400" dirty="0"/>
              <a:t>year.</a:t>
            </a:r>
          </a:p>
          <a:p>
            <a:pPr marL="685800" indent="-685800">
              <a:buFont typeface="Arial" panose="020B0604020202020204" pitchFamily="34" charset="0"/>
              <a:buChar char="•"/>
            </a:pPr>
            <a:r>
              <a:rPr lang="en-US" sz="5400" dirty="0"/>
              <a:t>The </a:t>
            </a:r>
            <a:r>
              <a:rPr lang="en-US" sz="5400" dirty="0" smtClean="0"/>
              <a:t>graph clearly states rape cases has been increased every year.</a:t>
            </a:r>
            <a:endParaRPr lang="en-US" sz="5400" dirty="0"/>
          </a:p>
        </p:txBody>
      </p:sp>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281</TotalTime>
  <Words>246</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Garamond</vt:lpstr>
      <vt:lpstr>Garamond (Body)</vt:lpstr>
      <vt:lpstr>Helvetica</vt:lpstr>
      <vt:lpstr>Times New Roman</vt:lpstr>
      <vt:lpstr>Office Theme</vt:lpstr>
      <vt:lpstr>Crime Analysis in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-,Rayaan Ahmed</cp:lastModifiedBy>
  <cp:revision>59</cp:revision>
  <dcterms:created xsi:type="dcterms:W3CDTF">2019-04-10T19:42:12Z</dcterms:created>
  <dcterms:modified xsi:type="dcterms:W3CDTF">2019-04-24T21:06:57Z</dcterms:modified>
</cp:coreProperties>
</file>