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
      <p:font typeface="Montserrat"/>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5.xml"/><Relationship Id="rId55" Type="http://schemas.openxmlformats.org/officeDocument/2006/relationships/font" Target="fonts/Montserrat-boldItalic.fntdata"/><Relationship Id="rId10" Type="http://schemas.openxmlformats.org/officeDocument/2006/relationships/slide" Target="slides/slide4.xml"/><Relationship Id="rId54" Type="http://schemas.openxmlformats.org/officeDocument/2006/relationships/font" Target="fonts/Montserrat-italic.fntdata"/><Relationship Id="rId13" Type="http://schemas.openxmlformats.org/officeDocument/2006/relationships/slide" Target="slides/slide7.xml"/><Relationship Id="rId57" Type="http://schemas.openxmlformats.org/officeDocument/2006/relationships/font" Target="fonts/OpenSans-bold.fntdata"/><Relationship Id="rId12" Type="http://schemas.openxmlformats.org/officeDocument/2006/relationships/slide" Target="slides/slide6.xml"/><Relationship Id="rId56" Type="http://schemas.openxmlformats.org/officeDocument/2006/relationships/font" Target="fonts/OpenSans-regular.fntdata"/><Relationship Id="rId15" Type="http://schemas.openxmlformats.org/officeDocument/2006/relationships/slide" Target="slides/slide9.xml"/><Relationship Id="rId59" Type="http://schemas.openxmlformats.org/officeDocument/2006/relationships/font" Target="fonts/OpenSans-boldItalic.fntdata"/><Relationship Id="rId14" Type="http://schemas.openxmlformats.org/officeDocument/2006/relationships/slide" Target="slides/slide8.xml"/><Relationship Id="rId58"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17e0f339b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717e0f339b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Data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17e0f339b_2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717e0f339b_2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17e0f339b_2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717e0f339b_2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17e0f339b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717e0f339b_2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17e0f339b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717e0f339b_2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17e0f339b_2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717e0f339b_2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17e0f339b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717e0f339b_2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17e0f339b_2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717e0f339b_2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17e0f339b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717e0f339b_2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17e0f339b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717e0f339b_2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17e0f339b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717e0f339b_2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17e0f339b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717e0f339b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17e0f339b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717e0f339b_2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717e0f339b_2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717e0f339b_2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17e0f339b_2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717e0f339b_2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717e0f339b_2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717e0f339b_2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717e0f339b_2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2717e0f339b_2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717e0f339b_2_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717e0f339b_2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717e0f339b_2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2717e0f339b_2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17e0f339b_2_2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2717e0f339b_2_2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17e0f339b_2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2717e0f339b_2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717e0f339b_2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2717e0f339b_2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17e0f339b_2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717e0f339b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717e0f339b_2_2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2717e0f339b_2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717e0f339b_2_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717e0f339b_2_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717e0f339b_2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2717e0f339b_2_3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717e0f339b_2_3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717e0f339b_2_3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717e0f339b_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2717e0f339b_2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717e0f339b_2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717e0f339b_2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717e0f339b_2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2717e0f339b_2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717e0f339b_2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2717e0f339b_2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717e0f339b_2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2717e0f339b_2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717e0f339b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2717e0f339b_2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17e0f339b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717e0f339b_2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717e0f339b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2717e0f339b_2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717e0f339b_2_3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2717e0f339b_2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17e0f339b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717e0f339b_2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17e0f339b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717e0f339b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17e0f339b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717e0f339b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17e0f339b_2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717e0f339b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17e0f339b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717e0f339b_2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0" name="Google Shape;60;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23.png"/><Relationship Id="rId6"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0.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4.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711150" y="180400"/>
            <a:ext cx="8001600" cy="753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4074"/>
              <a:buNone/>
            </a:pPr>
            <a:r>
              <a:rPr b="1" lang="en" sz="4200">
                <a:solidFill>
                  <a:srgbClr val="CC0000"/>
                </a:solidFill>
                <a:latin typeface="Montserrat"/>
                <a:ea typeface="Montserrat"/>
                <a:cs typeface="Montserrat"/>
                <a:sym typeface="Montserrat"/>
              </a:rPr>
              <a:t>           </a:t>
            </a:r>
            <a:endParaRPr b="1" sz="4200">
              <a:solidFill>
                <a:srgbClr val="CC0000"/>
              </a:solidFill>
              <a:latin typeface="Montserrat"/>
              <a:ea typeface="Montserrat"/>
              <a:cs typeface="Montserrat"/>
              <a:sym typeface="Montserrat"/>
            </a:endParaRPr>
          </a:p>
          <a:p>
            <a:pPr indent="0" lvl="0" marL="0" rtl="0" algn="l">
              <a:lnSpc>
                <a:spcPct val="100000"/>
              </a:lnSpc>
              <a:spcBef>
                <a:spcPts val="0"/>
              </a:spcBef>
              <a:spcAft>
                <a:spcPts val="0"/>
              </a:spcAft>
              <a:buSzPct val="74074"/>
              <a:buNone/>
            </a:pPr>
            <a:r>
              <a:rPr b="1" lang="en" sz="4200">
                <a:solidFill>
                  <a:srgbClr val="CC0000"/>
                </a:solidFill>
                <a:latin typeface="Montserrat"/>
                <a:ea typeface="Montserrat"/>
                <a:cs typeface="Montserrat"/>
                <a:sym typeface="Montserrat"/>
              </a:rPr>
              <a:t>            Capstone Project-1</a:t>
            </a:r>
            <a:endParaRPr b="1" sz="4200">
              <a:solidFill>
                <a:srgbClr val="CC0000"/>
              </a:solidFill>
              <a:latin typeface="Montserrat"/>
              <a:ea typeface="Montserrat"/>
              <a:cs typeface="Montserrat"/>
              <a:sym typeface="Montserrat"/>
            </a:endParaRPr>
          </a:p>
          <a:p>
            <a:pPr indent="0" lvl="0" marL="0" rtl="0" algn="l">
              <a:lnSpc>
                <a:spcPct val="100000"/>
              </a:lnSpc>
              <a:spcBef>
                <a:spcPts val="0"/>
              </a:spcBef>
              <a:spcAft>
                <a:spcPts val="0"/>
              </a:spcAft>
              <a:buSzPct val="74074"/>
              <a:buNone/>
            </a:pPr>
            <a:r>
              <a:rPr b="1" lang="en" sz="4200">
                <a:solidFill>
                  <a:srgbClr val="CC0000"/>
                </a:solidFill>
                <a:latin typeface="Montserrat"/>
                <a:ea typeface="Montserrat"/>
                <a:cs typeface="Montserrat"/>
                <a:sym typeface="Montserrat"/>
              </a:rPr>
              <a:t>        </a:t>
            </a:r>
            <a:r>
              <a:rPr b="1" lang="en" sz="3600">
                <a:solidFill>
                  <a:srgbClr val="134F5C"/>
                </a:solidFill>
                <a:latin typeface="Montserrat"/>
                <a:ea typeface="Montserrat"/>
                <a:cs typeface="Montserrat"/>
                <a:sym typeface="Montserrat"/>
              </a:rPr>
              <a:t>     Superstore Sales Data </a:t>
            </a:r>
            <a:br>
              <a:rPr b="1" lang="en" sz="3600">
                <a:solidFill>
                  <a:srgbClr val="134F5C"/>
                </a:solidFill>
                <a:latin typeface="Montserrat"/>
                <a:ea typeface="Montserrat"/>
                <a:cs typeface="Montserrat"/>
                <a:sym typeface="Montserrat"/>
              </a:rPr>
            </a:br>
            <a:endParaRPr b="1" sz="4200">
              <a:solidFill>
                <a:srgbClr val="CC0000"/>
              </a:solidFill>
              <a:latin typeface="Montserrat"/>
              <a:ea typeface="Montserrat"/>
              <a:cs typeface="Montserrat"/>
              <a:sym typeface="Montserrat"/>
            </a:endParaRPr>
          </a:p>
        </p:txBody>
      </p:sp>
      <p:sp>
        <p:nvSpPr>
          <p:cNvPr id="100" name="Google Shape;100;p25"/>
          <p:cNvSpPr txBox="1"/>
          <p:nvPr/>
        </p:nvSpPr>
        <p:spPr>
          <a:xfrm>
            <a:off x="2952150" y="2282350"/>
            <a:ext cx="3000000" cy="1600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sng" cap="none" strike="noStrike">
                <a:solidFill>
                  <a:srgbClr val="CC0000"/>
                </a:solidFill>
                <a:latin typeface="Montserrat"/>
                <a:ea typeface="Montserrat"/>
                <a:cs typeface="Montserrat"/>
                <a:sym typeface="Montserrat"/>
              </a:rPr>
              <a:t>Team Members</a:t>
            </a:r>
            <a:endParaRPr b="1" i="0" sz="2000" u="sng" cap="none" strike="noStrike">
              <a:solidFill>
                <a:srgbClr val="CC0000"/>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rPr b="1" i="0" lang="en" sz="1800" u="none" cap="none" strike="noStrike">
                <a:solidFill>
                  <a:srgbClr val="134F5C"/>
                </a:solidFill>
                <a:latin typeface="Open Sans"/>
                <a:ea typeface="Open Sans"/>
                <a:cs typeface="Open Sans"/>
                <a:sym typeface="Open Sans"/>
              </a:rPr>
              <a:t>Tushar 2210992470</a:t>
            </a:r>
            <a:endParaRPr b="1" i="0" sz="1800" u="none" cap="none" strike="noStrike">
              <a:solidFill>
                <a:srgbClr val="134F5C"/>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134F5C"/>
                </a:solidFill>
                <a:latin typeface="Open Sans"/>
                <a:ea typeface="Open Sans"/>
                <a:cs typeface="Open Sans"/>
                <a:sym typeface="Open Sans"/>
              </a:rPr>
              <a:t>Ujjwal 2210992478</a:t>
            </a:r>
            <a:br>
              <a:rPr b="1" i="0" lang="en" sz="1800" u="none" cap="none" strike="noStrike">
                <a:solidFill>
                  <a:srgbClr val="134F5C"/>
                </a:solidFill>
                <a:latin typeface="Open Sans"/>
                <a:ea typeface="Open Sans"/>
                <a:cs typeface="Open Sans"/>
                <a:sym typeface="Open Sans"/>
              </a:rPr>
            </a:br>
            <a:r>
              <a:rPr b="1" i="0" lang="en" sz="1800" u="none" cap="none" strike="noStrike">
                <a:solidFill>
                  <a:srgbClr val="134F5C"/>
                </a:solidFill>
                <a:latin typeface="Open Sans"/>
                <a:ea typeface="Open Sans"/>
                <a:cs typeface="Open Sans"/>
                <a:sym typeface="Open Sans"/>
              </a:rPr>
              <a:t>Utsav 2210992484</a:t>
            </a:r>
            <a:endParaRPr b="1" i="0" sz="1800" u="none" cap="none" strike="noStrike">
              <a:solidFill>
                <a:srgbClr val="134F5C"/>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134F5C"/>
                </a:solidFill>
                <a:latin typeface="Open Sans"/>
                <a:ea typeface="Open Sans"/>
                <a:cs typeface="Open Sans"/>
                <a:sym typeface="Open Sans"/>
              </a:rPr>
              <a:t>Vaibhav 2210992488</a:t>
            </a:r>
            <a:endParaRPr b="1" i="0" sz="3600" u="none" cap="none" strike="noStrike">
              <a:solidFill>
                <a:srgbClr val="134F5C"/>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494">
                <a:highlight>
                  <a:srgbClr val="F7F7F7"/>
                </a:highlight>
                <a:latin typeface="Times New Roman"/>
                <a:ea typeface="Times New Roman"/>
                <a:cs typeface="Times New Roman"/>
                <a:sym typeface="Times New Roman"/>
              </a:rPr>
              <a:t>                                            </a:t>
            </a:r>
            <a:endParaRPr sz="1494">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3111"/>
              <a:buNone/>
            </a:pPr>
            <a:r>
              <a:t/>
            </a:r>
            <a:endParaRPr/>
          </a:p>
        </p:txBody>
      </p:sp>
      <p:sp>
        <p:nvSpPr>
          <p:cNvPr id="162" name="Google Shape;162;p34"/>
          <p:cNvSpPr txBox="1"/>
          <p:nvPr/>
        </p:nvSpPr>
        <p:spPr>
          <a:xfrm>
            <a:off x="0" y="154850"/>
            <a:ext cx="9071400" cy="68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CC0000"/>
                </a:solidFill>
                <a:latin typeface="Arial"/>
                <a:ea typeface="Arial"/>
                <a:cs typeface="Arial"/>
                <a:sym typeface="Arial"/>
              </a:rPr>
              <a:t>     Grouping The Data Frame By Segment and Calculating Value counts</a:t>
            </a:r>
            <a:endParaRPr b="0" i="0" sz="1050" u="none" cap="none" strike="noStrike">
              <a:solidFill>
                <a:srgbClr val="008000"/>
              </a:solidFill>
              <a:highlight>
                <a:srgbClr val="F7F7F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CC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CC0000"/>
              </a:solidFill>
              <a:latin typeface="Arial"/>
              <a:ea typeface="Arial"/>
              <a:cs typeface="Arial"/>
              <a:sym typeface="Arial"/>
            </a:endParaRPr>
          </a:p>
        </p:txBody>
      </p:sp>
      <p:pic>
        <p:nvPicPr>
          <p:cNvPr id="163" name="Google Shape;163;p34"/>
          <p:cNvPicPr preferRelativeResize="0"/>
          <p:nvPr/>
        </p:nvPicPr>
        <p:blipFill rotWithShape="1">
          <a:blip r:embed="rId3">
            <a:alphaModFix/>
          </a:blip>
          <a:srcRect b="0" l="0" r="0" t="0"/>
          <a:stretch/>
        </p:blipFill>
        <p:spPr>
          <a:xfrm>
            <a:off x="4617825" y="932575"/>
            <a:ext cx="4305450" cy="3278350"/>
          </a:xfrm>
          <a:prstGeom prst="rect">
            <a:avLst/>
          </a:prstGeom>
          <a:noFill/>
          <a:ln>
            <a:noFill/>
          </a:ln>
        </p:spPr>
      </p:pic>
      <p:sp>
        <p:nvSpPr>
          <p:cNvPr id="164" name="Google Shape;164;p34"/>
          <p:cNvSpPr txBox="1"/>
          <p:nvPr/>
        </p:nvSpPr>
        <p:spPr>
          <a:xfrm flipH="1">
            <a:off x="529450" y="1753100"/>
            <a:ext cx="3539100" cy="232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highlight>
                  <a:schemeClr val="lt1"/>
                </a:highlight>
                <a:latin typeface="Times New Roman"/>
                <a:ea typeface="Times New Roman"/>
                <a:cs typeface="Times New Roman"/>
                <a:sym typeface="Times New Roman"/>
              </a:rPr>
              <a:t>Consumer segmentation is a powerful technique that allows businesses to group customers based on shared characteristics and value count of consumer segment is most. </a:t>
            </a:r>
            <a:endParaRPr b="0" i="0" sz="2300" u="none" cap="none" strike="noStrike">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5"/>
          <p:cNvSpPr txBox="1"/>
          <p:nvPr>
            <p:ph type="title"/>
          </p:nvPr>
        </p:nvSpPr>
        <p:spPr>
          <a:xfrm>
            <a:off x="311700" y="2796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2455">
                <a:solidFill>
                  <a:srgbClr val="CC0000"/>
                </a:solidFill>
              </a:rPr>
              <a:t>                             Average Sales By Region</a:t>
            </a:r>
            <a:endParaRPr/>
          </a:p>
        </p:txBody>
      </p:sp>
      <p:pic>
        <p:nvPicPr>
          <p:cNvPr id="170" name="Google Shape;170;p35"/>
          <p:cNvPicPr preferRelativeResize="0"/>
          <p:nvPr/>
        </p:nvPicPr>
        <p:blipFill rotWithShape="1">
          <a:blip r:embed="rId3">
            <a:alphaModFix/>
          </a:blip>
          <a:srcRect b="0" l="0" r="0" t="0"/>
          <a:stretch/>
        </p:blipFill>
        <p:spPr>
          <a:xfrm>
            <a:off x="4291150" y="1405950"/>
            <a:ext cx="4692026" cy="2758588"/>
          </a:xfrm>
          <a:prstGeom prst="rect">
            <a:avLst/>
          </a:prstGeom>
          <a:noFill/>
          <a:ln>
            <a:noFill/>
          </a:ln>
        </p:spPr>
      </p:pic>
      <p:sp>
        <p:nvSpPr>
          <p:cNvPr id="171" name="Google Shape;171;p35"/>
          <p:cNvSpPr txBox="1"/>
          <p:nvPr/>
        </p:nvSpPr>
        <p:spPr>
          <a:xfrm>
            <a:off x="311700" y="1746200"/>
            <a:ext cx="3564000" cy="20781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D0D0D"/>
              </a:buClr>
              <a:buSzPts val="1600"/>
              <a:buFont typeface="Times New Roman"/>
              <a:buChar char="●"/>
            </a:pPr>
            <a:r>
              <a:rPr b="0" i="0" lang="en" sz="1600" u="none" cap="none" strike="noStrike">
                <a:solidFill>
                  <a:srgbClr val="0D0D0D"/>
                </a:solidFill>
                <a:latin typeface="Times New Roman"/>
                <a:ea typeface="Times New Roman"/>
                <a:cs typeface="Times New Roman"/>
                <a:sym typeface="Times New Roman"/>
              </a:rPr>
              <a:t>This Graph shows Average Sales by Region (Point Plot).</a:t>
            </a:r>
            <a:endParaRPr b="0" i="0" sz="16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D0D0D"/>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D0D0D"/>
              </a:buClr>
              <a:buSzPts val="1600"/>
              <a:buFont typeface="Times New Roman"/>
              <a:buChar char="●"/>
            </a:pPr>
            <a:r>
              <a:rPr b="0" i="0" lang="en" sz="1600" u="none" cap="none" strike="noStrike">
                <a:solidFill>
                  <a:srgbClr val="0D0D0D"/>
                </a:solidFill>
                <a:latin typeface="Times New Roman"/>
                <a:ea typeface="Times New Roman"/>
                <a:cs typeface="Times New Roman"/>
                <a:sym typeface="Times New Roman"/>
              </a:rPr>
              <a:t>The central region has lowest average sales and south has highest average sales</a:t>
            </a:r>
            <a:endParaRPr b="0" i="0" sz="2500" u="none" cap="none" strike="noStrike">
              <a:solidFill>
                <a:srgbClr val="0D0D0D"/>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311700" y="213500"/>
            <a:ext cx="8520600" cy="73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990"/>
              <a:buFont typeface="Arial"/>
              <a:buNone/>
            </a:pPr>
            <a:r>
              <a:rPr b="1" lang="en" sz="1900">
                <a:solidFill>
                  <a:srgbClr val="CC0000"/>
                </a:solidFill>
              </a:rPr>
              <a:t>                                       Sales Distribution By Category</a:t>
            </a:r>
            <a:endParaRPr sz="2620"/>
          </a:p>
        </p:txBody>
      </p:sp>
      <p:pic>
        <p:nvPicPr>
          <p:cNvPr id="177" name="Google Shape;177;p36"/>
          <p:cNvPicPr preferRelativeResize="0"/>
          <p:nvPr/>
        </p:nvPicPr>
        <p:blipFill rotWithShape="1">
          <a:blip r:embed="rId3">
            <a:alphaModFix/>
          </a:blip>
          <a:srcRect b="0" l="0" r="0" t="0"/>
          <a:stretch/>
        </p:blipFill>
        <p:spPr>
          <a:xfrm>
            <a:off x="4551675" y="1103300"/>
            <a:ext cx="4362624" cy="3254325"/>
          </a:xfrm>
          <a:prstGeom prst="rect">
            <a:avLst/>
          </a:prstGeom>
          <a:noFill/>
          <a:ln>
            <a:noFill/>
          </a:ln>
        </p:spPr>
      </p:pic>
      <p:sp>
        <p:nvSpPr>
          <p:cNvPr id="178" name="Google Shape;178;p36"/>
          <p:cNvSpPr txBox="1"/>
          <p:nvPr/>
        </p:nvSpPr>
        <p:spPr>
          <a:xfrm>
            <a:off x="0" y="1428425"/>
            <a:ext cx="4362600" cy="29292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0D0D0D"/>
              </a:buClr>
              <a:buSzPts val="1500"/>
              <a:buFont typeface="Roboto"/>
              <a:buChar char="●"/>
            </a:pPr>
            <a:r>
              <a:rPr b="0" i="0" lang="en" sz="1500" u="none" cap="none" strike="noStrike">
                <a:solidFill>
                  <a:srgbClr val="0D0D0D"/>
                </a:solidFill>
                <a:latin typeface="Roboto"/>
                <a:ea typeface="Roboto"/>
                <a:cs typeface="Roboto"/>
                <a:sym typeface="Roboto"/>
              </a:rPr>
              <a:t>We have made sales distribution by region pie chart</a:t>
            </a:r>
            <a:endParaRPr b="0" i="0" sz="1500" u="none" cap="none" strike="noStrike">
              <a:solidFill>
                <a:srgbClr val="0D0D0D"/>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D0D0D"/>
              </a:solidFill>
              <a:latin typeface="Roboto"/>
              <a:ea typeface="Roboto"/>
              <a:cs typeface="Roboto"/>
              <a:sym typeface="Roboto"/>
            </a:endParaRPr>
          </a:p>
          <a:p>
            <a:pPr indent="-323850" lvl="0" marL="457200" marR="0" rtl="0" algn="l">
              <a:lnSpc>
                <a:spcPct val="100000"/>
              </a:lnSpc>
              <a:spcBef>
                <a:spcPts val="0"/>
              </a:spcBef>
              <a:spcAft>
                <a:spcPts val="0"/>
              </a:spcAft>
              <a:buClr>
                <a:srgbClr val="0D0D0D"/>
              </a:buClr>
              <a:buSzPts val="1500"/>
              <a:buFont typeface="Roboto"/>
              <a:buChar char="●"/>
            </a:pPr>
            <a:r>
              <a:rPr b="0" i="0" lang="en" sz="1500" u="none" cap="none" strike="noStrike">
                <a:solidFill>
                  <a:srgbClr val="0D0D0D"/>
                </a:solidFill>
                <a:latin typeface="Roboto"/>
                <a:ea typeface="Roboto"/>
                <a:cs typeface="Roboto"/>
                <a:sym typeface="Roboto"/>
              </a:rPr>
              <a:t>The significant contribution of the Technology category suggests that it is a strong revenue driver. </a:t>
            </a:r>
            <a:endParaRPr b="0" i="0" sz="1500" u="none" cap="none" strike="noStrike">
              <a:solidFill>
                <a:srgbClr val="0D0D0D"/>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D0D0D"/>
              </a:solidFill>
              <a:latin typeface="Roboto"/>
              <a:ea typeface="Roboto"/>
              <a:cs typeface="Roboto"/>
              <a:sym typeface="Roboto"/>
            </a:endParaRPr>
          </a:p>
          <a:p>
            <a:pPr indent="-323850" lvl="0" marL="457200" marR="0" rtl="0" algn="l">
              <a:lnSpc>
                <a:spcPct val="100000"/>
              </a:lnSpc>
              <a:spcBef>
                <a:spcPts val="0"/>
              </a:spcBef>
              <a:spcAft>
                <a:spcPts val="0"/>
              </a:spcAft>
              <a:buClr>
                <a:srgbClr val="0D0D0D"/>
              </a:buClr>
              <a:buSzPts val="1500"/>
              <a:buFont typeface="Roboto"/>
              <a:buChar char="●"/>
            </a:pPr>
            <a:r>
              <a:rPr b="0" i="0" lang="en" sz="1500" u="none" cap="none" strike="noStrike">
                <a:solidFill>
                  <a:srgbClr val="0D0D0D"/>
                </a:solidFill>
                <a:latin typeface="Roboto"/>
                <a:ea typeface="Roboto"/>
                <a:cs typeface="Roboto"/>
                <a:sym typeface="Roboto"/>
              </a:rPr>
              <a:t>Leveraging this insight, businesses can allocate resources strategically to further enhance sales in this category.</a:t>
            </a:r>
            <a:endParaRPr b="0" i="0" sz="2200" u="none" cap="none" strike="noStrike">
              <a:solidFill>
                <a:srgbClr val="0D0D0D"/>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7"/>
          <p:cNvSpPr txBox="1"/>
          <p:nvPr>
            <p:ph type="title"/>
          </p:nvPr>
        </p:nvSpPr>
        <p:spPr>
          <a:xfrm>
            <a:off x="311700" y="213500"/>
            <a:ext cx="8520600" cy="73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 sz="1900">
                <a:solidFill>
                  <a:srgbClr val="CC0000"/>
                </a:solidFill>
              </a:rPr>
              <a:t>                             Distribution of Sales Across Segments</a:t>
            </a:r>
            <a:endParaRPr sz="2620"/>
          </a:p>
        </p:txBody>
      </p:sp>
      <p:pic>
        <p:nvPicPr>
          <p:cNvPr id="184" name="Google Shape;184;p37"/>
          <p:cNvPicPr preferRelativeResize="0"/>
          <p:nvPr/>
        </p:nvPicPr>
        <p:blipFill rotWithShape="1">
          <a:blip r:embed="rId3">
            <a:alphaModFix/>
          </a:blip>
          <a:srcRect b="0" l="0" r="0" t="0"/>
          <a:stretch/>
        </p:blipFill>
        <p:spPr>
          <a:xfrm>
            <a:off x="4490225" y="1093925"/>
            <a:ext cx="4265349" cy="3173025"/>
          </a:xfrm>
          <a:prstGeom prst="rect">
            <a:avLst/>
          </a:prstGeom>
          <a:noFill/>
          <a:ln>
            <a:noFill/>
          </a:ln>
        </p:spPr>
      </p:pic>
      <p:sp>
        <p:nvSpPr>
          <p:cNvPr id="185" name="Google Shape;185;p37"/>
          <p:cNvSpPr txBox="1"/>
          <p:nvPr/>
        </p:nvSpPr>
        <p:spPr>
          <a:xfrm>
            <a:off x="311700" y="1488475"/>
            <a:ext cx="4029600" cy="22905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D0D0D"/>
              </a:buClr>
              <a:buSzPts val="1600"/>
              <a:buFont typeface="Times New Roman"/>
              <a:buChar char="●"/>
            </a:pPr>
            <a:r>
              <a:rPr b="0" i="0" lang="en" sz="1600" u="none" cap="none" strike="noStrike">
                <a:solidFill>
                  <a:srgbClr val="0D0D0D"/>
                </a:solidFill>
                <a:latin typeface="Times New Roman"/>
                <a:ea typeface="Times New Roman"/>
                <a:cs typeface="Times New Roman"/>
                <a:sym typeface="Times New Roman"/>
              </a:rPr>
              <a:t>We have made violin plot for visualizing the distribution of sales across different segments.</a:t>
            </a:r>
            <a:endParaRPr b="0" i="0" sz="1600" u="none" cap="none" strike="noStrike">
              <a:solidFill>
                <a:srgbClr val="0D0D0D"/>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D0D0D"/>
              </a:buClr>
              <a:buSzPts val="1600"/>
              <a:buFont typeface="Times New Roman"/>
              <a:buChar char="●"/>
            </a:pPr>
            <a:r>
              <a:rPr b="0" i="0" lang="en" sz="1600" u="none" cap="none" strike="noStrike">
                <a:solidFill>
                  <a:srgbClr val="0D0D0D"/>
                </a:solidFill>
                <a:latin typeface="Times New Roman"/>
                <a:ea typeface="Times New Roman"/>
                <a:cs typeface="Times New Roman"/>
                <a:sym typeface="Times New Roman"/>
              </a:rPr>
              <a:t>We observed that Density of sales is more for consumer segment.so Consumer segment has contributed most to Sales.</a:t>
            </a:r>
            <a:endParaRPr b="0" i="0" sz="1600" u="none" cap="none" strike="noStrike">
              <a:solidFill>
                <a:srgbClr val="0D0D0D"/>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D0D0D"/>
              </a:buClr>
              <a:buSzPts val="1600"/>
              <a:buFont typeface="Times New Roman"/>
              <a:buChar char="●"/>
            </a:pPr>
            <a:r>
              <a:rPr b="0" i="0" lang="en" sz="1600" u="none" cap="none" strike="noStrike">
                <a:solidFill>
                  <a:srgbClr val="0D0D0D"/>
                </a:solidFill>
                <a:latin typeface="Times New Roman"/>
                <a:ea typeface="Times New Roman"/>
                <a:cs typeface="Times New Roman"/>
                <a:sym typeface="Times New Roman"/>
              </a:rPr>
              <a:t>If we compare frequency wise then Home office has highest frequency in segments</a:t>
            </a:r>
            <a:endParaRPr b="0" i="0" sz="1600" u="none" cap="none" strike="noStrike">
              <a:solidFill>
                <a:srgbClr val="0D0D0D"/>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990"/>
              <a:buFont typeface="Arial"/>
              <a:buNone/>
            </a:pPr>
            <a:r>
              <a:rPr b="1" lang="en" sz="1900">
                <a:solidFill>
                  <a:srgbClr val="CC0000"/>
                </a:solidFill>
              </a:rPr>
              <a:t>                                         </a:t>
            </a:r>
            <a:r>
              <a:rPr b="1" lang="en" sz="2344">
                <a:solidFill>
                  <a:srgbClr val="CC0000"/>
                </a:solidFill>
              </a:rPr>
              <a:t> Sales distribution by Region</a:t>
            </a:r>
            <a:endParaRPr sz="3064">
              <a:solidFill>
                <a:srgbClr val="000000"/>
              </a:solidFill>
            </a:endParaRPr>
          </a:p>
          <a:p>
            <a:pPr indent="0" lvl="0" marL="0" rtl="0" algn="l">
              <a:lnSpc>
                <a:spcPct val="100000"/>
              </a:lnSpc>
              <a:spcBef>
                <a:spcPts val="0"/>
              </a:spcBef>
              <a:spcAft>
                <a:spcPts val="0"/>
              </a:spcAft>
              <a:buSzPts val="3111"/>
              <a:buNone/>
            </a:pPr>
            <a:r>
              <a:t/>
            </a:r>
            <a:endParaRPr/>
          </a:p>
        </p:txBody>
      </p:sp>
      <p:pic>
        <p:nvPicPr>
          <p:cNvPr id="191" name="Google Shape;191;p38"/>
          <p:cNvPicPr preferRelativeResize="0"/>
          <p:nvPr/>
        </p:nvPicPr>
        <p:blipFill rotWithShape="1">
          <a:blip r:embed="rId3">
            <a:alphaModFix/>
          </a:blip>
          <a:srcRect b="0" l="0" r="0" t="0"/>
          <a:stretch/>
        </p:blipFill>
        <p:spPr>
          <a:xfrm>
            <a:off x="4620325" y="1370600"/>
            <a:ext cx="4247225" cy="2947700"/>
          </a:xfrm>
          <a:prstGeom prst="rect">
            <a:avLst/>
          </a:prstGeom>
          <a:noFill/>
          <a:ln>
            <a:noFill/>
          </a:ln>
        </p:spPr>
      </p:pic>
      <p:sp>
        <p:nvSpPr>
          <p:cNvPr id="192" name="Google Shape;192;p38"/>
          <p:cNvSpPr txBox="1"/>
          <p:nvPr/>
        </p:nvSpPr>
        <p:spPr>
          <a:xfrm>
            <a:off x="40675" y="1777900"/>
            <a:ext cx="4292400" cy="25404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D0D0D"/>
              </a:buClr>
              <a:buSzPts val="1700"/>
              <a:buFont typeface="Times New Roman"/>
              <a:buChar char="●"/>
            </a:pPr>
            <a:r>
              <a:rPr b="0" i="0" lang="en" sz="1700" u="none" cap="none" strike="noStrike">
                <a:solidFill>
                  <a:srgbClr val="0D0D0D"/>
                </a:solidFill>
                <a:latin typeface="Times New Roman"/>
                <a:ea typeface="Times New Roman"/>
                <a:cs typeface="Times New Roman"/>
                <a:sym typeface="Times New Roman"/>
              </a:rPr>
              <a:t>Each region's sales distribution is displayed side by side, enabling viewers to compare the sales patterns across different regions </a:t>
            </a:r>
            <a:endParaRPr b="0" i="0" sz="1700" u="none" cap="none" strike="noStrike">
              <a:solidFill>
                <a:srgbClr val="0D0D0D"/>
              </a:solidFill>
              <a:latin typeface="Times New Roman"/>
              <a:ea typeface="Times New Roman"/>
              <a:cs typeface="Times New Roman"/>
              <a:sym typeface="Times New Roman"/>
            </a:endParaRPr>
          </a:p>
          <a:p>
            <a:pPr indent="-336550" lvl="0" marL="457200" marR="0" rtl="0" algn="l">
              <a:lnSpc>
                <a:spcPct val="100000"/>
              </a:lnSpc>
              <a:spcBef>
                <a:spcPts val="0"/>
              </a:spcBef>
              <a:spcAft>
                <a:spcPts val="0"/>
              </a:spcAft>
              <a:buClr>
                <a:srgbClr val="0D0D0D"/>
              </a:buClr>
              <a:buSzPts val="1700"/>
              <a:buFont typeface="Times New Roman"/>
              <a:buChar char="●"/>
            </a:pPr>
            <a:r>
              <a:rPr b="0" i="0" lang="en" sz="1700" u="none" cap="none" strike="noStrike">
                <a:solidFill>
                  <a:srgbClr val="0D0D0D"/>
                </a:solidFill>
                <a:latin typeface="Times New Roman"/>
                <a:ea typeface="Times New Roman"/>
                <a:cs typeface="Times New Roman"/>
                <a:sym typeface="Times New Roman"/>
              </a:rPr>
              <a:t> we observed that the West region has the highest variability or spread in sales compared to the other regions.</a:t>
            </a:r>
            <a:endParaRPr b="0" i="0" sz="2400" u="none" cap="none" strike="noStrike">
              <a:solidFill>
                <a:srgbClr val="0D0D0D"/>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63742"/>
              <a:buNone/>
            </a:pPr>
            <a:r>
              <a:rPr b="1" lang="en" sz="1900">
                <a:solidFill>
                  <a:srgbClr val="CC0000"/>
                </a:solidFill>
              </a:rPr>
              <a:t>         </a:t>
            </a:r>
            <a:r>
              <a:rPr b="1" lang="en" sz="2455">
                <a:solidFill>
                  <a:srgbClr val="CC0000"/>
                </a:solidFill>
              </a:rPr>
              <a:t> Contribution In Total</a:t>
            </a:r>
            <a:r>
              <a:rPr b="1" lang="en" sz="3011">
                <a:solidFill>
                  <a:srgbClr val="CC0000"/>
                </a:solidFill>
              </a:rPr>
              <a:t> </a:t>
            </a:r>
            <a:r>
              <a:rPr b="1" lang="en" sz="2455">
                <a:solidFill>
                  <a:srgbClr val="CC0000"/>
                </a:solidFill>
              </a:rPr>
              <a:t>Sales By Each Customer Segment</a:t>
            </a:r>
            <a:endParaRPr sz="3355"/>
          </a:p>
          <a:p>
            <a:pPr indent="0" lvl="0" marL="0" rtl="0" algn="l">
              <a:lnSpc>
                <a:spcPct val="100000"/>
              </a:lnSpc>
              <a:spcBef>
                <a:spcPts val="0"/>
              </a:spcBef>
              <a:spcAft>
                <a:spcPts val="0"/>
              </a:spcAft>
              <a:buClr>
                <a:schemeClr val="dk1"/>
              </a:buClr>
              <a:buSzPct val="52104"/>
              <a:buFont typeface="Arial"/>
              <a:buNone/>
            </a:pPr>
            <a:r>
              <a:t/>
            </a:r>
            <a:endParaRPr b="1" sz="1900">
              <a:solidFill>
                <a:srgbClr val="CC0000"/>
              </a:solidFill>
            </a:endParaRPr>
          </a:p>
        </p:txBody>
      </p:sp>
      <p:pic>
        <p:nvPicPr>
          <p:cNvPr id="198" name="Google Shape;198;p39"/>
          <p:cNvPicPr preferRelativeResize="0"/>
          <p:nvPr/>
        </p:nvPicPr>
        <p:blipFill rotWithShape="1">
          <a:blip r:embed="rId3">
            <a:alphaModFix/>
          </a:blip>
          <a:srcRect b="0" l="0" r="0" t="0"/>
          <a:stretch/>
        </p:blipFill>
        <p:spPr>
          <a:xfrm>
            <a:off x="4652151" y="1347150"/>
            <a:ext cx="4390025" cy="3006793"/>
          </a:xfrm>
          <a:prstGeom prst="rect">
            <a:avLst/>
          </a:prstGeom>
          <a:noFill/>
          <a:ln>
            <a:noFill/>
          </a:ln>
        </p:spPr>
      </p:pic>
      <p:sp>
        <p:nvSpPr>
          <p:cNvPr id="199" name="Google Shape;199;p39"/>
          <p:cNvSpPr txBox="1"/>
          <p:nvPr/>
        </p:nvSpPr>
        <p:spPr>
          <a:xfrm>
            <a:off x="124050" y="1606250"/>
            <a:ext cx="4139400" cy="2747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D0D0D"/>
              </a:buClr>
              <a:buSzPts val="1700"/>
              <a:buFont typeface="Times New Roman"/>
              <a:buChar char="●"/>
            </a:pPr>
            <a:r>
              <a:rPr b="0" i="0" lang="en" sz="1700" u="none" cap="none" strike="noStrike">
                <a:solidFill>
                  <a:srgbClr val="0D0D0D"/>
                </a:solidFill>
                <a:latin typeface="Times New Roman"/>
                <a:ea typeface="Times New Roman"/>
                <a:cs typeface="Times New Roman"/>
                <a:sym typeface="Times New Roman"/>
              </a:rPr>
              <a:t>We have made pie chart of total sales by each consumer segment </a:t>
            </a:r>
            <a:endParaRPr b="0" i="0" sz="17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D0D0D"/>
              </a:solidFill>
              <a:latin typeface="Times New Roman"/>
              <a:ea typeface="Times New Roman"/>
              <a:cs typeface="Times New Roman"/>
              <a:sym typeface="Times New Roman"/>
            </a:endParaRPr>
          </a:p>
          <a:p>
            <a:pPr indent="-336550" lvl="0" marL="457200" marR="0" rtl="0" algn="l">
              <a:lnSpc>
                <a:spcPct val="100000"/>
              </a:lnSpc>
              <a:spcBef>
                <a:spcPts val="0"/>
              </a:spcBef>
              <a:spcAft>
                <a:spcPts val="0"/>
              </a:spcAft>
              <a:buClr>
                <a:srgbClr val="0D0D0D"/>
              </a:buClr>
              <a:buSzPts val="1700"/>
              <a:buFont typeface="Times New Roman"/>
              <a:buChar char="●"/>
            </a:pPr>
            <a:r>
              <a:rPr b="0" i="0" lang="en" sz="1700" u="none" cap="none" strike="noStrike">
                <a:solidFill>
                  <a:srgbClr val="0D0D0D"/>
                </a:solidFill>
                <a:latin typeface="Times New Roman"/>
                <a:ea typeface="Times New Roman"/>
                <a:cs typeface="Times New Roman"/>
                <a:sym typeface="Times New Roman"/>
              </a:rPr>
              <a:t>What we observed from Total Sales by Customer Segment pie chart is that consumer segment has contributed most to the sales and Home office has contributed least.</a:t>
            </a:r>
            <a:endParaRPr b="0" i="0" sz="2300" u="none" cap="none" strike="noStrike">
              <a:solidFill>
                <a:srgbClr val="0D0D0D"/>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900">
                <a:solidFill>
                  <a:srgbClr val="CC0000"/>
                </a:solidFill>
              </a:rPr>
              <a:t> </a:t>
            </a:r>
            <a:r>
              <a:rPr b="1" lang="en" sz="2455">
                <a:solidFill>
                  <a:srgbClr val="CC0000"/>
                </a:solidFill>
              </a:rPr>
              <a:t>                                    Histogram of Sales</a:t>
            </a:r>
            <a:endParaRPr/>
          </a:p>
        </p:txBody>
      </p:sp>
      <p:pic>
        <p:nvPicPr>
          <p:cNvPr id="205" name="Google Shape;205;p40"/>
          <p:cNvPicPr preferRelativeResize="0"/>
          <p:nvPr/>
        </p:nvPicPr>
        <p:blipFill rotWithShape="1">
          <a:blip r:embed="rId3">
            <a:alphaModFix/>
          </a:blip>
          <a:srcRect b="0" l="0" r="0" t="0"/>
          <a:stretch/>
        </p:blipFill>
        <p:spPr>
          <a:xfrm>
            <a:off x="4299575" y="1170125"/>
            <a:ext cx="4692024" cy="3155845"/>
          </a:xfrm>
          <a:prstGeom prst="rect">
            <a:avLst/>
          </a:prstGeom>
          <a:noFill/>
          <a:ln>
            <a:noFill/>
          </a:ln>
        </p:spPr>
      </p:pic>
      <p:sp>
        <p:nvSpPr>
          <p:cNvPr id="206" name="Google Shape;206;p40"/>
          <p:cNvSpPr txBox="1"/>
          <p:nvPr/>
        </p:nvSpPr>
        <p:spPr>
          <a:xfrm>
            <a:off x="239800" y="1645600"/>
            <a:ext cx="3779100" cy="2533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D0D0D"/>
              </a:buClr>
              <a:buSzPts val="1600"/>
              <a:buFont typeface="Times New Roman"/>
              <a:buChar char="●"/>
            </a:pPr>
            <a:r>
              <a:rPr b="0" i="0" lang="en" sz="1600" u="none" cap="none" strike="noStrike">
                <a:solidFill>
                  <a:srgbClr val="0D0D0D"/>
                </a:solidFill>
                <a:latin typeface="Times New Roman"/>
                <a:ea typeface="Times New Roman"/>
                <a:cs typeface="Times New Roman"/>
                <a:sym typeface="Times New Roman"/>
              </a:rPr>
              <a:t>We have made Histogram of Sales.</a:t>
            </a:r>
            <a:endParaRPr b="0" i="0" sz="16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D0D0D"/>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D0D0D"/>
              </a:buClr>
              <a:buSzPts val="1600"/>
              <a:buFont typeface="Times New Roman"/>
              <a:buChar char="●"/>
            </a:pPr>
            <a:r>
              <a:rPr b="0" i="0" lang="en" sz="1600" u="none" cap="none" strike="noStrike">
                <a:solidFill>
                  <a:srgbClr val="0D0D0D"/>
                </a:solidFill>
                <a:latin typeface="Times New Roman"/>
                <a:ea typeface="Times New Roman"/>
                <a:cs typeface="Times New Roman"/>
                <a:sym typeface="Times New Roman"/>
              </a:rPr>
              <a:t>What we observed from Histogram of sales is that sales less than 5000 have highest frequency and sales are not greater than 5000 in any category</a:t>
            </a:r>
            <a:endParaRPr b="0" i="0" sz="2200" u="none" cap="none" strike="noStrike">
              <a:solidFill>
                <a:srgbClr val="0D0D0D"/>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2455">
                <a:solidFill>
                  <a:srgbClr val="CC0000"/>
                </a:solidFill>
              </a:rPr>
              <a:t>                         Average Sales By Ship Mode</a:t>
            </a:r>
            <a:endParaRPr/>
          </a:p>
        </p:txBody>
      </p:sp>
      <p:pic>
        <p:nvPicPr>
          <p:cNvPr id="212" name="Google Shape;212;p41"/>
          <p:cNvPicPr preferRelativeResize="0"/>
          <p:nvPr/>
        </p:nvPicPr>
        <p:blipFill rotWithShape="1">
          <a:blip r:embed="rId3">
            <a:alphaModFix/>
          </a:blip>
          <a:srcRect b="0" l="0" r="0" t="0"/>
          <a:stretch/>
        </p:blipFill>
        <p:spPr>
          <a:xfrm>
            <a:off x="4265824" y="1330275"/>
            <a:ext cx="4734202" cy="3036262"/>
          </a:xfrm>
          <a:prstGeom prst="rect">
            <a:avLst/>
          </a:prstGeom>
          <a:noFill/>
          <a:ln>
            <a:noFill/>
          </a:ln>
        </p:spPr>
      </p:pic>
      <p:sp>
        <p:nvSpPr>
          <p:cNvPr id="213" name="Google Shape;213;p41"/>
          <p:cNvSpPr txBox="1"/>
          <p:nvPr/>
        </p:nvSpPr>
        <p:spPr>
          <a:xfrm>
            <a:off x="23250" y="1528525"/>
            <a:ext cx="4114800" cy="28380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D0D0D"/>
              </a:buClr>
              <a:buSzPts val="1700"/>
              <a:buFont typeface="Times New Roman"/>
              <a:buChar char="●"/>
            </a:pPr>
            <a:r>
              <a:rPr b="0" i="0" lang="en" sz="1700" u="none" cap="none" strike="noStrike">
                <a:solidFill>
                  <a:srgbClr val="0D0D0D"/>
                </a:solidFill>
                <a:latin typeface="Times New Roman"/>
                <a:ea typeface="Times New Roman"/>
                <a:cs typeface="Times New Roman"/>
                <a:sym typeface="Times New Roman"/>
              </a:rPr>
              <a:t>This graph shows plot for Average Sales by 'Ship Mode'. </a:t>
            </a:r>
            <a:endParaRPr b="0" i="0" sz="1700" u="none" cap="none" strike="noStrike">
              <a:solidFill>
                <a:srgbClr val="0D0D0D"/>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D0D0D"/>
              </a:solidFill>
              <a:latin typeface="Times New Roman"/>
              <a:ea typeface="Times New Roman"/>
              <a:cs typeface="Times New Roman"/>
              <a:sym typeface="Times New Roman"/>
            </a:endParaRPr>
          </a:p>
          <a:p>
            <a:pPr indent="-336550" lvl="0" marL="457200" marR="0" rtl="0" algn="l">
              <a:lnSpc>
                <a:spcPct val="100000"/>
              </a:lnSpc>
              <a:spcBef>
                <a:spcPts val="0"/>
              </a:spcBef>
              <a:spcAft>
                <a:spcPts val="0"/>
              </a:spcAft>
              <a:buClr>
                <a:srgbClr val="0D0D0D"/>
              </a:buClr>
              <a:buSzPts val="1700"/>
              <a:buFont typeface="Times New Roman"/>
              <a:buChar char="●"/>
            </a:pPr>
            <a:r>
              <a:rPr b="0" i="0" lang="en" sz="1700" u="none" cap="none" strike="noStrike">
                <a:solidFill>
                  <a:srgbClr val="0D0D0D"/>
                </a:solidFill>
                <a:latin typeface="Times New Roman"/>
                <a:ea typeface="Times New Roman"/>
                <a:cs typeface="Times New Roman"/>
                <a:sym typeface="Times New Roman"/>
              </a:rPr>
              <a:t>We observes that second class ship mode is used most and contribute most to sales and there is very less sales difference between standard class and first class</a:t>
            </a:r>
            <a:endParaRPr b="0" i="0" sz="2300" u="none" cap="none" strike="noStrike">
              <a:solidFill>
                <a:srgbClr val="0D0D0D"/>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42"/>
          <p:cNvPicPr preferRelativeResize="0"/>
          <p:nvPr/>
        </p:nvPicPr>
        <p:blipFill rotWithShape="1">
          <a:blip r:embed="rId3">
            <a:alphaModFix/>
          </a:blip>
          <a:srcRect b="0" l="0" r="0" t="0"/>
          <a:stretch/>
        </p:blipFill>
        <p:spPr>
          <a:xfrm>
            <a:off x="4663875" y="1359400"/>
            <a:ext cx="4657701" cy="3340375"/>
          </a:xfrm>
          <a:prstGeom prst="rect">
            <a:avLst/>
          </a:prstGeom>
          <a:noFill/>
          <a:ln>
            <a:noFill/>
          </a:ln>
        </p:spPr>
      </p:pic>
      <p:sp>
        <p:nvSpPr>
          <p:cNvPr id="219" name="Google Shape;219;p42"/>
          <p:cNvSpPr txBox="1"/>
          <p:nvPr/>
        </p:nvSpPr>
        <p:spPr>
          <a:xfrm>
            <a:off x="23675" y="300500"/>
            <a:ext cx="9144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rgbClr val="CC0000"/>
                </a:solidFill>
                <a:latin typeface="Arial"/>
                <a:ea typeface="Arial"/>
                <a:cs typeface="Arial"/>
                <a:sym typeface="Arial"/>
              </a:rPr>
              <a:t>Total Sales by Product Category</a:t>
            </a:r>
            <a:endParaRPr b="1" i="0" sz="2200" u="none" cap="none" strike="noStrike">
              <a:solidFill>
                <a:srgbClr val="CC0000"/>
              </a:solidFill>
              <a:latin typeface="Arial"/>
              <a:ea typeface="Arial"/>
              <a:cs typeface="Arial"/>
              <a:sym typeface="Arial"/>
            </a:endParaRPr>
          </a:p>
        </p:txBody>
      </p:sp>
      <p:sp>
        <p:nvSpPr>
          <p:cNvPr id="220" name="Google Shape;220;p42"/>
          <p:cNvSpPr txBox="1"/>
          <p:nvPr/>
        </p:nvSpPr>
        <p:spPr>
          <a:xfrm>
            <a:off x="-11625" y="1604250"/>
            <a:ext cx="4411200" cy="2504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D0D0D"/>
              </a:buClr>
              <a:buSzPts val="1600"/>
              <a:buFont typeface="Times New Roman"/>
              <a:buChar char="●"/>
            </a:pPr>
            <a:r>
              <a:rPr b="0" i="0" lang="en" sz="1600" u="none" cap="none" strike="noStrike">
                <a:solidFill>
                  <a:srgbClr val="0D0D0D"/>
                </a:solidFill>
                <a:latin typeface="Times New Roman"/>
                <a:ea typeface="Times New Roman"/>
                <a:cs typeface="Times New Roman"/>
                <a:sym typeface="Times New Roman"/>
              </a:rPr>
              <a:t>We have made a bar plot of total sales by product category</a:t>
            </a:r>
            <a:endParaRPr b="0" i="0" sz="16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D0D0D"/>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D0D0D"/>
              </a:buClr>
              <a:buSzPts val="1600"/>
              <a:buFont typeface="Times New Roman"/>
              <a:buChar char="●"/>
            </a:pPr>
            <a:r>
              <a:rPr b="0" i="0" lang="en" sz="1600" u="none" cap="none" strike="noStrike">
                <a:solidFill>
                  <a:srgbClr val="0D0D0D"/>
                </a:solidFill>
                <a:latin typeface="Times New Roman"/>
                <a:ea typeface="Times New Roman"/>
                <a:cs typeface="Times New Roman"/>
                <a:sym typeface="Times New Roman"/>
              </a:rPr>
              <a:t>It allows us to visualize the total sales across different product categories and technology has highest contribution of each category to overall sales.</a:t>
            </a:r>
            <a:endParaRPr b="0" i="0" sz="2200" u="none" cap="none" strike="noStrike">
              <a:solidFill>
                <a:srgbClr val="0D0D0D"/>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43"/>
          <p:cNvPicPr preferRelativeResize="0"/>
          <p:nvPr/>
        </p:nvPicPr>
        <p:blipFill rotWithShape="1">
          <a:blip r:embed="rId3">
            <a:alphaModFix/>
          </a:blip>
          <a:srcRect b="0" l="0" r="0" t="0"/>
          <a:stretch/>
        </p:blipFill>
        <p:spPr>
          <a:xfrm>
            <a:off x="4734408" y="1256925"/>
            <a:ext cx="4095068" cy="3295149"/>
          </a:xfrm>
          <a:prstGeom prst="rect">
            <a:avLst/>
          </a:prstGeom>
          <a:noFill/>
          <a:ln>
            <a:noFill/>
          </a:ln>
        </p:spPr>
      </p:pic>
      <p:sp>
        <p:nvSpPr>
          <p:cNvPr id="226" name="Google Shape;226;p43"/>
          <p:cNvSpPr txBox="1"/>
          <p:nvPr/>
        </p:nvSpPr>
        <p:spPr>
          <a:xfrm>
            <a:off x="23925" y="300500"/>
            <a:ext cx="9144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rgbClr val="CC0000"/>
                </a:solidFill>
                <a:latin typeface="Arial"/>
                <a:ea typeface="Arial"/>
                <a:cs typeface="Arial"/>
                <a:sym typeface="Arial"/>
              </a:rPr>
              <a:t>Total Sales by Product Category and Customer Segment</a:t>
            </a:r>
            <a:endParaRPr b="1" i="0" sz="2200" u="none" cap="none" strike="noStrike">
              <a:solidFill>
                <a:srgbClr val="CC0000"/>
              </a:solidFill>
              <a:latin typeface="Arial"/>
              <a:ea typeface="Arial"/>
              <a:cs typeface="Arial"/>
              <a:sym typeface="Arial"/>
            </a:endParaRPr>
          </a:p>
        </p:txBody>
      </p:sp>
      <p:sp>
        <p:nvSpPr>
          <p:cNvPr id="227" name="Google Shape;227;p43"/>
          <p:cNvSpPr txBox="1"/>
          <p:nvPr/>
        </p:nvSpPr>
        <p:spPr>
          <a:xfrm>
            <a:off x="58125" y="1372700"/>
            <a:ext cx="4448700" cy="284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D0D0D"/>
              </a:solidFill>
              <a:latin typeface="Times New Roman"/>
              <a:ea typeface="Times New Roman"/>
              <a:cs typeface="Times New Roman"/>
              <a:sym typeface="Times New Roman"/>
            </a:endParaRPr>
          </a:p>
          <a:p>
            <a:pPr indent="-336550" lvl="0" marL="457200" marR="0" rtl="0" algn="l">
              <a:lnSpc>
                <a:spcPct val="100000"/>
              </a:lnSpc>
              <a:spcBef>
                <a:spcPts val="0"/>
              </a:spcBef>
              <a:spcAft>
                <a:spcPts val="0"/>
              </a:spcAft>
              <a:buClr>
                <a:srgbClr val="0D0D0D"/>
              </a:buClr>
              <a:buSzPts val="1700"/>
              <a:buFont typeface="Times New Roman"/>
              <a:buChar char="●"/>
            </a:pPr>
            <a:r>
              <a:rPr b="0" i="0" lang="en" sz="1700" u="none" cap="none" strike="noStrike">
                <a:solidFill>
                  <a:srgbClr val="0D0D0D"/>
                </a:solidFill>
                <a:latin typeface="Times New Roman"/>
                <a:ea typeface="Times New Roman"/>
                <a:cs typeface="Times New Roman"/>
                <a:sym typeface="Times New Roman"/>
              </a:rPr>
              <a:t>This graph effectively displays the total sales for each customer segment. </a:t>
            </a:r>
            <a:endParaRPr b="0" i="0" sz="17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D0D0D"/>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D0D0D"/>
              </a:buClr>
              <a:buSzPts val="1400"/>
              <a:buFont typeface="Arial"/>
              <a:buChar char="●"/>
            </a:pPr>
            <a:r>
              <a:rPr b="0" i="0" lang="en" sz="1700" u="none" cap="none" strike="noStrike">
                <a:solidFill>
                  <a:srgbClr val="0D0D0D"/>
                </a:solidFill>
                <a:latin typeface="Times New Roman"/>
                <a:ea typeface="Times New Roman"/>
                <a:cs typeface="Times New Roman"/>
                <a:sym typeface="Times New Roman"/>
              </a:rPr>
              <a:t>We observes that Technology contribute highest to sales in each consumer segment </a:t>
            </a:r>
            <a:r>
              <a:rPr b="0" i="0" lang="en" sz="1400" u="none" cap="none" strike="noStrike">
                <a:solidFill>
                  <a:srgbClr val="0D0D0D"/>
                </a:solidFill>
                <a:latin typeface="Roboto"/>
                <a:ea typeface="Roboto"/>
                <a:cs typeface="Roboto"/>
                <a:sym typeface="Roboto"/>
              </a:rPr>
              <a:t>.</a:t>
            </a:r>
            <a:endParaRPr b="0" i="0" sz="2000" u="none" cap="none" strike="noStrike">
              <a:solidFill>
                <a:srgbClr val="0D0D0D"/>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347300"/>
            <a:ext cx="8520600" cy="670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ts val="5600"/>
              <a:buNone/>
            </a:pPr>
            <a:r>
              <a:rPr lang="en"/>
              <a:t>                                 </a:t>
            </a:r>
            <a:r>
              <a:rPr b="1" lang="en" sz="3600">
                <a:solidFill>
                  <a:srgbClr val="CC0000"/>
                </a:solidFill>
                <a:latin typeface="Montserrat"/>
                <a:ea typeface="Montserrat"/>
                <a:cs typeface="Montserrat"/>
                <a:sym typeface="Montserrat"/>
              </a:rPr>
              <a:t> CONTENT</a:t>
            </a:r>
            <a:endParaRPr sz="1400"/>
          </a:p>
          <a:p>
            <a:pPr indent="0" lvl="0" marL="0" rtl="0" algn="l">
              <a:lnSpc>
                <a:spcPct val="100000"/>
              </a:lnSpc>
              <a:spcBef>
                <a:spcPts val="0"/>
              </a:spcBef>
              <a:spcAft>
                <a:spcPts val="0"/>
              </a:spcAft>
              <a:buSzPct val="111111"/>
              <a:buNone/>
            </a:pPr>
            <a:r>
              <a:t/>
            </a:r>
            <a:endParaRPr/>
          </a:p>
        </p:txBody>
      </p:sp>
      <p:sp>
        <p:nvSpPr>
          <p:cNvPr id="106" name="Google Shape;106;p26"/>
          <p:cNvSpPr txBox="1"/>
          <p:nvPr>
            <p:ph idx="1" type="body"/>
          </p:nvPr>
        </p:nvSpPr>
        <p:spPr>
          <a:xfrm>
            <a:off x="950975" y="1199050"/>
            <a:ext cx="7881300" cy="3630000"/>
          </a:xfrm>
          <a:prstGeom prst="rect">
            <a:avLst/>
          </a:prstGeom>
          <a:noFill/>
          <a:ln>
            <a:noFill/>
          </a:ln>
        </p:spPr>
        <p:txBody>
          <a:bodyPr anchorCtr="0" anchor="t" bIns="91425" lIns="91425" spcFirstLastPara="1" rIns="91425" wrap="square" tIns="91425">
            <a:normAutofit fontScale="92500" lnSpcReduction="20000"/>
          </a:bodyPr>
          <a:lstStyle/>
          <a:p>
            <a:pPr indent="-274973" lvl="0" marL="285750" rtl="0" algn="l">
              <a:lnSpc>
                <a:spcPct val="150000"/>
              </a:lnSpc>
              <a:spcBef>
                <a:spcPts val="0"/>
              </a:spcBef>
              <a:spcAft>
                <a:spcPts val="0"/>
              </a:spcAft>
              <a:buClr>
                <a:srgbClr val="000000"/>
              </a:buClr>
              <a:buSzPct val="126818"/>
              <a:buFont typeface="Noto Sans Symbols"/>
              <a:buChar char="⮚"/>
            </a:pPr>
            <a:r>
              <a:rPr b="1" lang="en" sz="1917">
                <a:solidFill>
                  <a:srgbClr val="134F5C"/>
                </a:solidFill>
                <a:latin typeface="Open Sans"/>
                <a:ea typeface="Open Sans"/>
                <a:cs typeface="Open Sans"/>
                <a:sym typeface="Open Sans"/>
              </a:rPr>
              <a:t>Problem Statement</a:t>
            </a:r>
            <a:endParaRPr sz="1517">
              <a:solidFill>
                <a:srgbClr val="000000"/>
              </a:solidFill>
            </a:endParaRPr>
          </a:p>
          <a:p>
            <a:pPr indent="-280812" lvl="0" marL="285750" rtl="0" algn="l">
              <a:lnSpc>
                <a:spcPct val="150000"/>
              </a:lnSpc>
              <a:spcBef>
                <a:spcPts val="0"/>
              </a:spcBef>
              <a:spcAft>
                <a:spcPts val="0"/>
              </a:spcAft>
              <a:buClr>
                <a:srgbClr val="000000"/>
              </a:buClr>
              <a:buSzPct val="100000"/>
              <a:buFont typeface="Noto Sans Symbols"/>
              <a:buChar char="⮚"/>
            </a:pPr>
            <a:r>
              <a:rPr b="1" lang="en" sz="2025">
                <a:solidFill>
                  <a:srgbClr val="134F5C"/>
                </a:solidFill>
                <a:latin typeface="Open Sans"/>
                <a:ea typeface="Open Sans"/>
                <a:cs typeface="Open Sans"/>
                <a:sym typeface="Open Sans"/>
              </a:rPr>
              <a:t>Objective</a:t>
            </a:r>
            <a:endParaRPr b="1" sz="2025">
              <a:solidFill>
                <a:srgbClr val="134F5C"/>
              </a:solidFill>
              <a:latin typeface="Open Sans"/>
              <a:ea typeface="Open Sans"/>
              <a:cs typeface="Open Sans"/>
              <a:sym typeface="Open Sans"/>
            </a:endParaRPr>
          </a:p>
          <a:p>
            <a:pPr indent="-280812" lvl="0" marL="285750" rtl="0" algn="l">
              <a:lnSpc>
                <a:spcPct val="150000"/>
              </a:lnSpc>
              <a:spcBef>
                <a:spcPts val="0"/>
              </a:spcBef>
              <a:spcAft>
                <a:spcPts val="0"/>
              </a:spcAft>
              <a:buClr>
                <a:srgbClr val="134F5C"/>
              </a:buClr>
              <a:buSzPct val="100000"/>
              <a:buFont typeface="Open Sans"/>
              <a:buChar char="⮚"/>
            </a:pPr>
            <a:r>
              <a:rPr b="1" lang="en" sz="2025">
                <a:solidFill>
                  <a:srgbClr val="134F5C"/>
                </a:solidFill>
                <a:latin typeface="Open Sans"/>
                <a:ea typeface="Open Sans"/>
                <a:cs typeface="Open Sans"/>
                <a:sym typeface="Open Sans"/>
              </a:rPr>
              <a:t>Tools Used</a:t>
            </a:r>
            <a:endParaRPr b="1" sz="2025">
              <a:solidFill>
                <a:srgbClr val="134F5C"/>
              </a:solidFill>
              <a:latin typeface="Open Sans"/>
              <a:ea typeface="Open Sans"/>
              <a:cs typeface="Open Sans"/>
              <a:sym typeface="Open Sans"/>
            </a:endParaRPr>
          </a:p>
          <a:p>
            <a:pPr indent="-280812" lvl="0" marL="285750" rtl="0" algn="l">
              <a:lnSpc>
                <a:spcPct val="150000"/>
              </a:lnSpc>
              <a:spcBef>
                <a:spcPts val="0"/>
              </a:spcBef>
              <a:spcAft>
                <a:spcPts val="0"/>
              </a:spcAft>
              <a:buClr>
                <a:srgbClr val="000000"/>
              </a:buClr>
              <a:buSzPct val="100000"/>
              <a:buFont typeface="Noto Sans Symbols"/>
              <a:buChar char="⮚"/>
            </a:pPr>
            <a:r>
              <a:rPr b="1" lang="en" sz="2025">
                <a:solidFill>
                  <a:srgbClr val="134F5C"/>
                </a:solidFill>
                <a:latin typeface="Open Sans"/>
                <a:ea typeface="Open Sans"/>
                <a:cs typeface="Open Sans"/>
                <a:sym typeface="Open Sans"/>
              </a:rPr>
              <a:t>Data Summary</a:t>
            </a:r>
            <a:endParaRPr sz="1625">
              <a:solidFill>
                <a:srgbClr val="000000"/>
              </a:solidFill>
            </a:endParaRPr>
          </a:p>
          <a:p>
            <a:pPr indent="-280812" lvl="0" marL="285750" rtl="0" algn="l">
              <a:lnSpc>
                <a:spcPct val="150000"/>
              </a:lnSpc>
              <a:spcBef>
                <a:spcPts val="0"/>
              </a:spcBef>
              <a:spcAft>
                <a:spcPts val="0"/>
              </a:spcAft>
              <a:buClr>
                <a:srgbClr val="000000"/>
              </a:buClr>
              <a:buSzPct val="100000"/>
              <a:buFont typeface="Noto Sans Symbols"/>
              <a:buChar char="⮚"/>
            </a:pPr>
            <a:r>
              <a:rPr b="1" lang="en" sz="2025">
                <a:solidFill>
                  <a:srgbClr val="134F5C"/>
                </a:solidFill>
                <a:latin typeface="Open Sans"/>
                <a:ea typeface="Open Sans"/>
                <a:cs typeface="Open Sans"/>
                <a:sym typeface="Open Sans"/>
              </a:rPr>
              <a:t>Exploratory Data Analysis</a:t>
            </a:r>
            <a:endParaRPr sz="1625">
              <a:solidFill>
                <a:srgbClr val="000000"/>
              </a:solidFill>
            </a:endParaRPr>
          </a:p>
          <a:p>
            <a:pPr indent="-280812" lvl="0" marL="285750" rtl="0" algn="l">
              <a:lnSpc>
                <a:spcPct val="150000"/>
              </a:lnSpc>
              <a:spcBef>
                <a:spcPts val="0"/>
              </a:spcBef>
              <a:spcAft>
                <a:spcPts val="0"/>
              </a:spcAft>
              <a:buClr>
                <a:srgbClr val="000000"/>
              </a:buClr>
              <a:buSzPct val="100000"/>
              <a:buFont typeface="Noto Sans Symbols"/>
              <a:buChar char="⮚"/>
            </a:pPr>
            <a:r>
              <a:rPr b="1" lang="en" sz="2025">
                <a:solidFill>
                  <a:srgbClr val="134F5C"/>
                </a:solidFill>
                <a:latin typeface="Open Sans"/>
                <a:ea typeface="Open Sans"/>
                <a:cs typeface="Open Sans"/>
                <a:sym typeface="Open Sans"/>
              </a:rPr>
              <a:t>Challenges</a:t>
            </a:r>
            <a:endParaRPr sz="1625">
              <a:solidFill>
                <a:srgbClr val="000000"/>
              </a:solidFill>
            </a:endParaRPr>
          </a:p>
          <a:p>
            <a:pPr indent="-280812" lvl="0" marL="285750" rtl="0" algn="l">
              <a:lnSpc>
                <a:spcPct val="150000"/>
              </a:lnSpc>
              <a:spcBef>
                <a:spcPts val="0"/>
              </a:spcBef>
              <a:spcAft>
                <a:spcPts val="0"/>
              </a:spcAft>
              <a:buClr>
                <a:srgbClr val="000000"/>
              </a:buClr>
              <a:buSzPct val="100000"/>
              <a:buFont typeface="Noto Sans Symbols"/>
              <a:buChar char="⮚"/>
            </a:pPr>
            <a:r>
              <a:rPr b="1" lang="en" sz="2025">
                <a:solidFill>
                  <a:srgbClr val="134F5C"/>
                </a:solidFill>
                <a:latin typeface="Open Sans"/>
                <a:ea typeface="Open Sans"/>
                <a:cs typeface="Open Sans"/>
                <a:sym typeface="Open Sans"/>
              </a:rPr>
              <a:t>Recommendations</a:t>
            </a:r>
            <a:endParaRPr sz="1625">
              <a:solidFill>
                <a:srgbClr val="000000"/>
              </a:solidFill>
            </a:endParaRPr>
          </a:p>
          <a:p>
            <a:pPr indent="-280812" lvl="0" marL="285750" rtl="0" algn="l">
              <a:lnSpc>
                <a:spcPct val="150000"/>
              </a:lnSpc>
              <a:spcBef>
                <a:spcPts val="0"/>
              </a:spcBef>
              <a:spcAft>
                <a:spcPts val="0"/>
              </a:spcAft>
              <a:buClr>
                <a:srgbClr val="000000"/>
              </a:buClr>
              <a:buSzPct val="100000"/>
              <a:buFont typeface="Noto Sans Symbols"/>
              <a:buChar char="⮚"/>
            </a:pPr>
            <a:r>
              <a:rPr b="1" lang="en" sz="2025">
                <a:solidFill>
                  <a:srgbClr val="134F5C"/>
                </a:solidFill>
                <a:latin typeface="Open Sans"/>
                <a:ea typeface="Open Sans"/>
                <a:cs typeface="Open Sans"/>
                <a:sym typeface="Open Sans"/>
              </a:rPr>
              <a:t>Conclusions</a:t>
            </a:r>
            <a:endParaRPr sz="1625">
              <a:solidFill>
                <a:srgbClr val="000000"/>
              </a:solidFill>
            </a:endParaRPr>
          </a:p>
          <a:p>
            <a:pPr indent="-280812" lvl="0" marL="285750" rtl="0" algn="l">
              <a:lnSpc>
                <a:spcPct val="150000"/>
              </a:lnSpc>
              <a:spcBef>
                <a:spcPts val="0"/>
              </a:spcBef>
              <a:spcAft>
                <a:spcPts val="0"/>
              </a:spcAft>
              <a:buClr>
                <a:srgbClr val="000000"/>
              </a:buClr>
              <a:buSzPct val="100000"/>
              <a:buFont typeface="Noto Sans Symbols"/>
              <a:buChar char="⮚"/>
            </a:pPr>
            <a:r>
              <a:rPr b="1" lang="en" sz="2025">
                <a:solidFill>
                  <a:srgbClr val="134F5C"/>
                </a:solidFill>
                <a:latin typeface="Open Sans"/>
                <a:ea typeface="Open Sans"/>
                <a:cs typeface="Open Sans"/>
                <a:sym typeface="Open Sans"/>
              </a:rPr>
              <a:t>Q &amp; A</a:t>
            </a:r>
            <a:endParaRPr sz="1625">
              <a:solidFill>
                <a:srgbClr val="000000"/>
              </a:solidFill>
            </a:endParaRPr>
          </a:p>
          <a:p>
            <a:pPr indent="0" lvl="0" marL="0" rtl="0" algn="l">
              <a:lnSpc>
                <a:spcPct val="115000"/>
              </a:lnSpc>
              <a:spcBef>
                <a:spcPts val="0"/>
              </a:spcBef>
              <a:spcAft>
                <a:spcPts val="1200"/>
              </a:spcAft>
              <a:buSzPct val="117647"/>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44"/>
          <p:cNvPicPr preferRelativeResize="0"/>
          <p:nvPr/>
        </p:nvPicPr>
        <p:blipFill rotWithShape="1">
          <a:blip r:embed="rId3">
            <a:alphaModFix/>
          </a:blip>
          <a:srcRect b="0" l="0" r="7610" t="0"/>
          <a:stretch/>
        </p:blipFill>
        <p:spPr>
          <a:xfrm>
            <a:off x="4771375" y="1240400"/>
            <a:ext cx="3876475" cy="3101500"/>
          </a:xfrm>
          <a:prstGeom prst="rect">
            <a:avLst/>
          </a:prstGeom>
          <a:noFill/>
          <a:ln>
            <a:noFill/>
          </a:ln>
        </p:spPr>
      </p:pic>
      <p:sp>
        <p:nvSpPr>
          <p:cNvPr id="233" name="Google Shape;233;p44"/>
          <p:cNvSpPr txBox="1"/>
          <p:nvPr/>
        </p:nvSpPr>
        <p:spPr>
          <a:xfrm>
            <a:off x="23850" y="232450"/>
            <a:ext cx="9144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rgbClr val="CC0000"/>
                </a:solidFill>
                <a:latin typeface="Arial"/>
                <a:ea typeface="Arial"/>
                <a:cs typeface="Arial"/>
                <a:sym typeface="Arial"/>
              </a:rPr>
              <a:t>Total Sales by Customer Segment and Shipping Mode</a:t>
            </a:r>
            <a:endParaRPr b="1" i="0" sz="2200" u="none" cap="none" strike="noStrike">
              <a:solidFill>
                <a:srgbClr val="CC0000"/>
              </a:solidFill>
              <a:latin typeface="Arial"/>
              <a:ea typeface="Arial"/>
              <a:cs typeface="Arial"/>
              <a:sym typeface="Arial"/>
            </a:endParaRPr>
          </a:p>
        </p:txBody>
      </p:sp>
      <p:sp>
        <p:nvSpPr>
          <p:cNvPr id="234" name="Google Shape;234;p44"/>
          <p:cNvSpPr txBox="1"/>
          <p:nvPr/>
        </p:nvSpPr>
        <p:spPr>
          <a:xfrm>
            <a:off x="75550" y="1179800"/>
            <a:ext cx="4620300" cy="28596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D0D0D"/>
              </a:buClr>
              <a:buSzPts val="1700"/>
              <a:buFont typeface="Times New Roman"/>
              <a:buChar char="●"/>
            </a:pPr>
            <a:r>
              <a:rPr b="0" i="0" lang="en" sz="1700" u="none" cap="none" strike="noStrike">
                <a:solidFill>
                  <a:srgbClr val="0D0D0D"/>
                </a:solidFill>
                <a:latin typeface="Times New Roman"/>
                <a:ea typeface="Times New Roman"/>
                <a:cs typeface="Times New Roman"/>
                <a:sym typeface="Times New Roman"/>
              </a:rPr>
              <a:t>This chart effectively displays the total sales for each customer segment and shipping mode.</a:t>
            </a:r>
            <a:endParaRPr b="0" i="0" sz="17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D0D0D"/>
              </a:solidFill>
              <a:latin typeface="Times New Roman"/>
              <a:ea typeface="Times New Roman"/>
              <a:cs typeface="Times New Roman"/>
              <a:sym typeface="Times New Roman"/>
            </a:endParaRPr>
          </a:p>
          <a:p>
            <a:pPr indent="-336550" lvl="0" marL="457200" marR="0" rtl="0" algn="l">
              <a:lnSpc>
                <a:spcPct val="100000"/>
              </a:lnSpc>
              <a:spcBef>
                <a:spcPts val="0"/>
              </a:spcBef>
              <a:spcAft>
                <a:spcPts val="0"/>
              </a:spcAft>
              <a:buClr>
                <a:srgbClr val="0D0D0D"/>
              </a:buClr>
              <a:buSzPts val="1700"/>
              <a:buFont typeface="Times New Roman"/>
              <a:buChar char="●"/>
            </a:pPr>
            <a:r>
              <a:rPr b="0" i="0" lang="en" sz="1700" u="none" cap="none" strike="noStrike">
                <a:solidFill>
                  <a:srgbClr val="0D0D0D"/>
                </a:solidFill>
                <a:latin typeface="Times New Roman"/>
                <a:ea typeface="Times New Roman"/>
                <a:cs typeface="Times New Roman"/>
                <a:sym typeface="Times New Roman"/>
              </a:rPr>
              <a:t>We observed that in each customer segment standard class has contributed most to total sales</a:t>
            </a:r>
            <a:endParaRPr b="0" i="0" sz="2300" u="none" cap="none" strike="noStrike">
              <a:solidFill>
                <a:srgbClr val="0D0D0D"/>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5"/>
          <p:cNvPicPr preferRelativeResize="0"/>
          <p:nvPr/>
        </p:nvPicPr>
        <p:blipFill rotWithShape="1">
          <a:blip r:embed="rId3">
            <a:alphaModFix/>
          </a:blip>
          <a:srcRect b="0" l="0" r="0" t="0"/>
          <a:stretch/>
        </p:blipFill>
        <p:spPr>
          <a:xfrm>
            <a:off x="4796175" y="1328275"/>
            <a:ext cx="4116275" cy="2681250"/>
          </a:xfrm>
          <a:prstGeom prst="rect">
            <a:avLst/>
          </a:prstGeom>
          <a:noFill/>
          <a:ln>
            <a:noFill/>
          </a:ln>
        </p:spPr>
      </p:pic>
      <p:sp>
        <p:nvSpPr>
          <p:cNvPr id="240" name="Google Shape;240;p45"/>
          <p:cNvSpPr txBox="1"/>
          <p:nvPr/>
        </p:nvSpPr>
        <p:spPr>
          <a:xfrm>
            <a:off x="56700" y="249475"/>
            <a:ext cx="9111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rgbClr val="CC0000"/>
                </a:solidFill>
                <a:latin typeface="Arial"/>
                <a:ea typeface="Arial"/>
                <a:cs typeface="Arial"/>
                <a:sym typeface="Arial"/>
              </a:rPr>
              <a:t>Correlation Heatmap of Sales</a:t>
            </a:r>
            <a:endParaRPr b="1" i="0" sz="2200" u="none" cap="none" strike="noStrike">
              <a:solidFill>
                <a:srgbClr val="CC0000"/>
              </a:solidFill>
              <a:latin typeface="Arial"/>
              <a:ea typeface="Arial"/>
              <a:cs typeface="Arial"/>
              <a:sym typeface="Arial"/>
            </a:endParaRPr>
          </a:p>
        </p:txBody>
      </p:sp>
      <p:sp>
        <p:nvSpPr>
          <p:cNvPr id="241" name="Google Shape;241;p45"/>
          <p:cNvSpPr txBox="1"/>
          <p:nvPr/>
        </p:nvSpPr>
        <p:spPr>
          <a:xfrm>
            <a:off x="127875" y="1493650"/>
            <a:ext cx="4341600" cy="31908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000000"/>
              </a:buClr>
              <a:buSzPts val="1500"/>
              <a:buFont typeface="Times New Roman"/>
              <a:buChar char="●"/>
            </a:pPr>
            <a:r>
              <a:rPr b="0" i="0" lang="en" sz="1500" u="none" cap="none" strike="noStrike">
                <a:solidFill>
                  <a:srgbClr val="0D0D0D"/>
                </a:solidFill>
                <a:latin typeface="Times New Roman"/>
                <a:ea typeface="Times New Roman"/>
                <a:cs typeface="Times New Roman"/>
                <a:sym typeface="Times New Roman"/>
              </a:rPr>
              <a:t>Creating a correlation heatmap between 'Sales' and itself.</a:t>
            </a:r>
            <a:endParaRPr b="0" i="0" sz="1500" u="none" cap="none" strike="noStrike">
              <a:solidFill>
                <a:srgbClr val="0D0D0D"/>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D0D0D"/>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Char char="●"/>
            </a:pPr>
            <a:r>
              <a:rPr b="0" i="0" lang="en" sz="1500" u="none" cap="none" strike="noStrike">
                <a:solidFill>
                  <a:srgbClr val="0D0D0D"/>
                </a:solidFill>
                <a:latin typeface="Times New Roman"/>
                <a:ea typeface="Times New Roman"/>
                <a:cs typeface="Times New Roman"/>
                <a:sym typeface="Times New Roman"/>
              </a:rPr>
              <a:t>Which will only display the correlation coefficient of 'Sales' with itself </a:t>
            </a:r>
            <a:endParaRPr b="0" i="0" sz="1500" u="none" cap="none" strike="noStrike">
              <a:solidFill>
                <a:srgbClr val="0D0D0D"/>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D0D0D"/>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Char char="●"/>
            </a:pPr>
            <a:r>
              <a:rPr b="0" i="0" lang="en" sz="1500" u="none" cap="none" strike="noStrike">
                <a:solidFill>
                  <a:srgbClr val="0D0D0D"/>
                </a:solidFill>
                <a:latin typeface="Times New Roman"/>
                <a:ea typeface="Times New Roman"/>
                <a:cs typeface="Times New Roman"/>
                <a:sym typeface="Times New Roman"/>
              </a:rPr>
              <a:t>Resulting in a single-cell heatmap with a correlation coefficient of 1.</a:t>
            </a:r>
            <a:endParaRPr b="0" i="0" sz="2100" u="none" cap="none" strike="noStrike">
              <a:solidFill>
                <a:srgbClr val="0D0D0D"/>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46"/>
          <p:cNvPicPr preferRelativeResize="0"/>
          <p:nvPr/>
        </p:nvPicPr>
        <p:blipFill rotWithShape="1">
          <a:blip r:embed="rId3">
            <a:alphaModFix/>
          </a:blip>
          <a:srcRect b="0" l="0" r="29867" t="0"/>
          <a:stretch/>
        </p:blipFill>
        <p:spPr>
          <a:xfrm>
            <a:off x="4821650" y="1422325"/>
            <a:ext cx="4041799" cy="3117476"/>
          </a:xfrm>
          <a:prstGeom prst="rect">
            <a:avLst/>
          </a:prstGeom>
          <a:noFill/>
          <a:ln>
            <a:noFill/>
          </a:ln>
        </p:spPr>
      </p:pic>
      <p:sp>
        <p:nvSpPr>
          <p:cNvPr id="247" name="Google Shape;247;p46"/>
          <p:cNvSpPr txBox="1"/>
          <p:nvPr/>
        </p:nvSpPr>
        <p:spPr>
          <a:xfrm>
            <a:off x="23900" y="232450"/>
            <a:ext cx="9144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rgbClr val="CC0000"/>
                </a:solidFill>
                <a:latin typeface="Arial"/>
                <a:ea typeface="Arial"/>
                <a:cs typeface="Arial"/>
                <a:sym typeface="Arial"/>
              </a:rPr>
              <a:t>Correlation Heatmap</a:t>
            </a:r>
            <a:endParaRPr b="1" i="0" sz="2200" u="none" cap="none" strike="noStrike">
              <a:solidFill>
                <a:srgbClr val="CC0000"/>
              </a:solidFill>
              <a:latin typeface="Arial"/>
              <a:ea typeface="Arial"/>
              <a:cs typeface="Arial"/>
              <a:sym typeface="Arial"/>
            </a:endParaRPr>
          </a:p>
        </p:txBody>
      </p:sp>
      <p:sp>
        <p:nvSpPr>
          <p:cNvPr id="248" name="Google Shape;248;p46"/>
          <p:cNvSpPr txBox="1"/>
          <p:nvPr/>
        </p:nvSpPr>
        <p:spPr>
          <a:xfrm>
            <a:off x="23250" y="1389025"/>
            <a:ext cx="4690200" cy="303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D0D0D"/>
              </a:solidFill>
              <a:latin typeface="Roboto"/>
              <a:ea typeface="Roboto"/>
              <a:cs typeface="Roboto"/>
              <a:sym typeface="Roboto"/>
            </a:endParaRPr>
          </a:p>
          <a:p>
            <a:pPr indent="-317500" lvl="0" marL="457200" marR="0" rtl="0" algn="l">
              <a:lnSpc>
                <a:spcPct val="100000"/>
              </a:lnSpc>
              <a:spcBef>
                <a:spcPts val="0"/>
              </a:spcBef>
              <a:spcAft>
                <a:spcPts val="0"/>
              </a:spcAft>
              <a:buClr>
                <a:srgbClr val="0D0D0D"/>
              </a:buClr>
              <a:buSzPts val="1400"/>
              <a:buFont typeface="Times New Roman"/>
              <a:buChar char="●"/>
            </a:pPr>
            <a:r>
              <a:rPr b="0" i="0" lang="en" sz="1400" u="none" cap="none" strike="noStrike">
                <a:solidFill>
                  <a:srgbClr val="0D0D0D"/>
                </a:solidFill>
                <a:latin typeface="Times New Roman"/>
                <a:ea typeface="Times New Roman"/>
                <a:cs typeface="Times New Roman"/>
                <a:sym typeface="Times New Roman"/>
              </a:rPr>
              <a:t>We have made a correlation Heat map of different numerical values like sales , row id and postal code</a:t>
            </a:r>
            <a:endParaRPr b="0" i="0" sz="14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D0D0D"/>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D0D0D"/>
              </a:buClr>
              <a:buSzPts val="1400"/>
              <a:buFont typeface="Times New Roman"/>
              <a:buChar char="●"/>
            </a:pPr>
            <a:r>
              <a:rPr b="0" i="0" lang="en" sz="1400" u="none" cap="none" strike="noStrike">
                <a:solidFill>
                  <a:srgbClr val="0D0D0D"/>
                </a:solidFill>
                <a:latin typeface="Times New Roman"/>
                <a:ea typeface="Times New Roman"/>
                <a:cs typeface="Times New Roman"/>
                <a:sym typeface="Times New Roman"/>
              </a:rPr>
              <a:t>We observed that row id show positive correlation with itself and negative correlation with other numerical attributes.</a:t>
            </a:r>
            <a:endParaRPr b="0" i="0" sz="1400" u="none" cap="none" strike="noStrike">
              <a:solidFill>
                <a:srgbClr val="0D0D0D"/>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D0D0D"/>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D0D0D"/>
              </a:buClr>
              <a:buSzPts val="1400"/>
              <a:buFont typeface="Times New Roman"/>
              <a:buChar char="●"/>
            </a:pPr>
            <a:r>
              <a:rPr b="0" i="0" lang="en" sz="1400" u="none" cap="none" strike="noStrike">
                <a:solidFill>
                  <a:srgbClr val="0D0D0D"/>
                </a:solidFill>
                <a:latin typeface="Times New Roman"/>
                <a:ea typeface="Times New Roman"/>
                <a:cs typeface="Times New Roman"/>
                <a:sym typeface="Times New Roman"/>
              </a:rPr>
              <a:t>Similarly all numerical attributes show positive correlation with itself and negative with others</a:t>
            </a:r>
            <a:endParaRPr b="0" i="0" sz="1400" u="none" cap="none" strike="noStrike">
              <a:solidFill>
                <a:srgbClr val="0D0D0D"/>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2455">
                <a:solidFill>
                  <a:srgbClr val="CC0000"/>
                </a:solidFill>
              </a:rPr>
              <a:t>             Correlation Heat Map Colour Representation</a:t>
            </a:r>
            <a:endParaRPr/>
          </a:p>
        </p:txBody>
      </p:sp>
      <p:sp>
        <p:nvSpPr>
          <p:cNvPr id="254" name="Google Shape;254;p47"/>
          <p:cNvSpPr txBox="1"/>
          <p:nvPr>
            <p:ph idx="1" type="body"/>
          </p:nvPr>
        </p:nvSpPr>
        <p:spPr>
          <a:xfrm>
            <a:off x="311700" y="1463675"/>
            <a:ext cx="8520600" cy="310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500"/>
              </a:spcBef>
              <a:spcAft>
                <a:spcPts val="0"/>
              </a:spcAft>
              <a:buSzPts val="1800"/>
              <a:buNone/>
            </a:pPr>
            <a:r>
              <a:rPr b="1" lang="en" sz="1300">
                <a:solidFill>
                  <a:srgbClr val="CC0000"/>
                </a:solidFill>
                <a:highlight>
                  <a:schemeClr val="lt1"/>
                </a:highlight>
                <a:latin typeface="Roboto"/>
                <a:ea typeface="Roboto"/>
                <a:cs typeface="Roboto"/>
                <a:sym typeface="Roboto"/>
              </a:rPr>
              <a:t>Positive Correlation</a:t>
            </a:r>
            <a:r>
              <a:rPr lang="en" sz="1200">
                <a:solidFill>
                  <a:srgbClr val="0D0D0D"/>
                </a:solidFill>
                <a:highlight>
                  <a:srgbClr val="FFFFFF"/>
                </a:highlight>
                <a:latin typeface="Roboto"/>
                <a:ea typeface="Roboto"/>
                <a:cs typeface="Roboto"/>
                <a:sym typeface="Roboto"/>
              </a:rPr>
              <a:t>: If two variables have a positive correlation (i.e., they tend to increase or decrease together), the corresponding cell in the heatmap will be colored in shades of red. The darker the shade of red, the stronger the positive correlation.</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SzPts val="1800"/>
              <a:buNone/>
            </a:pPr>
            <a:r>
              <a:rPr b="1" lang="en" sz="1200">
                <a:solidFill>
                  <a:srgbClr val="CC0000"/>
                </a:solidFill>
                <a:highlight>
                  <a:srgbClr val="FFFFFF"/>
                </a:highlight>
                <a:latin typeface="Roboto"/>
                <a:ea typeface="Roboto"/>
                <a:cs typeface="Roboto"/>
                <a:sym typeface="Roboto"/>
              </a:rPr>
              <a:t>Negative Correlation</a:t>
            </a:r>
            <a:r>
              <a:rPr lang="en" sz="1200">
                <a:solidFill>
                  <a:srgbClr val="0D0D0D"/>
                </a:solidFill>
                <a:highlight>
                  <a:srgbClr val="FFFFFF"/>
                </a:highlight>
                <a:latin typeface="Roboto"/>
                <a:ea typeface="Roboto"/>
                <a:cs typeface="Roboto"/>
                <a:sym typeface="Roboto"/>
              </a:rPr>
              <a:t>: If two variables have a negative correlation (i.e., as one variable increases, the other tends to decrease), the corresponding cell in the heatmap will be colored in shades of blue. The darker the shade of blue, the stronger the negative correlation.</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SzPts val="1800"/>
              <a:buNone/>
            </a:pPr>
            <a:r>
              <a:rPr b="1" lang="en" sz="1200">
                <a:solidFill>
                  <a:srgbClr val="CC0000"/>
                </a:solidFill>
                <a:highlight>
                  <a:srgbClr val="FFFFFF"/>
                </a:highlight>
                <a:latin typeface="Roboto"/>
                <a:ea typeface="Roboto"/>
                <a:cs typeface="Roboto"/>
                <a:sym typeface="Roboto"/>
              </a:rPr>
              <a:t>No Correlation</a:t>
            </a:r>
            <a:r>
              <a:rPr lang="en" sz="1200">
                <a:solidFill>
                  <a:srgbClr val="0D0D0D"/>
                </a:solidFill>
                <a:highlight>
                  <a:srgbClr val="FFFFFF"/>
                </a:highlight>
                <a:latin typeface="Roboto"/>
                <a:ea typeface="Roboto"/>
                <a:cs typeface="Roboto"/>
                <a:sym typeface="Roboto"/>
              </a:rPr>
              <a:t>: If there's no significant correlation between two variables, the corresponding cell in the heatmap will be colored in a neutral color (often white or a very light shade of gray).</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1200"/>
              </a:spcAft>
              <a:buSzPts val="1800"/>
              <a:buNone/>
            </a:pPr>
            <a:r>
              <a:t/>
            </a:r>
            <a:endParaRPr>
              <a:solidFill>
                <a:srgbClr val="CC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48"/>
          <p:cNvPicPr preferRelativeResize="0"/>
          <p:nvPr/>
        </p:nvPicPr>
        <p:blipFill rotWithShape="1">
          <a:blip r:embed="rId3">
            <a:alphaModFix/>
          </a:blip>
          <a:srcRect b="0" l="0" r="0" t="0"/>
          <a:stretch/>
        </p:blipFill>
        <p:spPr>
          <a:xfrm>
            <a:off x="4729650" y="1232125"/>
            <a:ext cx="3984350" cy="3222301"/>
          </a:xfrm>
          <a:prstGeom prst="rect">
            <a:avLst/>
          </a:prstGeom>
          <a:noFill/>
          <a:ln>
            <a:noFill/>
          </a:ln>
        </p:spPr>
      </p:pic>
      <p:sp>
        <p:nvSpPr>
          <p:cNvPr id="260" name="Google Shape;260;p48"/>
          <p:cNvSpPr txBox="1"/>
          <p:nvPr/>
        </p:nvSpPr>
        <p:spPr>
          <a:xfrm>
            <a:off x="5675" y="198425"/>
            <a:ext cx="9162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rgbClr val="CC0000"/>
                </a:solidFill>
                <a:latin typeface="Arial"/>
                <a:ea typeface="Arial"/>
                <a:cs typeface="Arial"/>
                <a:sym typeface="Arial"/>
              </a:rPr>
              <a:t>Pair Plot Sales, Postal Code &amp; Row ID</a:t>
            </a:r>
            <a:endParaRPr b="1" i="0" sz="2200" u="none" cap="none" strike="noStrike">
              <a:solidFill>
                <a:srgbClr val="CC0000"/>
              </a:solidFill>
              <a:latin typeface="Arial"/>
              <a:ea typeface="Arial"/>
              <a:cs typeface="Arial"/>
              <a:sym typeface="Arial"/>
            </a:endParaRPr>
          </a:p>
        </p:txBody>
      </p:sp>
      <p:sp>
        <p:nvSpPr>
          <p:cNvPr id="261" name="Google Shape;261;p48"/>
          <p:cNvSpPr txBox="1"/>
          <p:nvPr/>
        </p:nvSpPr>
        <p:spPr>
          <a:xfrm>
            <a:off x="628450" y="1118975"/>
            <a:ext cx="30000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accent2"/>
              </a:buClr>
              <a:buSzPts val="1400"/>
              <a:buFont typeface="Roboto"/>
              <a:buChar char="●"/>
            </a:pPr>
            <a:r>
              <a:rPr b="0" i="0" lang="en" sz="1400" u="none" cap="none" strike="noStrike">
                <a:solidFill>
                  <a:schemeClr val="accent2"/>
                </a:solidFill>
                <a:highlight>
                  <a:srgbClr val="FFFFFF"/>
                </a:highlight>
                <a:latin typeface="Roboto"/>
                <a:ea typeface="Roboto"/>
                <a:cs typeface="Roboto"/>
                <a:sym typeface="Roboto"/>
              </a:rPr>
              <a:t>From This pair plot we get to know sales are highly dependent on categorical variables ('Ship Mode', 'Segment', 'Region', 'Category') simultaneously.</a:t>
            </a:r>
            <a:endParaRPr b="0" i="0" sz="1400" u="none" cap="none" strike="noStrike">
              <a:solidFill>
                <a:schemeClr val="accent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highlight>
                <a:srgbClr val="FFFFFF"/>
              </a:highlight>
              <a:latin typeface="Roboto"/>
              <a:ea typeface="Roboto"/>
              <a:cs typeface="Roboto"/>
              <a:sym typeface="Roboto"/>
            </a:endParaRPr>
          </a:p>
          <a:p>
            <a:pPr indent="-317500" lvl="0" marL="457200" marR="0" rtl="0" algn="l">
              <a:lnSpc>
                <a:spcPct val="100000"/>
              </a:lnSpc>
              <a:spcBef>
                <a:spcPts val="0"/>
              </a:spcBef>
              <a:spcAft>
                <a:spcPts val="0"/>
              </a:spcAft>
              <a:buClr>
                <a:schemeClr val="accent2"/>
              </a:buClr>
              <a:buSzPts val="1400"/>
              <a:buFont typeface="Roboto"/>
              <a:buChar char="●"/>
            </a:pPr>
            <a:r>
              <a:rPr b="0" i="0" lang="en" sz="1400" u="none" cap="none" strike="noStrike">
                <a:solidFill>
                  <a:schemeClr val="accent2"/>
                </a:solidFill>
                <a:highlight>
                  <a:srgbClr val="FFFFFF"/>
                </a:highlight>
                <a:latin typeface="Roboto"/>
                <a:ea typeface="Roboto"/>
                <a:cs typeface="Roboto"/>
                <a:sym typeface="Roboto"/>
              </a:rPr>
              <a:t>We have only 3 numerical variables  sale. We observed that in each customer segment standard class has contributed most to total sales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9"/>
          <p:cNvSpPr txBox="1"/>
          <p:nvPr>
            <p:ph type="title"/>
          </p:nvPr>
        </p:nvSpPr>
        <p:spPr>
          <a:xfrm>
            <a:off x="333150" y="436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900"/>
              </a:spcBef>
              <a:spcAft>
                <a:spcPts val="0"/>
              </a:spcAft>
              <a:buClr>
                <a:schemeClr val="dk1"/>
              </a:buClr>
              <a:buSzPct val="50126"/>
              <a:buFont typeface="Arial"/>
              <a:buNone/>
            </a:pPr>
            <a:r>
              <a:rPr b="1" lang="en" sz="2194">
                <a:solidFill>
                  <a:schemeClr val="accent2"/>
                </a:solidFill>
                <a:highlight>
                  <a:srgbClr val="FFFFFF"/>
                </a:highlight>
                <a:latin typeface="Times New Roman"/>
                <a:ea typeface="Times New Roman"/>
                <a:cs typeface="Times New Roman"/>
                <a:sym typeface="Times New Roman"/>
              </a:rPr>
              <a:t>Feature Engineering &amp; Data Pre-processing</a:t>
            </a:r>
            <a:endParaRPr b="1" sz="2194">
              <a:solidFill>
                <a:schemeClr val="accent2"/>
              </a:solidFill>
              <a:highlight>
                <a:srgbClr val="FFFFFF"/>
              </a:highlight>
              <a:latin typeface="Times New Roman"/>
              <a:ea typeface="Times New Roman"/>
              <a:cs typeface="Times New Roman"/>
              <a:sym typeface="Times New Roman"/>
            </a:endParaRPr>
          </a:p>
          <a:p>
            <a:pPr indent="0" lvl="0" marL="0" rtl="0" algn="l">
              <a:lnSpc>
                <a:spcPct val="100000"/>
              </a:lnSpc>
              <a:spcBef>
                <a:spcPts val="900"/>
              </a:spcBef>
              <a:spcAft>
                <a:spcPts val="0"/>
              </a:spcAft>
              <a:buSzPct val="111111"/>
              <a:buNone/>
            </a:pPr>
            <a:r>
              <a:t/>
            </a:r>
            <a:endParaRPr/>
          </a:p>
        </p:txBody>
      </p:sp>
      <p:sp>
        <p:nvSpPr>
          <p:cNvPr id="267" name="Google Shape;267;p49"/>
          <p:cNvSpPr txBox="1"/>
          <p:nvPr>
            <p:ph idx="1" type="body"/>
          </p:nvPr>
        </p:nvSpPr>
        <p:spPr>
          <a:xfrm>
            <a:off x="311700" y="929150"/>
            <a:ext cx="8520600" cy="3732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SzPts val="1800"/>
              <a:buNone/>
            </a:pPr>
            <a:r>
              <a:rPr lang="en" sz="1500">
                <a:solidFill>
                  <a:schemeClr val="accent2"/>
                </a:solidFill>
                <a:highlight>
                  <a:srgbClr val="FFFFFF"/>
                </a:highlight>
                <a:latin typeface="Roboto"/>
                <a:ea typeface="Roboto"/>
                <a:cs typeface="Roboto"/>
                <a:sym typeface="Roboto"/>
              </a:rPr>
              <a:t>1. Handling Missing Values</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SzPts val="1800"/>
              <a:buNone/>
            </a:pPr>
            <a:r>
              <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SzPts val="1800"/>
              <a:buNone/>
            </a:pPr>
            <a:r>
              <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SzPts val="1800"/>
              <a:buNone/>
            </a:pPr>
            <a:r>
              <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SzPts val="1800"/>
              <a:buNone/>
            </a:pPr>
            <a:r>
              <a:rPr lang="en" sz="1500">
                <a:solidFill>
                  <a:schemeClr val="accent2"/>
                </a:solidFill>
                <a:highlight>
                  <a:srgbClr val="FFFFFF"/>
                </a:highlight>
                <a:latin typeface="Roboto"/>
                <a:ea typeface="Roboto"/>
                <a:cs typeface="Roboto"/>
                <a:sym typeface="Roboto"/>
              </a:rPr>
              <a:t>2. Categorical Encoding (One Hot)</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SzPts val="1800"/>
              <a:buNone/>
            </a:pPr>
            <a:r>
              <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SzPts val="1800"/>
              <a:buNone/>
            </a:pPr>
            <a:r>
              <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SzPts val="1800"/>
              <a:buNone/>
            </a:pPr>
            <a:r>
              <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Clr>
                <a:schemeClr val="dk1"/>
              </a:buClr>
              <a:buSzPts val="1100"/>
              <a:buFont typeface="Arial"/>
              <a:buNone/>
            </a:pPr>
            <a:r>
              <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SzPts val="1800"/>
              <a:buNone/>
            </a:pPr>
            <a:r>
              <a:t/>
            </a:r>
            <a:endParaRPr/>
          </a:p>
        </p:txBody>
      </p:sp>
      <p:pic>
        <p:nvPicPr>
          <p:cNvPr id="268" name="Google Shape;268;p49"/>
          <p:cNvPicPr preferRelativeResize="0"/>
          <p:nvPr/>
        </p:nvPicPr>
        <p:blipFill rotWithShape="1">
          <a:blip r:embed="rId3">
            <a:alphaModFix/>
          </a:blip>
          <a:srcRect b="0" l="0" r="0" t="0"/>
          <a:stretch/>
        </p:blipFill>
        <p:spPr>
          <a:xfrm>
            <a:off x="415963" y="1382900"/>
            <a:ext cx="5400675" cy="685800"/>
          </a:xfrm>
          <a:prstGeom prst="rect">
            <a:avLst/>
          </a:prstGeom>
          <a:noFill/>
          <a:ln>
            <a:noFill/>
          </a:ln>
        </p:spPr>
      </p:pic>
      <p:pic>
        <p:nvPicPr>
          <p:cNvPr id="269" name="Google Shape;269;p49"/>
          <p:cNvPicPr preferRelativeResize="0"/>
          <p:nvPr/>
        </p:nvPicPr>
        <p:blipFill rotWithShape="1">
          <a:blip r:embed="rId4">
            <a:alphaModFix/>
          </a:blip>
          <a:srcRect b="0" l="0" r="0" t="0"/>
          <a:stretch/>
        </p:blipFill>
        <p:spPr>
          <a:xfrm>
            <a:off x="499750" y="2791750"/>
            <a:ext cx="7384650" cy="676300"/>
          </a:xfrm>
          <a:prstGeom prst="rect">
            <a:avLst/>
          </a:prstGeom>
          <a:noFill/>
          <a:ln>
            <a:noFill/>
          </a:ln>
        </p:spPr>
      </p:pic>
      <p:pic>
        <p:nvPicPr>
          <p:cNvPr id="270" name="Google Shape;270;p49"/>
          <p:cNvPicPr preferRelativeResize="0"/>
          <p:nvPr/>
        </p:nvPicPr>
        <p:blipFill rotWithShape="1">
          <a:blip r:embed="rId5">
            <a:alphaModFix/>
          </a:blip>
          <a:srcRect b="0" l="0" r="0" t="0"/>
          <a:stretch/>
        </p:blipFill>
        <p:spPr>
          <a:xfrm>
            <a:off x="415975" y="3586725"/>
            <a:ext cx="4095923" cy="1405799"/>
          </a:xfrm>
          <a:prstGeom prst="rect">
            <a:avLst/>
          </a:prstGeom>
          <a:noFill/>
          <a:ln>
            <a:noFill/>
          </a:ln>
        </p:spPr>
      </p:pic>
      <p:pic>
        <p:nvPicPr>
          <p:cNvPr id="271" name="Google Shape;271;p49"/>
          <p:cNvPicPr preferRelativeResize="0"/>
          <p:nvPr/>
        </p:nvPicPr>
        <p:blipFill rotWithShape="1">
          <a:blip r:embed="rId6">
            <a:alphaModFix/>
          </a:blip>
          <a:srcRect b="0" l="0" r="0" t="0"/>
          <a:stretch/>
        </p:blipFill>
        <p:spPr>
          <a:xfrm>
            <a:off x="4545075" y="3681175"/>
            <a:ext cx="4207399" cy="1311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0"/>
          <p:cNvSpPr txBox="1"/>
          <p:nvPr>
            <p:ph type="title"/>
          </p:nvPr>
        </p:nvSpPr>
        <p:spPr>
          <a:xfrm>
            <a:off x="33315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700"/>
              </a:spcBef>
              <a:spcAft>
                <a:spcPts val="0"/>
              </a:spcAft>
              <a:buClr>
                <a:schemeClr val="dk1"/>
              </a:buClr>
              <a:buSzPct val="53512"/>
              <a:buFont typeface="Arial"/>
              <a:buNone/>
            </a:pPr>
            <a:r>
              <a:rPr b="1" lang="en" sz="2055">
                <a:solidFill>
                  <a:schemeClr val="accent2"/>
                </a:solidFill>
                <a:highlight>
                  <a:srgbClr val="FFFFFF"/>
                </a:highlight>
                <a:latin typeface="Times New Roman"/>
                <a:ea typeface="Times New Roman"/>
                <a:cs typeface="Times New Roman"/>
                <a:sym typeface="Times New Roman"/>
              </a:rPr>
              <a:t> Feature Manipulation &amp; Selection</a:t>
            </a:r>
            <a:endParaRPr/>
          </a:p>
        </p:txBody>
      </p:sp>
      <p:sp>
        <p:nvSpPr>
          <p:cNvPr id="277" name="Google Shape;277;p50"/>
          <p:cNvSpPr txBox="1"/>
          <p:nvPr>
            <p:ph idx="1" type="body"/>
          </p:nvPr>
        </p:nvSpPr>
        <p:spPr>
          <a:xfrm>
            <a:off x="311700" y="1017725"/>
            <a:ext cx="8520600" cy="355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0"/>
              </a:spcAft>
              <a:buClr>
                <a:schemeClr val="dk1"/>
              </a:buClr>
              <a:buSzPts val="1100"/>
              <a:buFont typeface="Arial"/>
              <a:buNone/>
            </a:pPr>
            <a:r>
              <a:rPr lang="en" sz="1350">
                <a:solidFill>
                  <a:schemeClr val="accent2"/>
                </a:solidFill>
                <a:highlight>
                  <a:srgbClr val="FFFFFF"/>
                </a:highlight>
                <a:latin typeface="Roboto"/>
                <a:ea typeface="Roboto"/>
                <a:cs typeface="Roboto"/>
                <a:sym typeface="Roboto"/>
              </a:rPr>
              <a:t>1. Feature Manipulation</a:t>
            </a:r>
            <a:endParaRPr sz="135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ts val="1800"/>
              <a:buNone/>
            </a:pPr>
            <a:r>
              <a:t/>
            </a:r>
            <a:endParaRPr/>
          </a:p>
        </p:txBody>
      </p:sp>
      <p:pic>
        <p:nvPicPr>
          <p:cNvPr id="278" name="Google Shape;278;p50"/>
          <p:cNvPicPr preferRelativeResize="0"/>
          <p:nvPr/>
        </p:nvPicPr>
        <p:blipFill rotWithShape="1">
          <a:blip r:embed="rId3">
            <a:alphaModFix/>
          </a:blip>
          <a:srcRect b="0" l="0" r="0" t="0"/>
          <a:stretch/>
        </p:blipFill>
        <p:spPr>
          <a:xfrm>
            <a:off x="356350" y="1525875"/>
            <a:ext cx="8056150" cy="829500"/>
          </a:xfrm>
          <a:prstGeom prst="rect">
            <a:avLst/>
          </a:prstGeom>
          <a:noFill/>
          <a:ln>
            <a:noFill/>
          </a:ln>
        </p:spPr>
      </p:pic>
      <p:pic>
        <p:nvPicPr>
          <p:cNvPr id="279" name="Google Shape;279;p50"/>
          <p:cNvPicPr preferRelativeResize="0"/>
          <p:nvPr/>
        </p:nvPicPr>
        <p:blipFill rotWithShape="1">
          <a:blip r:embed="rId4">
            <a:alphaModFix/>
          </a:blip>
          <a:srcRect b="0" l="0" r="0" t="0"/>
          <a:stretch/>
        </p:blipFill>
        <p:spPr>
          <a:xfrm>
            <a:off x="356350" y="2451449"/>
            <a:ext cx="8633499" cy="2021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700"/>
              </a:spcBef>
              <a:spcAft>
                <a:spcPts val="700"/>
              </a:spcAft>
              <a:buSzPct val="143633"/>
              <a:buNone/>
            </a:pPr>
            <a:r>
              <a:rPr b="1" lang="en" sz="2166">
                <a:solidFill>
                  <a:schemeClr val="accent2"/>
                </a:solidFill>
                <a:highlight>
                  <a:srgbClr val="FFFFFF"/>
                </a:highlight>
                <a:latin typeface="Times New Roman"/>
                <a:ea typeface="Times New Roman"/>
                <a:cs typeface="Times New Roman"/>
                <a:sym typeface="Times New Roman"/>
              </a:rPr>
              <a:t> Data Scaling</a:t>
            </a:r>
            <a:endParaRPr/>
          </a:p>
        </p:txBody>
      </p:sp>
      <p:sp>
        <p:nvSpPr>
          <p:cNvPr id="285" name="Google Shape;285;p51"/>
          <p:cNvSpPr txBox="1"/>
          <p:nvPr>
            <p:ph idx="1" type="body"/>
          </p:nvPr>
        </p:nvSpPr>
        <p:spPr>
          <a:xfrm>
            <a:off x="311700" y="954450"/>
            <a:ext cx="8520600" cy="3666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200">
                <a:latin typeface="Times New Roman"/>
                <a:ea typeface="Times New Roman"/>
                <a:cs typeface="Times New Roman"/>
                <a:sym typeface="Times New Roman"/>
              </a:rPr>
              <a:t>StandardScaler from scikit-learn library is used to scale the data. The StandardScaler scales each feature by subtracting the mean and dividing by the standard deviation, which results in a distribution with a mean of 0 and a standard deviation of 1</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35714"/>
              </a:lnSpc>
              <a:spcBef>
                <a:spcPts val="0"/>
              </a:spcBef>
              <a:spcAft>
                <a:spcPts val="0"/>
              </a:spcAft>
              <a:buSzPts val="1800"/>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ts val="1800"/>
              <a:buNone/>
            </a:pPr>
            <a:r>
              <a:t/>
            </a:r>
            <a:endParaRPr sz="1266">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n" sz="1266">
                <a:solidFill>
                  <a:schemeClr val="dk1"/>
                </a:solidFill>
                <a:highlight>
                  <a:srgbClr val="F7F7F7"/>
                </a:highlight>
                <a:latin typeface="Times New Roman"/>
                <a:ea typeface="Times New Roman"/>
                <a:cs typeface="Times New Roman"/>
                <a:sym typeface="Times New Roman"/>
              </a:rPr>
              <a:t>It is less sensitive or more robust to outliers compared to other scaling methods like min-max scaling that's why we have used it here</a:t>
            </a:r>
            <a:endParaRPr sz="1590">
              <a:solidFill>
                <a:schemeClr val="dk1"/>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SzPts val="1800"/>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sz="1200">
              <a:latin typeface="Times New Roman"/>
              <a:ea typeface="Times New Roman"/>
              <a:cs typeface="Times New Roman"/>
              <a:sym typeface="Times New Roman"/>
            </a:endParaRPr>
          </a:p>
        </p:txBody>
      </p:sp>
      <p:pic>
        <p:nvPicPr>
          <p:cNvPr id="286" name="Google Shape;286;p51"/>
          <p:cNvPicPr preferRelativeResize="0"/>
          <p:nvPr/>
        </p:nvPicPr>
        <p:blipFill rotWithShape="1">
          <a:blip r:embed="rId3">
            <a:alphaModFix/>
          </a:blip>
          <a:srcRect b="0" l="0" r="0" t="0"/>
          <a:stretch/>
        </p:blipFill>
        <p:spPr>
          <a:xfrm>
            <a:off x="471225" y="1989925"/>
            <a:ext cx="6724650" cy="1352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Columns</a:t>
            </a:r>
            <a:endParaRPr/>
          </a:p>
        </p:txBody>
      </p:sp>
      <p:sp>
        <p:nvSpPr>
          <p:cNvPr id="292" name="Google Shape;292;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293" name="Google Shape;293;p52"/>
          <p:cNvPicPr preferRelativeResize="0"/>
          <p:nvPr/>
        </p:nvPicPr>
        <p:blipFill rotWithShape="1">
          <a:blip r:embed="rId3">
            <a:alphaModFix/>
          </a:blip>
          <a:srcRect b="0" l="0" r="0" t="0"/>
          <a:stretch/>
        </p:blipFill>
        <p:spPr>
          <a:xfrm>
            <a:off x="375250" y="1126375"/>
            <a:ext cx="7114175" cy="3386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600"/>
              </a:spcBef>
              <a:spcAft>
                <a:spcPts val="0"/>
              </a:spcAft>
              <a:buNone/>
            </a:pPr>
            <a:r>
              <a:rPr b="1" lang="en" sz="2088">
                <a:solidFill>
                  <a:schemeClr val="accent2"/>
                </a:solidFill>
                <a:highlight>
                  <a:srgbClr val="FFFFFF"/>
                </a:highlight>
                <a:latin typeface="Times New Roman"/>
                <a:ea typeface="Times New Roman"/>
                <a:cs typeface="Times New Roman"/>
                <a:sym typeface="Times New Roman"/>
              </a:rPr>
              <a:t>         </a:t>
            </a:r>
            <a:r>
              <a:rPr b="1" lang="en" sz="2088">
                <a:solidFill>
                  <a:schemeClr val="accent2"/>
                </a:solidFill>
                <a:highlight>
                  <a:srgbClr val="FFFFFF"/>
                </a:highlight>
                <a:latin typeface="Times New Roman"/>
                <a:ea typeface="Times New Roman"/>
                <a:cs typeface="Times New Roman"/>
                <a:sym typeface="Times New Roman"/>
              </a:rPr>
              <a:t>Data Splitting</a:t>
            </a:r>
            <a:endParaRPr b="1" sz="2088">
              <a:solidFill>
                <a:schemeClr val="accent2"/>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SzPct val="95903"/>
              <a:buNone/>
            </a:pPr>
            <a:r>
              <a:t/>
            </a:r>
            <a:endParaRPr sz="3243">
              <a:latin typeface="Times New Roman"/>
              <a:ea typeface="Times New Roman"/>
              <a:cs typeface="Times New Roman"/>
              <a:sym typeface="Times New Roman"/>
            </a:endParaRPr>
          </a:p>
        </p:txBody>
      </p:sp>
      <p:sp>
        <p:nvSpPr>
          <p:cNvPr id="299" name="Google Shape;299;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300" name="Google Shape;300;p53"/>
          <p:cNvPicPr preferRelativeResize="0"/>
          <p:nvPr/>
        </p:nvPicPr>
        <p:blipFill rotWithShape="1">
          <a:blip r:embed="rId3">
            <a:alphaModFix/>
          </a:blip>
          <a:srcRect b="0" l="0" r="0" t="0"/>
          <a:stretch/>
        </p:blipFill>
        <p:spPr>
          <a:xfrm>
            <a:off x="311700" y="1062425"/>
            <a:ext cx="8520599" cy="196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type="title"/>
          </p:nvPr>
        </p:nvSpPr>
        <p:spPr>
          <a:xfrm>
            <a:off x="241800" y="-74425"/>
            <a:ext cx="8660400" cy="1042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                      </a:t>
            </a:r>
            <a:endParaRPr/>
          </a:p>
          <a:p>
            <a:pPr indent="0" lvl="0" marL="0" rtl="0" algn="l">
              <a:lnSpc>
                <a:spcPct val="100000"/>
              </a:lnSpc>
              <a:spcBef>
                <a:spcPts val="0"/>
              </a:spcBef>
              <a:spcAft>
                <a:spcPts val="0"/>
              </a:spcAft>
              <a:buSzPts val="3111"/>
              <a:buNone/>
            </a:pPr>
            <a:r>
              <a:rPr b="1" lang="en" sz="2400">
                <a:solidFill>
                  <a:srgbClr val="CC0000"/>
                </a:solidFill>
              </a:rPr>
              <a:t>                                  PROBLEM STATEMENT</a:t>
            </a:r>
            <a:endParaRPr>
              <a:solidFill>
                <a:srgbClr val="CC0000"/>
              </a:solidFill>
            </a:endParaRPr>
          </a:p>
          <a:p>
            <a:pPr indent="0" lvl="0" marL="0" rtl="0" algn="l">
              <a:lnSpc>
                <a:spcPct val="100000"/>
              </a:lnSpc>
              <a:spcBef>
                <a:spcPts val="0"/>
              </a:spcBef>
              <a:spcAft>
                <a:spcPts val="0"/>
              </a:spcAft>
              <a:buSzPts val="3111"/>
              <a:buNone/>
            </a:pPr>
            <a:r>
              <a:t/>
            </a:r>
            <a:endParaRPr b="1" sz="3600">
              <a:solidFill>
                <a:srgbClr val="CC0000"/>
              </a:solidFill>
              <a:latin typeface="Montserrat"/>
              <a:ea typeface="Montserrat"/>
              <a:cs typeface="Montserrat"/>
              <a:sym typeface="Montserrat"/>
            </a:endParaRPr>
          </a:p>
          <a:p>
            <a:pPr indent="0" lvl="0" marL="0" rtl="0" algn="l">
              <a:lnSpc>
                <a:spcPct val="100000"/>
              </a:lnSpc>
              <a:spcBef>
                <a:spcPts val="0"/>
              </a:spcBef>
              <a:spcAft>
                <a:spcPts val="0"/>
              </a:spcAft>
              <a:buSzPts val="3111"/>
              <a:buNone/>
            </a:pPr>
            <a:r>
              <a:t/>
            </a:r>
            <a:endParaRPr/>
          </a:p>
        </p:txBody>
      </p:sp>
      <p:sp>
        <p:nvSpPr>
          <p:cNvPr id="112" name="Google Shape;112;p27"/>
          <p:cNvSpPr txBox="1"/>
          <p:nvPr>
            <p:ph idx="1" type="body"/>
          </p:nvPr>
        </p:nvSpPr>
        <p:spPr>
          <a:xfrm>
            <a:off x="408000" y="1041925"/>
            <a:ext cx="8467800" cy="37542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rgbClr val="0D0D0D"/>
              </a:buClr>
              <a:buSzPts val="1600"/>
              <a:buFont typeface="Roboto"/>
              <a:buChar char="●"/>
            </a:pPr>
            <a:r>
              <a:rPr lang="en" sz="1600">
                <a:solidFill>
                  <a:srgbClr val="0D0D0D"/>
                </a:solidFill>
                <a:highlight>
                  <a:srgbClr val="FFFFFF"/>
                </a:highlight>
                <a:latin typeface="Roboto"/>
                <a:ea typeface="Roboto"/>
                <a:cs typeface="Roboto"/>
                <a:sym typeface="Roboto"/>
              </a:rPr>
              <a:t>The Superstore Sales Data consists of various attributes such as order details, customer information, product categories, sales figures, and geographical information. The goal is to leverage this dataset to gain insights that will help improve business performance, optimize operations, and enhance customer satisfaction.</a:t>
            </a:r>
            <a:endParaRPr sz="1600">
              <a:solidFill>
                <a:srgbClr val="0D0D0D"/>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SzPts val="1800"/>
              <a:buNone/>
            </a:pPr>
            <a:r>
              <a:t/>
            </a:r>
            <a:endParaRPr sz="1600">
              <a:solidFill>
                <a:srgbClr val="0D0D0D"/>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SzPts val="1800"/>
              <a:buNone/>
            </a:pPr>
            <a:r>
              <a:t/>
            </a:r>
            <a:endParaRPr sz="16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SzPts val="1800"/>
              <a:buNone/>
            </a:pPr>
            <a:r>
              <a:rPr lang="en" sz="1600">
                <a:solidFill>
                  <a:srgbClr val="0D0D0D"/>
                </a:solidFill>
                <a:highlight>
                  <a:srgbClr val="FFFFFF"/>
                </a:highlight>
                <a:latin typeface="Roboto"/>
                <a:ea typeface="Roboto"/>
                <a:cs typeface="Roboto"/>
                <a:sym typeface="Roboto"/>
              </a:rPr>
              <a:t>         </a:t>
            </a:r>
            <a:endParaRPr sz="1600">
              <a:solidFill>
                <a:srgbClr val="0D0D0D"/>
              </a:solidFill>
              <a:highlight>
                <a:srgbClr val="FFFFFF"/>
              </a:highlight>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4"/>
          <p:cNvSpPr txBox="1"/>
          <p:nvPr>
            <p:ph type="title"/>
          </p:nvPr>
        </p:nvSpPr>
        <p:spPr>
          <a:xfrm>
            <a:off x="311700" y="300425"/>
            <a:ext cx="8520600" cy="717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900"/>
              </a:spcBef>
              <a:spcAft>
                <a:spcPts val="900"/>
              </a:spcAft>
              <a:buSzPts val="3111"/>
              <a:buNone/>
            </a:pPr>
            <a:r>
              <a:rPr b="1" lang="en" sz="1971">
                <a:solidFill>
                  <a:schemeClr val="accent2"/>
                </a:solidFill>
                <a:highlight>
                  <a:srgbClr val="FFFFFF"/>
                </a:highlight>
                <a:latin typeface="Times New Roman"/>
                <a:ea typeface="Times New Roman"/>
                <a:cs typeface="Times New Roman"/>
                <a:sym typeface="Times New Roman"/>
              </a:rPr>
              <a:t>6. ML Model Implementation</a:t>
            </a:r>
            <a:endParaRPr>
              <a:latin typeface="Times New Roman"/>
              <a:ea typeface="Times New Roman"/>
              <a:cs typeface="Times New Roman"/>
              <a:sym typeface="Times New Roman"/>
            </a:endParaRPr>
          </a:p>
        </p:txBody>
      </p:sp>
      <p:sp>
        <p:nvSpPr>
          <p:cNvPr id="306" name="Google Shape;306;p54"/>
          <p:cNvSpPr txBox="1"/>
          <p:nvPr>
            <p:ph idx="1" type="body"/>
          </p:nvPr>
        </p:nvSpPr>
        <p:spPr>
          <a:xfrm>
            <a:off x="311700" y="802550"/>
            <a:ext cx="8520600" cy="36651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700"/>
              </a:spcBef>
              <a:spcAft>
                <a:spcPts val="0"/>
              </a:spcAft>
              <a:buSzPct val="141176"/>
              <a:buNone/>
            </a:pPr>
            <a:r>
              <a:rPr lang="en" sz="1500">
                <a:solidFill>
                  <a:schemeClr val="accent2"/>
                </a:solidFill>
                <a:highlight>
                  <a:srgbClr val="FFFFFF"/>
                </a:highlight>
                <a:latin typeface="Times New Roman"/>
                <a:ea typeface="Times New Roman"/>
                <a:cs typeface="Times New Roman"/>
                <a:sym typeface="Times New Roman"/>
              </a:rPr>
              <a:t>ML Model - I</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ct val="141176"/>
              <a:buNone/>
            </a:pPr>
            <a:r>
              <a:rPr lang="en" sz="1500">
                <a:solidFill>
                  <a:schemeClr val="accent2"/>
                </a:solidFill>
                <a:highlight>
                  <a:srgbClr val="FFFFFF"/>
                </a:highlight>
                <a:latin typeface="Times New Roman"/>
                <a:ea typeface="Times New Roman"/>
                <a:cs typeface="Times New Roman"/>
                <a:sym typeface="Times New Roman"/>
              </a:rPr>
              <a:t>Support Vector Regressor (SVR):</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ct val="141176"/>
              <a:buNone/>
            </a:pPr>
            <a:r>
              <a:rPr lang="en" sz="1500">
                <a:solidFill>
                  <a:schemeClr val="accent2"/>
                </a:solidFill>
                <a:highlight>
                  <a:srgbClr val="FFFFFF"/>
                </a:highlight>
                <a:latin typeface="Times New Roman"/>
                <a:ea typeface="Times New Roman"/>
                <a:cs typeface="Times New Roman"/>
                <a:sym typeface="Times New Roman"/>
              </a:rPr>
              <a:t>Algorithm:  SVR is a supervised learning algorithm used for regression tasks. It works by finding the hyperplane that best fits the data, with a margin that aims to minimize the error between the actual and predicted values while controlling for overfitting.</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ct val="141176"/>
              <a:buNone/>
            </a:pPr>
            <a:r>
              <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ct val="141176"/>
              <a:buNone/>
            </a:pPr>
            <a:r>
              <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ct val="141176"/>
              <a:buNone/>
            </a:pPr>
            <a:r>
              <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ct val="141176"/>
              <a:buNone/>
            </a:pPr>
            <a:r>
              <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ct val="141176"/>
              <a:buNone/>
            </a:pPr>
            <a:r>
              <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SzPct val="141176"/>
              <a:buNone/>
            </a:pPr>
            <a:r>
              <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Clr>
                <a:schemeClr val="dk1"/>
              </a:buClr>
              <a:buSzPct val="73333"/>
              <a:buFont typeface="Arial"/>
              <a:buNone/>
            </a:pPr>
            <a:r>
              <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SzPct val="117647"/>
              <a:buNone/>
            </a:pPr>
            <a:r>
              <a:rPr lang="en"/>
              <a:t>   </a:t>
            </a:r>
            <a:endParaRPr/>
          </a:p>
        </p:txBody>
      </p:sp>
      <p:pic>
        <p:nvPicPr>
          <p:cNvPr id="307" name="Google Shape;307;p54"/>
          <p:cNvPicPr preferRelativeResize="0"/>
          <p:nvPr/>
        </p:nvPicPr>
        <p:blipFill rotWithShape="1">
          <a:blip r:embed="rId3">
            <a:alphaModFix/>
          </a:blip>
          <a:srcRect b="0" l="0" r="0" t="0"/>
          <a:stretch/>
        </p:blipFill>
        <p:spPr>
          <a:xfrm>
            <a:off x="375000" y="2936175"/>
            <a:ext cx="5045050" cy="874600"/>
          </a:xfrm>
          <a:prstGeom prst="rect">
            <a:avLst/>
          </a:prstGeom>
          <a:noFill/>
          <a:ln>
            <a:noFill/>
          </a:ln>
        </p:spPr>
      </p:pic>
      <p:pic>
        <p:nvPicPr>
          <p:cNvPr id="308" name="Google Shape;308;p54"/>
          <p:cNvPicPr preferRelativeResize="0"/>
          <p:nvPr/>
        </p:nvPicPr>
        <p:blipFill rotWithShape="1">
          <a:blip r:embed="rId4">
            <a:alphaModFix/>
          </a:blip>
          <a:srcRect b="0" l="0" r="0" t="0"/>
          <a:stretch/>
        </p:blipFill>
        <p:spPr>
          <a:xfrm>
            <a:off x="5873925" y="2594550"/>
            <a:ext cx="2894050" cy="1838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900"/>
              </a:spcBef>
              <a:spcAft>
                <a:spcPts val="900"/>
              </a:spcAft>
              <a:buSzPct val="157764"/>
              <a:buNone/>
            </a:pPr>
            <a:r>
              <a:rPr b="1" lang="en" sz="1971">
                <a:solidFill>
                  <a:schemeClr val="accent2"/>
                </a:solidFill>
                <a:highlight>
                  <a:srgbClr val="FFFFFF"/>
                </a:highlight>
                <a:latin typeface="Times New Roman"/>
                <a:ea typeface="Times New Roman"/>
                <a:cs typeface="Times New Roman"/>
                <a:sym typeface="Times New Roman"/>
              </a:rPr>
              <a:t>ML Model Implementation</a:t>
            </a:r>
            <a:endParaRPr>
              <a:latin typeface="Times New Roman"/>
              <a:ea typeface="Times New Roman"/>
              <a:cs typeface="Times New Roman"/>
              <a:sym typeface="Times New Roman"/>
            </a:endParaRPr>
          </a:p>
        </p:txBody>
      </p:sp>
      <p:sp>
        <p:nvSpPr>
          <p:cNvPr id="314" name="Google Shape;314;p55"/>
          <p:cNvSpPr txBox="1"/>
          <p:nvPr>
            <p:ph idx="1" type="body"/>
          </p:nvPr>
        </p:nvSpPr>
        <p:spPr>
          <a:xfrm>
            <a:off x="311700" y="802550"/>
            <a:ext cx="8520600" cy="4103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SzPts val="1800"/>
              <a:buNone/>
            </a:pPr>
            <a:r>
              <a:rPr lang="en" sz="1500">
                <a:solidFill>
                  <a:schemeClr val="accent2"/>
                </a:solidFill>
                <a:highlight>
                  <a:srgbClr val="FFFFFF"/>
                </a:highlight>
                <a:latin typeface="Times New Roman"/>
                <a:ea typeface="Times New Roman"/>
                <a:cs typeface="Times New Roman"/>
                <a:sym typeface="Times New Roman"/>
              </a:rPr>
              <a:t>ML Model - II</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ts val="1800"/>
              <a:buNone/>
            </a:pPr>
            <a:r>
              <a:rPr b="1" lang="en" sz="1200">
                <a:solidFill>
                  <a:schemeClr val="accent2"/>
                </a:solidFill>
                <a:highlight>
                  <a:srgbClr val="FFFFFF"/>
                </a:highlight>
                <a:latin typeface="Roboto"/>
                <a:ea typeface="Roboto"/>
                <a:cs typeface="Roboto"/>
                <a:sym typeface="Roboto"/>
              </a:rPr>
              <a:t>Decision Tree Regressor:</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ts val="1800"/>
              <a:buNone/>
            </a:pPr>
            <a:r>
              <a:rPr lang="en" sz="1500">
                <a:solidFill>
                  <a:schemeClr val="accent2"/>
                </a:solidFill>
                <a:highlight>
                  <a:srgbClr val="FFFFFF"/>
                </a:highlight>
                <a:latin typeface="Times New Roman"/>
                <a:ea typeface="Times New Roman"/>
                <a:cs typeface="Times New Roman"/>
                <a:sym typeface="Times New Roman"/>
              </a:rPr>
              <a:t>Algorithm: </a:t>
            </a:r>
            <a:r>
              <a:rPr lang="en" sz="1200">
                <a:solidFill>
                  <a:schemeClr val="accent2"/>
                </a:solidFill>
                <a:highlight>
                  <a:srgbClr val="FFFFFF"/>
                </a:highlight>
                <a:latin typeface="Roboto"/>
                <a:ea typeface="Roboto"/>
                <a:cs typeface="Roboto"/>
                <a:sym typeface="Roboto"/>
              </a:rPr>
              <a:t>Decision trees partition the feature space into regions, with each region representing a simple decision rule. These rules are learned from the training data by recursively splitting the data based on the feature that best separates the target variable.</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ts val="1800"/>
              <a:buNone/>
            </a:pPr>
            <a:r>
              <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ts val="1800"/>
              <a:buNone/>
            </a:pPr>
            <a:r>
              <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ts val="1800"/>
              <a:buNone/>
            </a:pPr>
            <a:r>
              <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SzPts val="1800"/>
              <a:buNone/>
            </a:pPr>
            <a:r>
              <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Clr>
                <a:schemeClr val="dk1"/>
              </a:buClr>
              <a:buSzPts val="1100"/>
              <a:buFont typeface="Arial"/>
              <a:buNone/>
            </a:pPr>
            <a:r>
              <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SzPts val="1800"/>
              <a:buNone/>
            </a:pPr>
            <a:r>
              <a:rPr lang="en"/>
              <a:t>   </a:t>
            </a:r>
            <a:endParaRPr/>
          </a:p>
        </p:txBody>
      </p:sp>
      <p:pic>
        <p:nvPicPr>
          <p:cNvPr id="315" name="Google Shape;315;p55"/>
          <p:cNvPicPr preferRelativeResize="0"/>
          <p:nvPr/>
        </p:nvPicPr>
        <p:blipFill rotWithShape="1">
          <a:blip r:embed="rId3">
            <a:alphaModFix/>
          </a:blip>
          <a:srcRect b="37178" l="6663" r="0" t="0"/>
          <a:stretch/>
        </p:blipFill>
        <p:spPr>
          <a:xfrm>
            <a:off x="267750" y="3074763"/>
            <a:ext cx="5506224" cy="903450"/>
          </a:xfrm>
          <a:prstGeom prst="rect">
            <a:avLst/>
          </a:prstGeom>
          <a:noFill/>
          <a:ln>
            <a:noFill/>
          </a:ln>
        </p:spPr>
      </p:pic>
      <p:pic>
        <p:nvPicPr>
          <p:cNvPr id="316" name="Google Shape;316;p55"/>
          <p:cNvPicPr preferRelativeResize="0"/>
          <p:nvPr/>
        </p:nvPicPr>
        <p:blipFill rotWithShape="1">
          <a:blip r:embed="rId4">
            <a:alphaModFix/>
          </a:blip>
          <a:srcRect b="7318" l="9866" r="29936" t="-7320"/>
          <a:stretch/>
        </p:blipFill>
        <p:spPr>
          <a:xfrm>
            <a:off x="5974500" y="2302525"/>
            <a:ext cx="2729225" cy="2295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5938"/>
              <a:buFont typeface="Arial"/>
              <a:buNone/>
            </a:pPr>
            <a:r>
              <a:rPr b="1" lang="en" sz="2394">
                <a:solidFill>
                  <a:schemeClr val="accent2"/>
                </a:solidFill>
                <a:highlight>
                  <a:srgbClr val="FFFFFF"/>
                </a:highlight>
                <a:latin typeface="Times New Roman"/>
                <a:ea typeface="Times New Roman"/>
                <a:cs typeface="Times New Roman"/>
                <a:sym typeface="Times New Roman"/>
              </a:rPr>
              <a:t>Conclusion</a:t>
            </a:r>
            <a:endParaRPr b="1" sz="2394">
              <a:solidFill>
                <a:schemeClr val="accent2"/>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SzPct val="111111"/>
              <a:buNone/>
            </a:pPr>
            <a:r>
              <a:t/>
            </a:r>
            <a:endParaRPr>
              <a:latin typeface="Times New Roman"/>
              <a:ea typeface="Times New Roman"/>
              <a:cs typeface="Times New Roman"/>
              <a:sym typeface="Times New Roman"/>
            </a:endParaRPr>
          </a:p>
        </p:txBody>
      </p:sp>
      <p:sp>
        <p:nvSpPr>
          <p:cNvPr id="322" name="Google Shape;322;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323" name="Google Shape;323;p56"/>
          <p:cNvPicPr preferRelativeResize="0"/>
          <p:nvPr/>
        </p:nvPicPr>
        <p:blipFill rotWithShape="1">
          <a:blip r:embed="rId3">
            <a:alphaModFix/>
          </a:blip>
          <a:srcRect b="0" l="0" r="0" t="0"/>
          <a:stretch/>
        </p:blipFill>
        <p:spPr>
          <a:xfrm>
            <a:off x="329125" y="1017725"/>
            <a:ext cx="8413549" cy="1662375"/>
          </a:xfrm>
          <a:prstGeom prst="rect">
            <a:avLst/>
          </a:prstGeom>
          <a:noFill/>
          <a:ln>
            <a:noFill/>
          </a:ln>
        </p:spPr>
      </p:pic>
      <p:pic>
        <p:nvPicPr>
          <p:cNvPr id="324" name="Google Shape;324;p56"/>
          <p:cNvPicPr preferRelativeResize="0"/>
          <p:nvPr/>
        </p:nvPicPr>
        <p:blipFill rotWithShape="1">
          <a:blip r:embed="rId4">
            <a:alphaModFix/>
          </a:blip>
          <a:srcRect b="0" l="0" r="0" t="0"/>
          <a:stretch/>
        </p:blipFill>
        <p:spPr>
          <a:xfrm>
            <a:off x="373525" y="2794000"/>
            <a:ext cx="6319625" cy="2047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900"/>
              </a:spcBef>
              <a:spcAft>
                <a:spcPts val="900"/>
              </a:spcAft>
              <a:buSzPct val="157764"/>
              <a:buNone/>
            </a:pPr>
            <a:r>
              <a:rPr b="1" lang="en" sz="1971">
                <a:solidFill>
                  <a:schemeClr val="accent2"/>
                </a:solidFill>
                <a:highlight>
                  <a:srgbClr val="FFFFFF"/>
                </a:highlight>
                <a:latin typeface="Times New Roman"/>
                <a:ea typeface="Times New Roman"/>
                <a:cs typeface="Times New Roman"/>
                <a:sym typeface="Times New Roman"/>
              </a:rPr>
              <a:t>ML Model Implementation</a:t>
            </a:r>
            <a:endParaRPr>
              <a:latin typeface="Times New Roman"/>
              <a:ea typeface="Times New Roman"/>
              <a:cs typeface="Times New Roman"/>
              <a:sym typeface="Times New Roman"/>
            </a:endParaRPr>
          </a:p>
        </p:txBody>
      </p:sp>
      <p:sp>
        <p:nvSpPr>
          <p:cNvPr id="330" name="Google Shape;330;p57"/>
          <p:cNvSpPr txBox="1"/>
          <p:nvPr>
            <p:ph idx="1" type="body"/>
          </p:nvPr>
        </p:nvSpPr>
        <p:spPr>
          <a:xfrm>
            <a:off x="311700" y="802550"/>
            <a:ext cx="8520600" cy="4103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SzPts val="1800"/>
              <a:buNone/>
            </a:pPr>
            <a:r>
              <a:rPr lang="en" sz="1500">
                <a:solidFill>
                  <a:schemeClr val="accent2"/>
                </a:solidFill>
                <a:highlight>
                  <a:srgbClr val="FFFFFF"/>
                </a:highlight>
                <a:latin typeface="Times New Roman"/>
                <a:ea typeface="Times New Roman"/>
                <a:cs typeface="Times New Roman"/>
                <a:sym typeface="Times New Roman"/>
              </a:rPr>
              <a:t>ML Model - III</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ts val="1800"/>
              <a:buNone/>
            </a:pPr>
            <a:r>
              <a:rPr b="1" lang="en" sz="1200">
                <a:solidFill>
                  <a:schemeClr val="accent2"/>
                </a:solidFill>
                <a:highlight>
                  <a:srgbClr val="FFFFFF"/>
                </a:highlight>
                <a:latin typeface="Roboto"/>
                <a:ea typeface="Roboto"/>
                <a:cs typeface="Roboto"/>
                <a:sym typeface="Roboto"/>
              </a:rPr>
              <a:t>Random Forest Regressor:</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ts val="1800"/>
              <a:buNone/>
            </a:pPr>
            <a:r>
              <a:rPr lang="en" sz="1500">
                <a:solidFill>
                  <a:schemeClr val="accent2"/>
                </a:solidFill>
                <a:highlight>
                  <a:srgbClr val="FFFFFF"/>
                </a:highlight>
                <a:latin typeface="Times New Roman"/>
                <a:ea typeface="Times New Roman"/>
                <a:cs typeface="Times New Roman"/>
                <a:sym typeface="Times New Roman"/>
              </a:rPr>
              <a:t>Algorithm: </a:t>
            </a:r>
            <a:r>
              <a:rPr lang="en" sz="1200">
                <a:solidFill>
                  <a:schemeClr val="accent2"/>
                </a:solidFill>
                <a:highlight>
                  <a:srgbClr val="FFFFFF"/>
                </a:highlight>
                <a:latin typeface="Roboto"/>
                <a:ea typeface="Roboto"/>
                <a:cs typeface="Roboto"/>
                <a:sym typeface="Roboto"/>
              </a:rPr>
              <a:t>Random Forest works by building multiple decision trees during training. Each tree is trained on a subset of the data and a random subset of features. This randomness helps to decorrelate the trees and reduces overfitting.</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ts val="1800"/>
              <a:buNone/>
            </a:pPr>
            <a:r>
              <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ts val="1800"/>
              <a:buNone/>
            </a:pPr>
            <a:r>
              <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SzPts val="1800"/>
              <a:buNone/>
            </a:pPr>
            <a:r>
              <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Clr>
                <a:schemeClr val="dk1"/>
              </a:buClr>
              <a:buSzPts val="1100"/>
              <a:buFont typeface="Arial"/>
              <a:buNone/>
            </a:pPr>
            <a:r>
              <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SzPts val="1800"/>
              <a:buNone/>
            </a:pPr>
            <a:r>
              <a:rPr lang="en"/>
              <a:t>   </a:t>
            </a:r>
            <a:endParaRPr/>
          </a:p>
        </p:txBody>
      </p:sp>
      <p:pic>
        <p:nvPicPr>
          <p:cNvPr id="331" name="Google Shape;331;p57"/>
          <p:cNvPicPr preferRelativeResize="0"/>
          <p:nvPr/>
        </p:nvPicPr>
        <p:blipFill rotWithShape="1">
          <a:blip r:embed="rId3">
            <a:alphaModFix/>
          </a:blip>
          <a:srcRect b="0" l="0" r="0" t="0"/>
          <a:stretch/>
        </p:blipFill>
        <p:spPr>
          <a:xfrm>
            <a:off x="269500" y="2818300"/>
            <a:ext cx="5315625" cy="1003500"/>
          </a:xfrm>
          <a:prstGeom prst="rect">
            <a:avLst/>
          </a:prstGeom>
          <a:noFill/>
          <a:ln>
            <a:noFill/>
          </a:ln>
        </p:spPr>
      </p:pic>
      <p:pic>
        <p:nvPicPr>
          <p:cNvPr id="332" name="Google Shape;332;p57"/>
          <p:cNvPicPr preferRelativeResize="0"/>
          <p:nvPr/>
        </p:nvPicPr>
        <p:blipFill rotWithShape="1">
          <a:blip r:embed="rId4">
            <a:alphaModFix/>
          </a:blip>
          <a:srcRect b="0" l="0" r="0" t="0"/>
          <a:stretch/>
        </p:blipFill>
        <p:spPr>
          <a:xfrm>
            <a:off x="6058388" y="2434725"/>
            <a:ext cx="2695575" cy="2095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8"/>
          <p:cNvSpPr txBox="1"/>
          <p:nvPr>
            <p:ph type="title"/>
          </p:nvPr>
        </p:nvSpPr>
        <p:spPr>
          <a:xfrm>
            <a:off x="311700" y="2154475"/>
            <a:ext cx="8520600" cy="547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solidFill>
                  <a:srgbClr val="CC0000"/>
                </a:solidFill>
              </a:rPr>
              <a:t>What CONCLUSION did we get?</a:t>
            </a:r>
            <a:endParaRPr b="1">
              <a:solidFill>
                <a:srgbClr val="CC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solidFill>
                  <a:srgbClr val="CC0000"/>
                </a:solidFill>
              </a:rPr>
              <a:t>Conclusion</a:t>
            </a:r>
            <a:endParaRPr b="1">
              <a:solidFill>
                <a:srgbClr val="CC0000"/>
              </a:solidFill>
            </a:endParaRPr>
          </a:p>
        </p:txBody>
      </p:sp>
      <p:sp>
        <p:nvSpPr>
          <p:cNvPr id="343" name="Google Shape;343;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228600" lvl="0" marL="457200" rtl="0" algn="l">
              <a:lnSpc>
                <a:spcPct val="115000"/>
              </a:lnSpc>
              <a:spcBef>
                <a:spcPts val="1500"/>
              </a:spcBef>
              <a:spcAft>
                <a:spcPts val="0"/>
              </a:spcAft>
              <a:buClr>
                <a:srgbClr val="0D0D0D"/>
              </a:buClr>
              <a:buSzPct val="100000"/>
              <a:buFont typeface="Roboto"/>
              <a:buNone/>
            </a:pPr>
            <a:r>
              <a:rPr b="1" lang="en" sz="1200">
                <a:solidFill>
                  <a:srgbClr val="CC0000"/>
                </a:solidFill>
                <a:latin typeface="Roboto"/>
                <a:ea typeface="Roboto"/>
                <a:cs typeface="Roboto"/>
                <a:sym typeface="Roboto"/>
              </a:rPr>
              <a:t>Sales Trends and Seasonality:</a:t>
            </a:r>
            <a:r>
              <a:rPr lang="en" sz="1200">
                <a:solidFill>
                  <a:srgbClr val="0D0D0D"/>
                </a:solidFill>
                <a:latin typeface="Roboto"/>
                <a:ea typeface="Roboto"/>
                <a:cs typeface="Roboto"/>
                <a:sym typeface="Roboto"/>
              </a:rPr>
              <a:t> </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rPr lang="en" sz="1200">
                <a:solidFill>
                  <a:srgbClr val="0D0D0D"/>
                </a:solidFill>
                <a:latin typeface="Roboto"/>
                <a:ea typeface="Roboto"/>
                <a:cs typeface="Roboto"/>
                <a:sym typeface="Roboto"/>
              </a:rPr>
              <a:t>The analysis reveals distinct seasonal patterns in sales, with peak periods coinciding with holidays and promotions.</a:t>
            </a:r>
            <a:r>
              <a:rPr lang="en" sz="1200">
                <a:solidFill>
                  <a:srgbClr val="0D0D0D"/>
                </a:solidFill>
                <a:latin typeface="Roboto"/>
                <a:ea typeface="Roboto"/>
                <a:cs typeface="Roboto"/>
                <a:sym typeface="Roboto"/>
              </a:rPr>
              <a:t> </a:t>
            </a:r>
            <a:r>
              <a:rPr lang="en" sz="1200">
                <a:solidFill>
                  <a:srgbClr val="0D0D0D"/>
                </a:solidFill>
                <a:latin typeface="Roboto"/>
                <a:ea typeface="Roboto"/>
                <a:cs typeface="Roboto"/>
                <a:sym typeface="Roboto"/>
              </a:rPr>
              <a:t>Understanding these trends can help optimize inventory management and marketing strategies to capitalize on peak demand periods.</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rPr b="1" lang="en" sz="1200">
                <a:solidFill>
                  <a:srgbClr val="CC0000"/>
                </a:solidFill>
                <a:latin typeface="Roboto"/>
                <a:ea typeface="Roboto"/>
                <a:cs typeface="Roboto"/>
                <a:sym typeface="Roboto"/>
              </a:rPr>
              <a:t>Customer Segmentation Insights:</a:t>
            </a:r>
            <a:r>
              <a:rPr lang="en" sz="1200">
                <a:solidFill>
                  <a:srgbClr val="0D0D0D"/>
                </a:solidFill>
                <a:latin typeface="Roboto"/>
                <a:ea typeface="Roboto"/>
                <a:cs typeface="Roboto"/>
                <a:sym typeface="Roboto"/>
              </a:rPr>
              <a:t> </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rPr lang="en" sz="1200">
                <a:solidFill>
                  <a:srgbClr val="0D0D0D"/>
                </a:solidFill>
                <a:latin typeface="Roboto"/>
                <a:ea typeface="Roboto"/>
                <a:cs typeface="Roboto"/>
                <a:sym typeface="Roboto"/>
              </a:rPr>
              <a:t>Through customer segmentation analysis, we identified distinct customer groups based on purchasing behavior and demographics. Tailoring marketing campaigns and product offerings to these segments can lead to more effective customer engagement and higher conversion rates.</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rPr b="1" lang="en" sz="1200">
                <a:solidFill>
                  <a:srgbClr val="CC0000"/>
                </a:solidFill>
                <a:latin typeface="Roboto"/>
                <a:ea typeface="Roboto"/>
                <a:cs typeface="Roboto"/>
                <a:sym typeface="Roboto"/>
              </a:rPr>
              <a:t>Predictive Analytics for Demand Forecasting</a:t>
            </a:r>
            <a:r>
              <a:rPr lang="en" sz="1200">
                <a:solidFill>
                  <a:srgbClr val="0D0D0D"/>
                </a:solidFill>
                <a:latin typeface="Roboto"/>
                <a:ea typeface="Roboto"/>
                <a:cs typeface="Roboto"/>
                <a:sym typeface="Roboto"/>
              </a:rPr>
              <a:t>: By leveraging predictive analytics models, we can accurately forecast future sales demand, allowing the business to optimize inventory levels, reduce stockouts, and improve overall supply chain efficiency.</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rPr b="1" lang="en" sz="1200">
                <a:solidFill>
                  <a:srgbClr val="CC0000"/>
                </a:solidFill>
                <a:latin typeface="Roboto"/>
                <a:ea typeface="Roboto"/>
                <a:cs typeface="Roboto"/>
                <a:sym typeface="Roboto"/>
              </a:rPr>
              <a:t>Sentiment Analysis of Customer Feedback</a:t>
            </a:r>
            <a:r>
              <a:rPr lang="en" sz="1200">
                <a:solidFill>
                  <a:srgbClr val="0D0D0D"/>
                </a:solidFill>
                <a:latin typeface="Roboto"/>
                <a:ea typeface="Roboto"/>
                <a:cs typeface="Roboto"/>
                <a:sym typeface="Roboto"/>
              </a:rPr>
              <a:t>: Sentiment analysis of customer feedback revealed valuable insights into customer satisfaction levels, common pain points, and areas for improvement. Addressing these issues proactively can enhance customer loyalty and retention rates.</a:t>
            </a:r>
            <a:endParaRPr sz="1200">
              <a:solidFill>
                <a:srgbClr val="0D0D0D"/>
              </a:solidFill>
              <a:latin typeface="Roboto"/>
              <a:ea typeface="Roboto"/>
              <a:cs typeface="Roboto"/>
              <a:sym typeface="Roboto"/>
            </a:endParaRPr>
          </a:p>
          <a:p>
            <a:pPr indent="-457200" lvl="0" marL="457200" rtl="0" algn="l">
              <a:lnSpc>
                <a:spcPct val="115000"/>
              </a:lnSpc>
              <a:spcBef>
                <a:spcPts val="1500"/>
              </a:spcBef>
              <a:spcAft>
                <a:spcPts val="0"/>
              </a:spcAft>
              <a:buSzPct val="193548"/>
              <a:buNone/>
            </a:pPr>
            <a:r>
              <a:rPr lang="en" sz="1200">
                <a:solidFill>
                  <a:srgbClr val="0D0D0D"/>
                </a:solidFill>
                <a:latin typeface="Roboto"/>
                <a:ea typeface="Roboto"/>
                <a:cs typeface="Roboto"/>
                <a:sym typeface="Roboto"/>
              </a:rPr>
              <a:t>        </a:t>
            </a:r>
            <a:r>
              <a:rPr b="1" lang="en" sz="1200">
                <a:solidFill>
                  <a:srgbClr val="CC0000"/>
                </a:solidFill>
                <a:latin typeface="Roboto"/>
                <a:ea typeface="Roboto"/>
                <a:cs typeface="Roboto"/>
                <a:sym typeface="Roboto"/>
              </a:rPr>
              <a:t>Examining operational metrics</a:t>
            </a:r>
            <a:r>
              <a:rPr lang="en" sz="1200">
                <a:solidFill>
                  <a:srgbClr val="0D0D0D"/>
                </a:solidFill>
                <a:latin typeface="Roboto"/>
                <a:ea typeface="Roboto"/>
                <a:cs typeface="Roboto"/>
                <a:sym typeface="Roboto"/>
              </a:rPr>
              <a:t> such as shipping timing and order processing efficiency highlights areas where operational processes can be optimized to improve customer satisfaction and reduce costs.</a:t>
            </a:r>
            <a:endParaRPr sz="1200">
              <a:solidFill>
                <a:srgbClr val="0D0D0D"/>
              </a:solidFill>
              <a:latin typeface="Roboto"/>
              <a:ea typeface="Roboto"/>
              <a:cs typeface="Roboto"/>
              <a:sym typeface="Roboto"/>
            </a:endParaRPr>
          </a:p>
          <a:p>
            <a:pPr indent="-228600" lvl="0" marL="457200" rtl="0" algn="l">
              <a:lnSpc>
                <a:spcPct val="115000"/>
              </a:lnSpc>
              <a:spcBef>
                <a:spcPts val="1500"/>
              </a:spcBef>
              <a:spcAft>
                <a:spcPts val="0"/>
              </a:spcAft>
              <a:buClr>
                <a:srgbClr val="0D0D0D"/>
              </a:buClr>
              <a:buSzPct val="100000"/>
              <a:buFont typeface="Roboto"/>
              <a:buNone/>
            </a:pPr>
            <a:r>
              <a:t/>
            </a:r>
            <a:endParaRPr sz="1200">
              <a:solidFill>
                <a:srgbClr val="ECECEC"/>
              </a:solidFill>
              <a:latin typeface="Roboto"/>
              <a:ea typeface="Roboto"/>
              <a:cs typeface="Roboto"/>
              <a:sym typeface="Roboto"/>
            </a:endParaRPr>
          </a:p>
          <a:p>
            <a:pPr indent="0" lvl="0" marL="0" rtl="0" algn="l">
              <a:lnSpc>
                <a:spcPct val="115000"/>
              </a:lnSpc>
              <a:spcBef>
                <a:spcPts val="1500"/>
              </a:spcBef>
              <a:spcAft>
                <a:spcPts val="1200"/>
              </a:spcAft>
              <a:buSzPct val="129031"/>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0"/>
          <p:cNvSpPr txBox="1"/>
          <p:nvPr>
            <p:ph type="title"/>
          </p:nvPr>
        </p:nvSpPr>
        <p:spPr>
          <a:xfrm>
            <a:off x="311700" y="2171475"/>
            <a:ext cx="8520600" cy="629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111"/>
              <a:buNone/>
            </a:pPr>
            <a:r>
              <a:rPr b="1" lang="en">
                <a:solidFill>
                  <a:srgbClr val="CC0000"/>
                </a:solidFill>
              </a:rPr>
              <a:t>What are the ‘RECOMMENDATIONS’?</a:t>
            </a:r>
            <a:endParaRPr b="1">
              <a:solidFill>
                <a:srgbClr val="CC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solidFill>
                  <a:srgbClr val="CC0000"/>
                </a:solidFill>
              </a:rPr>
              <a:t>Recommendation</a:t>
            </a:r>
            <a:endParaRPr b="1">
              <a:solidFill>
                <a:srgbClr val="CC0000"/>
              </a:solidFill>
            </a:endParaRPr>
          </a:p>
        </p:txBody>
      </p:sp>
      <p:sp>
        <p:nvSpPr>
          <p:cNvPr id="354" name="Google Shape;354;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1"/>
              </a:buClr>
              <a:buSzPct val="91666"/>
              <a:buFont typeface="Arial"/>
              <a:buNone/>
            </a:pPr>
            <a:r>
              <a:rPr b="1" lang="en" sz="1200">
                <a:solidFill>
                  <a:srgbClr val="CC0000"/>
                </a:solidFill>
                <a:latin typeface="Roboto"/>
                <a:ea typeface="Roboto"/>
                <a:cs typeface="Roboto"/>
                <a:sym typeface="Roboto"/>
              </a:rPr>
              <a:t>Enhanced Data Exploration and Visualization:</a:t>
            </a:r>
            <a:endParaRPr b="1" sz="1200">
              <a:solidFill>
                <a:srgbClr val="CC0000"/>
              </a:solidFill>
              <a:latin typeface="Roboto"/>
              <a:ea typeface="Roboto"/>
              <a:cs typeface="Roboto"/>
              <a:sym typeface="Roboto"/>
            </a:endParaRPr>
          </a:p>
          <a:p>
            <a:pPr indent="0" lvl="0" marL="0" rtl="0" algn="l">
              <a:lnSpc>
                <a:spcPct val="115000"/>
              </a:lnSpc>
              <a:spcBef>
                <a:spcPts val="0"/>
              </a:spcBef>
              <a:spcAft>
                <a:spcPts val="0"/>
              </a:spcAft>
              <a:buSzPct val="176470"/>
              <a:buNone/>
            </a:pPr>
            <a:r>
              <a:rPr lang="en" sz="1200">
                <a:solidFill>
                  <a:srgbClr val="0D0D0D"/>
                </a:solidFill>
                <a:latin typeface="Roboto"/>
                <a:ea typeface="Roboto"/>
                <a:cs typeface="Roboto"/>
                <a:sym typeface="Roboto"/>
              </a:rPr>
              <a:t>Conduct more comprehensive data exploration and visualization to gain deeper insights into the relationships between different variables, such as sales trends over time, correlations between product categories, and customer purchasing behavior.</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SzPct val="176470"/>
              <a:buNone/>
            </a:pPr>
            <a:r>
              <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SzPct val="176470"/>
              <a:buNone/>
            </a:pPr>
            <a:r>
              <a:rPr b="1" lang="en" sz="1200">
                <a:solidFill>
                  <a:srgbClr val="CC0000"/>
                </a:solidFill>
                <a:latin typeface="Roboto"/>
                <a:ea typeface="Roboto"/>
                <a:cs typeface="Roboto"/>
                <a:sym typeface="Roboto"/>
              </a:rPr>
              <a:t>Predictive Analytics for Demand Forecasting:</a:t>
            </a:r>
            <a:endParaRPr b="1" sz="1200">
              <a:solidFill>
                <a:srgbClr val="CC0000"/>
              </a:solidFill>
              <a:latin typeface="Roboto"/>
              <a:ea typeface="Roboto"/>
              <a:cs typeface="Roboto"/>
              <a:sym typeface="Roboto"/>
            </a:endParaRPr>
          </a:p>
          <a:p>
            <a:pPr indent="0" lvl="0" marL="0" rtl="0" algn="l">
              <a:lnSpc>
                <a:spcPct val="115000"/>
              </a:lnSpc>
              <a:spcBef>
                <a:spcPts val="0"/>
              </a:spcBef>
              <a:spcAft>
                <a:spcPts val="0"/>
              </a:spcAft>
              <a:buSzPct val="176470"/>
              <a:buNone/>
            </a:pPr>
            <a:r>
              <a:rPr lang="en" sz="1200">
                <a:solidFill>
                  <a:srgbClr val="0D0D0D"/>
                </a:solidFill>
                <a:latin typeface="Roboto"/>
                <a:ea typeface="Roboto"/>
                <a:cs typeface="Roboto"/>
                <a:sym typeface="Roboto"/>
              </a:rPr>
              <a:t>Implement predictive analytics models to forecast future sales demand accurately, allowing the business to optimize inventory levels, manage supply chain operations more effectively, and minimize stockouts or overstock situations.</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SzPct val="176470"/>
              <a:buNone/>
            </a:pPr>
            <a:r>
              <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SzPct val="176470"/>
              <a:buNone/>
            </a:pPr>
            <a:r>
              <a:rPr b="1" lang="en" sz="1200">
                <a:solidFill>
                  <a:srgbClr val="CC0000"/>
                </a:solidFill>
                <a:latin typeface="Roboto"/>
                <a:ea typeface="Roboto"/>
                <a:cs typeface="Roboto"/>
                <a:sym typeface="Roboto"/>
              </a:rPr>
              <a:t>Customer Segmentation and Personalization:</a:t>
            </a:r>
            <a:endParaRPr b="1" sz="1200">
              <a:solidFill>
                <a:srgbClr val="CC0000"/>
              </a:solidFill>
              <a:latin typeface="Roboto"/>
              <a:ea typeface="Roboto"/>
              <a:cs typeface="Roboto"/>
              <a:sym typeface="Roboto"/>
            </a:endParaRPr>
          </a:p>
          <a:p>
            <a:pPr indent="0" lvl="0" marL="0" rtl="0" algn="l">
              <a:lnSpc>
                <a:spcPct val="115000"/>
              </a:lnSpc>
              <a:spcBef>
                <a:spcPts val="0"/>
              </a:spcBef>
              <a:spcAft>
                <a:spcPts val="0"/>
              </a:spcAft>
              <a:buSzPct val="176470"/>
              <a:buNone/>
            </a:pPr>
            <a:r>
              <a:rPr lang="en" sz="1200">
                <a:solidFill>
                  <a:srgbClr val="0D0D0D"/>
                </a:solidFill>
                <a:latin typeface="Roboto"/>
                <a:ea typeface="Roboto"/>
                <a:cs typeface="Roboto"/>
                <a:sym typeface="Roboto"/>
              </a:rPr>
              <a:t>Segment customers based on their purchasing behavior, demographics, and preferences to tailor marketing campaigns, promotions, and product recommendations for different customer segments.</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SzPct val="176470"/>
              <a:buNone/>
            </a:pPr>
            <a:r>
              <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SzPct val="176470"/>
              <a:buNone/>
            </a:pPr>
            <a:r>
              <a:rPr b="1" lang="en" sz="1200">
                <a:solidFill>
                  <a:srgbClr val="CC0000"/>
                </a:solidFill>
                <a:latin typeface="Roboto"/>
                <a:ea typeface="Roboto"/>
                <a:cs typeface="Roboto"/>
                <a:sym typeface="Roboto"/>
              </a:rPr>
              <a:t>Sentiment Analysis and Customer Feedback Mining:</a:t>
            </a:r>
            <a:endParaRPr b="1" sz="1200">
              <a:solidFill>
                <a:srgbClr val="CC0000"/>
              </a:solidFill>
              <a:latin typeface="Roboto"/>
              <a:ea typeface="Roboto"/>
              <a:cs typeface="Roboto"/>
              <a:sym typeface="Roboto"/>
            </a:endParaRPr>
          </a:p>
          <a:p>
            <a:pPr indent="0" lvl="0" marL="0" rtl="0" algn="l">
              <a:lnSpc>
                <a:spcPct val="115000"/>
              </a:lnSpc>
              <a:spcBef>
                <a:spcPts val="0"/>
              </a:spcBef>
              <a:spcAft>
                <a:spcPts val="0"/>
              </a:spcAft>
              <a:buSzPct val="176470"/>
              <a:buNone/>
            </a:pPr>
            <a:r>
              <a:rPr lang="en" sz="1200">
                <a:solidFill>
                  <a:srgbClr val="0D0D0D"/>
                </a:solidFill>
                <a:latin typeface="Roboto"/>
                <a:ea typeface="Roboto"/>
                <a:cs typeface="Roboto"/>
                <a:sym typeface="Roboto"/>
              </a:rPr>
              <a:t>Analyze customer feedback, reviews, and sentiment data to understand customer sentiment, identify areas for improvement, and address potential issues proactively to enhance customer satisfaction and loyalty.</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SzPct val="176470"/>
              <a:buNone/>
            </a:pPr>
            <a:r>
              <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SzPct val="176470"/>
              <a:buNone/>
            </a:pPr>
            <a:r>
              <a:rPr b="1" lang="en" sz="1200">
                <a:solidFill>
                  <a:srgbClr val="CC0000"/>
                </a:solidFill>
                <a:latin typeface="Roboto"/>
                <a:ea typeface="Roboto"/>
                <a:cs typeface="Roboto"/>
                <a:sym typeface="Roboto"/>
              </a:rPr>
              <a:t>Interactive Decision Support Systems:</a:t>
            </a:r>
            <a:endParaRPr b="1" sz="1200">
              <a:solidFill>
                <a:srgbClr val="CC0000"/>
              </a:solidFill>
              <a:latin typeface="Roboto"/>
              <a:ea typeface="Roboto"/>
              <a:cs typeface="Roboto"/>
              <a:sym typeface="Roboto"/>
            </a:endParaRPr>
          </a:p>
          <a:p>
            <a:pPr indent="0" lvl="0" marL="0" rtl="0" algn="l">
              <a:lnSpc>
                <a:spcPct val="115000"/>
              </a:lnSpc>
              <a:spcBef>
                <a:spcPts val="0"/>
              </a:spcBef>
              <a:spcAft>
                <a:spcPts val="0"/>
              </a:spcAft>
              <a:buSzPct val="176470"/>
              <a:buNone/>
            </a:pPr>
            <a:r>
              <a:rPr lang="en" sz="1200">
                <a:solidFill>
                  <a:srgbClr val="0D0D0D"/>
                </a:solidFill>
                <a:latin typeface="Roboto"/>
                <a:ea typeface="Roboto"/>
                <a:cs typeface="Roboto"/>
                <a:sym typeface="Roboto"/>
              </a:rPr>
              <a:t>Develop interactive decision support systems that enable business stakeholders to explore the data, visualize key insights, and simulate the impact of different strategies or scenarios to make informed decisions and drive business growth.</a:t>
            </a:r>
            <a:endParaRPr sz="1200">
              <a:solidFill>
                <a:srgbClr val="0D0D0D"/>
              </a:solidFill>
              <a:latin typeface="Roboto"/>
              <a:ea typeface="Roboto"/>
              <a:cs typeface="Roboto"/>
              <a:sym typeface="Roboto"/>
            </a:endParaRPr>
          </a:p>
          <a:p>
            <a:pPr indent="0" lvl="0" marL="0" rtl="0" algn="l">
              <a:lnSpc>
                <a:spcPct val="115000"/>
              </a:lnSpc>
              <a:spcBef>
                <a:spcPts val="0"/>
              </a:spcBef>
              <a:spcAft>
                <a:spcPts val="1200"/>
              </a:spcAft>
              <a:buSzPct val="117647"/>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2"/>
          <p:cNvSpPr txBox="1"/>
          <p:nvPr>
            <p:ph type="title"/>
          </p:nvPr>
        </p:nvSpPr>
        <p:spPr>
          <a:xfrm>
            <a:off x="464800" y="22854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solidFill>
                  <a:srgbClr val="CC0000"/>
                </a:solidFill>
              </a:rPr>
              <a:t>What Were the ‘CHALLENGES’?</a:t>
            </a:r>
            <a:endParaRPr b="1">
              <a:solidFill>
                <a:srgbClr val="CC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sz="2288">
                <a:solidFill>
                  <a:srgbClr val="CC0000"/>
                </a:solidFill>
              </a:rPr>
              <a:t>Challenges</a:t>
            </a:r>
            <a:endParaRPr b="1" sz="2288">
              <a:solidFill>
                <a:srgbClr val="CC0000"/>
              </a:solidFill>
            </a:endParaRPr>
          </a:p>
        </p:txBody>
      </p:sp>
      <p:sp>
        <p:nvSpPr>
          <p:cNvPr id="365" name="Google Shape;365;p63"/>
          <p:cNvSpPr txBox="1"/>
          <p:nvPr>
            <p:ph idx="1" type="body"/>
          </p:nvPr>
        </p:nvSpPr>
        <p:spPr>
          <a:xfrm>
            <a:off x="311700" y="1152475"/>
            <a:ext cx="8520600" cy="375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200">
                <a:solidFill>
                  <a:srgbClr val="CC0000"/>
                </a:solidFill>
                <a:latin typeface="Roboto"/>
                <a:ea typeface="Roboto"/>
                <a:cs typeface="Roboto"/>
                <a:sym typeface="Roboto"/>
              </a:rPr>
              <a:t>Data Quality and Completeness</a:t>
            </a:r>
            <a:r>
              <a:rPr b="1" lang="en" sz="1200">
                <a:solidFill>
                  <a:srgbClr val="212121"/>
                </a:solidFill>
                <a:latin typeface="Roboto"/>
                <a:ea typeface="Roboto"/>
                <a:cs typeface="Roboto"/>
                <a:sym typeface="Roboto"/>
              </a:rPr>
              <a:t>:</a:t>
            </a:r>
            <a:r>
              <a:rPr lang="en" sz="1200">
                <a:solidFill>
                  <a:srgbClr val="212121"/>
                </a:solidFill>
                <a:latin typeface="Roboto"/>
                <a:ea typeface="Roboto"/>
                <a:cs typeface="Roboto"/>
                <a:sym typeface="Roboto"/>
              </a:rPr>
              <a:t> </a:t>
            </a:r>
            <a:endParaRPr sz="1200">
              <a:solidFill>
                <a:srgbClr val="212121"/>
              </a:solidFill>
              <a:latin typeface="Roboto"/>
              <a:ea typeface="Roboto"/>
              <a:cs typeface="Roboto"/>
              <a:sym typeface="Roboto"/>
            </a:endParaRPr>
          </a:p>
          <a:p>
            <a:pPr indent="0" lvl="0" marL="0" rtl="0" algn="l">
              <a:lnSpc>
                <a:spcPct val="115000"/>
              </a:lnSpc>
              <a:spcBef>
                <a:spcPts val="0"/>
              </a:spcBef>
              <a:spcAft>
                <a:spcPts val="0"/>
              </a:spcAft>
              <a:buSzPts val="1800"/>
              <a:buNone/>
            </a:pPr>
            <a:r>
              <a:rPr lang="en" sz="1200">
                <a:solidFill>
                  <a:srgbClr val="212121"/>
                </a:solidFill>
                <a:latin typeface="Roboto"/>
                <a:ea typeface="Roboto"/>
                <a:cs typeface="Roboto"/>
                <a:sym typeface="Roboto"/>
              </a:rPr>
              <a:t>The dataset may contained missing values, inconsistent formatting, or errors that  affected the accuracy of your models.</a:t>
            </a:r>
            <a:endParaRPr sz="1200">
              <a:solidFill>
                <a:srgbClr val="212121"/>
              </a:solidFill>
              <a:latin typeface="Roboto"/>
              <a:ea typeface="Roboto"/>
              <a:cs typeface="Roboto"/>
              <a:sym typeface="Roboto"/>
            </a:endParaRPr>
          </a:p>
          <a:p>
            <a:pPr indent="0" lvl="0" marL="457200" rtl="0" algn="l">
              <a:lnSpc>
                <a:spcPct val="115000"/>
              </a:lnSpc>
              <a:spcBef>
                <a:spcPts val="0"/>
              </a:spcBef>
              <a:spcAft>
                <a:spcPts val="0"/>
              </a:spcAft>
              <a:buSzPts val="1800"/>
              <a:buNone/>
            </a:pPr>
            <a:r>
              <a:t/>
            </a:r>
            <a:endParaRPr sz="1200">
              <a:solidFill>
                <a:srgbClr val="212121"/>
              </a:solidFill>
              <a:latin typeface="Roboto"/>
              <a:ea typeface="Roboto"/>
              <a:cs typeface="Roboto"/>
              <a:sym typeface="Roboto"/>
            </a:endParaRPr>
          </a:p>
          <a:p>
            <a:pPr indent="0" lvl="0" marL="0" rtl="0" algn="l">
              <a:lnSpc>
                <a:spcPct val="115000"/>
              </a:lnSpc>
              <a:spcBef>
                <a:spcPts val="0"/>
              </a:spcBef>
              <a:spcAft>
                <a:spcPts val="0"/>
              </a:spcAft>
              <a:buSzPts val="1800"/>
              <a:buNone/>
            </a:pPr>
            <a:r>
              <a:rPr b="1" lang="en" sz="1200">
                <a:solidFill>
                  <a:srgbClr val="CC0000"/>
                </a:solidFill>
                <a:latin typeface="Roboto"/>
                <a:ea typeface="Roboto"/>
                <a:cs typeface="Roboto"/>
                <a:sym typeface="Roboto"/>
              </a:rPr>
              <a:t>Feature Engineering:</a:t>
            </a:r>
            <a:endParaRPr b="1" sz="1200">
              <a:solidFill>
                <a:srgbClr val="CC0000"/>
              </a:solidFill>
              <a:latin typeface="Roboto"/>
              <a:ea typeface="Roboto"/>
              <a:cs typeface="Roboto"/>
              <a:sym typeface="Roboto"/>
            </a:endParaRPr>
          </a:p>
          <a:p>
            <a:pPr indent="0" lvl="0" marL="0" rtl="0" algn="l">
              <a:lnSpc>
                <a:spcPct val="115000"/>
              </a:lnSpc>
              <a:spcBef>
                <a:spcPts val="0"/>
              </a:spcBef>
              <a:spcAft>
                <a:spcPts val="0"/>
              </a:spcAft>
              <a:buSzPts val="1800"/>
              <a:buNone/>
            </a:pPr>
            <a:r>
              <a:rPr lang="en" sz="1200">
                <a:solidFill>
                  <a:srgbClr val="212121"/>
                </a:solidFill>
                <a:latin typeface="Roboto"/>
                <a:ea typeface="Roboto"/>
                <a:cs typeface="Roboto"/>
                <a:sym typeface="Roboto"/>
              </a:rPr>
              <a:t> Extracting relevant features from the dataset were  complex, especially when we were dealing with categorical variables, timestamps, or text data.</a:t>
            </a:r>
            <a:endParaRPr sz="1200">
              <a:solidFill>
                <a:srgbClr val="212121"/>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200">
              <a:solidFill>
                <a:srgbClr val="212121"/>
              </a:solidFill>
              <a:latin typeface="Roboto"/>
              <a:ea typeface="Roboto"/>
              <a:cs typeface="Roboto"/>
              <a:sym typeface="Roboto"/>
            </a:endParaRPr>
          </a:p>
          <a:p>
            <a:pPr indent="0" lvl="0" marL="0" rtl="0" algn="l">
              <a:lnSpc>
                <a:spcPct val="115000"/>
              </a:lnSpc>
              <a:spcBef>
                <a:spcPts val="0"/>
              </a:spcBef>
              <a:spcAft>
                <a:spcPts val="0"/>
              </a:spcAft>
              <a:buSzPts val="1800"/>
              <a:buNone/>
            </a:pPr>
            <a:r>
              <a:rPr b="1" lang="en" sz="1200">
                <a:solidFill>
                  <a:srgbClr val="CC0000"/>
                </a:solidFill>
                <a:latin typeface="Roboto"/>
                <a:ea typeface="Roboto"/>
                <a:cs typeface="Roboto"/>
                <a:sym typeface="Roboto"/>
              </a:rPr>
              <a:t>Handling Imbalanced Data: </a:t>
            </a:r>
            <a:endParaRPr b="1" sz="1200">
              <a:solidFill>
                <a:srgbClr val="CC0000"/>
              </a:solidFill>
              <a:latin typeface="Roboto"/>
              <a:ea typeface="Roboto"/>
              <a:cs typeface="Roboto"/>
              <a:sym typeface="Roboto"/>
            </a:endParaRPr>
          </a:p>
          <a:p>
            <a:pPr indent="0" lvl="0" marL="0" rtl="0" algn="l">
              <a:lnSpc>
                <a:spcPct val="115000"/>
              </a:lnSpc>
              <a:spcBef>
                <a:spcPts val="0"/>
              </a:spcBef>
              <a:spcAft>
                <a:spcPts val="0"/>
              </a:spcAft>
              <a:buSzPts val="1800"/>
              <a:buNone/>
            </a:pPr>
            <a:r>
              <a:rPr lang="en" sz="1200">
                <a:solidFill>
                  <a:srgbClr val="212121"/>
                </a:solidFill>
                <a:latin typeface="Roboto"/>
                <a:ea typeface="Roboto"/>
                <a:cs typeface="Roboto"/>
                <a:sym typeface="Roboto"/>
              </a:rPr>
              <a:t>The dataset exhibited class imbalance, where certain classes or categories are underrepresented compared to others.</a:t>
            </a:r>
            <a:endParaRPr sz="1200">
              <a:solidFill>
                <a:srgbClr val="212121"/>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200">
              <a:solidFill>
                <a:srgbClr val="212121"/>
              </a:solidFill>
              <a:latin typeface="Roboto"/>
              <a:ea typeface="Roboto"/>
              <a:cs typeface="Roboto"/>
              <a:sym typeface="Roboto"/>
            </a:endParaRPr>
          </a:p>
          <a:p>
            <a:pPr indent="0" lvl="0" marL="0" rtl="0" algn="l">
              <a:lnSpc>
                <a:spcPct val="115000"/>
              </a:lnSpc>
              <a:spcBef>
                <a:spcPts val="0"/>
              </a:spcBef>
              <a:spcAft>
                <a:spcPts val="0"/>
              </a:spcAft>
              <a:buSzPts val="1800"/>
              <a:buNone/>
            </a:pPr>
            <a:r>
              <a:rPr b="1" lang="en" sz="1200">
                <a:solidFill>
                  <a:srgbClr val="CC0000"/>
                </a:solidFill>
                <a:latin typeface="Roboto"/>
                <a:ea typeface="Roboto"/>
                <a:cs typeface="Roboto"/>
                <a:sym typeface="Roboto"/>
              </a:rPr>
              <a:t>Interpreting and Communicating Results: </a:t>
            </a:r>
            <a:endParaRPr b="1" sz="1200">
              <a:solidFill>
                <a:srgbClr val="CC0000"/>
              </a:solidFill>
              <a:latin typeface="Roboto"/>
              <a:ea typeface="Roboto"/>
              <a:cs typeface="Roboto"/>
              <a:sym typeface="Roboto"/>
            </a:endParaRPr>
          </a:p>
          <a:p>
            <a:pPr indent="0" lvl="0" marL="0" rtl="0" algn="l">
              <a:lnSpc>
                <a:spcPct val="115000"/>
              </a:lnSpc>
              <a:spcBef>
                <a:spcPts val="0"/>
              </a:spcBef>
              <a:spcAft>
                <a:spcPts val="0"/>
              </a:spcAft>
              <a:buSzPts val="1800"/>
              <a:buNone/>
            </a:pPr>
            <a:r>
              <a:rPr lang="en" sz="1200">
                <a:solidFill>
                  <a:srgbClr val="212121"/>
                </a:solidFill>
                <a:latin typeface="Roboto"/>
                <a:ea typeface="Roboto"/>
                <a:cs typeface="Roboto"/>
                <a:sym typeface="Roboto"/>
              </a:rPr>
              <a:t>Translating the model predictions into actionable insights for business stakeholders will be difficult, especially when dealing with complex AI and ML models.</a:t>
            </a:r>
            <a:endParaRPr sz="1200">
              <a:solidFill>
                <a:srgbClr val="212121"/>
              </a:solidFill>
              <a:latin typeface="Roboto"/>
              <a:ea typeface="Roboto"/>
              <a:cs typeface="Roboto"/>
              <a:sym typeface="Roboto"/>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8"/>
          <p:cNvSpPr txBox="1"/>
          <p:nvPr>
            <p:ph type="title"/>
          </p:nvPr>
        </p:nvSpPr>
        <p:spPr>
          <a:xfrm>
            <a:off x="311700" y="239800"/>
            <a:ext cx="8520600" cy="777900"/>
          </a:xfrm>
          <a:prstGeom prst="rect">
            <a:avLst/>
          </a:prstGeom>
          <a:solidFill>
            <a:srgbClr val="FFFFFF"/>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5274"/>
              <a:buNone/>
            </a:pPr>
            <a:r>
              <a:rPr lang="en" sz="4133"/>
              <a:t> </a:t>
            </a:r>
            <a:r>
              <a:rPr lang="en" sz="4577"/>
              <a:t>  </a:t>
            </a:r>
            <a:r>
              <a:rPr lang="en" sz="4911"/>
              <a:t> </a:t>
            </a:r>
            <a:r>
              <a:rPr b="1" lang="en" sz="3177">
                <a:solidFill>
                  <a:srgbClr val="CC0000"/>
                </a:solidFill>
              </a:rPr>
              <a:t>Objectives</a:t>
            </a:r>
            <a:endParaRPr sz="3577">
              <a:solidFill>
                <a:srgbClr val="CC0000"/>
              </a:solidFill>
            </a:endParaRPr>
          </a:p>
          <a:p>
            <a:pPr indent="0" lvl="0" marL="0" rtl="0" algn="l">
              <a:lnSpc>
                <a:spcPct val="100000"/>
              </a:lnSpc>
              <a:spcBef>
                <a:spcPts val="0"/>
              </a:spcBef>
              <a:spcAft>
                <a:spcPts val="0"/>
              </a:spcAft>
              <a:buSzPct val="96229"/>
              <a:buNone/>
            </a:pPr>
            <a:r>
              <a:t/>
            </a:r>
            <a:endParaRPr sz="3233">
              <a:solidFill>
                <a:srgbClr val="0D0D0D"/>
              </a:solidFill>
              <a:highlight>
                <a:srgbClr val="FFFFFF"/>
              </a:highlight>
              <a:latin typeface="Roboto"/>
              <a:ea typeface="Roboto"/>
              <a:cs typeface="Roboto"/>
              <a:sym typeface="Roboto"/>
            </a:endParaRPr>
          </a:p>
          <a:p>
            <a:pPr indent="-339177" lvl="0" marL="457200" rtl="0" algn="l">
              <a:lnSpc>
                <a:spcPct val="100000"/>
              </a:lnSpc>
              <a:spcBef>
                <a:spcPts val="1500"/>
              </a:spcBef>
              <a:spcAft>
                <a:spcPts val="0"/>
              </a:spcAft>
              <a:buClr>
                <a:srgbClr val="0D0D0D"/>
              </a:buClr>
              <a:buSzPct val="100000"/>
              <a:buFont typeface="Roboto"/>
              <a:buChar char="●"/>
            </a:pPr>
            <a:r>
              <a:rPr lang="en" sz="1933">
                <a:solidFill>
                  <a:srgbClr val="0D0D0D"/>
                </a:solidFill>
                <a:highlight>
                  <a:srgbClr val="FFFFFF"/>
                </a:highlight>
                <a:latin typeface="Roboto"/>
                <a:ea typeface="Roboto"/>
                <a:cs typeface="Roboto"/>
                <a:sym typeface="Roboto"/>
              </a:rPr>
              <a:t>Analyze sales trends over time: Investigate patterns and trends in sales figures over different time periods (e.g., daily, monthly, yearly) to identify seasonal variations, growth trends, and potential areas for improvement. </a:t>
            </a:r>
            <a:endParaRPr sz="1933">
              <a:solidFill>
                <a:srgbClr val="0D0D0D"/>
              </a:solidFill>
              <a:highlight>
                <a:srgbClr val="FFFFFF"/>
              </a:highlight>
              <a:latin typeface="Roboto"/>
              <a:ea typeface="Roboto"/>
              <a:cs typeface="Roboto"/>
              <a:sym typeface="Roboto"/>
            </a:endParaRPr>
          </a:p>
          <a:p>
            <a:pPr indent="0" lvl="0" marL="457200" rtl="0" algn="l">
              <a:lnSpc>
                <a:spcPct val="100000"/>
              </a:lnSpc>
              <a:spcBef>
                <a:spcPts val="1500"/>
              </a:spcBef>
              <a:spcAft>
                <a:spcPts val="0"/>
              </a:spcAft>
              <a:buSzPct val="160947"/>
              <a:buNone/>
            </a:pPr>
            <a:r>
              <a:t/>
            </a:r>
            <a:endParaRPr sz="1933">
              <a:solidFill>
                <a:srgbClr val="0D0D0D"/>
              </a:solidFill>
              <a:highlight>
                <a:srgbClr val="FFFFFF"/>
              </a:highlight>
              <a:latin typeface="Roboto"/>
              <a:ea typeface="Roboto"/>
              <a:cs typeface="Roboto"/>
              <a:sym typeface="Roboto"/>
            </a:endParaRPr>
          </a:p>
          <a:p>
            <a:pPr indent="-339177" lvl="0" marL="457200" rtl="0" algn="l">
              <a:lnSpc>
                <a:spcPct val="100000"/>
              </a:lnSpc>
              <a:spcBef>
                <a:spcPts val="1500"/>
              </a:spcBef>
              <a:spcAft>
                <a:spcPts val="0"/>
              </a:spcAft>
              <a:buClr>
                <a:srgbClr val="0D0D0D"/>
              </a:buClr>
              <a:buSzPct val="100000"/>
              <a:buFont typeface="Roboto"/>
              <a:buChar char="●"/>
            </a:pPr>
            <a:r>
              <a:rPr lang="en" sz="1933">
                <a:solidFill>
                  <a:srgbClr val="0D0D0D"/>
                </a:solidFill>
                <a:highlight>
                  <a:srgbClr val="FFFFFF"/>
                </a:highlight>
                <a:latin typeface="Roboto"/>
                <a:ea typeface="Roboto"/>
                <a:cs typeface="Roboto"/>
                <a:sym typeface="Roboto"/>
              </a:rPr>
              <a:t>Understand customer segmentation: Explore customer segments based on demographics, purchase behavior, and geographic location. Identify high-value customer segments and tailor marketing strategies to better serve their needs.</a:t>
            </a:r>
            <a:endParaRPr sz="1933">
              <a:solidFill>
                <a:srgbClr val="0D0D0D"/>
              </a:solidFill>
              <a:highlight>
                <a:srgbClr val="FFFFFF"/>
              </a:highlight>
              <a:latin typeface="Roboto"/>
              <a:ea typeface="Roboto"/>
              <a:cs typeface="Roboto"/>
              <a:sym typeface="Roboto"/>
            </a:endParaRPr>
          </a:p>
          <a:p>
            <a:pPr indent="0" lvl="0" marL="0" rtl="0" algn="l">
              <a:lnSpc>
                <a:spcPct val="100000"/>
              </a:lnSpc>
              <a:spcBef>
                <a:spcPts val="1500"/>
              </a:spcBef>
              <a:spcAft>
                <a:spcPts val="0"/>
              </a:spcAft>
              <a:buSzPct val="160947"/>
              <a:buNone/>
            </a:pPr>
            <a:r>
              <a:t/>
            </a:r>
            <a:endParaRPr sz="1933">
              <a:solidFill>
                <a:srgbClr val="0D0D0D"/>
              </a:solidFill>
              <a:highlight>
                <a:srgbClr val="FFFFFF"/>
              </a:highlight>
              <a:latin typeface="Roboto"/>
              <a:ea typeface="Roboto"/>
              <a:cs typeface="Roboto"/>
              <a:sym typeface="Roboto"/>
            </a:endParaRPr>
          </a:p>
          <a:p>
            <a:pPr indent="0" lvl="0" marL="0" rtl="0" algn="l">
              <a:lnSpc>
                <a:spcPct val="100000"/>
              </a:lnSpc>
              <a:spcBef>
                <a:spcPts val="1500"/>
              </a:spcBef>
              <a:spcAft>
                <a:spcPts val="0"/>
              </a:spcAft>
              <a:buSzPct val="160947"/>
              <a:buNone/>
            </a:pPr>
            <a:r>
              <a:t/>
            </a:r>
            <a:endParaRPr sz="1933">
              <a:solidFill>
                <a:srgbClr val="0D0D0D"/>
              </a:solidFill>
              <a:highlight>
                <a:srgbClr val="FFFFFF"/>
              </a:highlight>
              <a:latin typeface="Roboto"/>
              <a:ea typeface="Roboto"/>
              <a:cs typeface="Roboto"/>
              <a:sym typeface="Roboto"/>
            </a:endParaRPr>
          </a:p>
          <a:p>
            <a:pPr indent="0" lvl="0" marL="0" rtl="0" algn="l">
              <a:lnSpc>
                <a:spcPct val="100000"/>
              </a:lnSpc>
              <a:spcBef>
                <a:spcPts val="1500"/>
              </a:spcBef>
              <a:spcAft>
                <a:spcPts val="0"/>
              </a:spcAft>
              <a:buSzPct val="111111"/>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4"/>
          <p:cNvSpPr txBox="1"/>
          <p:nvPr>
            <p:ph idx="1" type="body"/>
          </p:nvPr>
        </p:nvSpPr>
        <p:spPr>
          <a:xfrm>
            <a:off x="311700" y="873125"/>
            <a:ext cx="8520600" cy="4087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89473"/>
              <a:buNone/>
            </a:pPr>
            <a:r>
              <a:rPr b="1" lang="en" sz="3800">
                <a:solidFill>
                  <a:srgbClr val="CC0000"/>
                </a:solidFill>
              </a:rPr>
              <a:t>How would we know the Value Count of Customers in Each State?</a:t>
            </a:r>
            <a:endParaRPr b="1" sz="3800">
              <a:solidFill>
                <a:srgbClr val="CC0000"/>
              </a:solidFill>
            </a:endParaRPr>
          </a:p>
          <a:p>
            <a:pPr indent="0" lvl="0" marL="0" rtl="0" algn="l">
              <a:lnSpc>
                <a:spcPct val="115000"/>
              </a:lnSpc>
              <a:spcBef>
                <a:spcPts val="1200"/>
              </a:spcBef>
              <a:spcAft>
                <a:spcPts val="0"/>
              </a:spcAft>
              <a:buSzPct val="189473"/>
              <a:buNone/>
            </a:pPr>
            <a:r>
              <a:rPr b="1" lang="en" sz="3800">
                <a:solidFill>
                  <a:srgbClr val="CC0000"/>
                </a:solidFill>
              </a:rPr>
              <a:t>What are the  calculated Value Counts?</a:t>
            </a:r>
            <a:endParaRPr b="1" sz="3800">
              <a:solidFill>
                <a:srgbClr val="CC0000"/>
              </a:solidFill>
            </a:endParaRPr>
          </a:p>
          <a:p>
            <a:pPr indent="0" lvl="0" marL="0" rtl="0" algn="l">
              <a:lnSpc>
                <a:spcPct val="115000"/>
              </a:lnSpc>
              <a:spcBef>
                <a:spcPts val="1200"/>
              </a:spcBef>
              <a:spcAft>
                <a:spcPts val="0"/>
              </a:spcAft>
              <a:buSzPct val="189473"/>
              <a:buNone/>
            </a:pPr>
            <a:r>
              <a:rPr b="1" lang="en" sz="3800">
                <a:solidFill>
                  <a:srgbClr val="CC0000"/>
                </a:solidFill>
              </a:rPr>
              <a:t>How many categories does sales distribution have?</a:t>
            </a:r>
            <a:endParaRPr b="1" sz="3800">
              <a:solidFill>
                <a:srgbClr val="CC0000"/>
              </a:solidFill>
            </a:endParaRPr>
          </a:p>
          <a:p>
            <a:pPr indent="0" lvl="0" marL="0" rtl="0" algn="l">
              <a:lnSpc>
                <a:spcPct val="115000"/>
              </a:lnSpc>
              <a:spcBef>
                <a:spcPts val="1200"/>
              </a:spcBef>
              <a:spcAft>
                <a:spcPts val="0"/>
              </a:spcAft>
              <a:buSzPct val="189473"/>
              <a:buNone/>
            </a:pPr>
            <a:r>
              <a:rPr b="1" lang="en" sz="3800">
                <a:solidFill>
                  <a:srgbClr val="CC0000"/>
                </a:solidFill>
              </a:rPr>
              <a:t>What is the Distribution of Sales across segments?</a:t>
            </a:r>
            <a:endParaRPr b="1" sz="3800">
              <a:solidFill>
                <a:srgbClr val="CC0000"/>
              </a:solidFill>
            </a:endParaRPr>
          </a:p>
          <a:p>
            <a:pPr indent="0" lvl="0" marL="0" rtl="0" algn="l">
              <a:lnSpc>
                <a:spcPct val="115000"/>
              </a:lnSpc>
              <a:spcBef>
                <a:spcPts val="1200"/>
              </a:spcBef>
              <a:spcAft>
                <a:spcPts val="0"/>
              </a:spcAft>
              <a:buSzPct val="189473"/>
              <a:buNone/>
            </a:pPr>
            <a:r>
              <a:rPr b="1" lang="en" sz="3800">
                <a:solidFill>
                  <a:srgbClr val="CC0000"/>
                </a:solidFill>
              </a:rPr>
              <a:t>How did we described sales by row id?</a:t>
            </a:r>
            <a:endParaRPr b="1" sz="3800">
              <a:solidFill>
                <a:srgbClr val="CC0000"/>
              </a:solidFill>
            </a:endParaRPr>
          </a:p>
          <a:p>
            <a:pPr indent="0" lvl="0" marL="0" rtl="0" algn="l">
              <a:lnSpc>
                <a:spcPct val="115000"/>
              </a:lnSpc>
              <a:spcBef>
                <a:spcPts val="1200"/>
              </a:spcBef>
              <a:spcAft>
                <a:spcPts val="0"/>
              </a:spcAft>
              <a:buSzPct val="189473"/>
              <a:buNone/>
            </a:pPr>
            <a:r>
              <a:rPr b="1" lang="en" sz="3800">
                <a:solidFill>
                  <a:srgbClr val="CC0000"/>
                </a:solidFill>
              </a:rPr>
              <a:t>What are the total selling sub-category within each product category?</a:t>
            </a:r>
            <a:endParaRPr b="1" sz="3800">
              <a:solidFill>
                <a:srgbClr val="CC0000"/>
              </a:solidFill>
            </a:endParaRPr>
          </a:p>
          <a:p>
            <a:pPr indent="0" lvl="0" marL="0" rtl="0" algn="l">
              <a:lnSpc>
                <a:spcPct val="115000"/>
              </a:lnSpc>
              <a:spcBef>
                <a:spcPts val="1200"/>
              </a:spcBef>
              <a:spcAft>
                <a:spcPts val="0"/>
              </a:spcAft>
              <a:buSzPct val="189473"/>
              <a:buNone/>
            </a:pPr>
            <a:r>
              <a:rPr b="1" lang="en" sz="3800">
                <a:solidFill>
                  <a:srgbClr val="CC0000"/>
                </a:solidFill>
              </a:rPr>
              <a:t>What are the distribution of sale by region?</a:t>
            </a:r>
            <a:endParaRPr b="1" sz="3800">
              <a:solidFill>
                <a:srgbClr val="CC0000"/>
              </a:solidFill>
            </a:endParaRPr>
          </a:p>
          <a:p>
            <a:pPr indent="0" lvl="0" marL="0" rtl="0" algn="l">
              <a:lnSpc>
                <a:spcPct val="115000"/>
              </a:lnSpc>
              <a:spcBef>
                <a:spcPts val="1200"/>
              </a:spcBef>
              <a:spcAft>
                <a:spcPts val="0"/>
              </a:spcAft>
              <a:buSzPct val="189473"/>
              <a:buNone/>
            </a:pPr>
            <a:r>
              <a:rPr b="1" lang="en" sz="3800">
                <a:solidFill>
                  <a:srgbClr val="CC0000"/>
                </a:solidFill>
              </a:rPr>
              <a:t>What are the </a:t>
            </a:r>
            <a:r>
              <a:rPr b="1" lang="en" sz="3650">
                <a:solidFill>
                  <a:srgbClr val="CC0000"/>
                </a:solidFill>
              </a:rPr>
              <a:t> Contribution In Total Sales By Each Customer Segment?</a:t>
            </a:r>
            <a:endParaRPr b="1" sz="3650">
              <a:solidFill>
                <a:srgbClr val="CC0000"/>
              </a:solidFill>
            </a:endParaRPr>
          </a:p>
          <a:p>
            <a:pPr indent="0" lvl="0" marL="0" rtl="0" algn="l">
              <a:lnSpc>
                <a:spcPct val="115000"/>
              </a:lnSpc>
              <a:spcBef>
                <a:spcPts val="1200"/>
              </a:spcBef>
              <a:spcAft>
                <a:spcPts val="0"/>
              </a:spcAft>
              <a:buSzPct val="197260"/>
              <a:buNone/>
            </a:pPr>
            <a:r>
              <a:rPr b="1" lang="en" sz="3650">
                <a:solidFill>
                  <a:srgbClr val="CC0000"/>
                </a:solidFill>
              </a:rPr>
              <a:t>What are the average sales by region?</a:t>
            </a:r>
            <a:endParaRPr b="1" sz="3650">
              <a:solidFill>
                <a:srgbClr val="CC0000"/>
              </a:solidFill>
            </a:endParaRPr>
          </a:p>
          <a:p>
            <a:pPr indent="0" lvl="0" marL="0" rtl="0" algn="l">
              <a:lnSpc>
                <a:spcPct val="115000"/>
              </a:lnSpc>
              <a:spcBef>
                <a:spcPts val="1200"/>
              </a:spcBef>
              <a:spcAft>
                <a:spcPts val="0"/>
              </a:spcAft>
              <a:buSzPct val="197260"/>
              <a:buNone/>
            </a:pPr>
            <a:r>
              <a:rPr b="1" lang="en" sz="3650">
                <a:solidFill>
                  <a:srgbClr val="CC0000"/>
                </a:solidFill>
              </a:rPr>
              <a:t>What are the average sales by ship mode?</a:t>
            </a:r>
            <a:endParaRPr b="1" sz="3650">
              <a:solidFill>
                <a:srgbClr val="CC0000"/>
              </a:solidFill>
            </a:endParaRPr>
          </a:p>
          <a:p>
            <a:pPr indent="0" lvl="0" marL="0" rtl="0" algn="l">
              <a:lnSpc>
                <a:spcPct val="115000"/>
              </a:lnSpc>
              <a:spcBef>
                <a:spcPts val="1200"/>
              </a:spcBef>
              <a:spcAft>
                <a:spcPts val="0"/>
              </a:spcAft>
              <a:buSzPct val="197260"/>
              <a:buNone/>
            </a:pPr>
            <a:r>
              <a:rPr b="1" lang="en" sz="3650">
                <a:solidFill>
                  <a:srgbClr val="CC0000"/>
                </a:solidFill>
              </a:rPr>
              <a:t>What are the total sales by product category?</a:t>
            </a:r>
            <a:endParaRPr b="1" sz="3650">
              <a:solidFill>
                <a:srgbClr val="CC0000"/>
              </a:solidFill>
            </a:endParaRPr>
          </a:p>
          <a:p>
            <a:pPr indent="0" lvl="0" marL="0" rtl="0" algn="l">
              <a:lnSpc>
                <a:spcPct val="115000"/>
              </a:lnSpc>
              <a:spcBef>
                <a:spcPts val="1200"/>
              </a:spcBef>
              <a:spcAft>
                <a:spcPts val="0"/>
              </a:spcAft>
              <a:buSzPct val="197260"/>
              <a:buNone/>
            </a:pPr>
            <a:r>
              <a:rPr b="1" lang="en" sz="3650">
                <a:solidFill>
                  <a:srgbClr val="CC0000"/>
                </a:solidFill>
              </a:rPr>
              <a:t>WHat are the total sales by product category and customer segment?</a:t>
            </a:r>
            <a:endParaRPr b="1" sz="3650">
              <a:solidFill>
                <a:srgbClr val="CC0000"/>
              </a:solidFill>
            </a:endParaRPr>
          </a:p>
          <a:p>
            <a:pPr indent="0" lvl="0" marL="0" rtl="0" algn="l">
              <a:lnSpc>
                <a:spcPct val="115000"/>
              </a:lnSpc>
              <a:spcBef>
                <a:spcPts val="1200"/>
              </a:spcBef>
              <a:spcAft>
                <a:spcPts val="0"/>
              </a:spcAft>
              <a:buSzPct val="197260"/>
              <a:buNone/>
            </a:pPr>
            <a:r>
              <a:rPr b="1" lang="en" sz="3650">
                <a:solidFill>
                  <a:srgbClr val="CC0000"/>
                </a:solidFill>
              </a:rPr>
              <a:t>What are the total sales by customer segment and shipping mode?</a:t>
            </a:r>
            <a:endParaRPr b="1" sz="3650">
              <a:solidFill>
                <a:srgbClr val="CC0000"/>
              </a:solidFill>
            </a:endParaRPr>
          </a:p>
          <a:p>
            <a:pPr indent="0" lvl="0" marL="0" rtl="0" algn="l">
              <a:lnSpc>
                <a:spcPct val="115000"/>
              </a:lnSpc>
              <a:spcBef>
                <a:spcPts val="1200"/>
              </a:spcBef>
              <a:spcAft>
                <a:spcPts val="0"/>
              </a:spcAft>
              <a:buSzPts val="1800"/>
              <a:buNone/>
            </a:pPr>
            <a:r>
              <a:t/>
            </a:r>
            <a:endParaRPr sz="1650">
              <a:solidFill>
                <a:srgbClr val="0D0D0D"/>
              </a:solidFill>
            </a:endParaRPr>
          </a:p>
          <a:p>
            <a:pPr indent="0" lvl="0" marL="0" rtl="0" algn="l">
              <a:lnSpc>
                <a:spcPct val="115000"/>
              </a:lnSpc>
              <a:spcBef>
                <a:spcPts val="1200"/>
              </a:spcBef>
              <a:spcAft>
                <a:spcPts val="0"/>
              </a:spcAft>
              <a:buSzPts val="1800"/>
              <a:buNone/>
            </a:pPr>
            <a:r>
              <a:t/>
            </a:r>
            <a:endParaRPr sz="1650">
              <a:solidFill>
                <a:srgbClr val="0D0D0D"/>
              </a:solidFill>
            </a:endParaRPr>
          </a:p>
          <a:p>
            <a:pPr indent="0" lvl="0" marL="0" rtl="0" algn="l">
              <a:lnSpc>
                <a:spcPct val="115000"/>
              </a:lnSpc>
              <a:spcBef>
                <a:spcPts val="1200"/>
              </a:spcBef>
              <a:spcAft>
                <a:spcPts val="0"/>
              </a:spcAft>
              <a:buSzPts val="1800"/>
              <a:buNone/>
            </a:pPr>
            <a:r>
              <a:t/>
            </a:r>
            <a:endParaRPr sz="1650">
              <a:solidFill>
                <a:srgbClr val="0D0D0D"/>
              </a:solidFill>
            </a:endParaRPr>
          </a:p>
          <a:p>
            <a:pPr indent="0" lvl="0" marL="0" rtl="0" algn="l">
              <a:lnSpc>
                <a:spcPct val="115000"/>
              </a:lnSpc>
              <a:spcBef>
                <a:spcPts val="1200"/>
              </a:spcBef>
              <a:spcAft>
                <a:spcPts val="0"/>
              </a:spcAft>
              <a:buSzPts val="1800"/>
              <a:buNone/>
            </a:pPr>
            <a:r>
              <a:t/>
            </a:r>
            <a:endParaRPr sz="1650">
              <a:solidFill>
                <a:srgbClr val="0D0D0D"/>
              </a:solidFill>
            </a:endParaRPr>
          </a:p>
          <a:p>
            <a:pPr indent="0" lvl="0" marL="0" rtl="0" algn="l">
              <a:lnSpc>
                <a:spcPct val="115000"/>
              </a:lnSpc>
              <a:spcBef>
                <a:spcPts val="1200"/>
              </a:spcBef>
              <a:spcAft>
                <a:spcPts val="0"/>
              </a:spcAft>
              <a:buSzPts val="1800"/>
              <a:buNone/>
            </a:pPr>
            <a:r>
              <a:t/>
            </a:r>
            <a:endParaRPr sz="1650">
              <a:solidFill>
                <a:srgbClr val="0D0D0D"/>
              </a:solidFill>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
        <p:nvSpPr>
          <p:cNvPr id="371" name="Google Shape;371;p64"/>
          <p:cNvSpPr txBox="1"/>
          <p:nvPr/>
        </p:nvSpPr>
        <p:spPr>
          <a:xfrm>
            <a:off x="36075" y="82975"/>
            <a:ext cx="9144000" cy="47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CC0000"/>
                </a:solidFill>
                <a:latin typeface="Arial"/>
                <a:ea typeface="Arial"/>
                <a:cs typeface="Arial"/>
                <a:sym typeface="Arial"/>
              </a:rPr>
              <a:t>Questions?</a:t>
            </a:r>
            <a:endParaRPr b="1" i="0" sz="1800" u="none" cap="none" strike="noStrike">
              <a:solidFill>
                <a:srgbClr val="CC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Questions</a:t>
            </a:r>
            <a:endParaRPr/>
          </a:p>
        </p:txBody>
      </p:sp>
      <p:sp>
        <p:nvSpPr>
          <p:cNvPr id="377" name="Google Shape;377;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700"/>
              </a:spcBef>
              <a:spcAft>
                <a:spcPts val="0"/>
              </a:spcAft>
              <a:buClr>
                <a:schemeClr val="dk1"/>
              </a:buClr>
              <a:buSzPct val="73333"/>
              <a:buFont typeface="Arial"/>
              <a:buNone/>
            </a:pPr>
            <a:r>
              <a:rPr b="1" lang="en" sz="1500">
                <a:solidFill>
                  <a:schemeClr val="accent2"/>
                </a:solidFill>
                <a:highlight>
                  <a:srgbClr val="FFFFFF"/>
                </a:highlight>
                <a:latin typeface="Times New Roman"/>
                <a:ea typeface="Times New Roman"/>
                <a:cs typeface="Times New Roman"/>
                <a:sym typeface="Times New Roman"/>
              </a:rPr>
              <a:t>Q. Which ML model did you choose from the above created models as your final prediction model and why?</a:t>
            </a:r>
            <a:endParaRPr b="1"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ct val="162162"/>
              <a:buNone/>
            </a:pPr>
            <a:r>
              <a:rPr lang="en" sz="1200">
                <a:solidFill>
                  <a:schemeClr val="accent2"/>
                </a:solidFill>
                <a:highlight>
                  <a:srgbClr val="FFFFFF"/>
                </a:highlight>
                <a:latin typeface="Times New Roman"/>
                <a:ea typeface="Times New Roman"/>
                <a:cs typeface="Times New Roman"/>
                <a:sym typeface="Times New Roman"/>
              </a:rPr>
              <a:t>Ans: I will choose Decision tree for future prediction as its r2 score is 1 for training set and for testing set it is 0.81 which is very high accuracy</a:t>
            </a:r>
            <a:endParaRPr sz="12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ct val="129729"/>
              <a:buNone/>
            </a:pPr>
            <a:r>
              <a:rPr b="1" lang="en" sz="1500">
                <a:solidFill>
                  <a:schemeClr val="accent2"/>
                </a:solidFill>
                <a:highlight>
                  <a:srgbClr val="FFFFFF"/>
                </a:highlight>
                <a:latin typeface="Times New Roman"/>
                <a:ea typeface="Times New Roman"/>
                <a:cs typeface="Times New Roman"/>
                <a:sym typeface="Times New Roman"/>
              </a:rPr>
              <a:t>Q. Explain the model which you have used and the feature importance using any model explainability tool?</a:t>
            </a:r>
            <a:endParaRPr b="1" sz="15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SzPct val="162162"/>
              <a:buNone/>
            </a:pPr>
            <a:r>
              <a:rPr b="1" lang="en" sz="1200">
                <a:solidFill>
                  <a:schemeClr val="accent2"/>
                </a:solidFill>
                <a:highlight>
                  <a:srgbClr val="FFFFFF"/>
                </a:highlight>
                <a:latin typeface="Times New Roman"/>
                <a:ea typeface="Times New Roman"/>
                <a:cs typeface="Times New Roman"/>
                <a:sym typeface="Times New Roman"/>
              </a:rPr>
              <a:t>Ans  Decision Tree Algorithm:</a:t>
            </a:r>
            <a:endParaRPr b="1" sz="12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SzPct val="162162"/>
              <a:buNone/>
            </a:pPr>
            <a:r>
              <a:rPr lang="en" sz="1200">
                <a:solidFill>
                  <a:schemeClr val="accent2"/>
                </a:solidFill>
                <a:highlight>
                  <a:srgbClr val="FFFFFF"/>
                </a:highlight>
                <a:latin typeface="Times New Roman"/>
                <a:ea typeface="Times New Roman"/>
                <a:cs typeface="Times New Roman"/>
                <a:sym typeface="Times New Roman"/>
              </a:rPr>
              <a:t>Decision tree is a supervised learning algorithm used for both classification and regression tasks.</a:t>
            </a:r>
            <a:endParaRPr sz="12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SzPct val="162162"/>
              <a:buNone/>
            </a:pPr>
            <a:r>
              <a:rPr lang="en" sz="1200">
                <a:solidFill>
                  <a:schemeClr val="accent2"/>
                </a:solidFill>
                <a:highlight>
                  <a:srgbClr val="FFFFFF"/>
                </a:highlight>
                <a:latin typeface="Times New Roman"/>
                <a:ea typeface="Times New Roman"/>
                <a:cs typeface="Times New Roman"/>
                <a:sym typeface="Times New Roman"/>
              </a:rPr>
              <a:t>It works by recursively partitioning the feature space into subsets based on the values of features, creating a tree-like structure where each internal node represents a decision based on a feature, and each leaf node represents a predicted outcome.</a:t>
            </a:r>
            <a:endParaRPr sz="12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SzPct val="162162"/>
              <a:buNone/>
            </a:pPr>
            <a:r>
              <a:rPr lang="en" sz="1200">
                <a:solidFill>
                  <a:schemeClr val="accent2"/>
                </a:solidFill>
                <a:highlight>
                  <a:srgbClr val="FFFFFF"/>
                </a:highlight>
                <a:latin typeface="Times New Roman"/>
                <a:ea typeface="Times New Roman"/>
                <a:cs typeface="Times New Roman"/>
                <a:sym typeface="Times New Roman"/>
              </a:rPr>
              <a:t>The splitting process aims to maximize the homogeneity (purity) of the subsets with respect to the target variable.</a:t>
            </a:r>
            <a:endParaRPr sz="12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SzPct val="162162"/>
              <a:buNone/>
            </a:pPr>
            <a:r>
              <a:rPr b="1" lang="en" sz="1200">
                <a:solidFill>
                  <a:schemeClr val="accent2"/>
                </a:solidFill>
                <a:highlight>
                  <a:srgbClr val="FFFFFF"/>
                </a:highlight>
                <a:latin typeface="Times New Roman"/>
                <a:ea typeface="Times New Roman"/>
                <a:cs typeface="Times New Roman"/>
                <a:sym typeface="Times New Roman"/>
              </a:rPr>
              <a:t>Feature Importance Analysis:</a:t>
            </a:r>
            <a:endParaRPr b="1" sz="12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SzPct val="162162"/>
              <a:buNone/>
            </a:pPr>
            <a:r>
              <a:rPr lang="en" sz="1200">
                <a:solidFill>
                  <a:schemeClr val="accent2"/>
                </a:solidFill>
                <a:highlight>
                  <a:srgbClr val="FFFFFF"/>
                </a:highlight>
                <a:latin typeface="Times New Roman"/>
                <a:ea typeface="Times New Roman"/>
                <a:cs typeface="Times New Roman"/>
                <a:sym typeface="Times New Roman"/>
              </a:rPr>
              <a:t>Gini Importance or Mean Decrease in Impurity (MDI): One common method for determining feature importance in decision trees is to measure how much each feature contributes to decreasing impurity (Gini impurity or entropy) across all nodes where it is used for splitting.</a:t>
            </a:r>
            <a:endParaRPr sz="12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SzPct val="162162"/>
              <a:buNone/>
            </a:pPr>
            <a:r>
              <a:rPr lang="en" sz="1200">
                <a:solidFill>
                  <a:schemeClr val="accent2"/>
                </a:solidFill>
                <a:highlight>
                  <a:srgbClr val="FFFFFF"/>
                </a:highlight>
                <a:latin typeface="Times New Roman"/>
                <a:ea typeface="Times New Roman"/>
                <a:cs typeface="Times New Roman"/>
                <a:sym typeface="Times New Roman"/>
              </a:rPr>
              <a:t>Features that lead to the greatest reduction in impurity are considered more important.</a:t>
            </a:r>
            <a:endParaRPr sz="12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700"/>
              </a:spcBef>
              <a:spcAft>
                <a:spcPts val="0"/>
              </a:spcAft>
              <a:buClr>
                <a:schemeClr val="dk1"/>
              </a:buClr>
              <a:buSzPct val="73333"/>
              <a:buFont typeface="Arial"/>
              <a:buNone/>
            </a:pPr>
            <a:r>
              <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SzPct val="162162"/>
              <a:buNone/>
            </a:pPr>
            <a:r>
              <a:t/>
            </a:r>
            <a:endParaRPr sz="12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sz="3060">
                <a:solidFill>
                  <a:srgbClr val="CC0000"/>
                </a:solidFill>
              </a:rPr>
              <a:t>Tools Used</a:t>
            </a:r>
            <a:endParaRPr b="1" sz="3060">
              <a:solidFill>
                <a:srgbClr val="CC0000"/>
              </a:solidFill>
            </a:endParaRPr>
          </a:p>
          <a:p>
            <a:pPr indent="0" lvl="0" marL="0" rtl="0" algn="l">
              <a:lnSpc>
                <a:spcPct val="100000"/>
              </a:lnSpc>
              <a:spcBef>
                <a:spcPts val="0"/>
              </a:spcBef>
              <a:spcAft>
                <a:spcPts val="0"/>
              </a:spcAft>
              <a:buSzPts val="990"/>
              <a:buNone/>
            </a:pPr>
            <a:r>
              <a:t/>
            </a:r>
            <a:endParaRPr sz="2520"/>
          </a:p>
        </p:txBody>
      </p:sp>
      <p:sp>
        <p:nvSpPr>
          <p:cNvPr id="123" name="Google Shape;123;p29"/>
          <p:cNvSpPr txBox="1"/>
          <p:nvPr>
            <p:ph idx="1" type="body"/>
          </p:nvPr>
        </p:nvSpPr>
        <p:spPr>
          <a:xfrm>
            <a:off x="686350" y="1174250"/>
            <a:ext cx="8212200" cy="33534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Clr>
                <a:srgbClr val="000000"/>
              </a:buClr>
              <a:buSzPts val="1774"/>
              <a:buChar char="●"/>
            </a:pPr>
            <a:r>
              <a:rPr b="1" lang="en" sz="1900">
                <a:solidFill>
                  <a:srgbClr val="000000"/>
                </a:solidFill>
                <a:highlight>
                  <a:srgbClr val="FFFFFF"/>
                </a:highlight>
                <a:latin typeface="Calibri"/>
                <a:ea typeface="Calibri"/>
                <a:cs typeface="Calibri"/>
                <a:sym typeface="Calibri"/>
              </a:rPr>
              <a:t>Google collab is used as IDE.</a:t>
            </a:r>
            <a:endParaRPr b="1" sz="1900">
              <a:solidFill>
                <a:srgbClr val="000000"/>
              </a:solidFill>
              <a:highlight>
                <a:srgbClr val="FFFFFF"/>
              </a:highlight>
              <a:latin typeface="Calibri"/>
              <a:ea typeface="Calibri"/>
              <a:cs typeface="Calibri"/>
              <a:sym typeface="Calibri"/>
            </a:endParaRPr>
          </a:p>
          <a:p>
            <a:pPr indent="-349250" lvl="0" marL="457200" rtl="0" algn="l">
              <a:lnSpc>
                <a:spcPct val="115000"/>
              </a:lnSpc>
              <a:spcBef>
                <a:spcPts val="0"/>
              </a:spcBef>
              <a:spcAft>
                <a:spcPts val="0"/>
              </a:spcAft>
              <a:buClr>
                <a:srgbClr val="000000"/>
              </a:buClr>
              <a:buSzPts val="1774"/>
              <a:buChar char="●"/>
            </a:pPr>
            <a:r>
              <a:rPr b="1" lang="en" sz="1900">
                <a:solidFill>
                  <a:srgbClr val="000000"/>
                </a:solidFill>
                <a:highlight>
                  <a:srgbClr val="FFFFFF"/>
                </a:highlight>
                <a:latin typeface="Calibri"/>
                <a:ea typeface="Calibri"/>
                <a:cs typeface="Calibri"/>
                <a:sym typeface="Calibri"/>
              </a:rPr>
              <a:t>Pandas and NumPy are used for Data Manipulation &amp; Pre-processing and Mathematical functions respectively.</a:t>
            </a:r>
            <a:endParaRPr b="1" sz="1900">
              <a:solidFill>
                <a:srgbClr val="000000"/>
              </a:solidFill>
              <a:highlight>
                <a:srgbClr val="FFFFFF"/>
              </a:highlight>
              <a:latin typeface="Calibri"/>
              <a:ea typeface="Calibri"/>
              <a:cs typeface="Calibri"/>
              <a:sym typeface="Calibri"/>
            </a:endParaRPr>
          </a:p>
          <a:p>
            <a:pPr indent="-349250" lvl="0" marL="457200" rtl="0" algn="l">
              <a:lnSpc>
                <a:spcPct val="115000"/>
              </a:lnSpc>
              <a:spcBef>
                <a:spcPts val="0"/>
              </a:spcBef>
              <a:spcAft>
                <a:spcPts val="0"/>
              </a:spcAft>
              <a:buClr>
                <a:srgbClr val="000000"/>
              </a:buClr>
              <a:buSzPts val="1774"/>
              <a:buChar char="●"/>
            </a:pPr>
            <a:r>
              <a:rPr b="1" lang="en" sz="1900">
                <a:solidFill>
                  <a:srgbClr val="000000"/>
                </a:solidFill>
                <a:highlight>
                  <a:srgbClr val="FFFFFF"/>
                </a:highlight>
                <a:latin typeface="Calibri"/>
                <a:ea typeface="Calibri"/>
                <a:cs typeface="Calibri"/>
                <a:sym typeface="Calibri"/>
              </a:rPr>
              <a:t>Exploratory data analysis is automated by data prep.</a:t>
            </a:r>
            <a:endParaRPr b="1" sz="1900">
              <a:solidFill>
                <a:srgbClr val="000000"/>
              </a:solidFill>
              <a:highlight>
                <a:srgbClr val="FFFFFF"/>
              </a:highlight>
              <a:latin typeface="Calibri"/>
              <a:ea typeface="Calibri"/>
              <a:cs typeface="Calibri"/>
              <a:sym typeface="Calibri"/>
            </a:endParaRPr>
          </a:p>
          <a:p>
            <a:pPr indent="-349250" lvl="0" marL="457200" rtl="0" algn="l">
              <a:lnSpc>
                <a:spcPct val="115000"/>
              </a:lnSpc>
              <a:spcBef>
                <a:spcPts val="0"/>
              </a:spcBef>
              <a:spcAft>
                <a:spcPts val="0"/>
              </a:spcAft>
              <a:buClr>
                <a:srgbClr val="000000"/>
              </a:buClr>
              <a:buSzPts val="1774"/>
              <a:buChar char="●"/>
            </a:pPr>
            <a:r>
              <a:rPr b="1" lang="en" sz="1900">
                <a:solidFill>
                  <a:srgbClr val="000000"/>
                </a:solidFill>
                <a:highlight>
                  <a:srgbClr val="FFFFFF"/>
                </a:highlight>
                <a:latin typeface="Calibri"/>
                <a:ea typeface="Calibri"/>
                <a:cs typeface="Calibri"/>
                <a:sym typeface="Calibri"/>
              </a:rPr>
              <a:t>For visualization of the plots, Matplotlib, Seaborn, Plotty are used.</a:t>
            </a:r>
            <a:endParaRPr b="1" sz="1900">
              <a:solidFill>
                <a:srgbClr val="000000"/>
              </a:solidFill>
              <a:highlight>
                <a:srgbClr val="FFFFFF"/>
              </a:highlight>
              <a:latin typeface="Calibri"/>
              <a:ea typeface="Calibri"/>
              <a:cs typeface="Calibri"/>
              <a:sym typeface="Calibri"/>
            </a:endParaRPr>
          </a:p>
          <a:p>
            <a:pPr indent="-349250" lvl="0" marL="457200" rtl="0" algn="l">
              <a:lnSpc>
                <a:spcPct val="115000"/>
              </a:lnSpc>
              <a:spcBef>
                <a:spcPts val="0"/>
              </a:spcBef>
              <a:spcAft>
                <a:spcPts val="0"/>
              </a:spcAft>
              <a:buClr>
                <a:srgbClr val="000000"/>
              </a:buClr>
              <a:buSzPts val="1774"/>
              <a:buChar char="●"/>
            </a:pPr>
            <a:r>
              <a:rPr b="1" lang="en" sz="1900">
                <a:solidFill>
                  <a:srgbClr val="000000"/>
                </a:solidFill>
                <a:highlight>
                  <a:srgbClr val="FFFFFF"/>
                </a:highlight>
                <a:latin typeface="Calibri"/>
                <a:ea typeface="Calibri"/>
                <a:cs typeface="Calibri"/>
                <a:sym typeface="Calibri"/>
              </a:rPr>
              <a:t>GitHub is used as version control system</a:t>
            </a:r>
            <a:endParaRPr b="1" sz="1900">
              <a:solidFill>
                <a:srgbClr val="000000"/>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SzPts val="1800"/>
              <a:buNone/>
            </a:pPr>
            <a:r>
              <a:t/>
            </a:r>
            <a:endParaRPr sz="1900">
              <a:solidFill>
                <a:srgbClr val="000000"/>
              </a:solidFill>
              <a:highlight>
                <a:srgbClr val="FFFFFF"/>
              </a:highlight>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0"/>
          <p:cNvSpPr txBox="1"/>
          <p:nvPr/>
        </p:nvSpPr>
        <p:spPr>
          <a:xfrm>
            <a:off x="6168900" y="570450"/>
            <a:ext cx="2816700" cy="256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1" i="0" lang="en" sz="1900" u="sng" cap="none" strike="noStrike">
                <a:solidFill>
                  <a:srgbClr val="CC0000"/>
                </a:solidFill>
                <a:latin typeface="Calibri"/>
                <a:ea typeface="Calibri"/>
                <a:cs typeface="Calibri"/>
                <a:sym typeface="Calibri"/>
              </a:rPr>
              <a:t>  Categorical Data</a:t>
            </a:r>
            <a:endParaRPr b="1" i="0" sz="1900" u="sng" cap="none" strike="noStrike">
              <a:solidFill>
                <a:srgbClr val="CC0000"/>
              </a:solidFill>
              <a:latin typeface="Calibri"/>
              <a:ea typeface="Calibri"/>
              <a:cs typeface="Calibri"/>
              <a:sym typeface="Calibri"/>
            </a:endParaRPr>
          </a:p>
          <a:p>
            <a:pPr indent="-336550" lvl="0" marL="914400" marR="0" rtl="0" algn="l">
              <a:lnSpc>
                <a:spcPct val="100000"/>
              </a:lnSpc>
              <a:spcBef>
                <a:spcPts val="0"/>
              </a:spcBef>
              <a:spcAft>
                <a:spcPts val="0"/>
              </a:spcAft>
              <a:buClr>
                <a:schemeClr val="dk1"/>
              </a:buClr>
              <a:buSzPts val="1700"/>
              <a:buFont typeface="Calibri"/>
              <a:buChar char="●"/>
            </a:pPr>
            <a:r>
              <a:rPr b="1" i="0" lang="en" sz="1700" u="none" cap="none" strike="noStrike">
                <a:solidFill>
                  <a:schemeClr val="dk1"/>
                </a:solidFill>
                <a:latin typeface="Calibri"/>
                <a:ea typeface="Calibri"/>
                <a:cs typeface="Calibri"/>
                <a:sym typeface="Calibri"/>
              </a:rPr>
              <a:t>Category</a:t>
            </a:r>
            <a:endParaRPr b="1" i="0" sz="1700" u="none" cap="none" strike="noStrike">
              <a:solidFill>
                <a:schemeClr val="dk1"/>
              </a:solidFill>
              <a:latin typeface="Calibri"/>
              <a:ea typeface="Calibri"/>
              <a:cs typeface="Calibri"/>
              <a:sym typeface="Calibri"/>
            </a:endParaRPr>
          </a:p>
          <a:p>
            <a:pPr indent="-336550" lvl="0" marL="914400" marR="0" rtl="0" algn="l">
              <a:lnSpc>
                <a:spcPct val="100000"/>
              </a:lnSpc>
              <a:spcBef>
                <a:spcPts val="0"/>
              </a:spcBef>
              <a:spcAft>
                <a:spcPts val="0"/>
              </a:spcAft>
              <a:buClr>
                <a:schemeClr val="dk1"/>
              </a:buClr>
              <a:buSzPts val="1700"/>
              <a:buFont typeface="Calibri"/>
              <a:buChar char="●"/>
            </a:pPr>
            <a:r>
              <a:rPr b="1" i="0" lang="en" sz="1700" u="none" cap="none" strike="noStrike">
                <a:solidFill>
                  <a:schemeClr val="dk1"/>
                </a:solidFill>
                <a:latin typeface="Calibri"/>
                <a:ea typeface="Calibri"/>
                <a:cs typeface="Calibri"/>
                <a:sym typeface="Calibri"/>
              </a:rPr>
              <a:t>Sub category</a:t>
            </a:r>
            <a:endParaRPr b="1" i="0" sz="1700" u="none" cap="none" strike="noStrike">
              <a:solidFill>
                <a:schemeClr val="dk1"/>
              </a:solidFill>
              <a:latin typeface="Calibri"/>
              <a:ea typeface="Calibri"/>
              <a:cs typeface="Calibri"/>
              <a:sym typeface="Calibri"/>
            </a:endParaRPr>
          </a:p>
          <a:p>
            <a:pPr indent="-336550" lvl="0" marL="914400" marR="0" rtl="0" algn="l">
              <a:lnSpc>
                <a:spcPct val="100000"/>
              </a:lnSpc>
              <a:spcBef>
                <a:spcPts val="0"/>
              </a:spcBef>
              <a:spcAft>
                <a:spcPts val="0"/>
              </a:spcAft>
              <a:buClr>
                <a:schemeClr val="dk1"/>
              </a:buClr>
              <a:buSzPts val="1700"/>
              <a:buFont typeface="Calibri"/>
              <a:buChar char="●"/>
            </a:pPr>
            <a:r>
              <a:rPr b="1" i="0" lang="en" sz="1700" u="none" cap="none" strike="noStrike">
                <a:solidFill>
                  <a:schemeClr val="dk1"/>
                </a:solidFill>
                <a:latin typeface="Calibri"/>
                <a:ea typeface="Calibri"/>
                <a:cs typeface="Calibri"/>
                <a:sym typeface="Calibri"/>
              </a:rPr>
              <a:t>State</a:t>
            </a:r>
            <a:endParaRPr b="1" i="0" sz="1700" u="none" cap="none" strike="noStrike">
              <a:solidFill>
                <a:schemeClr val="dk1"/>
              </a:solidFill>
              <a:latin typeface="Calibri"/>
              <a:ea typeface="Calibri"/>
              <a:cs typeface="Calibri"/>
              <a:sym typeface="Calibri"/>
            </a:endParaRPr>
          </a:p>
          <a:p>
            <a:pPr indent="-336550" lvl="0" marL="914400" marR="0" rtl="0" algn="l">
              <a:lnSpc>
                <a:spcPct val="100000"/>
              </a:lnSpc>
              <a:spcBef>
                <a:spcPts val="0"/>
              </a:spcBef>
              <a:spcAft>
                <a:spcPts val="0"/>
              </a:spcAft>
              <a:buClr>
                <a:schemeClr val="dk1"/>
              </a:buClr>
              <a:buSzPts val="1700"/>
              <a:buFont typeface="Calibri"/>
              <a:buChar char="●"/>
            </a:pPr>
            <a:r>
              <a:rPr b="1" i="0" lang="en" sz="1700" u="none" cap="none" strike="noStrike">
                <a:solidFill>
                  <a:schemeClr val="dk1"/>
                </a:solidFill>
                <a:latin typeface="Calibri"/>
                <a:ea typeface="Calibri"/>
                <a:cs typeface="Calibri"/>
                <a:sym typeface="Calibri"/>
              </a:rPr>
              <a:t>City</a:t>
            </a:r>
            <a:endParaRPr b="1" i="0" sz="1700" u="none" cap="none" strike="noStrike">
              <a:solidFill>
                <a:schemeClr val="dk1"/>
              </a:solidFill>
              <a:latin typeface="Calibri"/>
              <a:ea typeface="Calibri"/>
              <a:cs typeface="Calibri"/>
              <a:sym typeface="Calibri"/>
            </a:endParaRPr>
          </a:p>
          <a:p>
            <a:pPr indent="-336550" lvl="0" marL="914400" marR="0" rtl="0" algn="l">
              <a:lnSpc>
                <a:spcPct val="100000"/>
              </a:lnSpc>
              <a:spcBef>
                <a:spcPts val="0"/>
              </a:spcBef>
              <a:spcAft>
                <a:spcPts val="0"/>
              </a:spcAft>
              <a:buClr>
                <a:schemeClr val="dk1"/>
              </a:buClr>
              <a:buSzPts val="1700"/>
              <a:buFont typeface="Calibri"/>
              <a:buChar char="●"/>
            </a:pPr>
            <a:r>
              <a:rPr b="1" i="0" lang="en" sz="1700" u="none" cap="none" strike="noStrike">
                <a:solidFill>
                  <a:schemeClr val="dk1"/>
                </a:solidFill>
                <a:latin typeface="Calibri"/>
                <a:ea typeface="Calibri"/>
                <a:cs typeface="Calibri"/>
                <a:sym typeface="Calibri"/>
              </a:rPr>
              <a:t>Region</a:t>
            </a:r>
            <a:endParaRPr b="1" i="0" sz="1700" u="none" cap="none" strike="noStrike">
              <a:solidFill>
                <a:schemeClr val="dk1"/>
              </a:solidFill>
              <a:latin typeface="Calibri"/>
              <a:ea typeface="Calibri"/>
              <a:cs typeface="Calibri"/>
              <a:sym typeface="Calibri"/>
            </a:endParaRPr>
          </a:p>
          <a:p>
            <a:pPr indent="-336550" lvl="0" marL="914400" marR="0" rtl="0" algn="l">
              <a:lnSpc>
                <a:spcPct val="100000"/>
              </a:lnSpc>
              <a:spcBef>
                <a:spcPts val="0"/>
              </a:spcBef>
              <a:spcAft>
                <a:spcPts val="0"/>
              </a:spcAft>
              <a:buClr>
                <a:schemeClr val="dk1"/>
              </a:buClr>
              <a:buSzPts val="1700"/>
              <a:buFont typeface="Calibri"/>
              <a:buChar char="●"/>
            </a:pPr>
            <a:r>
              <a:rPr b="1" i="0" lang="en" sz="1700" u="none" cap="none" strike="noStrike">
                <a:solidFill>
                  <a:schemeClr val="dk1"/>
                </a:solidFill>
                <a:latin typeface="Calibri"/>
                <a:ea typeface="Calibri"/>
                <a:cs typeface="Calibri"/>
                <a:sym typeface="Calibri"/>
              </a:rPr>
              <a:t>Country</a:t>
            </a:r>
            <a:endParaRPr b="1" i="0" sz="1700" u="none" cap="none" strike="noStrike">
              <a:solidFill>
                <a:schemeClr val="dk1"/>
              </a:solidFill>
              <a:latin typeface="Calibri"/>
              <a:ea typeface="Calibri"/>
              <a:cs typeface="Calibri"/>
              <a:sym typeface="Calibri"/>
            </a:endParaRPr>
          </a:p>
          <a:p>
            <a:pPr indent="-336550" lvl="0" marL="914400" marR="0" rtl="0" algn="l">
              <a:lnSpc>
                <a:spcPct val="100000"/>
              </a:lnSpc>
              <a:spcBef>
                <a:spcPts val="0"/>
              </a:spcBef>
              <a:spcAft>
                <a:spcPts val="0"/>
              </a:spcAft>
              <a:buClr>
                <a:schemeClr val="dk1"/>
              </a:buClr>
              <a:buSzPts val="1700"/>
              <a:buFont typeface="Calibri"/>
              <a:buChar char="●"/>
            </a:pPr>
            <a:r>
              <a:rPr b="1" i="0" lang="en" sz="1700" u="none" cap="none" strike="noStrike">
                <a:solidFill>
                  <a:schemeClr val="dk1"/>
                </a:solidFill>
                <a:latin typeface="Calibri"/>
                <a:ea typeface="Calibri"/>
                <a:cs typeface="Calibri"/>
                <a:sym typeface="Calibri"/>
              </a:rPr>
              <a:t>Segment</a:t>
            </a:r>
            <a:endParaRPr b="1" i="0" sz="1700" u="none" cap="none" strike="noStrike">
              <a:solidFill>
                <a:schemeClr val="dk1"/>
              </a:solidFill>
              <a:latin typeface="Calibri"/>
              <a:ea typeface="Calibri"/>
              <a:cs typeface="Calibri"/>
              <a:sym typeface="Calibri"/>
            </a:endParaRPr>
          </a:p>
          <a:p>
            <a:pPr indent="-336550" lvl="0" marL="914400" marR="0" rtl="0" algn="l">
              <a:lnSpc>
                <a:spcPct val="100000"/>
              </a:lnSpc>
              <a:spcBef>
                <a:spcPts val="0"/>
              </a:spcBef>
              <a:spcAft>
                <a:spcPts val="0"/>
              </a:spcAft>
              <a:buClr>
                <a:schemeClr val="dk1"/>
              </a:buClr>
              <a:buSzPts val="1700"/>
              <a:buFont typeface="Calibri"/>
              <a:buChar char="●"/>
            </a:pPr>
            <a:r>
              <a:rPr b="1" i="0" lang="en" sz="1700" u="none" cap="none" strike="noStrike">
                <a:solidFill>
                  <a:schemeClr val="dk1"/>
                </a:solidFill>
                <a:latin typeface="Calibri"/>
                <a:ea typeface="Calibri"/>
                <a:cs typeface="Calibri"/>
                <a:sym typeface="Calibri"/>
              </a:rPr>
              <a:t>Ship Mode</a:t>
            </a:r>
            <a:endParaRPr b="1"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t/>
            </a:r>
            <a:endParaRPr b="1" i="0" sz="1900" u="sng" cap="none" strike="noStrike">
              <a:solidFill>
                <a:srgbClr val="CC0000"/>
              </a:solidFill>
              <a:latin typeface="Calibri"/>
              <a:ea typeface="Calibri"/>
              <a:cs typeface="Calibri"/>
              <a:sym typeface="Calibri"/>
            </a:endParaRPr>
          </a:p>
          <a:p>
            <a:pPr indent="-228600" lvl="0" marL="457200" marR="0" rtl="0" algn="l">
              <a:lnSpc>
                <a:spcPct val="115000"/>
              </a:lnSpc>
              <a:spcBef>
                <a:spcPts val="0"/>
              </a:spcBef>
              <a:spcAft>
                <a:spcPts val="0"/>
              </a:spcAft>
              <a:buClr>
                <a:srgbClr val="000000"/>
              </a:buClr>
              <a:buSzPts val="1400"/>
              <a:buFont typeface="Arial"/>
              <a:buNone/>
            </a:pPr>
            <a:r>
              <a:t/>
            </a:r>
            <a:endParaRPr b="0" i="0" sz="1400" u="sng" cap="none" strike="noStrike">
              <a:solidFill>
                <a:srgbClr val="212121"/>
              </a:solidFill>
              <a:latin typeface="Calibri"/>
              <a:ea typeface="Calibri"/>
              <a:cs typeface="Calibri"/>
              <a:sym typeface="Calibri"/>
            </a:endParaRPr>
          </a:p>
          <a:p>
            <a:pPr indent="-228600" lvl="0" marL="457200" marR="0" rtl="0" algn="l">
              <a:lnSpc>
                <a:spcPct val="115000"/>
              </a:lnSpc>
              <a:spcBef>
                <a:spcPts val="0"/>
              </a:spcBef>
              <a:spcAft>
                <a:spcPts val="0"/>
              </a:spcAft>
              <a:buClr>
                <a:srgbClr val="000000"/>
              </a:buClr>
              <a:buSzPts val="1100"/>
              <a:buFont typeface="Arial"/>
              <a:buNone/>
            </a:pPr>
            <a:r>
              <a:t/>
            </a:r>
            <a:endParaRPr b="1" i="0" sz="1100" u="sng" cap="none" strike="noStrike">
              <a:solidFill>
                <a:srgbClr val="212121"/>
              </a:solidFill>
              <a:latin typeface="Calibri"/>
              <a:ea typeface="Calibri"/>
              <a:cs typeface="Calibri"/>
              <a:sym typeface="Calibri"/>
            </a:endParaRPr>
          </a:p>
        </p:txBody>
      </p:sp>
      <p:cxnSp>
        <p:nvCxnSpPr>
          <p:cNvPr id="129" name="Google Shape;129;p30"/>
          <p:cNvCxnSpPr/>
          <p:nvPr/>
        </p:nvCxnSpPr>
        <p:spPr>
          <a:xfrm flipH="1" rot="10800000">
            <a:off x="5088212" y="1399181"/>
            <a:ext cx="928800" cy="551700"/>
          </a:xfrm>
          <a:prstGeom prst="bentConnector3">
            <a:avLst>
              <a:gd fmla="val 50000" name="adj1"/>
            </a:avLst>
          </a:prstGeom>
          <a:noFill/>
          <a:ln cap="flat" cmpd="sng" w="43175">
            <a:solidFill>
              <a:srgbClr val="5E7177"/>
            </a:solidFill>
            <a:prstDash val="solid"/>
            <a:round/>
            <a:headEnd len="sm" w="sm" type="none"/>
            <a:tailEnd len="med" w="med" type="triangle"/>
          </a:ln>
        </p:spPr>
      </p:cxnSp>
      <p:cxnSp>
        <p:nvCxnSpPr>
          <p:cNvPr id="130" name="Google Shape;130;p30"/>
          <p:cNvCxnSpPr/>
          <p:nvPr/>
        </p:nvCxnSpPr>
        <p:spPr>
          <a:xfrm rot="10800000">
            <a:off x="2673127" y="2189849"/>
            <a:ext cx="1066800" cy="941700"/>
          </a:xfrm>
          <a:prstGeom prst="bentConnector3">
            <a:avLst>
              <a:gd fmla="val 48660" name="adj1"/>
            </a:avLst>
          </a:prstGeom>
          <a:noFill/>
          <a:ln cap="flat" cmpd="sng" w="43175">
            <a:solidFill>
              <a:srgbClr val="5E7177"/>
            </a:solidFill>
            <a:prstDash val="solid"/>
            <a:round/>
            <a:headEnd len="sm" w="sm" type="none"/>
            <a:tailEnd len="med" w="med" type="triangle"/>
          </a:ln>
        </p:spPr>
      </p:cxnSp>
      <p:sp>
        <p:nvSpPr>
          <p:cNvPr id="131" name="Google Shape;131;p30"/>
          <p:cNvSpPr/>
          <p:nvPr/>
        </p:nvSpPr>
        <p:spPr>
          <a:xfrm>
            <a:off x="774199" y="1439926"/>
            <a:ext cx="2332500" cy="246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 sz="1800" u="sng" cap="none" strike="noStrike">
                <a:solidFill>
                  <a:srgbClr val="CC0000"/>
                </a:solidFill>
                <a:latin typeface="Calibri"/>
                <a:ea typeface="Calibri"/>
                <a:cs typeface="Calibri"/>
                <a:sym typeface="Calibri"/>
              </a:rPr>
              <a:t>Numerical Data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2100" u="sng" cap="none" strike="noStrike">
              <a:solidFill>
                <a:srgbClr val="212121"/>
              </a:solidFill>
              <a:latin typeface="Calibri"/>
              <a:ea typeface="Calibri"/>
              <a:cs typeface="Calibri"/>
              <a:sym typeface="Calibri"/>
            </a:endParaRPr>
          </a:p>
          <a:p>
            <a:pPr indent="-336550" lvl="0" marL="457200" marR="0" rtl="0" algn="l">
              <a:lnSpc>
                <a:spcPct val="100000"/>
              </a:lnSpc>
              <a:spcBef>
                <a:spcPts val="0"/>
              </a:spcBef>
              <a:spcAft>
                <a:spcPts val="0"/>
              </a:spcAft>
              <a:buClr>
                <a:srgbClr val="000000"/>
              </a:buClr>
              <a:buSzPts val="1700"/>
              <a:buFont typeface="Calibri"/>
              <a:buChar char="●"/>
            </a:pPr>
            <a:r>
              <a:rPr b="1" i="0" lang="en" sz="1700" u="none" cap="none" strike="noStrike">
                <a:solidFill>
                  <a:srgbClr val="000000"/>
                </a:solidFill>
                <a:latin typeface="Calibri"/>
                <a:ea typeface="Calibri"/>
                <a:cs typeface="Calibri"/>
                <a:sym typeface="Calibri"/>
              </a:rPr>
              <a:t>Sales</a:t>
            </a:r>
            <a:endParaRPr b="1" i="0" sz="1700" u="none" cap="none" strike="noStrike">
              <a:solidFill>
                <a:srgbClr val="000000"/>
              </a:solidFill>
              <a:latin typeface="Calibri"/>
              <a:ea typeface="Calibri"/>
              <a:cs typeface="Calibri"/>
              <a:sym typeface="Calibri"/>
            </a:endParaRPr>
          </a:p>
          <a:p>
            <a:pPr indent="-336550" lvl="0" marL="457200" marR="0" rtl="0" algn="l">
              <a:lnSpc>
                <a:spcPct val="100000"/>
              </a:lnSpc>
              <a:spcBef>
                <a:spcPts val="0"/>
              </a:spcBef>
              <a:spcAft>
                <a:spcPts val="0"/>
              </a:spcAft>
              <a:buClr>
                <a:srgbClr val="000000"/>
              </a:buClr>
              <a:buSzPts val="1700"/>
              <a:buFont typeface="Calibri"/>
              <a:buChar char="●"/>
            </a:pPr>
            <a:r>
              <a:rPr b="1" i="0" lang="en" sz="1700" u="none" cap="none" strike="noStrike">
                <a:solidFill>
                  <a:schemeClr val="dk1"/>
                </a:solidFill>
                <a:latin typeface="Calibri"/>
                <a:ea typeface="Calibri"/>
                <a:cs typeface="Calibri"/>
                <a:sym typeface="Calibri"/>
              </a:rPr>
              <a:t>Order Date</a:t>
            </a:r>
            <a:endParaRPr b="1"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1" i="0" lang="en" sz="1700" u="none" cap="none" strike="noStrike">
                <a:solidFill>
                  <a:schemeClr val="dk1"/>
                </a:solidFill>
                <a:latin typeface="Calibri"/>
                <a:ea typeface="Calibri"/>
                <a:cs typeface="Calibri"/>
                <a:sym typeface="Calibri"/>
              </a:rPr>
              <a:t>Ship Date</a:t>
            </a:r>
            <a:endParaRPr b="1" i="0" sz="17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2" name="Google Shape;132;p30"/>
          <p:cNvCxnSpPr/>
          <p:nvPr/>
        </p:nvCxnSpPr>
        <p:spPr>
          <a:xfrm>
            <a:off x="4416798" y="3117223"/>
            <a:ext cx="1600200" cy="341100"/>
          </a:xfrm>
          <a:prstGeom prst="bentConnector3">
            <a:avLst>
              <a:gd fmla="val 50000" name="adj1"/>
            </a:avLst>
          </a:prstGeom>
          <a:noFill/>
          <a:ln cap="flat" cmpd="sng" w="43175">
            <a:solidFill>
              <a:srgbClr val="5E7177"/>
            </a:solidFill>
            <a:prstDash val="solid"/>
            <a:round/>
            <a:headEnd len="sm" w="sm" type="none"/>
            <a:tailEnd len="med" w="med" type="triangle"/>
          </a:ln>
        </p:spPr>
      </p:cxnSp>
      <p:sp>
        <p:nvSpPr>
          <p:cNvPr id="133" name="Google Shape;133;p30"/>
          <p:cNvSpPr/>
          <p:nvPr/>
        </p:nvSpPr>
        <p:spPr>
          <a:xfrm>
            <a:off x="6449425" y="2665800"/>
            <a:ext cx="2014500" cy="256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 sz="1900" u="sng" cap="none" strike="noStrike">
                <a:solidFill>
                  <a:srgbClr val="CC0000"/>
                </a:solidFill>
                <a:latin typeface="Calibri"/>
                <a:ea typeface="Calibri"/>
                <a:cs typeface="Calibri"/>
                <a:sym typeface="Calibri"/>
              </a:rPr>
              <a:t>   </a:t>
            </a:r>
            <a:endParaRPr b="1" i="0" sz="1900" u="sng" cap="none" strike="noStrike">
              <a:solidFill>
                <a:srgbClr val="CC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900" u="sng" cap="none" strike="noStrike">
              <a:solidFill>
                <a:srgbClr val="CC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 sz="1900" u="sng" cap="none" strike="noStrike">
                <a:solidFill>
                  <a:srgbClr val="CC0000"/>
                </a:solidFill>
                <a:latin typeface="Calibri"/>
                <a:ea typeface="Calibri"/>
                <a:cs typeface="Calibri"/>
                <a:sym typeface="Calibri"/>
              </a:rPr>
              <a:t>Unique Data</a:t>
            </a:r>
            <a:endParaRPr b="1" i="0" sz="1900" u="sng" cap="none" strike="noStrike">
              <a:solidFill>
                <a:srgbClr val="CC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700" u="sng" cap="none" strike="noStrike">
              <a:solidFill>
                <a:srgbClr val="CC0000"/>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1" i="0" lang="en" sz="1700" u="none" cap="none" strike="noStrike">
                <a:solidFill>
                  <a:schemeClr val="dk1"/>
                </a:solidFill>
                <a:latin typeface="Calibri"/>
                <a:ea typeface="Calibri"/>
                <a:cs typeface="Calibri"/>
                <a:sym typeface="Calibri"/>
              </a:rPr>
              <a:t>Sales</a:t>
            </a:r>
            <a:endParaRPr b="1"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1" i="0" lang="en" sz="1700" u="none" cap="none" strike="noStrike">
                <a:solidFill>
                  <a:schemeClr val="dk1"/>
                </a:solidFill>
                <a:latin typeface="Calibri"/>
                <a:ea typeface="Calibri"/>
                <a:cs typeface="Calibri"/>
                <a:sym typeface="Calibri"/>
              </a:rPr>
              <a:t>Row Id</a:t>
            </a:r>
            <a:endParaRPr b="1"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1" i="0" lang="en" sz="1700" u="none" cap="none" strike="noStrike">
                <a:solidFill>
                  <a:schemeClr val="dk1"/>
                </a:solidFill>
                <a:latin typeface="Calibri"/>
                <a:ea typeface="Calibri"/>
                <a:cs typeface="Calibri"/>
                <a:sym typeface="Calibri"/>
              </a:rPr>
              <a:t>Postal Code</a:t>
            </a:r>
            <a:endParaRPr b="1"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700" u="sng" cap="none" strike="noStrike">
              <a:solidFill>
                <a:srgbClr val="CC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700" u="sng" cap="none" strike="noStrike">
              <a:solidFill>
                <a:srgbClr val="CC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CC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700" u="none" cap="none" strike="noStrike">
              <a:solidFill>
                <a:srgbClr val="21212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CC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CC0000"/>
              </a:solidFill>
              <a:latin typeface="Arial"/>
              <a:ea typeface="Arial"/>
              <a:cs typeface="Arial"/>
              <a:sym typeface="Arial"/>
            </a:endParaRPr>
          </a:p>
        </p:txBody>
      </p:sp>
      <p:pic>
        <p:nvPicPr>
          <p:cNvPr descr="Release notes" id="134" name="Google Shape;134;p30"/>
          <p:cNvPicPr preferRelativeResize="0"/>
          <p:nvPr/>
        </p:nvPicPr>
        <p:blipFill rotWithShape="1">
          <a:blip r:embed="rId3">
            <a:alphaModFix/>
          </a:blip>
          <a:srcRect b="0" l="0" r="0" t="0"/>
          <a:stretch/>
        </p:blipFill>
        <p:spPr>
          <a:xfrm>
            <a:off x="3418458" y="1506491"/>
            <a:ext cx="2014538" cy="2014538"/>
          </a:xfrm>
          <a:prstGeom prst="rect">
            <a:avLst/>
          </a:prstGeom>
          <a:noFill/>
          <a:ln>
            <a:noFill/>
          </a:ln>
        </p:spPr>
      </p:pic>
      <p:sp>
        <p:nvSpPr>
          <p:cNvPr id="135" name="Google Shape;135;p30"/>
          <p:cNvSpPr txBox="1"/>
          <p:nvPr/>
        </p:nvSpPr>
        <p:spPr>
          <a:xfrm>
            <a:off x="129725" y="89450"/>
            <a:ext cx="8949900" cy="64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CC0000"/>
                </a:solidFill>
                <a:latin typeface="Arial"/>
                <a:ea typeface="Arial"/>
                <a:cs typeface="Arial"/>
                <a:sym typeface="Arial"/>
              </a:rPr>
              <a:t>DATA SUMMARY</a:t>
            </a:r>
            <a:endParaRPr b="0" i="0" sz="2800" u="none" cap="none" strike="noStrike">
              <a:solidFill>
                <a:srgbClr val="CC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a:t>
            </a:r>
            <a:r>
              <a:rPr b="1" lang="en" sz="2400">
                <a:solidFill>
                  <a:srgbClr val="CC0000"/>
                </a:solidFill>
              </a:rPr>
              <a:t>DATA SUMMARY</a:t>
            </a:r>
            <a:endParaRPr/>
          </a:p>
        </p:txBody>
      </p:sp>
      <p:sp>
        <p:nvSpPr>
          <p:cNvPr id="141" name="Google Shape;141;p31"/>
          <p:cNvSpPr txBox="1"/>
          <p:nvPr>
            <p:ph idx="1" type="body"/>
          </p:nvPr>
        </p:nvSpPr>
        <p:spPr>
          <a:xfrm>
            <a:off x="311700" y="1083275"/>
            <a:ext cx="8520600" cy="3485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accent2"/>
              </a:buClr>
              <a:buSzPts val="924"/>
              <a:buChar char="●"/>
            </a:pPr>
            <a:r>
              <a:rPr b="1" lang="en" sz="1200">
                <a:solidFill>
                  <a:schemeClr val="dk1"/>
                </a:solidFill>
                <a:latin typeface="Calibri"/>
                <a:ea typeface="Calibri"/>
                <a:cs typeface="Calibri"/>
                <a:sym typeface="Calibri"/>
              </a:rPr>
              <a:t>This is the Superstore Sale dataset. In the below table it shows the top 3 rows</a:t>
            </a:r>
            <a:endParaRPr/>
          </a:p>
        </p:txBody>
      </p:sp>
      <p:sp>
        <p:nvSpPr>
          <p:cNvPr id="142" name="Google Shape;142;p31"/>
          <p:cNvSpPr txBox="1"/>
          <p:nvPr/>
        </p:nvSpPr>
        <p:spPr>
          <a:xfrm>
            <a:off x="1306550" y="669825"/>
            <a:ext cx="476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43" name="Google Shape;143;p31"/>
          <p:cNvPicPr preferRelativeResize="0"/>
          <p:nvPr/>
        </p:nvPicPr>
        <p:blipFill rotWithShape="1">
          <a:blip r:embed="rId3">
            <a:alphaModFix/>
          </a:blip>
          <a:srcRect b="0" l="0" r="0" t="0"/>
          <a:stretch/>
        </p:blipFill>
        <p:spPr>
          <a:xfrm>
            <a:off x="461325" y="1536950"/>
            <a:ext cx="8383227" cy="317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2"/>
          <p:cNvSpPr txBox="1"/>
          <p:nvPr>
            <p:ph type="title"/>
          </p:nvPr>
        </p:nvSpPr>
        <p:spPr>
          <a:xfrm>
            <a:off x="311700" y="140575"/>
            <a:ext cx="8520600" cy="877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111"/>
              <a:buNone/>
            </a:pPr>
            <a:r>
              <a:rPr b="1" lang="en" sz="2333">
                <a:solidFill>
                  <a:srgbClr val="CC0000"/>
                </a:solidFill>
              </a:rPr>
              <a:t>FEATURES DESCRIPTION</a:t>
            </a:r>
            <a:endParaRPr sz="2733">
              <a:solidFill>
                <a:srgbClr val="CC0000"/>
              </a:solidFill>
            </a:endParaRPr>
          </a:p>
          <a:p>
            <a:pPr indent="0" lvl="0" marL="0" rtl="0" algn="l">
              <a:lnSpc>
                <a:spcPct val="100000"/>
              </a:lnSpc>
              <a:spcBef>
                <a:spcPts val="0"/>
              </a:spcBef>
              <a:spcAft>
                <a:spcPts val="0"/>
              </a:spcAft>
              <a:buSzPts val="3111"/>
              <a:buNone/>
            </a:pPr>
            <a:r>
              <a:t/>
            </a:r>
            <a:endParaRPr sz="3022"/>
          </a:p>
        </p:txBody>
      </p:sp>
      <p:sp>
        <p:nvSpPr>
          <p:cNvPr id="149" name="Google Shape;149;p32"/>
          <p:cNvSpPr txBox="1"/>
          <p:nvPr>
            <p:ph idx="1" type="body"/>
          </p:nvPr>
        </p:nvSpPr>
        <p:spPr>
          <a:xfrm>
            <a:off x="50" y="0"/>
            <a:ext cx="9144000" cy="514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800"/>
              <a:buNone/>
            </a:pPr>
            <a:r>
              <a:t/>
            </a:r>
            <a:endParaRPr b="1" sz="1200">
              <a:solidFill>
                <a:schemeClr val="dk1"/>
              </a:solidFill>
              <a:highlight>
                <a:schemeClr val="lt1"/>
              </a:highlight>
              <a:latin typeface="Calibri"/>
              <a:ea typeface="Calibri"/>
              <a:cs typeface="Calibri"/>
              <a:sym typeface="Calibri"/>
            </a:endParaRPr>
          </a:p>
          <a:p>
            <a:pPr indent="0" lvl="0" marL="0" rtl="0" algn="l">
              <a:lnSpc>
                <a:spcPct val="105000"/>
              </a:lnSpc>
              <a:spcBef>
                <a:spcPts val="0"/>
              </a:spcBef>
              <a:spcAft>
                <a:spcPts val="0"/>
              </a:spcAft>
              <a:buSzPts val="1800"/>
              <a:buNone/>
            </a:pPr>
            <a:r>
              <a:t/>
            </a:r>
            <a:endParaRPr b="1" sz="1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SzPts val="1800"/>
              <a:buNone/>
            </a:pPr>
            <a:r>
              <a:t/>
            </a:r>
            <a:endParaRPr b="1" sz="1200">
              <a:solidFill>
                <a:schemeClr val="dk1"/>
              </a:solidFill>
              <a:highlight>
                <a:schemeClr val="lt1"/>
              </a:highlight>
              <a:latin typeface="Calibri"/>
              <a:ea typeface="Calibri"/>
              <a:cs typeface="Calibri"/>
              <a:sym typeface="Calibri"/>
            </a:endParaRPr>
          </a:p>
          <a:p>
            <a:pPr indent="-304800" lvl="0" marL="457200" rtl="0" algn="l">
              <a:lnSpc>
                <a:spcPct val="115000"/>
              </a:lnSpc>
              <a:spcBef>
                <a:spcPts val="1500"/>
              </a:spcBef>
              <a:spcAft>
                <a:spcPts val="0"/>
              </a:spcAft>
              <a:buClr>
                <a:srgbClr val="0D0D0D"/>
              </a:buClr>
              <a:buSzPts val="1200"/>
              <a:buFont typeface="Times New Roman"/>
              <a:buChar char="●"/>
            </a:pPr>
            <a:r>
              <a:rPr lang="en" sz="1400">
                <a:solidFill>
                  <a:srgbClr val="CC0000"/>
                </a:solidFill>
                <a:highlight>
                  <a:schemeClr val="lt1"/>
                </a:highlight>
                <a:latin typeface="Times New Roman"/>
                <a:ea typeface="Times New Roman"/>
                <a:cs typeface="Times New Roman"/>
                <a:sym typeface="Times New Roman"/>
              </a:rPr>
              <a:t>Ship Mode</a:t>
            </a:r>
            <a:r>
              <a:rPr lang="en" sz="1300">
                <a:solidFill>
                  <a:srgbClr val="0D0D0D"/>
                </a:solidFill>
                <a:highlight>
                  <a:schemeClr val="lt1"/>
                </a:highlight>
                <a:latin typeface="Times New Roman"/>
                <a:ea typeface="Times New Roman"/>
                <a:cs typeface="Times New Roman"/>
                <a:sym typeface="Times New Roman"/>
              </a:rPr>
              <a:t>'</a:t>
            </a:r>
            <a:r>
              <a:rPr lang="en" sz="1300">
                <a:solidFill>
                  <a:srgbClr val="0D0D0D"/>
                </a:solidFill>
                <a:highlight>
                  <a:srgbClr val="FFFFFF"/>
                </a:highlight>
                <a:latin typeface="Times New Roman"/>
                <a:ea typeface="Times New Roman"/>
                <a:cs typeface="Times New Roman"/>
                <a:sym typeface="Times New Roman"/>
              </a:rPr>
              <a:t>:  Different modes of shipment such as standard, express, etc.</a:t>
            </a:r>
            <a:endParaRPr sz="1300">
              <a:solidFill>
                <a:srgbClr val="0D0D0D"/>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D0D0D"/>
              </a:buClr>
              <a:buSzPts val="1200"/>
              <a:buFont typeface="Times New Roman"/>
              <a:buChar char="●"/>
            </a:pPr>
            <a:r>
              <a:rPr lang="en" sz="1300">
                <a:solidFill>
                  <a:srgbClr val="CC0000"/>
                </a:solidFill>
                <a:highlight>
                  <a:srgbClr val="FFFFFF"/>
                </a:highlight>
                <a:latin typeface="Times New Roman"/>
                <a:ea typeface="Times New Roman"/>
                <a:cs typeface="Times New Roman"/>
                <a:sym typeface="Times New Roman"/>
              </a:rPr>
              <a:t>'</a:t>
            </a:r>
            <a:r>
              <a:rPr lang="en" sz="1400">
                <a:solidFill>
                  <a:srgbClr val="CC0000"/>
                </a:solidFill>
                <a:highlight>
                  <a:srgbClr val="FFFFFF"/>
                </a:highlight>
                <a:latin typeface="Times New Roman"/>
                <a:ea typeface="Times New Roman"/>
                <a:cs typeface="Times New Roman"/>
                <a:sym typeface="Times New Roman"/>
              </a:rPr>
              <a:t>Segment':</a:t>
            </a:r>
            <a:r>
              <a:rPr lang="en" sz="1300">
                <a:solidFill>
                  <a:srgbClr val="0D0D0D"/>
                </a:solidFill>
                <a:highlight>
                  <a:srgbClr val="FFFFFF"/>
                </a:highlight>
                <a:latin typeface="Times New Roman"/>
                <a:ea typeface="Times New Roman"/>
                <a:cs typeface="Times New Roman"/>
                <a:sym typeface="Times New Roman"/>
              </a:rPr>
              <a:t>     Segmentation of customers into different categories (e.g., consumer, corporate, home office).</a:t>
            </a:r>
            <a:endParaRPr sz="1300">
              <a:solidFill>
                <a:srgbClr val="0D0D0D"/>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D0D0D"/>
              </a:buClr>
              <a:buSzPts val="1200"/>
              <a:buFont typeface="Times New Roman"/>
              <a:buChar char="●"/>
            </a:pPr>
            <a:r>
              <a:rPr lang="en" sz="1400">
                <a:solidFill>
                  <a:srgbClr val="0D0D0D"/>
                </a:solidFill>
                <a:highlight>
                  <a:srgbClr val="FFFFFF"/>
                </a:highlight>
                <a:latin typeface="Times New Roman"/>
                <a:ea typeface="Times New Roman"/>
                <a:cs typeface="Times New Roman"/>
                <a:sym typeface="Times New Roman"/>
              </a:rPr>
              <a:t>'</a:t>
            </a:r>
            <a:r>
              <a:rPr lang="en" sz="1400">
                <a:solidFill>
                  <a:srgbClr val="CC0000"/>
                </a:solidFill>
                <a:highlight>
                  <a:srgbClr val="FFFFFF"/>
                </a:highlight>
                <a:latin typeface="Times New Roman"/>
                <a:ea typeface="Times New Roman"/>
                <a:cs typeface="Times New Roman"/>
                <a:sym typeface="Times New Roman"/>
              </a:rPr>
              <a:t>Country'</a:t>
            </a:r>
            <a:r>
              <a:rPr lang="en" sz="1400">
                <a:solidFill>
                  <a:srgbClr val="0D0D0D"/>
                </a:solidFill>
                <a:highlight>
                  <a:srgbClr val="FFFFFF"/>
                </a:highlight>
                <a:latin typeface="Times New Roman"/>
                <a:ea typeface="Times New Roman"/>
                <a:cs typeface="Times New Roman"/>
                <a:sym typeface="Times New Roman"/>
              </a:rPr>
              <a:t>:     </a:t>
            </a:r>
            <a:r>
              <a:rPr lang="en" sz="1300">
                <a:solidFill>
                  <a:srgbClr val="0D0D0D"/>
                </a:solidFill>
                <a:highlight>
                  <a:srgbClr val="FFFFFF"/>
                </a:highlight>
                <a:latin typeface="Times New Roman"/>
                <a:ea typeface="Times New Roman"/>
                <a:cs typeface="Times New Roman"/>
                <a:sym typeface="Times New Roman"/>
              </a:rPr>
              <a:t>Names of different countries where sales transactions occur.</a:t>
            </a:r>
            <a:endParaRPr sz="1300">
              <a:solidFill>
                <a:srgbClr val="0D0D0D"/>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D0D0D"/>
              </a:buClr>
              <a:buSzPts val="1200"/>
              <a:buFont typeface="Times New Roman"/>
              <a:buChar char="●"/>
            </a:pPr>
            <a:r>
              <a:rPr lang="en" sz="1400">
                <a:solidFill>
                  <a:srgbClr val="CC0000"/>
                </a:solidFill>
                <a:highlight>
                  <a:srgbClr val="FFFFFF"/>
                </a:highlight>
                <a:latin typeface="Times New Roman"/>
                <a:ea typeface="Times New Roman"/>
                <a:cs typeface="Times New Roman"/>
                <a:sym typeface="Times New Roman"/>
              </a:rPr>
              <a:t>'City'</a:t>
            </a:r>
            <a:r>
              <a:rPr lang="en" sz="1300">
                <a:solidFill>
                  <a:srgbClr val="0D0D0D"/>
                </a:solidFill>
                <a:highlight>
                  <a:srgbClr val="FFFFFF"/>
                </a:highlight>
                <a:latin typeface="Times New Roman"/>
                <a:ea typeface="Times New Roman"/>
                <a:cs typeface="Times New Roman"/>
                <a:sym typeface="Times New Roman"/>
              </a:rPr>
              <a:t>:            Names of cities where sales transactions are made.</a:t>
            </a:r>
            <a:endParaRPr sz="1300">
              <a:solidFill>
                <a:srgbClr val="0D0D0D"/>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D0D0D"/>
              </a:buClr>
              <a:buSzPts val="1200"/>
              <a:buFont typeface="Times New Roman"/>
              <a:buChar char="●"/>
            </a:pPr>
            <a:r>
              <a:rPr lang="en" sz="1400">
                <a:solidFill>
                  <a:srgbClr val="CC0000"/>
                </a:solidFill>
                <a:highlight>
                  <a:srgbClr val="FFFFFF"/>
                </a:highlight>
                <a:latin typeface="Times New Roman"/>
                <a:ea typeface="Times New Roman"/>
                <a:cs typeface="Times New Roman"/>
                <a:sym typeface="Times New Roman"/>
              </a:rPr>
              <a:t>'State</a:t>
            </a:r>
            <a:r>
              <a:rPr lang="en" sz="1300">
                <a:solidFill>
                  <a:srgbClr val="0D0D0D"/>
                </a:solidFill>
                <a:highlight>
                  <a:srgbClr val="FFFFFF"/>
                </a:highlight>
                <a:latin typeface="Times New Roman"/>
                <a:ea typeface="Times New Roman"/>
                <a:cs typeface="Times New Roman"/>
                <a:sym typeface="Times New Roman"/>
              </a:rPr>
              <a:t>':           Names of states or provinces within countries.</a:t>
            </a:r>
            <a:endParaRPr sz="1300">
              <a:solidFill>
                <a:srgbClr val="0D0D0D"/>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D0D0D"/>
              </a:buClr>
              <a:buSzPts val="1200"/>
              <a:buFont typeface="Times New Roman"/>
              <a:buChar char="●"/>
            </a:pPr>
            <a:r>
              <a:rPr lang="en" sz="1400">
                <a:solidFill>
                  <a:srgbClr val="CC0000"/>
                </a:solidFill>
                <a:highlight>
                  <a:srgbClr val="FFFFFF"/>
                </a:highlight>
                <a:latin typeface="Times New Roman"/>
                <a:ea typeface="Times New Roman"/>
                <a:cs typeface="Times New Roman"/>
                <a:sym typeface="Times New Roman"/>
              </a:rPr>
              <a:t>'Region'</a:t>
            </a:r>
            <a:r>
              <a:rPr lang="en" sz="1300">
                <a:solidFill>
                  <a:srgbClr val="CC0000"/>
                </a:solidFill>
                <a:highlight>
                  <a:srgbClr val="FFFFFF"/>
                </a:highlight>
                <a:latin typeface="Times New Roman"/>
                <a:ea typeface="Times New Roman"/>
                <a:cs typeface="Times New Roman"/>
                <a:sym typeface="Times New Roman"/>
              </a:rPr>
              <a:t>:</a:t>
            </a:r>
            <a:r>
              <a:rPr lang="en" sz="1300">
                <a:solidFill>
                  <a:srgbClr val="0D0D0D"/>
                </a:solidFill>
                <a:highlight>
                  <a:srgbClr val="FFFFFF"/>
                </a:highlight>
                <a:latin typeface="Times New Roman"/>
                <a:ea typeface="Times New Roman"/>
                <a:cs typeface="Times New Roman"/>
                <a:sym typeface="Times New Roman"/>
              </a:rPr>
              <a:t>       Geographic regions or areas where sales transactions take place.</a:t>
            </a:r>
            <a:endParaRPr sz="1300">
              <a:solidFill>
                <a:srgbClr val="0D0D0D"/>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D0D0D"/>
              </a:buClr>
              <a:buSzPts val="1200"/>
              <a:buFont typeface="Times New Roman"/>
              <a:buChar char="●"/>
            </a:pPr>
            <a:r>
              <a:rPr lang="en" sz="1400">
                <a:solidFill>
                  <a:srgbClr val="CC0000"/>
                </a:solidFill>
                <a:highlight>
                  <a:srgbClr val="FFFFFF"/>
                </a:highlight>
                <a:latin typeface="Times New Roman"/>
                <a:ea typeface="Times New Roman"/>
                <a:cs typeface="Times New Roman"/>
                <a:sym typeface="Times New Roman"/>
              </a:rPr>
              <a:t>'Category</a:t>
            </a:r>
            <a:r>
              <a:rPr lang="en" sz="1300">
                <a:solidFill>
                  <a:srgbClr val="CC0000"/>
                </a:solidFill>
                <a:highlight>
                  <a:srgbClr val="FFFFFF"/>
                </a:highlight>
                <a:latin typeface="Times New Roman"/>
                <a:ea typeface="Times New Roman"/>
                <a:cs typeface="Times New Roman"/>
                <a:sym typeface="Times New Roman"/>
              </a:rPr>
              <a:t>'</a:t>
            </a:r>
            <a:r>
              <a:rPr lang="en" sz="1300">
                <a:solidFill>
                  <a:srgbClr val="0D0D0D"/>
                </a:solidFill>
                <a:highlight>
                  <a:srgbClr val="FFFFFF"/>
                </a:highlight>
                <a:latin typeface="Times New Roman"/>
                <a:ea typeface="Times New Roman"/>
                <a:cs typeface="Times New Roman"/>
                <a:sym typeface="Times New Roman"/>
              </a:rPr>
              <a:t>:    Broad categories to which products belong (e.g., office supplies, technology, furniture).</a:t>
            </a:r>
            <a:endParaRPr sz="1300">
              <a:solidFill>
                <a:srgbClr val="0D0D0D"/>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D0D0D"/>
              </a:buClr>
              <a:buSzPts val="1200"/>
              <a:buFont typeface="Times New Roman"/>
              <a:buChar char="●"/>
            </a:pPr>
            <a:r>
              <a:rPr lang="en" sz="1400">
                <a:solidFill>
                  <a:srgbClr val="CC0000"/>
                </a:solidFill>
                <a:highlight>
                  <a:srgbClr val="FFFFFF"/>
                </a:highlight>
                <a:latin typeface="Times New Roman"/>
                <a:ea typeface="Times New Roman"/>
                <a:cs typeface="Times New Roman"/>
                <a:sym typeface="Times New Roman"/>
              </a:rPr>
              <a:t>'Sub-Category</a:t>
            </a:r>
            <a:r>
              <a:rPr lang="en" sz="1300">
                <a:solidFill>
                  <a:srgbClr val="CC0000"/>
                </a:solidFill>
                <a:highlight>
                  <a:srgbClr val="FFFFFF"/>
                </a:highlight>
                <a:latin typeface="Times New Roman"/>
                <a:ea typeface="Times New Roman"/>
                <a:cs typeface="Times New Roman"/>
                <a:sym typeface="Times New Roman"/>
              </a:rPr>
              <a:t>'</a:t>
            </a:r>
            <a:r>
              <a:rPr lang="en" sz="1300">
                <a:solidFill>
                  <a:srgbClr val="0D0D0D"/>
                </a:solidFill>
                <a:highlight>
                  <a:srgbClr val="FFFFFF"/>
                </a:highlight>
                <a:latin typeface="Times New Roman"/>
                <a:ea typeface="Times New Roman"/>
                <a:cs typeface="Times New Roman"/>
                <a:sym typeface="Times New Roman"/>
              </a:rPr>
              <a:t>: Subcategories within product categories (e.g., chairs, tables, phones).</a:t>
            </a:r>
            <a:endParaRPr sz="1300">
              <a:solidFill>
                <a:srgbClr val="0D0D0D"/>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400">
                <a:solidFill>
                  <a:srgbClr val="CC0000"/>
                </a:solidFill>
                <a:highlight>
                  <a:srgbClr val="FFFFFF"/>
                </a:highlight>
                <a:latin typeface="Times New Roman"/>
                <a:ea typeface="Times New Roman"/>
                <a:cs typeface="Times New Roman"/>
                <a:sym typeface="Times New Roman"/>
              </a:rPr>
              <a:t>Row ID</a:t>
            </a:r>
            <a:r>
              <a:rPr lang="en" sz="1300">
                <a:solidFill>
                  <a:schemeClr val="dk1"/>
                </a:solidFill>
                <a:highlight>
                  <a:srgbClr val="FFFFFF"/>
                </a:highlight>
                <a:latin typeface="Times New Roman"/>
                <a:ea typeface="Times New Roman"/>
                <a:cs typeface="Times New Roman"/>
                <a:sym typeface="Times New Roman"/>
              </a:rPr>
              <a:t>:        Sequential index for dataset organization and management.</a:t>
            </a:r>
            <a:endParaRPr sz="13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400">
                <a:solidFill>
                  <a:srgbClr val="CC0000"/>
                </a:solidFill>
                <a:highlight>
                  <a:srgbClr val="FFFFFF"/>
                </a:highlight>
                <a:latin typeface="Times New Roman"/>
                <a:ea typeface="Times New Roman"/>
                <a:cs typeface="Times New Roman"/>
                <a:sym typeface="Times New Roman"/>
              </a:rPr>
              <a:t>Order ID</a:t>
            </a:r>
            <a:r>
              <a:rPr lang="en" sz="1400">
                <a:solidFill>
                  <a:schemeClr val="dk1"/>
                </a:solidFill>
                <a:highlight>
                  <a:srgbClr val="FFFFFF"/>
                </a:highlight>
                <a:latin typeface="Times New Roman"/>
                <a:ea typeface="Times New Roman"/>
                <a:cs typeface="Times New Roman"/>
                <a:sym typeface="Times New Roman"/>
              </a:rPr>
              <a:t>:      </a:t>
            </a:r>
            <a:r>
              <a:rPr lang="en" sz="1300">
                <a:solidFill>
                  <a:schemeClr val="dk1"/>
                </a:solidFill>
                <a:highlight>
                  <a:srgbClr val="FFFFFF"/>
                </a:highlight>
                <a:latin typeface="Times New Roman"/>
                <a:ea typeface="Times New Roman"/>
                <a:cs typeface="Times New Roman"/>
                <a:sym typeface="Times New Roman"/>
              </a:rPr>
              <a:t>Unique identifier for tracking individual sales orders.</a:t>
            </a:r>
            <a:endParaRPr sz="13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400">
                <a:solidFill>
                  <a:srgbClr val="CC0000"/>
                </a:solidFill>
                <a:highlight>
                  <a:srgbClr val="FFFFFF"/>
                </a:highlight>
                <a:latin typeface="Times New Roman"/>
                <a:ea typeface="Times New Roman"/>
                <a:cs typeface="Times New Roman"/>
                <a:sym typeface="Times New Roman"/>
              </a:rPr>
              <a:t>Order Dat</a:t>
            </a:r>
            <a:r>
              <a:rPr lang="en" sz="1300">
                <a:solidFill>
                  <a:srgbClr val="CC0000"/>
                </a:solidFill>
                <a:highlight>
                  <a:srgbClr val="FFFFFF"/>
                </a:highlight>
                <a:latin typeface="Times New Roman"/>
                <a:ea typeface="Times New Roman"/>
                <a:cs typeface="Times New Roman"/>
                <a:sym typeface="Times New Roman"/>
              </a:rPr>
              <a:t>e</a:t>
            </a:r>
            <a:r>
              <a:rPr lang="en" sz="1300">
                <a:solidFill>
                  <a:schemeClr val="dk1"/>
                </a:solidFill>
                <a:highlight>
                  <a:srgbClr val="FFFFFF"/>
                </a:highlight>
                <a:latin typeface="Times New Roman"/>
                <a:ea typeface="Times New Roman"/>
                <a:cs typeface="Times New Roman"/>
                <a:sym typeface="Times New Roman"/>
              </a:rPr>
              <a:t>:   Date when a sales order was placed by a customer.</a:t>
            </a:r>
            <a:endParaRPr sz="13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400">
                <a:solidFill>
                  <a:srgbClr val="CC0000"/>
                </a:solidFill>
                <a:highlight>
                  <a:srgbClr val="FFFFFF"/>
                </a:highlight>
                <a:latin typeface="Times New Roman"/>
                <a:ea typeface="Times New Roman"/>
                <a:cs typeface="Times New Roman"/>
                <a:sym typeface="Times New Roman"/>
              </a:rPr>
              <a:t>Ship Date</a:t>
            </a:r>
            <a:r>
              <a:rPr lang="en" sz="1400">
                <a:solidFill>
                  <a:schemeClr val="dk1"/>
                </a:solidFill>
                <a:highlight>
                  <a:srgbClr val="FFFFFF"/>
                </a:highlight>
                <a:latin typeface="Times New Roman"/>
                <a:ea typeface="Times New Roman"/>
                <a:cs typeface="Times New Roman"/>
                <a:sym typeface="Times New Roman"/>
              </a:rPr>
              <a:t>:    </a:t>
            </a:r>
            <a:r>
              <a:rPr lang="en" sz="1300">
                <a:solidFill>
                  <a:schemeClr val="dk1"/>
                </a:solidFill>
                <a:highlight>
                  <a:srgbClr val="FFFFFF"/>
                </a:highlight>
                <a:latin typeface="Times New Roman"/>
                <a:ea typeface="Times New Roman"/>
                <a:cs typeface="Times New Roman"/>
                <a:sym typeface="Times New Roman"/>
              </a:rPr>
              <a:t> Date when ordered products are shipped to customers.</a:t>
            </a:r>
            <a:endParaRPr sz="13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400">
                <a:solidFill>
                  <a:srgbClr val="CC0000"/>
                </a:solidFill>
                <a:highlight>
                  <a:srgbClr val="FFFFFF"/>
                </a:highlight>
                <a:latin typeface="Times New Roman"/>
                <a:ea typeface="Times New Roman"/>
                <a:cs typeface="Times New Roman"/>
                <a:sym typeface="Times New Roman"/>
              </a:rPr>
              <a:t>Product ID</a:t>
            </a:r>
            <a:r>
              <a:rPr lang="en" sz="1300">
                <a:solidFill>
                  <a:schemeClr val="dk1"/>
                </a:solidFill>
                <a:highlight>
                  <a:srgbClr val="FFFFFF"/>
                </a:highlight>
                <a:latin typeface="Times New Roman"/>
                <a:ea typeface="Times New Roman"/>
                <a:cs typeface="Times New Roman"/>
                <a:sym typeface="Times New Roman"/>
              </a:rPr>
              <a:t>: Unique identifier for individual products in the inventory.</a:t>
            </a:r>
            <a:endParaRPr sz="13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500">
                <a:solidFill>
                  <a:srgbClr val="CC0000"/>
                </a:solidFill>
                <a:highlight>
                  <a:srgbClr val="FFFFFF"/>
                </a:highlight>
                <a:latin typeface="Times New Roman"/>
                <a:ea typeface="Times New Roman"/>
                <a:cs typeface="Times New Roman"/>
                <a:sym typeface="Times New Roman"/>
              </a:rPr>
              <a:t>Postal Code:</a:t>
            </a:r>
            <a:r>
              <a:rPr lang="en" sz="1300">
                <a:solidFill>
                  <a:schemeClr val="dk1"/>
                </a:solidFill>
                <a:highlight>
                  <a:srgbClr val="FFFFFF"/>
                </a:highlight>
                <a:latin typeface="Times New Roman"/>
                <a:ea typeface="Times New Roman"/>
                <a:cs typeface="Times New Roman"/>
                <a:sym typeface="Times New Roman"/>
              </a:rPr>
              <a:t> Numerical or alphanumeric code indicating geographic areas for postal delivery.</a:t>
            </a:r>
            <a:endParaRPr sz="1300">
              <a:solidFill>
                <a:schemeClr val="dk1"/>
              </a:solidFill>
              <a:highlight>
                <a:srgbClr val="FFFFFF"/>
              </a:highlight>
              <a:latin typeface="Times New Roman"/>
              <a:ea typeface="Times New Roman"/>
              <a:cs typeface="Times New Roman"/>
              <a:sym typeface="Times New Roman"/>
            </a:endParaRPr>
          </a:p>
          <a:p>
            <a:pPr indent="0" lvl="0" marL="457200" rtl="0" algn="l">
              <a:lnSpc>
                <a:spcPct val="105000"/>
              </a:lnSpc>
              <a:spcBef>
                <a:spcPts val="0"/>
              </a:spcBef>
              <a:spcAft>
                <a:spcPts val="0"/>
              </a:spcAft>
              <a:buSzPts val="1800"/>
              <a:buNone/>
            </a:pPr>
            <a:r>
              <a:t/>
            </a:r>
            <a:endParaRPr b="1" sz="12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nvSpPr>
        <p:spPr>
          <a:xfrm>
            <a:off x="311700" y="154852"/>
            <a:ext cx="8759700" cy="68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CC0000"/>
                </a:solidFill>
                <a:latin typeface="Arial"/>
                <a:ea typeface="Arial"/>
                <a:cs typeface="Arial"/>
                <a:sym typeface="Arial"/>
              </a:rPr>
              <a:t>                         Value Count Of Customers in Each State</a:t>
            </a:r>
            <a:endParaRPr b="0" i="0" sz="1050" u="none" cap="none" strike="noStrike">
              <a:solidFill>
                <a:srgbClr val="008000"/>
              </a:solidFill>
              <a:highlight>
                <a:srgbClr val="F7F7F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CC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CC0000"/>
              </a:solidFill>
              <a:latin typeface="Arial"/>
              <a:ea typeface="Arial"/>
              <a:cs typeface="Arial"/>
              <a:sym typeface="Arial"/>
            </a:endParaRPr>
          </a:p>
        </p:txBody>
      </p:sp>
      <p:pic>
        <p:nvPicPr>
          <p:cNvPr id="155" name="Google Shape;155;p33"/>
          <p:cNvPicPr preferRelativeResize="0"/>
          <p:nvPr/>
        </p:nvPicPr>
        <p:blipFill rotWithShape="1">
          <a:blip r:embed="rId3">
            <a:alphaModFix/>
          </a:blip>
          <a:srcRect b="0" l="0" r="0" t="0"/>
          <a:stretch/>
        </p:blipFill>
        <p:spPr>
          <a:xfrm>
            <a:off x="4887700" y="1000588"/>
            <a:ext cx="4145450" cy="3142325"/>
          </a:xfrm>
          <a:prstGeom prst="rect">
            <a:avLst/>
          </a:prstGeom>
          <a:noFill/>
          <a:ln>
            <a:noFill/>
          </a:ln>
        </p:spPr>
      </p:pic>
      <p:sp>
        <p:nvSpPr>
          <p:cNvPr id="156" name="Google Shape;156;p33"/>
          <p:cNvSpPr txBox="1"/>
          <p:nvPr/>
        </p:nvSpPr>
        <p:spPr>
          <a:xfrm>
            <a:off x="311700" y="1463650"/>
            <a:ext cx="4369200" cy="29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highlight>
                  <a:schemeClr val="lt1"/>
                </a:highlight>
                <a:latin typeface="Times New Roman"/>
                <a:ea typeface="Times New Roman"/>
                <a:cs typeface="Times New Roman"/>
                <a:sym typeface="Times New Roman"/>
              </a:rPr>
              <a:t>We have made graph for Number of Customers per State. From this graph we get to know that our customer segment is most from california and least from wyoming</a:t>
            </a:r>
            <a:endParaRPr b="0" i="0" sz="2300" u="none" cap="none" strike="noStrike">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