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9942500" cy="6761150"/>
  <p:embeddedFontLst>
    <p:embeddedFont>
      <p:font typeface="Helvetica Neu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521">
          <p15:clr>
            <a:srgbClr val="A4A3A4"/>
          </p15:clr>
        </p15:guide>
      </p15:sldGuideLst>
    </p:ext>
    <p:ext uri="{2D200454-40CA-4A62-9FC3-DE9A4176ACB9}">
      <p15:notesGuideLst>
        <p15:guide id="1" orient="horz" pos="213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45263C-45AF-498B-A85E-22442DFDBE65}">
  <a:tblStyle styleId="{6845263C-45AF-498B-A85E-22442DFDBE65}" styleName="Table_0">
    <a:wholeTbl>
      <a:tcTxStyle b="off" i="off">
        <a:font>
          <a:latin typeface="Helvetica"/>
          <a:ea typeface="Helvetica"/>
          <a:cs typeface="Helvetic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Helvetica"/>
          <a:ea typeface="Helvetica"/>
          <a:cs typeface="Helvetica"/>
        </a:font>
        <a:schemeClr val="lt1"/>
      </a:tcTxStyle>
      <a:tcStyle>
        <a:fill>
          <a:solidFill>
            <a:schemeClr val="accent4"/>
          </a:solidFill>
        </a:fill>
      </a:tcStyle>
    </a:lastCol>
    <a:firstCol>
      <a:tcTxStyle b="on" i="off">
        <a:font>
          <a:latin typeface="Helvetica"/>
          <a:ea typeface="Helvetica"/>
          <a:cs typeface="Helvetica"/>
        </a:font>
        <a:schemeClr val="lt1"/>
      </a:tcTxStyle>
      <a:tcStyle>
        <a:fill>
          <a:solidFill>
            <a:schemeClr val="accent4"/>
          </a:solidFill>
        </a:fill>
      </a:tcStyle>
    </a:firstCol>
    <a:lastRow>
      <a:tcTxStyle b="on" i="off">
        <a:font>
          <a:latin typeface="Helvetica"/>
          <a:ea typeface="Helvetica"/>
          <a:cs typeface="Helvetica"/>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Helvetica"/>
          <a:ea typeface="Helvetica"/>
          <a:cs typeface="Helvetica"/>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521"/>
      </p:guideLst>
    </p:cSldViewPr>
  </p:slideViewPr>
  <p:notesViewPr>
    <p:cSldViewPr snapToGrid="0">
      <p:cViewPr varScale="1">
        <p:scale>
          <a:sx n="100" d="100"/>
          <a:sy n="100" d="100"/>
        </p:scale>
        <p:origin x="0" y="0"/>
      </p:cViewPr>
      <p:guideLst>
        <p:guide pos="2130" orient="horz"/>
        <p:guide pos="3133"/>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HelveticaNeue-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32288" cy="3333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5635625" y="0"/>
            <a:ext cx="4333875" cy="33337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rgbClr val="E36C0A"/>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438900"/>
            <a:ext cx="4332288" cy="3333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5635625" y="6438900"/>
            <a:ext cx="4333875" cy="3333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 name="Google Shape;25;p1: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1: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92" name="Google Shape;92;p1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2: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02" name="Google Shape;102;p1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11" name="Google Shape;111;p10: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3: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19" name="Google Shape;119;p1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29" name="Google Shape;129;p1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5: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39" name="Google Shape;139;p1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6: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49" name="Google Shape;149;p1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7: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55" name="Google Shape;155;p1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8: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61" name="Google Shape;161;p1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9: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68" name="Google Shape;168;p19: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 name="Google Shape;37;p2: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2:notes"/>
          <p:cNvSpPr txBox="1"/>
          <p:nvPr>
            <p:ph idx="12" type="sldNum"/>
          </p:nvPr>
        </p:nvSpPr>
        <p:spPr>
          <a:xfrm>
            <a:off x="5635625" y="6438900"/>
            <a:ext cx="4333875" cy="3333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0: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75" name="Google Shape;175;p20: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1: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81" name="Google Shape;181;p2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3: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87" name="Google Shape;187;p2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44" name="Google Shape;44;p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50" name="Google Shape;50;p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5: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56" name="Google Shape;56;p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6: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62" name="Google Shape;62;p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7: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68" name="Google Shape;68;p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76" name="Google Shape;76;p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9: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84" name="Google Shape;84;p9: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755373" y="685800"/>
            <a:ext cx="7901609" cy="1615966"/>
          </a:xfrm>
          <a:prstGeom prst="rect">
            <a:avLst/>
          </a:prstGeom>
          <a:solidFill>
            <a:srgbClr val="D2691E"/>
          </a:solidFill>
          <a:ln cap="flat" cmpd="sng" w="9525">
            <a:solidFill>
              <a:srgbClr val="D2691E"/>
            </a:solidFill>
            <a:prstDash val="solid"/>
            <a:round/>
            <a:headEnd len="sm" w="sm" type="none"/>
            <a:tailEnd len="sm" w="sm" type="none"/>
          </a:ln>
        </p:spPr>
        <p:txBody>
          <a:bodyPr anchorCtr="0" anchor="ctr" bIns="45700" lIns="91425" spcFirstLastPara="1" rIns="91425" wrap="square" tIns="45700">
            <a:noAutofit/>
          </a:bodyPr>
          <a:lstStyle>
            <a:lvl1pPr lvl="0" algn="ctr">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3"/>
          <p:cNvSpPr txBox="1"/>
          <p:nvPr>
            <p:ph idx="1" type="body"/>
          </p:nvPr>
        </p:nvSpPr>
        <p:spPr>
          <a:xfrm>
            <a:off x="86197" y="782321"/>
            <a:ext cx="8953500" cy="5976288"/>
          </a:xfrm>
          <a:prstGeom prst="rect">
            <a:avLst/>
          </a:prstGeom>
          <a:noFill/>
          <a:ln>
            <a:noFill/>
          </a:ln>
        </p:spPr>
        <p:txBody>
          <a:bodyPr anchorCtr="0" anchor="t" bIns="45700" lIns="91425" spcFirstLastPara="1" rIns="91425" wrap="square" tIns="45700">
            <a:noAutofit/>
          </a:bodyPr>
          <a:lstStyle>
            <a:lvl1pPr indent="-371475" lvl="0" marL="457200" algn="just">
              <a:lnSpc>
                <a:spcPct val="150000"/>
              </a:lnSpc>
              <a:spcBef>
                <a:spcPts val="630"/>
              </a:spcBef>
              <a:spcAft>
                <a:spcPts val="0"/>
              </a:spcAft>
              <a:buSzPts val="2250"/>
              <a:buChar char="•"/>
              <a:defRPr sz="1800">
                <a:latin typeface="Helvetica Neue"/>
                <a:ea typeface="Helvetica Neue"/>
                <a:cs typeface="Helvetica Neue"/>
                <a:sym typeface="Helvetica Neue"/>
              </a:defRPr>
            </a:lvl1pPr>
            <a:lvl2pPr indent="-330200" lvl="1" marL="914400" algn="just">
              <a:lnSpc>
                <a:spcPct val="150000"/>
              </a:lnSpc>
              <a:spcBef>
                <a:spcPts val="560"/>
              </a:spcBef>
              <a:spcAft>
                <a:spcPts val="0"/>
              </a:spcAft>
              <a:buSzPts val="1600"/>
              <a:buChar char="o"/>
              <a:defRPr sz="1600">
                <a:latin typeface="Helvetica Neue"/>
                <a:ea typeface="Helvetica Neue"/>
                <a:cs typeface="Helvetica Neue"/>
                <a:sym typeface="Helvetica Neue"/>
              </a:defRPr>
            </a:lvl2pPr>
            <a:lvl3pPr indent="-304800" lvl="2" marL="1371600" algn="just">
              <a:lnSpc>
                <a:spcPct val="150000"/>
              </a:lnSpc>
              <a:spcBef>
                <a:spcPts val="560"/>
              </a:spcBef>
              <a:spcAft>
                <a:spcPts val="0"/>
              </a:spcAft>
              <a:buSzPts val="1200"/>
              <a:buChar char="4"/>
              <a:defRPr sz="1600">
                <a:latin typeface="Helvetica Neue"/>
                <a:ea typeface="Helvetica Neue"/>
                <a:cs typeface="Helvetica Neue"/>
                <a:sym typeface="Helvetica Neue"/>
              </a:defRPr>
            </a:lvl3pPr>
            <a:lvl4pPr indent="-304800" lvl="3" marL="18288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4pPr>
            <a:lvl5pPr indent="-304800" lvl="4" marL="22860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cxnSp>
        <p:nvCxnSpPr>
          <p:cNvPr id="22" name="Google Shape;22;p3"/>
          <p:cNvCxnSpPr/>
          <p:nvPr/>
        </p:nvCxnSpPr>
        <p:spPr>
          <a:xfrm>
            <a:off x="579120" y="6658235"/>
            <a:ext cx="7934960" cy="0"/>
          </a:xfrm>
          <a:prstGeom prst="straightConnector1">
            <a:avLst/>
          </a:prstGeom>
          <a:solidFill>
            <a:schemeClr val="accent1"/>
          </a:solidFill>
          <a:ln cap="flat" cmpd="sng" w="9525">
            <a:solidFill>
              <a:srgbClr val="005493"/>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0480" y="27846"/>
            <a:ext cx="8328751"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lvl="0" marR="0" rtl="0" algn="l">
              <a:spcBef>
                <a:spcPts val="0"/>
              </a:spcBef>
              <a:spcAft>
                <a:spcPts val="0"/>
              </a:spcAft>
              <a:buSzPts val="1400"/>
              <a:buNone/>
              <a:defRPr b="1" i="0" sz="2400" u="none" cap="none" strike="noStrike">
                <a:solidFill>
                  <a:schemeClr val="lt1"/>
                </a:solidFill>
                <a:latin typeface="Helvetica Neue"/>
                <a:ea typeface="Helvetica Neue"/>
                <a:cs typeface="Helvetica Neue"/>
                <a:sym typeface="Helvetica Neue"/>
              </a:defRPr>
            </a:lvl1pPr>
            <a:lvl2pPr lvl="1"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2pPr>
            <a:lvl3pPr lvl="2"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3pPr>
            <a:lvl4pPr lvl="3"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4pPr>
            <a:lvl5pPr lvl="4"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1" name="Google Shape;11;p1"/>
          <p:cNvSpPr txBox="1"/>
          <p:nvPr>
            <p:ph idx="1" type="body"/>
          </p:nvPr>
        </p:nvSpPr>
        <p:spPr>
          <a:xfrm>
            <a:off x="86197" y="782321"/>
            <a:ext cx="8953500" cy="5831590"/>
          </a:xfrm>
          <a:prstGeom prst="rect">
            <a:avLst/>
          </a:prstGeom>
          <a:noFill/>
          <a:ln>
            <a:noFill/>
          </a:ln>
        </p:spPr>
        <p:txBody>
          <a:bodyPr anchorCtr="0" anchor="t" bIns="45700" lIns="91425" spcFirstLastPara="1" rIns="91425" wrap="square" tIns="45700">
            <a:noAutofit/>
          </a:bodyPr>
          <a:lstStyle>
            <a:lvl1pPr indent="-371475" lvl="0" marL="457200" marR="0" rtl="0" algn="just">
              <a:lnSpc>
                <a:spcPct val="150000"/>
              </a:lnSpc>
              <a:spcBef>
                <a:spcPts val="630"/>
              </a:spcBef>
              <a:spcAft>
                <a:spcPts val="0"/>
              </a:spcAft>
              <a:buClr>
                <a:schemeClr val="dk1"/>
              </a:buClr>
              <a:buSzPts val="2250"/>
              <a:buFont typeface="Arial"/>
              <a:buChar char="•"/>
              <a:defRPr b="0" i="0" sz="1800" u="none" cap="none" strike="noStrike">
                <a:solidFill>
                  <a:schemeClr val="dk1"/>
                </a:solidFill>
                <a:latin typeface="Helvetica Neue"/>
                <a:ea typeface="Helvetica Neue"/>
                <a:cs typeface="Helvetica Neue"/>
                <a:sym typeface="Helvetica Neue"/>
              </a:defRPr>
            </a:lvl1pPr>
            <a:lvl2pPr indent="-330200" lvl="1" marL="914400" marR="0" rtl="0" algn="just">
              <a:lnSpc>
                <a:spcPct val="150000"/>
              </a:lnSpc>
              <a:spcBef>
                <a:spcPts val="560"/>
              </a:spcBef>
              <a:spcAft>
                <a:spcPts val="0"/>
              </a:spcAft>
              <a:buClr>
                <a:schemeClr val="dk1"/>
              </a:buClr>
              <a:buSzPts val="1600"/>
              <a:buFont typeface="Courier New"/>
              <a:buChar char="o"/>
              <a:defRPr b="0" i="0" sz="1600" u="none" cap="none" strike="noStrike">
                <a:solidFill>
                  <a:schemeClr val="dk1"/>
                </a:solidFill>
                <a:latin typeface="Helvetica Neue"/>
                <a:ea typeface="Helvetica Neue"/>
                <a:cs typeface="Helvetica Neue"/>
                <a:sym typeface="Helvetica Neue"/>
              </a:defRPr>
            </a:lvl2pPr>
            <a:lvl3pPr indent="-304800" lvl="2" marL="1371600" marR="0" rtl="0" algn="just">
              <a:lnSpc>
                <a:spcPct val="150000"/>
              </a:lnSpc>
              <a:spcBef>
                <a:spcPts val="560"/>
              </a:spcBef>
              <a:spcAft>
                <a:spcPts val="0"/>
              </a:spcAft>
              <a:buClr>
                <a:srgbClr val="009900"/>
              </a:buClr>
              <a:buSzPts val="1200"/>
              <a:buFont typeface="Arimo"/>
              <a:buChar char="4"/>
              <a:defRPr b="0" i="0" sz="1600" u="none" cap="none" strike="noStrike">
                <a:solidFill>
                  <a:schemeClr val="dk1"/>
                </a:solidFill>
                <a:latin typeface="Helvetica Neue"/>
                <a:ea typeface="Helvetica Neue"/>
                <a:cs typeface="Helvetica Neue"/>
                <a:sym typeface="Helvetica Neue"/>
              </a:defRPr>
            </a:lvl3pPr>
            <a:lvl4pPr indent="-304800" lvl="3" marL="1828800" marR="0" rtl="0" algn="just">
              <a:lnSpc>
                <a:spcPct val="150000"/>
              </a:lnSpc>
              <a:spcBef>
                <a:spcPts val="560"/>
              </a:spcBef>
              <a:spcAft>
                <a:spcPts val="0"/>
              </a:spcAft>
              <a:buClr>
                <a:schemeClr val="hlink"/>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04800" lvl="4" marL="2286000" marR="0" rtl="0" algn="just">
              <a:lnSpc>
                <a:spcPct val="15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2" name="Google Shape;12;p1"/>
          <p:cNvSpPr txBox="1"/>
          <p:nvPr/>
        </p:nvSpPr>
        <p:spPr>
          <a:xfrm>
            <a:off x="4259263" y="6126163"/>
            <a:ext cx="1928812" cy="2460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000" u="none" cap="none" strike="noStrike">
                <a:solidFill>
                  <a:schemeClr val="lt1"/>
                </a:solidFill>
                <a:latin typeface="Helvetica Neue"/>
                <a:ea typeface="Helvetica Neue"/>
                <a:cs typeface="Helvetica Neue"/>
                <a:sym typeface="Helvetica Neue"/>
              </a:rPr>
              <a:t>Wednesday, March 12, 2025</a:t>
            </a:r>
            <a:endParaRPr b="1" i="0" sz="1000" u="none" cap="none" strike="noStrike">
              <a:solidFill>
                <a:schemeClr val="lt1"/>
              </a:solidFill>
              <a:latin typeface="Helvetica Neue"/>
              <a:ea typeface="Helvetica Neue"/>
              <a:cs typeface="Helvetica Neue"/>
              <a:sym typeface="Helvetica Neue"/>
            </a:endParaRPr>
          </a:p>
        </p:txBody>
      </p:sp>
      <p:pic>
        <p:nvPicPr>
          <p:cNvPr descr="JUIT Office Photos | Glassdoor" id="13" name="Google Shape;13;p1"/>
          <p:cNvPicPr preferRelativeResize="0"/>
          <p:nvPr/>
        </p:nvPicPr>
        <p:blipFill rotWithShape="1">
          <a:blip r:embed="rId1">
            <a:alphaModFix/>
          </a:blip>
          <a:srcRect b="0" l="0" r="0" t="0"/>
          <a:stretch/>
        </p:blipFill>
        <p:spPr>
          <a:xfrm>
            <a:off x="8349072" y="42901"/>
            <a:ext cx="815248" cy="679009"/>
          </a:xfrm>
          <a:prstGeom prst="rect">
            <a:avLst/>
          </a:prstGeom>
          <a:noFill/>
          <a:ln>
            <a:noFill/>
          </a:ln>
        </p:spPr>
      </p:pic>
      <p:sp>
        <p:nvSpPr>
          <p:cNvPr id="14" name="Google Shape;14;p1"/>
          <p:cNvSpPr txBox="1"/>
          <p:nvPr/>
        </p:nvSpPr>
        <p:spPr>
          <a:xfrm>
            <a:off x="123673" y="6687228"/>
            <a:ext cx="8694256" cy="195391"/>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0" i="0" lang="en-IN" sz="950" u="none" cap="none" strike="noStrike">
                <a:solidFill>
                  <a:srgbClr val="002060"/>
                </a:solidFill>
                <a:latin typeface="Palatino"/>
                <a:ea typeface="Palatino"/>
                <a:cs typeface="Palatino"/>
                <a:sym typeface="Palatino"/>
              </a:rPr>
              <a:t>       </a:t>
            </a:r>
            <a:r>
              <a:rPr b="0" i="0" lang="en-IN" sz="900" u="none" cap="none" strike="noStrike">
                <a:solidFill>
                  <a:srgbClr val="002060"/>
                </a:solidFill>
                <a:latin typeface="Palatino"/>
                <a:ea typeface="Palatino"/>
                <a:cs typeface="Palatino"/>
                <a:sym typeface="Palatino"/>
              </a:rPr>
              <a:t>Major Project – II (18B19CI891) Mid-Term Evaluation | Department of CSE &amp; IT | AY 2024-25. </a:t>
            </a:r>
            <a:endParaRPr/>
          </a:p>
        </p:txBody>
      </p:sp>
      <p:sp>
        <p:nvSpPr>
          <p:cNvPr id="15" name="Google Shape;15;p1"/>
          <p:cNvSpPr txBox="1"/>
          <p:nvPr/>
        </p:nvSpPr>
        <p:spPr>
          <a:xfrm>
            <a:off x="8798560" y="6613912"/>
            <a:ext cx="259243" cy="24606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950" u="none" cap="none" strike="noStrike">
              <a:solidFill>
                <a:srgbClr val="002060"/>
              </a:solidFill>
              <a:latin typeface="Palatino"/>
              <a:ea typeface="Palatino"/>
              <a:cs typeface="Palatino"/>
              <a:sym typeface="Palatino"/>
            </a:endParaRPr>
          </a:p>
        </p:txBody>
      </p:sp>
      <p:sp>
        <p:nvSpPr>
          <p:cNvPr id="16" name="Google Shape;16;p1"/>
          <p:cNvSpPr txBox="1"/>
          <p:nvPr/>
        </p:nvSpPr>
        <p:spPr>
          <a:xfrm>
            <a:off x="8798560" y="6644391"/>
            <a:ext cx="36576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b="0" i="0" lang="en-IN" sz="900" u="none" cap="none" strike="noStrike">
                <a:solidFill>
                  <a:srgbClr val="005493"/>
                </a:solidFill>
                <a:latin typeface="Palatino"/>
                <a:ea typeface="Palatino"/>
                <a:cs typeface="Palatino"/>
                <a:sym typeface="Palatino"/>
              </a:rPr>
              <a:t>‹#›</a:t>
            </a:fld>
            <a:r>
              <a:rPr b="0" i="0" lang="en-IN" sz="900" u="none" cap="none" strike="noStrike">
                <a:solidFill>
                  <a:srgbClr val="005493"/>
                </a:solidFill>
                <a:latin typeface="Palatino"/>
                <a:ea typeface="Palatino"/>
                <a:cs typeface="Palatino"/>
                <a:sym typeface="Palatino"/>
              </a:rPr>
              <a:t>.</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4"/>
          <p:cNvSpPr txBox="1"/>
          <p:nvPr>
            <p:ph type="ctrTitle"/>
          </p:nvPr>
        </p:nvSpPr>
        <p:spPr>
          <a:xfrm>
            <a:off x="0" y="3401210"/>
            <a:ext cx="9144000" cy="759871"/>
          </a:xfrm>
          <a:prstGeom prst="rect">
            <a:avLst/>
          </a:prstGeom>
          <a:solidFill>
            <a:srgbClr val="0037A4"/>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IN" sz="2800"/>
              <a:t>Org Trivia - Automated Weekly Quizzes</a:t>
            </a:r>
            <a:endParaRPr sz="1400"/>
          </a:p>
        </p:txBody>
      </p:sp>
      <p:sp>
        <p:nvSpPr>
          <p:cNvPr id="28" name="Google Shape;28;p4"/>
          <p:cNvSpPr txBox="1"/>
          <p:nvPr/>
        </p:nvSpPr>
        <p:spPr>
          <a:xfrm>
            <a:off x="959983" y="635844"/>
            <a:ext cx="7429520" cy="980728"/>
          </a:xfrm>
          <a:prstGeom prst="rect">
            <a:avLst/>
          </a:prstGeom>
          <a:noFill/>
          <a:ln>
            <a:noFill/>
          </a:ln>
        </p:spPr>
        <p:txBody>
          <a:bodyPr anchorCtr="0" anchor="b" bIns="45700" lIns="91425" spcFirstLastPara="1" rIns="91425" wrap="square" tIns="45700">
            <a:noAutofit/>
          </a:bodyPr>
          <a:lstStyle/>
          <a:p>
            <a:pPr indent="0" lvl="0" marL="0" marR="0" rtl="0" algn="ctr">
              <a:lnSpc>
                <a:spcPct val="128571"/>
              </a:lnSpc>
              <a:spcBef>
                <a:spcPts val="0"/>
              </a:spcBef>
              <a:spcAft>
                <a:spcPts val="0"/>
              </a:spcAft>
              <a:buClr>
                <a:srgbClr val="000099"/>
              </a:buClr>
              <a:buSzPts val="2800"/>
              <a:buFont typeface="Palatino"/>
              <a:buNone/>
            </a:pPr>
            <a:r>
              <a:rPr b="1" i="0" lang="en-IN" sz="2800" u="none" cap="none" strike="noStrike">
                <a:solidFill>
                  <a:srgbClr val="000099"/>
                </a:solidFill>
                <a:latin typeface="Palatino"/>
                <a:ea typeface="Palatino"/>
                <a:cs typeface="Palatino"/>
                <a:sym typeface="Palatino"/>
              </a:rPr>
              <a:t>Jaypee University of Information Technology, Waknaghat - 173234 (India)</a:t>
            </a:r>
            <a:endParaRPr/>
          </a:p>
        </p:txBody>
      </p:sp>
      <p:sp>
        <p:nvSpPr>
          <p:cNvPr id="29" name="Google Shape;29;p4"/>
          <p:cNvSpPr/>
          <p:nvPr/>
        </p:nvSpPr>
        <p:spPr>
          <a:xfrm>
            <a:off x="1500060" y="1841236"/>
            <a:ext cx="6349367" cy="118494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i="0" lang="en-IN" sz="2400" u="none" cap="none" strike="noStrike">
                <a:solidFill>
                  <a:schemeClr val="dk1"/>
                </a:solidFill>
                <a:latin typeface="Palatino"/>
                <a:ea typeface="Palatino"/>
                <a:cs typeface="Palatino"/>
                <a:sym typeface="Palatino"/>
              </a:rPr>
              <a:t>Major Project - II (18B19CI891) | AY 2024-25</a:t>
            </a:r>
            <a:endParaRPr/>
          </a:p>
          <a:p>
            <a:pPr indent="0" lvl="0" marL="0" marR="0" rtl="0" algn="ctr">
              <a:lnSpc>
                <a:spcPct val="200000"/>
              </a:lnSpc>
              <a:spcBef>
                <a:spcPts val="0"/>
              </a:spcBef>
              <a:spcAft>
                <a:spcPts val="0"/>
              </a:spcAft>
              <a:buNone/>
            </a:pPr>
            <a:r>
              <a:rPr b="1" i="0" lang="en-IN" sz="2000" u="none" cap="none" strike="noStrike">
                <a:solidFill>
                  <a:schemeClr val="dk1"/>
                </a:solidFill>
                <a:latin typeface="Palatino"/>
                <a:ea typeface="Palatino"/>
                <a:cs typeface="Palatino"/>
                <a:sym typeface="Palatino"/>
              </a:rPr>
              <a:t>Mid-Term Evaluation | March 17-22, 2025.</a:t>
            </a:r>
            <a:endParaRPr/>
          </a:p>
        </p:txBody>
      </p:sp>
      <p:sp>
        <p:nvSpPr>
          <p:cNvPr id="30" name="Google Shape;30;p4"/>
          <p:cNvSpPr txBox="1"/>
          <p:nvPr/>
        </p:nvSpPr>
        <p:spPr>
          <a:xfrm>
            <a:off x="517798" y="4465555"/>
            <a:ext cx="3620700" cy="214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chemeClr val="dk1"/>
                </a:solidFill>
                <a:latin typeface="Helvetica Neue"/>
                <a:ea typeface="Helvetica Neue"/>
                <a:cs typeface="Helvetica Neue"/>
                <a:sym typeface="Helvetica Neue"/>
              </a:rPr>
              <a:t>Group No.: </a:t>
            </a:r>
            <a:r>
              <a:rPr i="0" lang="en-IN" sz="1800" u="none" cap="none" strike="noStrike">
                <a:solidFill>
                  <a:schemeClr val="dk1"/>
                </a:solidFill>
                <a:latin typeface="Helvetica Neue"/>
                <a:ea typeface="Helvetica Neue"/>
                <a:cs typeface="Helvetica Neue"/>
                <a:sym typeface="Helvetica Neue"/>
              </a:rPr>
              <a:t>92</a:t>
            </a:r>
            <a:r>
              <a:rPr lang="en-IN" sz="1800">
                <a:solidFill>
                  <a:schemeClr val="dk1"/>
                </a:solidFill>
                <a:latin typeface="Helvetica Neue"/>
                <a:ea typeface="Helvetica Neue"/>
                <a:cs typeface="Helvetica Neue"/>
                <a:sym typeface="Helvetica Neue"/>
              </a:rPr>
              <a:t>C</a:t>
            </a:r>
            <a:endParaRPr>
              <a:latin typeface="Helvetica Neue"/>
              <a:ea typeface="Helvetica Neue"/>
              <a:cs typeface="Helvetica Neue"/>
              <a:sym typeface="Helvetica Neue"/>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lnSpc>
                <a:spcPct val="114000"/>
              </a:lnSpc>
              <a:spcBef>
                <a:spcPts val="0"/>
              </a:spcBef>
              <a:spcAft>
                <a:spcPts val="0"/>
              </a:spcAft>
              <a:buNone/>
            </a:pPr>
            <a:r>
              <a:rPr b="1" lang="en-IN" sz="1600">
                <a:solidFill>
                  <a:schemeClr val="dk1"/>
                </a:solidFill>
                <a:latin typeface="Helvetica Neue"/>
                <a:ea typeface="Helvetica Neue"/>
                <a:cs typeface="Helvetica Neue"/>
                <a:sym typeface="Helvetica Neue"/>
              </a:rPr>
              <a:t>Student Details</a:t>
            </a:r>
            <a:endParaRPr b="1" sz="1600">
              <a:solidFill>
                <a:schemeClr val="dk1"/>
              </a:solidFill>
              <a:latin typeface="Helvetica Neue"/>
              <a:ea typeface="Helvetica Neue"/>
              <a:cs typeface="Helvetica Neue"/>
              <a:sym typeface="Helvetica Neue"/>
            </a:endParaRPr>
          </a:p>
          <a:p>
            <a:pPr indent="-285750" lvl="0" marL="285750" marR="0" rtl="0" algn="l">
              <a:lnSpc>
                <a:spcPct val="125000"/>
              </a:lnSpc>
              <a:spcBef>
                <a:spcPts val="1200"/>
              </a:spcBef>
              <a:spcAft>
                <a:spcPts val="0"/>
              </a:spcAft>
              <a:buClr>
                <a:schemeClr val="dk1"/>
              </a:buClr>
              <a:buSzPts val="1500"/>
              <a:buFont typeface="Helvetica Neue"/>
              <a:buChar char="•"/>
            </a:pPr>
            <a:r>
              <a:rPr lang="en-IN" sz="1500">
                <a:solidFill>
                  <a:schemeClr val="dk1"/>
                </a:solidFill>
                <a:latin typeface="Helvetica Neue"/>
                <a:ea typeface="Helvetica Neue"/>
                <a:cs typeface="Helvetica Neue"/>
                <a:sym typeface="Helvetica Neue"/>
              </a:rPr>
              <a:t>Name: Ujjwal Pathak </a:t>
            </a:r>
            <a:r>
              <a:rPr lang="en-IN" sz="1500">
                <a:solidFill>
                  <a:schemeClr val="dk1"/>
                </a:solidFill>
                <a:latin typeface="Helvetica Neue"/>
                <a:ea typeface="Helvetica Neue"/>
                <a:cs typeface="Helvetica Neue"/>
                <a:sym typeface="Helvetica Neue"/>
              </a:rPr>
              <a:t>(211105)</a:t>
            </a:r>
            <a:endParaRPr>
              <a:latin typeface="Helvetica Neue"/>
              <a:ea typeface="Helvetica Neue"/>
              <a:cs typeface="Helvetica Neue"/>
              <a:sym typeface="Helvetica Neue"/>
            </a:endParaRPr>
          </a:p>
          <a:p>
            <a:pPr indent="-285750" lvl="0" marL="285750" marR="0" rtl="0" algn="l">
              <a:lnSpc>
                <a:spcPct val="125000"/>
              </a:lnSpc>
              <a:spcBef>
                <a:spcPts val="0"/>
              </a:spcBef>
              <a:spcAft>
                <a:spcPts val="0"/>
              </a:spcAft>
              <a:buClr>
                <a:schemeClr val="dk1"/>
              </a:buClr>
              <a:buSzPts val="1500"/>
              <a:buFont typeface="Helvetica Neue"/>
              <a:buChar char="•"/>
            </a:pPr>
            <a:r>
              <a:rPr lang="en-IN" sz="1500">
                <a:solidFill>
                  <a:schemeClr val="dk1"/>
                </a:solidFill>
                <a:latin typeface="Helvetica Neue"/>
                <a:ea typeface="Helvetica Neue"/>
                <a:cs typeface="Helvetica Neue"/>
                <a:sym typeface="Helvetica Neue"/>
              </a:rPr>
              <a:t>Designation: Product Dev Intern</a:t>
            </a:r>
            <a:endParaRPr>
              <a:latin typeface="Helvetica Neue"/>
              <a:ea typeface="Helvetica Neue"/>
              <a:cs typeface="Helvetica Neue"/>
              <a:sym typeface="Helvetica Neue"/>
            </a:endParaRPr>
          </a:p>
          <a:p>
            <a:pPr indent="-285750" lvl="0" marL="285750" marR="0" rtl="0" algn="l">
              <a:lnSpc>
                <a:spcPct val="125000"/>
              </a:lnSpc>
              <a:spcBef>
                <a:spcPts val="0"/>
              </a:spcBef>
              <a:spcAft>
                <a:spcPts val="0"/>
              </a:spcAft>
              <a:buClr>
                <a:schemeClr val="dk1"/>
              </a:buClr>
              <a:buSzPts val="1500"/>
              <a:buFont typeface="Helvetica Neue"/>
              <a:buChar char="•"/>
            </a:pPr>
            <a:r>
              <a:rPr lang="en-IN" sz="1500">
                <a:solidFill>
                  <a:schemeClr val="dk1"/>
                </a:solidFill>
                <a:latin typeface="Helvetica Neue"/>
                <a:ea typeface="Helvetica Neue"/>
                <a:cs typeface="Helvetica Neue"/>
                <a:sym typeface="Helvetica Neue"/>
              </a:rPr>
              <a:t>Organization: Darwinbox</a:t>
            </a:r>
            <a:endParaRPr>
              <a:latin typeface="Helvetica Neue"/>
              <a:ea typeface="Helvetica Neue"/>
              <a:cs typeface="Helvetica Neue"/>
              <a:sym typeface="Helvetica Neue"/>
            </a:endParaRPr>
          </a:p>
          <a:p>
            <a:pPr indent="-285750" lvl="0" marL="285750" marR="0" rtl="0" algn="l">
              <a:lnSpc>
                <a:spcPct val="125000"/>
              </a:lnSpc>
              <a:spcBef>
                <a:spcPts val="0"/>
              </a:spcBef>
              <a:spcAft>
                <a:spcPts val="0"/>
              </a:spcAft>
              <a:buClr>
                <a:schemeClr val="dk1"/>
              </a:buClr>
              <a:buSzPts val="1500"/>
              <a:buFont typeface="Helvetica Neue"/>
              <a:buChar char="•"/>
            </a:pPr>
            <a:r>
              <a:rPr lang="en-IN" sz="1500">
                <a:solidFill>
                  <a:schemeClr val="dk1"/>
                </a:solidFill>
                <a:latin typeface="Helvetica Neue"/>
                <a:ea typeface="Helvetica Neue"/>
                <a:cs typeface="Helvetica Neue"/>
                <a:sym typeface="Helvetica Neue"/>
              </a:rPr>
              <a:t>Location: Hyderabad, Telangana</a:t>
            </a:r>
            <a:endParaRPr>
              <a:latin typeface="Helvetica Neue"/>
              <a:ea typeface="Helvetica Neue"/>
              <a:cs typeface="Helvetica Neue"/>
              <a:sym typeface="Helvetica Neue"/>
            </a:endParaRPr>
          </a:p>
        </p:txBody>
      </p:sp>
      <p:sp>
        <p:nvSpPr>
          <p:cNvPr id="31" name="Google Shape;31;p4"/>
          <p:cNvSpPr txBox="1"/>
          <p:nvPr/>
        </p:nvSpPr>
        <p:spPr>
          <a:xfrm>
            <a:off x="4871438" y="4930859"/>
            <a:ext cx="4118400" cy="158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chemeClr val="dk1"/>
                </a:solidFill>
                <a:latin typeface="Helvetica Neue"/>
                <a:ea typeface="Helvetica Neue"/>
                <a:cs typeface="Helvetica Neue"/>
                <a:sym typeface="Helvetica Neue"/>
              </a:rPr>
              <a:t>Supervisor</a:t>
            </a:r>
            <a:endParaRPr>
              <a:latin typeface="Helvetica Neue"/>
              <a:ea typeface="Helvetica Neue"/>
              <a:cs typeface="Helvetica Neue"/>
              <a:sym typeface="Helvetica Neue"/>
            </a:endParaRPr>
          </a:p>
          <a:p>
            <a:pPr indent="-342900" lvl="0" marL="342900" marR="0" rtl="0" algn="l">
              <a:lnSpc>
                <a:spcPct val="125000"/>
              </a:lnSpc>
              <a:spcBef>
                <a:spcPts val="1200"/>
              </a:spcBef>
              <a:spcAft>
                <a:spcPts val="0"/>
              </a:spcAft>
              <a:buClr>
                <a:schemeClr val="dk1"/>
              </a:buClr>
              <a:buSzPts val="1500"/>
              <a:buFont typeface="Helvetica Neue"/>
              <a:buChar char="•"/>
            </a:pPr>
            <a:r>
              <a:rPr lang="en-IN" sz="1500">
                <a:solidFill>
                  <a:schemeClr val="dk1"/>
                </a:solidFill>
                <a:latin typeface="Helvetica Neue"/>
                <a:ea typeface="Helvetica Neue"/>
                <a:cs typeface="Helvetica Neue"/>
                <a:sym typeface="Helvetica Neue"/>
              </a:rPr>
              <a:t>Name: Sandip Pingle</a:t>
            </a:r>
            <a:endParaRPr>
              <a:latin typeface="Helvetica Neue"/>
              <a:ea typeface="Helvetica Neue"/>
              <a:cs typeface="Helvetica Neue"/>
              <a:sym typeface="Helvetica Neue"/>
            </a:endParaRPr>
          </a:p>
          <a:p>
            <a:pPr indent="-342900" lvl="0" marL="342900" marR="0" rtl="0" algn="l">
              <a:lnSpc>
                <a:spcPct val="125000"/>
              </a:lnSpc>
              <a:spcBef>
                <a:spcPts val="0"/>
              </a:spcBef>
              <a:spcAft>
                <a:spcPts val="0"/>
              </a:spcAft>
              <a:buClr>
                <a:schemeClr val="dk1"/>
              </a:buClr>
              <a:buSzPts val="1500"/>
              <a:buFont typeface="Helvetica Neue"/>
              <a:buChar char="•"/>
            </a:pPr>
            <a:r>
              <a:rPr lang="en-IN" sz="1500">
                <a:solidFill>
                  <a:schemeClr val="dk1"/>
                </a:solidFill>
                <a:latin typeface="Helvetica Neue"/>
                <a:ea typeface="Helvetica Neue"/>
                <a:cs typeface="Helvetica Neue"/>
                <a:sym typeface="Helvetica Neue"/>
              </a:rPr>
              <a:t>Designation: Senior Engineering A</a:t>
            </a:r>
            <a:r>
              <a:rPr lang="en-IN" sz="1500">
                <a:solidFill>
                  <a:schemeClr val="dk1"/>
                </a:solidFill>
                <a:latin typeface="Helvetica Neue"/>
                <a:ea typeface="Helvetica Neue"/>
                <a:cs typeface="Helvetica Neue"/>
                <a:sym typeface="Helvetica Neue"/>
              </a:rPr>
              <a:t>rchitect</a:t>
            </a:r>
            <a:endParaRPr>
              <a:latin typeface="Helvetica Neue"/>
              <a:ea typeface="Helvetica Neue"/>
              <a:cs typeface="Helvetica Neue"/>
              <a:sym typeface="Helvetica Neue"/>
            </a:endParaRPr>
          </a:p>
          <a:p>
            <a:pPr indent="-350838" lvl="0" marL="360363" marR="0" rtl="0" algn="l">
              <a:lnSpc>
                <a:spcPct val="125000"/>
              </a:lnSpc>
              <a:spcBef>
                <a:spcPts val="0"/>
              </a:spcBef>
              <a:spcAft>
                <a:spcPts val="0"/>
              </a:spcAft>
              <a:buClr>
                <a:schemeClr val="dk1"/>
              </a:buClr>
              <a:buSzPts val="1500"/>
              <a:buFont typeface="Helvetica Neue"/>
              <a:buChar char="•"/>
            </a:pPr>
            <a:r>
              <a:rPr lang="en-IN" sz="1500">
                <a:solidFill>
                  <a:schemeClr val="dk1"/>
                </a:solidFill>
                <a:latin typeface="Helvetica Neue"/>
                <a:ea typeface="Helvetica Neue"/>
                <a:cs typeface="Helvetica Neue"/>
                <a:sym typeface="Helvetica Neue"/>
              </a:rPr>
              <a:t>Organization: Darwinbox</a:t>
            </a:r>
            <a:endParaRPr>
              <a:latin typeface="Helvetica Neue"/>
              <a:ea typeface="Helvetica Neue"/>
              <a:cs typeface="Helvetica Neue"/>
              <a:sym typeface="Helvetica Neue"/>
            </a:endParaRPr>
          </a:p>
          <a:p>
            <a:pPr indent="-350838" lvl="0" marL="360363" marR="0" rtl="0" algn="l">
              <a:lnSpc>
                <a:spcPct val="125000"/>
              </a:lnSpc>
              <a:spcBef>
                <a:spcPts val="0"/>
              </a:spcBef>
              <a:spcAft>
                <a:spcPts val="0"/>
              </a:spcAft>
              <a:buClr>
                <a:schemeClr val="dk1"/>
              </a:buClr>
              <a:buSzPts val="1500"/>
              <a:buFont typeface="Helvetica Neue"/>
              <a:buChar char="•"/>
            </a:pPr>
            <a:r>
              <a:rPr lang="en-IN" sz="1500">
                <a:solidFill>
                  <a:schemeClr val="dk1"/>
                </a:solidFill>
                <a:latin typeface="Helvetica Neue"/>
                <a:ea typeface="Helvetica Neue"/>
                <a:cs typeface="Helvetica Neue"/>
                <a:sym typeface="Helvetica Neue"/>
              </a:rPr>
              <a:t>Location: </a:t>
            </a:r>
            <a:r>
              <a:rPr lang="en-IN" sz="1500">
                <a:solidFill>
                  <a:schemeClr val="dk1"/>
                </a:solidFill>
                <a:latin typeface="Helvetica Neue"/>
                <a:ea typeface="Helvetica Neue"/>
                <a:cs typeface="Helvetica Neue"/>
                <a:sym typeface="Helvetica Neue"/>
              </a:rPr>
              <a:t>Hyderabad, Telangana</a:t>
            </a:r>
            <a:endParaRPr>
              <a:latin typeface="Helvetica Neue"/>
              <a:ea typeface="Helvetica Neue"/>
              <a:cs typeface="Helvetica Neue"/>
              <a:sym typeface="Helvetica Neue"/>
            </a:endParaRPr>
          </a:p>
        </p:txBody>
      </p:sp>
      <p:pic>
        <p:nvPicPr>
          <p:cNvPr id="32" name="Google Shape;32;p4"/>
          <p:cNvPicPr preferRelativeResize="0"/>
          <p:nvPr/>
        </p:nvPicPr>
        <p:blipFill rotWithShape="1">
          <a:blip r:embed="rId3">
            <a:alphaModFix/>
          </a:blip>
          <a:srcRect b="0" l="0" r="0" t="0"/>
          <a:stretch/>
        </p:blipFill>
        <p:spPr>
          <a:xfrm>
            <a:off x="6852492" y="-165253"/>
            <a:ext cx="1178805" cy="895833"/>
          </a:xfrm>
          <a:prstGeom prst="rect">
            <a:avLst/>
          </a:prstGeom>
          <a:noFill/>
          <a:ln>
            <a:noFill/>
          </a:ln>
        </p:spPr>
      </p:pic>
      <p:pic>
        <p:nvPicPr>
          <p:cNvPr id="33" name="Google Shape;33;p4"/>
          <p:cNvPicPr preferRelativeResize="0"/>
          <p:nvPr/>
        </p:nvPicPr>
        <p:blipFill rotWithShape="1">
          <a:blip r:embed="rId4">
            <a:alphaModFix/>
          </a:blip>
          <a:srcRect b="0" l="0" r="0" t="0"/>
          <a:stretch/>
        </p:blipFill>
        <p:spPr>
          <a:xfrm>
            <a:off x="8054901" y="160424"/>
            <a:ext cx="1015707" cy="345492"/>
          </a:xfrm>
          <a:prstGeom prst="rect">
            <a:avLst/>
          </a:prstGeom>
          <a:noFill/>
          <a:ln>
            <a:noFill/>
          </a:ln>
        </p:spPr>
      </p:pic>
      <p:pic>
        <p:nvPicPr>
          <p:cNvPr descr="JUIT Office Photos | Glassdoor" id="34" name="Google Shape;34;p4"/>
          <p:cNvPicPr preferRelativeResize="0"/>
          <p:nvPr/>
        </p:nvPicPr>
        <p:blipFill rotWithShape="1">
          <a:blip r:embed="rId5">
            <a:alphaModFix/>
          </a:blip>
          <a:srcRect b="0" l="0" r="0" t="0"/>
          <a:stretch/>
        </p:blipFill>
        <p:spPr>
          <a:xfrm>
            <a:off x="11017" y="93342"/>
            <a:ext cx="815248" cy="6790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Implementation</a:t>
            </a:r>
            <a:endParaRPr b="0"/>
          </a:p>
        </p:txBody>
      </p:sp>
      <p:sp>
        <p:nvSpPr>
          <p:cNvPr id="95" name="Google Shape;95;p13"/>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p:txBody>
      </p:sp>
      <p:sp>
        <p:nvSpPr>
          <p:cNvPr id="96" name="Google Shape;96;p13"/>
          <p:cNvSpPr txBox="1"/>
          <p:nvPr/>
        </p:nvSpPr>
        <p:spPr>
          <a:xfrm>
            <a:off x="673175" y="6137325"/>
            <a:ext cx="4128600" cy="461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IN" sz="1800">
                <a:solidFill>
                  <a:schemeClr val="dk1"/>
                </a:solidFill>
                <a:latin typeface="Helvetica Neue"/>
                <a:ea typeface="Helvetica Neue"/>
                <a:cs typeface="Helvetica Neue"/>
                <a:sym typeface="Helvetica Neue"/>
              </a:rPr>
              <a:t>Company and Industry Trends Genre</a:t>
            </a:r>
            <a:endParaRPr sz="1800">
              <a:solidFill>
                <a:schemeClr val="dk1"/>
              </a:solidFill>
              <a:latin typeface="Helvetica Neue"/>
              <a:ea typeface="Helvetica Neue"/>
              <a:cs typeface="Helvetica Neue"/>
              <a:sym typeface="Helvetica Neue"/>
            </a:endParaRPr>
          </a:p>
        </p:txBody>
      </p:sp>
      <p:sp>
        <p:nvSpPr>
          <p:cNvPr id="97" name="Google Shape;97;p13"/>
          <p:cNvSpPr txBox="1"/>
          <p:nvPr/>
        </p:nvSpPr>
        <p:spPr>
          <a:xfrm>
            <a:off x="5518600" y="6137325"/>
            <a:ext cx="3840900" cy="461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IN" sz="1800">
                <a:solidFill>
                  <a:schemeClr val="dk1"/>
                </a:solidFill>
                <a:latin typeface="Helvetica Neue"/>
                <a:ea typeface="Helvetica Neue"/>
                <a:cs typeface="Helvetica Neue"/>
                <a:sym typeface="Helvetica Neue"/>
              </a:rPr>
              <a:t>Human Resources Docs</a:t>
            </a:r>
            <a:endParaRPr sz="1800">
              <a:solidFill>
                <a:schemeClr val="dk1"/>
              </a:solidFill>
              <a:latin typeface="Helvetica Neue"/>
              <a:ea typeface="Helvetica Neue"/>
              <a:cs typeface="Helvetica Neue"/>
              <a:sym typeface="Helvetica Neue"/>
            </a:endParaRPr>
          </a:p>
        </p:txBody>
      </p:sp>
      <p:pic>
        <p:nvPicPr>
          <p:cNvPr id="98" name="Google Shape;98;p13" title="Screenshot 2025-03-17 at 12.14.09 AM.png"/>
          <p:cNvPicPr preferRelativeResize="0"/>
          <p:nvPr/>
        </p:nvPicPr>
        <p:blipFill rotWithShape="1">
          <a:blip r:embed="rId3">
            <a:alphaModFix/>
          </a:blip>
          <a:srcRect b="1839" l="0" r="0" t="-1840"/>
          <a:stretch/>
        </p:blipFill>
        <p:spPr>
          <a:xfrm>
            <a:off x="358925" y="838650"/>
            <a:ext cx="4442855" cy="5333099"/>
          </a:xfrm>
          <a:prstGeom prst="rect">
            <a:avLst/>
          </a:prstGeom>
          <a:noFill/>
          <a:ln>
            <a:noFill/>
          </a:ln>
        </p:spPr>
      </p:pic>
      <p:pic>
        <p:nvPicPr>
          <p:cNvPr id="99" name="Google Shape;99;p13" title="Screenshot 2025-03-17 at 12.16.19 AM.png"/>
          <p:cNvPicPr preferRelativeResize="0"/>
          <p:nvPr/>
        </p:nvPicPr>
        <p:blipFill>
          <a:blip r:embed="rId4">
            <a:alphaModFix/>
          </a:blip>
          <a:stretch>
            <a:fillRect/>
          </a:stretch>
        </p:blipFill>
        <p:spPr>
          <a:xfrm>
            <a:off x="4801775" y="1185550"/>
            <a:ext cx="4232151" cy="48397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Implementation </a:t>
            </a:r>
            <a:r>
              <a:rPr b="0" lang="en-IN" sz="2400"/>
              <a:t>(cont…)</a:t>
            </a:r>
            <a:endParaRPr b="0"/>
          </a:p>
        </p:txBody>
      </p:sp>
      <p:sp>
        <p:nvSpPr>
          <p:cNvPr id="105" name="Google Shape;105;p14"/>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630"/>
              </a:spcBef>
              <a:spcAft>
                <a:spcPts val="0"/>
              </a:spcAft>
              <a:buNone/>
            </a:pPr>
            <a:r>
              <a:t/>
            </a:r>
            <a:endParaRPr sz="1800">
              <a:solidFill>
                <a:schemeClr val="dk1"/>
              </a:solidFill>
              <a:latin typeface="Palatino"/>
              <a:ea typeface="Palatino"/>
              <a:cs typeface="Palatino"/>
              <a:sym typeface="Palatino"/>
            </a:endParaRPr>
          </a:p>
          <a:p>
            <a:pPr indent="0" lvl="0" marL="457200" marR="0" rtl="0" algn="just">
              <a:lnSpc>
                <a:spcPct val="150000"/>
              </a:lnSpc>
              <a:spcBef>
                <a:spcPts val="630"/>
              </a:spcBef>
              <a:spcAft>
                <a:spcPts val="0"/>
              </a:spcAft>
              <a:buNone/>
            </a:pPr>
            <a:r>
              <a:t/>
            </a:r>
            <a:endParaRPr sz="1800">
              <a:solidFill>
                <a:schemeClr val="dk1"/>
              </a:solidFill>
              <a:latin typeface="Palatino"/>
              <a:ea typeface="Palatino"/>
              <a:cs typeface="Palatino"/>
              <a:sym typeface="Palatino"/>
            </a:endParaRPr>
          </a:p>
          <a:p>
            <a:pPr indent="0" lvl="0" marL="457200" marR="0" rtl="0" algn="just">
              <a:lnSpc>
                <a:spcPct val="150000"/>
              </a:lnSpc>
              <a:spcBef>
                <a:spcPts val="630"/>
              </a:spcBef>
              <a:spcAft>
                <a:spcPts val="0"/>
              </a:spcAft>
              <a:buNone/>
            </a:pPr>
            <a:r>
              <a:t/>
            </a:r>
            <a:endParaRPr sz="1800">
              <a:solidFill>
                <a:schemeClr val="dk1"/>
              </a:solidFill>
              <a:latin typeface="Palatino"/>
              <a:ea typeface="Palatino"/>
              <a:cs typeface="Palatino"/>
              <a:sym typeface="Palatino"/>
            </a:endParaRPr>
          </a:p>
          <a:p>
            <a:pPr indent="0" lvl="0" marL="457200" marR="0" rtl="0" algn="just">
              <a:lnSpc>
                <a:spcPct val="150000"/>
              </a:lnSpc>
              <a:spcBef>
                <a:spcPts val="630"/>
              </a:spcBef>
              <a:spcAft>
                <a:spcPts val="0"/>
              </a:spcAft>
              <a:buNone/>
            </a:pPr>
            <a:r>
              <a:t/>
            </a:r>
            <a:endParaRPr sz="1800">
              <a:solidFill>
                <a:schemeClr val="dk1"/>
              </a:solidFill>
              <a:latin typeface="Palatino"/>
              <a:ea typeface="Palatino"/>
              <a:cs typeface="Palatino"/>
              <a:sym typeface="Palatino"/>
            </a:endParaRPr>
          </a:p>
          <a:p>
            <a:pPr indent="0" lvl="0" marL="457200" marR="0" rtl="0" algn="just">
              <a:lnSpc>
                <a:spcPct val="150000"/>
              </a:lnSpc>
              <a:spcBef>
                <a:spcPts val="630"/>
              </a:spcBef>
              <a:spcAft>
                <a:spcPts val="0"/>
              </a:spcAft>
              <a:buNone/>
            </a:pPr>
            <a:r>
              <a:t/>
            </a:r>
            <a:endParaRPr sz="1800">
              <a:solidFill>
                <a:schemeClr val="dk1"/>
              </a:solidFill>
              <a:latin typeface="Palatino"/>
              <a:ea typeface="Palatino"/>
              <a:cs typeface="Palatino"/>
              <a:sym typeface="Palatino"/>
            </a:endParaRPr>
          </a:p>
          <a:p>
            <a:pPr indent="0" lvl="0" marL="457200" marR="0" rtl="0" algn="just">
              <a:lnSpc>
                <a:spcPct val="150000"/>
              </a:lnSpc>
              <a:spcBef>
                <a:spcPts val="630"/>
              </a:spcBef>
              <a:spcAft>
                <a:spcPts val="0"/>
              </a:spcAft>
              <a:buNone/>
            </a:pPr>
            <a:r>
              <a:t/>
            </a:r>
            <a:endParaRPr sz="1800">
              <a:solidFill>
                <a:schemeClr val="dk1"/>
              </a:solidFill>
              <a:latin typeface="Palatino"/>
              <a:ea typeface="Palatino"/>
              <a:cs typeface="Palatino"/>
              <a:sym typeface="Palatino"/>
            </a:endParaRPr>
          </a:p>
          <a:p>
            <a:pPr indent="0" lvl="0" marL="457200" marR="0" rtl="0" algn="just">
              <a:lnSpc>
                <a:spcPct val="150000"/>
              </a:lnSpc>
              <a:spcBef>
                <a:spcPts val="630"/>
              </a:spcBef>
              <a:spcAft>
                <a:spcPts val="0"/>
              </a:spcAft>
              <a:buNone/>
            </a:pPr>
            <a:r>
              <a:t/>
            </a:r>
            <a:endParaRPr sz="1800">
              <a:solidFill>
                <a:schemeClr val="dk1"/>
              </a:solidFill>
              <a:latin typeface="Palatino"/>
              <a:ea typeface="Palatino"/>
              <a:cs typeface="Palatino"/>
              <a:sym typeface="Palatino"/>
            </a:endParaRPr>
          </a:p>
          <a:p>
            <a:pPr indent="0" lvl="0" marL="457200" marR="0" rtl="0" algn="just">
              <a:lnSpc>
                <a:spcPct val="150000"/>
              </a:lnSpc>
              <a:spcBef>
                <a:spcPts val="630"/>
              </a:spcBef>
              <a:spcAft>
                <a:spcPts val="0"/>
              </a:spcAft>
              <a:buNone/>
            </a:pPr>
            <a:r>
              <a:t/>
            </a:r>
            <a:endParaRPr sz="1800">
              <a:solidFill>
                <a:schemeClr val="dk1"/>
              </a:solidFill>
              <a:latin typeface="Palatino"/>
              <a:ea typeface="Palatino"/>
              <a:cs typeface="Palatino"/>
              <a:sym typeface="Palatino"/>
            </a:endParaRPr>
          </a:p>
          <a:p>
            <a:pPr indent="0" lvl="0" marL="457200" marR="0" rtl="0" algn="just">
              <a:lnSpc>
                <a:spcPct val="150000"/>
              </a:lnSpc>
              <a:spcBef>
                <a:spcPts val="630"/>
              </a:spcBef>
              <a:spcAft>
                <a:spcPts val="0"/>
              </a:spcAft>
              <a:buNone/>
            </a:pPr>
            <a:r>
              <a:t/>
            </a:r>
            <a:endParaRPr sz="1800">
              <a:solidFill>
                <a:schemeClr val="dk1"/>
              </a:solidFill>
              <a:latin typeface="Palatino"/>
              <a:ea typeface="Palatino"/>
              <a:cs typeface="Palatino"/>
              <a:sym typeface="Palatino"/>
            </a:endParaRPr>
          </a:p>
          <a:p>
            <a:pPr indent="0" lvl="0" marL="457200" marR="0" rtl="0" algn="just">
              <a:lnSpc>
                <a:spcPct val="150000"/>
              </a:lnSpc>
              <a:spcBef>
                <a:spcPts val="630"/>
              </a:spcBef>
              <a:spcAft>
                <a:spcPts val="0"/>
              </a:spcAft>
              <a:buNone/>
            </a:pPr>
            <a:r>
              <a:t/>
            </a:r>
            <a:endParaRPr sz="1800">
              <a:solidFill>
                <a:schemeClr val="dk1"/>
              </a:solidFill>
              <a:latin typeface="Palatino"/>
              <a:ea typeface="Palatino"/>
              <a:cs typeface="Palatino"/>
              <a:sym typeface="Palatino"/>
            </a:endParaRPr>
          </a:p>
          <a:p>
            <a:pPr indent="0" lvl="0" marL="0" rtl="0" algn="just">
              <a:lnSpc>
                <a:spcPct val="150000"/>
              </a:lnSpc>
              <a:spcBef>
                <a:spcPts val="0"/>
              </a:spcBef>
              <a:spcAft>
                <a:spcPts val="0"/>
              </a:spcAft>
              <a:buNone/>
            </a:pPr>
            <a:r>
              <a:rPr lang="en-IN" sz="1800">
                <a:solidFill>
                  <a:schemeClr val="dk1"/>
                </a:solidFill>
                <a:latin typeface="Palatino"/>
                <a:ea typeface="Palatino"/>
                <a:cs typeface="Palatino"/>
                <a:sym typeface="Palatino"/>
              </a:rPr>
              <a:t>           </a:t>
            </a:r>
            <a:endParaRPr sz="1800">
              <a:solidFill>
                <a:schemeClr val="dk1"/>
              </a:solidFill>
              <a:latin typeface="Palatino"/>
              <a:ea typeface="Palatino"/>
              <a:cs typeface="Palatino"/>
              <a:sym typeface="Palatino"/>
            </a:endParaRPr>
          </a:p>
          <a:p>
            <a:pPr indent="457200" lvl="0" marL="457200" rtl="0" algn="just">
              <a:lnSpc>
                <a:spcPct val="150000"/>
              </a:lnSpc>
              <a:spcBef>
                <a:spcPts val="0"/>
              </a:spcBef>
              <a:spcAft>
                <a:spcPts val="0"/>
              </a:spcAft>
              <a:buNone/>
            </a:pPr>
            <a:r>
              <a:rPr lang="en-IN" sz="1800">
                <a:solidFill>
                  <a:schemeClr val="dk1"/>
                </a:solidFill>
                <a:latin typeface="Palatino"/>
                <a:ea typeface="Palatino"/>
                <a:cs typeface="Palatino"/>
                <a:sym typeface="Palatino"/>
              </a:rPr>
              <a:t> </a:t>
            </a:r>
            <a:r>
              <a:rPr lang="en-IN" sz="1800">
                <a:solidFill>
                  <a:schemeClr val="dk1"/>
                </a:solidFill>
                <a:latin typeface="Helvetica Neue"/>
                <a:ea typeface="Helvetica Neue"/>
                <a:cs typeface="Helvetica Neue"/>
                <a:sym typeface="Helvetica Neue"/>
              </a:rPr>
              <a:t>Final Score Calculating </a:t>
            </a:r>
            <a:endParaRPr sz="1800">
              <a:solidFill>
                <a:schemeClr val="dk1"/>
              </a:solidFill>
              <a:latin typeface="Helvetica Neue"/>
              <a:ea typeface="Helvetica Neue"/>
              <a:cs typeface="Helvetica Neue"/>
              <a:sym typeface="Helvetica Neue"/>
            </a:endParaRPr>
          </a:p>
        </p:txBody>
      </p:sp>
      <p:pic>
        <p:nvPicPr>
          <p:cNvPr id="106" name="Google Shape;106;p14" title="Screenshot 2025-03-16 at 11.18.19 PM.png"/>
          <p:cNvPicPr preferRelativeResize="0"/>
          <p:nvPr/>
        </p:nvPicPr>
        <p:blipFill>
          <a:blip r:embed="rId3">
            <a:alphaModFix/>
          </a:blip>
          <a:stretch>
            <a:fillRect/>
          </a:stretch>
        </p:blipFill>
        <p:spPr>
          <a:xfrm>
            <a:off x="674975" y="804225"/>
            <a:ext cx="3246940" cy="5273177"/>
          </a:xfrm>
          <a:prstGeom prst="rect">
            <a:avLst/>
          </a:prstGeom>
          <a:noFill/>
          <a:ln>
            <a:noFill/>
          </a:ln>
        </p:spPr>
      </p:pic>
      <p:sp>
        <p:nvSpPr>
          <p:cNvPr id="107" name="Google Shape;107;p14"/>
          <p:cNvSpPr txBox="1"/>
          <p:nvPr/>
        </p:nvSpPr>
        <p:spPr>
          <a:xfrm>
            <a:off x="4883300" y="5998725"/>
            <a:ext cx="37143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None/>
            </a:pPr>
            <a:r>
              <a:rPr lang="en-IN" sz="1800">
                <a:solidFill>
                  <a:schemeClr val="dk1"/>
                </a:solidFill>
                <a:latin typeface="Helvetica Neue"/>
                <a:ea typeface="Helvetica Neue"/>
                <a:cs typeface="Helvetica Neue"/>
                <a:sym typeface="Helvetica Neue"/>
              </a:rPr>
              <a:t>Puzzles Genre Ques Generation</a:t>
            </a:r>
            <a:endParaRPr sz="1800">
              <a:solidFill>
                <a:schemeClr val="dk1"/>
              </a:solidFill>
              <a:latin typeface="Helvetica Neue"/>
              <a:ea typeface="Helvetica Neue"/>
              <a:cs typeface="Helvetica Neue"/>
              <a:sym typeface="Helvetica Neue"/>
            </a:endParaRPr>
          </a:p>
        </p:txBody>
      </p:sp>
      <p:pic>
        <p:nvPicPr>
          <p:cNvPr id="108" name="Google Shape;108;p14" title="Screenshot 2025-03-17 at 12.26.35 AM.png"/>
          <p:cNvPicPr preferRelativeResize="0"/>
          <p:nvPr/>
        </p:nvPicPr>
        <p:blipFill>
          <a:blip r:embed="rId4">
            <a:alphaModFix/>
          </a:blip>
          <a:stretch>
            <a:fillRect/>
          </a:stretch>
        </p:blipFill>
        <p:spPr>
          <a:xfrm>
            <a:off x="4109376" y="792413"/>
            <a:ext cx="4733710" cy="5273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7" rtl="0" algn="l">
              <a:spcBef>
                <a:spcPts val="0"/>
              </a:spcBef>
              <a:spcAft>
                <a:spcPts val="0"/>
              </a:spcAft>
              <a:buClr>
                <a:schemeClr val="dk1"/>
              </a:buClr>
              <a:buFont typeface="Arial"/>
              <a:buNone/>
            </a:pPr>
            <a:r>
              <a:rPr lang="en-IN"/>
              <a:t>Implementation </a:t>
            </a:r>
            <a:r>
              <a:rPr b="0" lang="en-IN"/>
              <a:t>(cont…)</a:t>
            </a:r>
            <a:endParaRPr/>
          </a:p>
        </p:txBody>
      </p:sp>
      <p:sp>
        <p:nvSpPr>
          <p:cNvPr id="114" name="Google Shape;114;p15"/>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sz="1800">
              <a:solidFill>
                <a:schemeClr val="dk1"/>
              </a:solidFill>
              <a:latin typeface="Palatino"/>
              <a:ea typeface="Palatino"/>
              <a:cs typeface="Palatino"/>
              <a:sym typeface="Palatino"/>
            </a:endParaRPr>
          </a:p>
          <a:p>
            <a:pPr indent="0" lvl="0" marL="0" rtl="0" algn="just">
              <a:lnSpc>
                <a:spcPct val="150000"/>
              </a:lnSpc>
              <a:spcBef>
                <a:spcPts val="0"/>
              </a:spcBef>
              <a:spcAft>
                <a:spcPts val="0"/>
              </a:spcAft>
              <a:buNone/>
            </a:pPr>
            <a:r>
              <a:t/>
            </a:r>
            <a:endParaRPr sz="1800">
              <a:solidFill>
                <a:schemeClr val="dk1"/>
              </a:solidFill>
              <a:latin typeface="Palatino"/>
              <a:ea typeface="Palatino"/>
              <a:cs typeface="Palatino"/>
              <a:sym typeface="Palatino"/>
            </a:endParaRPr>
          </a:p>
          <a:p>
            <a:pPr indent="0" lvl="0" marL="0" rtl="0" algn="just">
              <a:lnSpc>
                <a:spcPct val="150000"/>
              </a:lnSpc>
              <a:spcBef>
                <a:spcPts val="0"/>
              </a:spcBef>
              <a:spcAft>
                <a:spcPts val="0"/>
              </a:spcAft>
              <a:buNone/>
            </a:pPr>
            <a:r>
              <a:t/>
            </a:r>
            <a:endParaRPr sz="1800">
              <a:solidFill>
                <a:schemeClr val="dk1"/>
              </a:solidFill>
              <a:latin typeface="Palatino"/>
              <a:ea typeface="Palatino"/>
              <a:cs typeface="Palatino"/>
              <a:sym typeface="Palatino"/>
            </a:endParaRPr>
          </a:p>
          <a:p>
            <a:pPr indent="0" lvl="0" marL="0" rtl="0" algn="just">
              <a:lnSpc>
                <a:spcPct val="150000"/>
              </a:lnSpc>
              <a:spcBef>
                <a:spcPts val="0"/>
              </a:spcBef>
              <a:spcAft>
                <a:spcPts val="0"/>
              </a:spcAft>
              <a:buNone/>
            </a:pPr>
            <a:r>
              <a:t/>
            </a:r>
            <a:endParaRPr sz="1800">
              <a:solidFill>
                <a:schemeClr val="dk1"/>
              </a:solidFill>
              <a:latin typeface="Palatino"/>
              <a:ea typeface="Palatino"/>
              <a:cs typeface="Palatino"/>
              <a:sym typeface="Palatino"/>
            </a:endParaRPr>
          </a:p>
          <a:p>
            <a:pPr indent="0" lvl="0" marL="0" rtl="0" algn="just">
              <a:lnSpc>
                <a:spcPct val="150000"/>
              </a:lnSpc>
              <a:spcBef>
                <a:spcPts val="0"/>
              </a:spcBef>
              <a:spcAft>
                <a:spcPts val="0"/>
              </a:spcAft>
              <a:buNone/>
            </a:pPr>
            <a:r>
              <a:t/>
            </a:r>
            <a:endParaRPr sz="1800">
              <a:solidFill>
                <a:schemeClr val="dk1"/>
              </a:solidFill>
              <a:latin typeface="Palatino"/>
              <a:ea typeface="Palatino"/>
              <a:cs typeface="Palatino"/>
              <a:sym typeface="Palatino"/>
            </a:endParaRPr>
          </a:p>
          <a:p>
            <a:pPr indent="0" lvl="0" marL="0" rtl="0" algn="just">
              <a:lnSpc>
                <a:spcPct val="150000"/>
              </a:lnSpc>
              <a:spcBef>
                <a:spcPts val="0"/>
              </a:spcBef>
              <a:spcAft>
                <a:spcPts val="0"/>
              </a:spcAft>
              <a:buNone/>
            </a:pPr>
            <a:r>
              <a:t/>
            </a:r>
            <a:endParaRPr sz="1800">
              <a:solidFill>
                <a:schemeClr val="dk1"/>
              </a:solidFill>
              <a:latin typeface="Palatino"/>
              <a:ea typeface="Palatino"/>
              <a:cs typeface="Palatino"/>
              <a:sym typeface="Palatino"/>
            </a:endParaRPr>
          </a:p>
          <a:p>
            <a:pPr indent="0" lvl="0" marL="0" rtl="0" algn="just">
              <a:lnSpc>
                <a:spcPct val="150000"/>
              </a:lnSpc>
              <a:spcBef>
                <a:spcPts val="0"/>
              </a:spcBef>
              <a:spcAft>
                <a:spcPts val="0"/>
              </a:spcAft>
              <a:buNone/>
            </a:pPr>
            <a:r>
              <a:t/>
            </a:r>
            <a:endParaRPr sz="1800">
              <a:solidFill>
                <a:schemeClr val="dk1"/>
              </a:solidFill>
              <a:latin typeface="Palatino"/>
              <a:ea typeface="Palatino"/>
              <a:cs typeface="Palatino"/>
              <a:sym typeface="Palatino"/>
            </a:endParaRPr>
          </a:p>
          <a:p>
            <a:pPr indent="0" lvl="0" marL="0" rtl="0" algn="just">
              <a:lnSpc>
                <a:spcPct val="150000"/>
              </a:lnSpc>
              <a:spcBef>
                <a:spcPts val="0"/>
              </a:spcBef>
              <a:spcAft>
                <a:spcPts val="0"/>
              </a:spcAft>
              <a:buNone/>
            </a:pPr>
            <a:r>
              <a:t/>
            </a:r>
            <a:endParaRPr sz="1800">
              <a:solidFill>
                <a:schemeClr val="dk1"/>
              </a:solidFill>
              <a:latin typeface="Palatino"/>
              <a:ea typeface="Palatino"/>
              <a:cs typeface="Palatino"/>
              <a:sym typeface="Palatino"/>
            </a:endParaRPr>
          </a:p>
          <a:p>
            <a:pPr indent="0" lvl="0" marL="0" rtl="0" algn="just">
              <a:lnSpc>
                <a:spcPct val="150000"/>
              </a:lnSpc>
              <a:spcBef>
                <a:spcPts val="0"/>
              </a:spcBef>
              <a:spcAft>
                <a:spcPts val="0"/>
              </a:spcAft>
              <a:buNone/>
            </a:pPr>
            <a:r>
              <a:t/>
            </a:r>
            <a:endParaRPr sz="1800">
              <a:solidFill>
                <a:schemeClr val="dk1"/>
              </a:solidFill>
              <a:latin typeface="Palatino"/>
              <a:ea typeface="Palatino"/>
              <a:cs typeface="Palatino"/>
              <a:sym typeface="Palatino"/>
            </a:endParaRPr>
          </a:p>
          <a:p>
            <a:pPr indent="0" lvl="0" marL="0" rtl="0" algn="just">
              <a:lnSpc>
                <a:spcPct val="150000"/>
              </a:lnSpc>
              <a:spcBef>
                <a:spcPts val="0"/>
              </a:spcBef>
              <a:spcAft>
                <a:spcPts val="0"/>
              </a:spcAft>
              <a:buNone/>
            </a:pPr>
            <a:r>
              <a:t/>
            </a:r>
            <a:endParaRPr sz="1800">
              <a:solidFill>
                <a:schemeClr val="dk1"/>
              </a:solidFill>
              <a:latin typeface="Palatino"/>
              <a:ea typeface="Palatino"/>
              <a:cs typeface="Palatino"/>
              <a:sym typeface="Palatino"/>
            </a:endParaRPr>
          </a:p>
          <a:p>
            <a:pPr indent="0" lvl="0" marL="0" rtl="0" algn="just">
              <a:lnSpc>
                <a:spcPct val="150000"/>
              </a:lnSpc>
              <a:spcBef>
                <a:spcPts val="0"/>
              </a:spcBef>
              <a:spcAft>
                <a:spcPts val="0"/>
              </a:spcAft>
              <a:buNone/>
            </a:pPr>
            <a:r>
              <a:t/>
            </a:r>
            <a:endParaRPr sz="1800">
              <a:solidFill>
                <a:schemeClr val="dk1"/>
              </a:solidFill>
              <a:latin typeface="Palatino"/>
              <a:ea typeface="Palatino"/>
              <a:cs typeface="Palatino"/>
              <a:sym typeface="Palatino"/>
            </a:endParaRPr>
          </a:p>
          <a:p>
            <a:pPr indent="0" lvl="0" marL="0" rtl="0" algn="just">
              <a:lnSpc>
                <a:spcPct val="150000"/>
              </a:lnSpc>
              <a:spcBef>
                <a:spcPts val="0"/>
              </a:spcBef>
              <a:spcAft>
                <a:spcPts val="0"/>
              </a:spcAft>
              <a:buNone/>
            </a:pPr>
            <a:r>
              <a:t/>
            </a:r>
            <a:endParaRPr sz="1800">
              <a:solidFill>
                <a:schemeClr val="dk1"/>
              </a:solidFill>
              <a:latin typeface="Palatino"/>
              <a:ea typeface="Palatino"/>
              <a:cs typeface="Palatino"/>
              <a:sym typeface="Palatino"/>
            </a:endParaRPr>
          </a:p>
          <a:p>
            <a:pPr indent="0" lvl="0" marL="0" rtl="0" algn="l">
              <a:lnSpc>
                <a:spcPct val="115000"/>
              </a:lnSpc>
              <a:spcBef>
                <a:spcPts val="0"/>
              </a:spcBef>
              <a:spcAft>
                <a:spcPts val="0"/>
              </a:spcAft>
              <a:buNone/>
            </a:pPr>
            <a:r>
              <a:t/>
            </a:r>
            <a:endParaRPr sz="1800">
              <a:solidFill>
                <a:schemeClr val="dk1"/>
              </a:solidFill>
              <a:latin typeface="Palatino"/>
              <a:ea typeface="Palatino"/>
              <a:cs typeface="Palatino"/>
              <a:sym typeface="Palatino"/>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Palatino"/>
                <a:ea typeface="Palatino"/>
                <a:cs typeface="Palatino"/>
                <a:sym typeface="Palatino"/>
              </a:rPr>
              <a:t>     	</a:t>
            </a:r>
            <a:r>
              <a:rPr lang="en-IN" sz="1800">
                <a:solidFill>
                  <a:schemeClr val="dk1"/>
                </a:solidFill>
                <a:latin typeface="Helvetica Neue"/>
                <a:ea typeface="Helvetica Neue"/>
                <a:cs typeface="Helvetica Neue"/>
                <a:sym typeface="Helvetica Neue"/>
              </a:rPr>
              <a:t>Cron Jobs to automate processes 	 	Resetting Leaderboard &amp; Badges</a:t>
            </a:r>
            <a:endParaRPr sz="1800">
              <a:solidFill>
                <a:schemeClr val="dk1"/>
              </a:solidFill>
              <a:latin typeface="Helvetica Neue"/>
              <a:ea typeface="Helvetica Neue"/>
              <a:cs typeface="Helvetica Neue"/>
              <a:sym typeface="Helvetica Neue"/>
            </a:endParaRPr>
          </a:p>
        </p:txBody>
      </p:sp>
      <p:pic>
        <p:nvPicPr>
          <p:cNvPr id="115" name="Google Shape;115;p15" title="Screenshot 2025-03-16 at 11.12.21 PM.png"/>
          <p:cNvPicPr preferRelativeResize="0"/>
          <p:nvPr/>
        </p:nvPicPr>
        <p:blipFill rotWithShape="1">
          <a:blip r:embed="rId3">
            <a:alphaModFix/>
          </a:blip>
          <a:srcRect b="0" l="0" r="8958" t="0"/>
          <a:stretch/>
        </p:blipFill>
        <p:spPr>
          <a:xfrm>
            <a:off x="457425" y="804225"/>
            <a:ext cx="3742226" cy="5216901"/>
          </a:xfrm>
          <a:prstGeom prst="rect">
            <a:avLst/>
          </a:prstGeom>
          <a:noFill/>
          <a:ln>
            <a:noFill/>
          </a:ln>
        </p:spPr>
      </p:pic>
      <p:pic>
        <p:nvPicPr>
          <p:cNvPr id="116" name="Google Shape;116;p15" title="Screenshot 2025-03-16 at 11.15.26 PM.png"/>
          <p:cNvPicPr preferRelativeResize="0"/>
          <p:nvPr/>
        </p:nvPicPr>
        <p:blipFill rotWithShape="1">
          <a:blip r:embed="rId4">
            <a:alphaModFix/>
          </a:blip>
          <a:srcRect b="28916" l="0" r="0" t="0"/>
          <a:stretch/>
        </p:blipFill>
        <p:spPr>
          <a:xfrm>
            <a:off x="4553202" y="804225"/>
            <a:ext cx="3905847" cy="5216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Experimental Results and Evaluation</a:t>
            </a:r>
            <a:endParaRPr/>
          </a:p>
        </p:txBody>
      </p:sp>
      <p:sp>
        <p:nvSpPr>
          <p:cNvPr id="122" name="Google Shape;122;p16"/>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p:txBody>
      </p:sp>
      <p:pic>
        <p:nvPicPr>
          <p:cNvPr id="123" name="Google Shape;123;p16" title="Screenshot 2025-03-16 at 11.21.36 PM.png"/>
          <p:cNvPicPr preferRelativeResize="0"/>
          <p:nvPr/>
        </p:nvPicPr>
        <p:blipFill rotWithShape="1">
          <a:blip r:embed="rId3">
            <a:alphaModFix/>
          </a:blip>
          <a:srcRect b="19491" l="0" r="0" t="0"/>
          <a:stretch/>
        </p:blipFill>
        <p:spPr>
          <a:xfrm>
            <a:off x="921800" y="804225"/>
            <a:ext cx="7267348" cy="2225474"/>
          </a:xfrm>
          <a:prstGeom prst="rect">
            <a:avLst/>
          </a:prstGeom>
          <a:noFill/>
          <a:ln>
            <a:noFill/>
          </a:ln>
        </p:spPr>
      </p:pic>
      <p:pic>
        <p:nvPicPr>
          <p:cNvPr id="124" name="Google Shape;124;p16" title="Screenshot 2025-03-16 at 11.22.55 PM.png"/>
          <p:cNvPicPr preferRelativeResize="0"/>
          <p:nvPr/>
        </p:nvPicPr>
        <p:blipFill>
          <a:blip r:embed="rId4">
            <a:alphaModFix/>
          </a:blip>
          <a:stretch>
            <a:fillRect/>
          </a:stretch>
        </p:blipFill>
        <p:spPr>
          <a:xfrm>
            <a:off x="1232375" y="3480225"/>
            <a:ext cx="6646200" cy="2748676"/>
          </a:xfrm>
          <a:prstGeom prst="rect">
            <a:avLst/>
          </a:prstGeom>
          <a:noFill/>
          <a:ln>
            <a:noFill/>
          </a:ln>
        </p:spPr>
      </p:pic>
      <p:sp>
        <p:nvSpPr>
          <p:cNvPr id="125" name="Google Shape;125;p16"/>
          <p:cNvSpPr txBox="1"/>
          <p:nvPr/>
        </p:nvSpPr>
        <p:spPr>
          <a:xfrm>
            <a:off x="3701600" y="6152700"/>
            <a:ext cx="3840900" cy="461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IN" sz="1800">
                <a:solidFill>
                  <a:schemeClr val="dk1"/>
                </a:solidFill>
                <a:latin typeface="Helvetica Neue"/>
                <a:ea typeface="Helvetica Neue"/>
                <a:cs typeface="Helvetica Neue"/>
                <a:sym typeface="Helvetica Neue"/>
              </a:rPr>
              <a:t>Admin </a:t>
            </a:r>
            <a:r>
              <a:rPr lang="en-IN" sz="1800">
                <a:solidFill>
                  <a:schemeClr val="dk1"/>
                </a:solidFill>
                <a:latin typeface="Helvetica Neue"/>
                <a:ea typeface="Helvetica Neue"/>
                <a:cs typeface="Helvetica Neue"/>
                <a:sym typeface="Helvetica Neue"/>
              </a:rPr>
              <a:t>Dashboard</a:t>
            </a:r>
            <a:endParaRPr sz="1800">
              <a:solidFill>
                <a:schemeClr val="dk1"/>
              </a:solidFill>
              <a:latin typeface="Helvetica Neue"/>
              <a:ea typeface="Helvetica Neue"/>
              <a:cs typeface="Helvetica Neue"/>
              <a:sym typeface="Helvetica Neue"/>
            </a:endParaRPr>
          </a:p>
        </p:txBody>
      </p:sp>
      <p:sp>
        <p:nvSpPr>
          <p:cNvPr id="126" name="Google Shape;126;p16"/>
          <p:cNvSpPr txBox="1"/>
          <p:nvPr/>
        </p:nvSpPr>
        <p:spPr>
          <a:xfrm>
            <a:off x="3422950" y="3029700"/>
            <a:ext cx="3840900" cy="461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IN" sz="1800">
                <a:solidFill>
                  <a:schemeClr val="dk1"/>
                </a:solidFill>
                <a:latin typeface="Helvetica Neue"/>
                <a:ea typeface="Helvetica Neue"/>
                <a:cs typeface="Helvetica Neue"/>
                <a:sym typeface="Helvetica Neue"/>
              </a:rPr>
              <a:t>Employee Dashboard</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Experimental Results and Evaluation </a:t>
            </a:r>
            <a:r>
              <a:rPr b="0" lang="en-IN" sz="2400"/>
              <a:t>(cont…)</a:t>
            </a:r>
            <a:endParaRPr b="0"/>
          </a:p>
        </p:txBody>
      </p:sp>
      <p:sp>
        <p:nvSpPr>
          <p:cNvPr id="132" name="Google Shape;132;p17"/>
          <p:cNvSpPr txBox="1"/>
          <p:nvPr/>
        </p:nvSpPr>
        <p:spPr>
          <a:xfrm>
            <a:off x="77118" y="804232"/>
            <a:ext cx="8956714" cy="5783856"/>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t/>
            </a:r>
            <a:endParaRPr sz="1800">
              <a:solidFill>
                <a:schemeClr val="dk1"/>
              </a:solidFill>
              <a:latin typeface="Helvetica Neue"/>
              <a:ea typeface="Helvetica Neue"/>
              <a:cs typeface="Helvetica Neue"/>
              <a:sym typeface="Helvetica Neue"/>
            </a:endParaRPr>
          </a:p>
        </p:txBody>
      </p:sp>
      <p:sp>
        <p:nvSpPr>
          <p:cNvPr id="133" name="Google Shape;133;p17"/>
          <p:cNvSpPr txBox="1"/>
          <p:nvPr/>
        </p:nvSpPr>
        <p:spPr>
          <a:xfrm>
            <a:off x="1140875" y="6126400"/>
            <a:ext cx="730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latin typeface="Helvetica Neue"/>
                <a:ea typeface="Helvetica Neue"/>
                <a:cs typeface="Helvetica Neue"/>
                <a:sym typeface="Helvetica Neue"/>
              </a:rPr>
              <a:t>HRDocs Questions</a:t>
            </a:r>
            <a:endParaRPr sz="1800">
              <a:solidFill>
                <a:schemeClr val="dk1"/>
              </a:solidFill>
              <a:latin typeface="Helvetica Neue"/>
              <a:ea typeface="Helvetica Neue"/>
              <a:cs typeface="Helvetica Neue"/>
              <a:sym typeface="Helvetica Neue"/>
            </a:endParaRPr>
          </a:p>
        </p:txBody>
      </p:sp>
      <p:sp>
        <p:nvSpPr>
          <p:cNvPr id="134" name="Google Shape;134;p17"/>
          <p:cNvSpPr txBox="1"/>
          <p:nvPr/>
        </p:nvSpPr>
        <p:spPr>
          <a:xfrm>
            <a:off x="6084725" y="6126400"/>
            <a:ext cx="373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latin typeface="Helvetica Neue"/>
                <a:ea typeface="Helvetica Neue"/>
                <a:cs typeface="Helvetica Neue"/>
                <a:sym typeface="Helvetica Neue"/>
              </a:rPr>
              <a:t>Puzzle</a:t>
            </a:r>
            <a:r>
              <a:rPr lang="en-IN" sz="1800">
                <a:solidFill>
                  <a:schemeClr val="dk1"/>
                </a:solidFill>
                <a:latin typeface="Helvetica Neue"/>
                <a:ea typeface="Helvetica Neue"/>
                <a:cs typeface="Helvetica Neue"/>
                <a:sym typeface="Helvetica Neue"/>
              </a:rPr>
              <a:t> Questions</a:t>
            </a:r>
            <a:endParaRPr sz="1800">
              <a:solidFill>
                <a:schemeClr val="dk1"/>
              </a:solidFill>
              <a:latin typeface="Helvetica Neue"/>
              <a:ea typeface="Helvetica Neue"/>
              <a:cs typeface="Helvetica Neue"/>
              <a:sym typeface="Helvetica Neue"/>
            </a:endParaRPr>
          </a:p>
        </p:txBody>
      </p:sp>
      <p:pic>
        <p:nvPicPr>
          <p:cNvPr id="135" name="Google Shape;135;p17" title="Screenshot 2025-03-17 at 12.41.00 AM.png"/>
          <p:cNvPicPr preferRelativeResize="0"/>
          <p:nvPr/>
        </p:nvPicPr>
        <p:blipFill>
          <a:blip r:embed="rId3">
            <a:alphaModFix/>
          </a:blip>
          <a:stretch>
            <a:fillRect/>
          </a:stretch>
        </p:blipFill>
        <p:spPr>
          <a:xfrm>
            <a:off x="153325" y="804225"/>
            <a:ext cx="4625450" cy="5322174"/>
          </a:xfrm>
          <a:prstGeom prst="rect">
            <a:avLst/>
          </a:prstGeom>
          <a:noFill/>
          <a:ln>
            <a:noFill/>
          </a:ln>
        </p:spPr>
      </p:pic>
      <p:pic>
        <p:nvPicPr>
          <p:cNvPr id="136" name="Google Shape;136;p17" title="Screenshot 2025-03-17 at 1.04.17 AM.png"/>
          <p:cNvPicPr preferRelativeResize="0"/>
          <p:nvPr/>
        </p:nvPicPr>
        <p:blipFill>
          <a:blip r:embed="rId4">
            <a:alphaModFix/>
          </a:blip>
          <a:stretch>
            <a:fillRect/>
          </a:stretch>
        </p:blipFill>
        <p:spPr>
          <a:xfrm>
            <a:off x="4922975" y="804225"/>
            <a:ext cx="4110850" cy="5322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Experimental Results and Evaluation </a:t>
            </a:r>
            <a:r>
              <a:rPr b="0" lang="en-IN" sz="2400"/>
              <a:t>(cont…)</a:t>
            </a:r>
            <a:endParaRPr b="0"/>
          </a:p>
        </p:txBody>
      </p:sp>
      <p:sp>
        <p:nvSpPr>
          <p:cNvPr id="142" name="Google Shape;142;p18"/>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p:txBody>
      </p:sp>
      <p:sp>
        <p:nvSpPr>
          <p:cNvPr id="143" name="Google Shape;143;p18"/>
          <p:cNvSpPr txBox="1"/>
          <p:nvPr/>
        </p:nvSpPr>
        <p:spPr>
          <a:xfrm>
            <a:off x="827100" y="6137400"/>
            <a:ext cx="317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latin typeface="Helvetica Neue"/>
                <a:ea typeface="Helvetica Neue"/>
                <a:cs typeface="Helvetica Neue"/>
                <a:sym typeface="Helvetica Neue"/>
              </a:rPr>
              <a:t>Company Trends Questions</a:t>
            </a:r>
            <a:endParaRPr sz="1800">
              <a:solidFill>
                <a:schemeClr val="dk1"/>
              </a:solidFill>
              <a:latin typeface="Helvetica Neue"/>
              <a:ea typeface="Helvetica Neue"/>
              <a:cs typeface="Helvetica Neue"/>
              <a:sym typeface="Helvetica Neue"/>
            </a:endParaRPr>
          </a:p>
        </p:txBody>
      </p:sp>
      <p:sp>
        <p:nvSpPr>
          <p:cNvPr id="144" name="Google Shape;144;p18"/>
          <p:cNvSpPr txBox="1"/>
          <p:nvPr/>
        </p:nvSpPr>
        <p:spPr>
          <a:xfrm>
            <a:off x="5189100" y="6137400"/>
            <a:ext cx="395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latin typeface="Helvetica Neue"/>
                <a:ea typeface="Helvetica Neue"/>
                <a:cs typeface="Helvetica Neue"/>
                <a:sym typeface="Helvetica Neue"/>
              </a:rPr>
              <a:t>Remove Duplicate H</a:t>
            </a:r>
            <a:r>
              <a:rPr lang="en-IN" sz="1800">
                <a:solidFill>
                  <a:schemeClr val="dk1"/>
                </a:solidFill>
                <a:latin typeface="Helvetica Neue"/>
                <a:ea typeface="Helvetica Neue"/>
                <a:cs typeface="Helvetica Neue"/>
                <a:sym typeface="Helvetica Neue"/>
              </a:rPr>
              <a:t>eadings</a:t>
            </a:r>
            <a:endParaRPr sz="1800">
              <a:solidFill>
                <a:schemeClr val="dk1"/>
              </a:solidFill>
              <a:latin typeface="Helvetica Neue"/>
              <a:ea typeface="Helvetica Neue"/>
              <a:cs typeface="Helvetica Neue"/>
              <a:sym typeface="Helvetica Neue"/>
            </a:endParaRPr>
          </a:p>
        </p:txBody>
      </p:sp>
      <p:pic>
        <p:nvPicPr>
          <p:cNvPr id="145" name="Google Shape;145;p18" title="Screenshot 2025-03-17 at 12.28.06 AM.png"/>
          <p:cNvPicPr preferRelativeResize="0"/>
          <p:nvPr/>
        </p:nvPicPr>
        <p:blipFill>
          <a:blip r:embed="rId3">
            <a:alphaModFix/>
          </a:blip>
          <a:stretch>
            <a:fillRect/>
          </a:stretch>
        </p:blipFill>
        <p:spPr>
          <a:xfrm>
            <a:off x="4753825" y="804225"/>
            <a:ext cx="3878899" cy="5397052"/>
          </a:xfrm>
          <a:prstGeom prst="rect">
            <a:avLst/>
          </a:prstGeom>
          <a:noFill/>
          <a:ln>
            <a:noFill/>
          </a:ln>
        </p:spPr>
      </p:pic>
      <p:pic>
        <p:nvPicPr>
          <p:cNvPr id="146" name="Google Shape;146;p18" title="Screenshot 2025-03-17 at 1.05.34 AM.png"/>
          <p:cNvPicPr preferRelativeResize="0"/>
          <p:nvPr/>
        </p:nvPicPr>
        <p:blipFill>
          <a:blip r:embed="rId4">
            <a:alphaModFix/>
          </a:blip>
          <a:stretch>
            <a:fillRect/>
          </a:stretch>
        </p:blipFill>
        <p:spPr>
          <a:xfrm>
            <a:off x="196900" y="772275"/>
            <a:ext cx="4492413" cy="53970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Key Learnings</a:t>
            </a:r>
            <a:endParaRPr/>
          </a:p>
        </p:txBody>
      </p:sp>
      <p:sp>
        <p:nvSpPr>
          <p:cNvPr id="152" name="Google Shape;152;p19"/>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233362" lvl="0" marL="357187" marR="0" rtl="0" algn="just">
              <a:lnSpc>
                <a:spcPct val="150000"/>
              </a:lnSpc>
              <a:spcBef>
                <a:spcPts val="63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Employed Gemini AI to create quiz questions from business news and HR guidelines, automating quiz creation to minimize HR burden.</a:t>
            </a:r>
            <a:endParaRPr sz="1800">
              <a:solidFill>
                <a:schemeClr val="dk1"/>
              </a:solidFill>
              <a:latin typeface="Helvetica Neue"/>
              <a:ea typeface="Helvetica Neue"/>
              <a:cs typeface="Helvetica Neue"/>
              <a:sym typeface="Helvetica Neue"/>
            </a:endParaRPr>
          </a:p>
          <a:p>
            <a:pPr indent="0" lvl="0" marL="45720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a:p>
            <a:pPr indent="-233362" lvl="0" marL="357187" marR="0" rtl="0" algn="just">
              <a:lnSpc>
                <a:spcPct val="150000"/>
              </a:lnSpc>
              <a:spcBef>
                <a:spcPts val="63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Developed a Node.js backend with MongoDB for quiz management, user scores, and automated scheduling.</a:t>
            </a:r>
            <a:endParaRPr sz="1800">
              <a:solidFill>
                <a:schemeClr val="dk1"/>
              </a:solidFill>
              <a:latin typeface="Helvetica Neue"/>
              <a:ea typeface="Helvetica Neue"/>
              <a:cs typeface="Helvetica Neue"/>
              <a:sym typeface="Helvetica Neue"/>
            </a:endParaRPr>
          </a:p>
          <a:p>
            <a:pPr indent="0" lvl="0" marL="45720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a:p>
            <a:pPr indent="-233362" lvl="0" marL="357187" marR="0" rtl="0" algn="just">
              <a:lnSpc>
                <a:spcPct val="150000"/>
              </a:lnSpc>
              <a:spcBef>
                <a:spcPts val="63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Created an interactive React-based quiz website with gamification aspects such as leaderboards and badges.</a:t>
            </a:r>
            <a:endParaRPr sz="1800">
              <a:solidFill>
                <a:schemeClr val="dk1"/>
              </a:solidFill>
              <a:latin typeface="Helvetica Neue"/>
              <a:ea typeface="Helvetica Neue"/>
              <a:cs typeface="Helvetica Neue"/>
              <a:sym typeface="Helvetica Neue"/>
            </a:endParaRPr>
          </a:p>
          <a:p>
            <a:pPr indent="0" lvl="0" marL="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a:p>
            <a:pPr indent="-233362" lvl="0" marL="357187" marR="0" rtl="0" algn="just">
              <a:lnSpc>
                <a:spcPct val="150000"/>
              </a:lnSpc>
              <a:spcBef>
                <a:spcPts val="63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Learned to write Complex MongoDB queries.</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Work Plan </a:t>
            </a:r>
            <a:r>
              <a:rPr b="0" lang="en-IN" sz="2400"/>
              <a:t>(till End-Term Evaluation)</a:t>
            </a:r>
            <a:endParaRPr b="0"/>
          </a:p>
        </p:txBody>
      </p:sp>
      <p:sp>
        <p:nvSpPr>
          <p:cNvPr id="158" name="Google Shape;158;p20"/>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233362" lvl="0" marL="357187" marR="0" rtl="0" algn="just">
              <a:lnSpc>
                <a:spcPct val="150000"/>
              </a:lnSpc>
              <a:spcBef>
                <a:spcPts val="63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Improve Gemini AI’s question formulation by refining prompts and adding context from HR reports and company updates. Implement data preprocessing to filter out irrelevant content before feeding it to the AI.</a:t>
            </a:r>
            <a:endParaRPr sz="1800">
              <a:solidFill>
                <a:schemeClr val="dk1"/>
              </a:solidFill>
              <a:latin typeface="Helvetica Neue"/>
              <a:ea typeface="Helvetica Neue"/>
              <a:cs typeface="Helvetica Neue"/>
              <a:sym typeface="Helvetica Neue"/>
            </a:endParaRPr>
          </a:p>
          <a:p>
            <a:pPr indent="0" lvl="0" marL="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a:p>
            <a:pPr indent="-233362" lvl="0" marL="357187" marR="0" rtl="0" algn="just">
              <a:lnSpc>
                <a:spcPct val="150000"/>
              </a:lnSpc>
              <a:spcBef>
                <a:spcPts val="63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Use Jest to add unit and integration tests for both backend and frontend. Implement fail-safe mechanisms for API failures.</a:t>
            </a:r>
            <a:endParaRPr sz="1800">
              <a:solidFill>
                <a:schemeClr val="dk1"/>
              </a:solidFill>
              <a:latin typeface="Helvetica Neue"/>
              <a:ea typeface="Helvetica Neue"/>
              <a:cs typeface="Helvetica Neue"/>
              <a:sym typeface="Helvetica Neue"/>
            </a:endParaRPr>
          </a:p>
          <a:p>
            <a:pPr indent="0" lvl="0" marL="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a:p>
            <a:pPr indent="-233362" lvl="0" marL="357187" marR="0" rtl="0" algn="just">
              <a:lnSpc>
                <a:spcPct val="150000"/>
              </a:lnSpc>
              <a:spcBef>
                <a:spcPts val="63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Implement relapse methods: If the weekly quiz generation fails, retry with exponential backoff. Set up fallback storage to use the last successful quiz if regeneration fails.</a:t>
            </a:r>
            <a:endParaRPr sz="1800">
              <a:solidFill>
                <a:schemeClr val="dk1"/>
              </a:solidFill>
              <a:latin typeface="Helvetica Neue"/>
              <a:ea typeface="Helvetica Neue"/>
              <a:cs typeface="Helvetica Neue"/>
              <a:sym typeface="Helvetica Neue"/>
            </a:endParaRPr>
          </a:p>
          <a:p>
            <a:pPr indent="0" lvl="0" marL="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a:p>
            <a:pPr indent="-233362" lvl="0" marL="357187" marR="0" rtl="0" algn="just">
              <a:lnSpc>
                <a:spcPct val="150000"/>
              </a:lnSpc>
              <a:spcBef>
                <a:spcPts val="63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Optimize MongoDB queries to handle large-scale user participation without slowdowns.</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200"/>
              <a:t>Work Contribution and Other Details</a:t>
            </a:r>
            <a:endParaRPr b="0" sz="1600"/>
          </a:p>
        </p:txBody>
      </p:sp>
      <p:sp>
        <p:nvSpPr>
          <p:cNvPr id="164" name="Google Shape;164;p21"/>
          <p:cNvSpPr txBox="1"/>
          <p:nvPr/>
        </p:nvSpPr>
        <p:spPr>
          <a:xfrm>
            <a:off x="77118" y="804231"/>
            <a:ext cx="8956714" cy="5172419"/>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Palatino"/>
              <a:ea typeface="Palatino"/>
              <a:cs typeface="Palatino"/>
              <a:sym typeface="Palatino"/>
            </a:endParaRPr>
          </a:p>
        </p:txBody>
      </p:sp>
      <p:graphicFrame>
        <p:nvGraphicFramePr>
          <p:cNvPr id="165" name="Google Shape;165;p21"/>
          <p:cNvGraphicFramePr/>
          <p:nvPr/>
        </p:nvGraphicFramePr>
        <p:xfrm>
          <a:off x="110167" y="881350"/>
          <a:ext cx="3000000" cy="3000000"/>
        </p:xfrm>
        <a:graphic>
          <a:graphicData uri="http://schemas.openxmlformats.org/drawingml/2006/table">
            <a:tbl>
              <a:tblPr bandRow="1" firstRow="1">
                <a:noFill/>
                <a:tableStyleId>{6845263C-45AF-498B-A85E-22442DFDBE65}</a:tableStyleId>
              </a:tblPr>
              <a:tblGrid>
                <a:gridCol w="751450"/>
                <a:gridCol w="189125"/>
                <a:gridCol w="876400"/>
                <a:gridCol w="382900"/>
                <a:gridCol w="1993875"/>
                <a:gridCol w="1487750"/>
                <a:gridCol w="1674775"/>
                <a:gridCol w="1600425"/>
              </a:tblGrid>
              <a:tr h="622400">
                <a:tc gridSpan="2">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Roll No.</a:t>
                      </a:r>
                      <a:endParaRPr>
                        <a:latin typeface="Helvetica Neue"/>
                        <a:ea typeface="Helvetica Neue"/>
                        <a:cs typeface="Helvetica Neue"/>
                        <a:sym typeface="Helvetica Neue"/>
                      </a:endParaRPr>
                    </a:p>
                  </a:txBody>
                  <a:tcPr marT="45725" marB="45725" marR="91450" marL="91450">
                    <a:solidFill>
                      <a:srgbClr val="D5D59B"/>
                    </a:solidFill>
                  </a:tcPr>
                </a:tc>
                <a:tc hMerge="1"/>
                <a:tc gridSpan="2">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Start Date</a:t>
                      </a:r>
                      <a:endParaRPr>
                        <a:latin typeface="Helvetica Neue"/>
                        <a:ea typeface="Helvetica Neue"/>
                        <a:cs typeface="Helvetica Neue"/>
                        <a:sym typeface="Helvetica Neue"/>
                      </a:endParaRPr>
                    </a:p>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(dd/mm/2025)</a:t>
                      </a:r>
                      <a:endParaRPr>
                        <a:latin typeface="Helvetica Neue"/>
                        <a:ea typeface="Helvetica Neue"/>
                        <a:cs typeface="Helvetica Neue"/>
                        <a:sym typeface="Helvetica Neue"/>
                      </a:endParaRPr>
                    </a:p>
                  </a:txBody>
                  <a:tcPr marT="45725" marB="45725" marR="91450" marL="91450">
                    <a:solidFill>
                      <a:srgbClr val="D5D59B"/>
                    </a:solidFill>
                  </a:tcPr>
                </a:tc>
                <a:tc hMerge="1"/>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Organization &amp; </a:t>
                      </a:r>
                      <a:endParaRPr>
                        <a:latin typeface="Helvetica Neue"/>
                        <a:ea typeface="Helvetica Neue"/>
                        <a:cs typeface="Helvetica Neue"/>
                        <a:sym typeface="Helvetica Neue"/>
                      </a:endParaRPr>
                    </a:p>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Location</a:t>
                      </a:r>
                      <a:endParaRPr sz="18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Work Mode</a:t>
                      </a:r>
                      <a:endParaRPr>
                        <a:latin typeface="Helvetica Neue"/>
                        <a:ea typeface="Helvetica Neue"/>
                        <a:cs typeface="Helvetica Neue"/>
                        <a:sym typeface="Helvetica Neue"/>
                      </a:endParaRPr>
                    </a:p>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(Online/Offline)</a:t>
                      </a:r>
                      <a:endParaRPr sz="18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Work Nature</a:t>
                      </a:r>
                      <a:br>
                        <a:rPr b="0" i="0" lang="en-IN" sz="1300" u="none" cap="none" strike="noStrike">
                          <a:solidFill>
                            <a:schemeClr val="dk1"/>
                          </a:solidFill>
                          <a:latin typeface="Helvetica Neue"/>
                          <a:ea typeface="Helvetica Neue"/>
                          <a:cs typeface="Helvetica Neue"/>
                          <a:sym typeface="Helvetica Neue"/>
                        </a:rPr>
                      </a:br>
                      <a:r>
                        <a:rPr b="0" i="0" lang="en-IN" sz="1300" u="none" cap="none" strike="noStrike">
                          <a:solidFill>
                            <a:schemeClr val="dk1"/>
                          </a:solidFill>
                          <a:latin typeface="Helvetica Neue"/>
                          <a:ea typeface="Helvetica Neue"/>
                          <a:cs typeface="Helvetica Neue"/>
                          <a:sym typeface="Helvetica Neue"/>
                        </a:rPr>
                        <a:t>(Tech./Non-Tech.)</a:t>
                      </a:r>
                      <a:endParaRPr sz="18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IN" sz="1300" u="none" cap="none" strike="noStrike">
                          <a:solidFill>
                            <a:schemeClr val="dk1"/>
                          </a:solidFill>
                          <a:latin typeface="Helvetica Neue"/>
                          <a:ea typeface="Helvetica Neue"/>
                          <a:cs typeface="Helvetica Neue"/>
                          <a:sym typeface="Helvetica Neue"/>
                        </a:rPr>
                        <a:t>Work Domain</a:t>
                      </a:r>
                      <a:endParaRPr>
                        <a:latin typeface="Helvetica Neue"/>
                        <a:ea typeface="Helvetica Neue"/>
                        <a:cs typeface="Helvetica Neue"/>
                        <a:sym typeface="Helvetica Neue"/>
                      </a:endParaRPr>
                    </a:p>
                  </a:txBody>
                  <a:tcPr marT="45725" marB="45725" marR="91450" marL="91450">
                    <a:solidFill>
                      <a:srgbClr val="D5D59B"/>
                    </a:solidFill>
                  </a:tcPr>
                </a:tc>
              </a:tr>
              <a:tr h="497200">
                <a:tc gridSpan="2">
                  <a:txBody>
                    <a:bodyPr/>
                    <a:lstStyle/>
                    <a:p>
                      <a:pPr indent="0" lvl="0" marL="0" marR="0" rtl="0" algn="ctr">
                        <a:spcBef>
                          <a:spcPts val="0"/>
                        </a:spcBef>
                        <a:spcAft>
                          <a:spcPts val="0"/>
                        </a:spcAft>
                        <a:buNone/>
                      </a:pPr>
                      <a:r>
                        <a:rPr lang="en-IN" sz="1300">
                          <a:latin typeface="Helvetica Neue"/>
                          <a:ea typeface="Helvetica Neue"/>
                          <a:cs typeface="Helvetica Neue"/>
                          <a:sym typeface="Helvetica Neue"/>
                        </a:rPr>
                        <a:t>211105</a:t>
                      </a:r>
                      <a:endParaRPr i="0" sz="1300" u="none" cap="none" strike="noStrike">
                        <a:solidFill>
                          <a:schemeClr val="dk1"/>
                        </a:solidFill>
                        <a:latin typeface="Helvetica Neue"/>
                        <a:ea typeface="Helvetica Neue"/>
                        <a:cs typeface="Helvetica Neue"/>
                        <a:sym typeface="Helvetica Neue"/>
                      </a:endParaRPr>
                    </a:p>
                  </a:txBody>
                  <a:tcPr marT="45725" marB="45725" marR="91450" marL="91450">
                    <a:solidFill>
                      <a:srgbClr val="F4F9ED"/>
                    </a:solidFill>
                  </a:tcPr>
                </a:tc>
                <a:tc hMerge="1"/>
                <a:tc gridSpan="2">
                  <a:txBody>
                    <a:bodyPr/>
                    <a:lstStyle/>
                    <a:p>
                      <a:pPr indent="0" lvl="0" marL="0" marR="0" rtl="0" algn="ctr">
                        <a:spcBef>
                          <a:spcPts val="0"/>
                        </a:spcBef>
                        <a:spcAft>
                          <a:spcPts val="0"/>
                        </a:spcAft>
                        <a:buNone/>
                      </a:pPr>
                      <a:r>
                        <a:rPr lang="en-IN" sz="1300">
                          <a:latin typeface="Helvetica Neue"/>
                          <a:ea typeface="Helvetica Neue"/>
                          <a:cs typeface="Helvetica Neue"/>
                          <a:sym typeface="Helvetica Neue"/>
                        </a:rPr>
                        <a:t>01/02/2025</a:t>
                      </a:r>
                      <a:endParaRPr i="0" sz="1300" u="none" cap="none" strike="noStrike">
                        <a:solidFill>
                          <a:schemeClr val="dk1"/>
                        </a:solidFill>
                        <a:latin typeface="Helvetica Neue"/>
                        <a:ea typeface="Helvetica Neue"/>
                        <a:cs typeface="Helvetica Neue"/>
                        <a:sym typeface="Helvetica Neue"/>
                      </a:endParaRPr>
                    </a:p>
                  </a:txBody>
                  <a:tcPr marT="45725" marB="45725" marR="91450" marL="91450">
                    <a:solidFill>
                      <a:srgbClr val="F4F9ED"/>
                    </a:solidFill>
                  </a:tcPr>
                </a:tc>
                <a:tc hMerge="1"/>
                <a:tc>
                  <a:txBody>
                    <a:bodyPr/>
                    <a:lstStyle/>
                    <a:p>
                      <a:pPr indent="0" lvl="0" marL="0" rtl="0" algn="ctr">
                        <a:spcBef>
                          <a:spcPts val="0"/>
                        </a:spcBef>
                        <a:spcAft>
                          <a:spcPts val="0"/>
                        </a:spcAft>
                        <a:buClr>
                          <a:schemeClr val="dk1"/>
                        </a:buClr>
                        <a:buFont typeface="Arial"/>
                        <a:buNone/>
                      </a:pPr>
                      <a:r>
                        <a:rPr lang="en-IN" sz="1300">
                          <a:latin typeface="Helvetica Neue"/>
                          <a:ea typeface="Helvetica Neue"/>
                          <a:cs typeface="Helvetica Neue"/>
                          <a:sym typeface="Helvetica Neue"/>
                        </a:rPr>
                        <a:t>Darwinbox, Hyderabad</a:t>
                      </a:r>
                      <a:endParaRPr b="1">
                        <a:solidFill>
                          <a:schemeClr val="lt1"/>
                        </a:solidFill>
                        <a:latin typeface="Helvetica Neue"/>
                        <a:ea typeface="Helvetica Neue"/>
                        <a:cs typeface="Helvetica Neue"/>
                        <a:sym typeface="Helvetica Neue"/>
                      </a:endParaRPr>
                    </a:p>
                    <a:p>
                      <a:pPr indent="0" lvl="0" marL="0" marR="0" rtl="0" algn="l">
                        <a:spcBef>
                          <a:spcPts val="0"/>
                        </a:spcBef>
                        <a:spcAft>
                          <a:spcPts val="0"/>
                        </a:spcAft>
                        <a:buNone/>
                      </a:pPr>
                      <a:r>
                        <a:t/>
                      </a:r>
                      <a:endParaRPr sz="18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IN" sz="1300">
                          <a:latin typeface="Helvetica Neue"/>
                          <a:ea typeface="Helvetica Neue"/>
                          <a:cs typeface="Helvetica Neue"/>
                          <a:sym typeface="Helvetica Neue"/>
                        </a:rPr>
                        <a:t>Offline</a:t>
                      </a:r>
                      <a:endParaRPr sz="18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lnSpc>
                          <a:spcPct val="100000"/>
                        </a:lnSpc>
                        <a:spcBef>
                          <a:spcPts val="0"/>
                        </a:spcBef>
                        <a:spcAft>
                          <a:spcPts val="0"/>
                        </a:spcAft>
                        <a:buNone/>
                      </a:pPr>
                      <a:r>
                        <a:rPr lang="en-IN" sz="1300">
                          <a:latin typeface="Helvetica Neue"/>
                          <a:ea typeface="Helvetica Neue"/>
                          <a:cs typeface="Helvetica Neue"/>
                          <a:sym typeface="Helvetica Neue"/>
                        </a:rPr>
                        <a:t>Tech</a:t>
                      </a:r>
                      <a:endParaRPr sz="1800">
                        <a:solidFill>
                          <a:schemeClr val="dk1"/>
                        </a:solidFill>
                        <a:latin typeface="Helvetica Neue"/>
                        <a:ea typeface="Helvetica Neue"/>
                        <a:cs typeface="Helvetica Neue"/>
                        <a:sym typeface="Helvetica Neue"/>
                      </a:endParaRPr>
                    </a:p>
                  </a:txBody>
                  <a:tcPr marT="45725" marB="45725" marR="91450" marL="91450">
                    <a:solidFill>
                      <a:srgbClr val="F4F9ED"/>
                    </a:solidFill>
                  </a:tcPr>
                </a:tc>
                <a:tc>
                  <a:txBody>
                    <a:bodyPr/>
                    <a:lstStyle/>
                    <a:p>
                      <a:pPr indent="-88900" lvl="0" marL="171450" marR="0" rtl="0" algn="ctr">
                        <a:spcBef>
                          <a:spcPts val="0"/>
                        </a:spcBef>
                        <a:spcAft>
                          <a:spcPts val="0"/>
                        </a:spcAft>
                        <a:buClr>
                          <a:schemeClr val="dk1"/>
                        </a:buClr>
                        <a:buSzPts val="1300"/>
                        <a:buFont typeface="Arial"/>
                        <a:buNone/>
                      </a:pPr>
                      <a:r>
                        <a:rPr lang="en-IN" sz="1300">
                          <a:latin typeface="Helvetica Neue"/>
                          <a:ea typeface="Helvetica Neue"/>
                          <a:cs typeface="Helvetica Neue"/>
                          <a:sym typeface="Helvetica Neue"/>
                        </a:rPr>
                        <a:t>Full-Stack Development</a:t>
                      </a:r>
                      <a:endParaRPr i="0" sz="1300">
                        <a:solidFill>
                          <a:schemeClr val="dk1"/>
                        </a:solidFill>
                        <a:latin typeface="Helvetica Neue"/>
                        <a:ea typeface="Helvetica Neue"/>
                        <a:cs typeface="Helvetica Neue"/>
                        <a:sym typeface="Helvetica Neue"/>
                      </a:endParaRPr>
                    </a:p>
                  </a:txBody>
                  <a:tcPr marT="45725" marB="45725" marR="91450" marL="91450">
                    <a:solidFill>
                      <a:srgbClr val="F4F9ED"/>
                    </a:solidFill>
                  </a:tcPr>
                </a:tc>
              </a:tr>
              <a:tr h="359450">
                <a:tc gridSpan="8">
                  <a:txBody>
                    <a:bodyPr/>
                    <a:lstStyle/>
                    <a:p>
                      <a:pPr indent="0" lvl="0" marL="0" marR="0" rtl="0" algn="l">
                        <a:lnSpc>
                          <a:spcPct val="150000"/>
                        </a:lnSpc>
                        <a:spcBef>
                          <a:spcPts val="0"/>
                        </a:spcBef>
                        <a:spcAft>
                          <a:spcPts val="0"/>
                        </a:spcAft>
                        <a:buNone/>
                      </a:pPr>
                      <a:r>
                        <a:rPr b="1" i="0" lang="en-IN" sz="1300">
                          <a:latin typeface="Helvetica Neue"/>
                          <a:ea typeface="Helvetica Neue"/>
                          <a:cs typeface="Helvetica Neue"/>
                          <a:sym typeface="Helvetica Neue"/>
                        </a:rPr>
                        <a:t>GitHub Repository URL:</a:t>
                      </a:r>
                      <a:r>
                        <a:rPr b="1" i="0" lang="en-IN" sz="1300">
                          <a:latin typeface="Helvetica Neue"/>
                          <a:ea typeface="Helvetica Neue"/>
                          <a:cs typeface="Helvetica Neue"/>
                          <a:sym typeface="Helvetica Neue"/>
                        </a:rPr>
                        <a:t> </a:t>
                      </a:r>
                      <a:r>
                        <a:rPr i="1" lang="en-IN" sz="1300">
                          <a:latin typeface="Helvetica Neue"/>
                          <a:ea typeface="Helvetica Neue"/>
                          <a:cs typeface="Helvetica Neue"/>
                          <a:sym typeface="Helvetica Neue"/>
                        </a:rPr>
                        <a:t>https://github.com/ujjwalpathaak/org-trivia/tree/starting_scoring_and_leaderboard_features</a:t>
                      </a:r>
                      <a:endParaRPr i="1">
                        <a:latin typeface="Helvetica Neue"/>
                        <a:ea typeface="Helvetica Neue"/>
                        <a:cs typeface="Helvetica Neue"/>
                        <a:sym typeface="Helvetica Neue"/>
                      </a:endParaRPr>
                    </a:p>
                  </a:txBody>
                  <a:tcPr marT="45725" marB="45725" marR="91450" marL="91450" anchor="ctr">
                    <a:solidFill>
                      <a:srgbClr val="D5D59B"/>
                    </a:solidFill>
                  </a:tcPr>
                </a:tc>
                <a:tc hMerge="1"/>
                <a:tc hMerge="1"/>
                <a:tc hMerge="1"/>
                <a:tc hMerge="1"/>
                <a:tc hMerge="1"/>
                <a:tc hMerge="1"/>
                <a:tc hMerge="1"/>
              </a:tr>
              <a:tr h="580775">
                <a:tc gridSpan="8">
                  <a:txBody>
                    <a:bodyPr/>
                    <a:lstStyle/>
                    <a:p>
                      <a:pPr indent="0" lvl="0" marL="0" marR="0" rtl="0" algn="ctr">
                        <a:lnSpc>
                          <a:spcPct val="153846"/>
                        </a:lnSpc>
                        <a:spcBef>
                          <a:spcPts val="0"/>
                        </a:spcBef>
                        <a:spcAft>
                          <a:spcPts val="0"/>
                        </a:spcAft>
                        <a:buNone/>
                      </a:pPr>
                      <a:r>
                        <a:rPr b="1" i="0" lang="en-IN" sz="1300">
                          <a:latin typeface="Helvetica Neue"/>
                          <a:ea typeface="Helvetica Neue"/>
                          <a:cs typeface="Helvetica Neue"/>
                          <a:sym typeface="Helvetica Neue"/>
                        </a:rPr>
                        <a:t>Work Contribution</a:t>
                      </a:r>
                      <a:endParaRPr b="1">
                        <a:latin typeface="Helvetica Neue"/>
                        <a:ea typeface="Helvetica Neue"/>
                        <a:cs typeface="Helvetica Neue"/>
                        <a:sym typeface="Helvetica Neue"/>
                      </a:endParaRPr>
                    </a:p>
                  </a:txBody>
                  <a:tcPr marT="45725" marB="45725" marR="91450" marL="91450">
                    <a:solidFill>
                      <a:srgbClr val="D5D59B"/>
                    </a:solidFill>
                  </a:tcPr>
                </a:tc>
                <a:tc hMerge="1"/>
                <a:tc hMerge="1"/>
                <a:tc hMerge="1"/>
                <a:tc hMerge="1"/>
                <a:tc hMerge="1"/>
                <a:tc hMerge="1"/>
                <a:tc hMerge="1"/>
              </a:tr>
              <a:tr h="751450">
                <a:tc>
                  <a:txBody>
                    <a:bodyPr/>
                    <a:lstStyle/>
                    <a:p>
                      <a:pPr indent="0" lvl="0" marL="0" marR="0" rtl="0" algn="ctr">
                        <a:spcBef>
                          <a:spcPts val="0"/>
                        </a:spcBef>
                        <a:spcAft>
                          <a:spcPts val="0"/>
                        </a:spcAft>
                        <a:buNone/>
                      </a:pPr>
                      <a:r>
                        <a:rPr i="0" lang="en-IN" sz="1300">
                          <a:latin typeface="Helvetica Neue"/>
                          <a:ea typeface="Helvetica Neue"/>
                          <a:cs typeface="Helvetica Neue"/>
                          <a:sym typeface="Helvetica Neue"/>
                        </a:rPr>
                        <a:t>Week 1</a:t>
                      </a:r>
                      <a:endParaRPr>
                        <a:latin typeface="Helvetica Neue"/>
                        <a:ea typeface="Helvetica Neue"/>
                        <a:cs typeface="Helvetica Neue"/>
                        <a:sym typeface="Helvetica Neue"/>
                      </a:endParaRPr>
                    </a:p>
                  </a:txBody>
                  <a:tcPr marT="45725" marB="45725" marR="91450" marL="91450">
                    <a:solidFill>
                      <a:srgbClr val="F4F9ED"/>
                    </a:solidFill>
                  </a:tcPr>
                </a:tc>
                <a:tc gridSpan="2">
                  <a:txBody>
                    <a:bodyPr/>
                    <a:lstStyle/>
                    <a:p>
                      <a:pPr indent="0" lvl="0" marL="0" marR="0" rtl="0" algn="ctr">
                        <a:spcBef>
                          <a:spcPts val="0"/>
                        </a:spcBef>
                        <a:spcAft>
                          <a:spcPts val="0"/>
                        </a:spcAft>
                        <a:buNone/>
                      </a:pPr>
                      <a:r>
                        <a:rPr lang="en-IN" sz="1300">
                          <a:latin typeface="Helvetica Neue"/>
                          <a:ea typeface="Helvetica Neue"/>
                          <a:cs typeface="Helvetica Neue"/>
                          <a:sym typeface="Helvetica Neue"/>
                        </a:rPr>
                        <a:t>27</a:t>
                      </a:r>
                      <a:r>
                        <a:rPr i="0" lang="en-IN" sz="1300">
                          <a:latin typeface="Helvetica Neue"/>
                          <a:ea typeface="Helvetica Neue"/>
                          <a:cs typeface="Helvetica Neue"/>
                          <a:sym typeface="Helvetica Neue"/>
                        </a:rPr>
                        <a:t>/</a:t>
                      </a:r>
                      <a:r>
                        <a:rPr lang="en-IN" sz="1300">
                          <a:latin typeface="Helvetica Neue"/>
                          <a:ea typeface="Helvetica Neue"/>
                          <a:cs typeface="Helvetica Neue"/>
                          <a:sym typeface="Helvetica Neue"/>
                        </a:rPr>
                        <a:t>01</a:t>
                      </a:r>
                      <a:r>
                        <a:rPr i="0" lang="en-IN" sz="1300">
                          <a:latin typeface="Helvetica Neue"/>
                          <a:ea typeface="Helvetica Neue"/>
                          <a:cs typeface="Helvetica Neue"/>
                          <a:sym typeface="Helvetica Neue"/>
                        </a:rPr>
                        <a:t>/2025</a:t>
                      </a:r>
                      <a:endParaRPr>
                        <a:latin typeface="Helvetica Neue"/>
                        <a:ea typeface="Helvetica Neue"/>
                        <a:cs typeface="Helvetica Neue"/>
                        <a:sym typeface="Helvetica Neue"/>
                      </a:endParaRPr>
                    </a:p>
                    <a:p>
                      <a:pPr indent="0" lvl="0" marL="0" marR="0" rtl="0" algn="ctr">
                        <a:spcBef>
                          <a:spcPts val="0"/>
                        </a:spcBef>
                        <a:spcAft>
                          <a:spcPts val="0"/>
                        </a:spcAft>
                        <a:buNone/>
                      </a:pPr>
                      <a:r>
                        <a:rPr i="0" lang="en-IN" sz="1300">
                          <a:latin typeface="Helvetica Neue"/>
                          <a:ea typeface="Helvetica Neue"/>
                          <a:cs typeface="Helvetica Neue"/>
                          <a:sym typeface="Helvetica Neue"/>
                        </a:rPr>
                        <a:t>to</a:t>
                      </a:r>
                      <a:endParaRPr>
                        <a:latin typeface="Helvetica Neue"/>
                        <a:ea typeface="Helvetica Neue"/>
                        <a:cs typeface="Helvetica Neue"/>
                        <a:sym typeface="Helvetica Neue"/>
                      </a:endParaRPr>
                    </a:p>
                    <a:p>
                      <a:pPr indent="0" lvl="0" marL="0" marR="0" rtl="0" algn="ctr">
                        <a:spcBef>
                          <a:spcPts val="0"/>
                        </a:spcBef>
                        <a:spcAft>
                          <a:spcPts val="0"/>
                        </a:spcAft>
                        <a:buNone/>
                      </a:pPr>
                      <a:r>
                        <a:rPr lang="en-IN" sz="1300">
                          <a:latin typeface="Helvetica Neue"/>
                          <a:ea typeface="Helvetica Neue"/>
                          <a:cs typeface="Helvetica Neue"/>
                          <a:sym typeface="Helvetica Neue"/>
                        </a:rPr>
                        <a:t>31</a:t>
                      </a:r>
                      <a:r>
                        <a:rPr i="0" lang="en-IN" sz="1300">
                          <a:latin typeface="Helvetica Neue"/>
                          <a:ea typeface="Helvetica Neue"/>
                          <a:cs typeface="Helvetica Neue"/>
                          <a:sym typeface="Helvetica Neue"/>
                        </a:rPr>
                        <a:t>/</a:t>
                      </a:r>
                      <a:r>
                        <a:rPr lang="en-IN" sz="1300">
                          <a:latin typeface="Helvetica Neue"/>
                          <a:ea typeface="Helvetica Neue"/>
                          <a:cs typeface="Helvetica Neue"/>
                          <a:sym typeface="Helvetica Neue"/>
                        </a:rPr>
                        <a:t>01</a:t>
                      </a:r>
                      <a:r>
                        <a:rPr i="0" lang="en-IN" sz="1300">
                          <a:latin typeface="Helvetica Neue"/>
                          <a:ea typeface="Helvetica Neue"/>
                          <a:cs typeface="Helvetica Neue"/>
                          <a:sym typeface="Helvetica Neue"/>
                        </a:rPr>
                        <a:t>/2025</a:t>
                      </a:r>
                      <a:endParaRPr>
                        <a:latin typeface="Helvetica Neue"/>
                        <a:ea typeface="Helvetica Neue"/>
                        <a:cs typeface="Helvetica Neue"/>
                        <a:sym typeface="Helvetica Neue"/>
                      </a:endParaRPr>
                    </a:p>
                  </a:txBody>
                  <a:tcPr marT="45725" marB="45725" marR="91450" marL="91450">
                    <a:solidFill>
                      <a:srgbClr val="F4F9ED"/>
                    </a:solidFill>
                  </a:tcPr>
                </a:tc>
                <a:tc hMerge="1"/>
                <a:tc gridSpan="5">
                  <a:txBody>
                    <a:bodyPr/>
                    <a:lstStyle/>
                    <a:p>
                      <a:pPr indent="-285750" lvl="0" marL="285750" marR="0" rtl="0" algn="just">
                        <a:spcBef>
                          <a:spcPts val="0"/>
                        </a:spcBef>
                        <a:spcAft>
                          <a:spcPts val="0"/>
                        </a:spcAft>
                        <a:buSzPts val="1300"/>
                        <a:buFont typeface="Helvetica Neue"/>
                        <a:buChar char="•"/>
                      </a:pPr>
                      <a:r>
                        <a:rPr lang="en-IN" sz="1300">
                          <a:latin typeface="Helvetica Neue"/>
                          <a:ea typeface="Helvetica Neue"/>
                          <a:cs typeface="Helvetica Neue"/>
                          <a:sym typeface="Helvetica Neue"/>
                        </a:rPr>
                        <a:t>Meeting Leadership and Engineering Teams.</a:t>
                      </a:r>
                      <a:endParaRPr sz="1300">
                        <a:latin typeface="Helvetica Neue"/>
                        <a:ea typeface="Helvetica Neue"/>
                        <a:cs typeface="Helvetica Neue"/>
                        <a:sym typeface="Helvetica Neue"/>
                      </a:endParaRPr>
                    </a:p>
                    <a:p>
                      <a:pPr indent="-285750" lvl="0" marL="285750" marR="0" rtl="0" algn="just">
                        <a:spcBef>
                          <a:spcPts val="0"/>
                        </a:spcBef>
                        <a:spcAft>
                          <a:spcPts val="0"/>
                        </a:spcAft>
                        <a:buSzPts val="1300"/>
                        <a:buFont typeface="Helvetica Neue"/>
                        <a:buChar char="•"/>
                      </a:pPr>
                      <a:r>
                        <a:rPr lang="en-IN" sz="1300">
                          <a:latin typeface="Helvetica Neue"/>
                          <a:ea typeface="Helvetica Neue"/>
                          <a:cs typeface="Helvetica Neue"/>
                          <a:sym typeface="Helvetica Neue"/>
                        </a:rPr>
                        <a:t>Trainings about - POSH, Cyber Security &amp; Code of Conduct.</a:t>
                      </a:r>
                      <a:endParaRPr sz="1300">
                        <a:latin typeface="Helvetica Neue"/>
                        <a:ea typeface="Helvetica Neue"/>
                        <a:cs typeface="Helvetica Neue"/>
                        <a:sym typeface="Helvetica Neue"/>
                      </a:endParaRPr>
                    </a:p>
                    <a:p>
                      <a:pPr indent="-285750" lvl="0" marL="285750" marR="0" rtl="0" algn="just">
                        <a:spcBef>
                          <a:spcPts val="0"/>
                        </a:spcBef>
                        <a:spcAft>
                          <a:spcPts val="0"/>
                        </a:spcAft>
                        <a:buSzPts val="1300"/>
                        <a:buFont typeface="Helvetica Neue"/>
                        <a:buChar char="•"/>
                      </a:pPr>
                      <a:r>
                        <a:rPr lang="en-IN" sz="1300">
                          <a:latin typeface="Helvetica Neue"/>
                          <a:ea typeface="Helvetica Neue"/>
                          <a:cs typeface="Helvetica Neue"/>
                          <a:sym typeface="Helvetica Neue"/>
                        </a:rPr>
                        <a:t>Meeting the CTO and Senior Engineering Managers.</a:t>
                      </a:r>
                      <a:endParaRPr sz="1300">
                        <a:latin typeface="Helvetica Neue"/>
                        <a:ea typeface="Helvetica Neue"/>
                        <a:cs typeface="Helvetica Neue"/>
                        <a:sym typeface="Helvetica Neue"/>
                      </a:endParaRPr>
                    </a:p>
                  </a:txBody>
                  <a:tcPr marT="45725" marB="45725" marR="91450" marL="91450">
                    <a:solidFill>
                      <a:srgbClr val="F4F9ED"/>
                    </a:solidFill>
                  </a:tcPr>
                </a:tc>
                <a:tc hMerge="1"/>
                <a:tc hMerge="1"/>
                <a:tc hMerge="1"/>
                <a:tc hMerge="1"/>
              </a:tr>
              <a:tr h="882750">
                <a:tc>
                  <a:txBody>
                    <a:bodyPr/>
                    <a:lstStyle/>
                    <a:p>
                      <a:pPr indent="0" lvl="0" marL="0" marR="0" rtl="0" algn="ctr">
                        <a:spcBef>
                          <a:spcPts val="0"/>
                        </a:spcBef>
                        <a:spcAft>
                          <a:spcPts val="0"/>
                        </a:spcAft>
                        <a:buNone/>
                      </a:pPr>
                      <a:r>
                        <a:rPr i="0" lang="en-IN" sz="1300">
                          <a:latin typeface="Helvetica Neue"/>
                          <a:ea typeface="Helvetica Neue"/>
                          <a:cs typeface="Helvetica Neue"/>
                          <a:sym typeface="Helvetica Neue"/>
                        </a:rPr>
                        <a:t>Week 2</a:t>
                      </a:r>
                      <a:endParaRPr>
                        <a:latin typeface="Helvetica Neue"/>
                        <a:ea typeface="Helvetica Neue"/>
                        <a:cs typeface="Helvetica Neue"/>
                        <a:sym typeface="Helvetica Neue"/>
                      </a:endParaRPr>
                    </a:p>
                  </a:txBody>
                  <a:tcPr marT="45725" marB="45725" marR="91450" marL="91450">
                    <a:solidFill>
                      <a:srgbClr val="F0F0DD"/>
                    </a:solidFill>
                  </a:tcPr>
                </a:tc>
                <a:tc gridSpan="2">
                  <a:txBody>
                    <a:bodyPr/>
                    <a:lstStyle/>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03</a:t>
                      </a:r>
                      <a:r>
                        <a:rPr i="0" lang="en-IN" sz="1300" u="none" cap="none" strike="noStrike">
                          <a:solidFill>
                            <a:srgbClr val="000000"/>
                          </a:solidFill>
                          <a:latin typeface="Helvetica Neue"/>
                          <a:ea typeface="Helvetica Neue"/>
                          <a:cs typeface="Helvetica Neue"/>
                          <a:sym typeface="Helvetica Neue"/>
                        </a:rPr>
                        <a:t>/</a:t>
                      </a:r>
                      <a:r>
                        <a:rPr lang="en-IN" sz="1300">
                          <a:solidFill>
                            <a:srgbClr val="000000"/>
                          </a:solidFill>
                          <a:latin typeface="Helvetica Neue"/>
                          <a:ea typeface="Helvetica Neue"/>
                          <a:cs typeface="Helvetica Neue"/>
                          <a:sym typeface="Helvetica Neue"/>
                        </a:rPr>
                        <a:t>02</a:t>
                      </a:r>
                      <a:r>
                        <a:rPr i="0" lang="en-IN" sz="1300" u="none" cap="none" strike="noStrike">
                          <a:solidFill>
                            <a:srgbClr val="000000"/>
                          </a:solidFill>
                          <a:latin typeface="Helvetica Neue"/>
                          <a:ea typeface="Helvetica Neue"/>
                          <a:cs typeface="Helvetica Neue"/>
                          <a:sym typeface="Helvetica Neue"/>
                        </a:rPr>
                        <a:t>/2025</a:t>
                      </a:r>
                      <a:endParaRPr>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i="0" lang="en-IN" sz="1300" u="none" cap="none" strike="noStrike">
                          <a:solidFill>
                            <a:srgbClr val="000000"/>
                          </a:solidFill>
                          <a:latin typeface="Helvetica Neue"/>
                          <a:ea typeface="Helvetica Neue"/>
                          <a:cs typeface="Helvetica Neue"/>
                          <a:sym typeface="Helvetica Neue"/>
                        </a:rPr>
                        <a:t>to</a:t>
                      </a:r>
                      <a:endParaRPr>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07</a:t>
                      </a:r>
                      <a:r>
                        <a:rPr i="0" lang="en-IN" sz="1300" u="none" cap="none" strike="noStrike">
                          <a:solidFill>
                            <a:srgbClr val="000000"/>
                          </a:solidFill>
                          <a:latin typeface="Helvetica Neue"/>
                          <a:ea typeface="Helvetica Neue"/>
                          <a:cs typeface="Helvetica Neue"/>
                          <a:sym typeface="Helvetica Neue"/>
                        </a:rPr>
                        <a:t>/</a:t>
                      </a:r>
                      <a:r>
                        <a:rPr lang="en-IN" sz="1300">
                          <a:solidFill>
                            <a:srgbClr val="000000"/>
                          </a:solidFill>
                          <a:latin typeface="Helvetica Neue"/>
                          <a:ea typeface="Helvetica Neue"/>
                          <a:cs typeface="Helvetica Neue"/>
                          <a:sym typeface="Helvetica Neue"/>
                        </a:rPr>
                        <a:t>02</a:t>
                      </a:r>
                      <a:r>
                        <a:rPr i="0" lang="en-IN" sz="1300" u="none" cap="none" strike="noStrike">
                          <a:solidFill>
                            <a:srgbClr val="000000"/>
                          </a:solidFill>
                          <a:latin typeface="Helvetica Neue"/>
                          <a:ea typeface="Helvetica Neue"/>
                          <a:cs typeface="Helvetica Neue"/>
                          <a:sym typeface="Helvetica Neue"/>
                        </a:rPr>
                        <a:t>/2025</a:t>
                      </a:r>
                      <a:endParaRPr>
                        <a:latin typeface="Helvetica Neue"/>
                        <a:ea typeface="Helvetica Neue"/>
                        <a:cs typeface="Helvetica Neue"/>
                        <a:sym typeface="Helvetica Neue"/>
                      </a:endParaRPr>
                    </a:p>
                    <a:p>
                      <a:pPr indent="0" lvl="0" marL="0" marR="0" rtl="0" algn="ctr">
                        <a:spcBef>
                          <a:spcPts val="0"/>
                        </a:spcBef>
                        <a:spcAft>
                          <a:spcPts val="0"/>
                        </a:spcAft>
                        <a:buNone/>
                      </a:pPr>
                      <a:r>
                        <a:t/>
                      </a:r>
                      <a:endParaRPr i="0" sz="1300">
                        <a:latin typeface="Helvetica Neue"/>
                        <a:ea typeface="Helvetica Neue"/>
                        <a:cs typeface="Helvetica Neue"/>
                        <a:sym typeface="Helvetica Neue"/>
                      </a:endParaRPr>
                    </a:p>
                  </a:txBody>
                  <a:tcPr marT="45725" marB="45725" marR="91450" marL="91450">
                    <a:solidFill>
                      <a:srgbClr val="F0F0DD"/>
                    </a:solidFill>
                  </a:tcPr>
                </a:tc>
                <a:tc hMerge="1"/>
                <a:tc gridSpan="5">
                  <a:txBody>
                    <a:bodyPr/>
                    <a:lstStyle/>
                    <a:p>
                      <a:pPr indent="-262549" lvl="0" marL="269999" rtl="0" algn="just">
                        <a:spcBef>
                          <a:spcPts val="0"/>
                        </a:spcBef>
                        <a:spcAft>
                          <a:spcPts val="0"/>
                        </a:spcAft>
                        <a:buClr>
                          <a:schemeClr val="dk1"/>
                        </a:buClr>
                        <a:buSzPts val="1300"/>
                        <a:buFont typeface="Helvetica Neue"/>
                        <a:buChar char="•"/>
                      </a:pPr>
                      <a:r>
                        <a:rPr lang="en-IN" sz="1300">
                          <a:latin typeface="Helvetica Neue"/>
                          <a:ea typeface="Helvetica Neue"/>
                          <a:cs typeface="Helvetica Neue"/>
                          <a:sym typeface="Helvetica Neue"/>
                        </a:rPr>
                        <a:t>Research about the requirements and changes in the project idea.</a:t>
                      </a:r>
                      <a:endParaRPr sz="1300">
                        <a:latin typeface="Helvetica Neue"/>
                        <a:ea typeface="Helvetica Neue"/>
                        <a:cs typeface="Helvetica Neue"/>
                        <a:sym typeface="Helvetica Neue"/>
                      </a:endParaRPr>
                    </a:p>
                    <a:p>
                      <a:pPr indent="-262549" lvl="0" marL="269999" rtl="0" algn="just">
                        <a:spcBef>
                          <a:spcPts val="0"/>
                        </a:spcBef>
                        <a:spcAft>
                          <a:spcPts val="0"/>
                        </a:spcAft>
                        <a:buClr>
                          <a:schemeClr val="dk1"/>
                        </a:buClr>
                        <a:buSzPts val="1300"/>
                        <a:buFont typeface="Helvetica Neue"/>
                        <a:buChar char="•"/>
                      </a:pPr>
                      <a:r>
                        <a:rPr lang="en-IN" sz="1300">
                          <a:latin typeface="Helvetica Neue"/>
                          <a:ea typeface="Helvetica Neue"/>
                          <a:cs typeface="Helvetica Neue"/>
                          <a:sym typeface="Helvetica Neue"/>
                        </a:rPr>
                        <a:t>Talking with PM to know about the requirements.</a:t>
                      </a:r>
                      <a:endParaRPr>
                        <a:latin typeface="Helvetica Neue"/>
                        <a:ea typeface="Helvetica Neue"/>
                        <a:cs typeface="Helvetica Neue"/>
                        <a:sym typeface="Helvetica Neue"/>
                      </a:endParaRPr>
                    </a:p>
                  </a:txBody>
                  <a:tcPr marT="45725" marB="45725" marR="91450" marL="91450">
                    <a:solidFill>
                      <a:srgbClr val="F0F0DD"/>
                    </a:solidFill>
                  </a:tcPr>
                </a:tc>
                <a:tc hMerge="1"/>
                <a:tc hMerge="1"/>
                <a:tc hMerge="1"/>
                <a:tc hMerge="1"/>
              </a:tr>
              <a:tr h="751450">
                <a:tc>
                  <a:txBody>
                    <a:bodyPr/>
                    <a:lstStyle/>
                    <a:p>
                      <a:pPr indent="0" lvl="0" marL="0" marR="0" rtl="0" algn="ctr">
                        <a:lnSpc>
                          <a:spcPct val="100000"/>
                        </a:lnSpc>
                        <a:spcBef>
                          <a:spcPts val="0"/>
                        </a:spcBef>
                        <a:spcAft>
                          <a:spcPts val="0"/>
                        </a:spcAft>
                        <a:buClr>
                          <a:srgbClr val="000000"/>
                        </a:buClr>
                        <a:buSzPts val="1300"/>
                        <a:buFont typeface="Helvetica Neue"/>
                        <a:buNone/>
                      </a:pPr>
                      <a:r>
                        <a:rPr i="0" lang="en-IN" sz="1300" u="none" cap="none" strike="noStrike">
                          <a:solidFill>
                            <a:srgbClr val="000000"/>
                          </a:solidFill>
                          <a:latin typeface="Helvetica Neue"/>
                          <a:ea typeface="Helvetica Neue"/>
                          <a:cs typeface="Helvetica Neue"/>
                          <a:sym typeface="Helvetica Neue"/>
                        </a:rPr>
                        <a:t>Week 3</a:t>
                      </a:r>
                      <a:endParaRPr>
                        <a:latin typeface="Helvetica Neue"/>
                        <a:ea typeface="Helvetica Neue"/>
                        <a:cs typeface="Helvetica Neue"/>
                        <a:sym typeface="Helvetica Neue"/>
                      </a:endParaRPr>
                    </a:p>
                  </a:txBody>
                  <a:tcPr marT="45725" marB="45725" marR="91450" marL="91450">
                    <a:solidFill>
                      <a:srgbClr val="F4F9ED"/>
                    </a:solidFill>
                  </a:tcPr>
                </a:tc>
                <a:tc gridSpan="2">
                  <a:txBody>
                    <a:bodyPr/>
                    <a:lstStyle/>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10</a:t>
                      </a:r>
                      <a:r>
                        <a:rPr i="0" lang="en-IN" sz="1300" u="none" cap="none" strike="noStrike">
                          <a:solidFill>
                            <a:srgbClr val="000000"/>
                          </a:solidFill>
                          <a:latin typeface="Helvetica Neue"/>
                          <a:ea typeface="Helvetica Neue"/>
                          <a:cs typeface="Helvetica Neue"/>
                          <a:sym typeface="Helvetica Neue"/>
                        </a:rPr>
                        <a:t>/</a:t>
                      </a:r>
                      <a:r>
                        <a:rPr lang="en-IN" sz="1300">
                          <a:solidFill>
                            <a:srgbClr val="000000"/>
                          </a:solidFill>
                          <a:latin typeface="Helvetica Neue"/>
                          <a:ea typeface="Helvetica Neue"/>
                          <a:cs typeface="Helvetica Neue"/>
                          <a:sym typeface="Helvetica Neue"/>
                        </a:rPr>
                        <a:t>02</a:t>
                      </a:r>
                      <a:r>
                        <a:rPr i="0" lang="en-IN" sz="1300" u="none" cap="none" strike="noStrike">
                          <a:solidFill>
                            <a:srgbClr val="000000"/>
                          </a:solidFill>
                          <a:latin typeface="Helvetica Neue"/>
                          <a:ea typeface="Helvetica Neue"/>
                          <a:cs typeface="Helvetica Neue"/>
                          <a:sym typeface="Helvetica Neue"/>
                        </a:rPr>
                        <a:t>/2025</a:t>
                      </a:r>
                      <a:endParaRPr>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i="0" lang="en-IN" sz="1300" u="none" cap="none" strike="noStrike">
                          <a:solidFill>
                            <a:srgbClr val="000000"/>
                          </a:solidFill>
                          <a:latin typeface="Helvetica Neue"/>
                          <a:ea typeface="Helvetica Neue"/>
                          <a:cs typeface="Helvetica Neue"/>
                          <a:sym typeface="Helvetica Neue"/>
                        </a:rPr>
                        <a:t>to</a:t>
                      </a:r>
                      <a:endParaRPr>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14/02</a:t>
                      </a:r>
                      <a:r>
                        <a:rPr i="0" lang="en-IN" sz="1300" u="none" cap="none" strike="noStrike">
                          <a:solidFill>
                            <a:srgbClr val="000000"/>
                          </a:solidFill>
                          <a:latin typeface="Helvetica Neue"/>
                          <a:ea typeface="Helvetica Neue"/>
                          <a:cs typeface="Helvetica Neue"/>
                          <a:sym typeface="Helvetica Neue"/>
                        </a:rPr>
                        <a:t>/2025</a:t>
                      </a:r>
                      <a:endParaRPr>
                        <a:latin typeface="Helvetica Neue"/>
                        <a:ea typeface="Helvetica Neue"/>
                        <a:cs typeface="Helvetica Neue"/>
                        <a:sym typeface="Helvetica Neue"/>
                      </a:endParaRPr>
                    </a:p>
                  </a:txBody>
                  <a:tcPr marT="45725" marB="45725" marR="91450" marL="91450">
                    <a:solidFill>
                      <a:srgbClr val="F4F9ED"/>
                    </a:solidFill>
                  </a:tcPr>
                </a:tc>
                <a:tc hMerge="1"/>
                <a:tc gridSpan="5">
                  <a:txBody>
                    <a:bodyPr/>
                    <a:lstStyle/>
                    <a:p>
                      <a:pPr indent="-288925" lvl="0" marL="269999" rtl="0" algn="just">
                        <a:spcBef>
                          <a:spcPts val="0"/>
                        </a:spcBef>
                        <a:spcAft>
                          <a:spcPts val="0"/>
                        </a:spcAft>
                        <a:buSzPts val="1400"/>
                        <a:buFont typeface="Helvetica Neue"/>
                        <a:buChar char="•"/>
                      </a:pPr>
                      <a:r>
                        <a:rPr lang="en-IN">
                          <a:latin typeface="Helvetica Neue"/>
                          <a:ea typeface="Helvetica Neue"/>
                          <a:cs typeface="Helvetica Neue"/>
                          <a:sym typeface="Helvetica Neue"/>
                        </a:rPr>
                        <a:t>Making basic UI to see how the final product will be looking.</a:t>
                      </a:r>
                      <a:endParaRPr sz="1300">
                        <a:latin typeface="Helvetica Neue"/>
                        <a:ea typeface="Helvetica Neue"/>
                        <a:cs typeface="Helvetica Neue"/>
                        <a:sym typeface="Helvetica Neue"/>
                      </a:endParaRPr>
                    </a:p>
                    <a:p>
                      <a:pPr indent="-282575" lvl="0" marL="269999" marR="0" rtl="0" algn="just">
                        <a:spcBef>
                          <a:spcPts val="0"/>
                        </a:spcBef>
                        <a:spcAft>
                          <a:spcPts val="0"/>
                        </a:spcAft>
                        <a:buClr>
                          <a:schemeClr val="dk1"/>
                        </a:buClr>
                        <a:buSzPts val="1300"/>
                        <a:buFont typeface="Helvetica Neue"/>
                        <a:buChar char="•"/>
                      </a:pPr>
                      <a:r>
                        <a:rPr lang="en-IN" sz="1300">
                          <a:latin typeface="Helvetica Neue"/>
                          <a:ea typeface="Helvetica Neue"/>
                          <a:cs typeface="Helvetica Neue"/>
                          <a:sym typeface="Helvetica Neue"/>
                        </a:rPr>
                        <a:t>Writing Backend APIs to setup the basic infra and the core code logic.</a:t>
                      </a:r>
                      <a:endParaRPr>
                        <a:latin typeface="Helvetica Neue"/>
                        <a:ea typeface="Helvetica Neue"/>
                        <a:cs typeface="Helvetica Neue"/>
                        <a:sym typeface="Helvetica Neue"/>
                      </a:endParaRPr>
                    </a:p>
                  </a:txBody>
                  <a:tcPr marT="45725" marB="45725" marR="91450" marL="91450">
                    <a:solidFill>
                      <a:srgbClr val="F4F9ED"/>
                    </a:solidFill>
                  </a:tcPr>
                </a:tc>
                <a:tc hMerge="1"/>
                <a:tc hMerge="1"/>
                <a:tc hMerge="1"/>
                <a:tc hMerge="1"/>
              </a:tr>
              <a:tr h="882750">
                <a:tc>
                  <a:txBody>
                    <a:bodyPr/>
                    <a:lstStyle/>
                    <a:p>
                      <a:pPr indent="0" lvl="0" marL="0" marR="0" rtl="0" algn="ctr">
                        <a:lnSpc>
                          <a:spcPct val="100000"/>
                        </a:lnSpc>
                        <a:spcBef>
                          <a:spcPts val="0"/>
                        </a:spcBef>
                        <a:spcAft>
                          <a:spcPts val="0"/>
                        </a:spcAft>
                        <a:buClr>
                          <a:srgbClr val="000000"/>
                        </a:buClr>
                        <a:buSzPts val="1300"/>
                        <a:buFont typeface="Helvetica Neue"/>
                        <a:buNone/>
                      </a:pPr>
                      <a:r>
                        <a:rPr i="0" lang="en-IN" sz="1300" u="none" cap="none" strike="noStrike">
                          <a:solidFill>
                            <a:srgbClr val="000000"/>
                          </a:solidFill>
                          <a:latin typeface="Helvetica Neue"/>
                          <a:ea typeface="Helvetica Neue"/>
                          <a:cs typeface="Helvetica Neue"/>
                          <a:sym typeface="Helvetica Neue"/>
                        </a:rPr>
                        <a:t>Week 4</a:t>
                      </a:r>
                      <a:endParaRPr>
                        <a:latin typeface="Helvetica Neue"/>
                        <a:ea typeface="Helvetica Neue"/>
                        <a:cs typeface="Helvetica Neue"/>
                        <a:sym typeface="Helvetica Neue"/>
                      </a:endParaRPr>
                    </a:p>
                  </a:txBody>
                  <a:tcPr marT="45725" marB="45725" marR="91450" marL="91450">
                    <a:solidFill>
                      <a:srgbClr val="F0F0DD"/>
                    </a:solidFill>
                  </a:tcPr>
                </a:tc>
                <a:tc gridSpan="2">
                  <a:txBody>
                    <a:bodyPr/>
                    <a:lstStyle/>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17/02</a:t>
                      </a:r>
                      <a:r>
                        <a:rPr i="0" lang="en-IN" sz="1300" u="none" cap="none" strike="noStrike">
                          <a:solidFill>
                            <a:srgbClr val="000000"/>
                          </a:solidFill>
                          <a:latin typeface="Helvetica Neue"/>
                          <a:ea typeface="Helvetica Neue"/>
                          <a:cs typeface="Helvetica Neue"/>
                          <a:sym typeface="Helvetica Neue"/>
                        </a:rPr>
                        <a:t>/2025</a:t>
                      </a:r>
                      <a:endParaRPr>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i="0" lang="en-IN" sz="1300" u="none" cap="none" strike="noStrike">
                          <a:solidFill>
                            <a:srgbClr val="000000"/>
                          </a:solidFill>
                          <a:latin typeface="Helvetica Neue"/>
                          <a:ea typeface="Helvetica Neue"/>
                          <a:cs typeface="Helvetica Neue"/>
                          <a:sym typeface="Helvetica Neue"/>
                        </a:rPr>
                        <a:t>to</a:t>
                      </a:r>
                      <a:endParaRPr>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21/02</a:t>
                      </a:r>
                      <a:r>
                        <a:rPr i="0" lang="en-IN" sz="1300" u="none" cap="none" strike="noStrike">
                          <a:solidFill>
                            <a:srgbClr val="000000"/>
                          </a:solidFill>
                          <a:latin typeface="Helvetica Neue"/>
                          <a:ea typeface="Helvetica Neue"/>
                          <a:cs typeface="Helvetica Neue"/>
                          <a:sym typeface="Helvetica Neue"/>
                        </a:rPr>
                        <a:t>/2025</a:t>
                      </a:r>
                      <a:endParaRPr>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Helvetica Neue"/>
                        <a:buNone/>
                      </a:pPr>
                      <a:r>
                        <a:t/>
                      </a:r>
                      <a:endParaRPr i="0" sz="1300" u="none" cap="none" strike="noStrike">
                        <a:solidFill>
                          <a:srgbClr val="000000"/>
                        </a:solidFill>
                        <a:latin typeface="Helvetica Neue"/>
                        <a:ea typeface="Helvetica Neue"/>
                        <a:cs typeface="Helvetica Neue"/>
                        <a:sym typeface="Helvetica Neue"/>
                      </a:endParaRPr>
                    </a:p>
                  </a:txBody>
                  <a:tcPr marT="45725" marB="45725" marR="91450" marL="91450">
                    <a:solidFill>
                      <a:srgbClr val="F0F0DD"/>
                    </a:solidFill>
                  </a:tcPr>
                </a:tc>
                <a:tc hMerge="1"/>
                <a:tc gridSpan="5">
                  <a:txBody>
                    <a:bodyPr/>
                    <a:lstStyle/>
                    <a:p>
                      <a:pPr indent="-285750" lvl="0" marL="285750" marR="0" rtl="0" algn="just">
                        <a:lnSpc>
                          <a:spcPct val="100000"/>
                        </a:lnSpc>
                        <a:spcBef>
                          <a:spcPts val="0"/>
                        </a:spcBef>
                        <a:spcAft>
                          <a:spcPts val="0"/>
                        </a:spcAft>
                        <a:buClr>
                          <a:schemeClr val="dk1"/>
                        </a:buClr>
                        <a:buSzPts val="1300"/>
                        <a:buFont typeface="Helvetica Neue"/>
                        <a:buChar char="•"/>
                      </a:pPr>
                      <a:r>
                        <a:rPr lang="en-IN">
                          <a:latin typeface="Helvetica Neue"/>
                          <a:ea typeface="Helvetica Neue"/>
                          <a:cs typeface="Helvetica Neue"/>
                          <a:sym typeface="Helvetica Neue"/>
                        </a:rPr>
                        <a:t>Connecting all jobs and starting the basic flow - simulating how the whole week will work.</a:t>
                      </a:r>
                      <a:endParaRPr>
                        <a:latin typeface="Helvetica Neue"/>
                        <a:ea typeface="Helvetica Neue"/>
                        <a:cs typeface="Helvetica Neue"/>
                        <a:sym typeface="Helvetica Neue"/>
                      </a:endParaRPr>
                    </a:p>
                    <a:p>
                      <a:pPr indent="-292100" lvl="0" marL="285750" marR="0" rtl="0" algn="just">
                        <a:lnSpc>
                          <a:spcPct val="100000"/>
                        </a:lnSpc>
                        <a:spcBef>
                          <a:spcPts val="0"/>
                        </a:spcBef>
                        <a:spcAft>
                          <a:spcPts val="0"/>
                        </a:spcAft>
                        <a:buSzPts val="1400"/>
                        <a:buFont typeface="Helvetica Neue"/>
                        <a:buChar char="•"/>
                      </a:pPr>
                      <a:r>
                        <a:rPr lang="en-IN">
                          <a:latin typeface="Helvetica Neue"/>
                          <a:ea typeface="Helvetica Neue"/>
                          <a:cs typeface="Helvetica Neue"/>
                          <a:sym typeface="Helvetica Neue"/>
                        </a:rPr>
                        <a:t>Added settings to the admin dashboard.</a:t>
                      </a:r>
                      <a:endParaRPr>
                        <a:latin typeface="Helvetica Neue"/>
                        <a:ea typeface="Helvetica Neue"/>
                        <a:cs typeface="Helvetica Neue"/>
                        <a:sym typeface="Helvetica Neue"/>
                      </a:endParaRPr>
                    </a:p>
                    <a:p>
                      <a:pPr indent="-203200" lvl="0" marL="285750" marR="0" rtl="0" algn="just">
                        <a:spcBef>
                          <a:spcPts val="0"/>
                        </a:spcBef>
                        <a:spcAft>
                          <a:spcPts val="0"/>
                        </a:spcAft>
                        <a:buClr>
                          <a:schemeClr val="dk1"/>
                        </a:buClr>
                        <a:buSzPts val="1300"/>
                        <a:buFont typeface="Arial"/>
                        <a:buNone/>
                      </a:pPr>
                      <a:r>
                        <a:t/>
                      </a:r>
                      <a:endParaRPr i="0" sz="1300">
                        <a:latin typeface="Helvetica Neue"/>
                        <a:ea typeface="Helvetica Neue"/>
                        <a:cs typeface="Helvetica Neue"/>
                        <a:sym typeface="Helvetica Neue"/>
                      </a:endParaRPr>
                    </a:p>
                  </a:txBody>
                  <a:tcPr marT="45725" marB="45725" marR="91450" marL="91450">
                    <a:solidFill>
                      <a:srgbClr val="F0F0DD"/>
                    </a:solidFill>
                  </a:tcPr>
                </a:tc>
                <a:tc hMerge="1"/>
                <a:tc hMerge="1"/>
                <a:tc hMerge="1"/>
                <a:tc hMerge="1"/>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200"/>
              <a:t>Work Contribution and Other Details </a:t>
            </a:r>
            <a:r>
              <a:rPr b="0" lang="en-IN" sz="2200"/>
              <a:t>(cont…)</a:t>
            </a:r>
            <a:endParaRPr b="0" sz="1600"/>
          </a:p>
        </p:txBody>
      </p:sp>
      <p:sp>
        <p:nvSpPr>
          <p:cNvPr id="171" name="Google Shape;171;p22"/>
          <p:cNvSpPr txBox="1"/>
          <p:nvPr/>
        </p:nvSpPr>
        <p:spPr>
          <a:xfrm>
            <a:off x="77118" y="804231"/>
            <a:ext cx="8956714" cy="5172419"/>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Palatino"/>
              <a:ea typeface="Palatino"/>
              <a:cs typeface="Palatino"/>
              <a:sym typeface="Palatino"/>
            </a:endParaRPr>
          </a:p>
        </p:txBody>
      </p:sp>
      <p:graphicFrame>
        <p:nvGraphicFramePr>
          <p:cNvPr id="172" name="Google Shape;172;p22"/>
          <p:cNvGraphicFramePr/>
          <p:nvPr/>
        </p:nvGraphicFramePr>
        <p:xfrm>
          <a:off x="110167" y="881350"/>
          <a:ext cx="3000000" cy="3000000"/>
        </p:xfrm>
        <a:graphic>
          <a:graphicData uri="http://schemas.openxmlformats.org/drawingml/2006/table">
            <a:tbl>
              <a:tblPr bandRow="1" firstRow="1">
                <a:noFill/>
                <a:tableStyleId>{6845263C-45AF-498B-A85E-22442DFDBE65}</a:tableStyleId>
              </a:tblPr>
              <a:tblGrid>
                <a:gridCol w="876425"/>
                <a:gridCol w="1315450"/>
                <a:gridCol w="6764850"/>
              </a:tblGrid>
              <a:tr h="572650">
                <a:tc gridSpan="3">
                  <a:txBody>
                    <a:bodyPr/>
                    <a:lstStyle/>
                    <a:p>
                      <a:pPr indent="0" lvl="0" marL="0" marR="0" rtl="0" algn="ctr">
                        <a:lnSpc>
                          <a:spcPct val="150000"/>
                        </a:lnSpc>
                        <a:spcBef>
                          <a:spcPts val="0"/>
                        </a:spcBef>
                        <a:spcAft>
                          <a:spcPts val="0"/>
                        </a:spcAft>
                        <a:buNone/>
                      </a:pPr>
                      <a:r>
                        <a:rPr i="0" lang="en-IN" sz="1300">
                          <a:solidFill>
                            <a:schemeClr val="dk1"/>
                          </a:solidFill>
                          <a:latin typeface="Palatino"/>
                          <a:ea typeface="Palatino"/>
                          <a:cs typeface="Palatino"/>
                          <a:sym typeface="Palatino"/>
                        </a:rPr>
                        <a:t>Work Contribution</a:t>
                      </a:r>
                      <a:endParaRPr>
                        <a:latin typeface="Palatino"/>
                        <a:ea typeface="Palatino"/>
                        <a:cs typeface="Palatino"/>
                        <a:sym typeface="Palatino"/>
                      </a:endParaRPr>
                    </a:p>
                  </a:txBody>
                  <a:tcPr marT="45725" marB="45725" marR="91450" marL="91450">
                    <a:solidFill>
                      <a:srgbClr val="D5D59B"/>
                    </a:solidFill>
                  </a:tcPr>
                </a:tc>
                <a:tc hMerge="1"/>
                <a:tc hMerge="1"/>
              </a:tr>
              <a:tr h="828000">
                <a:tc>
                  <a:txBody>
                    <a:bodyPr/>
                    <a:lstStyle/>
                    <a:p>
                      <a:pPr indent="0" lvl="0" marL="0" marR="0" rtl="0" algn="ctr">
                        <a:spcBef>
                          <a:spcPts val="0"/>
                        </a:spcBef>
                        <a:spcAft>
                          <a:spcPts val="0"/>
                        </a:spcAft>
                        <a:buNone/>
                      </a:pPr>
                      <a:r>
                        <a:rPr i="0" lang="en-IN" sz="1300">
                          <a:latin typeface="Helvetica Neue"/>
                          <a:ea typeface="Helvetica Neue"/>
                          <a:cs typeface="Helvetica Neue"/>
                          <a:sym typeface="Helvetica Neue"/>
                        </a:rPr>
                        <a:t>Week 5</a:t>
                      </a:r>
                      <a:endParaRPr>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IN" sz="1300">
                          <a:latin typeface="Helvetica Neue"/>
                          <a:ea typeface="Helvetica Neue"/>
                          <a:cs typeface="Helvetica Neue"/>
                          <a:sym typeface="Helvetica Neue"/>
                        </a:rPr>
                        <a:t>24/02</a:t>
                      </a:r>
                      <a:r>
                        <a:rPr i="0" lang="en-IN" sz="1300">
                          <a:latin typeface="Helvetica Neue"/>
                          <a:ea typeface="Helvetica Neue"/>
                          <a:cs typeface="Helvetica Neue"/>
                          <a:sym typeface="Helvetica Neue"/>
                        </a:rPr>
                        <a:t>/2025</a:t>
                      </a:r>
                      <a:endParaRPr>
                        <a:latin typeface="Helvetica Neue"/>
                        <a:ea typeface="Helvetica Neue"/>
                        <a:cs typeface="Helvetica Neue"/>
                        <a:sym typeface="Helvetica Neue"/>
                      </a:endParaRPr>
                    </a:p>
                    <a:p>
                      <a:pPr indent="0" lvl="0" marL="0" marR="0" rtl="0" algn="ctr">
                        <a:spcBef>
                          <a:spcPts val="0"/>
                        </a:spcBef>
                        <a:spcAft>
                          <a:spcPts val="0"/>
                        </a:spcAft>
                        <a:buNone/>
                      </a:pPr>
                      <a:r>
                        <a:rPr i="0" lang="en-IN" sz="1300">
                          <a:latin typeface="Helvetica Neue"/>
                          <a:ea typeface="Helvetica Neue"/>
                          <a:cs typeface="Helvetica Neue"/>
                          <a:sym typeface="Helvetica Neue"/>
                        </a:rPr>
                        <a:t>to</a:t>
                      </a:r>
                      <a:endParaRPr>
                        <a:latin typeface="Helvetica Neue"/>
                        <a:ea typeface="Helvetica Neue"/>
                        <a:cs typeface="Helvetica Neue"/>
                        <a:sym typeface="Helvetica Neue"/>
                      </a:endParaRPr>
                    </a:p>
                    <a:p>
                      <a:pPr indent="0" lvl="0" marL="0" marR="0" rtl="0" algn="ctr">
                        <a:spcBef>
                          <a:spcPts val="0"/>
                        </a:spcBef>
                        <a:spcAft>
                          <a:spcPts val="0"/>
                        </a:spcAft>
                        <a:buNone/>
                      </a:pPr>
                      <a:r>
                        <a:rPr lang="en-IN" sz="1300">
                          <a:latin typeface="Helvetica Neue"/>
                          <a:ea typeface="Helvetica Neue"/>
                          <a:cs typeface="Helvetica Neue"/>
                          <a:sym typeface="Helvetica Neue"/>
                        </a:rPr>
                        <a:t>28/02</a:t>
                      </a:r>
                      <a:r>
                        <a:rPr i="0" lang="en-IN" sz="1300">
                          <a:latin typeface="Helvetica Neue"/>
                          <a:ea typeface="Helvetica Neue"/>
                          <a:cs typeface="Helvetica Neue"/>
                          <a:sym typeface="Helvetica Neue"/>
                        </a:rPr>
                        <a:t>/2025</a:t>
                      </a:r>
                      <a:endParaRPr>
                        <a:latin typeface="Helvetica Neue"/>
                        <a:ea typeface="Helvetica Neue"/>
                        <a:cs typeface="Helvetica Neue"/>
                        <a:sym typeface="Helvetica Neue"/>
                      </a:endParaRPr>
                    </a:p>
                  </a:txBody>
                  <a:tcPr marT="45725" marB="45725" marR="91450" marL="91450">
                    <a:solidFill>
                      <a:srgbClr val="F4F9ED"/>
                    </a:solidFill>
                  </a:tcPr>
                </a:tc>
                <a:tc>
                  <a:txBody>
                    <a:bodyPr/>
                    <a:lstStyle/>
                    <a:p>
                      <a:pPr indent="-285750" lvl="0" marL="285750" marR="0" rtl="0" algn="just">
                        <a:spcBef>
                          <a:spcPts val="0"/>
                        </a:spcBef>
                        <a:spcAft>
                          <a:spcPts val="0"/>
                        </a:spcAft>
                        <a:buClr>
                          <a:schemeClr val="dk1"/>
                        </a:buClr>
                        <a:buSzPts val="1300"/>
                        <a:buFont typeface="Helvetica Neue"/>
                        <a:buChar char="•"/>
                      </a:pPr>
                      <a:r>
                        <a:rPr lang="en-IN" sz="1300">
                          <a:latin typeface="Helvetica Neue"/>
                          <a:ea typeface="Helvetica Neue"/>
                          <a:cs typeface="Helvetica Neue"/>
                          <a:sym typeface="Helvetica Neue"/>
                        </a:rPr>
                        <a:t>Refactoring UI to follow </a:t>
                      </a:r>
                      <a:r>
                        <a:rPr lang="en-IN" sz="1300">
                          <a:latin typeface="Helvetica Neue"/>
                          <a:ea typeface="Helvetica Neue"/>
                          <a:cs typeface="Helvetica Neue"/>
                          <a:sym typeface="Helvetica Neue"/>
                        </a:rPr>
                        <a:t>Darwinbox</a:t>
                      </a:r>
                      <a:r>
                        <a:rPr lang="en-IN" sz="1300">
                          <a:latin typeface="Helvetica Neue"/>
                          <a:ea typeface="Helvetica Neue"/>
                          <a:cs typeface="Helvetica Neue"/>
                          <a:sym typeface="Helvetica Neue"/>
                        </a:rPr>
                        <a:t> Design pattern.</a:t>
                      </a:r>
                      <a:endParaRPr sz="1300">
                        <a:latin typeface="Helvetica Neue"/>
                        <a:ea typeface="Helvetica Neue"/>
                        <a:cs typeface="Helvetica Neue"/>
                        <a:sym typeface="Helvetica Neue"/>
                      </a:endParaRPr>
                    </a:p>
                    <a:p>
                      <a:pPr indent="-285750" lvl="0" marL="285750" marR="0" rtl="0" algn="just">
                        <a:spcBef>
                          <a:spcPts val="0"/>
                        </a:spcBef>
                        <a:spcAft>
                          <a:spcPts val="0"/>
                        </a:spcAft>
                        <a:buSzPts val="1300"/>
                        <a:buFont typeface="Helvetica Neue"/>
                        <a:buChar char="•"/>
                      </a:pPr>
                      <a:r>
                        <a:rPr lang="en-IN" sz="1300">
                          <a:latin typeface="Helvetica Neue"/>
                          <a:ea typeface="Helvetica Neue"/>
                          <a:cs typeface="Helvetica Neue"/>
                          <a:sym typeface="Helvetica Neue"/>
                        </a:rPr>
                        <a:t>Added Analytics in the Admin Dashboard view.</a:t>
                      </a:r>
                      <a:endParaRPr sz="1300">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spcBef>
                          <a:spcPts val="0"/>
                        </a:spcBef>
                        <a:spcAft>
                          <a:spcPts val="0"/>
                        </a:spcAft>
                        <a:buNone/>
                      </a:pPr>
                      <a:r>
                        <a:rPr i="0" lang="en-IN" sz="1300">
                          <a:latin typeface="Helvetica Neue"/>
                          <a:ea typeface="Helvetica Neue"/>
                          <a:cs typeface="Helvetica Neue"/>
                          <a:sym typeface="Helvetica Neue"/>
                        </a:rPr>
                        <a:t>Week 6</a:t>
                      </a:r>
                      <a:endParaRPr>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03</a:t>
                      </a:r>
                      <a:r>
                        <a:rPr i="0" lang="en-IN" sz="1300" u="none" cap="none" strike="noStrike">
                          <a:solidFill>
                            <a:srgbClr val="000000"/>
                          </a:solidFill>
                          <a:latin typeface="Helvetica Neue"/>
                          <a:ea typeface="Helvetica Neue"/>
                          <a:cs typeface="Helvetica Neue"/>
                          <a:sym typeface="Helvetica Neue"/>
                        </a:rPr>
                        <a:t>/</a:t>
                      </a:r>
                      <a:r>
                        <a:rPr lang="en-IN" sz="1300">
                          <a:solidFill>
                            <a:srgbClr val="000000"/>
                          </a:solidFill>
                          <a:latin typeface="Helvetica Neue"/>
                          <a:ea typeface="Helvetica Neue"/>
                          <a:cs typeface="Helvetica Neue"/>
                          <a:sym typeface="Helvetica Neue"/>
                        </a:rPr>
                        <a:t>03</a:t>
                      </a:r>
                      <a:r>
                        <a:rPr i="0" lang="en-IN" sz="1300" u="none" cap="none" strike="noStrike">
                          <a:solidFill>
                            <a:srgbClr val="000000"/>
                          </a:solidFill>
                          <a:latin typeface="Helvetica Neue"/>
                          <a:ea typeface="Helvetica Neue"/>
                          <a:cs typeface="Helvetica Neue"/>
                          <a:sym typeface="Helvetica Neue"/>
                        </a:rPr>
                        <a:t>/2025</a:t>
                      </a:r>
                      <a:endParaRPr>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i="0" lang="en-IN" sz="1300" u="none" cap="none" strike="noStrike">
                          <a:solidFill>
                            <a:srgbClr val="000000"/>
                          </a:solidFill>
                          <a:latin typeface="Helvetica Neue"/>
                          <a:ea typeface="Helvetica Neue"/>
                          <a:cs typeface="Helvetica Neue"/>
                          <a:sym typeface="Helvetica Neue"/>
                        </a:rPr>
                        <a:t>to</a:t>
                      </a:r>
                      <a:endParaRPr>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07</a:t>
                      </a:r>
                      <a:r>
                        <a:rPr i="0" lang="en-IN" sz="1300" u="none" cap="none" strike="noStrike">
                          <a:solidFill>
                            <a:srgbClr val="000000"/>
                          </a:solidFill>
                          <a:latin typeface="Helvetica Neue"/>
                          <a:ea typeface="Helvetica Neue"/>
                          <a:cs typeface="Helvetica Neue"/>
                          <a:sym typeface="Helvetica Neue"/>
                        </a:rPr>
                        <a:t>/</a:t>
                      </a:r>
                      <a:r>
                        <a:rPr lang="en-IN" sz="1300">
                          <a:solidFill>
                            <a:srgbClr val="000000"/>
                          </a:solidFill>
                          <a:latin typeface="Helvetica Neue"/>
                          <a:ea typeface="Helvetica Neue"/>
                          <a:cs typeface="Helvetica Neue"/>
                          <a:sym typeface="Helvetica Neue"/>
                        </a:rPr>
                        <a:t>03</a:t>
                      </a:r>
                      <a:r>
                        <a:rPr i="0" lang="en-IN" sz="1300" u="none" cap="none" strike="noStrike">
                          <a:solidFill>
                            <a:srgbClr val="000000"/>
                          </a:solidFill>
                          <a:latin typeface="Helvetica Neue"/>
                          <a:ea typeface="Helvetica Neue"/>
                          <a:cs typeface="Helvetica Neue"/>
                          <a:sym typeface="Helvetica Neue"/>
                        </a:rPr>
                        <a:t>/2025</a:t>
                      </a:r>
                      <a:endParaRPr>
                        <a:latin typeface="Helvetica Neue"/>
                        <a:ea typeface="Helvetica Neue"/>
                        <a:cs typeface="Helvetica Neue"/>
                        <a:sym typeface="Helvetica Neue"/>
                      </a:endParaRPr>
                    </a:p>
                    <a:p>
                      <a:pPr indent="0" lvl="0" marL="0" marR="0" rtl="0" algn="ctr">
                        <a:spcBef>
                          <a:spcPts val="0"/>
                        </a:spcBef>
                        <a:spcAft>
                          <a:spcPts val="0"/>
                        </a:spcAft>
                        <a:buNone/>
                      </a:pPr>
                      <a:r>
                        <a:t/>
                      </a:r>
                      <a:endParaRPr i="0"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285750" lvl="0" marL="285750" marR="0" rtl="0" algn="just">
                        <a:spcBef>
                          <a:spcPts val="0"/>
                        </a:spcBef>
                        <a:spcAft>
                          <a:spcPts val="0"/>
                        </a:spcAft>
                        <a:buClr>
                          <a:schemeClr val="dk1"/>
                        </a:buClr>
                        <a:buSzPts val="1300"/>
                        <a:buFont typeface="Helvetica Neue"/>
                        <a:buChar char="•"/>
                      </a:pPr>
                      <a:r>
                        <a:rPr lang="en-IN" sz="1300">
                          <a:latin typeface="Helvetica Neue"/>
                          <a:ea typeface="Helvetica Neue"/>
                          <a:cs typeface="Helvetica Neue"/>
                          <a:sym typeface="Helvetica Neue"/>
                        </a:rPr>
                        <a:t>Writing the Streak, Leaderboard &amp; New Jobs to clean quizzes.</a:t>
                      </a:r>
                      <a:endParaRPr sz="1300">
                        <a:latin typeface="Helvetica Neue"/>
                        <a:ea typeface="Helvetica Neue"/>
                        <a:cs typeface="Helvetica Neue"/>
                        <a:sym typeface="Helvetica Neue"/>
                      </a:endParaRPr>
                    </a:p>
                    <a:p>
                      <a:pPr indent="-285750" lvl="0" marL="285750" marR="0" rtl="0" algn="just">
                        <a:spcBef>
                          <a:spcPts val="0"/>
                        </a:spcBef>
                        <a:spcAft>
                          <a:spcPts val="0"/>
                        </a:spcAft>
                        <a:buSzPts val="1300"/>
                        <a:buFont typeface="Helvetica Neue"/>
                        <a:buChar char="•"/>
                      </a:pPr>
                      <a:r>
                        <a:rPr lang="en-IN" sz="1300">
                          <a:latin typeface="Helvetica Neue"/>
                          <a:ea typeface="Helvetica Neue"/>
                          <a:cs typeface="Helvetica Neue"/>
                          <a:sym typeface="Helvetica Neue"/>
                        </a:rPr>
                        <a:t>Updating Models to optimize the </a:t>
                      </a:r>
                      <a:r>
                        <a:rPr lang="en-IN" sz="1300">
                          <a:latin typeface="Helvetica Neue"/>
                          <a:ea typeface="Helvetica Neue"/>
                          <a:cs typeface="Helvetica Neue"/>
                          <a:sym typeface="Helvetica Neue"/>
                        </a:rPr>
                        <a:t>queries</a:t>
                      </a:r>
                      <a:r>
                        <a:rPr lang="en-IN" sz="1300">
                          <a:latin typeface="Helvetica Neue"/>
                          <a:ea typeface="Helvetica Neue"/>
                          <a:cs typeface="Helvetica Neue"/>
                          <a:sym typeface="Helvetica Neue"/>
                        </a:rPr>
                        <a:t> and pipelines.</a:t>
                      </a:r>
                      <a:endParaRPr sz="1300">
                        <a:latin typeface="Helvetica Neue"/>
                        <a:ea typeface="Helvetica Neue"/>
                        <a:cs typeface="Helvetica Neue"/>
                        <a:sym typeface="Helvetica Neue"/>
                      </a:endParaRPr>
                    </a:p>
                  </a:txBody>
                  <a:tcPr marT="45725" marB="45725" marR="91450" marL="91450">
                    <a:solidFill>
                      <a:srgbClr val="F0F0DD"/>
                    </a:solidFill>
                  </a:tcPr>
                </a:tc>
              </a:tr>
              <a:tr h="828000">
                <a:tc>
                  <a:txBody>
                    <a:bodyPr/>
                    <a:lstStyle/>
                    <a:p>
                      <a:pPr indent="0" lvl="0" marL="0" marR="0" rtl="0" algn="ctr">
                        <a:lnSpc>
                          <a:spcPct val="100000"/>
                        </a:lnSpc>
                        <a:spcBef>
                          <a:spcPts val="0"/>
                        </a:spcBef>
                        <a:spcAft>
                          <a:spcPts val="0"/>
                        </a:spcAft>
                        <a:buClr>
                          <a:srgbClr val="000000"/>
                        </a:buClr>
                        <a:buSzPts val="1300"/>
                        <a:buFont typeface="Helvetica Neue"/>
                        <a:buNone/>
                      </a:pPr>
                      <a:r>
                        <a:rPr i="0" lang="en-IN" sz="1300" u="none" cap="none" strike="noStrike">
                          <a:solidFill>
                            <a:srgbClr val="000000"/>
                          </a:solidFill>
                          <a:latin typeface="Helvetica Neue"/>
                          <a:ea typeface="Helvetica Neue"/>
                          <a:cs typeface="Helvetica Neue"/>
                          <a:sym typeface="Helvetica Neue"/>
                        </a:rPr>
                        <a:t>Week 7</a:t>
                      </a:r>
                      <a:endParaRPr>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10/03</a:t>
                      </a:r>
                      <a:r>
                        <a:rPr i="0" lang="en-IN" sz="1300" u="none" cap="none" strike="noStrike">
                          <a:solidFill>
                            <a:srgbClr val="000000"/>
                          </a:solidFill>
                          <a:latin typeface="Helvetica Neue"/>
                          <a:ea typeface="Helvetica Neue"/>
                          <a:cs typeface="Helvetica Neue"/>
                          <a:sym typeface="Helvetica Neue"/>
                        </a:rPr>
                        <a:t>/2025</a:t>
                      </a:r>
                      <a:endParaRPr>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i="0" lang="en-IN" sz="1300" u="none" cap="none" strike="noStrike">
                          <a:solidFill>
                            <a:srgbClr val="000000"/>
                          </a:solidFill>
                          <a:latin typeface="Helvetica Neue"/>
                          <a:ea typeface="Helvetica Neue"/>
                          <a:cs typeface="Helvetica Neue"/>
                          <a:sym typeface="Helvetica Neue"/>
                        </a:rPr>
                        <a:t>to</a:t>
                      </a:r>
                      <a:endParaRPr>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14/03</a:t>
                      </a:r>
                      <a:r>
                        <a:rPr i="0" lang="en-IN" sz="1300" u="none" cap="none" strike="noStrike">
                          <a:solidFill>
                            <a:srgbClr val="000000"/>
                          </a:solidFill>
                          <a:latin typeface="Helvetica Neue"/>
                          <a:ea typeface="Helvetica Neue"/>
                          <a:cs typeface="Helvetica Neue"/>
                          <a:sym typeface="Helvetica Neue"/>
                        </a:rPr>
                        <a:t>/2025</a:t>
                      </a:r>
                      <a:endParaRPr>
                        <a:latin typeface="Helvetica Neue"/>
                        <a:ea typeface="Helvetica Neue"/>
                        <a:cs typeface="Helvetica Neue"/>
                        <a:sym typeface="Helvetica Neue"/>
                      </a:endParaRPr>
                    </a:p>
                  </a:txBody>
                  <a:tcPr marT="45725" marB="45725" marR="91450" marL="91450">
                    <a:solidFill>
                      <a:srgbClr val="F4F9ED"/>
                    </a:solidFill>
                  </a:tcPr>
                </a:tc>
                <a:tc>
                  <a:txBody>
                    <a:bodyPr/>
                    <a:lstStyle/>
                    <a:p>
                      <a:pPr indent="-285750" lvl="0" marL="285750" marR="0" rtl="0" algn="just">
                        <a:spcBef>
                          <a:spcPts val="0"/>
                        </a:spcBef>
                        <a:spcAft>
                          <a:spcPts val="0"/>
                        </a:spcAft>
                        <a:buClr>
                          <a:schemeClr val="dk1"/>
                        </a:buClr>
                        <a:buSzPts val="1300"/>
                        <a:buFont typeface="Helvetica Neue"/>
                        <a:buChar char="•"/>
                      </a:pPr>
                      <a:r>
                        <a:rPr lang="en-IN" sz="1300">
                          <a:latin typeface="Helvetica Neue"/>
                          <a:ea typeface="Helvetica Neue"/>
                          <a:cs typeface="Helvetica Neue"/>
                          <a:sym typeface="Helvetica Neue"/>
                        </a:rPr>
                        <a:t>Finalizing the Streak, Leaderboard &amp; Cleanup process.</a:t>
                      </a:r>
                      <a:endParaRPr sz="1300">
                        <a:latin typeface="Helvetica Neue"/>
                        <a:ea typeface="Helvetica Neue"/>
                        <a:cs typeface="Helvetica Neue"/>
                        <a:sym typeface="Helvetica Neue"/>
                      </a:endParaRPr>
                    </a:p>
                    <a:p>
                      <a:pPr indent="-285750" lvl="0" marL="285750" marR="0" rtl="0" algn="just">
                        <a:spcBef>
                          <a:spcPts val="0"/>
                        </a:spcBef>
                        <a:spcAft>
                          <a:spcPts val="0"/>
                        </a:spcAft>
                        <a:buSzPts val="1300"/>
                        <a:buFont typeface="Helvetica Neue"/>
                        <a:buChar char="•"/>
                      </a:pPr>
                      <a:r>
                        <a:rPr lang="en-IN" sz="1300">
                          <a:latin typeface="Helvetica Neue"/>
                          <a:ea typeface="Helvetica Neue"/>
                          <a:cs typeface="Helvetica Neue"/>
                          <a:sym typeface="Helvetica Neue"/>
                        </a:rPr>
                        <a:t>Refactoring code for </a:t>
                      </a:r>
                      <a:r>
                        <a:rPr lang="en-IN" sz="1300">
                          <a:latin typeface="Helvetica Neue"/>
                          <a:ea typeface="Helvetica Neue"/>
                          <a:cs typeface="Helvetica Neue"/>
                          <a:sym typeface="Helvetica Neue"/>
                        </a:rPr>
                        <a:t>readability</a:t>
                      </a:r>
                      <a:r>
                        <a:rPr lang="en-IN" sz="1300">
                          <a:latin typeface="Helvetica Neue"/>
                          <a:ea typeface="Helvetica Neue"/>
                          <a:cs typeface="Helvetica Neue"/>
                          <a:sym typeface="Helvetica Neue"/>
                        </a:rPr>
                        <a:t>.</a:t>
                      </a:r>
                      <a:endParaRPr sz="1300">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lnSpc>
                          <a:spcPct val="100000"/>
                        </a:lnSpc>
                        <a:spcBef>
                          <a:spcPts val="0"/>
                        </a:spcBef>
                        <a:spcAft>
                          <a:spcPts val="0"/>
                        </a:spcAft>
                        <a:buClr>
                          <a:srgbClr val="000000"/>
                        </a:buClr>
                        <a:buSzPts val="1300"/>
                        <a:buFont typeface="Helvetica Neue"/>
                        <a:buNone/>
                      </a:pPr>
                      <a:r>
                        <a:rPr i="0" lang="en-IN" sz="1300" u="none" cap="none" strike="noStrike">
                          <a:solidFill>
                            <a:srgbClr val="000000"/>
                          </a:solidFill>
                          <a:latin typeface="Helvetica Neue"/>
                          <a:ea typeface="Helvetica Neue"/>
                          <a:cs typeface="Helvetica Neue"/>
                          <a:sym typeface="Helvetica Neue"/>
                        </a:rPr>
                        <a:t>Week 8</a:t>
                      </a:r>
                      <a:endParaRPr>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17</a:t>
                      </a:r>
                      <a:r>
                        <a:rPr i="0" lang="en-IN" sz="1300" u="none" cap="none" strike="noStrike">
                          <a:solidFill>
                            <a:srgbClr val="000000"/>
                          </a:solidFill>
                          <a:latin typeface="Helvetica Neue"/>
                          <a:ea typeface="Helvetica Neue"/>
                          <a:cs typeface="Helvetica Neue"/>
                          <a:sym typeface="Helvetica Neue"/>
                        </a:rPr>
                        <a:t>/</a:t>
                      </a:r>
                      <a:r>
                        <a:rPr lang="en-IN" sz="1300">
                          <a:solidFill>
                            <a:srgbClr val="000000"/>
                          </a:solidFill>
                          <a:latin typeface="Helvetica Neue"/>
                          <a:ea typeface="Helvetica Neue"/>
                          <a:cs typeface="Helvetica Neue"/>
                          <a:sym typeface="Helvetica Neue"/>
                        </a:rPr>
                        <a:t>04</a:t>
                      </a:r>
                      <a:r>
                        <a:rPr i="0" lang="en-IN" sz="1300" u="none" cap="none" strike="noStrike">
                          <a:solidFill>
                            <a:srgbClr val="000000"/>
                          </a:solidFill>
                          <a:latin typeface="Helvetica Neue"/>
                          <a:ea typeface="Helvetica Neue"/>
                          <a:cs typeface="Helvetica Neue"/>
                          <a:sym typeface="Helvetica Neue"/>
                        </a:rPr>
                        <a:t>/2025</a:t>
                      </a:r>
                      <a:endParaRPr>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i="0" lang="en-IN" sz="1300" u="none" cap="none" strike="noStrike">
                          <a:solidFill>
                            <a:srgbClr val="000000"/>
                          </a:solidFill>
                          <a:latin typeface="Helvetica Neue"/>
                          <a:ea typeface="Helvetica Neue"/>
                          <a:cs typeface="Helvetica Neue"/>
                          <a:sym typeface="Helvetica Neue"/>
                        </a:rPr>
                        <a:t>to</a:t>
                      </a:r>
                      <a:endParaRPr>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Helvetica Neue"/>
                        <a:buNone/>
                      </a:pPr>
                      <a:r>
                        <a:rPr lang="en-IN" sz="1300">
                          <a:solidFill>
                            <a:srgbClr val="000000"/>
                          </a:solidFill>
                          <a:latin typeface="Helvetica Neue"/>
                          <a:ea typeface="Helvetica Neue"/>
                          <a:cs typeface="Helvetica Neue"/>
                          <a:sym typeface="Helvetica Neue"/>
                        </a:rPr>
                        <a:t>21</a:t>
                      </a:r>
                      <a:r>
                        <a:rPr i="0" lang="en-IN" sz="1300" u="none" cap="none" strike="noStrike">
                          <a:solidFill>
                            <a:srgbClr val="000000"/>
                          </a:solidFill>
                          <a:latin typeface="Helvetica Neue"/>
                          <a:ea typeface="Helvetica Neue"/>
                          <a:cs typeface="Helvetica Neue"/>
                          <a:sym typeface="Helvetica Neue"/>
                        </a:rPr>
                        <a:t>/</a:t>
                      </a:r>
                      <a:r>
                        <a:rPr lang="en-IN" sz="1300">
                          <a:solidFill>
                            <a:srgbClr val="000000"/>
                          </a:solidFill>
                          <a:latin typeface="Helvetica Neue"/>
                          <a:ea typeface="Helvetica Neue"/>
                          <a:cs typeface="Helvetica Neue"/>
                          <a:sym typeface="Helvetica Neue"/>
                        </a:rPr>
                        <a:t>04</a:t>
                      </a:r>
                      <a:r>
                        <a:rPr i="0" lang="en-IN" sz="1300" u="none" cap="none" strike="noStrike">
                          <a:solidFill>
                            <a:srgbClr val="000000"/>
                          </a:solidFill>
                          <a:latin typeface="Helvetica Neue"/>
                          <a:ea typeface="Helvetica Neue"/>
                          <a:cs typeface="Helvetica Neue"/>
                          <a:sym typeface="Helvetica Neue"/>
                        </a:rPr>
                        <a:t>/2025</a:t>
                      </a:r>
                      <a:endParaRPr>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300"/>
                        <a:buFont typeface="Helvetica Neue"/>
                        <a:buNone/>
                      </a:pPr>
                      <a:r>
                        <a:t/>
                      </a:r>
                      <a:endParaRPr i="0" sz="1300" u="none" cap="none" strike="noStrike">
                        <a:solidFill>
                          <a:srgbClr val="000000"/>
                        </a:solidFill>
                        <a:latin typeface="Helvetica Neue"/>
                        <a:ea typeface="Helvetica Neue"/>
                        <a:cs typeface="Helvetica Neue"/>
                        <a:sym typeface="Helvetica Neue"/>
                      </a:endParaRPr>
                    </a:p>
                  </a:txBody>
                  <a:tcPr marT="45725" marB="45725" marR="91450" marL="91450">
                    <a:solidFill>
                      <a:srgbClr val="F0F0DD"/>
                    </a:solidFill>
                  </a:tcPr>
                </a:tc>
                <a:tc>
                  <a:txBody>
                    <a:bodyPr/>
                    <a:lstStyle/>
                    <a:p>
                      <a:pPr indent="-285750" lvl="0" marL="285750" marR="0" rtl="0" algn="just">
                        <a:lnSpc>
                          <a:spcPct val="100000"/>
                        </a:lnSpc>
                        <a:spcBef>
                          <a:spcPts val="0"/>
                        </a:spcBef>
                        <a:spcAft>
                          <a:spcPts val="0"/>
                        </a:spcAft>
                        <a:buClr>
                          <a:schemeClr val="dk1"/>
                        </a:buClr>
                        <a:buSzPts val="1300"/>
                        <a:buFont typeface="Helvetica Neue"/>
                        <a:buChar char="•"/>
                      </a:pPr>
                      <a:r>
                        <a:rPr lang="en-IN" sz="1300">
                          <a:latin typeface="Helvetica Neue"/>
                          <a:ea typeface="Helvetica Neue"/>
                          <a:cs typeface="Helvetica Neue"/>
                          <a:sym typeface="Helvetica Neue"/>
                        </a:rPr>
                        <a:t>Refactoring Code to follow the Controller, Service &amp; Repository Architecture.</a:t>
                      </a:r>
                      <a:endParaRPr sz="1300">
                        <a:latin typeface="Helvetica Neue"/>
                        <a:ea typeface="Helvetica Neue"/>
                        <a:cs typeface="Helvetica Neue"/>
                        <a:sym typeface="Helvetica Neue"/>
                      </a:endParaRPr>
                    </a:p>
                    <a:p>
                      <a:pPr indent="-285750" lvl="0" marL="285750" marR="0" rtl="0" algn="just">
                        <a:lnSpc>
                          <a:spcPct val="100000"/>
                        </a:lnSpc>
                        <a:spcBef>
                          <a:spcPts val="0"/>
                        </a:spcBef>
                        <a:spcAft>
                          <a:spcPts val="0"/>
                        </a:spcAft>
                        <a:buSzPts val="1300"/>
                        <a:buFont typeface="Helvetica Neue"/>
                        <a:buChar char="•"/>
                      </a:pPr>
                      <a:r>
                        <a:rPr lang="en-IN" sz="1300">
                          <a:latin typeface="Helvetica Neue"/>
                          <a:ea typeface="Helvetica Neue"/>
                          <a:cs typeface="Helvetica Neue"/>
                          <a:sym typeface="Helvetica Neue"/>
                        </a:rPr>
                        <a:t>Prepare for evaluation</a:t>
                      </a:r>
                      <a:endParaRPr sz="1300">
                        <a:latin typeface="Helvetica Neue"/>
                        <a:ea typeface="Helvetica Neue"/>
                        <a:cs typeface="Helvetica Neue"/>
                        <a:sym typeface="Helvetica Neue"/>
                      </a:endParaRPr>
                    </a:p>
                    <a:p>
                      <a:pPr indent="-203200" lvl="0" marL="285750" marR="0" rtl="0" algn="just">
                        <a:spcBef>
                          <a:spcPts val="0"/>
                        </a:spcBef>
                        <a:spcAft>
                          <a:spcPts val="0"/>
                        </a:spcAft>
                        <a:buClr>
                          <a:schemeClr val="dk1"/>
                        </a:buClr>
                        <a:buSzPts val="1300"/>
                        <a:buFont typeface="Arial"/>
                        <a:buNone/>
                      </a:pPr>
                      <a:r>
                        <a:t/>
                      </a:r>
                      <a:endParaRPr i="0" sz="1300">
                        <a:latin typeface="Helvetica Neue"/>
                        <a:ea typeface="Helvetica Neue"/>
                        <a:cs typeface="Helvetica Neue"/>
                        <a:sym typeface="Helvetica Neue"/>
                      </a:endParaRPr>
                    </a:p>
                  </a:txBody>
                  <a:tcPr marT="45725" marB="45725" marR="91450" marL="91450">
                    <a:solidFill>
                      <a:srgbClr val="F0F0DD"/>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a:t>Outline</a:t>
            </a:r>
            <a:endParaRPr/>
          </a:p>
        </p:txBody>
      </p:sp>
      <p:sp>
        <p:nvSpPr>
          <p:cNvPr id="41" name="Google Shape;41;p5"/>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207963" lvl="0" marL="357188" marR="0" rtl="0" algn="just">
              <a:lnSpc>
                <a:spcPct val="150000"/>
              </a:lnSpc>
              <a:spcBef>
                <a:spcPts val="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Introduction</a:t>
            </a:r>
            <a:endParaRPr>
              <a:latin typeface="Helvetica Neue"/>
              <a:ea typeface="Helvetica Neue"/>
              <a:cs typeface="Helvetica Neue"/>
              <a:sym typeface="Helvetica Neue"/>
            </a:endParaRPr>
          </a:p>
          <a:p>
            <a:pPr indent="-207963" lvl="0" marL="357188" marR="0" rtl="0" algn="just">
              <a:lnSpc>
                <a:spcPct val="150000"/>
              </a:lnSpc>
              <a:spcBef>
                <a:spcPts val="63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Problem Statement</a:t>
            </a:r>
            <a:endParaRPr>
              <a:latin typeface="Helvetica Neue"/>
              <a:ea typeface="Helvetica Neue"/>
              <a:cs typeface="Helvetica Neue"/>
              <a:sym typeface="Helvetica Neue"/>
            </a:endParaRPr>
          </a:p>
          <a:p>
            <a:pPr indent="-207963" lvl="0" marL="357188" marR="0" rtl="0" algn="just">
              <a:lnSpc>
                <a:spcPct val="150000"/>
              </a:lnSpc>
              <a:spcBef>
                <a:spcPts val="63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Objectives</a:t>
            </a:r>
            <a:endParaRPr>
              <a:latin typeface="Helvetica Neue"/>
              <a:ea typeface="Helvetica Neue"/>
              <a:cs typeface="Helvetica Neue"/>
              <a:sym typeface="Helvetica Neue"/>
            </a:endParaRPr>
          </a:p>
          <a:p>
            <a:pPr indent="-207963" lvl="0" marL="357188" marR="0" rtl="0" algn="just">
              <a:lnSpc>
                <a:spcPct val="150000"/>
              </a:lnSpc>
              <a:spcBef>
                <a:spcPts val="63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Work Done (after Major Project - I)</a:t>
            </a:r>
            <a:endParaRPr>
              <a:latin typeface="Helvetica Neue"/>
              <a:ea typeface="Helvetica Neue"/>
              <a:cs typeface="Helvetica Neue"/>
              <a:sym typeface="Helvetica Neue"/>
            </a:endParaRPr>
          </a:p>
          <a:p>
            <a:pPr indent="-207963" lvl="0" marL="357188" marR="0" rtl="0" algn="just">
              <a:lnSpc>
                <a:spcPct val="150000"/>
              </a:lnSpc>
              <a:spcBef>
                <a:spcPts val="63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Project Design</a:t>
            </a:r>
            <a:endParaRPr>
              <a:latin typeface="Helvetica Neue"/>
              <a:ea typeface="Helvetica Neue"/>
              <a:cs typeface="Helvetica Neue"/>
              <a:sym typeface="Helvetica Neue"/>
            </a:endParaRPr>
          </a:p>
          <a:p>
            <a:pPr indent="-207963" lvl="0" marL="357188" marR="0" rtl="0" algn="just">
              <a:lnSpc>
                <a:spcPct val="150000"/>
              </a:lnSpc>
              <a:spcBef>
                <a:spcPts val="63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Implementation</a:t>
            </a:r>
            <a:endParaRPr>
              <a:latin typeface="Helvetica Neue"/>
              <a:ea typeface="Helvetica Neue"/>
              <a:cs typeface="Helvetica Neue"/>
              <a:sym typeface="Helvetica Neue"/>
            </a:endParaRPr>
          </a:p>
          <a:p>
            <a:pPr indent="-207963" lvl="0" marL="357188" marR="0" rtl="0" algn="just">
              <a:lnSpc>
                <a:spcPct val="150000"/>
              </a:lnSpc>
              <a:spcBef>
                <a:spcPts val="63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Experimental Results and Evaluation</a:t>
            </a:r>
            <a:endParaRPr>
              <a:latin typeface="Helvetica Neue"/>
              <a:ea typeface="Helvetica Neue"/>
              <a:cs typeface="Helvetica Neue"/>
              <a:sym typeface="Helvetica Neue"/>
            </a:endParaRPr>
          </a:p>
          <a:p>
            <a:pPr indent="-207963" lvl="0" marL="357188" marR="0" rtl="0" algn="just">
              <a:lnSpc>
                <a:spcPct val="150000"/>
              </a:lnSpc>
              <a:spcBef>
                <a:spcPts val="63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Key Learnings</a:t>
            </a:r>
            <a:endParaRPr>
              <a:latin typeface="Helvetica Neue"/>
              <a:ea typeface="Helvetica Neue"/>
              <a:cs typeface="Helvetica Neue"/>
              <a:sym typeface="Helvetica Neue"/>
            </a:endParaRPr>
          </a:p>
          <a:p>
            <a:pPr indent="-207963" lvl="0" marL="357188" marR="0" rtl="0" algn="just">
              <a:lnSpc>
                <a:spcPct val="150000"/>
              </a:lnSpc>
              <a:spcBef>
                <a:spcPts val="63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Work Plan (till End-Term Evaluation)</a:t>
            </a:r>
            <a:endParaRPr>
              <a:latin typeface="Helvetica Neue"/>
              <a:ea typeface="Helvetica Neue"/>
              <a:cs typeface="Helvetica Neue"/>
              <a:sym typeface="Helvetica Neue"/>
            </a:endParaRPr>
          </a:p>
          <a:p>
            <a:pPr indent="-207963" lvl="0" marL="357188" marR="0" rtl="0" algn="just">
              <a:lnSpc>
                <a:spcPct val="150000"/>
              </a:lnSpc>
              <a:spcBef>
                <a:spcPts val="63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Work Contribution and Other Details</a:t>
            </a:r>
            <a:endParaRPr>
              <a:latin typeface="Helvetica Neue"/>
              <a:ea typeface="Helvetica Neue"/>
              <a:cs typeface="Helvetica Neue"/>
              <a:sym typeface="Helvetica Neue"/>
            </a:endParaRPr>
          </a:p>
          <a:p>
            <a:pPr indent="-207963" lvl="0" marL="357188" marR="0" rtl="0" algn="just">
              <a:lnSpc>
                <a:spcPct val="150000"/>
              </a:lnSpc>
              <a:spcBef>
                <a:spcPts val="630"/>
              </a:spcBef>
              <a:spcAft>
                <a:spcPts val="0"/>
              </a:spcAft>
              <a:buClr>
                <a:schemeClr val="dk1"/>
              </a:buClr>
              <a:buSzPts val="1400"/>
              <a:buFont typeface="Helvetica Neue"/>
              <a:buChar char="•"/>
            </a:pPr>
            <a:r>
              <a:rPr lang="en-IN">
                <a:solidFill>
                  <a:schemeClr val="dk1"/>
                </a:solidFill>
                <a:latin typeface="Helvetica Neue"/>
                <a:ea typeface="Helvetica Neue"/>
                <a:cs typeface="Helvetica Neue"/>
                <a:sym typeface="Helvetica Neue"/>
              </a:rPr>
              <a:t>References</a:t>
            </a:r>
            <a:endParaRPr>
              <a:latin typeface="Helvetica Neue"/>
              <a:ea typeface="Helvetica Neue"/>
              <a:cs typeface="Helvetica Neue"/>
              <a:sym typeface="Helvetica Neue"/>
            </a:endParaRPr>
          </a:p>
          <a:p>
            <a:pPr indent="0" lvl="0" marL="0" marR="0" rtl="0" algn="just">
              <a:lnSpc>
                <a:spcPct val="150000"/>
              </a:lnSpc>
              <a:spcBef>
                <a:spcPts val="595"/>
              </a:spcBef>
              <a:spcAft>
                <a:spcPts val="0"/>
              </a:spcAft>
              <a:buClr>
                <a:schemeClr val="dk1"/>
              </a:buClr>
              <a:buSzPts val="2125"/>
              <a:buFont typeface="Arial"/>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References</a:t>
            </a:r>
            <a:endParaRPr/>
          </a:p>
        </p:txBody>
      </p:sp>
      <p:sp>
        <p:nvSpPr>
          <p:cNvPr id="178" name="Google Shape;178;p23"/>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rPr lang="en-IN" sz="1200">
                <a:solidFill>
                  <a:schemeClr val="dk1"/>
                </a:solidFill>
                <a:latin typeface="Helvetica Neue"/>
                <a:ea typeface="Helvetica Neue"/>
                <a:cs typeface="Helvetica Neue"/>
                <a:sym typeface="Helvetica Neue"/>
              </a:rPr>
              <a:t>[1] Artificial Intelligence Integration for Employee Engagement: A Review to Redefine Predictors, Atlantis Press, 2024.</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1200"/>
              </a:spcBef>
              <a:spcAft>
                <a:spcPts val="0"/>
              </a:spcAft>
              <a:buClr>
                <a:schemeClr val="dk1"/>
              </a:buClr>
              <a:buSzPts val="1100"/>
              <a:buFont typeface="Arial"/>
              <a:buNone/>
            </a:pPr>
            <a:r>
              <a:rPr lang="en-IN" sz="1200">
                <a:solidFill>
                  <a:schemeClr val="dk1"/>
                </a:solidFill>
                <a:latin typeface="Helvetica Neue"/>
                <a:ea typeface="Helvetica Neue"/>
                <a:cs typeface="Helvetica Neue"/>
                <a:sym typeface="Helvetica Neue"/>
              </a:rPr>
              <a:t>[2] S. R. Na, “Application of Artificial Intelligence in Employee Training and Development,” Mathematical Modeling and Algorithm Application, vol. 1, no. 1, pp. 26-28, 2024.</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1200"/>
              </a:spcBef>
              <a:spcAft>
                <a:spcPts val="0"/>
              </a:spcAft>
              <a:buClr>
                <a:schemeClr val="dk1"/>
              </a:buClr>
              <a:buSzPts val="1100"/>
              <a:buFont typeface="Arial"/>
              <a:buNone/>
            </a:pPr>
            <a:r>
              <a:rPr lang="en-IN" sz="1200">
                <a:solidFill>
                  <a:schemeClr val="dk1"/>
                </a:solidFill>
                <a:latin typeface="Helvetica Neue"/>
                <a:ea typeface="Helvetica Neue"/>
                <a:cs typeface="Helvetica Neue"/>
                <a:sym typeface="Helvetica Neue"/>
              </a:rPr>
              <a:t>[3] Gamifying Corporate Training With AI-Powered Quizzes, Training Industry, 2023.</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1200"/>
              </a:spcBef>
              <a:spcAft>
                <a:spcPts val="0"/>
              </a:spcAft>
              <a:buNone/>
            </a:pPr>
            <a:r>
              <a:rPr lang="en-IN" sz="1200">
                <a:solidFill>
                  <a:schemeClr val="dk1"/>
                </a:solidFill>
                <a:latin typeface="Helvetica Neue"/>
                <a:ea typeface="Helvetica Neue"/>
                <a:cs typeface="Helvetica Neue"/>
                <a:sym typeface="Helvetica Neue"/>
              </a:rPr>
              <a:t>[4] The Impact of Gamification on Training, Work Engagement, and Job Performance, International Journal of Training and Development, vol. 25, no. 2, pp. 99-121, 2023.</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1200"/>
              </a:spcBef>
              <a:spcAft>
                <a:spcPts val="0"/>
              </a:spcAft>
              <a:buNone/>
            </a:pPr>
            <a:r>
              <a:rPr lang="en-IN" sz="1200">
                <a:solidFill>
                  <a:schemeClr val="dk1"/>
                </a:solidFill>
                <a:latin typeface="Helvetica Neue"/>
                <a:ea typeface="Helvetica Neue"/>
                <a:cs typeface="Helvetica Neue"/>
                <a:sym typeface="Helvetica Neue"/>
              </a:rPr>
              <a:t>[5] The Future of Learning &amp; Development: Adapting to an AI-Powered World, SHRM, 2023.</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1200"/>
              </a:spcBef>
              <a:spcAft>
                <a:spcPts val="0"/>
              </a:spcAft>
              <a:buClr>
                <a:schemeClr val="dk1"/>
              </a:buClr>
              <a:buSzPts val="1100"/>
              <a:buFont typeface="Arial"/>
              <a:buNone/>
            </a:pPr>
            <a:r>
              <a:rPr lang="en-IN" sz="1200">
                <a:solidFill>
                  <a:schemeClr val="dk1"/>
                </a:solidFill>
                <a:latin typeface="Helvetica Neue"/>
                <a:ea typeface="Helvetica Neue"/>
                <a:cs typeface="Helvetica Neue"/>
                <a:sym typeface="Helvetica Neue"/>
              </a:rPr>
              <a:t>[6] When Generative AI Meets Workplace Learning: Creating A Realistic &amp; Motivating Learning Experience With A Generative PCA, arXiv preprint arXiv:2405.15561, 2024.</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1200"/>
              </a:spcBef>
              <a:spcAft>
                <a:spcPts val="0"/>
              </a:spcAft>
              <a:buClr>
                <a:schemeClr val="dk1"/>
              </a:buClr>
              <a:buSzPts val="1100"/>
              <a:buFont typeface="Arial"/>
              <a:buNone/>
            </a:pPr>
            <a:r>
              <a:rPr lang="en-IN" sz="1200">
                <a:solidFill>
                  <a:schemeClr val="dk1"/>
                </a:solidFill>
                <a:latin typeface="Helvetica Neue"/>
                <a:ea typeface="Helvetica Neue"/>
                <a:cs typeface="Helvetica Neue"/>
                <a:sym typeface="Helvetica Neue"/>
              </a:rPr>
              <a:t>[7] Game on: Can Gamification Enhance Productivity?, F1000Research, vol. 12, p. 818, 2023.</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1200"/>
              </a:spcBef>
              <a:spcAft>
                <a:spcPts val="0"/>
              </a:spcAft>
              <a:buClr>
                <a:schemeClr val="dk1"/>
              </a:buClr>
              <a:buSzPts val="1100"/>
              <a:buFont typeface="Arial"/>
              <a:buNone/>
            </a:pPr>
            <a:r>
              <a:rPr lang="en-IN" sz="1200">
                <a:solidFill>
                  <a:schemeClr val="dk1"/>
                </a:solidFill>
                <a:latin typeface="Helvetica Neue"/>
                <a:ea typeface="Helvetica Neue"/>
                <a:cs typeface="Helvetica Neue"/>
                <a:sym typeface="Helvetica Neue"/>
              </a:rPr>
              <a:t>[8] Role of Artificial Intelligence in Corporate Training and Development, International Journal of Intelligent Systems and Applications in Engineering, vol. 11, no. 2, pp. 123-130, 2023.</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1200"/>
              </a:spcBef>
              <a:spcAft>
                <a:spcPts val="0"/>
              </a:spcAft>
              <a:buClr>
                <a:schemeClr val="dk1"/>
              </a:buClr>
              <a:buSzPts val="1100"/>
              <a:buFont typeface="Arial"/>
              <a:buNone/>
            </a:pPr>
            <a:r>
              <a:rPr lang="en-IN" sz="1200">
                <a:solidFill>
                  <a:schemeClr val="dk1"/>
                </a:solidFill>
                <a:latin typeface="Palatino"/>
                <a:ea typeface="Palatino"/>
                <a:cs typeface="Palatino"/>
                <a:sym typeface="Palatino"/>
              </a:rPr>
              <a:t>[9] S. Chaurasiya and U. Kumar, “Use of Gamification in Employee Training and Development,” International Journal of Engineering Research and Technology, vol. 13, no. 5, pp. 1234-1240, May 2024.</a:t>
            </a:r>
            <a:endParaRPr sz="1200">
              <a:solidFill>
                <a:schemeClr val="dk1"/>
              </a:solidFill>
              <a:latin typeface="Palatino"/>
              <a:ea typeface="Palatino"/>
              <a:cs typeface="Palatino"/>
              <a:sym typeface="Palatino"/>
            </a:endParaRPr>
          </a:p>
          <a:p>
            <a:pPr indent="0" lvl="0" marL="0" rtl="0" algn="just">
              <a:lnSpc>
                <a:spcPct val="150000"/>
              </a:lnSpc>
              <a:spcBef>
                <a:spcPts val="1200"/>
              </a:spcBef>
              <a:spcAft>
                <a:spcPts val="0"/>
              </a:spcAft>
              <a:buClr>
                <a:schemeClr val="dk1"/>
              </a:buClr>
              <a:buSzPts val="1100"/>
              <a:buFont typeface="Arial"/>
              <a:buNone/>
            </a:pPr>
            <a:r>
              <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1200"/>
              </a:spcBef>
              <a:spcAft>
                <a:spcPts val="1200"/>
              </a:spcAft>
              <a:buClr>
                <a:schemeClr val="dk1"/>
              </a:buClr>
              <a:buSzPts val="1100"/>
              <a:buFont typeface="Arial"/>
              <a:buNone/>
            </a:pPr>
            <a:r>
              <a:t/>
            </a:r>
            <a:endParaRPr sz="600">
              <a:solidFill>
                <a:schemeClr val="dk1"/>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References </a:t>
            </a:r>
            <a:r>
              <a:rPr b="0" lang="en-IN" sz="2400"/>
              <a:t>(cont…)</a:t>
            </a:r>
            <a:endParaRPr/>
          </a:p>
        </p:txBody>
      </p:sp>
      <p:sp>
        <p:nvSpPr>
          <p:cNvPr id="184" name="Google Shape;184;p24"/>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rPr lang="en-IN" sz="1200">
                <a:solidFill>
                  <a:schemeClr val="dk1"/>
                </a:solidFill>
                <a:latin typeface="Palatino"/>
                <a:ea typeface="Palatino"/>
                <a:cs typeface="Palatino"/>
                <a:sym typeface="Palatino"/>
              </a:rPr>
              <a:t>[10]	O. Arnold and K. P. Jantke, “An Innovative Approach to Employee Training and Skill Development,” in Proceedings of the 15th International Conference on Applied Human Factors and Ergonomics (AHFE 2024), San Francisco, CA, USA, July 2024, pp. 567-578.</a:t>
            </a:r>
            <a:endParaRPr sz="1200">
              <a:solidFill>
                <a:schemeClr val="dk1"/>
              </a:solidFill>
              <a:latin typeface="Palatino"/>
              <a:ea typeface="Palatino"/>
              <a:cs typeface="Palatino"/>
              <a:sym typeface="Palatino"/>
            </a:endParaRPr>
          </a:p>
          <a:p>
            <a:pPr indent="0" lvl="0" marL="0" rtl="0" algn="l">
              <a:lnSpc>
                <a:spcPct val="150000"/>
              </a:lnSpc>
              <a:spcBef>
                <a:spcPts val="1200"/>
              </a:spcBef>
              <a:spcAft>
                <a:spcPts val="0"/>
              </a:spcAft>
              <a:buClr>
                <a:schemeClr val="dk1"/>
              </a:buClr>
              <a:buSzPts val="1100"/>
              <a:buFont typeface="Arial"/>
              <a:buNone/>
            </a:pPr>
            <a:r>
              <a:t/>
            </a:r>
            <a:endParaRPr sz="1200">
              <a:solidFill>
                <a:schemeClr val="dk1"/>
              </a:solidFill>
              <a:latin typeface="Palatino"/>
              <a:ea typeface="Palatino"/>
              <a:cs typeface="Palatino"/>
              <a:sym typeface="Palatino"/>
            </a:endParaRPr>
          </a:p>
          <a:p>
            <a:pPr indent="0" lvl="0" marL="0" rtl="0" algn="l">
              <a:lnSpc>
                <a:spcPct val="150000"/>
              </a:lnSpc>
              <a:spcBef>
                <a:spcPts val="1200"/>
              </a:spcBef>
              <a:spcAft>
                <a:spcPts val="0"/>
              </a:spcAft>
              <a:buClr>
                <a:schemeClr val="dk1"/>
              </a:buClr>
              <a:buSzPts val="1100"/>
              <a:buFont typeface="Arial"/>
              <a:buNone/>
            </a:pPr>
            <a:r>
              <a:t/>
            </a:r>
            <a:endParaRPr sz="1200">
              <a:solidFill>
                <a:schemeClr val="dk1"/>
              </a:solidFill>
              <a:latin typeface="Palatino"/>
              <a:ea typeface="Palatino"/>
              <a:cs typeface="Palatino"/>
              <a:sym typeface="Palatino"/>
            </a:endParaRPr>
          </a:p>
          <a:p>
            <a:pPr indent="0" lvl="0" marL="0" rtl="0" algn="just">
              <a:lnSpc>
                <a:spcPct val="150000"/>
              </a:lnSpc>
              <a:spcBef>
                <a:spcPts val="1200"/>
              </a:spcBef>
              <a:spcAft>
                <a:spcPts val="0"/>
              </a:spcAft>
              <a:buClr>
                <a:schemeClr val="dk1"/>
              </a:buClr>
              <a:buSzPts val="1100"/>
              <a:buFont typeface="Arial"/>
              <a:buNone/>
            </a:pPr>
            <a:r>
              <a:t/>
            </a:r>
            <a:endParaRPr sz="1800">
              <a:solidFill>
                <a:schemeClr val="dk1"/>
              </a:solidFill>
              <a:latin typeface="Palatino"/>
              <a:ea typeface="Palatino"/>
              <a:cs typeface="Palatino"/>
              <a:sym typeface="Palatino"/>
            </a:endParaRPr>
          </a:p>
          <a:p>
            <a:pPr indent="0" lvl="0" marL="0" marR="0" rtl="0" algn="just">
              <a:lnSpc>
                <a:spcPct val="150000"/>
              </a:lnSpc>
              <a:spcBef>
                <a:spcPts val="490"/>
              </a:spcBef>
              <a:spcAft>
                <a:spcPts val="0"/>
              </a:spcAft>
              <a:buNone/>
            </a:pPr>
            <a:r>
              <a:t/>
            </a:r>
            <a:endParaRPr sz="1800">
              <a:solidFill>
                <a:schemeClr val="dk1"/>
              </a:solidFill>
              <a:latin typeface="Palatino"/>
              <a:ea typeface="Palatino"/>
              <a:cs typeface="Palatino"/>
              <a:sym typeface="Palati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nvSpPr>
        <p:spPr>
          <a:xfrm>
            <a:off x="77118" y="804231"/>
            <a:ext cx="8956714" cy="5960125"/>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ctr">
              <a:lnSpc>
                <a:spcPct val="150000"/>
              </a:lnSpc>
              <a:spcBef>
                <a:spcPts val="700"/>
              </a:spcBef>
              <a:spcAft>
                <a:spcPts val="0"/>
              </a:spcAft>
              <a:buClr>
                <a:schemeClr val="dk1"/>
              </a:buClr>
              <a:buSzPts val="2500"/>
              <a:buFont typeface="Arial"/>
              <a:buNone/>
            </a:pPr>
            <a:r>
              <a:rPr b="1" lang="en-IN" sz="2000">
                <a:solidFill>
                  <a:schemeClr val="dk1"/>
                </a:solidFill>
                <a:latin typeface="Helvetica Neue"/>
                <a:ea typeface="Helvetica Neue"/>
                <a:cs typeface="Helvetica Neue"/>
                <a:sym typeface="Helvetica Neue"/>
              </a:rPr>
              <a:t>Thanks</a:t>
            </a:r>
            <a:r>
              <a:rPr lang="en-IN" sz="1400">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a:t>Introduction</a:t>
            </a:r>
            <a:endParaRPr/>
          </a:p>
        </p:txBody>
      </p:sp>
      <p:sp>
        <p:nvSpPr>
          <p:cNvPr id="47" name="Google Shape;47;p6"/>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233362" lvl="0" marL="357187" marR="0" rtl="0" algn="just">
              <a:lnSpc>
                <a:spcPct val="150000"/>
              </a:lnSpc>
              <a:spcBef>
                <a:spcPts val="63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Employees focus primarily on their individual tasks and often miss out on company-wide updates, HR policies, and organizational achievements.</a:t>
            </a:r>
            <a:endParaRPr sz="1800">
              <a:solidFill>
                <a:schemeClr val="dk1"/>
              </a:solidFill>
              <a:latin typeface="Helvetica Neue"/>
              <a:ea typeface="Helvetica Neue"/>
              <a:cs typeface="Helvetica Neue"/>
              <a:sym typeface="Helvetica Neue"/>
            </a:endParaRPr>
          </a:p>
          <a:p>
            <a:pPr indent="0" lvl="0" marL="45720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a:p>
            <a:pPr indent="-233362" lvl="0" marL="357187" marR="0" rtl="0" algn="just">
              <a:lnSpc>
                <a:spcPct val="150000"/>
              </a:lnSpc>
              <a:spcBef>
                <a:spcPts val="63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The project will develop an AI-driven automated weekly quiz system to enhance employee awareness and participation.</a:t>
            </a:r>
            <a:endParaRPr sz="1800">
              <a:solidFill>
                <a:schemeClr val="dk1"/>
              </a:solidFill>
              <a:latin typeface="Helvetica Neue"/>
              <a:ea typeface="Helvetica Neue"/>
              <a:cs typeface="Helvetica Neue"/>
              <a:sym typeface="Helvetica Neue"/>
            </a:endParaRPr>
          </a:p>
          <a:p>
            <a:pPr indent="0" lvl="0" marL="45720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a:p>
            <a:pPr indent="-233362" lvl="0" marL="357187" marR="0" rtl="0" algn="just">
              <a:lnSpc>
                <a:spcPct val="150000"/>
              </a:lnSpc>
              <a:spcBef>
                <a:spcPts val="63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The system will employ Gemini AI to create quiz questions from company news, HR reports, and general aptitude.</a:t>
            </a:r>
            <a:endParaRPr sz="1800">
              <a:solidFill>
                <a:schemeClr val="dk1"/>
              </a:solidFill>
              <a:latin typeface="Helvetica Neue"/>
              <a:ea typeface="Helvetica Neue"/>
              <a:cs typeface="Helvetica Neue"/>
              <a:sym typeface="Helvetica Neue"/>
            </a:endParaRPr>
          </a:p>
          <a:p>
            <a:pPr indent="0" lvl="0" marL="45720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a:p>
            <a:pPr indent="-233362" lvl="0" marL="357187" marR="0" rtl="0" algn="just">
              <a:lnSpc>
                <a:spcPct val="150000"/>
              </a:lnSpc>
              <a:spcBef>
                <a:spcPts val="63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Gamification features such as leaderboards, badges, streaks, and multipliers will be implemented to make learning interactive and engaging.</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a:t>Problem Statement</a:t>
            </a:r>
            <a:endParaRPr/>
          </a:p>
        </p:txBody>
      </p:sp>
      <p:sp>
        <p:nvSpPr>
          <p:cNvPr id="53" name="Google Shape;53;p7"/>
          <p:cNvSpPr txBox="1"/>
          <p:nvPr/>
        </p:nvSpPr>
        <p:spPr>
          <a:xfrm>
            <a:off x="77118" y="804232"/>
            <a:ext cx="8956714" cy="5761822"/>
          </a:xfrm>
          <a:prstGeom prst="rect">
            <a:avLst/>
          </a:prstGeom>
          <a:noFill/>
          <a:ln>
            <a:noFill/>
          </a:ln>
        </p:spPr>
        <p:txBody>
          <a:bodyPr anchorCtr="0" anchor="t" bIns="45700" lIns="91425" spcFirstLastPara="1" rIns="91425" wrap="square" tIns="45700">
            <a:noAutofit/>
          </a:bodyPr>
          <a:lstStyle/>
          <a:p>
            <a:pPr indent="-233362" lvl="0" marL="357187" marR="0" rtl="0" algn="just">
              <a:lnSpc>
                <a:spcPct val="150000"/>
              </a:lnSpc>
              <a:spcBef>
                <a:spcPts val="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Employees have limited awareness of organizational achievements, HR policies, and company-wide updates due to a focus on their own work.</a:t>
            </a:r>
            <a:endParaRPr sz="1800">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233362" lvl="0" marL="357187" marR="0" rtl="0" algn="just">
              <a:lnSpc>
                <a:spcPct val="150000"/>
              </a:lnSpc>
              <a:spcBef>
                <a:spcPts val="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Excessive amounts of HR teams' time are wasted creating quizzes or training material manually, thus failing to provide employees with information consistently.</a:t>
            </a:r>
            <a:endParaRPr sz="1800">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233362" lvl="0" marL="357187" marR="0" rtl="0" algn="just">
              <a:lnSpc>
                <a:spcPct val="150000"/>
              </a:lnSpc>
              <a:spcBef>
                <a:spcPts val="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Traditional training and learning processes are not interactive, resulting in low attendance and retention of critical information.</a:t>
            </a:r>
            <a:endParaRPr sz="1800">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233362" lvl="0" marL="357187" marR="0" rtl="0" algn="just">
              <a:lnSpc>
                <a:spcPct val="150000"/>
              </a:lnSpc>
              <a:spcBef>
                <a:spcPts val="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We need to reduce the Human Effort required by the HR to make these quizzes to increase </a:t>
            </a:r>
            <a:r>
              <a:rPr lang="en-IN" sz="1800">
                <a:solidFill>
                  <a:schemeClr val="dk1"/>
                </a:solidFill>
                <a:latin typeface="Helvetica Neue"/>
                <a:ea typeface="Helvetica Neue"/>
                <a:cs typeface="Helvetica Neue"/>
                <a:sym typeface="Helvetica Neue"/>
              </a:rPr>
              <a:t>adoption.</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8"/>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a:t>Objectives</a:t>
            </a:r>
            <a:endParaRPr/>
          </a:p>
        </p:txBody>
      </p:sp>
      <p:sp>
        <p:nvSpPr>
          <p:cNvPr id="59" name="Google Shape;59;p8"/>
          <p:cNvSpPr txBox="1"/>
          <p:nvPr/>
        </p:nvSpPr>
        <p:spPr>
          <a:xfrm>
            <a:off x="77118" y="804232"/>
            <a:ext cx="8956714" cy="5761822"/>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Implement weekly quizzes with Gemini AI to produce appropriate questions.</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342900" lvl="0" marL="457200" rtl="0" algn="just">
              <a:lnSpc>
                <a:spcPct val="150000"/>
              </a:lnSpc>
              <a:spcBef>
                <a:spcPts val="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Reduce HR involvement by retrieving content automatically and creating quizzes dynamically.</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342900" lvl="0" marL="457200" rtl="0" algn="just">
              <a:lnSpc>
                <a:spcPct val="150000"/>
              </a:lnSpc>
              <a:spcBef>
                <a:spcPts val="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Improve employee engagement through gamification features like leaderboards, badges, and streaks.</a:t>
            </a:r>
            <a:endParaRPr sz="1800">
              <a:solidFill>
                <a:schemeClr val="dk1"/>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342900" lvl="0" marL="457200" rtl="0" algn="just">
              <a:lnSpc>
                <a:spcPct val="150000"/>
              </a:lnSpc>
              <a:spcBef>
                <a:spcPts val="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Support ongoing learning of company news and HR policies in an engaging manner.</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9"/>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Work Done </a:t>
            </a:r>
            <a:r>
              <a:rPr b="0" lang="en-IN" sz="2400"/>
              <a:t>(after Major Project - I)</a:t>
            </a:r>
            <a:endParaRPr b="0"/>
          </a:p>
        </p:txBody>
      </p:sp>
      <p:sp>
        <p:nvSpPr>
          <p:cNvPr id="65" name="Google Shape;65;p9"/>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50000"/>
              </a:lnSpc>
              <a:spcBef>
                <a:spcPts val="0"/>
              </a:spcBef>
              <a:spcAft>
                <a:spcPts val="0"/>
              </a:spcAft>
              <a:buClr>
                <a:schemeClr val="dk1"/>
              </a:buClr>
              <a:buSzPts val="1800"/>
              <a:buFont typeface="Helvetica Neue"/>
              <a:buAutoNum type="arabicPeriod"/>
            </a:pPr>
            <a:r>
              <a:rPr lang="en-IN" sz="1800">
                <a:solidFill>
                  <a:schemeClr val="dk1"/>
                </a:solidFill>
                <a:latin typeface="Helvetica Neue"/>
                <a:ea typeface="Helvetica Neue"/>
                <a:cs typeface="Helvetica Neue"/>
                <a:sym typeface="Helvetica Neue"/>
              </a:rPr>
              <a:t>AWS Development</a:t>
            </a:r>
            <a:endParaRPr sz="1800">
              <a:solidFill>
                <a:schemeClr val="dk1"/>
              </a:solidFill>
              <a:latin typeface="Helvetica Neue"/>
              <a:ea typeface="Helvetica Neue"/>
              <a:cs typeface="Helvetica Neue"/>
              <a:sym typeface="Helvetica Neue"/>
            </a:endParaRPr>
          </a:p>
          <a:p>
            <a:pPr indent="-342900" lvl="1" marL="914400" marR="0" rtl="0" algn="just">
              <a:lnSpc>
                <a:spcPct val="150000"/>
              </a:lnSpc>
              <a:spcBef>
                <a:spcPts val="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Passed an AWS Lambda function to manage question generation through Gemini.</a:t>
            </a:r>
            <a:endParaRPr sz="1800">
              <a:solidFill>
                <a:schemeClr val="dk1"/>
              </a:solidFill>
              <a:latin typeface="Helvetica Neue"/>
              <a:ea typeface="Helvetica Neue"/>
              <a:cs typeface="Helvetica Neue"/>
              <a:sym typeface="Helvetica Neue"/>
            </a:endParaRPr>
          </a:p>
          <a:p>
            <a:pPr indent="-342900" lvl="1" marL="914400" marR="0" rtl="0" algn="just">
              <a:lnSpc>
                <a:spcPct val="150000"/>
              </a:lnSpc>
              <a:spcBef>
                <a:spcPts val="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Lambda uses HR Docs and company updates to dynamically create quiz questions.</a:t>
            </a:r>
            <a:endParaRPr sz="1800">
              <a:solidFill>
                <a:schemeClr val="dk1"/>
              </a:solidFill>
              <a:latin typeface="Helvetica Neue"/>
              <a:ea typeface="Helvetica Neue"/>
              <a:cs typeface="Helvetica Neue"/>
              <a:sym typeface="Helvetica Neue"/>
            </a:endParaRPr>
          </a:p>
          <a:p>
            <a:pPr indent="-342900" lvl="1" marL="914400" marR="0" rtl="0" algn="just">
              <a:lnSpc>
                <a:spcPct val="150000"/>
              </a:lnSpc>
              <a:spcBef>
                <a:spcPts val="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Created a Node.js backend with MongoDB for quiz, user scores, and game data.</a:t>
            </a:r>
            <a:endParaRPr sz="1800">
              <a:solidFill>
                <a:schemeClr val="dk1"/>
              </a:solidFill>
              <a:latin typeface="Helvetica Neue"/>
              <a:ea typeface="Helvetica Neue"/>
              <a:cs typeface="Helvetica Neue"/>
              <a:sym typeface="Helvetica Neue"/>
            </a:endParaRPr>
          </a:p>
          <a:p>
            <a:pPr indent="-342900" lvl="0" marL="457200" marR="0" rtl="0" algn="just">
              <a:lnSpc>
                <a:spcPct val="150000"/>
              </a:lnSpc>
              <a:spcBef>
                <a:spcPts val="0"/>
              </a:spcBef>
              <a:spcAft>
                <a:spcPts val="0"/>
              </a:spcAft>
              <a:buClr>
                <a:schemeClr val="dk1"/>
              </a:buClr>
              <a:buSzPts val="1800"/>
              <a:buFont typeface="Helvetica Neue"/>
              <a:buAutoNum type="arabicPeriod"/>
            </a:pPr>
            <a:r>
              <a:rPr lang="en-IN" sz="1800">
                <a:solidFill>
                  <a:schemeClr val="dk1"/>
                </a:solidFill>
                <a:latin typeface="Helvetica Neue"/>
                <a:ea typeface="Helvetica Neue"/>
                <a:cs typeface="Helvetica Neue"/>
                <a:sym typeface="Helvetica Neue"/>
              </a:rPr>
              <a:t>Frontend Development</a:t>
            </a:r>
            <a:endParaRPr sz="1800">
              <a:solidFill>
                <a:schemeClr val="dk1"/>
              </a:solidFill>
              <a:latin typeface="Helvetica Neue"/>
              <a:ea typeface="Helvetica Neue"/>
              <a:cs typeface="Helvetica Neue"/>
              <a:sym typeface="Helvetica Neue"/>
            </a:endParaRPr>
          </a:p>
          <a:p>
            <a:pPr indent="-342900" lvl="1" marL="914400" marR="0" rtl="0" algn="just">
              <a:lnSpc>
                <a:spcPct val="150000"/>
              </a:lnSpc>
              <a:spcBef>
                <a:spcPts val="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Constructed a multi-screen and multiple-component React quiz platform.</a:t>
            </a:r>
            <a:endParaRPr sz="1800">
              <a:solidFill>
                <a:schemeClr val="dk1"/>
              </a:solidFill>
              <a:latin typeface="Helvetica Neue"/>
              <a:ea typeface="Helvetica Neue"/>
              <a:cs typeface="Helvetica Neue"/>
              <a:sym typeface="Helvetica Neue"/>
            </a:endParaRPr>
          </a:p>
          <a:p>
            <a:pPr indent="-342900" lvl="1" marL="914400" marR="0" rtl="0" algn="just">
              <a:lnSpc>
                <a:spcPct val="150000"/>
              </a:lnSpc>
              <a:spcBef>
                <a:spcPts val="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Created an engaging UI to deliver a better experience for taking a quiz</a:t>
            </a:r>
            <a:r>
              <a:rPr lang="en-IN" sz="1800">
                <a:solidFill>
                  <a:schemeClr val="dk1"/>
                </a:solidFill>
                <a:latin typeface="Helvetica Neue"/>
                <a:ea typeface="Helvetica Neue"/>
                <a:cs typeface="Helvetica Neue"/>
                <a:sym typeface="Helvetica Neue"/>
              </a:rPr>
              <a:t>.</a:t>
            </a:r>
            <a:endParaRPr sz="1800">
              <a:solidFill>
                <a:schemeClr val="dk1"/>
              </a:solidFill>
              <a:latin typeface="Helvetica Neue"/>
              <a:ea typeface="Helvetica Neue"/>
              <a:cs typeface="Helvetica Neue"/>
              <a:sym typeface="Helvetica Neue"/>
            </a:endParaRPr>
          </a:p>
          <a:p>
            <a:pPr indent="-342900" lvl="0" marL="457200" marR="0" rtl="0" algn="just">
              <a:lnSpc>
                <a:spcPct val="150000"/>
              </a:lnSpc>
              <a:spcBef>
                <a:spcPts val="0"/>
              </a:spcBef>
              <a:spcAft>
                <a:spcPts val="0"/>
              </a:spcAft>
              <a:buClr>
                <a:schemeClr val="dk1"/>
              </a:buClr>
              <a:buSzPts val="1800"/>
              <a:buFont typeface="Helvetica Neue"/>
              <a:buAutoNum type="arabicPeriod"/>
            </a:pPr>
            <a:r>
              <a:rPr lang="en-IN" sz="1800">
                <a:solidFill>
                  <a:schemeClr val="dk1"/>
                </a:solidFill>
                <a:latin typeface="Helvetica Neue"/>
                <a:ea typeface="Helvetica Neue"/>
                <a:cs typeface="Helvetica Neue"/>
                <a:sym typeface="Helvetica Neue"/>
              </a:rPr>
              <a:t>Automation &amp; Integration</a:t>
            </a:r>
            <a:endParaRPr sz="1800">
              <a:solidFill>
                <a:schemeClr val="dk1"/>
              </a:solidFill>
              <a:latin typeface="Helvetica Neue"/>
              <a:ea typeface="Helvetica Neue"/>
              <a:cs typeface="Helvetica Neue"/>
              <a:sym typeface="Helvetica Neue"/>
            </a:endParaRPr>
          </a:p>
          <a:p>
            <a:pPr indent="-342900" lvl="1" marL="914400" marR="0" rtl="0" algn="just">
              <a:lnSpc>
                <a:spcPct val="150000"/>
              </a:lnSpc>
              <a:spcBef>
                <a:spcPts val="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Automated Scheduling of the Quiz</a:t>
            </a:r>
            <a:endParaRPr sz="1800">
              <a:solidFill>
                <a:schemeClr val="dk1"/>
              </a:solidFill>
              <a:latin typeface="Helvetica Neue"/>
              <a:ea typeface="Helvetica Neue"/>
              <a:cs typeface="Helvetica Neue"/>
              <a:sym typeface="Helvetica Neue"/>
            </a:endParaRPr>
          </a:p>
          <a:p>
            <a:pPr indent="-342900" lvl="1" marL="914400" marR="0" rtl="0" algn="just">
              <a:lnSpc>
                <a:spcPct val="150000"/>
              </a:lnSpc>
              <a:spcBef>
                <a:spcPts val="0"/>
              </a:spcBef>
              <a:spcAft>
                <a:spcPts val="0"/>
              </a:spcAft>
              <a:buClr>
                <a:schemeClr val="dk1"/>
              </a:buClr>
              <a:buSzPts val="1800"/>
              <a:buFont typeface="Helvetica Neue"/>
              <a:buChar char="○"/>
            </a:pPr>
            <a:r>
              <a:rPr lang="en-IN" sz="1800">
                <a:solidFill>
                  <a:schemeClr val="dk1"/>
                </a:solidFill>
                <a:latin typeface="Helvetica Neue"/>
                <a:ea typeface="Helvetica Neue"/>
                <a:cs typeface="Helvetica Neue"/>
                <a:sym typeface="Helvetica Neue"/>
              </a:rPr>
              <a:t>The system programmatically creates the quizzes every week without human input.</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0"/>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Project Design</a:t>
            </a:r>
            <a:endParaRPr/>
          </a:p>
        </p:txBody>
      </p:sp>
      <p:sp>
        <p:nvSpPr>
          <p:cNvPr id="71" name="Google Shape;71;p10"/>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p:txBody>
      </p:sp>
      <p:pic>
        <p:nvPicPr>
          <p:cNvPr id="72" name="Google Shape;72;p10" title="Untitled.jpg"/>
          <p:cNvPicPr preferRelativeResize="0"/>
          <p:nvPr/>
        </p:nvPicPr>
        <p:blipFill>
          <a:blip r:embed="rId3">
            <a:alphaModFix/>
          </a:blip>
          <a:stretch>
            <a:fillRect/>
          </a:stretch>
        </p:blipFill>
        <p:spPr>
          <a:xfrm>
            <a:off x="77125" y="804225"/>
            <a:ext cx="8956698" cy="5476324"/>
          </a:xfrm>
          <a:prstGeom prst="rect">
            <a:avLst/>
          </a:prstGeom>
          <a:noFill/>
          <a:ln>
            <a:noFill/>
          </a:ln>
        </p:spPr>
      </p:pic>
      <p:sp>
        <p:nvSpPr>
          <p:cNvPr id="73" name="Google Shape;73;p10"/>
          <p:cNvSpPr txBox="1"/>
          <p:nvPr/>
        </p:nvSpPr>
        <p:spPr>
          <a:xfrm>
            <a:off x="3342575" y="6280550"/>
            <a:ext cx="258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latin typeface="Helvetica Neue"/>
                <a:ea typeface="Helvetica Neue"/>
                <a:cs typeface="Helvetica Neue"/>
                <a:sym typeface="Helvetica Neue"/>
              </a:rPr>
              <a:t>Flow Chart for all Jobs</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Project Design</a:t>
            </a:r>
            <a:endParaRPr/>
          </a:p>
        </p:txBody>
      </p:sp>
      <p:sp>
        <p:nvSpPr>
          <p:cNvPr id="79" name="Google Shape;79;p11"/>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p:txBody>
      </p:sp>
      <p:pic>
        <p:nvPicPr>
          <p:cNvPr id="80" name="Google Shape;80;p11" title="Screenshot 2025-03-16 at 12.37.46 PM.png"/>
          <p:cNvPicPr preferRelativeResize="0"/>
          <p:nvPr/>
        </p:nvPicPr>
        <p:blipFill>
          <a:blip r:embed="rId3">
            <a:alphaModFix/>
          </a:blip>
          <a:stretch>
            <a:fillRect/>
          </a:stretch>
        </p:blipFill>
        <p:spPr>
          <a:xfrm>
            <a:off x="684600" y="836300"/>
            <a:ext cx="7808525" cy="5464100"/>
          </a:xfrm>
          <a:prstGeom prst="rect">
            <a:avLst/>
          </a:prstGeom>
          <a:noFill/>
          <a:ln>
            <a:noFill/>
          </a:ln>
        </p:spPr>
      </p:pic>
      <p:sp>
        <p:nvSpPr>
          <p:cNvPr id="81" name="Google Shape;81;p11"/>
          <p:cNvSpPr txBox="1"/>
          <p:nvPr/>
        </p:nvSpPr>
        <p:spPr>
          <a:xfrm>
            <a:off x="3924077" y="6300400"/>
            <a:ext cx="149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latin typeface="Helvetica Neue"/>
                <a:ea typeface="Helvetica Neue"/>
                <a:cs typeface="Helvetica Neue"/>
                <a:sym typeface="Helvetica Neue"/>
              </a:rPr>
              <a:t>ER Diagram</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IN" sz="2400"/>
              <a:t>Project Design </a:t>
            </a:r>
            <a:r>
              <a:rPr b="0" lang="en-IN" sz="2400"/>
              <a:t>(cont…)</a:t>
            </a:r>
            <a:endParaRPr b="0"/>
          </a:p>
        </p:txBody>
      </p:sp>
      <p:sp>
        <p:nvSpPr>
          <p:cNvPr id="87" name="Google Shape;87;p12"/>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630"/>
              </a:spcBef>
              <a:spcAft>
                <a:spcPts val="0"/>
              </a:spcAft>
              <a:buNone/>
            </a:pPr>
            <a:r>
              <a:t/>
            </a:r>
            <a:endParaRPr sz="1800">
              <a:solidFill>
                <a:schemeClr val="dk1"/>
              </a:solidFill>
              <a:latin typeface="Helvetica Neue"/>
              <a:ea typeface="Helvetica Neue"/>
              <a:cs typeface="Helvetica Neue"/>
              <a:sym typeface="Helvetica Neue"/>
            </a:endParaRPr>
          </a:p>
        </p:txBody>
      </p:sp>
      <p:pic>
        <p:nvPicPr>
          <p:cNvPr id="88" name="Google Shape;88;p12" title="Screenshot 2025-03-16 at 12.38.48 PM.png"/>
          <p:cNvPicPr preferRelativeResize="0"/>
          <p:nvPr/>
        </p:nvPicPr>
        <p:blipFill>
          <a:blip r:embed="rId3">
            <a:alphaModFix/>
          </a:blip>
          <a:stretch>
            <a:fillRect/>
          </a:stretch>
        </p:blipFill>
        <p:spPr>
          <a:xfrm>
            <a:off x="67363" y="904163"/>
            <a:ext cx="9009275" cy="5049675"/>
          </a:xfrm>
          <a:prstGeom prst="rect">
            <a:avLst/>
          </a:prstGeom>
          <a:noFill/>
          <a:ln>
            <a:noFill/>
          </a:ln>
        </p:spPr>
      </p:pic>
      <p:sp>
        <p:nvSpPr>
          <p:cNvPr id="89" name="Google Shape;89;p12"/>
          <p:cNvSpPr txBox="1"/>
          <p:nvPr/>
        </p:nvSpPr>
        <p:spPr>
          <a:xfrm>
            <a:off x="3914025" y="5953850"/>
            <a:ext cx="511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latin typeface="Helvetica Neue"/>
                <a:ea typeface="Helvetica Neue"/>
                <a:cs typeface="Helvetica Neue"/>
                <a:sym typeface="Helvetica Neue"/>
              </a:rPr>
              <a:t>User Flow</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