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32" r:id="rId1"/>
  </p:sldMasterIdLst>
  <p:sldIdLst>
    <p:sldId id="260" r:id="rId2"/>
    <p:sldId id="274" r:id="rId3"/>
    <p:sldId id="265" r:id="rId4"/>
    <p:sldId id="267" r:id="rId5"/>
    <p:sldId id="269" r:id="rId6"/>
    <p:sldId id="275" r:id="rId7"/>
    <p:sldId id="276" r:id="rId8"/>
    <p:sldId id="277" r:id="rId9"/>
    <p:sldId id="268" r:id="rId10"/>
    <p:sldId id="278" r:id="rId11"/>
    <p:sldId id="279" r:id="rId12"/>
    <p:sldId id="280" r:id="rId13"/>
    <p:sldId id="281" r:id="rId14"/>
    <p:sldId id="282" r:id="rId15"/>
    <p:sldId id="289" r:id="rId16"/>
    <p:sldId id="283" r:id="rId17"/>
    <p:sldId id="284" r:id="rId18"/>
    <p:sldId id="290" r:id="rId19"/>
    <p:sldId id="285" r:id="rId20"/>
    <p:sldId id="286" r:id="rId21"/>
    <p:sldId id="291" r:id="rId22"/>
    <p:sldId id="292" r:id="rId23"/>
    <p:sldId id="293" r:id="rId24"/>
    <p:sldId id="287" r:id="rId25"/>
    <p:sldId id="288" r:id="rId26"/>
    <p:sldId id="294" r:id="rId27"/>
    <p:sldId id="270" r:id="rId28"/>
    <p:sldId id="27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9A7D3AA-616D-435D-A913-2DF753E8934D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F84A9F5-AEE2-4542-B166-0E06C62977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A7D3AA-616D-435D-A913-2DF753E8934D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84A9F5-AEE2-4542-B166-0E06C62977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A7D3AA-616D-435D-A913-2DF753E8934D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84A9F5-AEE2-4542-B166-0E06C62977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A7D3AA-616D-435D-A913-2DF753E8934D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84A9F5-AEE2-4542-B166-0E06C62977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A7D3AA-616D-435D-A913-2DF753E8934D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84A9F5-AEE2-4542-B166-0E06C62977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A7D3AA-616D-435D-A913-2DF753E8934D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84A9F5-AEE2-4542-B166-0E06C62977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A7D3AA-616D-435D-A913-2DF753E8934D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84A9F5-AEE2-4542-B166-0E06C62977B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A7D3AA-616D-435D-A913-2DF753E8934D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84A9F5-AEE2-4542-B166-0E06C62977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A7D3AA-616D-435D-A913-2DF753E8934D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84A9F5-AEE2-4542-B166-0E06C62977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9A7D3AA-616D-435D-A913-2DF753E8934D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84A9F5-AEE2-4542-B166-0E06C62977B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9A7D3AA-616D-435D-A913-2DF753E8934D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F84A9F5-AEE2-4542-B166-0E06C62977B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9A7D3AA-616D-435D-A913-2DF753E8934D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F84A9F5-AEE2-4542-B166-0E06C62977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>CPSC-8845-03: Team 3</a:t>
            </a:r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33613"/>
            <a:ext cx="8597090" cy="310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89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852672"/>
          </a:xfrm>
        </p:spPr>
        <p:txBody>
          <a:bodyPr>
            <a:normAutofit/>
          </a:bodyPr>
          <a:lstStyle/>
          <a:p>
            <a:pPr algn="just"/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gathered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144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requirements.</a:t>
            </a:r>
          </a:p>
          <a:p>
            <a:pPr marL="624078" indent="-514350" algn="just">
              <a:buFont typeface="+mj-lt"/>
              <a:buAutoNum type="alphaUcPeriod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Database Requirements</a:t>
            </a:r>
          </a:p>
          <a:p>
            <a:pPr marL="624078" indent="-514350" algn="just">
              <a:buFont typeface="+mj-lt"/>
              <a:buAutoNum type="alphaUcPeriod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Database Requirements.</a:t>
            </a:r>
          </a:p>
          <a:p>
            <a:pPr marL="624078" indent="-514350" algn="just">
              <a:buFont typeface="+mj-lt"/>
              <a:buAutoNum type="alphaUcPeriod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Database Requirements.</a:t>
            </a:r>
          </a:p>
          <a:p>
            <a:pPr marL="624078" indent="-514350" algn="just">
              <a:buFont typeface="+mj-lt"/>
              <a:buAutoNum type="alphaUcPeriod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Database Requirements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Requirements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0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Database requirements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219200"/>
            <a:ext cx="8000999" cy="479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33400"/>
            <a:ext cx="7772400" cy="510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0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57200"/>
            <a:ext cx="8001000" cy="516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8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1000"/>
            <a:ext cx="8153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4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86106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00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Database requirements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0624"/>
            <a:ext cx="82296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5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8600"/>
            <a:ext cx="838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3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843246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10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Database requirements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066801"/>
            <a:ext cx="82581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2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lvl="0" indent="-457200">
              <a:spcBef>
                <a:spcPts val="0"/>
              </a:spcBef>
              <a:buSzPct val="79166"/>
              <a:buFont typeface="Wingdings" panose="05000000000000000000" pitchFamily="2" charset="2"/>
              <a:buChar char="Ø"/>
            </a:pPr>
            <a:r>
              <a:rPr lang="en-US" sz="2300" dirty="0" smtClean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/>
              </a:rPr>
              <a:t>Build an effective internet </a:t>
            </a:r>
            <a:r>
              <a:rPr lang="en-US" sz="23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/>
              </a:rPr>
              <a:t>service </a:t>
            </a:r>
            <a:r>
              <a:rPr lang="en-US" sz="2300" dirty="0" smtClean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/>
              </a:rPr>
              <a:t>company that can offer wide range of services to its customers and can compete with the existing companies.</a:t>
            </a:r>
          </a:p>
          <a:p>
            <a:pPr marL="463550" lvl="0" indent="-457200">
              <a:spcBef>
                <a:spcPts val="0"/>
              </a:spcBef>
              <a:buSzPct val="79166"/>
              <a:buFont typeface="Wingdings" panose="05000000000000000000" pitchFamily="2" charset="2"/>
              <a:buChar char="Ø"/>
            </a:pPr>
            <a:r>
              <a:rPr lang="en-US" sz="2300" dirty="0" smtClean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/>
              </a:rPr>
              <a:t>Attract residential customers by giving them discounts for short to long term contracts.</a:t>
            </a:r>
          </a:p>
          <a:p>
            <a:pPr marL="463550" lvl="0" indent="-457200">
              <a:spcBef>
                <a:spcPts val="0"/>
              </a:spcBef>
              <a:buSzPct val="79166"/>
              <a:buFont typeface="Wingdings" panose="05000000000000000000" pitchFamily="2" charset="2"/>
              <a:buChar char="Ø"/>
            </a:pPr>
            <a:r>
              <a:rPr lang="en-US" sz="2300" dirty="0" smtClean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/>
              </a:rPr>
              <a:t>Provide a reliable service to the client.</a:t>
            </a:r>
          </a:p>
          <a:p>
            <a:pPr marL="463550" lvl="0" indent="-457200">
              <a:spcBef>
                <a:spcPts val="0"/>
              </a:spcBef>
              <a:buSzPct val="79166"/>
              <a:buFont typeface="Wingdings" panose="05000000000000000000" pitchFamily="2" charset="2"/>
              <a:buChar char="Ø"/>
            </a:pPr>
            <a:r>
              <a:rPr lang="en-US" sz="2300" dirty="0" smtClean="0">
                <a:solidFill>
                  <a:srgbClr val="3F3F3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Trebuchet MS"/>
              </a:rPr>
              <a:t>Design, develop and implement a consistent database to perform day to day customer transactions and manage them.</a:t>
            </a:r>
          </a:p>
          <a:p>
            <a:pPr marL="463550" lvl="0" indent="-457200">
              <a:spcBef>
                <a:spcPts val="0"/>
              </a:spcBef>
              <a:buSzPct val="79166"/>
              <a:buFont typeface="Wingdings" panose="05000000000000000000" pitchFamily="2" charset="2"/>
              <a:buChar char="Ø"/>
            </a:pPr>
            <a:r>
              <a:rPr lang="en-US" sz="2300" dirty="0" smtClean="0">
                <a:solidFill>
                  <a:srgbClr val="3F3F3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Trebuchet MS"/>
              </a:rPr>
              <a:t>A database that can handle 100,000 customers and many more in future.</a:t>
            </a:r>
            <a:endParaRPr lang="en-US" sz="2300" dirty="0">
              <a:solidFill>
                <a:srgbClr val="21212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254000" lvl="0" indent="-127000">
              <a:spcBef>
                <a:spcPts val="800"/>
              </a:spcBef>
              <a:buNone/>
            </a:pPr>
            <a:endParaRPr lang="en-US" sz="3200" dirty="0">
              <a:solidFill>
                <a:srgbClr val="3F3F3F"/>
              </a:solidFill>
              <a:sym typeface="Trebuchet MS"/>
            </a:endParaRPr>
          </a:p>
          <a:p>
            <a:pPr marL="254000" lvl="0" indent="-190500">
              <a:spcBef>
                <a:spcPts val="800"/>
              </a:spcBef>
              <a:buNone/>
            </a:pPr>
            <a:endParaRPr lang="en-US" sz="3200" dirty="0">
              <a:solidFill>
                <a:srgbClr val="3F3F3F"/>
              </a:solidFill>
              <a:sym typeface="Trebuchet MS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 of the Project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753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800"/>
            <a:ext cx="8382953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3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8537864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622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8600"/>
            <a:ext cx="8846646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86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81000"/>
            <a:ext cx="8790623" cy="19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60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Database Requirements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32" y="1417638"/>
            <a:ext cx="8170068" cy="469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0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"/>
            <a:ext cx="794194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9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81000"/>
            <a:ext cx="88392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50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6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Indexes for fast query performance.</a:t>
            </a:r>
          </a:p>
          <a:p>
            <a:r>
              <a:rPr lang="en-US" dirty="0" smtClean="0"/>
              <a:t>Create Integrity Constraints for establishing RDBMS.</a:t>
            </a:r>
          </a:p>
          <a:p>
            <a:r>
              <a:rPr lang="en-US" dirty="0" smtClean="0"/>
              <a:t>Create Views for security purpose.</a:t>
            </a:r>
          </a:p>
          <a:p>
            <a:r>
              <a:rPr lang="en-US" dirty="0" smtClean="0"/>
              <a:t>Create Triggers for auto updating.</a:t>
            </a:r>
          </a:p>
          <a:p>
            <a:r>
              <a:rPr lang="en-US" dirty="0" smtClean="0"/>
              <a:t>Create enough datafiles at physical level which will have tablespaces, segments, extents and data blocks at logical level.</a:t>
            </a:r>
          </a:p>
          <a:p>
            <a:r>
              <a:rPr lang="en-US" dirty="0" smtClean="0"/>
              <a:t>Take regular Backups. Store the backups in separate destination where your database is not stored.</a:t>
            </a:r>
          </a:p>
          <a:p>
            <a:r>
              <a:rPr lang="en-US" dirty="0" smtClean="0"/>
              <a:t>Perform Database Recovery incase of failures. It is better to use RMAN for online recovery where your instance is still in up and running mode.</a:t>
            </a:r>
          </a:p>
          <a:p>
            <a:r>
              <a:rPr lang="en-US" dirty="0" smtClean="0"/>
              <a:t>Create Partitions for better performance.</a:t>
            </a:r>
          </a:p>
          <a:p>
            <a:r>
              <a:rPr lang="en-US" dirty="0" smtClean="0"/>
              <a:t>Create materialized views, surrogate keys, synonyms.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operations to perform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74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good way to maintain parallel a development database with respect to the production database just in case of “Fail Over” scenarios we can “Switch Over” Development DB into Production DB.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 Switching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0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Blitzz Company Database Architecture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460437" y="990600"/>
            <a:ext cx="8396333" cy="4562545"/>
            <a:chOff x="420999" y="990600"/>
            <a:chExt cx="8396333" cy="4562545"/>
          </a:xfrm>
        </p:grpSpPr>
        <p:sp>
          <p:nvSpPr>
            <p:cNvPr id="59" name="Rectangle 58"/>
            <p:cNvSpPr/>
            <p:nvPr/>
          </p:nvSpPr>
          <p:spPr>
            <a:xfrm>
              <a:off x="6770866" y="3801561"/>
              <a:ext cx="892532" cy="6001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Emp_address</a:t>
              </a:r>
              <a:endParaRPr lang="en-US" sz="1200" dirty="0"/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420999" y="990600"/>
              <a:ext cx="8396333" cy="4562545"/>
              <a:chOff x="420999" y="990600"/>
              <a:chExt cx="8396333" cy="4562545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420999" y="990600"/>
                <a:ext cx="8396333" cy="4562545"/>
                <a:chOff x="420999" y="990600"/>
                <a:chExt cx="8396333" cy="4562545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>
                  <a:off x="867265" y="3525145"/>
                  <a:ext cx="254600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7" name="Group 116"/>
                <p:cNvGrpSpPr/>
                <p:nvPr/>
              </p:nvGrpSpPr>
              <p:grpSpPr>
                <a:xfrm>
                  <a:off x="420999" y="990600"/>
                  <a:ext cx="8396333" cy="4562545"/>
                  <a:chOff x="420999" y="990600"/>
                  <a:chExt cx="8396333" cy="4562545"/>
                </a:xfrm>
              </p:grpSpPr>
              <p:grpSp>
                <p:nvGrpSpPr>
                  <p:cNvPr id="49" name="Group 48"/>
                  <p:cNvGrpSpPr/>
                  <p:nvPr/>
                </p:nvGrpSpPr>
                <p:grpSpPr>
                  <a:xfrm>
                    <a:off x="1295400" y="990600"/>
                    <a:ext cx="6781800" cy="2362200"/>
                    <a:chOff x="647131" y="1066800"/>
                    <a:chExt cx="7811069" cy="4048055"/>
                  </a:xfrm>
                </p:grpSpPr>
                <p:cxnSp>
                  <p:nvCxnSpPr>
                    <p:cNvPr id="45" name="Straight Arrow Connector 44"/>
                    <p:cNvCxnSpPr/>
                    <p:nvPr/>
                  </p:nvCxnSpPr>
                  <p:spPr>
                    <a:xfrm>
                      <a:off x="7239000" y="3962400"/>
                      <a:ext cx="0" cy="23805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8" name="Group 47"/>
                    <p:cNvGrpSpPr/>
                    <p:nvPr/>
                  </p:nvGrpSpPr>
                  <p:grpSpPr>
                    <a:xfrm>
                      <a:off x="647131" y="1066800"/>
                      <a:ext cx="7811069" cy="4048055"/>
                      <a:chOff x="647131" y="1066800"/>
                      <a:chExt cx="7811069" cy="4048055"/>
                    </a:xfrm>
                  </p:grpSpPr>
                  <p:sp>
                    <p:nvSpPr>
                      <p:cNvPr id="4" name="Rectangle 3"/>
                      <p:cNvSpPr/>
                      <p:nvPr/>
                    </p:nvSpPr>
                    <p:spPr>
                      <a:xfrm>
                        <a:off x="685800" y="1066800"/>
                        <a:ext cx="1981200" cy="91440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 smtClean="0"/>
                          <a:t>Indiana</a:t>
                        </a:r>
                        <a:endParaRPr lang="en-US" dirty="0"/>
                      </a:p>
                    </p:txBody>
                  </p:sp>
                  <p:sp>
                    <p:nvSpPr>
                      <p:cNvPr id="8" name="Rectangle 7"/>
                      <p:cNvSpPr/>
                      <p:nvPr/>
                    </p:nvSpPr>
                    <p:spPr>
                      <a:xfrm>
                        <a:off x="5943600" y="1066800"/>
                        <a:ext cx="1981200" cy="91440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 smtClean="0"/>
                          <a:t>Wisconsin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0" name="Rectangle 9"/>
                      <p:cNvSpPr/>
                      <p:nvPr/>
                    </p:nvSpPr>
                    <p:spPr>
                      <a:xfrm>
                        <a:off x="3391805" y="1066800"/>
                        <a:ext cx="1981200" cy="91440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 smtClean="0"/>
                          <a:t>Illinois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3391805" y="2741494"/>
                        <a:ext cx="1981200" cy="91440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600" dirty="0" smtClean="0"/>
                          <a:t>Blitzz Company</a:t>
                        </a:r>
                        <a:endParaRPr lang="en-US" sz="1600" dirty="0"/>
                      </a:p>
                    </p:txBody>
                  </p:sp>
                  <p:cxnSp>
                    <p:nvCxnSpPr>
                      <p:cNvPr id="13" name="Straight Arrow Connector 12"/>
                      <p:cNvCxnSpPr>
                        <a:stCxn id="4" idx="2"/>
                      </p:cNvCxnSpPr>
                      <p:nvPr/>
                    </p:nvCxnSpPr>
                    <p:spPr>
                      <a:xfrm>
                        <a:off x="1676400" y="1981200"/>
                        <a:ext cx="0" cy="38100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Straight Connector 16"/>
                      <p:cNvCxnSpPr/>
                      <p:nvPr/>
                    </p:nvCxnSpPr>
                    <p:spPr>
                      <a:xfrm>
                        <a:off x="1676400" y="2362200"/>
                        <a:ext cx="5257800" cy="7620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Arrow Connector 18"/>
                      <p:cNvCxnSpPr>
                        <a:stCxn id="8" idx="2"/>
                      </p:cNvCxnSpPr>
                      <p:nvPr/>
                    </p:nvCxnSpPr>
                    <p:spPr>
                      <a:xfrm>
                        <a:off x="6934200" y="1981200"/>
                        <a:ext cx="0" cy="45720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Arrow Connector 26"/>
                      <p:cNvCxnSpPr>
                        <a:endCxn id="11" idx="0"/>
                      </p:cNvCxnSpPr>
                      <p:nvPr/>
                    </p:nvCxnSpPr>
                    <p:spPr>
                      <a:xfrm>
                        <a:off x="4382405" y="2362200"/>
                        <a:ext cx="0" cy="37929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" name="Rectangle 28"/>
                      <p:cNvSpPr/>
                      <p:nvPr/>
                    </p:nvSpPr>
                    <p:spPr>
                      <a:xfrm>
                        <a:off x="3391805" y="4200455"/>
                        <a:ext cx="1981200" cy="91440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600" dirty="0" smtClean="0"/>
                          <a:t>Services Database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30" name="Rectangle 29"/>
                      <p:cNvSpPr/>
                      <p:nvPr/>
                    </p:nvSpPr>
                    <p:spPr>
                      <a:xfrm>
                        <a:off x="6477000" y="4200455"/>
                        <a:ext cx="1981200" cy="91440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600" dirty="0" smtClean="0"/>
                          <a:t>Employee Database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647131" y="4147782"/>
                        <a:ext cx="1981200" cy="91440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600" dirty="0" smtClean="0"/>
                          <a:t>Customer Database</a:t>
                        </a:r>
                        <a:endParaRPr lang="en-US" sz="1600" dirty="0"/>
                      </a:p>
                    </p:txBody>
                  </p:sp>
                  <p:cxnSp>
                    <p:nvCxnSpPr>
                      <p:cNvPr id="37" name="Straight Connector 36"/>
                      <p:cNvCxnSpPr/>
                      <p:nvPr/>
                    </p:nvCxnSpPr>
                    <p:spPr>
                      <a:xfrm>
                        <a:off x="1637731" y="3886200"/>
                        <a:ext cx="5601269" cy="7620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Straight Connector 38"/>
                      <p:cNvCxnSpPr>
                        <a:stCxn id="11" idx="2"/>
                      </p:cNvCxnSpPr>
                      <p:nvPr/>
                    </p:nvCxnSpPr>
                    <p:spPr>
                      <a:xfrm>
                        <a:off x="4382405" y="3655894"/>
                        <a:ext cx="0" cy="26840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Arrow Connector 40"/>
                      <p:cNvCxnSpPr>
                        <a:endCxn id="31" idx="0"/>
                      </p:cNvCxnSpPr>
                      <p:nvPr/>
                    </p:nvCxnSpPr>
                    <p:spPr>
                      <a:xfrm>
                        <a:off x="1637731" y="3886200"/>
                        <a:ext cx="0" cy="26158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Arrow Connector 42"/>
                      <p:cNvCxnSpPr>
                        <a:endCxn id="29" idx="0"/>
                      </p:cNvCxnSpPr>
                      <p:nvPr/>
                    </p:nvCxnSpPr>
                    <p:spPr>
                      <a:xfrm>
                        <a:off x="4382405" y="3924300"/>
                        <a:ext cx="0" cy="27615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Straight Connector 46"/>
                      <p:cNvCxnSpPr>
                        <a:stCxn id="10" idx="2"/>
                      </p:cNvCxnSpPr>
                      <p:nvPr/>
                    </p:nvCxnSpPr>
                    <p:spPr>
                      <a:xfrm>
                        <a:off x="4382405" y="1981200"/>
                        <a:ext cx="0" cy="41910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6" name="Group 115"/>
                  <p:cNvGrpSpPr/>
                  <p:nvPr/>
                </p:nvGrpSpPr>
                <p:grpSpPr>
                  <a:xfrm>
                    <a:off x="420999" y="3505200"/>
                    <a:ext cx="8396333" cy="2047945"/>
                    <a:chOff x="420999" y="3505200"/>
                    <a:chExt cx="8396333" cy="2047945"/>
                  </a:xfrm>
                </p:grpSpPr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420999" y="3747021"/>
                      <a:ext cx="892532" cy="60014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/>
                        <a:t>Customer</a:t>
                      </a:r>
                      <a:endParaRPr lang="en-US" sz="1200" dirty="0"/>
                    </a:p>
                  </p:txBody>
                </p:sp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2967003" y="3769771"/>
                      <a:ext cx="892532" cy="60014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p:txBody>
                </p:sp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3015536" y="4953000"/>
                      <a:ext cx="892532" cy="60014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/>
                        <a:t>VOIP</a:t>
                      </a:r>
                      <a:endParaRPr lang="en-US" sz="1200" dirty="0"/>
                    </a:p>
                  </p:txBody>
                </p:sp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4140795" y="4953000"/>
                      <a:ext cx="892532" cy="60014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/>
                        <a:t>Internet</a:t>
                      </a:r>
                      <a:endParaRPr lang="en-US" sz="1200" dirty="0"/>
                    </a:p>
                  </p:txBody>
                </p:sp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5426773" y="4952999"/>
                      <a:ext cx="892532" cy="60014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/>
                        <a:t>TV</a:t>
                      </a:r>
                      <a:endParaRPr lang="en-US" sz="1200" dirty="0"/>
                    </a:p>
                  </p:txBody>
                </p:sp>
                <p:sp>
                  <p:nvSpPr>
                    <p:cNvPr id="58" name="Rectangle 57"/>
                    <p:cNvSpPr/>
                    <p:nvPr/>
                  </p:nvSpPr>
                  <p:spPr>
                    <a:xfrm>
                      <a:off x="5593135" y="3791939"/>
                      <a:ext cx="892532" cy="60014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/>
                        <a:t>Employee</a:t>
                      </a:r>
                      <a:endParaRPr lang="en-US" sz="1200" dirty="0"/>
                    </a:p>
                  </p:txBody>
                </p:sp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7924800" y="3774554"/>
                      <a:ext cx="892532" cy="60014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/>
                        <a:t>Payment</a:t>
                      </a:r>
                      <a:endParaRPr lang="en-US" sz="1200" dirty="0"/>
                    </a:p>
                  </p:txBody>
                </p:sp>
                <p:cxnSp>
                  <p:nvCxnSpPr>
                    <p:cNvPr id="64" name="Straight Arrow Connector 63"/>
                    <p:cNvCxnSpPr>
                      <a:endCxn id="52" idx="0"/>
                    </p:cNvCxnSpPr>
                    <p:nvPr/>
                  </p:nvCxnSpPr>
                  <p:spPr>
                    <a:xfrm>
                      <a:off x="867265" y="3505200"/>
                      <a:ext cx="0" cy="24182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Arrow Connector 67"/>
                    <p:cNvCxnSpPr>
                      <a:endCxn id="54" idx="0"/>
                    </p:cNvCxnSpPr>
                    <p:nvPr/>
                  </p:nvCxnSpPr>
                  <p:spPr>
                    <a:xfrm>
                      <a:off x="3413269" y="3506281"/>
                      <a:ext cx="0" cy="26349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Rectangle 76"/>
                    <p:cNvSpPr/>
                    <p:nvPr/>
                  </p:nvSpPr>
                  <p:spPr>
                    <a:xfrm>
                      <a:off x="1709202" y="4952999"/>
                      <a:ext cx="892532" cy="60014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/>
                        <a:t>Package</a:t>
                      </a:r>
                      <a:endParaRPr lang="en-US" sz="1200" dirty="0"/>
                    </a:p>
                  </p:txBody>
                </p:sp>
                <p:cxnSp>
                  <p:nvCxnSpPr>
                    <p:cNvPr id="79" name="Straight Connector 78"/>
                    <p:cNvCxnSpPr/>
                    <p:nvPr/>
                  </p:nvCxnSpPr>
                  <p:spPr>
                    <a:xfrm>
                      <a:off x="2155468" y="4658904"/>
                      <a:ext cx="3717571" cy="1146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Arrow Connector 80"/>
                    <p:cNvCxnSpPr>
                      <a:endCxn id="77" idx="0"/>
                    </p:cNvCxnSpPr>
                    <p:nvPr/>
                  </p:nvCxnSpPr>
                  <p:spPr>
                    <a:xfrm>
                      <a:off x="2140267" y="4648200"/>
                      <a:ext cx="15201" cy="30479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Arrow Connector 82"/>
                    <p:cNvCxnSpPr>
                      <a:endCxn id="55" idx="0"/>
                    </p:cNvCxnSpPr>
                    <p:nvPr/>
                  </p:nvCxnSpPr>
                  <p:spPr>
                    <a:xfrm>
                      <a:off x="3461802" y="4648200"/>
                      <a:ext cx="0" cy="30480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Arrow Connector 84"/>
                    <p:cNvCxnSpPr>
                      <a:endCxn id="56" idx="0"/>
                    </p:cNvCxnSpPr>
                    <p:nvPr/>
                  </p:nvCxnSpPr>
                  <p:spPr>
                    <a:xfrm>
                      <a:off x="4572000" y="4648200"/>
                      <a:ext cx="15061" cy="30480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Straight Arrow Connector 88"/>
                    <p:cNvCxnSpPr>
                      <a:endCxn id="57" idx="0"/>
                    </p:cNvCxnSpPr>
                    <p:nvPr/>
                  </p:nvCxnSpPr>
                  <p:spPr>
                    <a:xfrm>
                      <a:off x="5873039" y="4670368"/>
                      <a:ext cx="0" cy="28263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Connector 96"/>
                    <p:cNvCxnSpPr/>
                    <p:nvPr/>
                  </p:nvCxnSpPr>
                  <p:spPr>
                    <a:xfrm>
                      <a:off x="4913410" y="3546381"/>
                      <a:ext cx="3457656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Straight Arrow Connector 99"/>
                    <p:cNvCxnSpPr>
                      <a:endCxn id="58" idx="0"/>
                    </p:cNvCxnSpPr>
                    <p:nvPr/>
                  </p:nvCxnSpPr>
                  <p:spPr>
                    <a:xfrm>
                      <a:off x="6039401" y="3525145"/>
                      <a:ext cx="0" cy="26679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Straight Arrow Connector 106"/>
                    <p:cNvCxnSpPr>
                      <a:endCxn id="60" idx="0"/>
                    </p:cNvCxnSpPr>
                    <p:nvPr/>
                  </p:nvCxnSpPr>
                  <p:spPr>
                    <a:xfrm>
                      <a:off x="8371066" y="3568045"/>
                      <a:ext cx="0" cy="20650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120" name="Straight Connector 119"/>
              <p:cNvCxnSpPr>
                <a:stCxn id="31" idx="2"/>
              </p:cNvCxnSpPr>
              <p:nvPr/>
            </p:nvCxnSpPr>
            <p:spPr>
              <a:xfrm flipH="1">
                <a:off x="2155467" y="3322064"/>
                <a:ext cx="1" cy="2243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Rectangle 60"/>
          <p:cNvSpPr/>
          <p:nvPr/>
        </p:nvSpPr>
        <p:spPr>
          <a:xfrm>
            <a:off x="4579743" y="3804449"/>
            <a:ext cx="892532" cy="600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Company</a:t>
            </a:r>
            <a:endParaRPr lang="en-US" sz="12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952848" y="3568045"/>
            <a:ext cx="0" cy="266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7256570" y="3555657"/>
            <a:ext cx="0" cy="266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0" idx="2"/>
          </p:cNvCxnSpPr>
          <p:nvPr/>
        </p:nvCxnSpPr>
        <p:spPr>
          <a:xfrm>
            <a:off x="7256570" y="3352800"/>
            <a:ext cx="0" cy="215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91000" y="33528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49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 Model of Customer Database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3000"/>
            <a:ext cx="76962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9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Model of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066800"/>
            <a:ext cx="7367588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3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Model of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1219200"/>
            <a:ext cx="84486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4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EER Model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Project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8382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7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416</TotalTime>
  <Words>310</Words>
  <Application>Microsoft Office PowerPoint</Application>
  <PresentationFormat>On-screen Show (4:3)</PresentationFormat>
  <Paragraphs>52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Lucida Sans Unicode</vt:lpstr>
      <vt:lpstr>Roboto</vt:lpstr>
      <vt:lpstr>Times New Roman</vt:lpstr>
      <vt:lpstr>Trebuchet MS</vt:lpstr>
      <vt:lpstr>Verdana</vt:lpstr>
      <vt:lpstr>Wingdings</vt:lpstr>
      <vt:lpstr>Wingdings 2</vt:lpstr>
      <vt:lpstr>Wingdings 3</vt:lpstr>
      <vt:lpstr>Concourse</vt:lpstr>
      <vt:lpstr>PowerPoint Presentation</vt:lpstr>
      <vt:lpstr>Goal of the Project</vt:lpstr>
      <vt:lpstr>Important operations to perform</vt:lpstr>
      <vt:lpstr>DB Switching</vt:lpstr>
      <vt:lpstr>Blitzz Company Database Architecture</vt:lpstr>
      <vt:lpstr>ER Model of Customer Database</vt:lpstr>
      <vt:lpstr>ER Model of Service Database</vt:lpstr>
      <vt:lpstr>ER Model of Employee Database</vt:lpstr>
      <vt:lpstr>EER Model of the Project</vt:lpstr>
      <vt:lpstr>Feature Requirements</vt:lpstr>
      <vt:lpstr>General Database requirements</vt:lpstr>
      <vt:lpstr>PowerPoint Presentation</vt:lpstr>
      <vt:lpstr>PowerPoint Presentation</vt:lpstr>
      <vt:lpstr>PowerPoint Presentation</vt:lpstr>
      <vt:lpstr>PowerPoint Presentation</vt:lpstr>
      <vt:lpstr>Customer Database requirements</vt:lpstr>
      <vt:lpstr>PowerPoint Presentation</vt:lpstr>
      <vt:lpstr>PowerPoint Presentation</vt:lpstr>
      <vt:lpstr>Service Database requirements</vt:lpstr>
      <vt:lpstr>PowerPoint Presentation</vt:lpstr>
      <vt:lpstr>PowerPoint Presentation</vt:lpstr>
      <vt:lpstr>PowerPoint Presentation</vt:lpstr>
      <vt:lpstr>PowerPoint Presentation</vt:lpstr>
      <vt:lpstr>Employee Database Requirements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nagaraju1272</dc:creator>
  <cp:lastModifiedBy>Ujjwal Kumar Chowdary Konka</cp:lastModifiedBy>
  <cp:revision>129</cp:revision>
  <dcterms:created xsi:type="dcterms:W3CDTF">2015-09-17T05:37:02Z</dcterms:created>
  <dcterms:modified xsi:type="dcterms:W3CDTF">2015-12-02T17:37:12Z</dcterms:modified>
</cp:coreProperties>
</file>