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60" r:id="rId2"/>
    <p:sldId id="269" r:id="rId3"/>
    <p:sldId id="274" r:id="rId4"/>
    <p:sldId id="299" r:id="rId5"/>
    <p:sldId id="289" r:id="rId6"/>
    <p:sldId id="307" r:id="rId7"/>
    <p:sldId id="306" r:id="rId8"/>
    <p:sldId id="304" r:id="rId9"/>
    <p:sldId id="296" r:id="rId10"/>
    <p:sldId id="29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ORI" initials="S" lastIdx="1" clrIdx="0">
    <p:extLst>
      <p:ext uri="{19B8F6BF-5375-455C-9EA6-DF929625EA0E}">
        <p15:presenceInfo xmlns="" xmlns:p15="http://schemas.microsoft.com/office/powerpoint/2012/main" userId="SOO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6D7F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1867" autoAdjust="0"/>
  </p:normalViewPr>
  <p:slideViewPr>
    <p:cSldViewPr snapToGrid="0">
      <p:cViewPr varScale="1">
        <p:scale>
          <a:sx n="54" d="100"/>
          <a:sy n="54" d="100"/>
        </p:scale>
        <p:origin x="-111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E83C9-7D9E-4EF7-AAF6-3473FB3CCBA1}" type="datetimeFigureOut">
              <a:rPr lang="en-US" smtClean="0"/>
              <a:pPr/>
              <a:t>4/28/2016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FF8B5-CEC3-40CE-829A-B43C1C169335}" type="slidenum">
              <a:rPr lang="en-US" smtClean="0"/>
              <a:pPr/>
              <a:t>‹#›</a:t>
            </a:fld>
            <a:endParaRPr lang="en-US" dirty="0"/>
          </a:p>
        </p:txBody>
      </p:sp>
    </p:spTree>
    <p:extLst>
      <p:ext uri="{BB962C8B-B14F-4D97-AF65-F5344CB8AC3E}">
        <p14:creationId xmlns="" xmlns:p14="http://schemas.microsoft.com/office/powerpoint/2010/main" val="17287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FFF8B5-CEC3-40CE-829A-B43C1C169335}" type="slidenum">
              <a:rPr lang="en-US" smtClean="0"/>
              <a:pPr/>
              <a:t>1</a:t>
            </a:fld>
            <a:endParaRPr lang="en-US" dirty="0"/>
          </a:p>
        </p:txBody>
      </p:sp>
    </p:spTree>
    <p:extLst>
      <p:ext uri="{BB962C8B-B14F-4D97-AF65-F5344CB8AC3E}">
        <p14:creationId xmlns="" xmlns:p14="http://schemas.microsoft.com/office/powerpoint/2010/main" val="195268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FFF8B5-CEC3-40CE-829A-B43C1C169335}" type="slidenum">
              <a:rPr lang="en-US" smtClean="0"/>
              <a:pPr/>
              <a:t>9</a:t>
            </a:fld>
            <a:endParaRPr lang="en-US" dirty="0"/>
          </a:p>
        </p:txBody>
      </p:sp>
    </p:spTree>
    <p:extLst>
      <p:ext uri="{BB962C8B-B14F-4D97-AF65-F5344CB8AC3E}">
        <p14:creationId xmlns="" xmlns:p14="http://schemas.microsoft.com/office/powerpoint/2010/main" val="217822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334194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89141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23373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4193624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326167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7300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138551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3836331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296996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171199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338012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133527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398082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98110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5143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28060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782C0C-0F45-48C2-9F86-B3B9B3F10FF5}"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34249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782C0C-0F45-48C2-9F86-B3B9B3F10FF5}" type="datetimeFigureOut">
              <a:rPr lang="en-US" smtClean="0"/>
              <a:pPr/>
              <a:t>4/28/2016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3D310C-A192-48BF-A357-817CB7EA992E}" type="slidenum">
              <a:rPr lang="en-US" smtClean="0"/>
              <a:pPr/>
              <a:t>‹#›</a:t>
            </a:fld>
            <a:endParaRPr lang="en-US" dirty="0"/>
          </a:p>
        </p:txBody>
      </p:sp>
    </p:spTree>
    <p:extLst>
      <p:ext uri="{BB962C8B-B14F-4D97-AF65-F5344CB8AC3E}">
        <p14:creationId xmlns="" xmlns:p14="http://schemas.microsoft.com/office/powerpoint/2010/main" val="126095058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latin typeface="Arial" panose="020B0604020202020204" pitchFamily="34" charset="0"/>
                <a:cs typeface="Arial" panose="020B0604020202020204" pitchFamily="34" charset="0"/>
              </a:rPr>
              <a:t>ERP Solutions Inc</a:t>
            </a:r>
            <a:br>
              <a:rPr lang="en-US" b="1" smtClean="0">
                <a:latin typeface="Arial" panose="020B0604020202020204" pitchFamily="34" charset="0"/>
                <a:cs typeface="Arial" panose="020B0604020202020204" pitchFamily="34" charset="0"/>
              </a:rPr>
            </a:br>
            <a:r>
              <a:rPr lang="en-US" b="1" smtClean="0">
                <a:latin typeface="Arial" panose="020B0604020202020204" pitchFamily="34" charset="0"/>
                <a:cs typeface="Arial" panose="020B0604020202020204" pitchFamily="34" charset="0"/>
              </a:rPr>
              <a:t>C1 </a:t>
            </a:r>
            <a:r>
              <a:rPr lang="en-US" b="1" dirty="0">
                <a:latin typeface="Arial" panose="020B0604020202020204" pitchFamily="34" charset="0"/>
                <a:cs typeface="Arial" panose="020B0604020202020204" pitchFamily="34" charset="0"/>
              </a:rPr>
              <a:t>CPSC 8985 Seminar </a:t>
            </a:r>
            <a:r>
              <a:rPr lang="en-US" b="1">
                <a:latin typeface="Arial" panose="020B0604020202020204" pitchFamily="34" charset="0"/>
                <a:cs typeface="Arial" panose="020B0604020202020204" pitchFamily="34" charset="0"/>
              </a:rPr>
              <a:t>Team </a:t>
            </a:r>
            <a:r>
              <a:rPr lang="en-US" b="1" smtClean="0">
                <a:latin typeface="Arial" panose="020B0604020202020204" pitchFamily="34" charset="0"/>
                <a:cs typeface="Arial" panose="020B0604020202020204" pitchFamily="34" charset="0"/>
              </a:rPr>
              <a:t>1</a:t>
            </a:r>
            <a:br>
              <a:rPr lang="en-US" b="1" smtClean="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1002681" y="4950990"/>
            <a:ext cx="2490974" cy="1200329"/>
          </a:xfrm>
          <a:prstGeom prst="rect">
            <a:avLst/>
          </a:prstGeom>
          <a:noFill/>
        </p:spPr>
        <p:txBody>
          <a:bodyPr wrap="square" rtlCol="0">
            <a:spAutoFit/>
          </a:bodyPr>
          <a:lstStyle/>
          <a:p>
            <a:pPr algn="ctr"/>
            <a:r>
              <a:rPr lang="en-US" dirty="0" smtClean="0"/>
              <a:t>Ujjwal </a:t>
            </a:r>
            <a:r>
              <a:rPr lang="en-US" dirty="0"/>
              <a:t>Kumar Chowdary Konka</a:t>
            </a:r>
          </a:p>
          <a:p>
            <a:endParaRPr lang="en-US" dirty="0"/>
          </a:p>
          <a:p>
            <a:pPr algn="ctr"/>
            <a:r>
              <a:rPr lang="en-US" dirty="0"/>
              <a:t>“UJ”</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5400000">
            <a:off x="3437719" y="2430889"/>
            <a:ext cx="2859109" cy="2181093"/>
          </a:xfrm>
          <a:prstGeom prst="rect">
            <a:avLst/>
          </a:prstGeom>
        </p:spPr>
      </p:pic>
      <p:pic>
        <p:nvPicPr>
          <p:cNvPr id="10" name="Picture 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rot="5400000">
            <a:off x="5892870" y="2313656"/>
            <a:ext cx="2859112" cy="2224252"/>
          </a:xfrm>
          <a:prstGeom prst="rect">
            <a:avLst/>
          </a:prstGeom>
        </p:spPr>
      </p:pic>
      <p:sp>
        <p:nvSpPr>
          <p:cNvPr id="11" name="TextBox 10"/>
          <p:cNvSpPr txBox="1"/>
          <p:nvPr/>
        </p:nvSpPr>
        <p:spPr>
          <a:xfrm>
            <a:off x="3466846" y="4941931"/>
            <a:ext cx="2238494" cy="1200329"/>
          </a:xfrm>
          <a:prstGeom prst="rect">
            <a:avLst/>
          </a:prstGeom>
          <a:noFill/>
        </p:spPr>
        <p:txBody>
          <a:bodyPr wrap="square" rtlCol="0">
            <a:spAutoFit/>
          </a:bodyPr>
          <a:lstStyle/>
          <a:p>
            <a:pPr algn="ctr"/>
            <a:r>
              <a:rPr lang="en-US" dirty="0"/>
              <a:t>ChengPeng Li</a:t>
            </a:r>
          </a:p>
          <a:p>
            <a:endParaRPr lang="en-US" dirty="0"/>
          </a:p>
          <a:p>
            <a:pPr algn="ctr"/>
            <a:r>
              <a:rPr lang="en-US" dirty="0"/>
              <a:t>“Paul” </a:t>
            </a:r>
          </a:p>
          <a:p>
            <a:endParaRPr lang="en-US" dirty="0"/>
          </a:p>
        </p:txBody>
      </p:sp>
      <p:sp>
        <p:nvSpPr>
          <p:cNvPr id="12" name="TextBox 11"/>
          <p:cNvSpPr txBox="1"/>
          <p:nvPr/>
        </p:nvSpPr>
        <p:spPr>
          <a:xfrm>
            <a:off x="6210300" y="4941931"/>
            <a:ext cx="2224252" cy="923330"/>
          </a:xfrm>
          <a:prstGeom prst="rect">
            <a:avLst/>
          </a:prstGeom>
          <a:noFill/>
        </p:spPr>
        <p:txBody>
          <a:bodyPr wrap="square" rtlCol="0">
            <a:spAutoFit/>
          </a:bodyPr>
          <a:lstStyle/>
          <a:p>
            <a:pPr algn="ctr"/>
            <a:r>
              <a:rPr lang="en-US" dirty="0"/>
              <a:t>Bilal Hasan Bailey</a:t>
            </a:r>
          </a:p>
          <a:p>
            <a:endParaRPr lang="en-US" dirty="0"/>
          </a:p>
          <a:p>
            <a:pPr algn="ctr"/>
            <a:r>
              <a:rPr lang="en-US" dirty="0"/>
              <a:t>“Bilal”</a:t>
            </a:r>
          </a:p>
        </p:txBody>
      </p:sp>
      <p:sp>
        <p:nvSpPr>
          <p:cNvPr id="13" name="TextBox 12"/>
          <p:cNvSpPr txBox="1"/>
          <p:nvPr/>
        </p:nvSpPr>
        <p:spPr>
          <a:xfrm>
            <a:off x="8824710" y="4941931"/>
            <a:ext cx="2129734" cy="923330"/>
          </a:xfrm>
          <a:prstGeom prst="rect">
            <a:avLst/>
          </a:prstGeom>
          <a:noFill/>
        </p:spPr>
        <p:txBody>
          <a:bodyPr wrap="square" rtlCol="0">
            <a:spAutoFit/>
          </a:bodyPr>
          <a:lstStyle/>
          <a:p>
            <a:pPr algn="ctr"/>
            <a:r>
              <a:rPr lang="en-US" dirty="0" err="1"/>
              <a:t>Venkata</a:t>
            </a:r>
            <a:r>
              <a:rPr lang="en-US" dirty="0"/>
              <a:t> </a:t>
            </a:r>
            <a:r>
              <a:rPr lang="en-US" dirty="0" err="1"/>
              <a:t>siva</a:t>
            </a:r>
            <a:endParaRPr lang="en-US" dirty="0"/>
          </a:p>
          <a:p>
            <a:endParaRPr lang="en-US" dirty="0"/>
          </a:p>
          <a:p>
            <a:pPr algn="ctr"/>
            <a:r>
              <a:rPr lang="en-US" dirty="0"/>
              <a:t>“Siva”</a:t>
            </a:r>
          </a:p>
        </p:txBody>
      </p:sp>
      <p:pic>
        <p:nvPicPr>
          <p:cNvPr id="3" name="Picture 2"/>
          <p:cNvPicPr>
            <a:picLocks noChangeAspect="1"/>
          </p:cNvPicPr>
          <p:nvPr/>
        </p:nvPicPr>
        <p:blipFill>
          <a:blip r:embed="rId5"/>
          <a:stretch>
            <a:fillRect/>
          </a:stretch>
        </p:blipFill>
        <p:spPr>
          <a:xfrm>
            <a:off x="1048852" y="2100940"/>
            <a:ext cx="2263054" cy="2850050"/>
          </a:xfrm>
          <a:prstGeom prst="rect">
            <a:avLst/>
          </a:prstGeom>
        </p:spPr>
      </p:pic>
      <p:pic>
        <p:nvPicPr>
          <p:cNvPr id="5" name="Picture 4"/>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973518" y="2043196"/>
            <a:ext cx="2380282" cy="2788176"/>
          </a:xfrm>
          <a:prstGeom prst="rect">
            <a:avLst/>
          </a:prstGeom>
        </p:spPr>
      </p:pic>
    </p:spTree>
    <p:extLst>
      <p:ext uri="{BB962C8B-B14F-4D97-AF65-F5344CB8AC3E}">
        <p14:creationId xmlns="" xmlns:p14="http://schemas.microsoft.com/office/powerpoint/2010/main" val="408203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4143" y="1268185"/>
            <a:ext cx="9372600" cy="49802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 xmlns:p14="http://schemas.microsoft.com/office/powerpoint/2010/main" val="423262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5" name="内容占位符 4"/>
          <p:cNvSpPr>
            <a:spLocks noGrp="1"/>
          </p:cNvSpPr>
          <p:nvPr>
            <p:ph idx="1"/>
          </p:nvPr>
        </p:nvSpPr>
        <p:spPr/>
        <p:txBody>
          <a:bodyPr>
            <a:normAutofit/>
          </a:bodyPr>
          <a:lstStyle/>
          <a:p>
            <a:pPr marL="514350" indent="-514350" algn="just">
              <a:buFont typeface="+mj-lt"/>
              <a:buAutoNum type="arabicPeriod"/>
            </a:pPr>
            <a:r>
              <a:rPr lang="en-US" dirty="0"/>
              <a:t>The objective is to design and develop an application which will integrate all the functions in a company to a single computer system that can serve all the required functional needs.</a:t>
            </a:r>
          </a:p>
          <a:p>
            <a:pPr marL="514350" indent="-514350" algn="just">
              <a:buFont typeface="+mj-lt"/>
              <a:buAutoNum type="arabicPeriod"/>
            </a:pPr>
            <a:endParaRPr lang="en-US" altLang="zh-C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zh-CN" dirty="0">
                <a:latin typeface="+mn-lt"/>
                <a:cs typeface="Times New Roman" panose="02020603050405020304" pitchFamily="18" charset="0"/>
              </a:rPr>
              <a:t>To create an application which  can  be  leverage by all functions to make decisions as well as identify performance gaps.</a:t>
            </a:r>
            <a:endParaRPr lang="zh-CN" altLang="en-US" sz="3200" dirty="0">
              <a:latin typeface="+mn-lt"/>
              <a:cs typeface="Times New Roman" panose="02020603050405020304" pitchFamily="18" charset="0"/>
            </a:endParaRPr>
          </a:p>
          <a:p>
            <a:endParaRPr lang="zh-CN" altLang="en-US" dirty="0"/>
          </a:p>
        </p:txBody>
      </p:sp>
    </p:spTree>
    <p:extLst>
      <p:ext uri="{BB962C8B-B14F-4D97-AF65-F5344CB8AC3E}">
        <p14:creationId xmlns="" xmlns:p14="http://schemas.microsoft.com/office/powerpoint/2010/main" val="189112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Benefits of ERP </a:t>
            </a:r>
          </a:p>
        </p:txBody>
      </p:sp>
      <p:sp>
        <p:nvSpPr>
          <p:cNvPr id="3" name="Content Placeholder 2"/>
          <p:cNvSpPr>
            <a:spLocks noGrp="1"/>
          </p:cNvSpPr>
          <p:nvPr>
            <p:ph idx="1"/>
          </p:nvPr>
        </p:nvSpPr>
        <p:spPr>
          <a:xfrm>
            <a:off x="689548" y="1439056"/>
            <a:ext cx="10664252" cy="4737907"/>
          </a:xfrm>
        </p:spPr>
        <p:txBody>
          <a:bodyPr>
            <a:normAutofit/>
          </a:bodyPr>
          <a:lstStyle/>
          <a:p>
            <a:pPr algn="just"/>
            <a:r>
              <a:rPr lang="en-US" dirty="0">
                <a:cs typeface="Times New Roman" panose="02020603050405020304" pitchFamily="18" charset="0"/>
              </a:rPr>
              <a:t>Reliable Information Access</a:t>
            </a:r>
          </a:p>
          <a:p>
            <a:pPr algn="just"/>
            <a:r>
              <a:rPr lang="en-US" dirty="0">
                <a:cs typeface="Times New Roman" panose="02020603050405020304" pitchFamily="18" charset="0"/>
              </a:rPr>
              <a:t>One central database with no duplication of data</a:t>
            </a:r>
          </a:p>
          <a:p>
            <a:pPr algn="just"/>
            <a:r>
              <a:rPr lang="en-US" dirty="0">
                <a:cs typeface="Times New Roman" panose="02020603050405020304" pitchFamily="18" charset="0"/>
              </a:rPr>
              <a:t>E Commerce, E business</a:t>
            </a:r>
          </a:p>
          <a:p>
            <a:pPr algn="just"/>
            <a:r>
              <a:rPr lang="en-US" dirty="0">
                <a:cs typeface="Times New Roman" panose="02020603050405020304" pitchFamily="18" charset="0"/>
              </a:rPr>
              <a:t>Improved Scalability</a:t>
            </a:r>
          </a:p>
          <a:p>
            <a:pPr algn="just"/>
            <a:r>
              <a:rPr lang="en-US" dirty="0">
                <a:cs typeface="Times New Roman" panose="02020603050405020304" pitchFamily="18" charset="0"/>
              </a:rPr>
              <a:t>Easy upgrades</a:t>
            </a:r>
          </a:p>
          <a:p>
            <a:pPr algn="just"/>
            <a:r>
              <a:rPr lang="en-US" dirty="0">
                <a:cs typeface="Times New Roman" panose="02020603050405020304" pitchFamily="18" charset="0"/>
              </a:rPr>
              <a:t>Cost reduction</a:t>
            </a:r>
          </a:p>
          <a:p>
            <a:pPr algn="just"/>
            <a:r>
              <a:rPr lang="en-US" dirty="0">
                <a:cs typeface="Times New Roman" panose="02020603050405020304" pitchFamily="18" charset="0"/>
              </a:rPr>
              <a:t>Improved Customer service and satisfaction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5346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6389"/>
            <a:ext cx="9404723" cy="1400530"/>
          </a:xfrm>
        </p:spPr>
        <p:txBody>
          <a:bodyPr/>
          <a:lstStyle/>
          <a:p>
            <a:r>
              <a:rPr lang="en-US" dirty="0"/>
              <a:t>Risk Assessment and Management</a:t>
            </a:r>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298996751"/>
              </p:ext>
            </p:extLst>
          </p:nvPr>
        </p:nvGraphicFramePr>
        <p:xfrm>
          <a:off x="990599" y="1825625"/>
          <a:ext cx="9960430" cy="4134303"/>
        </p:xfrm>
        <a:graphic>
          <a:graphicData uri="http://schemas.openxmlformats.org/drawingml/2006/table">
            <a:tbl>
              <a:tblPr firstRow="1" bandRow="1">
                <a:tableStyleId>{5C22544A-7EE6-4342-B048-85BDC9FD1C3A}</a:tableStyleId>
              </a:tblPr>
              <a:tblGrid>
                <a:gridCol w="4980215">
                  <a:extLst>
                    <a:ext uri="{9D8B030D-6E8A-4147-A177-3AD203B41FA5}">
                      <a16:colId xmlns="" xmlns:a16="http://schemas.microsoft.com/office/drawing/2014/main" val="1343984863"/>
                    </a:ext>
                  </a:extLst>
                </a:gridCol>
                <a:gridCol w="4980215">
                  <a:extLst>
                    <a:ext uri="{9D8B030D-6E8A-4147-A177-3AD203B41FA5}">
                      <a16:colId xmlns="" xmlns:a16="http://schemas.microsoft.com/office/drawing/2014/main" val="3804107624"/>
                    </a:ext>
                  </a:extLst>
                </a:gridCol>
              </a:tblGrid>
              <a:tr h="667708">
                <a:tc>
                  <a:txBody>
                    <a:bodyPr/>
                    <a:lstStyle/>
                    <a:p>
                      <a:r>
                        <a:rPr lang="en-US" dirty="0"/>
                        <a:t>POTENTIAL RISK</a:t>
                      </a:r>
                    </a:p>
                  </a:txBody>
                  <a:tcPr/>
                </a:tc>
                <a:tc>
                  <a:txBody>
                    <a:bodyPr/>
                    <a:lstStyle/>
                    <a:p>
                      <a:r>
                        <a:rPr lang="en-US" dirty="0"/>
                        <a:t>ACTION TO MANAGE RISK</a:t>
                      </a:r>
                    </a:p>
                  </a:txBody>
                  <a:tcPr/>
                </a:tc>
                <a:extLst>
                  <a:ext uri="{0D108BD9-81ED-4DB2-BD59-A6C34878D82A}">
                    <a16:rowId xmlns="" xmlns:a16="http://schemas.microsoft.com/office/drawing/2014/main" val="1272008448"/>
                  </a:ext>
                </a:extLst>
              </a:tr>
              <a:tr h="667708">
                <a:tc>
                  <a:txBody>
                    <a:bodyPr/>
                    <a:lstStyle/>
                    <a:p>
                      <a:r>
                        <a:rPr lang="en-US" dirty="0"/>
                        <a:t>The</a:t>
                      </a:r>
                      <a:r>
                        <a:rPr lang="en-US" baseline="0" dirty="0"/>
                        <a:t> database may run out of space</a:t>
                      </a:r>
                      <a:endParaRPr lang="en-US" dirty="0"/>
                    </a:p>
                  </a:txBody>
                  <a:tcPr/>
                </a:tc>
                <a:tc>
                  <a:txBody>
                    <a:bodyPr/>
                    <a:lstStyle/>
                    <a:p>
                      <a:r>
                        <a:rPr lang="en-US" dirty="0"/>
                        <a:t>Upgrade the database</a:t>
                      </a:r>
                    </a:p>
                  </a:txBody>
                  <a:tcPr/>
                </a:tc>
                <a:extLst>
                  <a:ext uri="{0D108BD9-81ED-4DB2-BD59-A6C34878D82A}">
                    <a16:rowId xmlns="" xmlns:a16="http://schemas.microsoft.com/office/drawing/2014/main" val="3909654062"/>
                  </a:ext>
                </a:extLst>
              </a:tr>
              <a:tr h="1152483">
                <a:tc>
                  <a:txBody>
                    <a:bodyPr/>
                    <a:lstStyle/>
                    <a:p>
                      <a:r>
                        <a:rPr lang="en-US" dirty="0"/>
                        <a:t>Database</a:t>
                      </a:r>
                      <a:r>
                        <a:rPr lang="en-US" baseline="0" dirty="0"/>
                        <a:t> may crash</a:t>
                      </a:r>
                      <a:endParaRPr lang="en-US" dirty="0"/>
                    </a:p>
                  </a:txBody>
                  <a:tcPr/>
                </a:tc>
                <a:tc>
                  <a:txBody>
                    <a:bodyPr/>
                    <a:lstStyle/>
                    <a:p>
                      <a:r>
                        <a:rPr lang="en-US" dirty="0"/>
                        <a:t>Maintain regular backups and maintain duplex system(production</a:t>
                      </a:r>
                      <a:r>
                        <a:rPr lang="en-US" baseline="0" dirty="0"/>
                        <a:t> and development database)</a:t>
                      </a:r>
                      <a:endParaRPr lang="en-US" dirty="0"/>
                    </a:p>
                  </a:txBody>
                  <a:tcPr/>
                </a:tc>
                <a:extLst>
                  <a:ext uri="{0D108BD9-81ED-4DB2-BD59-A6C34878D82A}">
                    <a16:rowId xmlns="" xmlns:a16="http://schemas.microsoft.com/office/drawing/2014/main" val="2011495961"/>
                  </a:ext>
                </a:extLst>
              </a:tr>
              <a:tr h="1646404">
                <a:tc>
                  <a:txBody>
                    <a:bodyPr/>
                    <a:lstStyle/>
                    <a:p>
                      <a:r>
                        <a:rPr lang="en-US" dirty="0"/>
                        <a:t>SQL</a:t>
                      </a:r>
                      <a:r>
                        <a:rPr lang="en-US" baseline="0" dirty="0"/>
                        <a:t> Injection</a:t>
                      </a:r>
                      <a:endParaRPr lang="en-US" dirty="0"/>
                    </a:p>
                  </a:txBody>
                  <a:tcPr/>
                </a:tc>
                <a:tc>
                  <a:txBody>
                    <a:bodyPr/>
                    <a:lstStyle/>
                    <a:p>
                      <a:r>
                        <a:rPr lang="en-US" dirty="0"/>
                        <a:t>To overcome the problems of SQL injection we have used better coding by making use of prepared statements.</a:t>
                      </a:r>
                    </a:p>
                  </a:txBody>
                  <a:tcPr/>
                </a:tc>
                <a:extLst>
                  <a:ext uri="{0D108BD9-81ED-4DB2-BD59-A6C34878D82A}">
                    <a16:rowId xmlns="" xmlns:a16="http://schemas.microsoft.com/office/drawing/2014/main" val="2587525321"/>
                  </a:ext>
                </a:extLst>
              </a:tr>
            </a:tbl>
          </a:graphicData>
        </a:graphic>
      </p:graphicFrame>
    </p:spTree>
    <p:extLst>
      <p:ext uri="{BB962C8B-B14F-4D97-AF65-F5344CB8AC3E}">
        <p14:creationId xmlns="" xmlns:p14="http://schemas.microsoft.com/office/powerpoint/2010/main" val="835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6390"/>
            <a:ext cx="9404723" cy="1400530"/>
          </a:xfrm>
        </p:spPr>
        <p:txBody>
          <a:bodyPr/>
          <a:lstStyle/>
          <a:p>
            <a:r>
              <a:rPr lang="en-US" dirty="0"/>
              <a:t>Critical Success Factors</a:t>
            </a:r>
          </a:p>
        </p:txBody>
      </p:sp>
      <p:sp>
        <p:nvSpPr>
          <p:cNvPr id="3" name="Content Placeholder 2"/>
          <p:cNvSpPr>
            <a:spLocks noGrp="1"/>
          </p:cNvSpPr>
          <p:nvPr>
            <p:ph idx="1"/>
          </p:nvPr>
        </p:nvSpPr>
        <p:spPr/>
        <p:txBody>
          <a:bodyPr/>
          <a:lstStyle/>
          <a:p>
            <a:r>
              <a:rPr lang="en-US" dirty="0"/>
              <a:t>Clear understanding – strategic goals</a:t>
            </a:r>
          </a:p>
          <a:p>
            <a:r>
              <a:rPr lang="en-US" dirty="0"/>
              <a:t>Data accuracy</a:t>
            </a:r>
          </a:p>
          <a:p>
            <a:r>
              <a:rPr lang="en-US" dirty="0"/>
              <a:t>Cope with technical issues</a:t>
            </a:r>
          </a:p>
          <a:p>
            <a:r>
              <a:rPr lang="en-US" dirty="0"/>
              <a:t>Organizational commitment to change</a:t>
            </a:r>
          </a:p>
          <a:p>
            <a:r>
              <a:rPr lang="en-US" dirty="0"/>
              <a:t>Great implementation team</a:t>
            </a:r>
          </a:p>
        </p:txBody>
      </p:sp>
    </p:spTree>
    <p:extLst>
      <p:ext uri="{BB962C8B-B14F-4D97-AF65-F5344CB8AC3E}">
        <p14:creationId xmlns="" xmlns:p14="http://schemas.microsoft.com/office/powerpoint/2010/main" val="25849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0062"/>
            <a:ext cx="9404723" cy="1400530"/>
          </a:xfrm>
        </p:spPr>
        <p:txBody>
          <a:bodyPr/>
          <a:lstStyle/>
          <a:p>
            <a:r>
              <a:rPr lang="en-US" dirty="0"/>
              <a:t>Design layouts</a:t>
            </a:r>
            <a:br>
              <a:rPr lang="en-US" dirty="0"/>
            </a:br>
            <a:r>
              <a:rPr lang="en-US" dirty="0"/>
              <a:t/>
            </a:r>
            <a:br>
              <a:rPr lang="en-US" dirty="0"/>
            </a:br>
            <a:endParaRPr lang="en-US" dirty="0"/>
          </a:p>
        </p:txBody>
      </p:sp>
      <p:sp>
        <p:nvSpPr>
          <p:cNvPr id="3" name="Content Placeholder 2"/>
          <p:cNvSpPr>
            <a:spLocks noGrp="1"/>
          </p:cNvSpPr>
          <p:nvPr>
            <p:ph idx="1"/>
          </p:nvPr>
        </p:nvSpPr>
        <p:spPr>
          <a:xfrm>
            <a:off x="1103312" y="2069247"/>
            <a:ext cx="8946541" cy="4195481"/>
          </a:xfrm>
        </p:spPr>
        <p:txBody>
          <a:bodyPr/>
          <a:lstStyle/>
          <a:p>
            <a:pPr marL="0" indent="0">
              <a:buNone/>
            </a:pPr>
            <a:endParaRPr lang="en-US" dirty="0"/>
          </a:p>
          <a:p>
            <a:endParaRPr lang="en-US" dirty="0"/>
          </a:p>
        </p:txBody>
      </p:sp>
      <p:pic>
        <p:nvPicPr>
          <p:cNvPr id="4" name="Picture 3"/>
          <p:cNvPicPr>
            <a:picLocks noGrp="1"/>
          </p:cNvPicPr>
          <p:nvPr/>
        </p:nvPicPr>
        <p:blipFill rotWithShape="1">
          <a:blip r:embed="rId2" cstate="print">
            <a:extLst>
              <a:ext uri="{28A0092B-C50C-407E-A947-70E740481C1C}">
                <a14:useLocalDpi xmlns="" xmlns:a14="http://schemas.microsoft.com/office/drawing/2010/main" val="0"/>
              </a:ext>
            </a:extLst>
          </a:blip>
          <a:srcRect l="1" t="4534" r="1075" b="1912"/>
          <a:stretch/>
        </p:blipFill>
        <p:spPr>
          <a:xfrm>
            <a:off x="316939" y="1820592"/>
            <a:ext cx="5512362" cy="3572556"/>
          </a:xfrm>
          <a:prstGeom prst="rect">
            <a:avLst/>
          </a:prstGeom>
        </p:spPr>
      </p:pic>
      <p:pic>
        <p:nvPicPr>
          <p:cNvPr id="7" name="Picture 6" descr="C:\Users\UjjwalKumarChowdary\Desktop\CPSC8985_Screenshots\CPSC8985_Project_Screenshot6.PNG"/>
          <p:cNvPicPr/>
          <p:nvPr/>
        </p:nvPicPr>
        <p:blipFill>
          <a:blip r:embed="rId3"/>
          <a:srcRect/>
          <a:stretch>
            <a:fillRect/>
          </a:stretch>
        </p:blipFill>
        <p:spPr bwMode="auto">
          <a:xfrm>
            <a:off x="6175465" y="1834155"/>
            <a:ext cx="5537563" cy="3572556"/>
          </a:xfrm>
          <a:prstGeom prst="rect">
            <a:avLst/>
          </a:prstGeom>
          <a:noFill/>
          <a:ln w="9525">
            <a:noFill/>
            <a:miter lim="800000"/>
            <a:headEnd/>
            <a:tailEnd/>
          </a:ln>
        </p:spPr>
      </p:pic>
      <p:sp>
        <p:nvSpPr>
          <p:cNvPr id="9" name="TextBox 8"/>
          <p:cNvSpPr txBox="1"/>
          <p:nvPr/>
        </p:nvSpPr>
        <p:spPr>
          <a:xfrm>
            <a:off x="854529" y="6036129"/>
            <a:ext cx="2721428" cy="369332"/>
          </a:xfrm>
          <a:prstGeom prst="rect">
            <a:avLst/>
          </a:prstGeom>
          <a:noFill/>
        </p:spPr>
        <p:txBody>
          <a:bodyPr wrap="square" rtlCol="0">
            <a:spAutoFit/>
          </a:bodyPr>
          <a:lstStyle/>
          <a:p>
            <a:r>
              <a:rPr lang="en-US" dirty="0"/>
              <a:t>Old Design Layout</a:t>
            </a:r>
          </a:p>
        </p:txBody>
      </p:sp>
      <p:sp>
        <p:nvSpPr>
          <p:cNvPr id="10" name="TextBox 9"/>
          <p:cNvSpPr txBox="1"/>
          <p:nvPr/>
        </p:nvSpPr>
        <p:spPr>
          <a:xfrm>
            <a:off x="7211786" y="6080062"/>
            <a:ext cx="2639785" cy="369332"/>
          </a:xfrm>
          <a:prstGeom prst="rect">
            <a:avLst/>
          </a:prstGeom>
          <a:noFill/>
        </p:spPr>
        <p:txBody>
          <a:bodyPr wrap="square" rtlCol="0">
            <a:spAutoFit/>
          </a:bodyPr>
          <a:lstStyle/>
          <a:p>
            <a:r>
              <a:rPr lang="en-US" dirty="0"/>
              <a:t>New Design Layout</a:t>
            </a:r>
          </a:p>
        </p:txBody>
      </p:sp>
    </p:spTree>
    <p:extLst>
      <p:ext uri="{BB962C8B-B14F-4D97-AF65-F5344CB8AC3E}">
        <p14:creationId xmlns="" xmlns:p14="http://schemas.microsoft.com/office/powerpoint/2010/main" val="335841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6389"/>
            <a:ext cx="9404723" cy="1400530"/>
          </a:xfrm>
        </p:spPr>
        <p:txBody>
          <a:bodyPr/>
          <a:lstStyle/>
          <a:p>
            <a:r>
              <a:rPr lang="en-US" dirty="0"/>
              <a:t>Design View</a:t>
            </a:r>
          </a:p>
        </p:txBody>
      </p:sp>
      <p:pic>
        <p:nvPicPr>
          <p:cNvPr id="4" name="Content Placeholder 3" descr="C:\Users\UjjwalKumarChowdary\Desktop\CPSC8985_Screenshots\CPSC8985_Project_Screenshot1.PNG"/>
          <p:cNvPicPr>
            <a:picLocks noGrp="1"/>
          </p:cNvPicPr>
          <p:nvPr>
            <p:ph idx="1"/>
          </p:nvPr>
        </p:nvPicPr>
        <p:blipFill>
          <a:blip r:embed="rId2"/>
          <a:srcRect/>
          <a:stretch>
            <a:fillRect/>
          </a:stretch>
        </p:blipFill>
        <p:spPr bwMode="auto">
          <a:xfrm>
            <a:off x="533127" y="1605757"/>
            <a:ext cx="3287759" cy="2264114"/>
          </a:xfrm>
          <a:prstGeom prst="rect">
            <a:avLst/>
          </a:prstGeom>
          <a:noFill/>
          <a:ln w="9525">
            <a:noFill/>
            <a:miter lim="800000"/>
            <a:headEnd/>
            <a:tailEnd/>
          </a:ln>
        </p:spPr>
      </p:pic>
      <p:sp>
        <p:nvSpPr>
          <p:cNvPr id="5" name="TextBox 4"/>
          <p:cNvSpPr txBox="1"/>
          <p:nvPr/>
        </p:nvSpPr>
        <p:spPr>
          <a:xfrm flipH="1">
            <a:off x="5025932" y="2106385"/>
            <a:ext cx="6414953" cy="1200329"/>
          </a:xfrm>
          <a:prstGeom prst="rect">
            <a:avLst/>
          </a:prstGeom>
          <a:noFill/>
        </p:spPr>
        <p:txBody>
          <a:bodyPr wrap="square" rtlCol="0">
            <a:spAutoFit/>
          </a:bodyPr>
          <a:lstStyle/>
          <a:p>
            <a:r>
              <a:rPr lang="en-US"/>
              <a:t>When the user gives his login credentials he will get pop up window like connected to database and he gets the welcome page of ERP which contains three tabs namely today’s schedule, shift report and exit.</a:t>
            </a:r>
            <a:endParaRPr lang="en-US" dirty="0"/>
          </a:p>
        </p:txBody>
      </p:sp>
      <p:pic>
        <p:nvPicPr>
          <p:cNvPr id="6" name="Picture 5" descr="C:\Users\UjjwalKumarChowdary\Desktop\CPSC8985_Screenshots\CPSC8985_Project_Screenshot2.PNG"/>
          <p:cNvPicPr/>
          <p:nvPr/>
        </p:nvPicPr>
        <p:blipFill>
          <a:blip r:embed="rId3"/>
          <a:srcRect/>
          <a:stretch>
            <a:fillRect/>
          </a:stretch>
        </p:blipFill>
        <p:spPr bwMode="auto">
          <a:xfrm>
            <a:off x="685437" y="4636724"/>
            <a:ext cx="2504440" cy="1383665"/>
          </a:xfrm>
          <a:prstGeom prst="rect">
            <a:avLst/>
          </a:prstGeom>
          <a:noFill/>
          <a:ln w="9525">
            <a:noFill/>
            <a:miter lim="800000"/>
            <a:headEnd/>
            <a:tailEnd/>
          </a:ln>
        </p:spPr>
      </p:pic>
      <p:pic>
        <p:nvPicPr>
          <p:cNvPr id="7" name="Picture 6" descr="C:\Users\UjjwalKumarChowdary\Desktop\CPSC8985_Screenshots\CPSC8985_Project_Screenshot4.PNG"/>
          <p:cNvPicPr/>
          <p:nvPr/>
        </p:nvPicPr>
        <p:blipFill>
          <a:blip r:embed="rId4"/>
          <a:srcRect/>
          <a:stretch>
            <a:fillRect/>
          </a:stretch>
        </p:blipFill>
        <p:spPr bwMode="auto">
          <a:xfrm>
            <a:off x="4131128" y="4076700"/>
            <a:ext cx="3396343" cy="2296886"/>
          </a:xfrm>
          <a:prstGeom prst="rect">
            <a:avLst/>
          </a:prstGeom>
          <a:noFill/>
          <a:ln w="9525">
            <a:noFill/>
            <a:miter lim="800000"/>
            <a:headEnd/>
            <a:tailEnd/>
          </a:ln>
        </p:spPr>
      </p:pic>
      <p:pic>
        <p:nvPicPr>
          <p:cNvPr id="8" name="Picture 7"/>
          <p:cNvPicPr/>
          <p:nvPr/>
        </p:nvPicPr>
        <p:blipFill>
          <a:blip r:embed="rId5"/>
          <a:srcRect/>
          <a:stretch>
            <a:fillRect/>
          </a:stretch>
        </p:blipFill>
        <p:spPr bwMode="auto">
          <a:xfrm>
            <a:off x="8798614" y="4567283"/>
            <a:ext cx="2504440" cy="1391920"/>
          </a:xfrm>
          <a:prstGeom prst="rect">
            <a:avLst/>
          </a:prstGeom>
          <a:noFill/>
          <a:ln w="9525">
            <a:noFill/>
            <a:miter lim="800000"/>
            <a:headEnd/>
            <a:tailEnd/>
          </a:ln>
        </p:spPr>
      </p:pic>
    </p:spTree>
    <p:extLst>
      <p:ext uri="{BB962C8B-B14F-4D97-AF65-F5344CB8AC3E}">
        <p14:creationId xmlns="" xmlns:p14="http://schemas.microsoft.com/office/powerpoint/2010/main" val="28592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View</a:t>
            </a:r>
          </a:p>
        </p:txBody>
      </p:sp>
      <p:pic>
        <p:nvPicPr>
          <p:cNvPr id="4" name="Content Placeholder 6"/>
          <p:cNvPicPr>
            <a:picLocks noGrp="1"/>
          </p:cNvPicPr>
          <p:nvPr>
            <p:ph idx="1"/>
          </p:nvPr>
        </p:nvPicPr>
        <p:blipFill>
          <a:blip r:embed="rId2"/>
          <a:srcRect/>
          <a:stretch>
            <a:fillRect/>
          </a:stretch>
        </p:blipFill>
        <p:spPr bwMode="auto">
          <a:xfrm>
            <a:off x="696687" y="1825625"/>
            <a:ext cx="5382984" cy="3704318"/>
          </a:xfrm>
          <a:prstGeom prst="rect">
            <a:avLst/>
          </a:prstGeom>
          <a:noFill/>
          <a:ln w="9525">
            <a:noFill/>
            <a:miter lim="800000"/>
            <a:headEnd/>
            <a:tailEnd/>
          </a:ln>
        </p:spPr>
      </p:pic>
      <p:sp>
        <p:nvSpPr>
          <p:cNvPr id="3" name="TextBox 2"/>
          <p:cNvSpPr txBox="1"/>
          <p:nvPr/>
        </p:nvSpPr>
        <p:spPr>
          <a:xfrm flipH="1">
            <a:off x="6909162" y="1424066"/>
            <a:ext cx="4635138" cy="5078313"/>
          </a:xfrm>
          <a:prstGeom prst="rect">
            <a:avLst/>
          </a:prstGeom>
          <a:noFill/>
        </p:spPr>
        <p:txBody>
          <a:bodyPr wrap="square" rtlCol="0">
            <a:spAutoFit/>
          </a:bodyPr>
          <a:lstStyle/>
          <a:p>
            <a:r>
              <a:rPr lang="en-US" dirty="0"/>
              <a:t>Shift report exhibits the module that contains an on screen calculator. </a:t>
            </a:r>
          </a:p>
          <a:p>
            <a:endParaRPr lang="en-US" dirty="0"/>
          </a:p>
          <a:p>
            <a:r>
              <a:rPr lang="en-US" dirty="0"/>
              <a:t>Manpower utilization, production hours, cases produced, downtime are noted as standard schedule and actual </a:t>
            </a:r>
            <a:r>
              <a:rPr lang="en-US" dirty="0" err="1"/>
              <a:t>workdone</a:t>
            </a:r>
            <a:r>
              <a:rPr lang="en-US" dirty="0"/>
              <a:t> in real time.</a:t>
            </a:r>
          </a:p>
          <a:p>
            <a:endParaRPr lang="en-US" dirty="0"/>
          </a:p>
          <a:p>
            <a:r>
              <a:rPr lang="en-US" dirty="0"/>
              <a:t>After entering the data in standard and actual fields of shift report and when the user clicks on calculate to get the scheduling variance, cost variance, downtime percentage and packaging efficiency.</a:t>
            </a:r>
          </a:p>
          <a:p>
            <a:endParaRPr lang="en-US" dirty="0"/>
          </a:p>
          <a:p>
            <a:r>
              <a:rPr lang="en-US" dirty="0"/>
              <a:t>All the calculated values can be stored in database when the user clicks on submit report button.</a:t>
            </a:r>
          </a:p>
        </p:txBody>
      </p:sp>
    </p:spTree>
    <p:extLst>
      <p:ext uri="{BB962C8B-B14F-4D97-AF65-F5344CB8AC3E}">
        <p14:creationId xmlns="" xmlns:p14="http://schemas.microsoft.com/office/powerpoint/2010/main" val="280197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View</a:t>
            </a:r>
          </a:p>
        </p:txBody>
      </p:sp>
      <p:sp>
        <p:nvSpPr>
          <p:cNvPr id="3" name="TextBox 2"/>
          <p:cNvSpPr txBox="1"/>
          <p:nvPr/>
        </p:nvSpPr>
        <p:spPr>
          <a:xfrm flipH="1">
            <a:off x="6642461" y="2052918"/>
            <a:ext cx="4869181" cy="3693319"/>
          </a:xfrm>
          <a:prstGeom prst="rect">
            <a:avLst/>
          </a:prstGeom>
          <a:noFill/>
        </p:spPr>
        <p:txBody>
          <a:bodyPr wrap="square" rtlCol="0">
            <a:spAutoFit/>
          </a:bodyPr>
          <a:lstStyle/>
          <a:p>
            <a:r>
              <a:rPr lang="en-US" dirty="0"/>
              <a:t>Today’s schedule button displays the what type of product work is done, how much manpower is used, no. of cases completed and time elapsed.</a:t>
            </a:r>
          </a:p>
          <a:p>
            <a:endParaRPr lang="en-US" dirty="0"/>
          </a:p>
          <a:p>
            <a:r>
              <a:rPr lang="en-US" dirty="0"/>
              <a:t>One can also view individual products information by clicking on respective products namely product A, product B and product C.</a:t>
            </a:r>
          </a:p>
          <a:p>
            <a:endParaRPr lang="en-US" dirty="0"/>
          </a:p>
          <a:p>
            <a:r>
              <a:rPr lang="en-US" dirty="0"/>
              <a:t>The user can see the whole scenario by clicking on overall scenario button and he can terminate using EXIT button.</a:t>
            </a:r>
          </a:p>
        </p:txBody>
      </p:sp>
      <p:pic>
        <p:nvPicPr>
          <p:cNvPr id="1026" name="Picture 2"/>
          <p:cNvPicPr>
            <a:picLocks noChangeAspect="1" noChangeArrowheads="1"/>
          </p:cNvPicPr>
          <p:nvPr/>
        </p:nvPicPr>
        <p:blipFill>
          <a:blip r:embed="rId3"/>
          <a:srcRect/>
          <a:stretch>
            <a:fillRect/>
          </a:stretch>
        </p:blipFill>
        <p:spPr bwMode="auto">
          <a:xfrm>
            <a:off x="488281" y="1558341"/>
            <a:ext cx="5600700" cy="4543425"/>
          </a:xfrm>
          <a:prstGeom prst="rect">
            <a:avLst/>
          </a:prstGeom>
          <a:noFill/>
          <a:ln w="9525">
            <a:noFill/>
            <a:miter lim="800000"/>
            <a:headEnd/>
            <a:tailEnd/>
          </a:ln>
          <a:effectLst/>
        </p:spPr>
      </p:pic>
    </p:spTree>
    <p:extLst>
      <p:ext uri="{BB962C8B-B14F-4D97-AF65-F5344CB8AC3E}">
        <p14:creationId xmlns="" xmlns:p14="http://schemas.microsoft.com/office/powerpoint/2010/main" val="743411263"/>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1258</TotalTime>
  <Words>399</Words>
  <Application>Microsoft Office PowerPoint</Application>
  <PresentationFormat>Custom</PresentationFormat>
  <Paragraphs>62</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ERP Solutions Inc C1 CPSC 8985 Seminar Team 1 </vt:lpstr>
      <vt:lpstr>Project Overview</vt:lpstr>
      <vt:lpstr>Benefits of ERP </vt:lpstr>
      <vt:lpstr>Risk Assessment and Management</vt:lpstr>
      <vt:lpstr>Critical Success Factors</vt:lpstr>
      <vt:lpstr>Design layouts  </vt:lpstr>
      <vt:lpstr>Design View</vt:lpstr>
      <vt:lpstr>Design View</vt:lpstr>
      <vt:lpstr>Design View</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Database Concepts Project Team 1</dc:title>
  <dc:creator>Bilal Bailey</dc:creator>
  <cp:lastModifiedBy>Ujjwal Kumar Chowdary Konka</cp:lastModifiedBy>
  <cp:revision>134</cp:revision>
  <dcterms:created xsi:type="dcterms:W3CDTF">2015-09-16T20:06:29Z</dcterms:created>
  <dcterms:modified xsi:type="dcterms:W3CDTF">2016-04-28T18:58:55Z</dcterms:modified>
</cp:coreProperties>
</file>