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917F46-4205-458E-BFE7-531B6FDFC12F}">
  <a:tblStyle styleId="{B9917F46-4205-458E-BFE7-531B6FDFC1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f978e54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f978e54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affaf93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affaf93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3a9562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3a9562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23a9562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23a9562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23a9562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23a9562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23a95622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23a95622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23a95622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23a95622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3a956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3a956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3a9562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3a9562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23a9562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23a9562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978e54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978e54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02b00a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02b00a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f978e545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f978e545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f978e54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f978e54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f978e545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f978e545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olab.research.google.com/corgiredirector?site=https%3A%2F%2Farxiv.org%2Fabs%2F1706.03762" TargetMode="External"/><Relationship Id="rId4" Type="http://schemas.openxmlformats.org/officeDocument/2006/relationships/hyperlink" Target="https://www.youtube.com/watch?v=iDulhoQ2pro" TargetMode="External"/><Relationship Id="rId5" Type="http://schemas.openxmlformats.org/officeDocument/2006/relationships/hyperlink" Target="https://www.youtube.com/watch?v=TQQlZhbC5ps&amp;t=636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755"/>
              <a:t>CS 725 PROJECT</a:t>
            </a:r>
            <a:endParaRPr sz="4755"/>
          </a:p>
          <a:p>
            <a:pPr indent="0" lvl="0" marL="0" rtl="0" algn="ctr">
              <a:spcBef>
                <a:spcPts val="0"/>
              </a:spcBef>
              <a:spcAft>
                <a:spcPts val="0"/>
              </a:spcAft>
              <a:buNone/>
            </a:pPr>
            <a:r>
              <a:rPr lang="en" sz="4311"/>
              <a:t>MACHINE TRANSLATION </a:t>
            </a:r>
            <a:endParaRPr sz="4311"/>
          </a:p>
          <a:p>
            <a:pPr indent="0" lvl="0" marL="0" rtl="0" algn="ctr">
              <a:spcBef>
                <a:spcPts val="0"/>
              </a:spcBef>
              <a:spcAft>
                <a:spcPts val="0"/>
              </a:spcAft>
              <a:buNone/>
            </a:pPr>
            <a:r>
              <a:rPr lang="en" sz="3422"/>
              <a:t>(English to Hindi)</a:t>
            </a:r>
            <a:endParaRPr sz="3422"/>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solidFill>
                  <a:srgbClr val="0000FF"/>
                </a:solidFill>
              </a:rPr>
              <a:t>Team Members  </a:t>
            </a:r>
            <a:endParaRPr>
              <a:solidFill>
                <a:srgbClr val="0000FF"/>
              </a:solidFill>
            </a:endParaRPr>
          </a:p>
          <a:p>
            <a:pPr indent="0" lvl="0" marL="0" rtl="0" algn="ctr">
              <a:spcBef>
                <a:spcPts val="0"/>
              </a:spcBef>
              <a:spcAft>
                <a:spcPts val="0"/>
              </a:spcAft>
              <a:buNone/>
            </a:pPr>
            <a:r>
              <a:t/>
            </a:r>
            <a:endParaRPr>
              <a:solidFill>
                <a:srgbClr val="0000FF"/>
              </a:solidFill>
            </a:endParaRPr>
          </a:p>
          <a:p>
            <a:pPr indent="0" lvl="0" marL="0" rtl="0" algn="ctr">
              <a:spcBef>
                <a:spcPts val="0"/>
              </a:spcBef>
              <a:spcAft>
                <a:spcPts val="0"/>
              </a:spcAft>
              <a:buNone/>
            </a:pPr>
            <a:r>
              <a:rPr lang="en">
                <a:solidFill>
                  <a:srgbClr val="0000FF"/>
                </a:solidFill>
              </a:rPr>
              <a:t>Yash Sunil Sadhwan - 23M0818</a:t>
            </a:r>
            <a:endParaRPr>
              <a:solidFill>
                <a:srgbClr val="0000FF"/>
              </a:solidFill>
            </a:endParaRPr>
          </a:p>
          <a:p>
            <a:pPr indent="0" lvl="0" marL="0" rtl="0" algn="ctr">
              <a:spcBef>
                <a:spcPts val="0"/>
              </a:spcBef>
              <a:spcAft>
                <a:spcPts val="0"/>
              </a:spcAft>
              <a:buNone/>
            </a:pPr>
            <a:r>
              <a:rPr lang="en">
                <a:solidFill>
                  <a:srgbClr val="0000FF"/>
                </a:solidFill>
              </a:rPr>
              <a:t>Swapnil Bhattacharyya - 23M0753</a:t>
            </a:r>
            <a:endParaRPr>
              <a:solidFill>
                <a:srgbClr val="0000FF"/>
              </a:solidFill>
            </a:endParaRPr>
          </a:p>
          <a:p>
            <a:pPr indent="0" lvl="0" marL="0" rtl="0" algn="ctr">
              <a:spcBef>
                <a:spcPts val="0"/>
              </a:spcBef>
              <a:spcAft>
                <a:spcPts val="0"/>
              </a:spcAft>
              <a:buNone/>
            </a:pPr>
            <a:r>
              <a:rPr lang="en">
                <a:solidFill>
                  <a:srgbClr val="0000FF"/>
                </a:solidFill>
              </a:rPr>
              <a:t>Ujjwal Sharma - 23M0837</a:t>
            </a:r>
            <a:endParaRPr>
              <a:solidFill>
                <a:srgbClr val="0000FF"/>
              </a:solidFill>
            </a:endParaRPr>
          </a:p>
          <a:p>
            <a:pPr indent="0" lvl="0" marL="0" rtl="0" algn="ctr">
              <a:spcBef>
                <a:spcPts val="0"/>
              </a:spcBef>
              <a:spcAft>
                <a:spcPts val="0"/>
              </a:spcAft>
              <a:buNone/>
            </a:pPr>
            <a:r>
              <a:rPr lang="en">
                <a:solidFill>
                  <a:srgbClr val="0000FF"/>
                </a:solidFill>
              </a:rPr>
              <a:t>Saral Sureka - 23M2113</a:t>
            </a:r>
            <a:endParaRPr>
              <a:solidFill>
                <a:srgbClr val="0000FF"/>
              </a:solidFill>
            </a:endParaRPr>
          </a:p>
          <a:p>
            <a:pPr indent="0" lvl="0" marL="0" rtl="0" algn="ctr">
              <a:spcBef>
                <a:spcPts val="0"/>
              </a:spcBef>
              <a:spcAft>
                <a:spcPts val="0"/>
              </a:spcAft>
              <a:buNone/>
            </a:pPr>
            <a:r>
              <a:rPr lang="en">
                <a:solidFill>
                  <a:srgbClr val="0000FF"/>
                </a:solidFill>
              </a:rPr>
              <a:t>Trivikram Vidya Umanath - 23D1596</a:t>
            </a:r>
            <a:endParaRPr>
              <a:solidFill>
                <a:srgbClr val="0000FF"/>
              </a:solidFill>
            </a:endParaRPr>
          </a:p>
          <a:p>
            <a:pPr indent="0" lvl="0" marL="0" rtl="0" algn="ctr">
              <a:spcBef>
                <a:spcPts val="0"/>
              </a:spcBef>
              <a:spcAft>
                <a:spcPts val="0"/>
              </a:spcAft>
              <a:buNone/>
            </a:pPr>
            <a:r>
              <a:rPr lang="en">
                <a:solidFill>
                  <a:srgbClr val="0000FF"/>
                </a:solidFill>
              </a:rPr>
              <a:t>Sneha Oram - 23M2159</a:t>
            </a:r>
            <a:endParaRPr>
              <a:solidFill>
                <a:srgbClr val="0000FF"/>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BLEU scores</a:t>
            </a:r>
            <a:endParaRPr/>
          </a:p>
        </p:txBody>
      </p:sp>
      <p:graphicFrame>
        <p:nvGraphicFramePr>
          <p:cNvPr id="113" name="Google Shape;113;p22"/>
          <p:cNvGraphicFramePr/>
          <p:nvPr/>
        </p:nvGraphicFramePr>
        <p:xfrm>
          <a:off x="928750" y="1284175"/>
          <a:ext cx="3000000" cy="3000000"/>
        </p:xfrm>
        <a:graphic>
          <a:graphicData uri="http://schemas.openxmlformats.org/drawingml/2006/table">
            <a:tbl>
              <a:tblPr>
                <a:noFill/>
                <a:tableStyleId>{B9917F46-4205-458E-BFE7-531B6FDFC12F}</a:tableStyleId>
              </a:tblPr>
              <a:tblGrid>
                <a:gridCol w="1366225"/>
                <a:gridCol w="1366225"/>
                <a:gridCol w="1366225"/>
                <a:gridCol w="1366225"/>
              </a:tblGrid>
              <a:tr h="555800">
                <a:tc>
                  <a:txBody>
                    <a:bodyPr/>
                    <a:lstStyle/>
                    <a:p>
                      <a:pPr indent="0" lvl="0" marL="0" rtl="0" algn="l">
                        <a:spcBef>
                          <a:spcPts val="0"/>
                        </a:spcBef>
                        <a:spcAft>
                          <a:spcPts val="0"/>
                        </a:spcAft>
                        <a:buNone/>
                      </a:pPr>
                      <a:r>
                        <a:rPr lang="en">
                          <a:solidFill>
                            <a:srgbClr val="0000FF"/>
                          </a:solidFill>
                        </a:rPr>
                        <a:t>Model/n-gram</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1-gram</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2-gram</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n-gram</a:t>
                      </a:r>
                      <a:endParaRPr>
                        <a:solidFill>
                          <a:srgbClr val="0000FF"/>
                        </a:solidFill>
                      </a:endParaRPr>
                    </a:p>
                  </a:txBody>
                  <a:tcPr marT="91425" marB="91425" marR="91425" marL="91425"/>
                </a:tc>
              </a:tr>
              <a:tr h="555800">
                <a:tc>
                  <a:txBody>
                    <a:bodyPr/>
                    <a:lstStyle/>
                    <a:p>
                      <a:pPr indent="0" lvl="0" marL="0" rtl="0" algn="l">
                        <a:spcBef>
                          <a:spcPts val="0"/>
                        </a:spcBef>
                        <a:spcAft>
                          <a:spcPts val="0"/>
                        </a:spcAft>
                        <a:buNone/>
                      </a:pPr>
                      <a:r>
                        <a:rPr lang="en">
                          <a:solidFill>
                            <a:srgbClr val="0000FF"/>
                          </a:solidFill>
                        </a:rPr>
                        <a:t>Transformer(200k)</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0.15(appr.)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0.06 (appr.)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0.01 </a:t>
                      </a:r>
                      <a:r>
                        <a:rPr lang="en">
                          <a:solidFill>
                            <a:srgbClr val="0000FF"/>
                          </a:solidFill>
                        </a:rPr>
                        <a:t>(appr.)</a:t>
                      </a:r>
                      <a:endParaRPr>
                        <a:solidFill>
                          <a:srgbClr val="0000FF"/>
                        </a:solidFill>
                      </a:endParaRPr>
                    </a:p>
                  </a:txBody>
                  <a:tcPr marT="91425" marB="91425" marR="91425" marL="91425"/>
                </a:tc>
              </a:tr>
              <a:tr h="555800">
                <a:tc>
                  <a:txBody>
                    <a:bodyPr/>
                    <a:lstStyle/>
                    <a:p>
                      <a:pPr indent="0" lvl="0" marL="0" rtl="0" algn="l">
                        <a:spcBef>
                          <a:spcPts val="0"/>
                        </a:spcBef>
                        <a:spcAft>
                          <a:spcPts val="0"/>
                        </a:spcAft>
                        <a:buClr>
                          <a:schemeClr val="dk1"/>
                        </a:buClr>
                        <a:buSzPts val="1100"/>
                        <a:buFont typeface="Arial"/>
                        <a:buNone/>
                      </a:pPr>
                      <a:r>
                        <a:rPr lang="en">
                          <a:solidFill>
                            <a:srgbClr val="0000FF"/>
                          </a:solidFill>
                        </a:rPr>
                        <a:t>Transformer(250k)</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0.166 (appr.)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0.0736 (appr.)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0.0125 </a:t>
                      </a:r>
                      <a:r>
                        <a:rPr lang="en">
                          <a:solidFill>
                            <a:srgbClr val="0000FF"/>
                          </a:solidFill>
                        </a:rPr>
                        <a:t>(appr.)</a:t>
                      </a:r>
                      <a:endParaRPr>
                        <a:solidFill>
                          <a:srgbClr val="0000FF"/>
                        </a:solidFill>
                      </a:endParaRPr>
                    </a:p>
                  </a:txBody>
                  <a:tcPr marT="91425" marB="91425" marR="91425" marL="91425"/>
                </a:tc>
              </a:tr>
              <a:tr h="555800">
                <a:tc>
                  <a:txBody>
                    <a:bodyPr/>
                    <a:lstStyle/>
                    <a:p>
                      <a:pPr indent="0" lvl="0" marL="0" rtl="0" algn="l">
                        <a:spcBef>
                          <a:spcPts val="0"/>
                        </a:spcBef>
                        <a:spcAft>
                          <a:spcPts val="0"/>
                        </a:spcAft>
                        <a:buNone/>
                      </a:pPr>
                      <a:r>
                        <a:rPr lang="en">
                          <a:solidFill>
                            <a:srgbClr val="0000FF"/>
                          </a:solidFill>
                        </a:rPr>
                        <a:t>Transformer(300k)</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0.168 (appr.)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0.0749 </a:t>
                      </a:r>
                      <a:r>
                        <a:rPr lang="en">
                          <a:solidFill>
                            <a:srgbClr val="0000FF"/>
                          </a:solidFill>
                        </a:rPr>
                        <a:t>(appr.)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0000FF"/>
                          </a:solidFill>
                        </a:rPr>
                        <a:t>0.0125 </a:t>
                      </a:r>
                      <a:r>
                        <a:rPr lang="en">
                          <a:solidFill>
                            <a:srgbClr val="0000FF"/>
                          </a:solidFill>
                        </a:rPr>
                        <a:t>(appr.)</a:t>
                      </a:r>
                      <a:endParaRPr>
                        <a:solidFill>
                          <a:srgbClr val="0000FF"/>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r>
              <a:rPr lang="en"/>
              <a:t> and Interface</a:t>
            </a:r>
            <a:endParaRPr/>
          </a:p>
        </p:txBody>
      </p:sp>
      <p:sp>
        <p:nvSpPr>
          <p:cNvPr id="119" name="Google Shape;119;p23"/>
          <p:cNvSpPr txBox="1"/>
          <p:nvPr>
            <p:ph idx="1" type="body"/>
          </p:nvPr>
        </p:nvSpPr>
        <p:spPr>
          <a:xfrm>
            <a:off x="311700" y="1116325"/>
            <a:ext cx="8520600" cy="352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838">
                <a:solidFill>
                  <a:srgbClr val="0000FF"/>
                </a:solidFill>
              </a:rPr>
              <a:t>We also made a interface (web application).</a:t>
            </a:r>
            <a:endParaRPr sz="1838">
              <a:solidFill>
                <a:srgbClr val="0000FF"/>
              </a:solidFill>
            </a:endParaRPr>
          </a:p>
          <a:p>
            <a:pPr indent="0" lvl="0" marL="0" rtl="0" algn="l">
              <a:lnSpc>
                <a:spcPct val="95000"/>
              </a:lnSpc>
              <a:spcBef>
                <a:spcPts val="1200"/>
              </a:spcBef>
              <a:spcAft>
                <a:spcPts val="0"/>
              </a:spcAft>
              <a:buSzPts val="605"/>
              <a:buNone/>
            </a:pPr>
            <a:r>
              <a:rPr lang="en" sz="1838">
                <a:solidFill>
                  <a:srgbClr val="0000FF"/>
                </a:solidFill>
              </a:rPr>
              <a:t>You can select from different models to fetch the translation</a:t>
            </a:r>
            <a:endParaRPr sz="1838">
              <a:solidFill>
                <a:srgbClr val="0000FF"/>
              </a:solidFill>
            </a:endParaRPr>
          </a:p>
          <a:p>
            <a:pPr indent="0" lvl="0" marL="0" rtl="0" algn="l">
              <a:lnSpc>
                <a:spcPct val="95000"/>
              </a:lnSpc>
              <a:spcBef>
                <a:spcPts val="1200"/>
              </a:spcBef>
              <a:spcAft>
                <a:spcPts val="1200"/>
              </a:spcAft>
              <a:buSzPts val="605"/>
              <a:buNone/>
            </a:pPr>
            <a:r>
              <a:t/>
            </a:r>
            <a:endParaRPr sz="1838">
              <a:solidFill>
                <a:srgbClr val="0000FF"/>
              </a:solidFill>
            </a:endParaRPr>
          </a:p>
        </p:txBody>
      </p:sp>
      <p:pic>
        <p:nvPicPr>
          <p:cNvPr id="120" name="Google Shape;120;p23"/>
          <p:cNvPicPr preferRelativeResize="0"/>
          <p:nvPr/>
        </p:nvPicPr>
        <p:blipFill>
          <a:blip r:embed="rId3">
            <a:alphaModFix/>
          </a:blip>
          <a:stretch>
            <a:fillRect/>
          </a:stretch>
        </p:blipFill>
        <p:spPr>
          <a:xfrm>
            <a:off x="311700" y="2051525"/>
            <a:ext cx="4260301" cy="2750774"/>
          </a:xfrm>
          <a:prstGeom prst="rect">
            <a:avLst/>
          </a:prstGeom>
          <a:noFill/>
          <a:ln>
            <a:noFill/>
          </a:ln>
        </p:spPr>
      </p:pic>
      <p:pic>
        <p:nvPicPr>
          <p:cNvPr id="121" name="Google Shape;121;p23"/>
          <p:cNvPicPr preferRelativeResize="0"/>
          <p:nvPr/>
        </p:nvPicPr>
        <p:blipFill>
          <a:blip r:embed="rId4">
            <a:alphaModFix/>
          </a:blip>
          <a:stretch>
            <a:fillRect/>
          </a:stretch>
        </p:blipFill>
        <p:spPr>
          <a:xfrm>
            <a:off x="4572000" y="2051525"/>
            <a:ext cx="4098376" cy="2750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FF"/>
              </a:buClr>
              <a:buSzPts val="1800"/>
              <a:buAutoNum type="arabicParenR"/>
            </a:pPr>
            <a:r>
              <a:rPr lang="en">
                <a:solidFill>
                  <a:srgbClr val="0000FF"/>
                </a:solidFill>
              </a:rPr>
              <a:t>J. Nair, K. A. Krishnan and R. Deetha, "An efficient English to Hindi machine translation system using hybrid mechanism," 2016 International Conference on Advances in Computing, Communications and Informatics (ICACCI), Jaipur, India, 2016, pp. 2109-2113, doi: 10.1109/ICACCI.2016.7732363.</a:t>
            </a:r>
            <a:endParaRPr>
              <a:solidFill>
                <a:srgbClr val="0000FF"/>
              </a:solidFill>
            </a:endParaRPr>
          </a:p>
          <a:p>
            <a:pPr indent="-342900" lvl="0" marL="457200" rtl="0" algn="l">
              <a:spcBef>
                <a:spcPts val="0"/>
              </a:spcBef>
              <a:spcAft>
                <a:spcPts val="0"/>
              </a:spcAft>
              <a:buClr>
                <a:srgbClr val="0000FF"/>
              </a:buClr>
              <a:buSzPts val="1800"/>
              <a:buAutoNum type="arabicParenR"/>
            </a:pPr>
            <a:r>
              <a:rPr lang="en">
                <a:solidFill>
                  <a:srgbClr val="0000FF"/>
                </a:solidFill>
              </a:rPr>
              <a:t>S. Saini and V. Sahula, "Neural Machine Translation for English to Hindi," 2018 Fourth International Conference on Information Retrieval and Knowledge Management (CAMP), Kota Kinabalu, Malaysia, 2018, pp. 1-6, doi: 10.1109/INFRKM.2018.8464781.</a:t>
            </a:r>
            <a:endParaRPr>
              <a:solidFill>
                <a:srgbClr val="0000FF"/>
              </a:solidFill>
            </a:endParaRPr>
          </a:p>
          <a:p>
            <a:pPr indent="0" lvl="0" marL="0" rtl="0" algn="l">
              <a:spcBef>
                <a:spcPts val="1200"/>
              </a:spcBef>
              <a:spcAft>
                <a:spcPts val="1200"/>
              </a:spcAft>
              <a:buNone/>
            </a:pPr>
            <a:r>
              <a:t/>
            </a:r>
            <a:endParaRPr>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0000FF"/>
                </a:solidFill>
              </a:rPr>
              <a:t>Due to limited data and lack of huge compute </a:t>
            </a:r>
            <a:r>
              <a:rPr lang="en">
                <a:solidFill>
                  <a:srgbClr val="0000FF"/>
                </a:solidFill>
              </a:rPr>
              <a:t>support</a:t>
            </a:r>
            <a:r>
              <a:rPr lang="en">
                <a:solidFill>
                  <a:srgbClr val="0000FF"/>
                </a:solidFill>
              </a:rPr>
              <a:t> for machine translation, using RNNs and transformers, our models</a:t>
            </a:r>
            <a:r>
              <a:rPr lang="en">
                <a:solidFill>
                  <a:srgbClr val="0000FF"/>
                </a:solidFill>
              </a:rPr>
              <a:t> performed well enough on training sentences while it </a:t>
            </a:r>
            <a:r>
              <a:rPr lang="en">
                <a:solidFill>
                  <a:srgbClr val="0000FF"/>
                </a:solidFill>
              </a:rPr>
              <a:t>performed quite inaccurately on different sentences.</a:t>
            </a:r>
            <a:endParaRPr>
              <a:solidFill>
                <a:srgbClr val="0000FF"/>
              </a:solidFill>
            </a:endParaRPr>
          </a:p>
          <a:p>
            <a:pPr indent="0" lvl="0" marL="0" rtl="0" algn="l">
              <a:spcBef>
                <a:spcPts val="1200"/>
              </a:spcBef>
              <a:spcAft>
                <a:spcPts val="0"/>
              </a:spcAft>
              <a:buNone/>
            </a:pPr>
            <a:r>
              <a:rPr lang="en">
                <a:solidFill>
                  <a:srgbClr val="0000FF"/>
                </a:solidFill>
              </a:rPr>
              <a:t>We noticed that the RNN models that were trained by “Teacher Forcing” were learning the correct english words but diverged a lot, this is somewhat controlled by incorporating attention mechanisms</a:t>
            </a:r>
            <a:endParaRPr>
              <a:solidFill>
                <a:srgbClr val="0000FF"/>
              </a:solidFill>
            </a:endParaRPr>
          </a:p>
          <a:p>
            <a:pPr indent="0" lvl="0" marL="0" rtl="0" algn="l">
              <a:spcBef>
                <a:spcPts val="1200"/>
              </a:spcBef>
              <a:spcAft>
                <a:spcPts val="0"/>
              </a:spcAft>
              <a:buNone/>
            </a:pPr>
            <a:r>
              <a:rPr lang="en">
                <a:solidFill>
                  <a:srgbClr val="0000FF"/>
                </a:solidFill>
              </a:rPr>
              <a:t>Transformers performed much better than the RNN models on the same dataset and we were able to train on more data while having approximately the same training time.</a:t>
            </a:r>
            <a:endParaRPr>
              <a:solidFill>
                <a:srgbClr val="0000FF"/>
              </a:solidFill>
            </a:endParaRPr>
          </a:p>
          <a:p>
            <a:pPr indent="0" lvl="0" marL="0" rtl="0" algn="l">
              <a:spcBef>
                <a:spcPts val="1200"/>
              </a:spcBef>
              <a:spcAft>
                <a:spcPts val="0"/>
              </a:spcAft>
              <a:buNone/>
            </a:pPr>
            <a:r>
              <a:rPr lang="en">
                <a:solidFill>
                  <a:srgbClr val="0000FF"/>
                </a:solidFill>
              </a:rPr>
              <a:t>Overall we tried to perform a study of how different models perform on same datasets and similar prompts.</a:t>
            </a:r>
            <a:endParaRPr>
              <a:solidFill>
                <a:srgbClr val="0000FF"/>
              </a:solidFill>
            </a:endParaRPr>
          </a:p>
          <a:p>
            <a:pPr indent="0" lvl="0" marL="0" rtl="0" algn="l">
              <a:spcBef>
                <a:spcPts val="1200"/>
              </a:spcBef>
              <a:spcAft>
                <a:spcPts val="1200"/>
              </a:spcAft>
              <a:buNone/>
            </a:pPr>
            <a:r>
              <a:rPr lang="en">
                <a:solidFill>
                  <a:srgbClr val="0000FF"/>
                </a:solidFill>
              </a:rPr>
              <a:t>We also deployed the model ( made a web application for translation ) using Flask .</a:t>
            </a:r>
            <a:endParaRPr>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SPLIT UP AMONG TEAM MEMBERS</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rPr>
              <a:t>There was no strict division of tasks everyone contributed almost equally in training and reporting.The following areas are where contributions were more by the members:-</a:t>
            </a:r>
            <a:endParaRPr>
              <a:solidFill>
                <a:srgbClr val="0000FF"/>
              </a:solidFill>
            </a:endParaRPr>
          </a:p>
          <a:p>
            <a:pPr indent="-342900" lvl="0" marL="457200" rtl="0" algn="l">
              <a:spcBef>
                <a:spcPts val="1200"/>
              </a:spcBef>
              <a:spcAft>
                <a:spcPts val="0"/>
              </a:spcAft>
              <a:buClr>
                <a:srgbClr val="0000FF"/>
              </a:buClr>
              <a:buSzPts val="1800"/>
              <a:buAutoNum type="arabicParenR"/>
            </a:pPr>
            <a:r>
              <a:rPr lang="en">
                <a:solidFill>
                  <a:srgbClr val="0000FF"/>
                </a:solidFill>
              </a:rPr>
              <a:t>Coding, training models and analysis:-Ujjwal Sharma, Swapnil Bhattacharyya, Saral Sureka and Yash Sadhwan.</a:t>
            </a:r>
            <a:endParaRPr>
              <a:solidFill>
                <a:srgbClr val="0000FF"/>
              </a:solidFill>
            </a:endParaRPr>
          </a:p>
          <a:p>
            <a:pPr indent="-342900" lvl="0" marL="457200" rtl="0" algn="l">
              <a:spcBef>
                <a:spcPts val="0"/>
              </a:spcBef>
              <a:spcAft>
                <a:spcPts val="0"/>
              </a:spcAft>
              <a:buClr>
                <a:srgbClr val="0000FF"/>
              </a:buClr>
              <a:buSzPts val="1800"/>
              <a:buAutoNum type="arabicParenR"/>
            </a:pPr>
            <a:r>
              <a:rPr lang="en">
                <a:solidFill>
                  <a:srgbClr val="0000FF"/>
                </a:solidFill>
              </a:rPr>
              <a:t>Reports, PPT, code survey, paper reading and team management:-Sneha Oram </a:t>
            </a:r>
            <a:r>
              <a:rPr lang="en">
                <a:solidFill>
                  <a:srgbClr val="0000FF"/>
                </a:solidFill>
              </a:rPr>
              <a:t>a</a:t>
            </a:r>
            <a:r>
              <a:rPr lang="en">
                <a:solidFill>
                  <a:srgbClr val="0000FF"/>
                </a:solidFill>
              </a:rPr>
              <a:t>nd Trivikram Vidhya Umanath</a:t>
            </a:r>
            <a:endParaRPr>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 LIBRARIES</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Clr>
                <a:srgbClr val="0000FF"/>
              </a:buClr>
              <a:buSzPct val="100000"/>
              <a:buAutoNum type="arabicPeriod"/>
            </a:pPr>
            <a:r>
              <a:rPr lang="en" sz="1600">
                <a:solidFill>
                  <a:srgbClr val="0000FF"/>
                </a:solidFill>
              </a:rPr>
              <a:t>Kyunghyun Cho, Dzmitry Bahdanau, Fethi Bougarehttps: "Learning Phrase Representations using RNN Encoder–Decoder for Statistical Machine Translation". </a:t>
            </a:r>
            <a:endParaRPr sz="1600">
              <a:solidFill>
                <a:srgbClr val="0000FF"/>
              </a:solidFill>
            </a:endParaRPr>
          </a:p>
          <a:p>
            <a:pPr indent="-322580" lvl="0" marL="457200" rtl="0" algn="l">
              <a:spcBef>
                <a:spcPts val="0"/>
              </a:spcBef>
              <a:spcAft>
                <a:spcPts val="0"/>
              </a:spcAft>
              <a:buClr>
                <a:srgbClr val="0000FF"/>
              </a:buClr>
              <a:buSzPct val="100000"/>
              <a:buAutoNum type="arabicPeriod"/>
            </a:pPr>
            <a:r>
              <a:rPr lang="en" sz="1600">
                <a:solidFill>
                  <a:srgbClr val="0000FF"/>
                </a:solidFill>
              </a:rPr>
              <a:t>Ilya Sutskever, Oriol Vinyals, Quoc V. Le. "Sequence to Sequence Learning with Neural Networks".</a:t>
            </a:r>
            <a:endParaRPr sz="1600">
              <a:solidFill>
                <a:srgbClr val="0000FF"/>
              </a:solidFill>
            </a:endParaRPr>
          </a:p>
          <a:p>
            <a:pPr indent="-322580" lvl="0" marL="457200" rtl="0" algn="l">
              <a:spcBef>
                <a:spcPts val="0"/>
              </a:spcBef>
              <a:spcAft>
                <a:spcPts val="0"/>
              </a:spcAft>
              <a:buClr>
                <a:srgbClr val="0000FF"/>
              </a:buClr>
              <a:buSzPct val="100000"/>
              <a:buAutoNum type="arabicPeriod"/>
            </a:pPr>
            <a:r>
              <a:rPr lang="en" sz="1600">
                <a:solidFill>
                  <a:srgbClr val="0000FF"/>
                </a:solidFill>
              </a:rPr>
              <a:t>Dzmitry Bahdanau, KyungHyun Cho Yoshua Bengio. "NEURAL MACHINE TRANSLATION BY JOINTLY LEARNING TO ALIGN AND TRANSLATE". </a:t>
            </a:r>
            <a:endParaRPr sz="1600">
              <a:solidFill>
                <a:srgbClr val="0000FF"/>
              </a:solidFill>
            </a:endParaRPr>
          </a:p>
          <a:p>
            <a:pPr indent="-322580" lvl="0" marL="457200" rtl="0" algn="l">
              <a:spcBef>
                <a:spcPts val="0"/>
              </a:spcBef>
              <a:spcAft>
                <a:spcPts val="0"/>
              </a:spcAft>
              <a:buClr>
                <a:srgbClr val="0000FF"/>
              </a:buClr>
              <a:buSzPct val="100000"/>
              <a:buAutoNum type="arabicPeriod"/>
            </a:pPr>
            <a:r>
              <a:rPr lang="en" sz="1600">
                <a:solidFill>
                  <a:srgbClr val="0000FF"/>
                </a:solidFill>
              </a:rPr>
              <a:t>Ashish Vaswani, Noam Shazeer, Niki Parmar, Jakob Uszkoreit, Llion Jones, Aidan N. Gomez, Łukasz Kaiser, Illia Polosukhin. "Attention Is All You Need".</a:t>
            </a:r>
            <a:endParaRPr sz="1600">
              <a:solidFill>
                <a:srgbClr val="0000FF"/>
              </a:solidFill>
            </a:endParaRPr>
          </a:p>
          <a:p>
            <a:pPr indent="-322580" lvl="0" marL="457200" rtl="0" algn="l">
              <a:spcBef>
                <a:spcPts val="0"/>
              </a:spcBef>
              <a:spcAft>
                <a:spcPts val="0"/>
              </a:spcAft>
              <a:buClr>
                <a:srgbClr val="0000FF"/>
              </a:buClr>
              <a:buSzPct val="100000"/>
              <a:buAutoNum type="arabicPeriod"/>
            </a:pPr>
            <a:r>
              <a:rPr lang="en" sz="1600">
                <a:solidFill>
                  <a:srgbClr val="0000FF"/>
                </a:solidFill>
              </a:rPr>
              <a:t>Library Used</a:t>
            </a:r>
            <a:endParaRPr sz="1600">
              <a:solidFill>
                <a:srgbClr val="0000FF"/>
              </a:solidFill>
            </a:endParaRPr>
          </a:p>
          <a:p>
            <a:pPr indent="-322580" lvl="1" marL="914400" rtl="0" algn="l">
              <a:spcBef>
                <a:spcPts val="0"/>
              </a:spcBef>
              <a:spcAft>
                <a:spcPts val="0"/>
              </a:spcAft>
              <a:buClr>
                <a:srgbClr val="0000FF"/>
              </a:buClr>
              <a:buSzPct val="100000"/>
              <a:buAutoNum type="alphaLcPeriod"/>
            </a:pPr>
            <a:r>
              <a:rPr lang="en" sz="1600">
                <a:solidFill>
                  <a:srgbClr val="0000FF"/>
                </a:solidFill>
              </a:rPr>
              <a:t>Pytorch</a:t>
            </a:r>
            <a:endParaRPr sz="1600">
              <a:solidFill>
                <a:srgbClr val="0000FF"/>
              </a:solidFill>
            </a:endParaRPr>
          </a:p>
          <a:p>
            <a:pPr indent="-322580" lvl="1" marL="914400" rtl="0" algn="l">
              <a:spcBef>
                <a:spcPts val="0"/>
              </a:spcBef>
              <a:spcAft>
                <a:spcPts val="0"/>
              </a:spcAft>
              <a:buClr>
                <a:srgbClr val="0000FF"/>
              </a:buClr>
              <a:buSzPct val="100000"/>
              <a:buAutoNum type="alphaLcPeriod"/>
            </a:pPr>
            <a:r>
              <a:rPr lang="en" sz="1600">
                <a:solidFill>
                  <a:srgbClr val="0000FF"/>
                </a:solidFill>
              </a:rPr>
              <a:t>Nltk</a:t>
            </a:r>
            <a:endParaRPr sz="1600">
              <a:solidFill>
                <a:srgbClr val="0000FF"/>
              </a:solidFill>
            </a:endParaRPr>
          </a:p>
          <a:p>
            <a:pPr indent="-322580" lvl="1" marL="914400" rtl="0" algn="l">
              <a:spcBef>
                <a:spcPts val="0"/>
              </a:spcBef>
              <a:spcAft>
                <a:spcPts val="0"/>
              </a:spcAft>
              <a:buClr>
                <a:srgbClr val="0000FF"/>
              </a:buClr>
              <a:buSzPct val="100000"/>
              <a:buAutoNum type="alphaLcPeriod"/>
            </a:pPr>
            <a:r>
              <a:rPr lang="en" sz="1600">
                <a:solidFill>
                  <a:srgbClr val="0000FF"/>
                </a:solidFill>
              </a:rPr>
              <a:t>Matplotlib</a:t>
            </a:r>
            <a:endParaRPr sz="1600">
              <a:solidFill>
                <a:srgbClr val="0000FF"/>
              </a:solidFill>
            </a:endParaRPr>
          </a:p>
          <a:p>
            <a:pPr indent="-322580" lvl="1" marL="914400" rtl="0" algn="l">
              <a:spcBef>
                <a:spcPts val="0"/>
              </a:spcBef>
              <a:spcAft>
                <a:spcPts val="0"/>
              </a:spcAft>
              <a:buClr>
                <a:srgbClr val="0000FF"/>
              </a:buClr>
              <a:buSzPct val="100000"/>
              <a:buAutoNum type="alphaLcPeriod"/>
            </a:pPr>
            <a:r>
              <a:rPr lang="en" sz="1600">
                <a:solidFill>
                  <a:srgbClr val="0000FF"/>
                </a:solidFill>
              </a:rPr>
              <a:t>Datasets ( for </a:t>
            </a:r>
            <a:r>
              <a:rPr lang="en" sz="1600">
                <a:solidFill>
                  <a:srgbClr val="0000FF"/>
                </a:solidFill>
              </a:rPr>
              <a:t>downloading</a:t>
            </a:r>
            <a:r>
              <a:rPr lang="en" sz="1600">
                <a:solidFill>
                  <a:srgbClr val="0000FF"/>
                </a:solidFill>
              </a:rPr>
              <a:t> IITB corpus )</a:t>
            </a:r>
            <a:endParaRPr sz="1600">
              <a:solidFill>
                <a:srgbClr val="0000FF"/>
              </a:solidFill>
            </a:endParaRPr>
          </a:p>
          <a:p>
            <a:pPr indent="-322580" lvl="1" marL="914400" rtl="0" algn="l">
              <a:spcBef>
                <a:spcPts val="0"/>
              </a:spcBef>
              <a:spcAft>
                <a:spcPts val="0"/>
              </a:spcAft>
              <a:buClr>
                <a:srgbClr val="0000FF"/>
              </a:buClr>
              <a:buSzPct val="100000"/>
              <a:buAutoNum type="alphaLcPeriod"/>
            </a:pPr>
            <a:r>
              <a:rPr lang="en" sz="1600">
                <a:solidFill>
                  <a:srgbClr val="0000FF"/>
                </a:solidFill>
              </a:rPr>
              <a:t>Flask ( for deployment and ApiS )</a:t>
            </a:r>
            <a:endParaRPr sz="16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REFERENCES / LIBRARIES ( contd.)</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600"/>
              </a:spcBef>
              <a:spcAft>
                <a:spcPts val="0"/>
              </a:spcAft>
              <a:buClr>
                <a:schemeClr val="accent2"/>
              </a:buClr>
              <a:buSzPts val="2300"/>
              <a:buFont typeface="Roboto"/>
              <a:buAutoNum type="arabicPeriod"/>
            </a:pPr>
            <a:r>
              <a:rPr lang="en" sz="2300" u="sng">
                <a:solidFill>
                  <a:schemeClr val="hlink"/>
                </a:solidFill>
                <a:highlight>
                  <a:srgbClr val="FFFFFF"/>
                </a:highlight>
                <a:latin typeface="Roboto"/>
                <a:ea typeface="Roboto"/>
                <a:cs typeface="Roboto"/>
                <a:sym typeface="Roboto"/>
                <a:hlinkClick r:id="rId3"/>
              </a:rPr>
              <a:t>https://arxiv.org/abs/1706.03762</a:t>
            </a:r>
            <a:endParaRPr sz="2300" u="sng">
              <a:solidFill>
                <a:schemeClr val="hlink"/>
              </a:solidFill>
              <a:highlight>
                <a:srgbClr val="FFFFFF"/>
              </a:highlight>
              <a:latin typeface="Roboto"/>
              <a:ea typeface="Roboto"/>
              <a:cs typeface="Roboto"/>
              <a:sym typeface="Roboto"/>
            </a:endParaRPr>
          </a:p>
          <a:p>
            <a:pPr indent="-374650" lvl="0" marL="457200" rtl="0" algn="l">
              <a:spcBef>
                <a:spcPts val="0"/>
              </a:spcBef>
              <a:spcAft>
                <a:spcPts val="0"/>
              </a:spcAft>
              <a:buClr>
                <a:schemeClr val="accent2"/>
              </a:buClr>
              <a:buSzPts val="2300"/>
              <a:buFont typeface="Roboto"/>
              <a:buAutoNum type="arabicPeriod"/>
            </a:pPr>
            <a:r>
              <a:rPr lang="en" sz="2300" u="sng">
                <a:solidFill>
                  <a:schemeClr val="hlink"/>
                </a:solidFill>
                <a:highlight>
                  <a:srgbClr val="FFFFFF"/>
                </a:highlight>
                <a:latin typeface="Roboto"/>
                <a:ea typeface="Roboto"/>
                <a:cs typeface="Roboto"/>
                <a:sym typeface="Roboto"/>
                <a:hlinkClick r:id="rId4"/>
              </a:rPr>
              <a:t>https://www.youtube.com/watch?v=iDulhoQ2pro</a:t>
            </a:r>
            <a:endParaRPr sz="2300" u="sng">
              <a:solidFill>
                <a:schemeClr val="hlink"/>
              </a:solidFill>
              <a:highlight>
                <a:srgbClr val="FFFFFF"/>
              </a:highlight>
              <a:latin typeface="Roboto"/>
              <a:ea typeface="Roboto"/>
              <a:cs typeface="Roboto"/>
              <a:sym typeface="Roboto"/>
            </a:endParaRPr>
          </a:p>
          <a:p>
            <a:pPr indent="-374650" lvl="0" marL="457200" rtl="0" algn="l">
              <a:spcBef>
                <a:spcPts val="0"/>
              </a:spcBef>
              <a:spcAft>
                <a:spcPts val="0"/>
              </a:spcAft>
              <a:buClr>
                <a:schemeClr val="accent2"/>
              </a:buClr>
              <a:buSzPts val="2300"/>
              <a:buFont typeface="Roboto"/>
              <a:buAutoNum type="arabicPeriod"/>
            </a:pPr>
            <a:r>
              <a:rPr lang="en" sz="2300" u="sng">
                <a:solidFill>
                  <a:schemeClr val="hlink"/>
                </a:solidFill>
                <a:highlight>
                  <a:srgbClr val="FFFFFF"/>
                </a:highlight>
                <a:latin typeface="Roboto"/>
                <a:ea typeface="Roboto"/>
                <a:cs typeface="Roboto"/>
                <a:sym typeface="Roboto"/>
                <a:hlinkClick r:id="rId5"/>
              </a:rPr>
              <a:t>https://www.youtube.com/watch?v=TQQlZhbC5ps&amp;t=636s</a:t>
            </a:r>
            <a:endParaRPr sz="2300" u="sng">
              <a:solidFill>
                <a:schemeClr val="hlink"/>
              </a:solidFill>
              <a:highlight>
                <a:srgbClr val="FFFFFF"/>
              </a:highlight>
              <a:latin typeface="Roboto"/>
              <a:ea typeface="Roboto"/>
              <a:cs typeface="Roboto"/>
              <a:sym typeface="Roboto"/>
            </a:endParaRPr>
          </a:p>
          <a:p>
            <a:pPr indent="-374650" lvl="0" marL="457200" rtl="0" algn="l">
              <a:spcBef>
                <a:spcPts val="0"/>
              </a:spcBef>
              <a:spcAft>
                <a:spcPts val="0"/>
              </a:spcAft>
              <a:buClr>
                <a:schemeClr val="hlink"/>
              </a:buClr>
              <a:buSzPts val="2300"/>
              <a:buFont typeface="Roboto"/>
              <a:buAutoNum type="arabicPeriod"/>
            </a:pPr>
            <a:r>
              <a:rPr lang="en" sz="2300" u="sng">
                <a:solidFill>
                  <a:schemeClr val="hlink"/>
                </a:solidFill>
                <a:highlight>
                  <a:srgbClr val="FFFFFF"/>
                </a:highlight>
                <a:latin typeface="Roboto"/>
                <a:ea typeface="Roboto"/>
                <a:cs typeface="Roboto"/>
                <a:sym typeface="Roboto"/>
              </a:rPr>
              <a:t>https://pytorch.org/tutorials/beginner/translation_transformer.html</a:t>
            </a:r>
            <a:endParaRPr sz="2300" u="sng">
              <a:solidFill>
                <a:schemeClr val="hlink"/>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FF"/>
                </a:solidFill>
              </a:rPr>
              <a:t>Problem Statement</a:t>
            </a:r>
            <a:r>
              <a:rPr lang="en">
                <a:solidFill>
                  <a:srgbClr val="0000FF"/>
                </a:solidFill>
              </a:rPr>
              <a:t> - </a:t>
            </a:r>
            <a:r>
              <a:rPr lang="en">
                <a:solidFill>
                  <a:srgbClr val="0000FF"/>
                </a:solidFill>
              </a:rPr>
              <a:t>Language</a:t>
            </a:r>
            <a:r>
              <a:rPr lang="en">
                <a:solidFill>
                  <a:srgbClr val="0000FF"/>
                </a:solidFill>
              </a:rPr>
              <a:t> divergence in our country is rich, but hinders inclusivity among its people. Machine translation still remains a challenge even after several decades of its conceptualization.</a:t>
            </a:r>
            <a:endParaRPr>
              <a:solidFill>
                <a:srgbClr val="0000FF"/>
              </a:solidFill>
            </a:endParaRPr>
          </a:p>
          <a:p>
            <a:pPr indent="0" lvl="0" marL="0" rtl="0" algn="l">
              <a:spcBef>
                <a:spcPts val="1200"/>
              </a:spcBef>
              <a:spcAft>
                <a:spcPts val="1200"/>
              </a:spcAft>
              <a:buNone/>
            </a:pPr>
            <a:r>
              <a:rPr b="1" lang="en">
                <a:solidFill>
                  <a:srgbClr val="0000FF"/>
                </a:solidFill>
              </a:rPr>
              <a:t>Proposed solution approach</a:t>
            </a:r>
            <a:r>
              <a:rPr lang="en">
                <a:solidFill>
                  <a:srgbClr val="0000FF"/>
                </a:solidFill>
              </a:rPr>
              <a:t> - Neural Machine Translation (NMT) for translating the English language to the Hindi language using three architecture combinations</a:t>
            </a:r>
            <a:r>
              <a:rPr lang="en">
                <a:solidFill>
                  <a:srgbClr val="0000FF"/>
                </a:solidFill>
              </a:rPr>
              <a:t> to optimize translation accuracy.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ADDRESSED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FF"/>
              </a:buClr>
              <a:buSzPts val="1800"/>
              <a:buAutoNum type="arabicPeriod"/>
            </a:pPr>
            <a:r>
              <a:rPr lang="en">
                <a:solidFill>
                  <a:srgbClr val="0000FF"/>
                </a:solidFill>
              </a:rPr>
              <a:t>Base models(LSTM/GRU model) took long time for computing output.</a:t>
            </a:r>
            <a:endParaRPr>
              <a:solidFill>
                <a:srgbClr val="0000FF"/>
              </a:solidFill>
            </a:endParaRPr>
          </a:p>
          <a:p>
            <a:pPr indent="-342900" lvl="0" marL="457200" rtl="0" algn="l">
              <a:spcBef>
                <a:spcPts val="0"/>
              </a:spcBef>
              <a:spcAft>
                <a:spcPts val="0"/>
              </a:spcAft>
              <a:buClr>
                <a:srgbClr val="0000FF"/>
              </a:buClr>
              <a:buSzPts val="1800"/>
              <a:buAutoNum type="arabicPeriod"/>
            </a:pPr>
            <a:r>
              <a:rPr lang="en">
                <a:solidFill>
                  <a:srgbClr val="0000FF"/>
                </a:solidFill>
              </a:rPr>
              <a:t>Attention based model demanded of higher </a:t>
            </a:r>
            <a:r>
              <a:rPr lang="en">
                <a:solidFill>
                  <a:srgbClr val="0000FF"/>
                </a:solidFill>
              </a:rPr>
              <a:t>compute</a:t>
            </a:r>
            <a:r>
              <a:rPr lang="en">
                <a:solidFill>
                  <a:srgbClr val="0000FF"/>
                </a:solidFill>
              </a:rPr>
              <a:t> power.</a:t>
            </a:r>
            <a:endParaRPr>
              <a:solidFill>
                <a:srgbClr val="0000FF"/>
              </a:solidFill>
            </a:endParaRPr>
          </a:p>
          <a:p>
            <a:pPr indent="-342900" lvl="0" marL="457200" rtl="0" algn="l">
              <a:spcBef>
                <a:spcPts val="0"/>
              </a:spcBef>
              <a:spcAft>
                <a:spcPts val="0"/>
              </a:spcAft>
              <a:buClr>
                <a:srgbClr val="0000FF"/>
              </a:buClr>
              <a:buSzPts val="1800"/>
              <a:buAutoNum type="arabicPeriod"/>
            </a:pPr>
            <a:r>
              <a:rPr lang="en">
                <a:solidFill>
                  <a:srgbClr val="0000FF"/>
                </a:solidFill>
              </a:rPr>
              <a:t>The transformer model in itself took hours to be trained even with GPU compute.</a:t>
            </a:r>
            <a:endParaRPr>
              <a:solidFill>
                <a:srgbClr val="0000FF"/>
              </a:solidFill>
            </a:endParaRPr>
          </a:p>
          <a:p>
            <a:pPr indent="-342900" lvl="0" marL="457200" rtl="0" algn="l">
              <a:spcBef>
                <a:spcPts val="0"/>
              </a:spcBef>
              <a:spcAft>
                <a:spcPts val="0"/>
              </a:spcAft>
              <a:buClr>
                <a:srgbClr val="0000FF"/>
              </a:buClr>
              <a:buSzPts val="1800"/>
              <a:buAutoNum type="arabicPeriod"/>
            </a:pPr>
            <a:r>
              <a:rPr lang="en">
                <a:solidFill>
                  <a:srgbClr val="0000FF"/>
                </a:solidFill>
              </a:rPr>
              <a:t>We were not able to train on GPU1 server so we trained parallelly in Google Colab for 2 to 3 hrs.</a:t>
            </a:r>
            <a:endParaRPr>
              <a:solidFill>
                <a:srgbClr val="0000FF"/>
              </a:solidFill>
            </a:endParaRPr>
          </a:p>
          <a:p>
            <a:pPr indent="-342900" lvl="0" marL="457200" rtl="0" algn="l">
              <a:spcBef>
                <a:spcPts val="0"/>
              </a:spcBef>
              <a:spcAft>
                <a:spcPts val="0"/>
              </a:spcAft>
              <a:buClr>
                <a:srgbClr val="0000FF"/>
              </a:buClr>
              <a:buSzPts val="1800"/>
              <a:buAutoNum type="arabicPeriod"/>
            </a:pPr>
            <a:r>
              <a:rPr lang="en">
                <a:solidFill>
                  <a:srgbClr val="0000FF"/>
                </a:solidFill>
              </a:rPr>
              <a:t>The transformer model also had a larger size which made it difficult for training and deployment.</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OF METHOD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FF"/>
                </a:solidFill>
              </a:rPr>
              <a:t>Three architectures were used for modeling - </a:t>
            </a:r>
            <a:endParaRPr>
              <a:solidFill>
                <a:srgbClr val="0000FF"/>
              </a:solidFill>
            </a:endParaRPr>
          </a:p>
          <a:p>
            <a:pPr indent="-342900" lvl="0" marL="457200" rtl="0" algn="l">
              <a:spcBef>
                <a:spcPts val="1200"/>
              </a:spcBef>
              <a:spcAft>
                <a:spcPts val="0"/>
              </a:spcAft>
              <a:buClr>
                <a:srgbClr val="0000FF"/>
              </a:buClr>
              <a:buSzPts val="1800"/>
              <a:buAutoNum type="arabicPeriod"/>
            </a:pPr>
            <a:r>
              <a:rPr lang="en">
                <a:solidFill>
                  <a:srgbClr val="0000FF"/>
                </a:solidFill>
              </a:rPr>
              <a:t>Vanilla Encoder Decoder model - LSTM/GRU without attention</a:t>
            </a:r>
            <a:endParaRPr>
              <a:solidFill>
                <a:srgbClr val="0000FF"/>
              </a:solidFill>
            </a:endParaRPr>
          </a:p>
          <a:p>
            <a:pPr indent="-317500" lvl="1" marL="1371600" rtl="0" algn="l">
              <a:spcBef>
                <a:spcPts val="0"/>
              </a:spcBef>
              <a:spcAft>
                <a:spcPts val="0"/>
              </a:spcAft>
              <a:buClr>
                <a:srgbClr val="0000FF"/>
              </a:buClr>
              <a:buSzPts val="1400"/>
              <a:buAutoNum type="alphaLcPeriod"/>
            </a:pPr>
            <a:r>
              <a:rPr lang="en">
                <a:solidFill>
                  <a:srgbClr val="0000FF"/>
                </a:solidFill>
              </a:rPr>
              <a:t>Dataset was trimmed to 97471 sentence pairs</a:t>
            </a:r>
            <a:endParaRPr>
              <a:solidFill>
                <a:srgbClr val="0000FF"/>
              </a:solidFill>
            </a:endParaRPr>
          </a:p>
          <a:p>
            <a:pPr indent="-342900" lvl="0" marL="457200" rtl="0" algn="l">
              <a:spcBef>
                <a:spcPts val="0"/>
              </a:spcBef>
              <a:spcAft>
                <a:spcPts val="0"/>
              </a:spcAft>
              <a:buClr>
                <a:srgbClr val="0000FF"/>
              </a:buClr>
              <a:buSzPts val="1800"/>
              <a:buAutoNum type="arabicPeriod"/>
            </a:pPr>
            <a:r>
              <a:rPr lang="en">
                <a:solidFill>
                  <a:srgbClr val="0000FF"/>
                </a:solidFill>
              </a:rPr>
              <a:t>Encoder D</a:t>
            </a:r>
            <a:r>
              <a:rPr lang="en">
                <a:solidFill>
                  <a:srgbClr val="0000FF"/>
                </a:solidFill>
              </a:rPr>
              <a:t>ecoder</a:t>
            </a:r>
            <a:r>
              <a:rPr lang="en">
                <a:solidFill>
                  <a:srgbClr val="0000FF"/>
                </a:solidFill>
              </a:rPr>
              <a:t> model with Attention Decoder</a:t>
            </a:r>
            <a:endParaRPr>
              <a:solidFill>
                <a:srgbClr val="0000FF"/>
              </a:solidFill>
            </a:endParaRPr>
          </a:p>
          <a:p>
            <a:pPr indent="-317500" lvl="1" marL="1371600" rtl="0" algn="l">
              <a:spcBef>
                <a:spcPts val="0"/>
              </a:spcBef>
              <a:spcAft>
                <a:spcPts val="0"/>
              </a:spcAft>
              <a:buClr>
                <a:srgbClr val="0000FF"/>
              </a:buClr>
              <a:buSzPts val="1400"/>
              <a:buAutoNum type="alphaLcPeriod"/>
            </a:pPr>
            <a:r>
              <a:rPr lang="en">
                <a:solidFill>
                  <a:srgbClr val="0000FF"/>
                </a:solidFill>
              </a:rPr>
              <a:t>Dataset was trimmed to 97471 sentence pairs</a:t>
            </a:r>
            <a:endParaRPr>
              <a:solidFill>
                <a:srgbClr val="0000FF"/>
              </a:solidFill>
            </a:endParaRPr>
          </a:p>
          <a:p>
            <a:pPr indent="-342900" lvl="0" marL="457200" rtl="0" algn="l">
              <a:spcBef>
                <a:spcPts val="0"/>
              </a:spcBef>
              <a:spcAft>
                <a:spcPts val="0"/>
              </a:spcAft>
              <a:buClr>
                <a:srgbClr val="0000FF"/>
              </a:buClr>
              <a:buSzPts val="1800"/>
              <a:buAutoNum type="arabicPeriod"/>
            </a:pPr>
            <a:r>
              <a:rPr lang="en">
                <a:solidFill>
                  <a:srgbClr val="0000FF"/>
                </a:solidFill>
              </a:rPr>
              <a:t>Transformer model </a:t>
            </a:r>
            <a:endParaRPr>
              <a:solidFill>
                <a:srgbClr val="0000FF"/>
              </a:solidFill>
            </a:endParaRPr>
          </a:p>
          <a:p>
            <a:pPr indent="-317500" lvl="1" marL="1371600" rtl="0" algn="l">
              <a:spcBef>
                <a:spcPts val="0"/>
              </a:spcBef>
              <a:spcAft>
                <a:spcPts val="0"/>
              </a:spcAft>
              <a:buClr>
                <a:srgbClr val="0000FF"/>
              </a:buClr>
              <a:buSzPts val="1400"/>
              <a:buAutoNum type="alphaLcPeriod"/>
            </a:pPr>
            <a:r>
              <a:rPr lang="en">
                <a:solidFill>
                  <a:srgbClr val="0000FF"/>
                </a:solidFill>
              </a:rPr>
              <a:t>Trained different models with 150k, 200k, 250k and 300k sentence pair </a:t>
            </a:r>
            <a:r>
              <a:rPr lang="en">
                <a:solidFill>
                  <a:srgbClr val="0000FF"/>
                </a:solidFill>
              </a:rPr>
              <a:t>parallel</a:t>
            </a:r>
            <a:r>
              <a:rPr lang="en">
                <a:solidFill>
                  <a:srgbClr val="0000FF"/>
                </a:solidFill>
              </a:rPr>
              <a:t> corpus</a:t>
            </a:r>
            <a:endParaRPr>
              <a:solidFill>
                <a:srgbClr val="0000FF"/>
              </a:solidFill>
            </a:endParaRPr>
          </a:p>
          <a:p>
            <a:pPr indent="-317500" lvl="1" marL="1371600" rtl="0" algn="l">
              <a:spcBef>
                <a:spcPts val="0"/>
              </a:spcBef>
              <a:spcAft>
                <a:spcPts val="0"/>
              </a:spcAft>
              <a:buClr>
                <a:srgbClr val="0000FF"/>
              </a:buClr>
              <a:buSzPts val="1400"/>
              <a:buAutoNum type="alphaLcPeriod"/>
            </a:pPr>
            <a:r>
              <a:rPr lang="en">
                <a:solidFill>
                  <a:srgbClr val="0000FF"/>
                </a:solidFill>
              </a:rPr>
              <a:t>After preprocessing the datasets were trimmed to ~90k , ~135k , ~169k and ~200k sentence pairs</a:t>
            </a:r>
            <a:endParaRPr>
              <a:solidFill>
                <a:srgbClr val="0000FF"/>
              </a:solidFill>
            </a:endParaRPr>
          </a:p>
          <a:p>
            <a:pPr indent="0" lvl="0" marL="0" rtl="0" algn="l">
              <a:spcBef>
                <a:spcPts val="1200"/>
              </a:spcBef>
              <a:spcAft>
                <a:spcPts val="1200"/>
              </a:spcAft>
              <a:buNone/>
            </a:pPr>
            <a:r>
              <a:rPr lang="en">
                <a:solidFill>
                  <a:srgbClr val="0000FF"/>
                </a:solidFill>
              </a:rPr>
              <a:t>GitHub Repository - https://github.com/ujjwalsharmaIITB/FML-Project-NMT-En-Hi.git</a:t>
            </a:r>
            <a:endParaRPr>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EXPERIMENT DETAILS AND MAIN RESULTS</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877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rgbClr val="0000FF"/>
                </a:solidFill>
              </a:rPr>
              <a:t>Dataset - IIT Bombay Hindi English Corpus</a:t>
            </a:r>
            <a:endParaRPr>
              <a:solidFill>
                <a:srgbClr val="0000FF"/>
              </a:solidFill>
            </a:endParaRPr>
          </a:p>
          <a:p>
            <a:pPr indent="0" lvl="0" marL="0" rtl="0" algn="l">
              <a:spcBef>
                <a:spcPts val="1200"/>
              </a:spcBef>
              <a:spcAft>
                <a:spcPts val="0"/>
              </a:spcAft>
              <a:buClr>
                <a:schemeClr val="dk1"/>
              </a:buClr>
              <a:buSzPct val="61111"/>
              <a:buFont typeface="Arial"/>
              <a:buNone/>
            </a:pPr>
            <a:r>
              <a:rPr lang="en">
                <a:solidFill>
                  <a:srgbClr val="0000FF"/>
                </a:solidFill>
              </a:rPr>
              <a:t>Data Preprocessing -  Building vocabulary, converting sentence to tensors, removing code-mixed sentences, null pairs, punctuations, lower casing, changing encoding of sentence, maintaining maximum sentence length.	</a:t>
            </a:r>
            <a:endParaRPr>
              <a:solidFill>
                <a:srgbClr val="0000FF"/>
              </a:solidFill>
            </a:endParaRPr>
          </a:p>
          <a:p>
            <a:pPr indent="0" lvl="0" marL="0" rtl="0" algn="l">
              <a:spcBef>
                <a:spcPts val="1200"/>
              </a:spcBef>
              <a:spcAft>
                <a:spcPts val="0"/>
              </a:spcAft>
              <a:buNone/>
            </a:pPr>
            <a:r>
              <a:rPr lang="en">
                <a:solidFill>
                  <a:srgbClr val="0000FF"/>
                </a:solidFill>
              </a:rPr>
              <a:t>Modelling - </a:t>
            </a:r>
            <a:endParaRPr>
              <a:solidFill>
                <a:srgbClr val="0000FF"/>
              </a:solidFill>
            </a:endParaRPr>
          </a:p>
          <a:p>
            <a:pPr indent="-334327" lvl="0" marL="457200" rtl="0" algn="l">
              <a:spcBef>
                <a:spcPts val="1200"/>
              </a:spcBef>
              <a:spcAft>
                <a:spcPts val="0"/>
              </a:spcAft>
              <a:buClr>
                <a:srgbClr val="0000FF"/>
              </a:buClr>
              <a:buSzPct val="100000"/>
              <a:buAutoNum type="arabicPeriod"/>
            </a:pPr>
            <a:r>
              <a:rPr lang="en">
                <a:solidFill>
                  <a:srgbClr val="0000FF"/>
                </a:solidFill>
              </a:rPr>
              <a:t>Vanilla Encoder Decoder Model -</a:t>
            </a:r>
            <a:endParaRPr>
              <a:solidFill>
                <a:srgbClr val="0000FF"/>
              </a:solidFill>
            </a:endParaRPr>
          </a:p>
          <a:p>
            <a:pPr indent="-334327" lvl="0" marL="914400" rtl="0" algn="l">
              <a:spcBef>
                <a:spcPts val="0"/>
              </a:spcBef>
              <a:spcAft>
                <a:spcPts val="0"/>
              </a:spcAft>
              <a:buClr>
                <a:srgbClr val="0000FF"/>
              </a:buClr>
              <a:buSzPct val="100000"/>
              <a:buChar char="●"/>
            </a:pPr>
            <a:r>
              <a:rPr lang="en">
                <a:solidFill>
                  <a:srgbClr val="0000FF"/>
                </a:solidFill>
              </a:rPr>
              <a:t>Encoder - LSTM/GRU with hidden size of 128, Embedding(52137, 128),  GRU(128, 128, batch first=True)</a:t>
            </a:r>
            <a:endParaRPr>
              <a:solidFill>
                <a:srgbClr val="0000FF"/>
              </a:solidFill>
            </a:endParaRPr>
          </a:p>
          <a:p>
            <a:pPr indent="-334327" lvl="0" marL="914400" rtl="0" algn="l">
              <a:spcBef>
                <a:spcPts val="0"/>
              </a:spcBef>
              <a:spcAft>
                <a:spcPts val="0"/>
              </a:spcAft>
              <a:buClr>
                <a:srgbClr val="0000FF"/>
              </a:buClr>
              <a:buSzPct val="100000"/>
              <a:buChar char="●"/>
            </a:pPr>
            <a:r>
              <a:rPr lang="en">
                <a:solidFill>
                  <a:srgbClr val="0000FF"/>
                </a:solidFill>
              </a:rPr>
              <a:t>Decoder - LSTM/GRU with hidden size of 128, Embedding(61973, 128), GRU(128, 128, batch first=True) </a:t>
            </a:r>
            <a:endParaRPr>
              <a:solidFill>
                <a:srgbClr val="0000FF"/>
              </a:solidFill>
            </a:endParaRPr>
          </a:p>
          <a:p>
            <a:pPr indent="-334327" lvl="0" marL="914400" rtl="0" algn="l">
              <a:spcBef>
                <a:spcPts val="0"/>
              </a:spcBef>
              <a:spcAft>
                <a:spcPts val="0"/>
              </a:spcAft>
              <a:buClr>
                <a:srgbClr val="0000FF"/>
              </a:buClr>
              <a:buSzPct val="100000"/>
              <a:buChar char="●"/>
            </a:pPr>
            <a:r>
              <a:rPr lang="en">
                <a:solidFill>
                  <a:srgbClr val="0000FF"/>
                </a:solidFill>
              </a:rPr>
              <a:t>Time Taken: 134 mins</a:t>
            </a:r>
            <a:endParaRPr>
              <a:solidFill>
                <a:srgbClr val="0000FF"/>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399100"/>
            <a:ext cx="8520600" cy="424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838">
                <a:solidFill>
                  <a:srgbClr val="0000FF"/>
                </a:solidFill>
              </a:rPr>
              <a:t>2.   </a:t>
            </a:r>
            <a:r>
              <a:rPr lang="en" sz="1838">
                <a:solidFill>
                  <a:srgbClr val="0000FF"/>
                </a:solidFill>
              </a:rPr>
              <a:t>Encoder Decoder model with Attention Decoder</a:t>
            </a:r>
            <a:r>
              <a:rPr lang="en" sz="1838">
                <a:solidFill>
                  <a:srgbClr val="0000FF"/>
                </a:solidFill>
              </a:rPr>
              <a:t> -</a:t>
            </a:r>
            <a:endParaRPr sz="1838">
              <a:solidFill>
                <a:srgbClr val="0000FF"/>
              </a:solidFill>
            </a:endParaRPr>
          </a:p>
          <a:p>
            <a:pPr indent="-345372" lvl="0" marL="914400" rtl="0" algn="l">
              <a:lnSpc>
                <a:spcPct val="95000"/>
              </a:lnSpc>
              <a:spcBef>
                <a:spcPts val="1200"/>
              </a:spcBef>
              <a:spcAft>
                <a:spcPts val="0"/>
              </a:spcAft>
              <a:buClr>
                <a:srgbClr val="0000FF"/>
              </a:buClr>
              <a:buSzPts val="1839"/>
              <a:buChar char="●"/>
            </a:pPr>
            <a:r>
              <a:rPr lang="en" sz="1838">
                <a:solidFill>
                  <a:srgbClr val="0000FF"/>
                </a:solidFill>
              </a:rPr>
              <a:t>Encoder - LSTM/GRU with hidden size of 128, Embedding(52137, 128),  GRU(128, 128, batch first=True)</a:t>
            </a:r>
            <a:endParaRPr sz="1838">
              <a:solidFill>
                <a:srgbClr val="0000FF"/>
              </a:solidFill>
            </a:endParaRPr>
          </a:p>
          <a:p>
            <a:pPr indent="-345372" lvl="0" marL="914400" rtl="0" algn="l">
              <a:lnSpc>
                <a:spcPct val="95000"/>
              </a:lnSpc>
              <a:spcBef>
                <a:spcPts val="0"/>
              </a:spcBef>
              <a:spcAft>
                <a:spcPts val="0"/>
              </a:spcAft>
              <a:buClr>
                <a:srgbClr val="0000FF"/>
              </a:buClr>
              <a:buSzPts val="1839"/>
              <a:buChar char="●"/>
            </a:pPr>
            <a:r>
              <a:rPr lang="en" sz="1838">
                <a:solidFill>
                  <a:srgbClr val="0000FF"/>
                </a:solidFill>
              </a:rPr>
              <a:t>Decoder - LSTM/GRU with hidden size of 256, Embedding(61973, 128), Attention Mechanism(</a:t>
            </a:r>
            <a:r>
              <a:rPr lang="en" sz="1838">
                <a:solidFill>
                  <a:srgbClr val="0000FF"/>
                </a:solidFill>
              </a:rPr>
              <a:t>Bahdanau</a:t>
            </a:r>
            <a:r>
              <a:rPr lang="en" sz="1838">
                <a:solidFill>
                  <a:srgbClr val="0000FF"/>
                </a:solidFill>
              </a:rPr>
              <a:t> Attention), GRU(256, 128, batch first=True)</a:t>
            </a:r>
            <a:endParaRPr sz="1838">
              <a:solidFill>
                <a:srgbClr val="0000FF"/>
              </a:solidFill>
            </a:endParaRPr>
          </a:p>
          <a:p>
            <a:pPr indent="-345372" lvl="0" marL="914400" rtl="0" algn="l">
              <a:lnSpc>
                <a:spcPct val="95000"/>
              </a:lnSpc>
              <a:spcBef>
                <a:spcPts val="0"/>
              </a:spcBef>
              <a:spcAft>
                <a:spcPts val="0"/>
              </a:spcAft>
              <a:buClr>
                <a:srgbClr val="0000FF"/>
              </a:buClr>
              <a:buSzPts val="1839"/>
              <a:buChar char="●"/>
            </a:pPr>
            <a:r>
              <a:rPr lang="en" sz="1838">
                <a:solidFill>
                  <a:srgbClr val="0000FF"/>
                </a:solidFill>
              </a:rPr>
              <a:t>Time taken - 150m 30s</a:t>
            </a:r>
            <a:endParaRPr sz="1838">
              <a:solidFill>
                <a:srgbClr val="0000FF"/>
              </a:solidFill>
            </a:endParaRPr>
          </a:p>
          <a:p>
            <a:pPr indent="0" lvl="0" marL="0" rtl="0" algn="l">
              <a:lnSpc>
                <a:spcPct val="95000"/>
              </a:lnSpc>
              <a:spcBef>
                <a:spcPts val="1200"/>
              </a:spcBef>
              <a:spcAft>
                <a:spcPts val="0"/>
              </a:spcAft>
              <a:buNone/>
            </a:pPr>
            <a:r>
              <a:rPr lang="en" sz="1838">
                <a:solidFill>
                  <a:srgbClr val="0000FF"/>
                </a:solidFill>
              </a:rPr>
              <a:t>3.  Transformer model (</a:t>
            </a:r>
            <a:r>
              <a:rPr lang="en">
                <a:solidFill>
                  <a:srgbClr val="0000FF"/>
                </a:solidFill>
              </a:rPr>
              <a:t>with 150k, 200k, 250k and 300k sentence pair</a:t>
            </a:r>
            <a:r>
              <a:rPr lang="en" sz="1838">
                <a:solidFill>
                  <a:srgbClr val="0000FF"/>
                </a:solidFill>
              </a:rPr>
              <a:t>)</a:t>
            </a:r>
            <a:endParaRPr sz="1838">
              <a:solidFill>
                <a:srgbClr val="0000FF"/>
              </a:solidFill>
            </a:endParaRPr>
          </a:p>
          <a:p>
            <a:pPr indent="-345372" lvl="0" marL="914400" rtl="0" algn="l">
              <a:lnSpc>
                <a:spcPct val="95000"/>
              </a:lnSpc>
              <a:spcBef>
                <a:spcPts val="1200"/>
              </a:spcBef>
              <a:spcAft>
                <a:spcPts val="0"/>
              </a:spcAft>
              <a:buClr>
                <a:srgbClr val="0000FF"/>
              </a:buClr>
              <a:buSzPts val="1839"/>
              <a:buChar char="●"/>
            </a:pPr>
            <a:r>
              <a:rPr lang="en" sz="1838">
                <a:solidFill>
                  <a:srgbClr val="0000FF"/>
                </a:solidFill>
              </a:rPr>
              <a:t>Embedding</a:t>
            </a:r>
            <a:r>
              <a:rPr lang="en" sz="1838">
                <a:solidFill>
                  <a:srgbClr val="0000FF"/>
                </a:solidFill>
              </a:rPr>
              <a:t> size=512</a:t>
            </a:r>
            <a:endParaRPr sz="1838">
              <a:solidFill>
                <a:srgbClr val="0000FF"/>
              </a:solidFill>
            </a:endParaRPr>
          </a:p>
          <a:p>
            <a:pPr indent="-345372" lvl="0" marL="914400" rtl="0" algn="l">
              <a:lnSpc>
                <a:spcPct val="95000"/>
              </a:lnSpc>
              <a:spcBef>
                <a:spcPts val="0"/>
              </a:spcBef>
              <a:spcAft>
                <a:spcPts val="0"/>
              </a:spcAft>
              <a:buClr>
                <a:srgbClr val="0000FF"/>
              </a:buClr>
              <a:buSzPts val="1839"/>
              <a:buChar char="●"/>
            </a:pPr>
            <a:r>
              <a:rPr lang="en" sz="1838">
                <a:solidFill>
                  <a:srgbClr val="0000FF"/>
                </a:solidFill>
              </a:rPr>
              <a:t>Number of attention heads=8</a:t>
            </a:r>
            <a:endParaRPr sz="1838">
              <a:solidFill>
                <a:srgbClr val="0000FF"/>
              </a:solidFill>
            </a:endParaRPr>
          </a:p>
          <a:p>
            <a:pPr indent="-345372" lvl="0" marL="914400" rtl="0" algn="l">
              <a:lnSpc>
                <a:spcPct val="95000"/>
              </a:lnSpc>
              <a:spcBef>
                <a:spcPts val="0"/>
              </a:spcBef>
              <a:spcAft>
                <a:spcPts val="0"/>
              </a:spcAft>
              <a:buClr>
                <a:srgbClr val="0000FF"/>
              </a:buClr>
              <a:buSzPts val="1839"/>
              <a:buChar char="●"/>
            </a:pPr>
            <a:r>
              <a:rPr lang="en" sz="1838">
                <a:solidFill>
                  <a:srgbClr val="0000FF"/>
                </a:solidFill>
              </a:rPr>
              <a:t>One encoder and one decoder</a:t>
            </a:r>
            <a:endParaRPr sz="1838">
              <a:solidFill>
                <a:srgbClr val="0000FF"/>
              </a:solidFill>
            </a:endParaRPr>
          </a:p>
          <a:p>
            <a:pPr indent="-345372" lvl="0" marL="914400" rtl="0" algn="l">
              <a:lnSpc>
                <a:spcPct val="95000"/>
              </a:lnSpc>
              <a:spcBef>
                <a:spcPts val="0"/>
              </a:spcBef>
              <a:spcAft>
                <a:spcPts val="0"/>
              </a:spcAft>
              <a:buClr>
                <a:srgbClr val="0000FF"/>
              </a:buClr>
              <a:buSzPts val="1839"/>
              <a:buChar char="●"/>
            </a:pPr>
            <a:r>
              <a:rPr lang="en" sz="1838">
                <a:solidFill>
                  <a:srgbClr val="0000FF"/>
                </a:solidFill>
              </a:rPr>
              <a:t>dropout=0.10</a:t>
            </a:r>
            <a:endParaRPr sz="1838">
              <a:solidFill>
                <a:srgbClr val="0000FF"/>
              </a:solidFill>
            </a:endParaRPr>
          </a:p>
          <a:p>
            <a:pPr indent="0" lvl="0" marL="0" rtl="0" algn="l">
              <a:lnSpc>
                <a:spcPct val="95000"/>
              </a:lnSpc>
              <a:spcBef>
                <a:spcPts val="1200"/>
              </a:spcBef>
              <a:spcAft>
                <a:spcPts val="0"/>
              </a:spcAft>
              <a:buSzPts val="605"/>
              <a:buNone/>
            </a:pPr>
            <a:r>
              <a:rPr lang="en" sz="1190">
                <a:solidFill>
                  <a:srgbClr val="0000FF"/>
                </a:solidFill>
              </a:rPr>
              <a:t>Note :- We were able to train </a:t>
            </a:r>
            <a:r>
              <a:rPr lang="en" sz="1190">
                <a:solidFill>
                  <a:srgbClr val="0000FF"/>
                </a:solidFill>
              </a:rPr>
              <a:t>only</a:t>
            </a:r>
            <a:r>
              <a:rPr lang="en" sz="1190">
                <a:solidFill>
                  <a:srgbClr val="0000FF"/>
                </a:solidFill>
              </a:rPr>
              <a:t> 20 epochs for the transformers in Google Colab</a:t>
            </a:r>
            <a:endParaRPr sz="1190">
              <a:solidFill>
                <a:srgbClr val="0000FF"/>
              </a:solidFill>
            </a:endParaRPr>
          </a:p>
          <a:p>
            <a:pPr indent="0" lvl="0" marL="0" rtl="0" algn="l">
              <a:lnSpc>
                <a:spcPct val="95000"/>
              </a:lnSpc>
              <a:spcBef>
                <a:spcPts val="1200"/>
              </a:spcBef>
              <a:spcAft>
                <a:spcPts val="0"/>
              </a:spcAft>
              <a:buSzPts val="605"/>
              <a:buNone/>
            </a:pPr>
            <a:r>
              <a:rPr lang="en" sz="1190">
                <a:solidFill>
                  <a:srgbClr val="0000FF"/>
                </a:solidFill>
              </a:rPr>
              <a:t>For 200k ~ 97 mins ,250k ~ 132 mins  , 300k ~ 178 mins</a:t>
            </a:r>
            <a:endParaRPr sz="1190">
              <a:solidFill>
                <a:srgbClr val="0000FF"/>
              </a:solidFill>
            </a:endParaRPr>
          </a:p>
          <a:p>
            <a:pPr indent="0" lvl="0" marL="0" rtl="0" algn="l">
              <a:lnSpc>
                <a:spcPct val="95000"/>
              </a:lnSpc>
              <a:spcBef>
                <a:spcPts val="1200"/>
              </a:spcBef>
              <a:spcAft>
                <a:spcPts val="1200"/>
              </a:spcAft>
              <a:buSzPts val="605"/>
              <a:buNone/>
            </a:pPr>
            <a:r>
              <a:t/>
            </a:r>
            <a:endParaRPr sz="119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33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(training) functions for sequence to sequence models</a:t>
            </a:r>
            <a:endParaRPr/>
          </a:p>
        </p:txBody>
      </p:sp>
      <p:pic>
        <p:nvPicPr>
          <p:cNvPr id="90" name="Google Shape;90;p19"/>
          <p:cNvPicPr preferRelativeResize="0"/>
          <p:nvPr/>
        </p:nvPicPr>
        <p:blipFill>
          <a:blip r:embed="rId3">
            <a:alphaModFix/>
          </a:blip>
          <a:stretch>
            <a:fillRect/>
          </a:stretch>
        </p:blipFill>
        <p:spPr>
          <a:xfrm>
            <a:off x="0" y="912475"/>
            <a:ext cx="4850462" cy="3566499"/>
          </a:xfrm>
          <a:prstGeom prst="rect">
            <a:avLst/>
          </a:prstGeom>
          <a:noFill/>
          <a:ln>
            <a:noFill/>
          </a:ln>
        </p:spPr>
      </p:pic>
      <p:pic>
        <p:nvPicPr>
          <p:cNvPr id="91" name="Google Shape;91;p19"/>
          <p:cNvPicPr preferRelativeResize="0"/>
          <p:nvPr/>
        </p:nvPicPr>
        <p:blipFill>
          <a:blip r:embed="rId4">
            <a:alphaModFix/>
          </a:blip>
          <a:stretch>
            <a:fillRect/>
          </a:stretch>
        </p:blipFill>
        <p:spPr>
          <a:xfrm>
            <a:off x="4315100" y="848450"/>
            <a:ext cx="4895925" cy="3755101"/>
          </a:xfrm>
          <a:prstGeom prst="rect">
            <a:avLst/>
          </a:prstGeom>
          <a:noFill/>
          <a:ln>
            <a:noFill/>
          </a:ln>
        </p:spPr>
      </p:pic>
      <p:sp>
        <p:nvSpPr>
          <p:cNvPr id="92" name="Google Shape;92;p19"/>
          <p:cNvSpPr txBox="1"/>
          <p:nvPr/>
        </p:nvSpPr>
        <p:spPr>
          <a:xfrm>
            <a:off x="482325" y="4539500"/>
            <a:ext cx="36390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rPr>
              <a:t>Loss function without attention</a:t>
            </a:r>
            <a:endParaRPr sz="1800">
              <a:solidFill>
                <a:srgbClr val="0000FF"/>
              </a:solidFill>
            </a:endParaRPr>
          </a:p>
        </p:txBody>
      </p:sp>
      <p:sp>
        <p:nvSpPr>
          <p:cNvPr id="93" name="Google Shape;93;p19"/>
          <p:cNvSpPr txBox="1"/>
          <p:nvPr/>
        </p:nvSpPr>
        <p:spPr>
          <a:xfrm>
            <a:off x="4986238" y="4539500"/>
            <a:ext cx="36390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rPr>
              <a:t>Loss function with attention</a:t>
            </a:r>
            <a:endParaRPr sz="18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66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function </a:t>
            </a:r>
            <a:r>
              <a:rPr lang="en"/>
              <a:t>with</a:t>
            </a:r>
            <a:r>
              <a:rPr lang="en"/>
              <a:t> Transformer model (with varying sentence pairs)</a:t>
            </a:r>
            <a:endParaRPr/>
          </a:p>
        </p:txBody>
      </p:sp>
      <p:pic>
        <p:nvPicPr>
          <p:cNvPr id="99" name="Google Shape;99;p20"/>
          <p:cNvPicPr preferRelativeResize="0"/>
          <p:nvPr/>
        </p:nvPicPr>
        <p:blipFill>
          <a:blip r:embed="rId3">
            <a:alphaModFix/>
          </a:blip>
          <a:stretch>
            <a:fillRect/>
          </a:stretch>
        </p:blipFill>
        <p:spPr>
          <a:xfrm>
            <a:off x="1965625" y="1167425"/>
            <a:ext cx="4940751" cy="375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35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Translations from attention-based models</a:t>
            </a:r>
            <a:endParaRPr/>
          </a:p>
        </p:txBody>
      </p:sp>
      <p:pic>
        <p:nvPicPr>
          <p:cNvPr id="105" name="Google Shape;105;p21"/>
          <p:cNvPicPr preferRelativeResize="0"/>
          <p:nvPr/>
        </p:nvPicPr>
        <p:blipFill rotWithShape="1">
          <a:blip r:embed="rId3">
            <a:alphaModFix/>
          </a:blip>
          <a:srcRect b="82931" l="9898" r="22442" t="2904"/>
          <a:stretch/>
        </p:blipFill>
        <p:spPr>
          <a:xfrm>
            <a:off x="1101250" y="931325"/>
            <a:ext cx="5687724" cy="710300"/>
          </a:xfrm>
          <a:prstGeom prst="rect">
            <a:avLst/>
          </a:prstGeom>
          <a:noFill/>
          <a:ln>
            <a:noFill/>
          </a:ln>
        </p:spPr>
      </p:pic>
      <p:pic>
        <p:nvPicPr>
          <p:cNvPr id="106" name="Google Shape;106;p21"/>
          <p:cNvPicPr preferRelativeResize="0"/>
          <p:nvPr/>
        </p:nvPicPr>
        <p:blipFill rotWithShape="1">
          <a:blip r:embed="rId3">
            <a:alphaModFix/>
          </a:blip>
          <a:srcRect b="41345" l="9898" r="22442" t="44491"/>
          <a:stretch/>
        </p:blipFill>
        <p:spPr>
          <a:xfrm>
            <a:off x="1101250" y="1641625"/>
            <a:ext cx="5687724" cy="710300"/>
          </a:xfrm>
          <a:prstGeom prst="rect">
            <a:avLst/>
          </a:prstGeom>
          <a:noFill/>
          <a:ln>
            <a:noFill/>
          </a:ln>
        </p:spPr>
      </p:pic>
      <p:sp>
        <p:nvSpPr>
          <p:cNvPr id="107" name="Google Shape;107;p21"/>
          <p:cNvSpPr txBox="1"/>
          <p:nvPr/>
        </p:nvSpPr>
        <p:spPr>
          <a:xfrm>
            <a:off x="386300" y="2512000"/>
            <a:ext cx="8067300" cy="22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20">
                <a:solidFill>
                  <a:schemeClr val="dk1"/>
                </a:solidFill>
              </a:rPr>
              <a:t>Translation from transformer (200k training instances)</a:t>
            </a:r>
            <a:endParaRPr sz="2320">
              <a:solidFill>
                <a:schemeClr val="dk1"/>
              </a:solidFill>
            </a:endParaRPr>
          </a:p>
          <a:p>
            <a:pPr indent="0" lvl="0" marL="0" rtl="0" algn="l">
              <a:lnSpc>
                <a:spcPct val="105000"/>
              </a:lnSpc>
              <a:spcBef>
                <a:spcPts val="0"/>
              </a:spcBef>
              <a:spcAft>
                <a:spcPts val="0"/>
              </a:spcAft>
              <a:buNone/>
            </a:pPr>
            <a:r>
              <a:rPr lang="en" sz="1461">
                <a:solidFill>
                  <a:schemeClr val="dk2"/>
                </a:solidFill>
              </a:rPr>
              <a:t>English: &lt;SOS&gt; now jeevan dutt could speak out to the world without hesitation and say that it was a fact &lt;EOS&gt; &lt;PAD&gt; &lt;PAD&gt;</a:t>
            </a:r>
            <a:endParaRPr sz="1461">
              <a:solidFill>
                <a:schemeClr val="dk2"/>
              </a:solidFill>
            </a:endParaRPr>
          </a:p>
          <a:p>
            <a:pPr indent="0" lvl="0" marL="0" rtl="0" algn="l">
              <a:lnSpc>
                <a:spcPct val="105000"/>
              </a:lnSpc>
              <a:spcBef>
                <a:spcPts val="1200"/>
              </a:spcBef>
              <a:spcAft>
                <a:spcPts val="0"/>
              </a:spcAft>
              <a:buClr>
                <a:schemeClr val="dk1"/>
              </a:buClr>
              <a:buSzPts val="440"/>
              <a:buFont typeface="Arial"/>
              <a:buNone/>
            </a:pPr>
            <a:r>
              <a:rPr lang="en" sz="1461">
                <a:solidFill>
                  <a:schemeClr val="dk2"/>
                </a:solidFill>
              </a:rPr>
              <a:t>Actual: &lt;SOS&gt; जीवनदत्त ऊंची आवाज से घोषित कर सकते हैं कि यह सत्य है सत्य है। &lt;EOS&gt; &lt;PAD&gt; &lt;PAD&gt; &lt;PAD&gt; &lt;PAD&gt; &lt;PAD&gt; &lt;PAD&gt;</a:t>
            </a:r>
            <a:endParaRPr sz="1461">
              <a:solidFill>
                <a:schemeClr val="dk2"/>
              </a:solidFill>
            </a:endParaRPr>
          </a:p>
          <a:p>
            <a:pPr indent="0" lvl="0" marL="0" rtl="0" algn="l">
              <a:lnSpc>
                <a:spcPct val="105000"/>
              </a:lnSpc>
              <a:spcBef>
                <a:spcPts val="1200"/>
              </a:spcBef>
              <a:spcAft>
                <a:spcPts val="0"/>
              </a:spcAft>
              <a:buClr>
                <a:schemeClr val="dk1"/>
              </a:buClr>
              <a:buSzPts val="440"/>
              <a:buFont typeface="Arial"/>
              <a:buNone/>
            </a:pPr>
            <a:r>
              <a:rPr lang="en" sz="1461">
                <a:solidFill>
                  <a:schemeClr val="dk2"/>
                </a:solidFill>
              </a:rPr>
              <a:t>Predicted: जीवनदत्त ऊंची आवाज मिल सकता है और तब हमें उस समय दुनिया में जीत सकता है।</a:t>
            </a:r>
            <a:endParaRPr sz="1461">
              <a:solidFill>
                <a:schemeClr val="dk2"/>
              </a:solidFill>
            </a:endParaRPr>
          </a:p>
          <a:p>
            <a:pPr indent="0" lvl="0" marL="0" rtl="0" algn="l">
              <a:lnSpc>
                <a:spcPct val="105000"/>
              </a:lnSpc>
              <a:spcBef>
                <a:spcPts val="1200"/>
              </a:spcBef>
              <a:spcAft>
                <a:spcPts val="0"/>
              </a:spcAft>
              <a:buClr>
                <a:schemeClr val="dk1"/>
              </a:buClr>
              <a:buSzPts val="440"/>
              <a:buFont typeface="Arial"/>
              <a:buNone/>
            </a:pPr>
            <a:r>
              <a:t/>
            </a:r>
            <a:endParaRPr sz="2320">
              <a:solidFill>
                <a:schemeClr val="dk1"/>
              </a:solidFill>
            </a:endParaRPr>
          </a:p>
          <a:p>
            <a:pPr indent="0" lvl="0" marL="0" rtl="0" algn="l">
              <a:spcBef>
                <a:spcPts val="1200"/>
              </a:spcBef>
              <a:spcAft>
                <a:spcPts val="0"/>
              </a:spcAft>
              <a:buClr>
                <a:schemeClr val="dk1"/>
              </a:buClr>
              <a:buSzPts val="990"/>
              <a:buFont typeface="Arial"/>
              <a:buNone/>
            </a:pPr>
            <a:r>
              <a:t/>
            </a:r>
            <a:endParaRPr sz="232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