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2675C0-B600-406E-902F-CFEE42D3687C}">
  <a:tblStyle styleId="{C72675C0-B600-406E-902F-CFEE42D368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2" type="sldNum"/>
          </p:nvPr>
        </p:nvSpPr>
        <p:spPr>
          <a:xfrm>
            <a:off x="3884414" y="8685893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097aeb5b0_1_0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2a097aeb5b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097aeb5b0_1_14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2a097aeb5b0_1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097aeb5b0_1_39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2a097aeb5b0_1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097aeb5b0_1_49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2a097aeb5b0_1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097aeb5b0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097aeb5b0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097aeb5b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097aeb5b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4874ed219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94874ed219_6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4874ed219_6_0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g294874ed219_6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4874ed219_6_5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g294874ed219_6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4874ed219_6_10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294874ed219_6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4874ed219_6_20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g294874ed219_6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097aeb5b0_1_26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g2a097aeb5b0_1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 type="tbl">
  <p:cSld name="TABL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1" name="Google Shape;21;p5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2" name="Google Shape;22;p5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 rot="5400000">
            <a:off x="1272779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showMasterSp="0" type="txAndObj">
  <p:cSld name="TEXT_AND_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>
            <a:alpha val="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huggingface.co/ai4bharat/IndicNER?text=o+indra+many+a+time+set+free.%0D%0Abring+indra+to+the+east+again+that+sun+who+now+is+in+the+west.%0D%0Aeven+against+the+will+of+gods" TargetMode="External"/><Relationship Id="rId4" Type="http://schemas.openxmlformats.org/officeDocument/2006/relationships/hyperlink" Target="https://huggingface.co/cfilt/HiNER-collapsed-muril-base-case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ctrTitle"/>
          </p:nvPr>
        </p:nvSpPr>
        <p:spPr>
          <a:xfrm>
            <a:off x="228600" y="375375"/>
            <a:ext cx="86868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NER for Sanskrit Language</a:t>
            </a:r>
            <a:endParaRPr/>
          </a:p>
        </p:txBody>
      </p:sp>
      <p:sp>
        <p:nvSpPr>
          <p:cNvPr id="49" name="Google Shape;49;p12"/>
          <p:cNvSpPr txBox="1"/>
          <p:nvPr>
            <p:ph idx="1" type="subTitle"/>
          </p:nvPr>
        </p:nvSpPr>
        <p:spPr>
          <a:xfrm>
            <a:off x="115875" y="2121700"/>
            <a:ext cx="8610600" cy="3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lang="en-US" sz="2800"/>
              <a:t>23M0837,Ujjwal Sharma, M.Tech 1st year,CSE</a:t>
            </a:r>
            <a:endParaRPr sz="2800"/>
          </a:p>
          <a:p>
            <a:pPr indent="-381000" lvl="0" marL="4572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lang="en-US" sz="2800"/>
              <a:t>23M0753,Swapnil Bhattacharyya,Mtech 1st year, CSE</a:t>
            </a:r>
            <a:endParaRPr sz="2000"/>
          </a:p>
          <a:p>
            <a:pPr indent="-381000" lvl="0" marL="4572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lang="en-US" sz="2800"/>
              <a:t>23M0834, Priyanshu Sharma, M.Tech 1st year, CSE</a:t>
            </a:r>
            <a:endParaRPr sz="2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/>
              <a:t>23D0373,Priya Mishra,Phd 1</a:t>
            </a:r>
            <a:r>
              <a:rPr baseline="30000" lang="en-US" sz="2800"/>
              <a:t>st</a:t>
            </a:r>
            <a:r>
              <a:rPr lang="en-US" sz="2800"/>
              <a:t> year,CSE</a:t>
            </a:r>
            <a:endParaRPr sz="2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381000" lvl="0" marL="4572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457200" y="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DataSet Statistics</a:t>
            </a:r>
            <a:endParaRPr/>
          </a:p>
        </p:txBody>
      </p:sp>
      <p:graphicFrame>
        <p:nvGraphicFramePr>
          <p:cNvPr id="104" name="Google Shape;104;p21"/>
          <p:cNvGraphicFramePr/>
          <p:nvPr/>
        </p:nvGraphicFramePr>
        <p:xfrm>
          <a:off x="935250" y="119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{C72675C0-B600-406E-902F-CFEE42D3687C}</a:tableStyleId>
              </a:tblPr>
              <a:tblGrid>
                <a:gridCol w="3636750"/>
                <a:gridCol w="3636750"/>
              </a:tblGrid>
              <a:tr h="35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Type of Tag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Number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 of Tokens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PERSON 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6509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ORGANISATION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31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LOCATION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439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O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451122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5" name="Google Shape;105;p21"/>
          <p:cNvSpPr txBox="1"/>
          <p:nvPr/>
        </p:nvSpPr>
        <p:spPr>
          <a:xfrm>
            <a:off x="1135050" y="3589125"/>
            <a:ext cx="6873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Total Sentences - 45774</a:t>
            </a:r>
            <a:endParaRPr sz="2400"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Total Token - 65498</a:t>
            </a:r>
            <a:endParaRPr sz="2400"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Total Tags - 4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457200" y="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DataSet Distribution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00" y="1437975"/>
            <a:ext cx="4319352" cy="250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850" y="1496899"/>
            <a:ext cx="4319351" cy="245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457200" y="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Models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252625" y="792850"/>
            <a:ext cx="8229600" cy="4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36550" lvl="0" marL="45720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We trained different models 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Bi-Directional RNNs</a:t>
            </a:r>
            <a:endParaRPr sz="1700"/>
          </a:p>
          <a:p>
            <a:pPr indent="-3365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Embedding Layer</a:t>
            </a:r>
            <a:endParaRPr sz="1700"/>
          </a:p>
          <a:p>
            <a:pPr indent="-3365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2  Bi-Directional RNNs</a:t>
            </a:r>
            <a:endParaRPr sz="1700"/>
          </a:p>
          <a:p>
            <a:pPr indent="-3365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Residual Connection</a:t>
            </a:r>
            <a:endParaRPr sz="1700"/>
          </a:p>
          <a:p>
            <a:pPr indent="-3365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Linear Layer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Random Forest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Adaboost</a:t>
            </a:r>
            <a:br>
              <a:rPr lang="en-US" sz="1700"/>
            </a:br>
            <a:br>
              <a:rPr lang="en-US" sz="1700"/>
            </a:br>
            <a:br>
              <a:rPr lang="en-US" sz="1700"/>
            </a:b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GitHub Repository - https://github.com/ujjwalsharmaIITB/Natural-Language-Processing-Semester-1/tree/main/NER%20Project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457200" y="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</a:t>
            </a:r>
            <a:endParaRPr/>
          </a:p>
        </p:txBody>
      </p:sp>
      <p:graphicFrame>
        <p:nvGraphicFramePr>
          <p:cNvPr id="124" name="Google Shape;124;p24"/>
          <p:cNvGraphicFramePr/>
          <p:nvPr/>
        </p:nvGraphicFramePr>
        <p:xfrm>
          <a:off x="868725" y="8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{C72675C0-B600-406E-902F-CFEE42D3687C}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Training</a:t>
                      </a:r>
                      <a:r>
                        <a:rPr lang="en-US"/>
                        <a:t>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Validation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Bi-Directional RNN (256 units)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99.4%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95.59%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Bi-Directional RNN (512 units)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99.5%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96.1%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5" name="Google Shape;125;p24"/>
          <p:cNvGraphicFramePr/>
          <p:nvPr/>
        </p:nvGraphicFramePr>
        <p:xfrm>
          <a:off x="868700" y="331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{C72675C0-B600-406E-902F-CFEE42D3687C}</a:tableStyleId>
              </a:tblPr>
              <a:tblGrid>
                <a:gridCol w="1830700"/>
                <a:gridCol w="1830700"/>
                <a:gridCol w="1830700"/>
                <a:gridCol w="1830700"/>
              </a:tblGrid>
              <a:tr h="41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Adaboost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1.00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0.93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0.93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Qualitative Analysis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457200" y="1063375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Cross-linguistic knowledge transfer from a pre-trained NER model in another language can improve the performance of the NER model in the target language.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Label transfer can reduce the need for extensive annotation in the target language, saving time and resources.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/>
              <a:t>Some examples of correct alignment</a:t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rgbClr val="FF00FF"/>
                </a:solidFill>
              </a:rPr>
              <a:t>धृतराष्ट्र</a:t>
            </a:r>
            <a:r>
              <a:rPr lang="en-US" sz="2000"/>
              <a:t> - Dhrtarastra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rgbClr val="FF00FF"/>
                </a:solidFill>
              </a:rPr>
              <a:t>उवाच</a:t>
            </a:r>
            <a:r>
              <a:rPr lang="en-US" sz="2000"/>
              <a:t> - said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rgbClr val="FF00FF"/>
                </a:solidFill>
              </a:rPr>
              <a:t>धर्मक्षेत्रे </a:t>
            </a:r>
            <a:r>
              <a:rPr lang="en-US" sz="2000"/>
              <a:t>- </a:t>
            </a:r>
            <a:r>
              <a:rPr lang="en-US" sz="2000"/>
              <a:t>Kuruksetra,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rgbClr val="FF00FF"/>
                </a:solidFill>
              </a:rPr>
              <a:t>कुरुक्षेत्रे </a:t>
            </a:r>
            <a:r>
              <a:rPr lang="en-US" sz="2000"/>
              <a:t>- warring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rgbClr val="FF00FF"/>
                </a:solidFill>
              </a:rPr>
              <a:t>समवेता</a:t>
            </a:r>
            <a:r>
              <a:rPr lang="en-US" sz="2000"/>
              <a:t> - of</a:t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We have tried to adopt a systematic approach to enhance the model's robustness and performance as well as for dataset generation.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 recognize instances where label transfer enhances performance, reinforcing the value of this approach.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 have viewed model development as an iterative process that requires continuous refinement based on feedback and changing data landscapes.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42900" y="154484"/>
            <a:ext cx="61722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42900" y="900132"/>
            <a:ext cx="8307900" cy="4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•"/>
            </a:pPr>
            <a:r>
              <a:rPr lang="en-US" sz="1800"/>
              <a:t>Rudra Murthy, Pallab Bhattacharjee, Rahul Sharnagat, Jyotsana Khatri, Diptesh Kanojia, and Pushpak Bhattacharyya. 2022.</a:t>
            </a:r>
            <a:r>
              <a:rPr b="1" i="1" lang="en-US" sz="1800"/>
              <a:t> HiNER: A large Hindi Named Entity Recognition Dataset.</a:t>
            </a:r>
            <a:r>
              <a:rPr lang="en-US" sz="1800"/>
              <a:t> In Proceedings of the Thirteenth Language Resources and Evaluation Conference, pages 4467–4476, Marseille, France. European Language Resources Association.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ai4bharat/IndicNER ,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https://huggingface.co/ai4bharat/IndicNER?text=o+indra+many+a+time+set+free.%0D%0Abring+indra+to+the+east+again+that+sun+who+now+is+in+the+west.%0D%0Aeven+against+the+will+of+gods</a:t>
            </a:r>
            <a:r>
              <a:rPr lang="en-US" sz="1800"/>
              <a:t>. [30 Nov 2023]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cfilt/HiNER-collapsed-muril-base-cased , 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https://huggingface.co/cfilt/HiNER-collapsed-muril-base-cased</a:t>
            </a:r>
            <a:r>
              <a:rPr lang="en-US" sz="1800"/>
              <a:t> .[30 Nov  2023]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57201" y="-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57200" y="919950"/>
            <a:ext cx="8229600" cy="4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•"/>
            </a:pPr>
            <a:r>
              <a:rPr b="1" lang="en-US" sz="1700"/>
              <a:t>Identifying Named Entities in Sanskrit Sentences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/>
              <a:t>Input: Sanskrit Sentence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/>
              <a:t>Output: Named Entity Tagged Sentence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/>
              <a:t>Example: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/>
              <a:t>Input: </a:t>
            </a:r>
            <a:r>
              <a:rPr lang="en-US" sz="1700">
                <a:solidFill>
                  <a:srgbClr val="FFC000"/>
                </a:solidFill>
              </a:rPr>
              <a:t>श्रीकृष्णः </a:t>
            </a:r>
            <a:r>
              <a:rPr lang="en-US" sz="1700">
                <a:solidFill>
                  <a:srgbClr val="F907C5"/>
                </a:solidFill>
              </a:rPr>
              <a:t>द्वारिकायाः</a:t>
            </a:r>
            <a:r>
              <a:rPr lang="en-US" sz="1700">
                <a:solidFill>
                  <a:srgbClr val="FFC000"/>
                </a:solidFill>
              </a:rPr>
              <a:t> </a:t>
            </a:r>
            <a:r>
              <a:rPr lang="en-US" sz="1700">
                <a:solidFill>
                  <a:schemeClr val="dk1"/>
                </a:solidFill>
              </a:rPr>
              <a:t>राजा अस्ति</a:t>
            </a:r>
            <a:endParaRPr sz="1700"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C000"/>
              </a:buClr>
              <a:buSzPts val="2100"/>
              <a:buFont typeface="Arial"/>
              <a:buNone/>
            </a:pPr>
            <a:r>
              <a:rPr lang="en-US" sz="1700"/>
              <a:t>Output:</a:t>
            </a:r>
            <a:r>
              <a:rPr lang="en-US" sz="1700">
                <a:solidFill>
                  <a:srgbClr val="FFC000"/>
                </a:solidFill>
              </a:rPr>
              <a:t> श्रीकृष्णः_(Person) </a:t>
            </a:r>
            <a:r>
              <a:rPr lang="en-US" sz="1700">
                <a:solidFill>
                  <a:srgbClr val="F907C5"/>
                </a:solidFill>
              </a:rPr>
              <a:t>द्वारिकायाः_(Location) </a:t>
            </a:r>
            <a:r>
              <a:rPr lang="en-US" sz="1700">
                <a:solidFill>
                  <a:schemeClr val="dk1"/>
                </a:solidFill>
              </a:rPr>
              <a:t>राजा अस्ति</a:t>
            </a:r>
            <a:endParaRPr sz="1700"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ts val="2100"/>
              <a:buFont typeface="Arial"/>
              <a:buNone/>
            </a:pPr>
            <a:r>
              <a:rPr lang="en-US" sz="1700">
                <a:solidFill>
                  <a:srgbClr val="F907C5"/>
                </a:solidFill>
              </a:rPr>
              <a:t> </a:t>
            </a:r>
            <a:r>
              <a:rPr lang="en-US" sz="1700">
                <a:solidFill>
                  <a:srgbClr val="FFC000"/>
                </a:solidFill>
              </a:rPr>
              <a:t>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57201" y="-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Statement | Sub Problems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200" y="1011275"/>
            <a:ext cx="8229600" cy="3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365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b="1" lang="en-US" sz="1700"/>
              <a:t>Creating a dataset for Sanskrit NER</a:t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b="1" lang="en-US" sz="1700"/>
              <a:t>Training  models for Sanskrit NER</a:t>
            </a:r>
            <a:endParaRPr b="1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" y="161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Motivation of the problem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02375" y="1137700"/>
            <a:ext cx="8229600" cy="3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There is no public NER dataset for Sanskrit</a:t>
            </a:r>
            <a:r>
              <a:rPr lang="en-US" sz="2000"/>
              <a:t>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Creation of Dataset through human annotation is costly and time consuming.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NER for Indian Languages has been limited to popular languages such as Hindi (</a:t>
            </a:r>
            <a:r>
              <a:rPr b="1" i="1" lang="en-US" sz="2000"/>
              <a:t>HiNER</a:t>
            </a:r>
            <a:r>
              <a:rPr lang="en-US" sz="2000"/>
              <a:t>; Murthy et al., 2022)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113625" y="857400"/>
            <a:ext cx="8988600" cy="4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700"/>
              <a:buChar char="•"/>
            </a:pPr>
            <a:r>
              <a:rPr lang="en-US" sz="1700">
                <a:solidFill>
                  <a:srgbClr val="0000FF"/>
                </a:solidFill>
              </a:rPr>
              <a:t>IJCNLP 2008 NER Dataset: This dataset contains NER data in five languages, including Hindi. It has been used extensively in previous Hindi NER research.</a:t>
            </a:r>
            <a:endParaRPr sz="1700">
              <a:solidFill>
                <a:srgbClr val="0000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Char char="•"/>
            </a:pPr>
            <a:r>
              <a:rPr lang="en-US" sz="1700">
                <a:solidFill>
                  <a:srgbClr val="0000FF"/>
                </a:solidFill>
              </a:rPr>
              <a:t>FIRE 2014 Dataset: Another dataset featuring NER data in four languages, including Hindi. It has been a resource for NER research.</a:t>
            </a:r>
            <a:endParaRPr sz="1700">
              <a:solidFill>
                <a:srgbClr val="0000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Char char="•"/>
            </a:pPr>
            <a:r>
              <a:rPr lang="en-US" sz="1700">
                <a:solidFill>
                  <a:srgbClr val="0000FF"/>
                </a:solidFill>
              </a:rPr>
              <a:t>WikiANN Data: This dataset contains NER data in multiple languages, including Hindi. However, it is tagged automatically and considered a 'silver-standard' dataset for NER.</a:t>
            </a:r>
            <a:endParaRPr sz="1700">
              <a:solidFill>
                <a:srgbClr val="0000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Char char="•"/>
            </a:pPr>
            <a:r>
              <a:rPr lang="en-US" sz="1700">
                <a:solidFill>
                  <a:srgbClr val="0000FF"/>
                </a:solidFill>
              </a:rPr>
              <a:t>Multilingual Transfer Learning: Rahimi et al. (2019) discuss the use of transfer learning for multilingual NER, evaluating results across multiple languages.</a:t>
            </a:r>
            <a:endParaRPr sz="1700">
              <a:solidFill>
                <a:srgbClr val="0000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Char char="•"/>
            </a:pPr>
            <a:r>
              <a:rPr lang="en-US" sz="1700">
                <a:solidFill>
                  <a:srgbClr val="0000FF"/>
                </a:solidFill>
              </a:rPr>
              <a:t>Code-Mixed Hindi-English Text: Singh et al. (2018) employ Long Short-Term Memory (LSTM), Decision Trees, and Conditional Random Fields (CRF) for NER on code-mixed Hindi-English social media text.</a:t>
            </a:r>
            <a:endParaRPr sz="1700">
              <a:solidFill>
                <a:srgbClr val="0000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Char char="•"/>
            </a:pPr>
            <a:r>
              <a:rPr lang="en-US" sz="1700">
                <a:solidFill>
                  <a:srgbClr val="0000FF"/>
                </a:solidFill>
              </a:rPr>
              <a:t>Hybrid Approaches: Past research has explored hybrid approaches combining CRF, Maximum Entropy (MaxEnt), and rules for Hindi NER using the IJCNLP-08 dataset.</a:t>
            </a:r>
            <a:endParaRPr sz="3300"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55750" y="3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Survey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57200" y="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Literature Survey(Contd.)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201875" y="803000"/>
            <a:ext cx="8229600" cy="4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700"/>
              <a:buChar char="•"/>
            </a:pPr>
            <a:r>
              <a:rPr lang="en-US" sz="1700">
                <a:solidFill>
                  <a:srgbClr val="0000FF"/>
                </a:solidFill>
              </a:rPr>
              <a:t>Contextualized Word Representations: Recent work includes the use of deep learning-based approaches. Singh et al. (2021) employ a Bidirectional LSTM (BiLSTM) architecture with contextualized ELMo word representations.</a:t>
            </a:r>
            <a:endParaRPr sz="1700">
              <a:solidFill>
                <a:srgbClr val="0000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Char char="•"/>
            </a:pPr>
            <a:r>
              <a:rPr lang="en-US" sz="1700">
                <a:solidFill>
                  <a:srgbClr val="0000FF"/>
                </a:solidFill>
              </a:rPr>
              <a:t>BiLSTM and Multiple Datasets: Athavale et al. (2016) use BiLSTM and multiple datasets to achieve an F1 score of around 77.48% for all NER tags in Hindi.</a:t>
            </a:r>
            <a:endParaRPr sz="1700">
              <a:solidFill>
                <a:srgbClr val="0000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Char char="•"/>
            </a:pPr>
            <a:r>
              <a:rPr lang="en-US" sz="1700">
                <a:solidFill>
                  <a:srgbClr val="0000FF"/>
                </a:solidFill>
              </a:rPr>
              <a:t>Morphological and Phonological Sub-Word Representations: Multilingual approaches explore morphological and phonological sub-word representations to aid NER tasks in languages such as Hindi.</a:t>
            </a:r>
            <a:endParaRPr sz="1700">
              <a:solidFill>
                <a:srgbClr val="0000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Char char="•"/>
            </a:pPr>
            <a:r>
              <a:rPr lang="en-US" sz="1700">
                <a:solidFill>
                  <a:srgbClr val="0000FF"/>
                </a:solidFill>
              </a:rPr>
              <a:t>Typological Features and Machine Learning: C S and Lalitha Devi (2020) propose typological features and machine learning-based approaches for NER in various language families.</a:t>
            </a:r>
            <a:endParaRPr sz="1700">
              <a:solidFill>
                <a:srgbClr val="0000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Char char="•"/>
            </a:pPr>
            <a:r>
              <a:rPr lang="en-US" sz="1700">
                <a:solidFill>
                  <a:srgbClr val="0000FF"/>
                </a:solidFill>
              </a:rPr>
              <a:t>Combined Labelled Data for Indian Language NER: Research demonstrates that training with combined labeled data from multiple languages can improve Indian language NER.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272900" y="1026175"/>
            <a:ext cx="8229600" cy="3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We used existing parallel corpus </a:t>
            </a:r>
            <a:r>
              <a:rPr lang="en-US" sz="1700"/>
              <a:t>to create a Sanskrit NER dataset using Label Transfer Technique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Parallel Corpuses: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Hindi-Sanskrit 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English-Sanskrit 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Label Transfer</a:t>
            </a:r>
            <a:endParaRPr sz="1700"/>
          </a:p>
          <a:p>
            <a:pPr indent="-3365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700"/>
              <a:buChar char="–"/>
            </a:pPr>
            <a:r>
              <a:rPr lang="en-US" sz="1700">
                <a:solidFill>
                  <a:srgbClr val="0000FF"/>
                </a:solidFill>
              </a:rPr>
              <a:t>Using Hindi a</a:t>
            </a:r>
            <a:r>
              <a:rPr lang="en-US" sz="1700"/>
              <a:t>nd English</a:t>
            </a:r>
            <a:r>
              <a:rPr lang="en-US" sz="1700">
                <a:solidFill>
                  <a:srgbClr val="0000FF"/>
                </a:solidFill>
              </a:rPr>
              <a:t> as the source language run an NER tool for Hindi and </a:t>
            </a:r>
            <a:r>
              <a:rPr lang="en-US" sz="1700"/>
              <a:t>E</a:t>
            </a:r>
            <a:r>
              <a:rPr lang="en-US" sz="1700">
                <a:solidFill>
                  <a:srgbClr val="0000FF"/>
                </a:solidFill>
              </a:rPr>
              <a:t>nglish</a:t>
            </a:r>
            <a:endParaRPr sz="1700">
              <a:solidFill>
                <a:srgbClr val="0000FF"/>
              </a:solidFill>
            </a:endParaRPr>
          </a:p>
          <a:p>
            <a:pPr indent="-3365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700"/>
              <a:buChar char="–"/>
            </a:pPr>
            <a:r>
              <a:rPr lang="en-US" sz="1700"/>
              <a:t>Find the word alignments for the corresponding sentences</a:t>
            </a:r>
            <a:endParaRPr sz="1700">
              <a:solidFill>
                <a:srgbClr val="0000FF"/>
              </a:solidFill>
            </a:endParaRPr>
          </a:p>
          <a:p>
            <a:pPr indent="-3365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700"/>
              <a:buChar char="–"/>
            </a:pPr>
            <a:r>
              <a:rPr lang="en-US" sz="1700">
                <a:solidFill>
                  <a:srgbClr val="0000FF"/>
                </a:solidFill>
              </a:rPr>
              <a:t>Transfer the NE labels to Sanskrit using the NE</a:t>
            </a:r>
            <a:r>
              <a:rPr lang="en-US" sz="1700"/>
              <a:t>R tags created for source language</a:t>
            </a:r>
            <a:endParaRPr sz="1700"/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457200" y="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Creation of Dataset | Overview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57200" y="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Creation of Dataset | Tagset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252625" y="792850"/>
            <a:ext cx="8229600" cy="4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36550" lvl="0" marL="45720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We created a </a:t>
            </a:r>
            <a:r>
              <a:rPr lang="en-US" sz="1700"/>
              <a:t>dataset</a:t>
            </a:r>
            <a:r>
              <a:rPr lang="en-US" sz="1700"/>
              <a:t> </a:t>
            </a:r>
            <a:r>
              <a:rPr lang="en-US" sz="1700"/>
              <a:t>with</a:t>
            </a:r>
            <a:r>
              <a:rPr lang="en-US" sz="1700"/>
              <a:t> 4 tags:</a:t>
            </a:r>
            <a:endParaRPr sz="17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PERSON 			</a:t>
            </a:r>
            <a:r>
              <a:rPr lang="en-US" sz="1500"/>
              <a:t>('Vālmīki' → 'PERSON’ )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LOCATION</a:t>
            </a:r>
            <a:r>
              <a:rPr lang="en-US" sz="1500"/>
              <a:t> </a:t>
            </a:r>
            <a:r>
              <a:rPr lang="en-US" sz="1500"/>
              <a:t>		</a:t>
            </a:r>
            <a:r>
              <a:rPr lang="en-US" sz="1500"/>
              <a:t>('Vedas' → 'ORGANIZATION’ )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ORGANIZATION	 </a:t>
            </a:r>
            <a:r>
              <a:rPr lang="en-US" sz="1500"/>
              <a:t>( ('Himavat' → 'LOCATION’))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O (Other)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457200" y="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Creation of Dataset | Technique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500" y="2281500"/>
            <a:ext cx="5492001" cy="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61350" y="857400"/>
            <a:ext cx="8229600" cy="3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For both datasets we have used “Fast Align” tool to calculate alignments in both direction, then took the common alignments.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For English Dataset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After obtaining the alignments we </a:t>
            </a:r>
            <a:r>
              <a:rPr lang="en-US" sz="1700"/>
              <a:t>obtained NER tags from ai4bharat/IndicNER - bert-base-multilingual-uncased model</a:t>
            </a:r>
            <a:br>
              <a:rPr lang="en-US" sz="1700"/>
            </a:br>
            <a:br>
              <a:rPr lang="en-US" sz="1700"/>
            </a:br>
            <a:br>
              <a:rPr lang="en-US" sz="1700"/>
            </a:br>
            <a:br>
              <a:rPr lang="en-US" sz="1700"/>
            </a:br>
            <a:br>
              <a:rPr lang="en-US" sz="1700"/>
            </a:b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For Hindi Dataset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After obtaining the alignments we obtained NER tags from cfilt/HiNER-collapsed-muril-base-cased -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As per the align words  we have transferred the tags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