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h1vQEWEAh2f3vQ3JHgwFUWKJzD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37B7C3-4228-4E62-B79B-F5C57FD2EF8F}">
  <a:tblStyle styleId="{E337B7C3-4228-4E62-B79B-F5C57FD2EF8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D8DAB86-C798-404B-90EF-240BA0B7F2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1562db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11562db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11562dba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11562dba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1562dba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11562dba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11562dba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11562dba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1562dba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11562dba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11562dba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11562dba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11562dba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11562dba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1562dba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1562dba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11562dbaf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11562dbaf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11562dba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11562dba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1562dba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1562dba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1562dba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11562dba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1562dbaf_0_1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411562dbaf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1" name="Google Shape;21;p14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2" name="Google Shape;22;p14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316XLBVOHQtmL_tj_JQ5yzIU_xbBe9O7?usp=drive_link" TargetMode="External"/><Relationship Id="rId4" Type="http://schemas.openxmlformats.org/officeDocument/2006/relationships/hyperlink" Target="https://drive.google.com/file/d/1_yG2q0F4H84OjGWM04kHbdaUfBBJBll1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304800" y="578644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Assignment-1</a:t>
            </a:r>
            <a:br>
              <a:rPr b="1" lang="en-IN" sz="4400"/>
            </a:br>
            <a:r>
              <a:rPr b="1" lang="en-IN" sz="4400"/>
              <a:t>(Inhabitant term prediction)</a:t>
            </a:r>
            <a:endParaRPr sz="4400"/>
          </a:p>
        </p:txBody>
      </p:sp>
      <p:sp>
        <p:nvSpPr>
          <p:cNvPr id="47" name="Google Shape;47;p1"/>
          <p:cNvSpPr txBox="1"/>
          <p:nvPr>
            <p:ph idx="1" type="subTitle"/>
          </p:nvPr>
        </p:nvSpPr>
        <p:spPr>
          <a:xfrm>
            <a:off x="115887" y="2457449"/>
            <a:ext cx="8610600" cy="242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23M0837  Ujjwal Sharma CS</a:t>
            </a:r>
            <a:r>
              <a:rPr lang="en-IN" sz="3200"/>
              <a:t>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23M0753 Swapnil Bhattacharyya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23M0834 Priyanshu Sharma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rPr lang="en-IN" sz="3200"/>
              <a:t>23D0373 Priya Mishra CSE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457200" y="205979"/>
            <a:ext cx="8229600" cy="4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Marking 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82296" y="939546"/>
            <a:ext cx="8933688" cy="4197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600"/>
              <a:t>Data collection, curation and refinement (at least 500 cities) – 25 marks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600"/>
              <a:t>Model(s) – 15 marks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600"/>
              <a:t>Analysis – 10 marks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600"/>
              <a:t>Demo – 10 marks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600"/>
              <a:t>Overall impression – 10 marks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600"/>
              <a:t>Interface – 10 marks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1600"/>
              <a:t>Accuracy 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1600"/>
              <a:t>Above 80% - 10 marks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1600"/>
              <a:t>60-80% - 7 marks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1600"/>
              <a:t>40-60% - 5 marks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1600"/>
              <a:t>20-40% - 3 marks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 sz="1600"/>
              <a:t>Below 20 – 0 marks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1" marL="8001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11562dbaf_1_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Methodology: 2</a:t>
            </a:r>
            <a:endParaRPr/>
          </a:p>
        </p:txBody>
      </p:sp>
      <p:sp>
        <p:nvSpPr>
          <p:cNvPr id="109" name="Google Shape;109;g2411562dbaf_1_0"/>
          <p:cNvSpPr txBox="1"/>
          <p:nvPr>
            <p:ph idx="1" type="body"/>
          </p:nvPr>
        </p:nvSpPr>
        <p:spPr>
          <a:xfrm>
            <a:off x="543750" y="94050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 attempted to formulate rules for predicting citizen names.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After cleaning the dataset, excluding the wrong pairs, non-</a:t>
            </a:r>
            <a:r>
              <a:rPr lang="en-IN"/>
              <a:t>ASCII</a:t>
            </a:r>
            <a:r>
              <a:rPr lang="en-IN"/>
              <a:t> characters etc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The longest common subsequence evaluated between city and citizen name is detected.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Which is subtracted from both the city name and citizen name to have a base suffix and inflected suffix respectively.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1562dbaf_1_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Sample from Dataset</a:t>
            </a:r>
            <a:endParaRPr/>
          </a:p>
        </p:txBody>
      </p:sp>
      <p:sp>
        <p:nvSpPr>
          <p:cNvPr id="115" name="Google Shape;115;g2411562dbaf_1_1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2411562dbaf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8" y="205975"/>
            <a:ext cx="8015822" cy="4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1562dbaf_1_18"/>
          <p:cNvSpPr txBox="1"/>
          <p:nvPr>
            <p:ph idx="1" type="body"/>
          </p:nvPr>
        </p:nvSpPr>
        <p:spPr>
          <a:xfrm>
            <a:off x="457200" y="154800"/>
            <a:ext cx="8229600" cy="444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Rule-based Approach vs. Machine Learning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Initially, we attempted to create rules for citizen name prediction.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However, this proved to be challenging due to the complexity of the problem.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Machine Learning to the Rescue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To overcome the challenges of rule-based prediction, we turned to machine learning.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 trained machine learning classifiers to learn the underlying patterns in the data.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11562dbaf_1_24"/>
          <p:cNvSpPr txBox="1"/>
          <p:nvPr>
            <p:ph idx="1" type="body"/>
          </p:nvPr>
        </p:nvSpPr>
        <p:spPr>
          <a:xfrm>
            <a:off x="457200" y="488650"/>
            <a:ext cx="8229600" cy="41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Leveraging Character-Level N-Grams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To vectorize city names effectively, we employed character-level n-grams.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 computed TF-IDF (Term Frequency-Inverse Document Frequency) values for each character sequence within the n-gram range (2 to 4).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1562dbaf_1_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Inflected Suffix Frequency</a:t>
            </a:r>
            <a:endParaRPr/>
          </a:p>
        </p:txBody>
      </p:sp>
      <p:pic>
        <p:nvPicPr>
          <p:cNvPr id="132" name="Google Shape;132;g2411562dbaf_1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63" y="1200150"/>
            <a:ext cx="23907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411562dbaf_1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038" y="1190628"/>
            <a:ext cx="23526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1562dbaf_1_39"/>
          <p:cNvSpPr txBox="1"/>
          <p:nvPr>
            <p:ph idx="1" type="body"/>
          </p:nvPr>
        </p:nvSpPr>
        <p:spPr>
          <a:xfrm>
            <a:off x="457200" y="382500"/>
            <a:ext cx="8229600" cy="47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Our classes correspond to the inflected suffixes identified earlier, totaling 162 distinct classes.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Many of these classes have limited samples, some even having just a single instance.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We performed Leave-One-Out Cross-Validation (LOOCV) on all classes containing more than two samples.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LOOCV is a robust validation technique that helps us assess our model's performance accurately.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11562dbaf_1_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LOOCV Results</a:t>
            </a:r>
            <a:endParaRPr/>
          </a:p>
        </p:txBody>
      </p:sp>
      <p:sp>
        <p:nvSpPr>
          <p:cNvPr id="144" name="Google Shape;144;g2411562dbaf_1_4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SVM linear kernal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Mean Accuracy: 33.21%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Mean Micro-Average Precision: 33.21%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Mean Micro-Average Recall: 33.21%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1562dbaf_1_4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We reduced the number of classes to nine by filtering for inflected suffixes with a count of ten or more instances.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This filtering ensured that each selected class had a substantial sample size, enhancing the robustness of our analysis.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As a result, we were left with a total of 434 instances in these nine classes.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- This reduction in the number of classes allowed us to focus on more significant patterns and improve the overall reliability of our model.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11562dbaf_1_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Classes with Sample Size &gt;= 10</a:t>
            </a:r>
            <a:endParaRPr/>
          </a:p>
        </p:txBody>
      </p:sp>
      <p:sp>
        <p:nvSpPr>
          <p:cNvPr id="155" name="Google Shape;155;g2411562dbaf_1_5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2411562dbaf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25" y="354875"/>
            <a:ext cx="8028876" cy="43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457200" y="205978"/>
            <a:ext cx="8229600" cy="618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 (1/2)</a:t>
            </a:r>
            <a:endParaRPr/>
          </a:p>
        </p:txBody>
      </p:sp>
      <p:sp>
        <p:nvSpPr>
          <p:cNvPr id="53" name="Google Shape;53;p2"/>
          <p:cNvSpPr txBox="1"/>
          <p:nvPr>
            <p:ph idx="1" type="body"/>
          </p:nvPr>
        </p:nvSpPr>
        <p:spPr>
          <a:xfrm>
            <a:off x="0" y="731859"/>
            <a:ext cx="9056914" cy="388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300">
                <a:solidFill>
                  <a:srgbClr val="0000FF"/>
                </a:solidFill>
                <a:highlight>
                  <a:srgbClr val="F7F7F8"/>
                </a:highlight>
              </a:rPr>
              <a:t>Inhabitants of different cities are often associated with specific terms that reflect their connection to their place of residence. </a:t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300">
                <a:solidFill>
                  <a:srgbClr val="0000FF"/>
                </a:solidFill>
                <a:highlight>
                  <a:srgbClr val="F7F7F8"/>
                </a:highlight>
              </a:rPr>
              <a:t>Your task is to create a predictive model that can determine the correct inhabitant term for a new city. By analyzing existing data on city-inhabitant relationships, you will develop an understanding of the patterns and linguistic rules that govern these terms. </a:t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300">
                <a:solidFill>
                  <a:srgbClr val="0000FF"/>
                </a:solidFill>
                <a:highlight>
                  <a:srgbClr val="F7F7F8"/>
                </a:highlight>
              </a:rPr>
              <a:t>You are encouraged to leverage various methods, such as traditional rule-based approaches, classical machine learning techniques, or even deep learning methods, to accomplish this prediction task.</a:t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>
              <a:solidFill>
                <a:srgbClr val="0000FF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11562dbaf_1_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 Train Results (Samples &gt; 8)</a:t>
            </a:r>
            <a:endParaRPr/>
          </a:p>
        </p:txBody>
      </p:sp>
      <p:graphicFrame>
        <p:nvGraphicFramePr>
          <p:cNvPr id="162" name="Google Shape;162;g2411562dbaf_1_86"/>
          <p:cNvGraphicFramePr/>
          <p:nvPr/>
        </p:nvGraphicFramePr>
        <p:xfrm>
          <a:off x="952500" y="127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{DD8DAB86-C798-404B-90EF-240BA0B7F2D8}</a:tableStyleId>
              </a:tblPr>
              <a:tblGrid>
                <a:gridCol w="1501600"/>
                <a:gridCol w="1501600"/>
                <a:gridCol w="1501600"/>
                <a:gridCol w="1501600"/>
                <a:gridCol w="1501600"/>
              </a:tblGrid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Weighted-Avg 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Weighted-Avg 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Weighted-Avg F1-Score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SVC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/>
                        <a:t>0.9712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0.9732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0.9712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0.9709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MLPClassifier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0.9452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0.9452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0.9264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SGDClassifier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DecisionTreeClassifier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RandomForestClassifier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XGBClassifier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0.9914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BaggingClassifier (SVM)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0.7983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0.8712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0.7983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0.8004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BaggingClassifier (DT)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0.9389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0.9366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0.9368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11562dbaf_1_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 Test Results (Samples &gt; 8)</a:t>
            </a:r>
            <a:endParaRPr/>
          </a:p>
        </p:txBody>
      </p:sp>
      <p:graphicFrame>
        <p:nvGraphicFramePr>
          <p:cNvPr id="168" name="Google Shape;168;g2411562dbaf_1_65"/>
          <p:cNvGraphicFramePr/>
          <p:nvPr/>
        </p:nvGraphicFramePr>
        <p:xfrm>
          <a:off x="952500" y="127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{DD8DAB86-C798-404B-90EF-240BA0B7F2D8}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IN"/>
                        <a:t>Model</a:t>
                      </a:r>
                      <a:endParaRPr b="1"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IN"/>
                        <a:t>Accuracy</a:t>
                      </a:r>
                      <a:endParaRPr b="1"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IN"/>
                        <a:t>Weighted-Avg Precision</a:t>
                      </a:r>
                      <a:endParaRPr b="1"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IN"/>
                        <a:t>Weighted-Avg Recall</a:t>
                      </a:r>
                      <a:endParaRPr b="1"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IN"/>
                        <a:t>Weighted-Avg F1-Score</a:t>
                      </a:r>
                      <a:endParaRPr b="1"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SVM Linear Kernel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34.48%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40.66%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34.48%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26.92%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MLPClassifier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29.89%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31.00%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29.89%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28.66%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SGDClassifier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37.93%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38.36%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37.93%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33.04%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DecisionTreeClassifier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41.38%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44.38%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41.38%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39.43%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BaggingClassifier (SVM)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29.89%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39.42%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29.89%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17.59%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BaggingClassifier (DT)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36.78%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36.24%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36.78%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33.28%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RandomForestClassifier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42.53%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60.16%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42.53%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37.88%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XGBClassifier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43.68%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46.18%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43.68%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/>
                        <a:t>41.43%</a:t>
                      </a:r>
                      <a:endParaRPr/>
                    </a:p>
                  </a:txBody>
                  <a:tcPr marT="20325" marB="20325" marR="40000" marL="40000">
                    <a:lnL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2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1562dbaf_1_75"/>
          <p:cNvSpPr txBox="1"/>
          <p:nvPr>
            <p:ph idx="1" type="body"/>
          </p:nvPr>
        </p:nvSpPr>
        <p:spPr>
          <a:xfrm>
            <a:off x="457200" y="243600"/>
            <a:ext cx="8229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Following the prediction of inflected suffixes, we proceed to match them with the corresponding base suffixes.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This matching step involves associating the base suffix with the city name.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Subsequently, the base suffix is subtracted from the city name to add the inflected suffix, resulting in the generation of the citizen name.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This sequential process enables us to construct citizen names with accurate inflected suffixes based on the city names.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457200" y="205978"/>
            <a:ext cx="8229600" cy="618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 (2/2)</a:t>
            </a:r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0" y="710293"/>
            <a:ext cx="9056914" cy="388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/>
              <a:t>Data collection:</a:t>
            </a:r>
            <a:r>
              <a:rPr lang="en-IN"/>
              <a:t> Collect/Create data of city/town/village vs. inhabitant-term. Create train,   validation and test splits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/>
              <a:t>Input</a:t>
            </a:r>
            <a:r>
              <a:rPr lang="en-IN"/>
              <a:t>: A city/place name: London</a:t>
            </a:r>
            <a:br>
              <a:rPr lang="en-I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IN"/>
              <a:t>Output</a:t>
            </a:r>
            <a:r>
              <a:rPr lang="en-IN"/>
              <a:t>: Inhabitant term: Londoner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You will have to report on the validation and test data: 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Accuracy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Perform detailed error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Working with Data 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700"/>
              <a:t>Pre-processing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1700"/>
              <a:t>We have done stemming, manual alphabet correction, outlier removal and made classes out of the same.</a:t>
            </a:r>
            <a:endParaRPr sz="17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700"/>
              <a:t>Data Scraping: </a:t>
            </a:r>
            <a:r>
              <a:rPr i="1" lang="en-IN" sz="1700"/>
              <a:t>We have scraped data from Wikipedia, chatgpt and other websites.</a:t>
            </a:r>
            <a:endParaRPr sz="17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700"/>
              <a:t>Vocabulary size: </a:t>
            </a:r>
            <a:r>
              <a:rPr i="1" lang="en-IN" sz="1700"/>
              <a:t>Pre-filtration-1700+,</a:t>
            </a:r>
            <a:r>
              <a:rPr lang="en-IN" sz="1700"/>
              <a:t>Post-filtration 1171 </a:t>
            </a:r>
            <a:endParaRPr sz="17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700"/>
              <a:t>Distribution for the classes is  </a:t>
            </a:r>
            <a:endParaRPr sz="17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1700"/>
              <a:t>{'ite': 56, 'n': 88, 'er': 220, 'nese': 18, 'ian': 147, 'an': 90, 'i': 76, 'ese': 49, 'nian': 11, 'is': 35, 'ns': 157, 'ans': 51, 'ians': 69, 'ites': 53, 'nians': 11, 'ers': 40}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lang="en-IN" sz="1700"/>
              <a:t>Train, Test and Validation Split : 936, 141, 94 respectively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Experimental Setup </a:t>
            </a:r>
            <a:endParaRPr/>
          </a:p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457200" y="10632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500"/>
              <a:t>F</a:t>
            </a:r>
            <a:r>
              <a:rPr lang="en-IN" sz="1500"/>
              <a:t>or solving this city-inhabitant problem we have experimented on a variety of classifiers ranging from classical machine learning models such as SVM, decision tree etc. , deep learning techniques such as feedforward neural networks and even rule based analysis</a:t>
            </a:r>
            <a:endParaRPr sz="15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500"/>
              <a:t>Predicted the classes ( suffixes ) based on the city name that is encoded into a vector.</a:t>
            </a:r>
            <a:endParaRPr sz="15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500"/>
              <a:t> A learning rate of 0.09 was used in the deep learning-based model.Models were trained for 100 epochs. We also tried different optimizers like Adam , SGD etc..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IN" sz="1500"/>
              <a:t>Detailed model architecture:</a:t>
            </a:r>
            <a:endParaRPr sz="15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1500"/>
              <a:t>For ML based:- Decision trees, random forests, Naive Bayes, SVM</a:t>
            </a:r>
            <a:r>
              <a:rPr lang="en-IN" sz="1500"/>
              <a:t> were used.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300"/>
              <a:buChar char="–"/>
            </a:pPr>
            <a:r>
              <a:rPr lang="en-IN" sz="1500"/>
              <a:t>For deep learning based models:-A feedforward neural network with one hidden layer,one input and one output layer was used.Adam was used as optimiser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Char char="–"/>
            </a:pPr>
            <a:r>
              <a:rPr lang="en-IN" sz="1500"/>
              <a:t>We also did ensemble of all the above models ( majority vote )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77" name="Google Shape;77;p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6"/>
          <p:cNvGraphicFramePr/>
          <p:nvPr/>
        </p:nvGraphicFramePr>
        <p:xfrm>
          <a:off x="1152659" y="1002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{E337B7C3-4228-4E62-B79B-F5C57FD2EF8F}</a:tableStyleId>
              </a:tblPr>
              <a:tblGrid>
                <a:gridCol w="1112950"/>
                <a:gridCol w="1112950"/>
                <a:gridCol w="1112950"/>
                <a:gridCol w="1112950"/>
                <a:gridCol w="1112950"/>
                <a:gridCol w="1112950"/>
              </a:tblGrid>
              <a:tr h="51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cap="none" strike="noStrike"/>
                        <a:t>Model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Train</a:t>
                      </a:r>
                      <a:r>
                        <a:rPr lang="en-IN" sz="1200"/>
                        <a:t> A</a:t>
                      </a:r>
                      <a:r>
                        <a:rPr lang="en-IN" sz="1200" u="none" cap="none" strike="noStrike"/>
                        <a:t>ccuracy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(in%)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/>
                        <a:t>Test</a:t>
                      </a:r>
                      <a:r>
                        <a:rPr lang="en-IN" sz="1200"/>
                        <a:t> and Validation A</a:t>
                      </a:r>
                      <a:r>
                        <a:rPr lang="en-IN" sz="1200" u="none" cap="none" strike="noStrike"/>
                        <a:t>ccuracy (in%)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Precision on </a:t>
                      </a:r>
                      <a:r>
                        <a:rPr lang="en-IN" sz="1000"/>
                        <a:t>Test And Validation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(in%)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Recall on Test </a:t>
                      </a:r>
                      <a:r>
                        <a:rPr lang="en-IN" sz="1000"/>
                        <a:t>and Validation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(in%)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F1-score on Test and Validation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(in%)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Feed-Forward NN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5</a:t>
                      </a:r>
                      <a:r>
                        <a:rPr lang="en-IN" sz="1000"/>
                        <a:t>8</a:t>
                      </a:r>
                      <a:r>
                        <a:rPr lang="en-IN" sz="1000" u="none" cap="none" strike="noStrike"/>
                        <a:t>.</a:t>
                      </a:r>
                      <a:r>
                        <a:rPr lang="en-IN" sz="1000"/>
                        <a:t>86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29.78 / 35.10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38.97 / 28.33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59.09 / 36.17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46.79 / 30.98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Decision Tree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87.26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2</a:t>
                      </a:r>
                      <a:r>
                        <a:rPr lang="en-IN" sz="1000"/>
                        <a:t>0.56 / 28.72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2</a:t>
                      </a:r>
                      <a:r>
                        <a:rPr lang="en-IN" sz="1000"/>
                        <a:t>1.56 / 29.37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2</a:t>
                      </a:r>
                      <a:r>
                        <a:rPr lang="en-IN" sz="1000"/>
                        <a:t>0.56 / 28.73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20.67 / 27.34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Random Forest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( 3 estimators )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7</a:t>
                      </a:r>
                      <a:r>
                        <a:rPr lang="en-IN" sz="1000"/>
                        <a:t>2</a:t>
                      </a:r>
                      <a:r>
                        <a:rPr lang="en-IN" sz="1000" u="none" cap="none" strike="noStrike"/>
                        <a:t>.</a:t>
                      </a:r>
                      <a:r>
                        <a:rPr lang="en-IN" sz="1000"/>
                        <a:t>97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12.7</a:t>
                      </a:r>
                      <a:r>
                        <a:rPr lang="en-IN" sz="1000"/>
                        <a:t>6 / 14.89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34.26 / 33.57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12.76 / 14.89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18.26 / 19.90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Naïve Bayes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46.47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31.91 / 36.97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18.32 / 34.48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31.91 / 36.17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22.72 / 31.52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SVM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( </a:t>
                      </a:r>
                      <a:r>
                        <a:rPr lang="en-IN" sz="1000" u="none" cap="none" strike="noStrike"/>
                        <a:t>rbf kernel )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70.</a:t>
                      </a:r>
                      <a:r>
                        <a:rPr lang="en-IN" sz="1000"/>
                        <a:t>94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34.04 / 34.04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23.51 / 27.56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34.04 / 34.04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27.12 / 28.41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51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Ensemble method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74.35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32.62 / 36.17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35.09 / 28.38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32.62 / 36.17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27.70 / 30.42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Analysis</a:t>
            </a:r>
            <a:endParaRPr/>
          </a:p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Changing the optimiser from Adam to SGD and loss to MSE caused drastic change in test_accuracy (92%) but train and validation accuracy were as low as 12%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Although various models have been used the test and validation accuracy is much below 50 percent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Data cleaning and filtration was a tedious task considering unavailability of proper datasets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Rule Based analysis gave an accuracy of 19.81%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IN" sz="1800"/>
              <a:t>Having implemented a deep learning based feed-forward neural network and 5 ML based models,we obtained the highest accuracy on ensemble method ( Majority voting </a:t>
            </a:r>
            <a:r>
              <a:rPr lang="en-IN" sz="1800"/>
              <a:t>amongst</a:t>
            </a:r>
            <a:r>
              <a:rPr lang="en-IN" sz="1800"/>
              <a:t> all 5 models )</a:t>
            </a:r>
            <a:endParaRPr sz="1800"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Demo</a:t>
            </a:r>
            <a:endParaRPr/>
          </a:p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Demo ( both notebook and python script (for i/f))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Web Interface ( both Front End and Back End )</a:t>
            </a:r>
            <a:endParaRPr/>
          </a:p>
        </p:txBody>
      </p:sp>
      <p:pic>
        <p:nvPicPr>
          <p:cNvPr id="91" name="Google Shape;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2533950"/>
            <a:ext cx="8027551" cy="246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11562dbaf_0_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THANKS</a:t>
            </a:r>
            <a:endParaRPr/>
          </a:p>
        </p:txBody>
      </p:sp>
      <p:sp>
        <p:nvSpPr>
          <p:cNvPr id="97" name="Google Shape;97;g2411562dbaf_0_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Colab Link: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https://colab.research.google.com/drive/1316XLBVOHQtmL_tj_JQ5yzIU_xbBe9O7?usp=drive_link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/>
              <a:t>Code ( with interface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https://drive.google.com/file/d/1_yG2q0F4H84OjGWM04kHbdaUfBBJBll1/view?usp=drive_link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0x010100253AC9B578968F4B8BFCF09837AF7C8A</vt:lpwstr>
  </property>
</Properties>
</file>