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ZXaPuFgR19FIWXIrj+vHAKF5J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9D11BE-5773-40BD-9DF9-D14ED6ED7372}">
  <a:tblStyle styleId="{8C9D11BE-5773-40BD-9DF9-D14ED6ED73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c7dc6bd91b_3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c7dc6bd91b_3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c7dc6bd91b_3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7d6953fcb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67d6953fcb_0_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7d6177eed_0_67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c7d6177eed_0_6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279338a73_0_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26279338a73_0_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7d6177ee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2c7d6177eed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73acb42e0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2c73acb42e0_0_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7d6177eed_0_1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2c7d6177eed_0_1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7d6177eed_0_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2c7d6177eed_0_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7" name="Google Shape;27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c7dc6bd91b_3_0"/>
          <p:cNvSpPr txBox="1"/>
          <p:nvPr>
            <p:ph type="title"/>
          </p:nvPr>
        </p:nvSpPr>
        <p:spPr>
          <a:xfrm>
            <a:off x="457200" y="274649"/>
            <a:ext cx="8229600" cy="17865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</a:t>
            </a:r>
            <a:r>
              <a:rPr b="1" lang="en-IN" sz="4400"/>
              <a:t>Assignment 2 - </a:t>
            </a:r>
            <a:r>
              <a:rPr lang="en-IN" sz="4400"/>
              <a:t>Implementation of Recurrent Perceptron</a:t>
            </a:r>
            <a:r>
              <a:rPr lang="en-IN" sz="4400">
                <a:solidFill>
                  <a:schemeClr val="dk1"/>
                </a:solidFill>
              </a:rPr>
              <a:t>​</a:t>
            </a:r>
            <a:endParaRPr/>
          </a:p>
        </p:txBody>
      </p:sp>
      <p:sp>
        <p:nvSpPr>
          <p:cNvPr id="53" name="Google Shape;53;g2c7dc6bd91b_3_0"/>
          <p:cNvSpPr txBox="1"/>
          <p:nvPr>
            <p:ph idx="1" type="body"/>
          </p:nvPr>
        </p:nvSpPr>
        <p:spPr>
          <a:xfrm>
            <a:off x="457200" y="2061150"/>
            <a:ext cx="8229600" cy="508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Swapnil Bhattacharyya,23M0753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Manishit Kundu,23M2163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Ujjwal Sharma,23M0837</a:t>
            </a:r>
            <a:br>
              <a:rPr lang="en-IN"/>
            </a:br>
            <a:br>
              <a:rPr lang="en-IN"/>
            </a:br>
            <a:br>
              <a:rPr lang="en-IN"/>
            </a:br>
            <a:r>
              <a:rPr lang="en-IN"/>
              <a:t>Date-31st March,2024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7d6953fcb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Evaluation Scheme</a:t>
            </a:r>
            <a:endParaRPr b="1"/>
          </a:p>
        </p:txBody>
      </p:sp>
      <p:sp>
        <p:nvSpPr>
          <p:cNvPr id="114" name="Google Shape;114;g267d6953fcb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Correct implementation of BPTT from scratch: 10 marks (show the code parts that implement weight change rules)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Overall Performance: accuracy &gt;=90: 10 marks; 80-89: 9; 70-79: 8; 60-69: 7; 50-59: 40-49: 5; 30-39: 4. And so on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Error Analysis: 10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Inequality Table: 10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Demo: 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7d6177eed_0_67"/>
          <p:cNvSpPr txBox="1"/>
          <p:nvPr>
            <p:ph type="title"/>
          </p:nvPr>
        </p:nvSpPr>
        <p:spPr>
          <a:xfrm>
            <a:off x="413400" y="143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Project: Contrastive-Learning-aided MT</a:t>
            </a:r>
            <a:endParaRPr b="1"/>
          </a:p>
        </p:txBody>
      </p:sp>
      <p:sp>
        <p:nvSpPr>
          <p:cNvPr id="120" name="Google Shape;120;g2c7d6177eed_0_67"/>
          <p:cNvSpPr/>
          <p:nvPr/>
        </p:nvSpPr>
        <p:spPr>
          <a:xfrm>
            <a:off x="4572000" y="1934550"/>
            <a:ext cx="2781000" cy="8322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Eng2Eng Autoencoder</a:t>
            </a:r>
            <a:endParaRPr/>
          </a:p>
        </p:txBody>
      </p:sp>
      <p:sp>
        <p:nvSpPr>
          <p:cNvPr id="121" name="Google Shape;121;g2c7d6177eed_0_67"/>
          <p:cNvSpPr/>
          <p:nvPr/>
        </p:nvSpPr>
        <p:spPr>
          <a:xfrm>
            <a:off x="4572000" y="4671150"/>
            <a:ext cx="2781000" cy="8322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Hindi2Hindi Autoencoder</a:t>
            </a:r>
            <a:endParaRPr/>
          </a:p>
        </p:txBody>
      </p:sp>
      <p:sp>
        <p:nvSpPr>
          <p:cNvPr id="122" name="Google Shape;122;g2c7d6177eed_0_67"/>
          <p:cNvSpPr/>
          <p:nvPr/>
        </p:nvSpPr>
        <p:spPr>
          <a:xfrm>
            <a:off x="3044950" y="1639050"/>
            <a:ext cx="361200" cy="142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emb</a:t>
            </a:r>
            <a:endParaRPr/>
          </a:p>
        </p:txBody>
      </p:sp>
      <p:sp>
        <p:nvSpPr>
          <p:cNvPr id="123" name="Google Shape;123;g2c7d6177eed_0_67"/>
          <p:cNvSpPr/>
          <p:nvPr/>
        </p:nvSpPr>
        <p:spPr>
          <a:xfrm>
            <a:off x="3044950" y="4375650"/>
            <a:ext cx="361200" cy="1423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emb</a:t>
            </a:r>
            <a:endParaRPr/>
          </a:p>
        </p:txBody>
      </p:sp>
      <p:sp>
        <p:nvSpPr>
          <p:cNvPr id="124" name="Google Shape;124;g2c7d6177eed_0_67"/>
          <p:cNvSpPr txBox="1"/>
          <p:nvPr/>
        </p:nvSpPr>
        <p:spPr>
          <a:xfrm>
            <a:off x="113575" y="1890750"/>
            <a:ext cx="20523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FF"/>
                </a:solidFill>
              </a:rPr>
              <a:t>English sentence:</a:t>
            </a:r>
            <a:br>
              <a:rPr lang="en-IN" sz="1800">
                <a:solidFill>
                  <a:srgbClr val="0000FF"/>
                </a:solidFill>
              </a:rPr>
            </a:br>
            <a:r>
              <a:rPr lang="en-IN" sz="1800">
                <a:solidFill>
                  <a:srgbClr val="0000FF"/>
                </a:solidFill>
              </a:rPr>
              <a:t>I like toys.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25" name="Google Shape;125;g2c7d6177eed_0_67"/>
          <p:cNvSpPr txBox="1"/>
          <p:nvPr/>
        </p:nvSpPr>
        <p:spPr>
          <a:xfrm>
            <a:off x="198325" y="4627350"/>
            <a:ext cx="18828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FF"/>
                </a:solidFill>
              </a:rPr>
              <a:t>Hindi Sentence: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FF"/>
                </a:solidFill>
              </a:rPr>
              <a:t>मुझे खिलौने पसंद हैं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26" name="Google Shape;126;g2c7d6177eed_0_67"/>
          <p:cNvSpPr/>
          <p:nvPr/>
        </p:nvSpPr>
        <p:spPr>
          <a:xfrm>
            <a:off x="2081125" y="2169000"/>
            <a:ext cx="957000" cy="3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c7d6177eed_0_67"/>
          <p:cNvSpPr/>
          <p:nvPr/>
        </p:nvSpPr>
        <p:spPr>
          <a:xfrm>
            <a:off x="1976175" y="4905600"/>
            <a:ext cx="957000" cy="3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c7d6177eed_0_67"/>
          <p:cNvSpPr/>
          <p:nvPr/>
        </p:nvSpPr>
        <p:spPr>
          <a:xfrm>
            <a:off x="3510575" y="2169000"/>
            <a:ext cx="957000" cy="3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c7d6177eed_0_67"/>
          <p:cNvSpPr/>
          <p:nvPr/>
        </p:nvSpPr>
        <p:spPr>
          <a:xfrm>
            <a:off x="3510575" y="4905600"/>
            <a:ext cx="957000" cy="3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c7d6177eed_0_67"/>
          <p:cNvSpPr/>
          <p:nvPr/>
        </p:nvSpPr>
        <p:spPr>
          <a:xfrm rot="2310529">
            <a:off x="3368456" y="2966044"/>
            <a:ext cx="1386687" cy="3633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c7d6177eed_0_67"/>
          <p:cNvSpPr/>
          <p:nvPr/>
        </p:nvSpPr>
        <p:spPr>
          <a:xfrm rot="-2288807">
            <a:off x="3368478" y="3918214"/>
            <a:ext cx="1386644" cy="3634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c7d6177eed_0_67"/>
          <p:cNvSpPr/>
          <p:nvPr/>
        </p:nvSpPr>
        <p:spPr>
          <a:xfrm>
            <a:off x="4717450" y="3198675"/>
            <a:ext cx="2635500" cy="9198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Contrastive Loss</a:t>
            </a:r>
            <a:br>
              <a:rPr lang="en-IN"/>
            </a:br>
            <a:r>
              <a:rPr lang="en-IN"/>
              <a:t>(Similarity based)</a:t>
            </a:r>
            <a:endParaRPr/>
          </a:p>
        </p:txBody>
      </p:sp>
      <p:sp>
        <p:nvSpPr>
          <p:cNvPr id="133" name="Google Shape;133;g2c7d6177eed_0_67"/>
          <p:cNvSpPr/>
          <p:nvPr/>
        </p:nvSpPr>
        <p:spPr>
          <a:xfrm>
            <a:off x="7457425" y="2114275"/>
            <a:ext cx="417900" cy="3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c7d6177eed_0_67"/>
          <p:cNvSpPr txBox="1"/>
          <p:nvPr/>
        </p:nvSpPr>
        <p:spPr>
          <a:xfrm>
            <a:off x="7875325" y="1726200"/>
            <a:ext cx="16617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FF"/>
                </a:solidFill>
              </a:rPr>
              <a:t>Loss 1</a:t>
            </a:r>
            <a:br>
              <a:rPr lang="en-IN" sz="1800">
                <a:solidFill>
                  <a:srgbClr val="0000FF"/>
                </a:solidFill>
              </a:rPr>
            </a:br>
            <a:r>
              <a:rPr lang="en-IN" sz="1800">
                <a:solidFill>
                  <a:srgbClr val="0000FF"/>
                </a:solidFill>
              </a:rPr>
              <a:t>I like toys.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35" name="Google Shape;135;g2c7d6177eed_0_67"/>
          <p:cNvSpPr txBox="1"/>
          <p:nvPr/>
        </p:nvSpPr>
        <p:spPr>
          <a:xfrm>
            <a:off x="8028925" y="4627350"/>
            <a:ext cx="13113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FF"/>
                </a:solidFill>
              </a:rPr>
              <a:t>Loss 3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FF"/>
                </a:solidFill>
              </a:rPr>
              <a:t>मुझे खिलौने पसंद हैं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36" name="Google Shape;136;g2c7d6177eed_0_67"/>
          <p:cNvSpPr/>
          <p:nvPr/>
        </p:nvSpPr>
        <p:spPr>
          <a:xfrm>
            <a:off x="7482013" y="4839575"/>
            <a:ext cx="417900" cy="3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c7d6177eed_0_67"/>
          <p:cNvSpPr/>
          <p:nvPr/>
        </p:nvSpPr>
        <p:spPr>
          <a:xfrm>
            <a:off x="7482013" y="3476925"/>
            <a:ext cx="417900" cy="3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c7d6177eed_0_67"/>
          <p:cNvSpPr txBox="1"/>
          <p:nvPr/>
        </p:nvSpPr>
        <p:spPr>
          <a:xfrm>
            <a:off x="7875325" y="3405825"/>
            <a:ext cx="166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FF"/>
                </a:solidFill>
              </a:rPr>
              <a:t>Loss 2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279338a73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Problem Statement</a:t>
            </a:r>
            <a:endParaRPr b="1"/>
          </a:p>
        </p:txBody>
      </p:sp>
      <p:sp>
        <p:nvSpPr>
          <p:cNvPr id="59" name="Google Shape;59;g26279338a73_0_5"/>
          <p:cNvSpPr txBox="1"/>
          <p:nvPr>
            <p:ph idx="1" type="body"/>
          </p:nvPr>
        </p:nvSpPr>
        <p:spPr>
          <a:xfrm>
            <a:off x="457200" y="1828800"/>
            <a:ext cx="82296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>
                <a:solidFill>
                  <a:srgbClr val="009900"/>
                </a:solidFill>
              </a:rPr>
              <a:t>Input</a:t>
            </a:r>
            <a:r>
              <a:rPr lang="en-IN"/>
              <a:t>: POS-tagged input tokens, converted into a 9-D vector of the form:</a:t>
            </a:r>
            <a:br>
              <a:rPr lang="en-IN"/>
            </a:br>
            <a:r>
              <a:rPr lang="en-IN"/>
              <a:t>             [^, </a:t>
            </a:r>
            <a:r>
              <a:rPr b="1" lang="en-IN"/>
              <a:t>previous_word</a:t>
            </a:r>
            <a:r>
              <a:rPr lang="en-IN"/>
              <a:t>, </a:t>
            </a:r>
            <a:r>
              <a:rPr b="1" lang="en-IN"/>
              <a:t>current_word</a:t>
            </a:r>
            <a:r>
              <a:rPr lang="en-IN"/>
              <a:t>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>
                <a:solidFill>
                  <a:srgbClr val="009900"/>
                </a:solidFill>
              </a:rPr>
              <a:t>Output</a:t>
            </a:r>
            <a:r>
              <a:rPr lang="en-IN"/>
              <a:t>: Noun chunk labels (0/1) on tokens.</a:t>
            </a:r>
            <a:br>
              <a:rPr lang="en-IN"/>
            </a:br>
            <a:br>
              <a:rPr lang="en-IN"/>
            </a:br>
            <a:r>
              <a:rPr lang="en-IN"/>
              <a:t>The beginning of the chunk will be labeled 1 and the rest of the words in the chunk will be labeled 0.</a:t>
            </a:r>
            <a:br>
              <a:rPr lang="en-IN"/>
            </a:br>
            <a:r>
              <a:rPr lang="en-IN"/>
              <a:t>All other words are labeled 1.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7d6177eed_0_0"/>
          <p:cNvSpPr txBox="1"/>
          <p:nvPr>
            <p:ph type="title"/>
          </p:nvPr>
        </p:nvSpPr>
        <p:spPr>
          <a:xfrm>
            <a:off x="533400" y="46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Implementation Details</a:t>
            </a:r>
            <a:endParaRPr b="1"/>
          </a:p>
        </p:txBody>
      </p:sp>
      <p:sp>
        <p:nvSpPr>
          <p:cNvPr id="65" name="Google Shape;65;g2c7d6177eed_0_0"/>
          <p:cNvSpPr txBox="1"/>
          <p:nvPr>
            <p:ph idx="1" type="body"/>
          </p:nvPr>
        </p:nvSpPr>
        <p:spPr>
          <a:xfrm>
            <a:off x="5334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•"/>
            </a:pPr>
            <a:r>
              <a:rPr lang="en-IN" sz="2100"/>
              <a:t>Input:</a:t>
            </a:r>
            <a:r>
              <a:rPr lang="en-IN" sz="2100"/>
              <a:t> 9-dimensional vector + 1 scalar (feedback)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•"/>
            </a:pPr>
            <a:r>
              <a:rPr lang="en-IN" sz="2100"/>
              <a:t>Output: 1 single scalar output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•"/>
            </a:pPr>
            <a:r>
              <a:rPr lang="en-IN" sz="2100"/>
              <a:t>Activation function: Sigmoid function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•"/>
            </a:pPr>
            <a:r>
              <a:rPr lang="en-IN" sz="2100"/>
              <a:t>Loss function = Mean Squared Error</a:t>
            </a:r>
            <a:endParaRPr sz="2100"/>
          </a:p>
          <a:p>
            <a:pPr indent="-4000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00"/>
              <a:buChar char="•"/>
            </a:pPr>
            <a:r>
              <a:rPr lang="en-IN" sz="2100"/>
              <a:t>BPTT Gradient rule:</a:t>
            </a:r>
            <a:br>
              <a:rPr lang="en-IN" sz="2100"/>
            </a:br>
            <a:br>
              <a:rPr lang="en-IN" sz="2100"/>
            </a:br>
            <a:br>
              <a:rPr lang="en-IN" sz="2100"/>
            </a:br>
            <a:br>
              <a:rPr lang="en-IN" sz="2100"/>
            </a:br>
            <a:br>
              <a:rPr lang="en-IN" sz="2100"/>
            </a:br>
            <a:br>
              <a:rPr lang="en-IN" sz="2100"/>
            </a:br>
            <a:br>
              <a:rPr lang="en-IN" sz="2100"/>
            </a:br>
            <a:br>
              <a:rPr lang="en-IN" sz="2100"/>
            </a:br>
            <a:endParaRPr sz="2100"/>
          </a:p>
          <a:p>
            <a:pPr indent="-4000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00"/>
              <a:buChar char="•"/>
            </a:pPr>
            <a:r>
              <a:rPr lang="en-IN" sz="1600"/>
              <a:t>We have </a:t>
            </a:r>
            <a:r>
              <a:rPr lang="en-IN" sz="1600"/>
              <a:t>used</a:t>
            </a:r>
            <a:r>
              <a:rPr lang="en-IN" sz="1600"/>
              <a:t> Truncated BPTT, where we limit the number of steps we BPTT through.</a:t>
            </a:r>
            <a:br>
              <a:rPr lang="en-IN" sz="2700"/>
            </a:br>
            <a:br>
              <a:rPr lang="en-IN" sz="2700"/>
            </a:br>
            <a:r>
              <a:rPr lang="en-IN" sz="2700"/>
              <a:t> </a:t>
            </a:r>
            <a:br>
              <a:rPr lang="en-IN" sz="2700"/>
            </a:br>
            <a:br>
              <a:rPr lang="en-IN" sz="2700"/>
            </a:br>
            <a:br>
              <a:rPr lang="en-IN" sz="2700"/>
            </a:br>
            <a:br>
              <a:rPr lang="en-IN" sz="2700"/>
            </a:br>
            <a:endParaRPr sz="2700"/>
          </a:p>
        </p:txBody>
      </p:sp>
      <p:pic>
        <p:nvPicPr>
          <p:cNvPr id="66" name="Google Shape;66;g2c7d6177e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950" y="4232000"/>
            <a:ext cx="4108850" cy="5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2c7d6177ee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950" y="3491750"/>
            <a:ext cx="4108850" cy="5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2c7d6177ee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8950" y="4928850"/>
            <a:ext cx="4108850" cy="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2c7d6177eed_0_0"/>
          <p:cNvSpPr/>
          <p:nvPr/>
        </p:nvSpPr>
        <p:spPr>
          <a:xfrm>
            <a:off x="2398725" y="3429000"/>
            <a:ext cx="4638300" cy="241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Overall performance</a:t>
            </a:r>
            <a:endParaRPr b="1"/>
          </a:p>
        </p:txBody>
      </p:sp>
      <p:graphicFrame>
        <p:nvGraphicFramePr>
          <p:cNvPr id="75" name="Google Shape;75;p3"/>
          <p:cNvGraphicFramePr/>
          <p:nvPr/>
        </p:nvGraphicFramePr>
        <p:xfrm>
          <a:off x="2588850" y="160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{8C9D11BE-5773-40BD-9DF9-D14ED6ED7372}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rgbClr val="0000FF"/>
                          </a:solidFill>
                        </a:rPr>
                        <a:t>Test Set </a:t>
                      </a:r>
                      <a:r>
                        <a:rPr b="1" lang="en-IN">
                          <a:solidFill>
                            <a:srgbClr val="0000FF"/>
                          </a:solidFill>
                        </a:rPr>
                        <a:t>Accuracy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rgbClr val="0000FF"/>
                          </a:solidFill>
                        </a:rPr>
                        <a:t>Total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In percentage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84.34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6" name="Google Shape;76;p3"/>
          <p:cNvGraphicFramePr/>
          <p:nvPr/>
        </p:nvGraphicFramePr>
        <p:xfrm>
          <a:off x="988650" y="29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{8C9D11BE-5773-40BD-9DF9-D14ED6ED7372}</a:tableStyleId>
              </a:tblPr>
              <a:tblGrid>
                <a:gridCol w="3619500"/>
                <a:gridCol w="3619500"/>
              </a:tblGrid>
              <a:tr h="3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rgbClr val="0000FF"/>
                          </a:solidFill>
                        </a:rPr>
                        <a:t>Fold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rgbClr val="0000FF"/>
                          </a:solidFill>
                        </a:rPr>
                        <a:t>5-fold </a:t>
                      </a:r>
                      <a:r>
                        <a:rPr b="1" lang="en-IN">
                          <a:solidFill>
                            <a:srgbClr val="0000FF"/>
                          </a:solidFill>
                        </a:rPr>
                        <a:t>validation</a:t>
                      </a:r>
                      <a:r>
                        <a:rPr b="1" lang="en-IN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b="1" lang="en-IN">
                          <a:solidFill>
                            <a:srgbClr val="0000FF"/>
                          </a:solidFill>
                        </a:rPr>
                        <a:t>Accuracy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86.62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86.75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86.98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87.28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86.80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Average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86.89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73acb42e0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Language constraint table(</a:t>
            </a:r>
            <a:r>
              <a:rPr b="1" lang="en-IN"/>
              <a:t>1/3</a:t>
            </a:r>
            <a:r>
              <a:rPr b="1" lang="en-IN"/>
              <a:t>)</a:t>
            </a:r>
            <a:endParaRPr b="1"/>
          </a:p>
        </p:txBody>
      </p:sp>
      <p:sp>
        <p:nvSpPr>
          <p:cNvPr id="82" name="Google Shape;82;g2c73acb42e0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Show that the inequalities given in the problem statement hold for the perceptron to satisfy the language constraints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3" name="Google Shape;83;g2c73acb42e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50" y="2964825"/>
            <a:ext cx="4082275" cy="316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2c73acb42e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950" y="3018975"/>
            <a:ext cx="3680849" cy="30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7d6177eed_0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Language constraint table(2/3)</a:t>
            </a:r>
            <a:endParaRPr b="1"/>
          </a:p>
        </p:txBody>
      </p:sp>
      <p:sp>
        <p:nvSpPr>
          <p:cNvPr id="90" name="Google Shape;90;g2c7d6177eed_0_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Our best set of </a:t>
            </a:r>
            <a:r>
              <a:rPr lang="en-IN"/>
              <a:t>weights and bias</a:t>
            </a:r>
            <a:r>
              <a:rPr lang="en-IN"/>
              <a:t> are as follows: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br>
              <a:rPr lang="en-IN" sz="800"/>
            </a:br>
            <a:r>
              <a:rPr lang="en-IN" sz="1650">
                <a:solidFill>
                  <a:schemeClr val="dk1"/>
                </a:solidFill>
              </a:rPr>
              <a:t>[V^	  		=	 6.00525099,</a:t>
            </a:r>
            <a:br>
              <a:rPr lang="en-IN" sz="1650">
                <a:solidFill>
                  <a:schemeClr val="dk1"/>
                </a:solidFill>
              </a:rPr>
            </a:br>
            <a:r>
              <a:rPr lang="en-IN" sz="1650">
                <a:solidFill>
                  <a:schemeClr val="dk1"/>
                </a:solidFill>
              </a:rPr>
              <a:t>VNN 		= 	-0.25138642, </a:t>
            </a:r>
            <a:br>
              <a:rPr lang="en-IN" sz="1650">
                <a:solidFill>
                  <a:schemeClr val="dk1"/>
                </a:solidFill>
              </a:rPr>
            </a:br>
            <a:r>
              <a:rPr lang="en-IN" sz="1650">
                <a:solidFill>
                  <a:schemeClr val="dk1"/>
                </a:solidFill>
              </a:rPr>
              <a:t>VDT			=	-2.41375883,</a:t>
            </a:r>
            <a:br>
              <a:rPr lang="en-IN" sz="1650">
                <a:solidFill>
                  <a:schemeClr val="dk1"/>
                </a:solidFill>
              </a:rPr>
            </a:br>
            <a:r>
              <a:rPr lang="en-IN" sz="1650">
                <a:solidFill>
                  <a:schemeClr val="dk1"/>
                </a:solidFill>
              </a:rPr>
              <a:t>VJJ			=	-1.35789249, </a:t>
            </a:r>
            <a:br>
              <a:rPr lang="en-IN" sz="1650">
                <a:solidFill>
                  <a:schemeClr val="dk1"/>
                </a:solidFill>
              </a:rPr>
            </a:br>
            <a:r>
              <a:rPr lang="en-IN" sz="1650">
                <a:solidFill>
                  <a:schemeClr val="dk1"/>
                </a:solidFill>
              </a:rPr>
              <a:t>VOT			=	  2.7089287, </a:t>
            </a:r>
            <a:br>
              <a:rPr lang="en-IN" sz="1650">
                <a:solidFill>
                  <a:schemeClr val="dk1"/>
                </a:solidFill>
              </a:rPr>
            </a:br>
            <a:r>
              <a:rPr lang="en-IN" sz="1650">
                <a:solidFill>
                  <a:schemeClr val="dk1"/>
                </a:solidFill>
              </a:rPr>
              <a:t>WNN		=	-2.79950985,</a:t>
            </a:r>
            <a:br>
              <a:rPr lang="en-IN" sz="1650">
                <a:solidFill>
                  <a:schemeClr val="dk1"/>
                </a:solidFill>
              </a:rPr>
            </a:br>
            <a:r>
              <a:rPr lang="en-IN" sz="1650">
                <a:solidFill>
                  <a:schemeClr val="dk1"/>
                </a:solidFill>
              </a:rPr>
              <a:t>WDT		=	 1.83492126,</a:t>
            </a:r>
            <a:br>
              <a:rPr lang="en-IN" sz="1650">
                <a:solidFill>
                  <a:schemeClr val="dk1"/>
                </a:solidFill>
              </a:rPr>
            </a:br>
            <a:r>
              <a:rPr lang="en-IN" sz="1650">
                <a:solidFill>
                  <a:schemeClr val="dk1"/>
                </a:solidFill>
              </a:rPr>
              <a:t>WJJ			=	-2.40748616,</a:t>
            </a:r>
            <a:br>
              <a:rPr lang="en-IN" sz="1650">
                <a:solidFill>
                  <a:schemeClr val="dk1"/>
                </a:solidFill>
              </a:rPr>
            </a:br>
            <a:r>
              <a:rPr lang="en-IN" sz="1650">
                <a:solidFill>
                  <a:schemeClr val="dk1"/>
                </a:solidFill>
              </a:rPr>
              <a:t>WOT		=	 1.8481467,</a:t>
            </a:r>
            <a:br>
              <a:rPr lang="en-IN" sz="1650">
                <a:solidFill>
                  <a:schemeClr val="dk1"/>
                </a:solidFill>
              </a:rPr>
            </a:br>
            <a:r>
              <a:rPr lang="en-IN" sz="1650">
                <a:solidFill>
                  <a:schemeClr val="dk1"/>
                </a:solidFill>
              </a:rPr>
              <a:t>W			=	 0.23551078</a:t>
            </a:r>
            <a:endParaRPr sz="16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1650">
                <a:solidFill>
                  <a:schemeClr val="dk1"/>
                </a:solidFill>
              </a:rPr>
              <a:t>b 			=	 </a:t>
            </a:r>
            <a:r>
              <a:rPr lang="en-IN" sz="1750">
                <a:solidFill>
                  <a:schemeClr val="dk1"/>
                </a:solidFill>
              </a:rPr>
              <a:t>-0.5396426</a:t>
            </a:r>
            <a:r>
              <a:rPr lang="en-IN" sz="1650">
                <a:solidFill>
                  <a:schemeClr val="dk1"/>
                </a:solidFill>
              </a:rPr>
              <a:t>]</a:t>
            </a:r>
            <a:br>
              <a:rPr lang="en-IN" sz="1650">
                <a:solidFill>
                  <a:schemeClr val="dk1"/>
                </a:solidFill>
              </a:rPr>
            </a:br>
            <a:endParaRPr sz="165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We use these to check whether the language constraints are satisfied.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7d6177eed_0_6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Language constraint table(3/3)</a:t>
            </a:r>
            <a:endParaRPr b="1"/>
          </a:p>
        </p:txBody>
      </p:sp>
      <p:graphicFrame>
        <p:nvGraphicFramePr>
          <p:cNvPr id="96" name="Google Shape;96;g2c7d6177eed_0_6"/>
          <p:cNvGraphicFramePr/>
          <p:nvPr/>
        </p:nvGraphicFramePr>
        <p:xfrm>
          <a:off x="246500" y="108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{8C9D11BE-5773-40BD-9DF9-D14ED6ED7372}</a:tableStyleId>
              </a:tblPr>
              <a:tblGrid>
                <a:gridCol w="1265700"/>
                <a:gridCol w="1922600"/>
                <a:gridCol w="2042050"/>
                <a:gridCol w="1743450"/>
                <a:gridCol w="1743450"/>
              </a:tblGrid>
              <a:tr h="63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Current(W)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Previous(V)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DT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JJ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NN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OT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^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6.00 + 1.83 &gt; -0.54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6.00 - 2.4 &gt; -0.54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</a:rPr>
                        <a:t>6.00 - 2.8 &gt; -0.54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</a:rPr>
                        <a:t>6.00 + 1.84 &gt; -0.54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91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DT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>
                          <a:solidFill>
                            <a:schemeClr val="dk1"/>
                          </a:solidFill>
                        </a:rPr>
                        <a:t>0.23 - 2.41 - 2.4 &lt; -0.54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>
                          <a:solidFill>
                            <a:schemeClr val="dk1"/>
                          </a:solidFill>
                        </a:rPr>
                        <a:t>0.23 - 2.41 - 2.8 &lt; -0.54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1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JJ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-1.36 - 2.4 &lt; -0.54</a:t>
                      </a:r>
                      <a:br>
                        <a:rPr lang="en-IN" sz="1200"/>
                      </a:br>
                      <a:br>
                        <a:rPr lang="en-IN" sz="1200"/>
                      </a:br>
                      <a:r>
                        <a:rPr lang="en-IN" sz="1200"/>
                        <a:t>0.23 </a:t>
                      </a: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-1.36 - 2.4 &lt; -0.54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-1.36 - 2.8 &lt; -0.54</a:t>
                      </a:r>
                      <a:br>
                        <a:rPr lang="en-IN" sz="1200">
                          <a:solidFill>
                            <a:schemeClr val="dk1"/>
                          </a:solidFill>
                        </a:rPr>
                      </a:br>
                      <a:br>
                        <a:rPr lang="en-IN" sz="1200">
                          <a:solidFill>
                            <a:schemeClr val="dk1"/>
                          </a:solidFill>
                        </a:rPr>
                      </a:b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0.23 -1.36 - 2.8 &lt; -0.54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1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NN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-0.25 + 1.84 &gt; -0.54</a:t>
                      </a:r>
                      <a:br>
                        <a:rPr lang="en-IN" sz="1000"/>
                      </a:br>
                      <a:br>
                        <a:rPr lang="en-IN" sz="1000"/>
                      </a:br>
                      <a:r>
                        <a:rPr lang="en-IN" sz="1000"/>
                        <a:t>0.23 </a:t>
                      </a:r>
                      <a:r>
                        <a:rPr lang="en-IN" sz="1000">
                          <a:solidFill>
                            <a:schemeClr val="dk1"/>
                          </a:solidFill>
                        </a:rPr>
                        <a:t>- 0.25 + 1.84 &gt; -0.54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91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OT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0.23 + 2.70 + 1.83 &gt;-0.54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</a:rPr>
                        <a:t>0.23 + 2.70 - 2.4 &gt; -0.54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</a:rPr>
                        <a:t>0.23 + 2.70 - 2.8 &gt; -0.54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</a:rPr>
                        <a:t>0.23 + 2.70 + 1.84 &gt; -0.54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457200" y="-1825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Error Analysis</a:t>
            </a:r>
            <a:endParaRPr b="1"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457200" y="990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b="1" lang="en-IN" sz="1900"/>
              <a:t>Compound nouns</a:t>
            </a:r>
            <a:r>
              <a:rPr b="1" lang="en-IN" sz="1900"/>
              <a:t>:</a:t>
            </a:r>
            <a:br>
              <a:rPr lang="en-IN" sz="1600"/>
            </a:b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1600"/>
              <a:t>Example:    [Donald, Trump, was, the, president, of, the, United, States, of, America]</a:t>
            </a:r>
            <a:br>
              <a:rPr lang="en-IN" sz="1600"/>
            </a:br>
            <a:r>
              <a:rPr lang="en-IN" sz="1600"/>
              <a:t>POS Tags:  [</a:t>
            </a:r>
            <a:r>
              <a:rPr lang="en-IN" sz="1600">
                <a:solidFill>
                  <a:srgbClr val="0000FF"/>
                </a:solidFill>
              </a:rPr>
              <a:t>1, 1, 4</a:t>
            </a:r>
            <a:r>
              <a:rPr lang="en-IN" sz="1600"/>
              <a:t>, 2, 1, 4, </a:t>
            </a:r>
            <a:r>
              <a:rPr lang="en-IN" sz="1600">
                <a:solidFill>
                  <a:srgbClr val="0000FF"/>
                </a:solidFill>
              </a:rPr>
              <a:t>2, 1, 1,</a:t>
            </a:r>
            <a:r>
              <a:rPr lang="en-IN" sz="1600">
                <a:solidFill>
                  <a:srgbClr val="990000"/>
                </a:solidFill>
              </a:rPr>
              <a:t> 4, 1</a:t>
            </a:r>
            <a:r>
              <a:rPr lang="en-IN" sz="1600"/>
              <a:t>] </a:t>
            </a:r>
            <a:br>
              <a:rPr lang="en-IN" sz="1600"/>
            </a:br>
            <a:r>
              <a:rPr lang="en-IN" sz="1600"/>
              <a:t>Target: 	   [1, 0, 1, 1, 0, 1, </a:t>
            </a:r>
            <a:r>
              <a:rPr lang="en-IN" sz="1600">
                <a:solidFill>
                  <a:srgbClr val="0000FF"/>
                </a:solidFill>
              </a:rPr>
              <a:t>1, 0, 0,</a:t>
            </a:r>
            <a:r>
              <a:rPr lang="en-IN" sz="1600">
                <a:solidFill>
                  <a:srgbClr val="990000"/>
                </a:solidFill>
              </a:rPr>
              <a:t> 0, 0</a:t>
            </a:r>
            <a:r>
              <a:rPr lang="en-IN" sz="1600"/>
              <a:t>]</a:t>
            </a:r>
            <a:br>
              <a:rPr lang="en-IN" sz="1600"/>
            </a:br>
            <a:r>
              <a:rPr lang="en-IN" sz="1600"/>
              <a:t>Prediction:  [1, 0, 1, 1, 0, 1, </a:t>
            </a:r>
            <a:r>
              <a:rPr lang="en-IN" sz="1600">
                <a:solidFill>
                  <a:srgbClr val="0000FF"/>
                </a:solidFill>
              </a:rPr>
              <a:t>1, 0, 0,</a:t>
            </a:r>
            <a:r>
              <a:rPr lang="en-IN" sz="1600">
                <a:solidFill>
                  <a:srgbClr val="990000"/>
                </a:solidFill>
              </a:rPr>
              <a:t> 1, 1</a:t>
            </a:r>
            <a:r>
              <a:rPr lang="en-IN" sz="1600"/>
              <a:t>]</a:t>
            </a:r>
            <a:br>
              <a:rPr lang="en-IN" sz="1600"/>
            </a:b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b="1" lang="en-IN" sz="1900"/>
              <a:t>Unexpected Noun Chunk Pattern:</a:t>
            </a:r>
            <a:br>
              <a:rPr lang="en-IN" sz="1600"/>
            </a:br>
            <a:br>
              <a:rPr lang="en-IN" sz="1600"/>
            </a:br>
            <a:r>
              <a:rPr lang="en-IN" sz="1600"/>
              <a:t>Example:    </a:t>
            </a:r>
            <a:r>
              <a:rPr lang="en-IN" sz="1500"/>
              <a:t>['It', 'was', 'the', 'second', 'costly', 'blunder', 'by', 'Syria', 'in', 'four', 'minutes', '.']</a:t>
            </a:r>
            <a:br>
              <a:rPr lang="en-IN" sz="1600"/>
            </a:br>
            <a:r>
              <a:rPr lang="en-IN" sz="1600"/>
              <a:t>POS Tags:  [4, 4, 2, 3, 3, 1, 4, 1, 4, </a:t>
            </a:r>
            <a:r>
              <a:rPr lang="en-IN" sz="1600">
                <a:solidFill>
                  <a:srgbClr val="990000"/>
                </a:solidFill>
              </a:rPr>
              <a:t>4, 1</a:t>
            </a:r>
            <a:r>
              <a:rPr lang="en-IN" sz="1600"/>
              <a:t>, 4]</a:t>
            </a:r>
            <a:br>
              <a:rPr lang="en-IN" sz="1600"/>
            </a:br>
            <a:r>
              <a:rPr lang="en-IN" sz="1600"/>
              <a:t>Target: 	   [1, 1, 1, 0, 0, 0, 1, 1, 1, </a:t>
            </a:r>
            <a:r>
              <a:rPr lang="en-IN" sz="1600">
                <a:solidFill>
                  <a:srgbClr val="990000"/>
                </a:solidFill>
              </a:rPr>
              <a:t>1, 0</a:t>
            </a:r>
            <a:r>
              <a:rPr lang="en-IN" sz="1600"/>
              <a:t>, 1]</a:t>
            </a:r>
            <a:br>
              <a:rPr lang="en-IN" sz="1600"/>
            </a:br>
            <a:r>
              <a:rPr lang="en-IN" sz="1600"/>
              <a:t>Prediction:  [1, 1, 1, 0, 0, 0, 1, 1, 1, 1, </a:t>
            </a:r>
            <a:r>
              <a:rPr lang="en-IN" sz="1600">
                <a:solidFill>
                  <a:srgbClr val="980000"/>
                </a:solidFill>
              </a:rPr>
              <a:t>1</a:t>
            </a:r>
            <a:r>
              <a:rPr lang="en-IN" sz="1600"/>
              <a:t>, 1]</a:t>
            </a:r>
            <a:br>
              <a:rPr lang="en-IN" sz="1600"/>
            </a:br>
            <a:br>
              <a:rPr lang="en-IN" sz="1600"/>
            </a:br>
            <a:r>
              <a:rPr lang="en-IN" sz="1600"/>
              <a:t>Example:    ['China', '0', 'Uzbekistan', '2', '(', 'halftime', '0-0', ')']</a:t>
            </a:r>
            <a:br>
              <a:rPr lang="en-IN" sz="1600"/>
            </a:br>
            <a:r>
              <a:rPr lang="en-IN" sz="1600"/>
              <a:t>POS Tags:  [</a:t>
            </a:r>
            <a:r>
              <a:rPr lang="en-IN" sz="1600">
                <a:solidFill>
                  <a:srgbClr val="990000"/>
                </a:solidFill>
              </a:rPr>
              <a:t>1, 4, 1, 4, 4, 1, 4, 4</a:t>
            </a:r>
            <a:r>
              <a:rPr lang="en-IN" sz="1600"/>
              <a:t>]</a:t>
            </a:r>
            <a:br>
              <a:rPr lang="en-IN" sz="1600"/>
            </a:br>
            <a:r>
              <a:rPr lang="en-IN" sz="1600"/>
              <a:t>Target: 	   [</a:t>
            </a:r>
            <a:r>
              <a:rPr lang="en-IN" sz="1600">
                <a:solidFill>
                  <a:srgbClr val="990000"/>
                </a:solidFill>
              </a:rPr>
              <a:t>1, 0, 0, 0, 0, 0, 0, 1</a:t>
            </a:r>
            <a:r>
              <a:rPr lang="en-IN" sz="1600"/>
              <a:t>]</a:t>
            </a:r>
            <a:br>
              <a:rPr lang="en-IN" sz="1600"/>
            </a:br>
            <a:r>
              <a:rPr lang="en-IN" sz="1600"/>
              <a:t>Prediction:  [1, </a:t>
            </a:r>
            <a:r>
              <a:rPr lang="en-IN" sz="1600">
                <a:solidFill>
                  <a:srgbClr val="990000"/>
                </a:solidFill>
              </a:rPr>
              <a:t>1, 1, 1, 1, 1, 1</a:t>
            </a:r>
            <a:r>
              <a:rPr lang="en-IN" sz="1600"/>
              <a:t>, 1]</a:t>
            </a:r>
            <a:br>
              <a:rPr lang="en-IN" sz="1600"/>
            </a:br>
            <a:endParaRPr sz="1600"/>
          </a:p>
          <a:p>
            <a:pPr indent="-3365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We expect these errors could reduce if we adopt </a:t>
            </a:r>
            <a:r>
              <a:rPr b="1" lang="en-IN" sz="1700"/>
              <a:t>a larger n-gram encoding</a:t>
            </a:r>
            <a:r>
              <a:rPr lang="en-IN" sz="1700"/>
              <a:t> as well as use</a:t>
            </a:r>
            <a:r>
              <a:rPr b="1" lang="en-IN" sz="1700"/>
              <a:t> better POS tagging</a:t>
            </a:r>
            <a:r>
              <a:rPr lang="en-IN" sz="1700"/>
              <a:t> (i.e. split the OT tag further into other tags).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Learnings</a:t>
            </a:r>
            <a:endParaRPr b="1"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Understanding RNNs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Sequential Data Handling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Backpropagation Through Time (BPTT)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Gradient Issues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Hyperparameter Tuning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Debugging Sequential Models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Memory and State Management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Pushpak</dc:creator>
</cp:coreProperties>
</file>