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8194218" y="6342380"/>
            <a:ext cx="263983" cy="269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0"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ked List"/>
          <p:cNvSpPr txBox="1"/>
          <p:nvPr>
            <p:ph type="title" idx="4294967295"/>
          </p:nvPr>
        </p:nvSpPr>
        <p:spPr>
          <a:xfrm>
            <a:off x="685800" y="22859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Linked List</a:t>
            </a:r>
          </a:p>
        </p:txBody>
      </p:sp>
      <p:sp>
        <p:nvSpPr>
          <p:cNvPr id="28" name="Body"/>
          <p:cNvSpPr txBox="1"/>
          <p:nvPr>
            <p:ph type="body" sz="quarter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>
              <a:buSzTx/>
              <a:buNone/>
              <a:defRPr>
                <a:solidFill>
                  <a:srgbClr val="898989"/>
                </a:solidFill>
              </a:defRPr>
            </a:pPr>
          </a:p>
        </p:txBody>
      </p:sp>
      <p:sp>
        <p:nvSpPr>
          <p:cNvPr id="29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30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8506459" y="6401179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ypes of List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Types of Lists</a:t>
            </a:r>
          </a:p>
        </p:txBody>
      </p:sp>
      <p:sp>
        <p:nvSpPr>
          <p:cNvPr id="199" name="Depending on the way in which the links are used to maintain adjacency, several different types of linked lists are possible.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Depending on the way in which the links are used to maintain adjacency, several different types of linked lists are possible.</a:t>
            </a:r>
          </a:p>
          <a:p>
            <a:pPr>
              <a:buChar char="•"/>
            </a:pPr>
          </a:p>
          <a:p>
            <a:pPr lvl="1" marL="742950" indent="-285750">
              <a:spcBef>
                <a:spcPts val="0"/>
              </a:spcBef>
              <a:defRPr sz="2800"/>
            </a:pPr>
            <a:r>
              <a:t>Linear singly-linked list (or simply linear list)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One we have discussed so far.</a:t>
            </a:r>
          </a:p>
        </p:txBody>
      </p:sp>
      <p:sp>
        <p:nvSpPr>
          <p:cNvPr id="200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201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22" name="Group"/>
          <p:cNvGrpSpPr/>
          <p:nvPr/>
        </p:nvGrpSpPr>
        <p:grpSpPr>
          <a:xfrm>
            <a:off x="152399" y="4038599"/>
            <a:ext cx="8456614" cy="1692276"/>
            <a:chOff x="0" y="0"/>
            <a:chExt cx="8456612" cy="1692274"/>
          </a:xfrm>
        </p:grpSpPr>
        <p:grpSp>
          <p:nvGrpSpPr>
            <p:cNvPr id="217" name="Group"/>
            <p:cNvGrpSpPr/>
            <p:nvPr/>
          </p:nvGrpSpPr>
          <p:grpSpPr>
            <a:xfrm>
              <a:off x="1066799" y="990599"/>
              <a:ext cx="7389814" cy="701676"/>
              <a:chOff x="0" y="0"/>
              <a:chExt cx="7389812" cy="701675"/>
            </a:xfrm>
          </p:grpSpPr>
          <p:sp>
            <p:nvSpPr>
              <p:cNvPr id="203" name="Rectangle"/>
              <p:cNvSpPr/>
              <p:nvPr/>
            </p:nvSpPr>
            <p:spPr>
              <a:xfrm>
                <a:off x="0" y="0"/>
                <a:ext cx="1371600" cy="5334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99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204" name="Rectangle"/>
              <p:cNvSpPr/>
              <p:nvPr/>
            </p:nvSpPr>
            <p:spPr>
              <a:xfrm>
                <a:off x="2438400" y="0"/>
                <a:ext cx="1371600" cy="5334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99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205" name="Rectangle"/>
              <p:cNvSpPr/>
              <p:nvPr/>
            </p:nvSpPr>
            <p:spPr>
              <a:xfrm>
                <a:off x="4800600" y="0"/>
                <a:ext cx="1371600" cy="5334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99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206" name="Line"/>
              <p:cNvSpPr/>
              <p:nvPr/>
            </p:nvSpPr>
            <p:spPr>
              <a:xfrm>
                <a:off x="1235074" y="304800"/>
                <a:ext cx="1203326" cy="0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7" name="Line"/>
              <p:cNvSpPr/>
              <p:nvPr/>
            </p:nvSpPr>
            <p:spPr>
              <a:xfrm>
                <a:off x="3597274" y="304800"/>
                <a:ext cx="1203326" cy="0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8" name="Line"/>
              <p:cNvSpPr/>
              <p:nvPr/>
            </p:nvSpPr>
            <p:spPr>
              <a:xfrm>
                <a:off x="6035674" y="304800"/>
                <a:ext cx="1203326" cy="0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headEnd type="oval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" name="Line"/>
              <p:cNvSpPr/>
              <p:nvPr/>
            </p:nvSpPr>
            <p:spPr>
              <a:xfrm flipH="1">
                <a:off x="1066799" y="0"/>
                <a:ext cx="1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0" name="Line"/>
              <p:cNvSpPr/>
              <p:nvPr/>
            </p:nvSpPr>
            <p:spPr>
              <a:xfrm>
                <a:off x="3429000" y="0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1" name="Line"/>
              <p:cNvSpPr/>
              <p:nvPr/>
            </p:nvSpPr>
            <p:spPr>
              <a:xfrm>
                <a:off x="5791200" y="0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2" name="A"/>
              <p:cNvSpPr txBox="1"/>
              <p:nvPr/>
            </p:nvSpPr>
            <p:spPr>
              <a:xfrm>
                <a:off x="381000" y="0"/>
                <a:ext cx="609600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13" name="B"/>
              <p:cNvSpPr txBox="1"/>
              <p:nvPr/>
            </p:nvSpPr>
            <p:spPr>
              <a:xfrm>
                <a:off x="2743200" y="0"/>
                <a:ext cx="609600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14" name="C"/>
              <p:cNvSpPr txBox="1"/>
              <p:nvPr/>
            </p:nvSpPr>
            <p:spPr>
              <a:xfrm>
                <a:off x="5105400" y="0"/>
                <a:ext cx="609600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15" name="Line"/>
              <p:cNvSpPr/>
              <p:nvPr/>
            </p:nvSpPr>
            <p:spPr>
              <a:xfrm>
                <a:off x="7231062" y="320675"/>
                <a:ext cx="1" cy="381001"/>
              </a:xfrm>
              <a:prstGeom prst="line">
                <a:avLst/>
              </a:prstGeom>
              <a:noFill/>
              <a:ln w="31750" cap="flat">
                <a:solidFill>
                  <a:srgbClr val="8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6" name="Line"/>
              <p:cNvSpPr/>
              <p:nvPr/>
            </p:nvSpPr>
            <p:spPr>
              <a:xfrm>
                <a:off x="7005637" y="696912"/>
                <a:ext cx="384176" cy="1"/>
              </a:xfrm>
              <a:prstGeom prst="line">
                <a:avLst/>
              </a:prstGeom>
              <a:noFill/>
              <a:ln w="31750" cap="flat">
                <a:solidFill>
                  <a:srgbClr val="8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20" name="Group"/>
            <p:cNvGrpSpPr/>
            <p:nvPr/>
          </p:nvGrpSpPr>
          <p:grpSpPr>
            <a:xfrm>
              <a:off x="0" y="0"/>
              <a:ext cx="1219200" cy="381000"/>
              <a:chOff x="0" y="0"/>
              <a:chExt cx="1219200" cy="381000"/>
            </a:xfrm>
          </p:grpSpPr>
          <p:sp>
            <p:nvSpPr>
              <p:cNvPr id="218" name="Oval"/>
              <p:cNvSpPr/>
              <p:nvPr/>
            </p:nvSpPr>
            <p:spPr>
              <a:xfrm>
                <a:off x="0" y="0"/>
                <a:ext cx="1219200" cy="381000"/>
              </a:xfrm>
              <a:prstGeom prst="ellipse">
                <a:avLst/>
              </a:prstGeom>
              <a:solidFill>
                <a:srgbClr val="CCFFFF"/>
              </a:solidFill>
              <a:ln w="31750" cap="flat">
                <a:solidFill>
                  <a:srgbClr val="8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9900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19" name="head"/>
              <p:cNvSpPr txBox="1"/>
              <p:nvPr/>
            </p:nvSpPr>
            <p:spPr>
              <a:xfrm>
                <a:off x="290755" y="15169"/>
                <a:ext cx="63769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800">
                    <a:solidFill>
                      <a:srgbClr val="990033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head</a:t>
                </a:r>
              </a:p>
            </p:txBody>
          </p:sp>
        </p:grpSp>
        <p:sp>
          <p:nvSpPr>
            <p:cNvPr id="221" name="Line"/>
            <p:cNvSpPr/>
            <p:nvPr/>
          </p:nvSpPr>
          <p:spPr>
            <a:xfrm>
              <a:off x="609599" y="381000"/>
              <a:ext cx="533402" cy="609601"/>
            </a:xfrm>
            <a:prstGeom prst="line">
              <a:avLst/>
            </a:prstGeom>
            <a:noFill/>
            <a:ln w="38100" cap="flat">
              <a:solidFill>
                <a:srgbClr val="00008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2"/>
      <p:bldP build="p" bldLvl="5" animBg="1" rev="0" advAuto="0" spid="19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ircular linked list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742950" indent="-285750">
              <a:spcBef>
                <a:spcPts val="0"/>
              </a:spcBef>
              <a:defRPr sz="2800"/>
            </a:pPr>
            <a:r>
              <a:t>Circular linked list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The pointer from the last element in the list points back to the first element.</a:t>
            </a:r>
          </a:p>
        </p:txBody>
      </p:sp>
      <p:sp>
        <p:nvSpPr>
          <p:cNvPr id="225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226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xfrm>
            <a:off x="8438668" y="6401179"/>
            <a:ext cx="248132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49" name="Group"/>
          <p:cNvGrpSpPr/>
          <p:nvPr/>
        </p:nvGrpSpPr>
        <p:grpSpPr>
          <a:xfrm>
            <a:off x="380999" y="2971800"/>
            <a:ext cx="8229601" cy="2438401"/>
            <a:chOff x="0" y="0"/>
            <a:chExt cx="8229599" cy="2438400"/>
          </a:xfrm>
        </p:grpSpPr>
        <p:grpSp>
          <p:nvGrpSpPr>
            <p:cNvPr id="244" name="Group"/>
            <p:cNvGrpSpPr/>
            <p:nvPr/>
          </p:nvGrpSpPr>
          <p:grpSpPr>
            <a:xfrm>
              <a:off x="228599" y="990599"/>
              <a:ext cx="8001001" cy="1447802"/>
              <a:chOff x="0" y="0"/>
              <a:chExt cx="8001000" cy="1447800"/>
            </a:xfrm>
          </p:grpSpPr>
          <p:sp>
            <p:nvSpPr>
              <p:cNvPr id="228" name="Rectangle"/>
              <p:cNvSpPr/>
              <p:nvPr/>
            </p:nvSpPr>
            <p:spPr>
              <a:xfrm>
                <a:off x="762000" y="0"/>
                <a:ext cx="1371600" cy="5334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99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229" name="Rectangle"/>
              <p:cNvSpPr/>
              <p:nvPr/>
            </p:nvSpPr>
            <p:spPr>
              <a:xfrm>
                <a:off x="3200400" y="0"/>
                <a:ext cx="1371600" cy="5334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99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230" name="Rectangle"/>
              <p:cNvSpPr/>
              <p:nvPr/>
            </p:nvSpPr>
            <p:spPr>
              <a:xfrm>
                <a:off x="5562600" y="0"/>
                <a:ext cx="1371600" cy="5334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99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231" name="Line"/>
              <p:cNvSpPr/>
              <p:nvPr/>
            </p:nvSpPr>
            <p:spPr>
              <a:xfrm>
                <a:off x="1997074" y="304800"/>
                <a:ext cx="1203326" cy="0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2" name="Line"/>
              <p:cNvSpPr/>
              <p:nvPr/>
            </p:nvSpPr>
            <p:spPr>
              <a:xfrm>
                <a:off x="4359274" y="304800"/>
                <a:ext cx="1203326" cy="0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3" name="Line"/>
              <p:cNvSpPr/>
              <p:nvPr/>
            </p:nvSpPr>
            <p:spPr>
              <a:xfrm>
                <a:off x="6797674" y="304800"/>
                <a:ext cx="1203326" cy="0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headEnd type="oval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4" name="Line"/>
              <p:cNvSpPr/>
              <p:nvPr/>
            </p:nvSpPr>
            <p:spPr>
              <a:xfrm>
                <a:off x="1828800" y="0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5" name="Line"/>
              <p:cNvSpPr/>
              <p:nvPr/>
            </p:nvSpPr>
            <p:spPr>
              <a:xfrm>
                <a:off x="4191000" y="0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6" name="Line"/>
              <p:cNvSpPr/>
              <p:nvPr/>
            </p:nvSpPr>
            <p:spPr>
              <a:xfrm>
                <a:off x="6553200" y="0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7" name="A"/>
              <p:cNvSpPr txBox="1"/>
              <p:nvPr/>
            </p:nvSpPr>
            <p:spPr>
              <a:xfrm>
                <a:off x="1143000" y="0"/>
                <a:ext cx="609600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38" name="B"/>
              <p:cNvSpPr txBox="1"/>
              <p:nvPr/>
            </p:nvSpPr>
            <p:spPr>
              <a:xfrm>
                <a:off x="3505200" y="0"/>
                <a:ext cx="609600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39" name="C"/>
              <p:cNvSpPr txBox="1"/>
              <p:nvPr/>
            </p:nvSpPr>
            <p:spPr>
              <a:xfrm>
                <a:off x="5867400" y="0"/>
                <a:ext cx="609600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40" name="Line"/>
              <p:cNvSpPr/>
              <p:nvPr/>
            </p:nvSpPr>
            <p:spPr>
              <a:xfrm>
                <a:off x="8001000" y="304799"/>
                <a:ext cx="0" cy="1143002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1" name="Line"/>
              <p:cNvSpPr/>
              <p:nvPr/>
            </p:nvSpPr>
            <p:spPr>
              <a:xfrm flipH="1" flipV="1">
                <a:off x="-1" y="1447800"/>
                <a:ext cx="8001001" cy="1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2" name="Line"/>
              <p:cNvSpPr/>
              <p:nvPr/>
            </p:nvSpPr>
            <p:spPr>
              <a:xfrm flipV="1">
                <a:off x="-1" y="304799"/>
                <a:ext cx="2" cy="1143002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3" name="Line"/>
              <p:cNvSpPr/>
              <p:nvPr/>
            </p:nvSpPr>
            <p:spPr>
              <a:xfrm>
                <a:off x="0" y="304800"/>
                <a:ext cx="762001" cy="0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47" name="Group"/>
            <p:cNvGrpSpPr/>
            <p:nvPr/>
          </p:nvGrpSpPr>
          <p:grpSpPr>
            <a:xfrm>
              <a:off x="0" y="0"/>
              <a:ext cx="1219200" cy="381000"/>
              <a:chOff x="0" y="0"/>
              <a:chExt cx="1219200" cy="381000"/>
            </a:xfrm>
          </p:grpSpPr>
          <p:sp>
            <p:nvSpPr>
              <p:cNvPr id="245" name="Oval"/>
              <p:cNvSpPr/>
              <p:nvPr/>
            </p:nvSpPr>
            <p:spPr>
              <a:xfrm>
                <a:off x="0" y="0"/>
                <a:ext cx="1219200" cy="381000"/>
              </a:xfrm>
              <a:prstGeom prst="ellipse">
                <a:avLst/>
              </a:prstGeom>
              <a:solidFill>
                <a:srgbClr val="CCFFFF"/>
              </a:solidFill>
              <a:ln w="31750" cap="flat">
                <a:solidFill>
                  <a:srgbClr val="8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9900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6" name="head"/>
              <p:cNvSpPr txBox="1"/>
              <p:nvPr/>
            </p:nvSpPr>
            <p:spPr>
              <a:xfrm>
                <a:off x="290755" y="15169"/>
                <a:ext cx="63769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800">
                    <a:solidFill>
                      <a:srgbClr val="990033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head</a:t>
                </a:r>
              </a:p>
            </p:txBody>
          </p:sp>
        </p:grpSp>
        <p:sp>
          <p:nvSpPr>
            <p:cNvPr id="248" name="Line"/>
            <p:cNvSpPr/>
            <p:nvPr/>
          </p:nvSpPr>
          <p:spPr>
            <a:xfrm>
              <a:off x="609599" y="381000"/>
              <a:ext cx="533402" cy="609601"/>
            </a:xfrm>
            <a:prstGeom prst="line">
              <a:avLst/>
            </a:prstGeom>
            <a:noFill/>
            <a:ln w="38100" cap="flat">
              <a:solidFill>
                <a:srgbClr val="00008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2"/>
      <p:bldP build="whole" bldLvl="1" animBg="1" rev="0" advAuto="0" spid="2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Doubly linked list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 marL="742950" indent="-285750">
              <a:spcBef>
                <a:spcPts val="0"/>
              </a:spcBef>
              <a:defRPr sz="2800"/>
            </a:pPr>
            <a:r>
              <a:t>Doubly linked list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Pointers exist between adjacent nodes in both directions.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The list can be traversed either forward or backward.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Usually two pointers are maintained to keep track of the list, </a:t>
            </a:r>
            <a:r>
              <a:rPr i="1">
                <a:solidFill>
                  <a:srgbClr val="993300"/>
                </a:solidFill>
              </a:rPr>
              <a:t>head</a:t>
            </a:r>
            <a:r>
              <a:t> and </a:t>
            </a:r>
            <a:r>
              <a:rPr i="1">
                <a:solidFill>
                  <a:srgbClr val="993300"/>
                </a:solidFill>
              </a:rPr>
              <a:t>tail</a:t>
            </a:r>
            <a:r>
              <a:t>.</a:t>
            </a:r>
          </a:p>
        </p:txBody>
      </p:sp>
      <p:sp>
        <p:nvSpPr>
          <p:cNvPr id="252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253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84" name="Group"/>
          <p:cNvGrpSpPr/>
          <p:nvPr/>
        </p:nvGrpSpPr>
        <p:grpSpPr>
          <a:xfrm>
            <a:off x="533399" y="3581400"/>
            <a:ext cx="8307389" cy="1524001"/>
            <a:chOff x="0" y="0"/>
            <a:chExt cx="8307387" cy="1524000"/>
          </a:xfrm>
        </p:grpSpPr>
        <p:grpSp>
          <p:nvGrpSpPr>
            <p:cNvPr id="275" name="Group"/>
            <p:cNvGrpSpPr/>
            <p:nvPr/>
          </p:nvGrpSpPr>
          <p:grpSpPr>
            <a:xfrm>
              <a:off x="380999" y="990600"/>
              <a:ext cx="7926389" cy="533401"/>
              <a:chOff x="0" y="0"/>
              <a:chExt cx="7926387" cy="533400"/>
            </a:xfrm>
          </p:grpSpPr>
          <p:sp>
            <p:nvSpPr>
              <p:cNvPr id="255" name="Rectangle"/>
              <p:cNvSpPr/>
              <p:nvPr/>
            </p:nvSpPr>
            <p:spPr>
              <a:xfrm>
                <a:off x="687387" y="0"/>
                <a:ext cx="1371601" cy="5334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99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3125787" y="0"/>
                <a:ext cx="1371601" cy="5334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99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257" name="Rectangle"/>
              <p:cNvSpPr/>
              <p:nvPr/>
            </p:nvSpPr>
            <p:spPr>
              <a:xfrm>
                <a:off x="5487987" y="0"/>
                <a:ext cx="1371601" cy="5334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99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258" name="Line"/>
              <p:cNvSpPr/>
              <p:nvPr/>
            </p:nvSpPr>
            <p:spPr>
              <a:xfrm>
                <a:off x="1922462" y="381000"/>
                <a:ext cx="1203326" cy="0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4284662" y="381000"/>
                <a:ext cx="1203326" cy="0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0" name="Line"/>
              <p:cNvSpPr/>
              <p:nvPr/>
            </p:nvSpPr>
            <p:spPr>
              <a:xfrm>
                <a:off x="6723062" y="381000"/>
                <a:ext cx="1203326" cy="0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1" name="Line"/>
              <p:cNvSpPr/>
              <p:nvPr/>
            </p:nvSpPr>
            <p:spPr>
              <a:xfrm>
                <a:off x="1754187" y="0"/>
                <a:ext cx="1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2" name="Line"/>
              <p:cNvSpPr/>
              <p:nvPr/>
            </p:nvSpPr>
            <p:spPr>
              <a:xfrm>
                <a:off x="4116387" y="0"/>
                <a:ext cx="1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3" name="Line"/>
              <p:cNvSpPr/>
              <p:nvPr/>
            </p:nvSpPr>
            <p:spPr>
              <a:xfrm>
                <a:off x="6478587" y="0"/>
                <a:ext cx="1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4" name="A"/>
              <p:cNvSpPr txBox="1"/>
              <p:nvPr/>
            </p:nvSpPr>
            <p:spPr>
              <a:xfrm>
                <a:off x="1220787" y="0"/>
                <a:ext cx="609601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65" name="B"/>
              <p:cNvSpPr txBox="1"/>
              <p:nvPr/>
            </p:nvSpPr>
            <p:spPr>
              <a:xfrm>
                <a:off x="3582987" y="0"/>
                <a:ext cx="609601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66" name="C"/>
              <p:cNvSpPr txBox="1"/>
              <p:nvPr/>
            </p:nvSpPr>
            <p:spPr>
              <a:xfrm>
                <a:off x="5868987" y="0"/>
                <a:ext cx="609601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67" name="Line"/>
              <p:cNvSpPr/>
              <p:nvPr/>
            </p:nvSpPr>
            <p:spPr>
              <a:xfrm flipH="1">
                <a:off x="992187" y="0"/>
                <a:ext cx="1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3430587" y="0"/>
                <a:ext cx="1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9" name="Line"/>
              <p:cNvSpPr/>
              <p:nvPr/>
            </p:nvSpPr>
            <p:spPr>
              <a:xfrm>
                <a:off x="5868987" y="0"/>
                <a:ext cx="1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0" name="Line"/>
              <p:cNvSpPr/>
              <p:nvPr/>
            </p:nvSpPr>
            <p:spPr>
              <a:xfrm>
                <a:off x="0" y="376237"/>
                <a:ext cx="685800" cy="1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1" name="Line"/>
              <p:cNvSpPr/>
              <p:nvPr/>
            </p:nvSpPr>
            <p:spPr>
              <a:xfrm>
                <a:off x="4497387" y="152400"/>
                <a:ext cx="1203326" cy="0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headEnd type="triangle" w="med" len="med"/>
                <a:tailEnd type="oval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2" name="Line"/>
              <p:cNvSpPr/>
              <p:nvPr/>
            </p:nvSpPr>
            <p:spPr>
              <a:xfrm>
                <a:off x="2058987" y="152400"/>
                <a:ext cx="1203326" cy="0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headEnd type="triangle" w="med" len="med"/>
                <a:tailEnd type="oval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3" name="Line"/>
              <p:cNvSpPr/>
              <p:nvPr/>
            </p:nvSpPr>
            <p:spPr>
              <a:xfrm flipH="1" flipV="1">
                <a:off x="6859587" y="152399"/>
                <a:ext cx="990601" cy="2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4" name="Line"/>
              <p:cNvSpPr/>
              <p:nvPr/>
            </p:nvSpPr>
            <p:spPr>
              <a:xfrm flipH="1" flipV="1">
                <a:off x="1587" y="152399"/>
                <a:ext cx="822326" cy="1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78" name="Group"/>
            <p:cNvGrpSpPr/>
            <p:nvPr/>
          </p:nvGrpSpPr>
          <p:grpSpPr>
            <a:xfrm>
              <a:off x="0" y="0"/>
              <a:ext cx="1219200" cy="381000"/>
              <a:chOff x="0" y="0"/>
              <a:chExt cx="1219200" cy="381000"/>
            </a:xfrm>
          </p:grpSpPr>
          <p:sp>
            <p:nvSpPr>
              <p:cNvPr id="276" name="Oval"/>
              <p:cNvSpPr/>
              <p:nvPr/>
            </p:nvSpPr>
            <p:spPr>
              <a:xfrm>
                <a:off x="0" y="0"/>
                <a:ext cx="1219200" cy="381000"/>
              </a:xfrm>
              <a:prstGeom prst="ellipse">
                <a:avLst/>
              </a:prstGeom>
              <a:solidFill>
                <a:srgbClr val="CCFFFF"/>
              </a:solidFill>
              <a:ln w="31750" cap="flat">
                <a:solidFill>
                  <a:srgbClr val="8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9900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77" name="head"/>
              <p:cNvSpPr txBox="1"/>
              <p:nvPr/>
            </p:nvSpPr>
            <p:spPr>
              <a:xfrm>
                <a:off x="290755" y="15169"/>
                <a:ext cx="63769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800">
                    <a:solidFill>
                      <a:srgbClr val="990033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head</a:t>
                </a:r>
              </a:p>
            </p:txBody>
          </p:sp>
        </p:grpSp>
        <p:sp>
          <p:nvSpPr>
            <p:cNvPr id="279" name="Line"/>
            <p:cNvSpPr/>
            <p:nvPr/>
          </p:nvSpPr>
          <p:spPr>
            <a:xfrm>
              <a:off x="609599" y="381000"/>
              <a:ext cx="533402" cy="609601"/>
            </a:xfrm>
            <a:prstGeom prst="line">
              <a:avLst/>
            </a:prstGeom>
            <a:noFill/>
            <a:ln w="38100" cap="flat">
              <a:solidFill>
                <a:srgbClr val="00008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82" name="Group"/>
            <p:cNvGrpSpPr/>
            <p:nvPr/>
          </p:nvGrpSpPr>
          <p:grpSpPr>
            <a:xfrm>
              <a:off x="7010400" y="0"/>
              <a:ext cx="1219200" cy="381000"/>
              <a:chOff x="0" y="0"/>
              <a:chExt cx="1219200" cy="381000"/>
            </a:xfrm>
          </p:grpSpPr>
          <p:sp>
            <p:nvSpPr>
              <p:cNvPr id="280" name="Oval"/>
              <p:cNvSpPr/>
              <p:nvPr/>
            </p:nvSpPr>
            <p:spPr>
              <a:xfrm>
                <a:off x="0" y="0"/>
                <a:ext cx="1219200" cy="381000"/>
              </a:xfrm>
              <a:prstGeom prst="ellipse">
                <a:avLst/>
              </a:prstGeom>
              <a:solidFill>
                <a:srgbClr val="CCFFFF"/>
              </a:solidFill>
              <a:ln w="31750" cap="flat">
                <a:solidFill>
                  <a:srgbClr val="8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9900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81" name="tail"/>
              <p:cNvSpPr txBox="1"/>
              <p:nvPr/>
            </p:nvSpPr>
            <p:spPr>
              <a:xfrm>
                <a:off x="392386" y="15169"/>
                <a:ext cx="434428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800">
                    <a:solidFill>
                      <a:srgbClr val="990033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tail</a:t>
                </a:r>
              </a:p>
            </p:txBody>
          </p:sp>
        </p:grpSp>
        <p:sp>
          <p:nvSpPr>
            <p:cNvPr id="283" name="Line"/>
            <p:cNvSpPr/>
            <p:nvPr/>
          </p:nvSpPr>
          <p:spPr>
            <a:xfrm flipH="1">
              <a:off x="7086599" y="381000"/>
              <a:ext cx="609601" cy="609601"/>
            </a:xfrm>
            <a:prstGeom prst="line">
              <a:avLst/>
            </a:prstGeom>
            <a:noFill/>
            <a:ln w="38100" cap="flat">
              <a:solidFill>
                <a:srgbClr val="00008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4" grpId="2"/>
      <p:bldP build="p" bldLvl="5" animBg="1" rev="0" advAuto="0" spid="25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Basic Operations on a List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Basic Operations on a List</a:t>
            </a:r>
          </a:p>
        </p:txBody>
      </p:sp>
      <p:sp>
        <p:nvSpPr>
          <p:cNvPr id="287" name="Creating a list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Creating a list</a:t>
            </a:r>
          </a:p>
          <a:p>
            <a:pPr>
              <a:buChar char="•"/>
            </a:pPr>
            <a:r>
              <a:t>Traversing the list</a:t>
            </a:r>
          </a:p>
          <a:p>
            <a:pPr>
              <a:buChar char="•"/>
            </a:pPr>
            <a:r>
              <a:t>Inserting an item in the list</a:t>
            </a:r>
          </a:p>
          <a:p>
            <a:pPr>
              <a:buChar char="•"/>
            </a:pPr>
            <a:r>
              <a:t>Deleting an item from the list</a:t>
            </a:r>
          </a:p>
          <a:p>
            <a:pPr>
              <a:buChar char="•"/>
            </a:pPr>
            <a:r>
              <a:t>Concatenating two lists into one</a:t>
            </a:r>
          </a:p>
        </p:txBody>
      </p:sp>
      <p:sp>
        <p:nvSpPr>
          <p:cNvPr id="288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289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290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8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List is an Abstract Data Typ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List is an Abstract Data Type</a:t>
            </a:r>
          </a:p>
        </p:txBody>
      </p:sp>
      <p:sp>
        <p:nvSpPr>
          <p:cNvPr id="293" name="What is an abstract data type?…"/>
          <p:cNvSpPr txBox="1"/>
          <p:nvPr>
            <p:ph type="body" idx="4294967295"/>
          </p:nvPr>
        </p:nvSpPr>
        <p:spPr>
          <a:xfrm>
            <a:off x="685800" y="1371600"/>
            <a:ext cx="815340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9470" indent="-339470" defTabSz="905255">
              <a:buChar char="•"/>
              <a:defRPr sz="2970"/>
            </a:pPr>
            <a:r>
              <a:t>What is an abstract data type?</a:t>
            </a:r>
          </a:p>
          <a:p>
            <a:pPr lvl="1" marL="735520" indent="-282892" defTabSz="905255">
              <a:spcBef>
                <a:spcPts val="0"/>
              </a:spcBef>
              <a:defRPr sz="2574"/>
            </a:pPr>
            <a:r>
              <a:t>It is a data type defined by the user.</a:t>
            </a:r>
          </a:p>
          <a:p>
            <a:pPr lvl="1" marL="735520" indent="-282892" defTabSz="905255">
              <a:spcBef>
                <a:spcPts val="0"/>
              </a:spcBef>
              <a:defRPr sz="2574"/>
            </a:pPr>
            <a:r>
              <a:t>Typically more complex than simple data types like </a:t>
            </a:r>
            <a:r>
              <a:rPr i="1">
                <a:solidFill>
                  <a:srgbClr val="993300"/>
                </a:solidFill>
              </a:rPr>
              <a:t>int</a:t>
            </a:r>
            <a:r>
              <a:t>, </a:t>
            </a:r>
            <a:r>
              <a:rPr i="1">
                <a:solidFill>
                  <a:srgbClr val="993300"/>
                </a:solidFill>
              </a:rPr>
              <a:t>float</a:t>
            </a:r>
            <a:r>
              <a:t>, etc.</a:t>
            </a:r>
          </a:p>
          <a:p>
            <a:pPr marL="339470" indent="-339470" defTabSz="905255">
              <a:buChar char="•"/>
              <a:defRPr sz="2970"/>
            </a:pPr>
            <a:r>
              <a:t>Why abstract?</a:t>
            </a:r>
          </a:p>
          <a:p>
            <a:pPr lvl="1" marL="735520" indent="-282892" defTabSz="905255">
              <a:spcBef>
                <a:spcPts val="0"/>
              </a:spcBef>
              <a:defRPr sz="2574"/>
            </a:pPr>
            <a:r>
              <a:t>Because details of the implementation are </a:t>
            </a:r>
            <a:r>
              <a:rPr>
                <a:solidFill>
                  <a:srgbClr val="CC0000"/>
                </a:solidFill>
              </a:rPr>
              <a:t>hidden</a:t>
            </a:r>
            <a:r>
              <a:t>.</a:t>
            </a:r>
          </a:p>
          <a:p>
            <a:pPr lvl="1" marL="735520" indent="-282892" defTabSz="905255">
              <a:spcBef>
                <a:spcPts val="0"/>
              </a:spcBef>
              <a:defRPr sz="2574"/>
            </a:pPr>
            <a:r>
              <a:t>When you do some operation on the list, say insert an element, you just call a function.</a:t>
            </a:r>
          </a:p>
          <a:p>
            <a:pPr lvl="1" marL="735520" indent="-282892" defTabSz="905255">
              <a:spcBef>
                <a:spcPts val="0"/>
              </a:spcBef>
              <a:defRPr sz="2574"/>
            </a:pPr>
            <a:r>
              <a:t>Details of how the list is implemented or how the insert function is written is no longer required.</a:t>
            </a:r>
          </a:p>
        </p:txBody>
      </p:sp>
      <p:sp>
        <p:nvSpPr>
          <p:cNvPr id="294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295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onceptual Idea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Conceptual Idea</a:t>
            </a:r>
          </a:p>
        </p:txBody>
      </p:sp>
      <p:sp>
        <p:nvSpPr>
          <p:cNvPr id="299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300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07" name="Group"/>
          <p:cNvGrpSpPr/>
          <p:nvPr/>
        </p:nvGrpSpPr>
        <p:grpSpPr>
          <a:xfrm>
            <a:off x="3657600" y="2057399"/>
            <a:ext cx="2667001" cy="3505201"/>
            <a:chOff x="0" y="0"/>
            <a:chExt cx="2667000" cy="3505200"/>
          </a:xfrm>
        </p:grpSpPr>
        <p:grpSp>
          <p:nvGrpSpPr>
            <p:cNvPr id="305" name="Group"/>
            <p:cNvGrpSpPr/>
            <p:nvPr/>
          </p:nvGrpSpPr>
          <p:grpSpPr>
            <a:xfrm>
              <a:off x="0" y="-1"/>
              <a:ext cx="2667001" cy="3505201"/>
              <a:chOff x="0" y="0"/>
              <a:chExt cx="2667000" cy="3505200"/>
            </a:xfrm>
          </p:grpSpPr>
          <p:sp>
            <p:nvSpPr>
              <p:cNvPr id="302" name="Shape"/>
              <p:cNvSpPr/>
              <p:nvPr/>
            </p:nvSpPr>
            <p:spPr>
              <a:xfrm>
                <a:off x="0" y="0"/>
                <a:ext cx="2667001" cy="3505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35" y="0"/>
                      <a:pt x="0" y="1209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4835" y="21600"/>
                      <a:pt x="10800" y="21600"/>
                    </a:cubicBezTo>
                    <a:cubicBezTo>
                      <a:pt x="16765" y="21600"/>
                      <a:pt x="21600" y="20391"/>
                      <a:pt x="21600" y="18900"/>
                    </a:cubicBezTo>
                    <a:lnTo>
                      <a:pt x="21600" y="2700"/>
                    </a:lnTo>
                    <a:cubicBezTo>
                      <a:pt x="21600" y="1209"/>
                      <a:pt x="16765" y="0"/>
                      <a:pt x="10800" y="0"/>
                    </a:cubicBezTo>
                    <a:close/>
                  </a:path>
                </a:pathLst>
              </a:custGeom>
              <a:solidFill>
                <a:srgbClr val="CCFFFF"/>
              </a:solidFill>
              <a:ln w="38100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3366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03" name="Oval"/>
              <p:cNvSpPr/>
              <p:nvPr/>
            </p:nvSpPr>
            <p:spPr>
              <a:xfrm>
                <a:off x="0" y="0"/>
                <a:ext cx="2667000" cy="876301"/>
              </a:xfrm>
              <a:prstGeom prst="ellipse">
                <a:avLst/>
              </a:prstGeom>
              <a:solidFill>
                <a:srgbClr val="D6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3366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04" name="Line"/>
              <p:cNvSpPr/>
              <p:nvPr/>
            </p:nvSpPr>
            <p:spPr>
              <a:xfrm>
                <a:off x="0" y="438150"/>
                <a:ext cx="2667001" cy="4381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CC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3366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06" name="List…"/>
            <p:cNvSpPr txBox="1"/>
            <p:nvPr/>
          </p:nvSpPr>
          <p:spPr>
            <a:xfrm>
              <a:off x="53597" y="1219740"/>
              <a:ext cx="2559806" cy="15038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3366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List </a:t>
              </a:r>
            </a:p>
            <a:p>
              <a:pPr algn="ctr">
                <a:defRPr>
                  <a:solidFill>
                    <a:srgbClr val="3366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implementation</a:t>
              </a:r>
            </a:p>
            <a:p>
              <a:pPr algn="ctr">
                <a:defRPr>
                  <a:solidFill>
                    <a:srgbClr val="3366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and the</a:t>
              </a:r>
            </a:p>
            <a:p>
              <a:pPr algn="ctr">
                <a:defRPr>
                  <a:solidFill>
                    <a:srgbClr val="3366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related functions</a:t>
              </a:r>
            </a:p>
          </p:txBody>
        </p:sp>
      </p:grpSp>
      <p:sp>
        <p:nvSpPr>
          <p:cNvPr id="308" name="Arrow"/>
          <p:cNvSpPr/>
          <p:nvPr/>
        </p:nvSpPr>
        <p:spPr>
          <a:xfrm>
            <a:off x="2438400" y="3048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309" name="Arrow"/>
          <p:cNvSpPr/>
          <p:nvPr/>
        </p:nvSpPr>
        <p:spPr>
          <a:xfrm>
            <a:off x="2438400" y="47244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310" name="Arrow"/>
          <p:cNvSpPr/>
          <p:nvPr/>
        </p:nvSpPr>
        <p:spPr>
          <a:xfrm>
            <a:off x="2438400" y="38862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311" name="Insert"/>
          <p:cNvSpPr txBox="1"/>
          <p:nvPr/>
        </p:nvSpPr>
        <p:spPr>
          <a:xfrm>
            <a:off x="914400" y="2895600"/>
            <a:ext cx="1295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Insert</a:t>
            </a:r>
          </a:p>
        </p:txBody>
      </p:sp>
      <p:sp>
        <p:nvSpPr>
          <p:cNvPr id="312" name="Delete"/>
          <p:cNvSpPr txBox="1"/>
          <p:nvPr/>
        </p:nvSpPr>
        <p:spPr>
          <a:xfrm>
            <a:off x="914400" y="3810000"/>
            <a:ext cx="1295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Delete</a:t>
            </a:r>
          </a:p>
        </p:txBody>
      </p:sp>
      <p:sp>
        <p:nvSpPr>
          <p:cNvPr id="313" name="Traverse"/>
          <p:cNvSpPr txBox="1"/>
          <p:nvPr/>
        </p:nvSpPr>
        <p:spPr>
          <a:xfrm>
            <a:off x="914400" y="4648200"/>
            <a:ext cx="1524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Traverse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Example: Working with linked list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77823">
              <a:defRPr sz="4224"/>
            </a:lvl1pPr>
          </a:lstStyle>
          <a:p>
            <a:pPr/>
            <a:r>
              <a:t>Example: Working with linked list</a:t>
            </a:r>
          </a:p>
        </p:txBody>
      </p:sp>
      <p:sp>
        <p:nvSpPr>
          <p:cNvPr id="316" name="Consider the structure of a node as follows:…"/>
          <p:cNvSpPr txBox="1"/>
          <p:nvPr>
            <p:ph type="body" idx="4294967295"/>
          </p:nvPr>
        </p:nvSpPr>
        <p:spPr>
          <a:xfrm>
            <a:off x="685800" y="1219199"/>
            <a:ext cx="7772400" cy="495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Consider the structure of a node as follows:</a:t>
            </a:r>
          </a:p>
          <a:p>
            <a:pPr lvl="2" marL="228600" indent="685800">
              <a:spcBef>
                <a:spcPts val="0"/>
              </a:spcBef>
              <a:buSzTx/>
              <a:buNone/>
              <a:defRPr sz="2400"/>
            </a:pPr>
          </a:p>
          <a:p>
            <a:pPr lvl="1" marL="285750" indent="171450"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struct stud {  </a:t>
            </a:r>
          </a:p>
          <a:p>
            <a:pPr lvl="1" marL="285750" indent="171450"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int   roll;</a:t>
            </a:r>
          </a:p>
          <a:p>
            <a:pPr lvl="1" marL="285750" indent="171450"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char  name[25];</a:t>
            </a:r>
          </a:p>
          <a:p>
            <a:pPr lvl="1" marL="285750" indent="171450"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int   age;</a:t>
            </a:r>
          </a:p>
          <a:p>
            <a:pPr lvl="1" marL="285750" indent="171450"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struct stud *next;</a:t>
            </a:r>
          </a:p>
          <a:p>
            <a:pPr lvl="1" marL="285750" indent="171450"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};</a:t>
            </a:r>
          </a:p>
          <a:p>
            <a:pPr lvl="1" marL="285750" indent="171450"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285750" indent="171450">
              <a:spcBef>
                <a:spcPts val="100"/>
              </a:spcBef>
              <a:buSzTx/>
              <a:buNone/>
              <a:defRPr sz="2800"/>
            </a:pPr>
            <a:r>
              <a:t>   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/* A user-defined data type called “node” */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285750" indent="171450">
              <a:spcBef>
                <a:spcPts val="100"/>
              </a:spcBef>
              <a:buSzTx/>
              <a:buNone/>
              <a:defRPr sz="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285750" indent="171450"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typedef struct stud node;</a:t>
            </a:r>
          </a:p>
          <a:p>
            <a:pPr lvl="1" marL="285750" indent="171450"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node *head;</a:t>
            </a:r>
          </a:p>
        </p:txBody>
      </p:sp>
      <p:sp>
        <p:nvSpPr>
          <p:cNvPr id="317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318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319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reating a List"/>
          <p:cNvSpPr txBox="1"/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Creating a List</a:t>
            </a:r>
          </a:p>
        </p:txBody>
      </p:sp>
      <p:sp>
        <p:nvSpPr>
          <p:cNvPr id="322" name="Body"/>
          <p:cNvSpPr txBox="1"/>
          <p:nvPr>
            <p:ph type="body" sz="quarter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>
              <a:buSzTx/>
              <a:buNone/>
              <a:defRPr>
                <a:solidFill>
                  <a:srgbClr val="898989"/>
                </a:solidFill>
              </a:defRPr>
            </a:pPr>
          </a:p>
        </p:txBody>
      </p:sp>
      <p:sp>
        <p:nvSpPr>
          <p:cNvPr id="323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324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325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How to begin?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How to begin?</a:t>
            </a:r>
          </a:p>
        </p:txBody>
      </p:sp>
      <p:sp>
        <p:nvSpPr>
          <p:cNvPr id="328" name="To start with, we have to create a node (the first node), and make head point to it.…"/>
          <p:cNvSpPr txBox="1"/>
          <p:nvPr>
            <p:ph type="body" idx="4294967295"/>
          </p:nvPr>
        </p:nvSpPr>
        <p:spPr>
          <a:xfrm>
            <a:off x="457200" y="1219200"/>
            <a:ext cx="822960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To start with, we have to create a node (the first node), and make </a:t>
            </a:r>
            <a:r>
              <a:rPr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t> point to it.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sz="1000"/>
            </a:pPr>
            <a:r>
              <a:t>    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sz="2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head = (node *) malloc(sizeof(node));</a:t>
            </a:r>
          </a:p>
        </p:txBody>
      </p:sp>
      <p:sp>
        <p:nvSpPr>
          <p:cNvPr id="329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330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331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42" name="Group"/>
          <p:cNvGrpSpPr/>
          <p:nvPr/>
        </p:nvGrpSpPr>
        <p:grpSpPr>
          <a:xfrm>
            <a:off x="990600" y="3352800"/>
            <a:ext cx="6705600" cy="2057401"/>
            <a:chOff x="0" y="0"/>
            <a:chExt cx="6705600" cy="2057400"/>
          </a:xfrm>
        </p:grpSpPr>
        <p:sp>
          <p:nvSpPr>
            <p:cNvPr id="332" name="Rectangle"/>
            <p:cNvSpPr/>
            <p:nvPr/>
          </p:nvSpPr>
          <p:spPr>
            <a:xfrm>
              <a:off x="3505200" y="152400"/>
              <a:ext cx="3200400" cy="1905000"/>
            </a:xfrm>
            <a:prstGeom prst="rect">
              <a:avLst/>
            </a:prstGeom>
            <a:solidFill>
              <a:srgbClr val="FFCC99"/>
            </a:solidFill>
            <a:ln w="31750" cap="flat">
              <a:solidFill>
                <a:srgbClr val="9933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5486400" y="152400"/>
              <a:ext cx="0" cy="1905001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Line"/>
            <p:cNvSpPr/>
            <p:nvPr/>
          </p:nvSpPr>
          <p:spPr>
            <a:xfrm>
              <a:off x="3505200" y="1371600"/>
              <a:ext cx="1981200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Line"/>
            <p:cNvSpPr/>
            <p:nvPr/>
          </p:nvSpPr>
          <p:spPr>
            <a:xfrm>
              <a:off x="3505200" y="762000"/>
              <a:ext cx="1981200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Rectangle"/>
            <p:cNvSpPr/>
            <p:nvPr/>
          </p:nvSpPr>
          <p:spPr>
            <a:xfrm>
              <a:off x="0" y="533400"/>
              <a:ext cx="990600" cy="609600"/>
            </a:xfrm>
            <a:prstGeom prst="rect">
              <a:avLst/>
            </a:prstGeom>
            <a:solidFill>
              <a:srgbClr val="CCFFFF"/>
            </a:solidFill>
            <a:ln w="31750" cap="flat">
              <a:solidFill>
                <a:srgbClr val="9933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781049" y="838200"/>
              <a:ext cx="2571751" cy="0"/>
            </a:xfrm>
            <a:prstGeom prst="line">
              <a:avLst/>
            </a:prstGeom>
            <a:noFill/>
            <a:ln w="38100" cap="flat">
              <a:solidFill>
                <a:srgbClr val="993366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head"/>
            <p:cNvSpPr txBox="1"/>
            <p:nvPr/>
          </p:nvSpPr>
          <p:spPr>
            <a:xfrm>
              <a:off x="76200" y="0"/>
              <a:ext cx="10668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head</a:t>
              </a:r>
            </a:p>
          </p:txBody>
        </p:sp>
        <p:sp>
          <p:nvSpPr>
            <p:cNvPr id="339" name="age"/>
            <p:cNvSpPr txBox="1"/>
            <p:nvPr/>
          </p:nvSpPr>
          <p:spPr>
            <a:xfrm>
              <a:off x="4038600" y="1447800"/>
              <a:ext cx="15240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age</a:t>
              </a:r>
            </a:p>
          </p:txBody>
        </p:sp>
        <p:sp>
          <p:nvSpPr>
            <p:cNvPr id="340" name="name"/>
            <p:cNvSpPr txBox="1"/>
            <p:nvPr/>
          </p:nvSpPr>
          <p:spPr>
            <a:xfrm>
              <a:off x="3962400" y="838200"/>
              <a:ext cx="15240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name</a:t>
              </a:r>
            </a:p>
          </p:txBody>
        </p:sp>
        <p:sp>
          <p:nvSpPr>
            <p:cNvPr id="341" name="roll"/>
            <p:cNvSpPr txBox="1"/>
            <p:nvPr/>
          </p:nvSpPr>
          <p:spPr>
            <a:xfrm>
              <a:off x="3962400" y="228600"/>
              <a:ext cx="15240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roll</a:t>
              </a:r>
            </a:p>
          </p:txBody>
        </p:sp>
      </p:grpSp>
      <p:sp>
        <p:nvSpPr>
          <p:cNvPr id="343" name="next"/>
          <p:cNvSpPr txBox="1"/>
          <p:nvPr/>
        </p:nvSpPr>
        <p:spPr>
          <a:xfrm>
            <a:off x="6705600" y="4191000"/>
            <a:ext cx="1524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next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3" grpId="2"/>
      <p:bldP build="whole" bldLvl="1" animBg="1" rev="0" advAuto="0" spid="34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ontd.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Contd.</a:t>
            </a:r>
          </a:p>
        </p:txBody>
      </p:sp>
      <p:sp>
        <p:nvSpPr>
          <p:cNvPr id="346" name="If there are n number of nodes in the initial linked list: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If there are </a:t>
            </a:r>
            <a:r>
              <a:rPr>
                <a:solidFill>
                  <a:srgbClr val="993300"/>
                </a:solidFill>
              </a:rPr>
              <a:t>n</a:t>
            </a:r>
            <a:r>
              <a:t> number of nodes in the initial linked list: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Allocate </a:t>
            </a:r>
            <a:r>
              <a:rPr>
                <a:solidFill>
                  <a:srgbClr val="993300"/>
                </a:solidFill>
              </a:rPr>
              <a:t>n</a:t>
            </a:r>
            <a:r>
              <a:t> records, one by one.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Read in the fields of the records.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Modify the links of the records so that the chain is formed.</a:t>
            </a:r>
          </a:p>
        </p:txBody>
      </p:sp>
      <p:sp>
        <p:nvSpPr>
          <p:cNvPr id="347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348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64" name="Group"/>
          <p:cNvGrpSpPr/>
          <p:nvPr/>
        </p:nvGrpSpPr>
        <p:grpSpPr>
          <a:xfrm>
            <a:off x="1371599" y="5181599"/>
            <a:ext cx="7389814" cy="701676"/>
            <a:chOff x="0" y="0"/>
            <a:chExt cx="7389812" cy="701675"/>
          </a:xfrm>
        </p:grpSpPr>
        <p:sp>
          <p:nvSpPr>
            <p:cNvPr id="350" name="Rectangle"/>
            <p:cNvSpPr/>
            <p:nvPr/>
          </p:nvSpPr>
          <p:spPr>
            <a:xfrm>
              <a:off x="0" y="0"/>
              <a:ext cx="1371600" cy="533400"/>
            </a:xfrm>
            <a:prstGeom prst="rect">
              <a:avLst/>
            </a:prstGeom>
            <a:solidFill>
              <a:srgbClr val="FFCC99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351" name="Rectangle"/>
            <p:cNvSpPr/>
            <p:nvPr/>
          </p:nvSpPr>
          <p:spPr>
            <a:xfrm>
              <a:off x="2438400" y="0"/>
              <a:ext cx="1371600" cy="533400"/>
            </a:xfrm>
            <a:prstGeom prst="rect">
              <a:avLst/>
            </a:prstGeom>
            <a:solidFill>
              <a:srgbClr val="FFCC99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352" name="Rectangle"/>
            <p:cNvSpPr/>
            <p:nvPr/>
          </p:nvSpPr>
          <p:spPr>
            <a:xfrm>
              <a:off x="4800600" y="0"/>
              <a:ext cx="1371600" cy="533400"/>
            </a:xfrm>
            <a:prstGeom prst="rect">
              <a:avLst/>
            </a:prstGeom>
            <a:solidFill>
              <a:srgbClr val="FFCC99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1235074" y="304800"/>
              <a:ext cx="1203326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Line"/>
            <p:cNvSpPr/>
            <p:nvPr/>
          </p:nvSpPr>
          <p:spPr>
            <a:xfrm>
              <a:off x="3597274" y="304800"/>
              <a:ext cx="1203326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Line"/>
            <p:cNvSpPr/>
            <p:nvPr/>
          </p:nvSpPr>
          <p:spPr>
            <a:xfrm>
              <a:off x="6035674" y="304800"/>
              <a:ext cx="1203326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  <a:head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Line"/>
            <p:cNvSpPr/>
            <p:nvPr/>
          </p:nvSpPr>
          <p:spPr>
            <a:xfrm flipH="1">
              <a:off x="1066799" y="0"/>
              <a:ext cx="1" cy="533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Line"/>
            <p:cNvSpPr/>
            <p:nvPr/>
          </p:nvSpPr>
          <p:spPr>
            <a:xfrm>
              <a:off x="3429000" y="0"/>
              <a:ext cx="0" cy="533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Line"/>
            <p:cNvSpPr/>
            <p:nvPr/>
          </p:nvSpPr>
          <p:spPr>
            <a:xfrm>
              <a:off x="5791200" y="0"/>
              <a:ext cx="0" cy="533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A"/>
            <p:cNvSpPr txBox="1"/>
            <p:nvPr/>
          </p:nvSpPr>
          <p:spPr>
            <a:xfrm>
              <a:off x="381000" y="0"/>
              <a:ext cx="6096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0" name="B"/>
            <p:cNvSpPr txBox="1"/>
            <p:nvPr/>
          </p:nvSpPr>
          <p:spPr>
            <a:xfrm>
              <a:off x="2743200" y="0"/>
              <a:ext cx="6096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1" name="C"/>
            <p:cNvSpPr txBox="1"/>
            <p:nvPr/>
          </p:nvSpPr>
          <p:spPr>
            <a:xfrm>
              <a:off x="5105400" y="0"/>
              <a:ext cx="6096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2" name="Line"/>
            <p:cNvSpPr/>
            <p:nvPr/>
          </p:nvSpPr>
          <p:spPr>
            <a:xfrm>
              <a:off x="7231062" y="320675"/>
              <a:ext cx="1" cy="381001"/>
            </a:xfrm>
            <a:prstGeom prst="line">
              <a:avLst/>
            </a:prstGeom>
            <a:noFill/>
            <a:ln w="31750" cap="flat">
              <a:solidFill>
                <a:srgbClr val="8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Line"/>
            <p:cNvSpPr/>
            <p:nvPr/>
          </p:nvSpPr>
          <p:spPr>
            <a:xfrm>
              <a:off x="7005637" y="696912"/>
              <a:ext cx="384176" cy="1"/>
            </a:xfrm>
            <a:prstGeom prst="line">
              <a:avLst/>
            </a:prstGeom>
            <a:noFill/>
            <a:ln w="31750" cap="flat">
              <a:solidFill>
                <a:srgbClr val="8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67" name="Group"/>
          <p:cNvGrpSpPr/>
          <p:nvPr/>
        </p:nvGrpSpPr>
        <p:grpSpPr>
          <a:xfrm>
            <a:off x="304800" y="4191000"/>
            <a:ext cx="1219200" cy="381000"/>
            <a:chOff x="0" y="0"/>
            <a:chExt cx="1219200" cy="381000"/>
          </a:xfrm>
        </p:grpSpPr>
        <p:sp>
          <p:nvSpPr>
            <p:cNvPr id="365" name="Oval"/>
            <p:cNvSpPr/>
            <p:nvPr/>
          </p:nvSpPr>
          <p:spPr>
            <a:xfrm>
              <a:off x="0" y="0"/>
              <a:ext cx="1219200" cy="381000"/>
            </a:xfrm>
            <a:prstGeom prst="ellipse">
              <a:avLst/>
            </a:prstGeom>
            <a:solidFill>
              <a:srgbClr val="CCFFFF"/>
            </a:solidFill>
            <a:ln w="31750" cap="flat">
              <a:solidFill>
                <a:srgbClr val="8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9900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6" name="head"/>
            <p:cNvSpPr txBox="1"/>
            <p:nvPr/>
          </p:nvSpPr>
          <p:spPr>
            <a:xfrm>
              <a:off x="290755" y="15169"/>
              <a:ext cx="63769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800">
                  <a:solidFill>
                    <a:srgbClr val="9900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head</a:t>
              </a:r>
            </a:p>
          </p:txBody>
        </p:sp>
      </p:grpSp>
      <p:sp>
        <p:nvSpPr>
          <p:cNvPr id="368" name="Line"/>
          <p:cNvSpPr/>
          <p:nvPr/>
        </p:nvSpPr>
        <p:spPr>
          <a:xfrm>
            <a:off x="914399" y="4572000"/>
            <a:ext cx="533402" cy="609601"/>
          </a:xfrm>
          <a:prstGeom prst="line">
            <a:avLst/>
          </a:prstGeom>
          <a:ln w="38100">
            <a:solidFill>
              <a:srgbClr val="00008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Introduction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Introduction</a:t>
            </a:r>
          </a:p>
        </p:txBody>
      </p:sp>
      <p:sp>
        <p:nvSpPr>
          <p:cNvPr id="34" name="A linked list is a data structure which can change during execution.…"/>
          <p:cNvSpPr txBox="1"/>
          <p:nvPr>
            <p:ph type="body" idx="4294967295"/>
          </p:nvPr>
        </p:nvSpPr>
        <p:spPr>
          <a:xfrm>
            <a:off x="685800" y="1371600"/>
            <a:ext cx="800100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A linked list is a data structure which can change during execution.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Successive elements are connected by pointers.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Last element points to </a:t>
            </a:r>
            <a:r>
              <a:rPr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t>.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It can grow or shrink in size during execution of a program.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It can be made just as long as required.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It does not waste memory space.</a:t>
            </a:r>
          </a:p>
        </p:txBody>
      </p:sp>
      <p:sp>
        <p:nvSpPr>
          <p:cNvPr id="35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36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8506459" y="6401179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3" name="Group"/>
          <p:cNvGrpSpPr/>
          <p:nvPr/>
        </p:nvGrpSpPr>
        <p:grpSpPr>
          <a:xfrm>
            <a:off x="1066799" y="5257800"/>
            <a:ext cx="7397751" cy="685801"/>
            <a:chOff x="0" y="0"/>
            <a:chExt cx="7397749" cy="685800"/>
          </a:xfrm>
        </p:grpSpPr>
        <p:sp>
          <p:nvSpPr>
            <p:cNvPr id="38" name="Rectangle"/>
            <p:cNvSpPr/>
            <p:nvPr/>
          </p:nvSpPr>
          <p:spPr>
            <a:xfrm>
              <a:off x="0" y="0"/>
              <a:ext cx="1371600" cy="533400"/>
            </a:xfrm>
            <a:prstGeom prst="rect">
              <a:avLst/>
            </a:prstGeom>
            <a:solidFill>
              <a:srgbClr val="FFCC99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39" name="Rectangle"/>
            <p:cNvSpPr/>
            <p:nvPr/>
          </p:nvSpPr>
          <p:spPr>
            <a:xfrm>
              <a:off x="2438400" y="0"/>
              <a:ext cx="1371600" cy="533400"/>
            </a:xfrm>
            <a:prstGeom prst="rect">
              <a:avLst/>
            </a:prstGeom>
            <a:solidFill>
              <a:srgbClr val="FFCC99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40" name="Rectangle"/>
            <p:cNvSpPr/>
            <p:nvPr/>
          </p:nvSpPr>
          <p:spPr>
            <a:xfrm>
              <a:off x="4800600" y="0"/>
              <a:ext cx="1371600" cy="533400"/>
            </a:xfrm>
            <a:prstGeom prst="rect">
              <a:avLst/>
            </a:prstGeom>
            <a:solidFill>
              <a:srgbClr val="FFCC99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41" name="Line"/>
            <p:cNvSpPr/>
            <p:nvPr/>
          </p:nvSpPr>
          <p:spPr>
            <a:xfrm>
              <a:off x="1235074" y="304800"/>
              <a:ext cx="1203326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Line"/>
            <p:cNvSpPr/>
            <p:nvPr/>
          </p:nvSpPr>
          <p:spPr>
            <a:xfrm>
              <a:off x="3597274" y="304800"/>
              <a:ext cx="1203326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Line"/>
            <p:cNvSpPr/>
            <p:nvPr/>
          </p:nvSpPr>
          <p:spPr>
            <a:xfrm>
              <a:off x="6035674" y="304800"/>
              <a:ext cx="1203326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  <a:head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0" name="Group"/>
            <p:cNvGrpSpPr/>
            <p:nvPr/>
          </p:nvGrpSpPr>
          <p:grpSpPr>
            <a:xfrm>
              <a:off x="304800" y="0"/>
              <a:ext cx="5486400" cy="533401"/>
              <a:chOff x="0" y="0"/>
              <a:chExt cx="5486400" cy="533400"/>
            </a:xfrm>
          </p:grpSpPr>
          <p:sp>
            <p:nvSpPr>
              <p:cNvPr id="44" name="Line"/>
              <p:cNvSpPr/>
              <p:nvPr/>
            </p:nvSpPr>
            <p:spPr>
              <a:xfrm flipH="1">
                <a:off x="685800" y="0"/>
                <a:ext cx="1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" name="Line"/>
              <p:cNvSpPr/>
              <p:nvPr/>
            </p:nvSpPr>
            <p:spPr>
              <a:xfrm>
                <a:off x="3048000" y="0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6" name="Line"/>
              <p:cNvSpPr/>
              <p:nvPr/>
            </p:nvSpPr>
            <p:spPr>
              <a:xfrm>
                <a:off x="5486400" y="0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7" name="A"/>
              <p:cNvSpPr txBox="1"/>
              <p:nvPr/>
            </p:nvSpPr>
            <p:spPr>
              <a:xfrm>
                <a:off x="0" y="0"/>
                <a:ext cx="609600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8" name="B"/>
              <p:cNvSpPr txBox="1"/>
              <p:nvPr/>
            </p:nvSpPr>
            <p:spPr>
              <a:xfrm>
                <a:off x="2438400" y="0"/>
                <a:ext cx="609600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9" name="C"/>
              <p:cNvSpPr txBox="1"/>
              <p:nvPr/>
            </p:nvSpPr>
            <p:spPr>
              <a:xfrm>
                <a:off x="4800600" y="0"/>
                <a:ext cx="609600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1" name="Line"/>
            <p:cNvSpPr/>
            <p:nvPr/>
          </p:nvSpPr>
          <p:spPr>
            <a:xfrm>
              <a:off x="7239000" y="304800"/>
              <a:ext cx="0" cy="381001"/>
            </a:xfrm>
            <a:prstGeom prst="line">
              <a:avLst/>
            </a:prstGeom>
            <a:noFill/>
            <a:ln w="31750" cap="flat">
              <a:solidFill>
                <a:srgbClr val="8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Line"/>
            <p:cNvSpPr/>
            <p:nvPr/>
          </p:nvSpPr>
          <p:spPr>
            <a:xfrm>
              <a:off x="7013575" y="681037"/>
              <a:ext cx="384175" cy="1"/>
            </a:xfrm>
            <a:prstGeom prst="line">
              <a:avLst/>
            </a:prstGeom>
            <a:noFill/>
            <a:ln w="31750" cap="flat">
              <a:solidFill>
                <a:srgbClr val="8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8" name="Group"/>
          <p:cNvGrpSpPr/>
          <p:nvPr/>
        </p:nvGrpSpPr>
        <p:grpSpPr>
          <a:xfrm>
            <a:off x="0" y="4259262"/>
            <a:ext cx="1219200" cy="990601"/>
            <a:chOff x="0" y="0"/>
            <a:chExt cx="1219200" cy="990600"/>
          </a:xfrm>
        </p:grpSpPr>
        <p:grpSp>
          <p:nvGrpSpPr>
            <p:cNvPr id="56" name="Group"/>
            <p:cNvGrpSpPr/>
            <p:nvPr/>
          </p:nvGrpSpPr>
          <p:grpSpPr>
            <a:xfrm>
              <a:off x="0" y="0"/>
              <a:ext cx="1219200" cy="381000"/>
              <a:chOff x="0" y="0"/>
              <a:chExt cx="1219200" cy="381000"/>
            </a:xfrm>
          </p:grpSpPr>
          <p:sp>
            <p:nvSpPr>
              <p:cNvPr id="54" name="Oval"/>
              <p:cNvSpPr/>
              <p:nvPr/>
            </p:nvSpPr>
            <p:spPr>
              <a:xfrm>
                <a:off x="0" y="0"/>
                <a:ext cx="1219200" cy="381000"/>
              </a:xfrm>
              <a:prstGeom prst="ellipse">
                <a:avLst/>
              </a:prstGeom>
              <a:solidFill>
                <a:srgbClr val="CCFFFF"/>
              </a:solidFill>
              <a:ln w="31750" cap="flat">
                <a:solidFill>
                  <a:srgbClr val="8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990033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5" name="head"/>
              <p:cNvSpPr txBox="1"/>
              <p:nvPr/>
            </p:nvSpPr>
            <p:spPr>
              <a:xfrm>
                <a:off x="290755" y="15169"/>
                <a:ext cx="63769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800">
                    <a:solidFill>
                      <a:srgbClr val="990033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head</a:t>
                </a:r>
              </a:p>
            </p:txBody>
          </p:sp>
        </p:grpSp>
        <p:sp>
          <p:nvSpPr>
            <p:cNvPr id="57" name="Line"/>
            <p:cNvSpPr/>
            <p:nvPr/>
          </p:nvSpPr>
          <p:spPr>
            <a:xfrm>
              <a:off x="609599" y="381000"/>
              <a:ext cx="533402" cy="609601"/>
            </a:xfrm>
            <a:prstGeom prst="line">
              <a:avLst/>
            </a:prstGeom>
            <a:noFill/>
            <a:ln w="38100" cap="flat">
              <a:solidFill>
                <a:srgbClr val="00008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" grpId="1"/>
      <p:bldP build="whole" bldLvl="1" animBg="1" rev="0" advAuto="0" spid="53" grpId="2"/>
      <p:bldP build="whole" bldLvl="1" animBg="1" rev="0" advAuto="0" spid="58" grpId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itl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71" name="node *create_list()…"/>
          <p:cNvSpPr txBox="1"/>
          <p:nvPr>
            <p:ph type="body" idx="4294967295"/>
          </p:nvPr>
        </p:nvSpPr>
        <p:spPr>
          <a:xfrm>
            <a:off x="685800" y="1189037"/>
            <a:ext cx="7239000" cy="4983164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  <a:miter lim="800000"/>
          </a:ln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node *create_list() 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 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 k, n; 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node  *p, *head; 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printf  ("\n How many elements to enter?"); 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scanf ("%d", &amp;n); 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for  (k=0; k&lt;n; k++) 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 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>
                <a:solidFill>
                  <a:srgbClr val="CC0000"/>
                </a:solidFill>
              </a:rPr>
              <a:t>if (k == 0) {</a:t>
            </a:r>
            <a:endParaRPr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head = (node *) malloc(sizeof(node)); 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p = head; 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  }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  else {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p-&gt;next  = (node *) malloc(sizeof(node)); 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p = p-&gt;next;      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        }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scanf ("%d %s %d", &amp;p-&gt;roll, p-&gt;name, &amp;p-&gt;age); 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 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p-&gt;next  =  NULL; 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(head);</a:t>
            </a:r>
          </a:p>
          <a:p>
            <a:pPr>
              <a:lnSpc>
                <a:spcPct val="80000"/>
              </a:lnSpc>
              <a:spcBef>
                <a:spcPts val="0"/>
              </a:spcBef>
              <a:buSzTx/>
              <a:buNone/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</p:txBody>
      </p:sp>
      <p:sp>
        <p:nvSpPr>
          <p:cNvPr id="372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373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itl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77" name="To be called from main() function as: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To be called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t> function as:</a:t>
            </a:r>
          </a:p>
          <a:p>
            <a:pPr>
              <a:buChar char="•"/>
            </a:pPr>
          </a:p>
          <a:p>
            <a:pPr>
              <a:buSzTx/>
              <a:buNone/>
            </a:pPr>
            <a:r>
              <a:t>	    		</a:t>
            </a:r>
            <a:r>
              <a: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node *head;</a:t>
            </a:r>
            <a:endParaRPr sz="20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	………</a:t>
            </a:r>
          </a:p>
          <a:p>
            <a:pPr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	head = create_list();</a:t>
            </a:r>
          </a:p>
        </p:txBody>
      </p:sp>
      <p:sp>
        <p:nvSpPr>
          <p:cNvPr id="378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379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380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raversing the List"/>
          <p:cNvSpPr txBox="1"/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Traversing the List</a:t>
            </a:r>
          </a:p>
        </p:txBody>
      </p:sp>
      <p:sp>
        <p:nvSpPr>
          <p:cNvPr id="383" name="Body"/>
          <p:cNvSpPr txBox="1"/>
          <p:nvPr>
            <p:ph type="body" sz="quarter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>
              <a:buSzTx/>
              <a:buNone/>
              <a:defRPr>
                <a:solidFill>
                  <a:srgbClr val="898989"/>
                </a:solidFill>
              </a:defRPr>
            </a:pPr>
          </a:p>
        </p:txBody>
      </p:sp>
      <p:sp>
        <p:nvSpPr>
          <p:cNvPr id="384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385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386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What is to be done?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What is to be done?</a:t>
            </a:r>
          </a:p>
        </p:txBody>
      </p:sp>
      <p:sp>
        <p:nvSpPr>
          <p:cNvPr id="389" name="Once the linked list has been constructed and head points to the first node of the list,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Once the linked list has been constructed and </a:t>
            </a:r>
            <a:r>
              <a:rPr i="1">
                <a:solidFill>
                  <a:srgbClr val="CC0000"/>
                </a:solidFill>
              </a:rPr>
              <a:t>head</a:t>
            </a:r>
            <a:r>
              <a:t> points to the first node of the list,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Follow the pointers.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Display the contents of the nodes as they are traversed.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Stop when the </a:t>
            </a:r>
            <a:r>
              <a:rPr i="1">
                <a:solidFill>
                  <a:srgbClr val="993300"/>
                </a:solidFill>
              </a:rPr>
              <a:t>next</a:t>
            </a:r>
            <a:r>
              <a:t> pointer points to </a:t>
            </a:r>
            <a:r>
              <a:rPr>
                <a:solidFill>
                  <a:srgbClr val="CC0000"/>
                </a:solidFill>
              </a:rPr>
              <a:t>NULL</a:t>
            </a:r>
            <a:r>
              <a:t>.</a:t>
            </a:r>
          </a:p>
        </p:txBody>
      </p:sp>
      <p:sp>
        <p:nvSpPr>
          <p:cNvPr id="390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391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392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itl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395" name="void display (node *head)…"/>
          <p:cNvSpPr txBox="1"/>
          <p:nvPr>
            <p:ph type="body" idx="4294967295"/>
          </p:nvPr>
        </p:nvSpPr>
        <p:spPr>
          <a:xfrm>
            <a:off x="685800" y="1371600"/>
            <a:ext cx="7162800" cy="47244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  <a:miter lim="800000"/>
          </a:ln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display (node *head)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int  count = 1;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node  *p;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 = head;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while (p !=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{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printf ("\nNode %d: %d %s %d", count, 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p-&gt;roll, p-&gt;name, p-&gt;age);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count++;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 = p-&gt;next;      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printf 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396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397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398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itl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01" name="To be called from main() function as: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To be called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t> function as:</a:t>
            </a:r>
          </a:p>
          <a:p>
            <a:pPr>
              <a:buChar char="•"/>
            </a:pPr>
          </a:p>
          <a:p>
            <a:pPr>
              <a:buSzTx/>
              <a:buNone/>
            </a:pPr>
            <a:r>
              <a:t>	    		</a:t>
            </a:r>
            <a:r>
              <a: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node *head;</a:t>
            </a:r>
            <a:endParaRPr sz="20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	………</a:t>
            </a:r>
          </a:p>
          <a:p>
            <a:pPr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	display (head);</a:t>
            </a:r>
          </a:p>
        </p:txBody>
      </p:sp>
      <p:sp>
        <p:nvSpPr>
          <p:cNvPr id="402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403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Inserting a Node in a List"/>
          <p:cNvSpPr txBox="1"/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Inserting a Node in a List</a:t>
            </a:r>
          </a:p>
        </p:txBody>
      </p:sp>
      <p:sp>
        <p:nvSpPr>
          <p:cNvPr id="407" name="Body"/>
          <p:cNvSpPr txBox="1"/>
          <p:nvPr>
            <p:ph type="body" sz="quarter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>
              <a:buSzTx/>
              <a:buNone/>
              <a:defRPr>
                <a:solidFill>
                  <a:srgbClr val="898989"/>
                </a:solidFill>
              </a:defRPr>
            </a:pPr>
          </a:p>
        </p:txBody>
      </p:sp>
      <p:sp>
        <p:nvSpPr>
          <p:cNvPr id="408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409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410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How to do?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How to do?</a:t>
            </a:r>
          </a:p>
        </p:txBody>
      </p:sp>
      <p:sp>
        <p:nvSpPr>
          <p:cNvPr id="413" name="The problem is to insert a node before a specified node.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The problem is to insert a node </a:t>
            </a:r>
            <a:r>
              <a:rPr i="1">
                <a:solidFill>
                  <a:srgbClr val="993300"/>
                </a:solidFill>
              </a:rPr>
              <a:t>before a specified node</a:t>
            </a:r>
            <a:r>
              <a:t>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Specified means some value is given for the node (called </a:t>
            </a:r>
            <a:r>
              <a:rPr i="1">
                <a:solidFill>
                  <a:srgbClr val="993300"/>
                </a:solidFill>
              </a:rPr>
              <a:t>key</a:t>
            </a:r>
            <a:r>
              <a:t>).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In this example, we consider it to be </a:t>
            </a:r>
            <a:r>
              <a:rPr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roll</a:t>
            </a:r>
            <a:r>
              <a:t>.</a:t>
            </a:r>
          </a:p>
          <a:p>
            <a:pPr>
              <a:buChar char="•"/>
            </a:pPr>
            <a:r>
              <a:t>Convention followed: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If the value of roll is given as </a:t>
            </a:r>
            <a:r>
              <a:rPr i="1">
                <a:solidFill>
                  <a:srgbClr val="993300"/>
                </a:solidFill>
              </a:rPr>
              <a:t>negative</a:t>
            </a:r>
            <a:r>
              <a:t>, the node will be inserted at the </a:t>
            </a:r>
            <a:r>
              <a:rPr i="1">
                <a:solidFill>
                  <a:srgbClr val="993300"/>
                </a:solidFill>
              </a:rPr>
              <a:t>end</a:t>
            </a:r>
            <a:r>
              <a:t> of the list.</a:t>
            </a:r>
          </a:p>
        </p:txBody>
      </p:sp>
      <p:sp>
        <p:nvSpPr>
          <p:cNvPr id="414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415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416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ontd."/>
          <p:cNvSpPr txBox="1"/>
          <p:nvPr>
            <p:ph type="title" idx="4294967295"/>
          </p:nvPr>
        </p:nvSpPr>
        <p:spPr>
          <a:xfrm>
            <a:off x="685800" y="304800"/>
            <a:ext cx="7772400" cy="5540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40663">
              <a:defRPr sz="3240"/>
            </a:lvl1pPr>
          </a:lstStyle>
          <a:p>
            <a:pPr/>
            <a:r>
              <a:t>Contd.</a:t>
            </a:r>
          </a:p>
        </p:txBody>
      </p:sp>
      <p:sp>
        <p:nvSpPr>
          <p:cNvPr id="419" name="When a node is added at the beginning,…"/>
          <p:cNvSpPr txBox="1"/>
          <p:nvPr>
            <p:ph type="body" idx="4294967295"/>
          </p:nvPr>
        </p:nvSpPr>
        <p:spPr>
          <a:xfrm>
            <a:off x="685800" y="914400"/>
            <a:ext cx="7772400" cy="5181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Char char="•"/>
              <a:defRPr sz="3000"/>
            </a:pPr>
            <a:r>
              <a:t>When a node is added at the beginning,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600"/>
            </a:pPr>
            <a:r>
              <a:t>Only one next pointer needs to be modified.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i="1" sz="2200">
                <a:solidFill>
                  <a:srgbClr val="993300"/>
                </a:solidFill>
              </a:defRPr>
            </a:pPr>
            <a:r>
              <a:t>head</a:t>
            </a:r>
            <a:r>
              <a:rPr i="0">
                <a:solidFill>
                  <a:srgbClr val="000000"/>
                </a:solidFill>
              </a:rPr>
              <a:t> is made to point to the new node.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2200"/>
            </a:pPr>
            <a:r>
              <a:t>New node points to the previously first element.</a:t>
            </a:r>
          </a:p>
          <a:p>
            <a:pPr>
              <a:lnSpc>
                <a:spcPct val="90000"/>
              </a:lnSpc>
              <a:buChar char="•"/>
              <a:defRPr sz="3000"/>
            </a:pPr>
            <a:r>
              <a:t>When a node is added at the end,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600"/>
            </a:pPr>
            <a:r>
              <a:t>Two next pointers need to be modified.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2200"/>
            </a:pPr>
            <a:r>
              <a:t>Last node now points to the new node.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2200"/>
            </a:pPr>
            <a:r>
              <a:t>New node points to </a:t>
            </a:r>
            <a:r>
              <a:rPr>
                <a:solidFill>
                  <a:srgbClr val="993300"/>
                </a:solidFill>
              </a:rPr>
              <a:t>NULL</a:t>
            </a:r>
            <a:r>
              <a:t>.</a:t>
            </a:r>
          </a:p>
          <a:p>
            <a:pPr>
              <a:lnSpc>
                <a:spcPct val="90000"/>
              </a:lnSpc>
              <a:buChar char="•"/>
              <a:defRPr sz="3000"/>
            </a:pPr>
            <a:r>
              <a:t>When a node is added in the middle,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600"/>
            </a:pPr>
            <a:r>
              <a:t>Two next pointers need to be modified.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2200"/>
            </a:pPr>
            <a:r>
              <a:t>Previous node now points to the new node.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2200"/>
            </a:pPr>
            <a:r>
              <a:t>New node points to the next node.</a:t>
            </a:r>
          </a:p>
        </p:txBody>
      </p:sp>
      <p:sp>
        <p:nvSpPr>
          <p:cNvPr id="420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421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422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9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425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426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7" name="void insert (node **head)…"/>
          <p:cNvSpPr txBox="1"/>
          <p:nvPr/>
        </p:nvSpPr>
        <p:spPr>
          <a:xfrm>
            <a:off x="457200" y="304800"/>
            <a:ext cx="8458200" cy="4949190"/>
          </a:xfrm>
          <a:prstGeom prst="rect">
            <a:avLst/>
          </a:prstGeom>
          <a:solidFill>
            <a:srgbClr val="CCFFFF"/>
          </a:solidFill>
          <a:ln w="31750">
            <a:solidFill>
              <a:srgbClr val="9933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insert (node **head)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 k = 0, rno;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node *p, *q, *new;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new = (node *) malloc(sizeof(node));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printf ("\nData to be inserted: ");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scanf ("%d %s %d", &amp;new-&gt;roll, new-&gt;name, &amp;new-&gt;age);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printf ("\nInsert before roll (-ve for end):");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scanf ("%d", &amp;rno);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 = *head;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(p-&gt;roll == rno)      </a:t>
            </a:r>
            <a:r>
              <a:rPr>
                <a:solidFill>
                  <a:srgbClr val="993300"/>
                </a:solidFill>
              </a:rPr>
              <a:t>/* At the beginning */</a:t>
            </a:r>
            <a:r>
              <a:t>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new-&gt;next = p;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*head = new;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1" name="Keeping track of a linked list: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Keeping track of a linked list: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Must know the pointer to the first element of the list (called </a:t>
            </a:r>
            <a:r>
              <a:rPr i="1">
                <a:solidFill>
                  <a:srgbClr val="993300"/>
                </a:solidFill>
              </a:rPr>
              <a:t>start</a:t>
            </a:r>
            <a:r>
              <a:t>, </a:t>
            </a:r>
            <a:r>
              <a:rPr i="1">
                <a:solidFill>
                  <a:srgbClr val="993300"/>
                </a:solidFill>
              </a:rPr>
              <a:t>head</a:t>
            </a:r>
            <a:r>
              <a:t>, etc.).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sz="2800"/>
            </a:pPr>
          </a:p>
          <a:p>
            <a:pPr>
              <a:buChar char="•"/>
            </a:pPr>
            <a:r>
              <a:t>Linked lists provide flexibility in allowing the items to be rearranged efficiently.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Insert an element.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Delete an element.</a:t>
            </a:r>
          </a:p>
        </p:txBody>
      </p:sp>
      <p:sp>
        <p:nvSpPr>
          <p:cNvPr id="62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63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506459" y="6401179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430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431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2" name="else…"/>
          <p:cNvSpPr txBox="1"/>
          <p:nvPr/>
        </p:nvSpPr>
        <p:spPr>
          <a:xfrm>
            <a:off x="228600" y="304800"/>
            <a:ext cx="6553200" cy="5489089"/>
          </a:xfrm>
          <a:prstGeom prst="rect">
            <a:avLst/>
          </a:prstGeom>
          <a:solidFill>
            <a:srgbClr val="CCFFFF"/>
          </a:solidFill>
          <a:ln w="31750">
            <a:solidFill>
              <a:srgbClr val="9933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  <a:r>
              <a:t>    </a:t>
            </a:r>
            <a:r>
              <a:rPr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while ((p != NULL) &amp;&amp; (p-&gt;roll != rno))     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{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q = p;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p = p-&gt;next;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     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if  (p == NULL)       </a:t>
            </a:r>
            <a:r>
              <a:rPr>
                <a:solidFill>
                  <a:srgbClr val="993300"/>
                </a:solidFill>
              </a:rPr>
              <a:t>/* At the end */</a:t>
            </a:r>
            <a:r>
              <a:t>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{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q-&gt;next = new;   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new-&gt;next = NULL;    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else if  (p-&gt;roll  == rno)    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  </a:t>
            </a:r>
            <a:r>
              <a:rPr>
                <a:solidFill>
                  <a:srgbClr val="993300"/>
                </a:solidFill>
              </a:rPr>
              <a:t>/* In the middle */</a:t>
            </a:r>
            <a:r>
              <a:t>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{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q-&gt;next = new;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new-&gt;next = p;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}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</p:txBody>
      </p:sp>
      <p:grpSp>
        <p:nvGrpSpPr>
          <p:cNvPr id="435" name="Group"/>
          <p:cNvGrpSpPr/>
          <p:nvPr/>
        </p:nvGrpSpPr>
        <p:grpSpPr>
          <a:xfrm>
            <a:off x="6888162" y="2133600"/>
            <a:ext cx="2133601" cy="1600200"/>
            <a:chOff x="0" y="0"/>
            <a:chExt cx="2133600" cy="1600200"/>
          </a:xfrm>
        </p:grpSpPr>
        <p:sp>
          <p:nvSpPr>
            <p:cNvPr id="433" name="Rectangle"/>
            <p:cNvSpPr/>
            <p:nvPr/>
          </p:nvSpPr>
          <p:spPr>
            <a:xfrm>
              <a:off x="0" y="0"/>
              <a:ext cx="2133600" cy="1600200"/>
            </a:xfrm>
            <a:prstGeom prst="rect">
              <a:avLst/>
            </a:prstGeom>
            <a:solidFill>
              <a:srgbClr val="FFFF99"/>
            </a:solidFill>
            <a:ln w="31750" cap="flat">
              <a:solidFill>
                <a:srgbClr val="9933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4" name="The pointers…"/>
            <p:cNvSpPr txBox="1"/>
            <p:nvPr/>
          </p:nvSpPr>
          <p:spPr>
            <a:xfrm>
              <a:off x="0" y="28284"/>
              <a:ext cx="2023775" cy="1543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>
                <a:defRPr sz="2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The pointers </a:t>
              </a:r>
            </a:p>
            <a:p>
              <a:pPr>
                <a:defRPr sz="2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q and p </a:t>
              </a:r>
            </a:p>
            <a:p>
              <a:pPr>
                <a:defRPr sz="2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always point </a:t>
              </a:r>
            </a:p>
            <a:p>
              <a:pPr>
                <a:defRPr sz="2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to consecutive </a:t>
              </a:r>
            </a:p>
            <a:p>
              <a:pPr>
                <a:defRPr sz="2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nodes.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itl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438" name="To be called from main() function as: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To be called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t> function as:</a:t>
            </a:r>
          </a:p>
          <a:p>
            <a:pPr>
              <a:buChar char="•"/>
            </a:pPr>
          </a:p>
          <a:p>
            <a:pPr>
              <a:buSzTx/>
              <a:buNone/>
            </a:pPr>
            <a:r>
              <a:t>	    		</a:t>
            </a:r>
            <a:r>
              <a: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node *head;</a:t>
            </a:r>
            <a:endParaRPr sz="20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	………</a:t>
            </a:r>
          </a:p>
          <a:p>
            <a:pPr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	insert (&amp;head);</a:t>
            </a:r>
          </a:p>
        </p:txBody>
      </p:sp>
      <p:sp>
        <p:nvSpPr>
          <p:cNvPr id="439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440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441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Deleting a node from the list"/>
          <p:cNvSpPr txBox="1"/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Deleting a node from the list</a:t>
            </a:r>
          </a:p>
        </p:txBody>
      </p:sp>
      <p:sp>
        <p:nvSpPr>
          <p:cNvPr id="444" name="Body"/>
          <p:cNvSpPr txBox="1"/>
          <p:nvPr>
            <p:ph type="body" sz="quarter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>
              <a:buSzTx/>
              <a:buNone/>
              <a:defRPr>
                <a:solidFill>
                  <a:srgbClr val="898989"/>
                </a:solidFill>
              </a:defRPr>
            </a:pPr>
          </a:p>
        </p:txBody>
      </p:sp>
      <p:sp>
        <p:nvSpPr>
          <p:cNvPr id="445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446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447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What is to be done?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What is to be done?</a:t>
            </a:r>
          </a:p>
        </p:txBody>
      </p:sp>
      <p:sp>
        <p:nvSpPr>
          <p:cNvPr id="450" name="Here also we are required to delete a specified node.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Here also we are required to delete a specified node.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Say, the node whose </a:t>
            </a:r>
            <a:r>
              <a:rPr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roll</a:t>
            </a:r>
            <a:r>
              <a:t> field is given.</a:t>
            </a:r>
          </a:p>
          <a:p>
            <a:pPr>
              <a:buChar char="•"/>
            </a:pPr>
            <a:r>
              <a:t>Here also three conditions arise: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Deleting the first node.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Deleting the last node.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Deleting an intermediate node.</a:t>
            </a:r>
          </a:p>
        </p:txBody>
      </p:sp>
      <p:sp>
        <p:nvSpPr>
          <p:cNvPr id="451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452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453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456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457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8" name="void  delete (node **head)…"/>
          <p:cNvSpPr txBox="1"/>
          <p:nvPr/>
        </p:nvSpPr>
        <p:spPr>
          <a:xfrm>
            <a:off x="1524000" y="914400"/>
            <a:ext cx="6248400" cy="3933190"/>
          </a:xfrm>
          <a:prstGeom prst="rect">
            <a:avLst/>
          </a:prstGeom>
          <a:solidFill>
            <a:srgbClr val="CCFFFF"/>
          </a:solidFill>
          <a:ln w="31750">
            <a:solidFill>
              <a:srgbClr val="9933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 delete (node **head)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 rno;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node  *p, *q;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printf ("\nDelete for roll :");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scanf ("%d", &amp;rno);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 = *head;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 (p-&gt;roll == rno)           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</a:t>
            </a:r>
            <a:r>
              <a:rPr>
                <a:solidFill>
                  <a:srgbClr val="993300"/>
                </a:solidFill>
              </a:rPr>
              <a:t>/* Delete the first element */</a:t>
            </a:r>
            <a:r>
              <a:t>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*head = p-&gt;next;  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free (p);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461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462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3" name="else…"/>
          <p:cNvSpPr txBox="1"/>
          <p:nvPr/>
        </p:nvSpPr>
        <p:spPr>
          <a:xfrm>
            <a:off x="457200" y="609600"/>
            <a:ext cx="7315200" cy="4981089"/>
          </a:xfrm>
          <a:prstGeom prst="rect">
            <a:avLst/>
          </a:prstGeom>
          <a:solidFill>
            <a:srgbClr val="CCFFFF"/>
          </a:solidFill>
          <a:ln w="31750">
            <a:solidFill>
              <a:srgbClr val="9933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800">
                <a:latin typeface="+mn-lt"/>
                <a:ea typeface="+mn-ea"/>
                <a:cs typeface="+mn-cs"/>
                <a:sym typeface="Times New Roman"/>
              </a:defRPr>
            </a:pPr>
            <a:r>
              <a:t>   </a:t>
            </a:r>
            <a:r>
              <a:rPr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while  ((p != NULL) &amp;&amp; (p-&gt;roll != rno))     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{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q = p;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p  =  p-&gt;next;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     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if  (p == NULL)      </a:t>
            </a:r>
            <a:r>
              <a:rPr>
                <a:solidFill>
                  <a:srgbClr val="993300"/>
                </a:solidFill>
              </a:rPr>
              <a:t>/* Element not found */</a:t>
            </a:r>
            <a:r>
              <a:t>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printf ("\nNo match :: deletion failed");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else if (p-&gt;roll == rno)          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</a:t>
            </a:r>
            <a:r>
              <a:rPr>
                <a:solidFill>
                  <a:srgbClr val="993300"/>
                </a:solidFill>
              </a:rPr>
              <a:t>/* Delete any other element */</a:t>
            </a:r>
            <a:r>
              <a:t>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{       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q-&gt;next  =  p-&gt;next;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free (p);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} 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Few Exercises to Try Out"/>
          <p:cNvSpPr txBox="1"/>
          <p:nvPr>
            <p:ph type="title" idx="4294967295"/>
          </p:nvPr>
        </p:nvSpPr>
        <p:spPr>
          <a:xfrm>
            <a:off x="685800" y="304800"/>
            <a:ext cx="7772400" cy="6238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32104">
              <a:defRPr sz="3640"/>
            </a:lvl1pPr>
          </a:lstStyle>
          <a:p>
            <a:pPr/>
            <a:r>
              <a:t>Few Exercises to Try Out</a:t>
            </a:r>
          </a:p>
        </p:txBody>
      </p:sp>
      <p:sp>
        <p:nvSpPr>
          <p:cNvPr id="466" name="Write a function to:…"/>
          <p:cNvSpPr txBox="1"/>
          <p:nvPr>
            <p:ph type="body" idx="4294967295"/>
          </p:nvPr>
        </p:nvSpPr>
        <p:spPr>
          <a:xfrm>
            <a:off x="685800" y="990600"/>
            <a:ext cx="8153400" cy="5105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Char char="•"/>
            </a:pPr>
            <a:r>
              <a:t>Write a function to: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Concatenate two given list into one big list.</a:t>
            </a:r>
          </a:p>
          <a:p>
            <a:pPr lvl="2" marL="228600" indent="685800">
              <a:lnSpc>
                <a:spcPct val="90000"/>
              </a:lnSpc>
              <a:spcBef>
                <a:spcPts val="0"/>
              </a:spcBef>
              <a:buSzTx/>
              <a:buNone/>
              <a:defRPr sz="2400"/>
            </a:pPr>
            <a:r>
              <a:t>    </a:t>
            </a:r>
            <a:r>
              <a:rPr>
                <a:solidFill>
                  <a:srgbClr val="800080"/>
                </a:solidFill>
              </a:rPr>
              <a:t>node  *concatenate (node *head1, node *head2);</a:t>
            </a:r>
            <a:endParaRPr>
              <a:solidFill>
                <a:srgbClr val="800080"/>
              </a:solidFill>
            </a:endParaRP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Insert an element in a linked list in sorted order. The function will be called for every element to be inserted.</a:t>
            </a:r>
          </a:p>
          <a:p>
            <a:pPr lvl="2" marL="228600" indent="685800">
              <a:lnSpc>
                <a:spcPct val="90000"/>
              </a:lnSpc>
              <a:spcBef>
                <a:spcPts val="0"/>
              </a:spcBef>
              <a:buSzTx/>
              <a:buNone/>
              <a:defRPr sz="2400">
                <a:solidFill>
                  <a:srgbClr val="800080"/>
                </a:solidFill>
              </a:defRPr>
            </a:pPr>
            <a:r>
              <a:t>    void  insert_sorted (node **head,  node *element);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800"/>
            </a:pPr>
            <a:r>
              <a:t>Always insert elements at one end, and delete elements from the other end (</a:t>
            </a:r>
            <a:r>
              <a:rPr>
                <a:solidFill>
                  <a:srgbClr val="996633"/>
                </a:solidFill>
              </a:rPr>
              <a:t>first-in first-out QUEUE</a:t>
            </a:r>
            <a:r>
              <a:t>).</a:t>
            </a:r>
          </a:p>
          <a:p>
            <a:pPr lvl="2" marL="228600" indent="685800">
              <a:lnSpc>
                <a:spcPct val="90000"/>
              </a:lnSpc>
              <a:spcBef>
                <a:spcPts val="0"/>
              </a:spcBef>
              <a:buSzTx/>
              <a:buNone/>
              <a:defRPr sz="2400"/>
            </a:pPr>
            <a:r>
              <a:t> </a:t>
            </a:r>
            <a:r>
              <a:rPr>
                <a:solidFill>
                  <a:srgbClr val="800080"/>
                </a:solidFill>
              </a:rPr>
              <a:t>void  insert_q (node **head,  node *element)</a:t>
            </a:r>
            <a:endParaRPr>
              <a:solidFill>
                <a:srgbClr val="800080"/>
              </a:solidFill>
            </a:endParaRPr>
          </a:p>
          <a:p>
            <a:pPr lvl="2" marL="228600" indent="685800">
              <a:lnSpc>
                <a:spcPct val="90000"/>
              </a:lnSpc>
              <a:spcBef>
                <a:spcPts val="0"/>
              </a:spcBef>
              <a:buSzTx/>
              <a:buNone/>
              <a:defRPr sz="2400">
                <a:solidFill>
                  <a:srgbClr val="800080"/>
                </a:solidFill>
              </a:defRPr>
            </a:pPr>
            <a:r>
              <a:t> node  *delete_q (node **head)</a:t>
            </a:r>
            <a:r>
              <a:rPr>
                <a:solidFill>
                  <a:srgbClr val="000000"/>
                </a:solidFill>
              </a:rPr>
              <a:t>   </a:t>
            </a:r>
            <a:r>
              <a:rPr sz="1800">
                <a:solidFill>
                  <a:srgbClr val="CC0000"/>
                </a:solidFill>
              </a:rPr>
              <a:t>/* Return the deleted node */</a:t>
            </a:r>
          </a:p>
        </p:txBody>
      </p:sp>
      <p:sp>
        <p:nvSpPr>
          <p:cNvPr id="467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468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469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A First-in First-out (FIFO) List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 First-in First-out (FIFO) List</a:t>
            </a:r>
          </a:p>
        </p:txBody>
      </p:sp>
      <p:sp>
        <p:nvSpPr>
          <p:cNvPr id="472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473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474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477" name="Group"/>
          <p:cNvGrpSpPr/>
          <p:nvPr/>
        </p:nvGrpSpPr>
        <p:grpSpPr>
          <a:xfrm>
            <a:off x="3810000" y="2133599"/>
            <a:ext cx="3581401" cy="1219202"/>
            <a:chOff x="0" y="0"/>
            <a:chExt cx="3581400" cy="1219200"/>
          </a:xfrm>
        </p:grpSpPr>
        <p:sp>
          <p:nvSpPr>
            <p:cNvPr id="475" name="Shape"/>
            <p:cNvSpPr/>
            <p:nvPr/>
          </p:nvSpPr>
          <p:spPr>
            <a:xfrm rot="10800000">
              <a:off x="0" y="0"/>
              <a:ext cx="3581400" cy="1219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5"/>
                    <a:pt x="19997" y="21600"/>
                    <a:pt x="18019" y="21600"/>
                  </a:cubicBezTo>
                  <a:lnTo>
                    <a:pt x="3581" y="21600"/>
                  </a:lnTo>
                  <a:cubicBezTo>
                    <a:pt x="1603" y="21600"/>
                    <a:pt x="0" y="16765"/>
                    <a:pt x="0" y="10800"/>
                  </a:cubicBezTo>
                  <a:cubicBezTo>
                    <a:pt x="0" y="4835"/>
                    <a:pt x="1603" y="0"/>
                    <a:pt x="3581" y="0"/>
                  </a:cubicBezTo>
                  <a:lnTo>
                    <a:pt x="18019" y="0"/>
                  </a:lnTo>
                  <a:cubicBezTo>
                    <a:pt x="19997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 rot="10800000">
              <a:off x="593749" y="0"/>
              <a:ext cx="593751" cy="1219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9671" y="21600"/>
                    <a:pt x="0" y="16765"/>
                    <a:pt x="0" y="10800"/>
                  </a:cubicBezTo>
                  <a:cubicBezTo>
                    <a:pt x="0" y="4835"/>
                    <a:pt x="9671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</p:grpSp>
      <p:sp>
        <p:nvSpPr>
          <p:cNvPr id="478" name="Arrow"/>
          <p:cNvSpPr/>
          <p:nvPr/>
        </p:nvSpPr>
        <p:spPr>
          <a:xfrm>
            <a:off x="1600200" y="2209800"/>
            <a:ext cx="2057400" cy="228600"/>
          </a:xfrm>
          <a:prstGeom prst="rightArrow">
            <a:avLst>
              <a:gd name="adj1" fmla="val 50000"/>
              <a:gd name="adj2" fmla="val 225000"/>
            </a:avLst>
          </a:prstGeom>
          <a:solidFill>
            <a:srgbClr val="336600"/>
          </a:solidFill>
          <a:ln w="38100">
            <a:solidFill>
              <a:srgbClr val="1F497D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479" name="Arrow"/>
          <p:cNvSpPr/>
          <p:nvPr/>
        </p:nvSpPr>
        <p:spPr>
          <a:xfrm>
            <a:off x="7543800" y="21336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0080"/>
          </a:solidFill>
          <a:ln w="38100">
            <a:solidFill>
              <a:srgbClr val="3366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480" name="Also called a QUEUE"/>
          <p:cNvSpPr txBox="1"/>
          <p:nvPr/>
        </p:nvSpPr>
        <p:spPr>
          <a:xfrm>
            <a:off x="2438399" y="4495800"/>
            <a:ext cx="495300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Also called a QUEUE</a:t>
            </a:r>
          </a:p>
        </p:txBody>
      </p:sp>
      <p:sp>
        <p:nvSpPr>
          <p:cNvPr id="481" name="In"/>
          <p:cNvSpPr txBox="1"/>
          <p:nvPr/>
        </p:nvSpPr>
        <p:spPr>
          <a:xfrm>
            <a:off x="1981200" y="1828800"/>
            <a:ext cx="8382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In</a:t>
            </a:r>
          </a:p>
        </p:txBody>
      </p:sp>
      <p:sp>
        <p:nvSpPr>
          <p:cNvPr id="482" name="Out"/>
          <p:cNvSpPr txBox="1"/>
          <p:nvPr/>
        </p:nvSpPr>
        <p:spPr>
          <a:xfrm>
            <a:off x="7467600" y="1676400"/>
            <a:ext cx="8382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Out</a:t>
            </a:r>
          </a:p>
        </p:txBody>
      </p:sp>
      <p:grpSp>
        <p:nvGrpSpPr>
          <p:cNvPr id="489" name="Group"/>
          <p:cNvGrpSpPr/>
          <p:nvPr/>
        </p:nvGrpSpPr>
        <p:grpSpPr>
          <a:xfrm>
            <a:off x="3048000" y="2667000"/>
            <a:ext cx="609600" cy="878592"/>
            <a:chOff x="0" y="0"/>
            <a:chExt cx="609600" cy="878591"/>
          </a:xfrm>
        </p:grpSpPr>
        <p:grpSp>
          <p:nvGrpSpPr>
            <p:cNvPr id="487" name="Group"/>
            <p:cNvGrpSpPr/>
            <p:nvPr/>
          </p:nvGrpSpPr>
          <p:grpSpPr>
            <a:xfrm>
              <a:off x="76200" y="0"/>
              <a:ext cx="457200" cy="457200"/>
              <a:chOff x="0" y="0"/>
              <a:chExt cx="457200" cy="457200"/>
            </a:xfrm>
          </p:grpSpPr>
          <p:sp>
            <p:nvSpPr>
              <p:cNvPr id="483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484" name="Circle"/>
              <p:cNvSpPr/>
              <p:nvPr/>
            </p:nvSpPr>
            <p:spPr>
              <a:xfrm>
                <a:off x="131550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485" name="Circle"/>
              <p:cNvSpPr/>
              <p:nvPr/>
            </p:nvSpPr>
            <p:spPr>
              <a:xfrm>
                <a:off x="278024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486" name="Shape"/>
              <p:cNvSpPr/>
              <p:nvPr/>
            </p:nvSpPr>
            <p:spPr>
              <a:xfrm>
                <a:off x="104986" y="136419"/>
                <a:ext cx="247228" cy="234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68" fill="norm" stroke="1" extrusionOk="0">
                    <a:moveTo>
                      <a:pt x="4401" y="0"/>
                    </a:moveTo>
                    <a:cubicBezTo>
                      <a:pt x="3252" y="0"/>
                      <a:pt x="2321" y="926"/>
                      <a:pt x="2321" y="2069"/>
                    </a:cubicBezTo>
                    <a:cubicBezTo>
                      <a:pt x="2321" y="3212"/>
                      <a:pt x="3252" y="4138"/>
                      <a:pt x="4401" y="4138"/>
                    </a:cubicBezTo>
                    <a:cubicBezTo>
                      <a:pt x="5550" y="4138"/>
                      <a:pt x="6482" y="3212"/>
                      <a:pt x="6482" y="2069"/>
                    </a:cubicBezTo>
                    <a:cubicBezTo>
                      <a:pt x="6482" y="926"/>
                      <a:pt x="5550" y="0"/>
                      <a:pt x="4401" y="0"/>
                    </a:cubicBezTo>
                    <a:close/>
                    <a:moveTo>
                      <a:pt x="17199" y="0"/>
                    </a:moveTo>
                    <a:cubicBezTo>
                      <a:pt x="16050" y="0"/>
                      <a:pt x="15118" y="926"/>
                      <a:pt x="15118" y="2069"/>
                    </a:cubicBezTo>
                    <a:cubicBezTo>
                      <a:pt x="15118" y="3212"/>
                      <a:pt x="16050" y="4138"/>
                      <a:pt x="17199" y="4138"/>
                    </a:cubicBezTo>
                    <a:cubicBezTo>
                      <a:pt x="18348" y="4138"/>
                      <a:pt x="19279" y="3212"/>
                      <a:pt x="19279" y="2069"/>
                    </a:cubicBezTo>
                    <a:cubicBezTo>
                      <a:pt x="19279" y="926"/>
                      <a:pt x="18348" y="0"/>
                      <a:pt x="17199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1" y="21600"/>
                      <a:pt x="21600" y="16671"/>
                    </a:cubicBezTo>
                  </a:path>
                </a:pathLst>
              </a:custGeom>
              <a:noFill/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</p:grpSp>
        <p:sp>
          <p:nvSpPr>
            <p:cNvPr id="488" name="A"/>
            <p:cNvSpPr txBox="1"/>
            <p:nvPr/>
          </p:nvSpPr>
          <p:spPr>
            <a:xfrm>
              <a:off x="0" y="457200"/>
              <a:ext cx="6096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496" name="Group"/>
          <p:cNvGrpSpPr/>
          <p:nvPr/>
        </p:nvGrpSpPr>
        <p:grpSpPr>
          <a:xfrm>
            <a:off x="1600200" y="2667000"/>
            <a:ext cx="685800" cy="878592"/>
            <a:chOff x="0" y="0"/>
            <a:chExt cx="685800" cy="878591"/>
          </a:xfrm>
        </p:grpSpPr>
        <p:grpSp>
          <p:nvGrpSpPr>
            <p:cNvPr id="494" name="Group"/>
            <p:cNvGrpSpPr/>
            <p:nvPr/>
          </p:nvGrpSpPr>
          <p:grpSpPr>
            <a:xfrm>
              <a:off x="76200" y="0"/>
              <a:ext cx="457200" cy="457200"/>
              <a:chOff x="0" y="0"/>
              <a:chExt cx="457200" cy="457200"/>
            </a:xfrm>
          </p:grpSpPr>
          <p:sp>
            <p:nvSpPr>
              <p:cNvPr id="490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131550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278024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493" name="Shape"/>
              <p:cNvSpPr/>
              <p:nvPr/>
            </p:nvSpPr>
            <p:spPr>
              <a:xfrm>
                <a:off x="104986" y="136419"/>
                <a:ext cx="247228" cy="234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68" fill="norm" stroke="1" extrusionOk="0">
                    <a:moveTo>
                      <a:pt x="4401" y="0"/>
                    </a:moveTo>
                    <a:cubicBezTo>
                      <a:pt x="3252" y="0"/>
                      <a:pt x="2321" y="926"/>
                      <a:pt x="2321" y="2069"/>
                    </a:cubicBezTo>
                    <a:cubicBezTo>
                      <a:pt x="2321" y="3212"/>
                      <a:pt x="3252" y="4138"/>
                      <a:pt x="4401" y="4138"/>
                    </a:cubicBezTo>
                    <a:cubicBezTo>
                      <a:pt x="5550" y="4138"/>
                      <a:pt x="6482" y="3212"/>
                      <a:pt x="6482" y="2069"/>
                    </a:cubicBezTo>
                    <a:cubicBezTo>
                      <a:pt x="6482" y="926"/>
                      <a:pt x="5550" y="0"/>
                      <a:pt x="4401" y="0"/>
                    </a:cubicBezTo>
                    <a:close/>
                    <a:moveTo>
                      <a:pt x="17199" y="0"/>
                    </a:moveTo>
                    <a:cubicBezTo>
                      <a:pt x="16050" y="0"/>
                      <a:pt x="15118" y="926"/>
                      <a:pt x="15118" y="2069"/>
                    </a:cubicBezTo>
                    <a:cubicBezTo>
                      <a:pt x="15118" y="3212"/>
                      <a:pt x="16050" y="4138"/>
                      <a:pt x="17199" y="4138"/>
                    </a:cubicBezTo>
                    <a:cubicBezTo>
                      <a:pt x="18348" y="4138"/>
                      <a:pt x="19279" y="3212"/>
                      <a:pt x="19279" y="2069"/>
                    </a:cubicBezTo>
                    <a:cubicBezTo>
                      <a:pt x="19279" y="926"/>
                      <a:pt x="18348" y="0"/>
                      <a:pt x="17199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1" y="21600"/>
                      <a:pt x="21600" y="16671"/>
                    </a:cubicBezTo>
                  </a:path>
                </a:pathLst>
              </a:custGeom>
              <a:noFill/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</p:grpSp>
        <p:sp>
          <p:nvSpPr>
            <p:cNvPr id="495" name="C"/>
            <p:cNvSpPr txBox="1"/>
            <p:nvPr/>
          </p:nvSpPr>
          <p:spPr>
            <a:xfrm>
              <a:off x="0" y="457200"/>
              <a:ext cx="6858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503" name="Group"/>
          <p:cNvGrpSpPr/>
          <p:nvPr/>
        </p:nvGrpSpPr>
        <p:grpSpPr>
          <a:xfrm>
            <a:off x="2286000" y="2667000"/>
            <a:ext cx="609600" cy="878592"/>
            <a:chOff x="0" y="0"/>
            <a:chExt cx="609600" cy="878591"/>
          </a:xfrm>
        </p:grpSpPr>
        <p:grpSp>
          <p:nvGrpSpPr>
            <p:cNvPr id="501" name="Group"/>
            <p:cNvGrpSpPr/>
            <p:nvPr/>
          </p:nvGrpSpPr>
          <p:grpSpPr>
            <a:xfrm>
              <a:off x="76200" y="0"/>
              <a:ext cx="457200" cy="457200"/>
              <a:chOff x="0" y="0"/>
              <a:chExt cx="457200" cy="457200"/>
            </a:xfrm>
          </p:grpSpPr>
          <p:sp>
            <p:nvSpPr>
              <p:cNvPr id="497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498" name="Circle"/>
              <p:cNvSpPr/>
              <p:nvPr/>
            </p:nvSpPr>
            <p:spPr>
              <a:xfrm>
                <a:off x="131550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499" name="Circle"/>
              <p:cNvSpPr/>
              <p:nvPr/>
            </p:nvSpPr>
            <p:spPr>
              <a:xfrm>
                <a:off x="278024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00" name="Shape"/>
              <p:cNvSpPr/>
              <p:nvPr/>
            </p:nvSpPr>
            <p:spPr>
              <a:xfrm>
                <a:off x="104986" y="136419"/>
                <a:ext cx="247228" cy="234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68" fill="norm" stroke="1" extrusionOk="0">
                    <a:moveTo>
                      <a:pt x="4401" y="0"/>
                    </a:moveTo>
                    <a:cubicBezTo>
                      <a:pt x="3252" y="0"/>
                      <a:pt x="2321" y="926"/>
                      <a:pt x="2321" y="2069"/>
                    </a:cubicBezTo>
                    <a:cubicBezTo>
                      <a:pt x="2321" y="3212"/>
                      <a:pt x="3252" y="4138"/>
                      <a:pt x="4401" y="4138"/>
                    </a:cubicBezTo>
                    <a:cubicBezTo>
                      <a:pt x="5550" y="4138"/>
                      <a:pt x="6482" y="3212"/>
                      <a:pt x="6482" y="2069"/>
                    </a:cubicBezTo>
                    <a:cubicBezTo>
                      <a:pt x="6482" y="926"/>
                      <a:pt x="5550" y="0"/>
                      <a:pt x="4401" y="0"/>
                    </a:cubicBezTo>
                    <a:close/>
                    <a:moveTo>
                      <a:pt x="17199" y="0"/>
                    </a:moveTo>
                    <a:cubicBezTo>
                      <a:pt x="16050" y="0"/>
                      <a:pt x="15118" y="926"/>
                      <a:pt x="15118" y="2069"/>
                    </a:cubicBezTo>
                    <a:cubicBezTo>
                      <a:pt x="15118" y="3212"/>
                      <a:pt x="16050" y="4138"/>
                      <a:pt x="17199" y="4138"/>
                    </a:cubicBezTo>
                    <a:cubicBezTo>
                      <a:pt x="18348" y="4138"/>
                      <a:pt x="19279" y="3212"/>
                      <a:pt x="19279" y="2069"/>
                    </a:cubicBezTo>
                    <a:cubicBezTo>
                      <a:pt x="19279" y="926"/>
                      <a:pt x="18348" y="0"/>
                      <a:pt x="17199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1" y="21600"/>
                      <a:pt x="21600" y="16671"/>
                    </a:cubicBezTo>
                  </a:path>
                </a:pathLst>
              </a:custGeom>
              <a:noFill/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</p:grpSp>
        <p:sp>
          <p:nvSpPr>
            <p:cNvPr id="502" name="B"/>
            <p:cNvSpPr txBox="1"/>
            <p:nvPr/>
          </p:nvSpPr>
          <p:spPr>
            <a:xfrm>
              <a:off x="0" y="457200"/>
              <a:ext cx="6096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10" name="Group"/>
          <p:cNvGrpSpPr/>
          <p:nvPr/>
        </p:nvGrpSpPr>
        <p:grpSpPr>
          <a:xfrm>
            <a:off x="8305800" y="2362200"/>
            <a:ext cx="609600" cy="878592"/>
            <a:chOff x="0" y="0"/>
            <a:chExt cx="609600" cy="878591"/>
          </a:xfrm>
        </p:grpSpPr>
        <p:grpSp>
          <p:nvGrpSpPr>
            <p:cNvPr id="508" name="Group"/>
            <p:cNvGrpSpPr/>
            <p:nvPr/>
          </p:nvGrpSpPr>
          <p:grpSpPr>
            <a:xfrm>
              <a:off x="76200" y="0"/>
              <a:ext cx="457200" cy="457200"/>
              <a:chOff x="0" y="0"/>
              <a:chExt cx="457200" cy="457200"/>
            </a:xfrm>
          </p:grpSpPr>
          <p:sp>
            <p:nvSpPr>
              <p:cNvPr id="504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05" name="Circle"/>
              <p:cNvSpPr/>
              <p:nvPr/>
            </p:nvSpPr>
            <p:spPr>
              <a:xfrm>
                <a:off x="131550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06" name="Circle"/>
              <p:cNvSpPr/>
              <p:nvPr/>
            </p:nvSpPr>
            <p:spPr>
              <a:xfrm>
                <a:off x="278024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07" name="Shape"/>
              <p:cNvSpPr/>
              <p:nvPr/>
            </p:nvSpPr>
            <p:spPr>
              <a:xfrm>
                <a:off x="104986" y="136419"/>
                <a:ext cx="247228" cy="234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68" fill="norm" stroke="1" extrusionOk="0">
                    <a:moveTo>
                      <a:pt x="4401" y="0"/>
                    </a:moveTo>
                    <a:cubicBezTo>
                      <a:pt x="3252" y="0"/>
                      <a:pt x="2321" y="926"/>
                      <a:pt x="2321" y="2069"/>
                    </a:cubicBezTo>
                    <a:cubicBezTo>
                      <a:pt x="2321" y="3212"/>
                      <a:pt x="3252" y="4138"/>
                      <a:pt x="4401" y="4138"/>
                    </a:cubicBezTo>
                    <a:cubicBezTo>
                      <a:pt x="5550" y="4138"/>
                      <a:pt x="6482" y="3212"/>
                      <a:pt x="6482" y="2069"/>
                    </a:cubicBezTo>
                    <a:cubicBezTo>
                      <a:pt x="6482" y="926"/>
                      <a:pt x="5550" y="0"/>
                      <a:pt x="4401" y="0"/>
                    </a:cubicBezTo>
                    <a:close/>
                    <a:moveTo>
                      <a:pt x="17199" y="0"/>
                    </a:moveTo>
                    <a:cubicBezTo>
                      <a:pt x="16050" y="0"/>
                      <a:pt x="15118" y="926"/>
                      <a:pt x="15118" y="2069"/>
                    </a:cubicBezTo>
                    <a:cubicBezTo>
                      <a:pt x="15118" y="3212"/>
                      <a:pt x="16050" y="4138"/>
                      <a:pt x="17199" y="4138"/>
                    </a:cubicBezTo>
                    <a:cubicBezTo>
                      <a:pt x="18348" y="4138"/>
                      <a:pt x="19279" y="3212"/>
                      <a:pt x="19279" y="2069"/>
                    </a:cubicBezTo>
                    <a:cubicBezTo>
                      <a:pt x="19279" y="926"/>
                      <a:pt x="18348" y="0"/>
                      <a:pt x="17199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1" y="21600"/>
                      <a:pt x="21600" y="16671"/>
                    </a:cubicBezTo>
                  </a:path>
                </a:pathLst>
              </a:custGeom>
              <a:noFill/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</p:grpSp>
        <p:sp>
          <p:nvSpPr>
            <p:cNvPr id="509" name="A"/>
            <p:cNvSpPr txBox="1"/>
            <p:nvPr/>
          </p:nvSpPr>
          <p:spPr>
            <a:xfrm>
              <a:off x="0" y="457200"/>
              <a:ext cx="6096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517" name="Group"/>
          <p:cNvGrpSpPr/>
          <p:nvPr/>
        </p:nvGrpSpPr>
        <p:grpSpPr>
          <a:xfrm>
            <a:off x="7543800" y="2514600"/>
            <a:ext cx="609600" cy="878592"/>
            <a:chOff x="0" y="0"/>
            <a:chExt cx="609600" cy="878591"/>
          </a:xfrm>
        </p:grpSpPr>
        <p:grpSp>
          <p:nvGrpSpPr>
            <p:cNvPr id="515" name="Group"/>
            <p:cNvGrpSpPr/>
            <p:nvPr/>
          </p:nvGrpSpPr>
          <p:grpSpPr>
            <a:xfrm>
              <a:off x="76200" y="0"/>
              <a:ext cx="457200" cy="457200"/>
              <a:chOff x="0" y="0"/>
              <a:chExt cx="457200" cy="457200"/>
            </a:xfrm>
          </p:grpSpPr>
          <p:sp>
            <p:nvSpPr>
              <p:cNvPr id="511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12" name="Circle"/>
              <p:cNvSpPr/>
              <p:nvPr/>
            </p:nvSpPr>
            <p:spPr>
              <a:xfrm>
                <a:off x="131550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13" name="Circle"/>
              <p:cNvSpPr/>
              <p:nvPr/>
            </p:nvSpPr>
            <p:spPr>
              <a:xfrm>
                <a:off x="278024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14" name="Shape"/>
              <p:cNvSpPr/>
              <p:nvPr/>
            </p:nvSpPr>
            <p:spPr>
              <a:xfrm>
                <a:off x="104986" y="136419"/>
                <a:ext cx="247228" cy="234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68" fill="norm" stroke="1" extrusionOk="0">
                    <a:moveTo>
                      <a:pt x="4401" y="0"/>
                    </a:moveTo>
                    <a:cubicBezTo>
                      <a:pt x="3252" y="0"/>
                      <a:pt x="2321" y="926"/>
                      <a:pt x="2321" y="2069"/>
                    </a:cubicBezTo>
                    <a:cubicBezTo>
                      <a:pt x="2321" y="3212"/>
                      <a:pt x="3252" y="4138"/>
                      <a:pt x="4401" y="4138"/>
                    </a:cubicBezTo>
                    <a:cubicBezTo>
                      <a:pt x="5550" y="4138"/>
                      <a:pt x="6482" y="3212"/>
                      <a:pt x="6482" y="2069"/>
                    </a:cubicBezTo>
                    <a:cubicBezTo>
                      <a:pt x="6482" y="926"/>
                      <a:pt x="5550" y="0"/>
                      <a:pt x="4401" y="0"/>
                    </a:cubicBezTo>
                    <a:close/>
                    <a:moveTo>
                      <a:pt x="17199" y="0"/>
                    </a:moveTo>
                    <a:cubicBezTo>
                      <a:pt x="16050" y="0"/>
                      <a:pt x="15118" y="926"/>
                      <a:pt x="15118" y="2069"/>
                    </a:cubicBezTo>
                    <a:cubicBezTo>
                      <a:pt x="15118" y="3212"/>
                      <a:pt x="16050" y="4138"/>
                      <a:pt x="17199" y="4138"/>
                    </a:cubicBezTo>
                    <a:cubicBezTo>
                      <a:pt x="18348" y="4138"/>
                      <a:pt x="19279" y="3212"/>
                      <a:pt x="19279" y="2069"/>
                    </a:cubicBezTo>
                    <a:cubicBezTo>
                      <a:pt x="19279" y="926"/>
                      <a:pt x="18348" y="0"/>
                      <a:pt x="17199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1" y="21600"/>
                      <a:pt x="21600" y="16671"/>
                    </a:cubicBezTo>
                  </a:path>
                </a:pathLst>
              </a:custGeom>
              <a:noFill/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</p:grpSp>
        <p:sp>
          <p:nvSpPr>
            <p:cNvPr id="516" name="B"/>
            <p:cNvSpPr txBox="1"/>
            <p:nvPr/>
          </p:nvSpPr>
          <p:spPr>
            <a:xfrm>
              <a:off x="0" y="457200"/>
              <a:ext cx="6096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B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0" grpId="5"/>
      <p:bldP build="whole" bldLvl="1" animBg="1" rev="0" advAuto="0" spid="517" grpId="6"/>
      <p:bldP build="whole" bldLvl="1" animBg="1" rev="0" advAuto="0" spid="480" grpId="1"/>
      <p:bldP build="whole" bldLvl="1" animBg="1" rev="0" advAuto="0" spid="489" grpId="2"/>
      <p:bldP build="whole" bldLvl="1" animBg="1" rev="0" advAuto="0" spid="496" grpId="4"/>
      <p:bldP build="whole" bldLvl="1" animBg="1" rev="0" advAuto="0" spid="503" grpId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A Last-in First-out (LIFO) List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 Last-in First-out (LIFO) List</a:t>
            </a:r>
          </a:p>
        </p:txBody>
      </p:sp>
      <p:sp>
        <p:nvSpPr>
          <p:cNvPr id="520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521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27" name="Group"/>
          <p:cNvGrpSpPr/>
          <p:nvPr/>
        </p:nvGrpSpPr>
        <p:grpSpPr>
          <a:xfrm>
            <a:off x="4114800" y="3124199"/>
            <a:ext cx="1600201" cy="2590801"/>
            <a:chOff x="0" y="0"/>
            <a:chExt cx="1600200" cy="2590800"/>
          </a:xfrm>
        </p:grpSpPr>
        <p:sp>
          <p:nvSpPr>
            <p:cNvPr id="523" name="Shape"/>
            <p:cNvSpPr/>
            <p:nvPr/>
          </p:nvSpPr>
          <p:spPr>
            <a:xfrm>
              <a:off x="0" y="0"/>
              <a:ext cx="1600201" cy="259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3335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1826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524" name="Shape"/>
            <p:cNvSpPr/>
            <p:nvPr/>
          </p:nvSpPr>
          <p:spPr>
            <a:xfrm>
              <a:off x="0" y="0"/>
              <a:ext cx="1600201" cy="400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6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525" name="Shape"/>
            <p:cNvSpPr/>
            <p:nvPr/>
          </p:nvSpPr>
          <p:spPr>
            <a:xfrm>
              <a:off x="1200150" y="0"/>
              <a:ext cx="400051" cy="259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335"/>
                  </a:moveTo>
                  <a:lnTo>
                    <a:pt x="0" y="21600"/>
                  </a:lnTo>
                  <a:lnTo>
                    <a:pt x="21600" y="1826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3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526" name="Shape"/>
            <p:cNvSpPr/>
            <p:nvPr/>
          </p:nvSpPr>
          <p:spPr>
            <a:xfrm>
              <a:off x="0" y="0"/>
              <a:ext cx="1600201" cy="259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335"/>
                  </a:moveTo>
                  <a:lnTo>
                    <a:pt x="16200" y="3335"/>
                  </a:lnTo>
                  <a:lnTo>
                    <a:pt x="21600" y="0"/>
                  </a:lnTo>
                  <a:moveTo>
                    <a:pt x="16200" y="3335"/>
                  </a:moveTo>
                  <a:lnTo>
                    <a:pt x="16200" y="21600"/>
                  </a:lnTo>
                </a:path>
              </a:pathLst>
            </a:custGeom>
            <a:noFill/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</p:grpSp>
      <p:sp>
        <p:nvSpPr>
          <p:cNvPr id="528" name="Line"/>
          <p:cNvSpPr/>
          <p:nvPr/>
        </p:nvSpPr>
        <p:spPr>
          <a:xfrm>
            <a:off x="4643437" y="2055812"/>
            <a:ext cx="1" cy="1216026"/>
          </a:xfrm>
          <a:prstGeom prst="line">
            <a:avLst/>
          </a:prstGeom>
          <a:ln w="88900">
            <a:solidFill>
              <a:srgbClr val="666699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9" name="Line"/>
          <p:cNvSpPr/>
          <p:nvPr/>
        </p:nvSpPr>
        <p:spPr>
          <a:xfrm flipH="1">
            <a:off x="3200400" y="2057400"/>
            <a:ext cx="1447800" cy="0"/>
          </a:xfrm>
          <a:prstGeom prst="line">
            <a:avLst/>
          </a:prstGeom>
          <a:ln w="88900">
            <a:solidFill>
              <a:srgbClr val="66669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30" name="Line"/>
          <p:cNvSpPr/>
          <p:nvPr/>
        </p:nvSpPr>
        <p:spPr>
          <a:xfrm flipV="1">
            <a:off x="5181600" y="2057399"/>
            <a:ext cx="0" cy="1143002"/>
          </a:xfrm>
          <a:prstGeom prst="line">
            <a:avLst/>
          </a:prstGeom>
          <a:ln w="88900">
            <a:solidFill>
              <a:srgbClr val="66669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31" name="Line"/>
          <p:cNvSpPr/>
          <p:nvPr/>
        </p:nvSpPr>
        <p:spPr>
          <a:xfrm>
            <a:off x="5181600" y="2057400"/>
            <a:ext cx="1447800" cy="0"/>
          </a:xfrm>
          <a:prstGeom prst="line">
            <a:avLst/>
          </a:prstGeom>
          <a:ln w="88900">
            <a:solidFill>
              <a:srgbClr val="666699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2" name="In"/>
          <p:cNvSpPr txBox="1"/>
          <p:nvPr/>
        </p:nvSpPr>
        <p:spPr>
          <a:xfrm>
            <a:off x="2971800" y="1524000"/>
            <a:ext cx="8382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In</a:t>
            </a:r>
          </a:p>
        </p:txBody>
      </p:sp>
      <p:sp>
        <p:nvSpPr>
          <p:cNvPr id="533" name="Out"/>
          <p:cNvSpPr txBox="1"/>
          <p:nvPr/>
        </p:nvSpPr>
        <p:spPr>
          <a:xfrm>
            <a:off x="5943600" y="1447800"/>
            <a:ext cx="8382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Out</a:t>
            </a:r>
          </a:p>
        </p:txBody>
      </p:sp>
      <p:grpSp>
        <p:nvGrpSpPr>
          <p:cNvPr id="540" name="Group"/>
          <p:cNvGrpSpPr/>
          <p:nvPr/>
        </p:nvGrpSpPr>
        <p:grpSpPr>
          <a:xfrm>
            <a:off x="2514600" y="1828800"/>
            <a:ext cx="609600" cy="878592"/>
            <a:chOff x="0" y="0"/>
            <a:chExt cx="609600" cy="878591"/>
          </a:xfrm>
        </p:grpSpPr>
        <p:grpSp>
          <p:nvGrpSpPr>
            <p:cNvPr id="538" name="Group"/>
            <p:cNvGrpSpPr/>
            <p:nvPr/>
          </p:nvGrpSpPr>
          <p:grpSpPr>
            <a:xfrm>
              <a:off x="76200" y="0"/>
              <a:ext cx="457200" cy="457200"/>
              <a:chOff x="0" y="0"/>
              <a:chExt cx="457200" cy="457200"/>
            </a:xfrm>
          </p:grpSpPr>
          <p:sp>
            <p:nvSpPr>
              <p:cNvPr id="534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35" name="Circle"/>
              <p:cNvSpPr/>
              <p:nvPr/>
            </p:nvSpPr>
            <p:spPr>
              <a:xfrm>
                <a:off x="131550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36" name="Circle"/>
              <p:cNvSpPr/>
              <p:nvPr/>
            </p:nvSpPr>
            <p:spPr>
              <a:xfrm>
                <a:off x="278024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37" name="Shape"/>
              <p:cNvSpPr/>
              <p:nvPr/>
            </p:nvSpPr>
            <p:spPr>
              <a:xfrm>
                <a:off x="104986" y="136419"/>
                <a:ext cx="247228" cy="234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68" fill="norm" stroke="1" extrusionOk="0">
                    <a:moveTo>
                      <a:pt x="4401" y="0"/>
                    </a:moveTo>
                    <a:cubicBezTo>
                      <a:pt x="3252" y="0"/>
                      <a:pt x="2321" y="926"/>
                      <a:pt x="2321" y="2069"/>
                    </a:cubicBezTo>
                    <a:cubicBezTo>
                      <a:pt x="2321" y="3212"/>
                      <a:pt x="3252" y="4138"/>
                      <a:pt x="4401" y="4138"/>
                    </a:cubicBezTo>
                    <a:cubicBezTo>
                      <a:pt x="5550" y="4138"/>
                      <a:pt x="6482" y="3212"/>
                      <a:pt x="6482" y="2069"/>
                    </a:cubicBezTo>
                    <a:cubicBezTo>
                      <a:pt x="6482" y="926"/>
                      <a:pt x="5550" y="0"/>
                      <a:pt x="4401" y="0"/>
                    </a:cubicBezTo>
                    <a:close/>
                    <a:moveTo>
                      <a:pt x="17199" y="0"/>
                    </a:moveTo>
                    <a:cubicBezTo>
                      <a:pt x="16050" y="0"/>
                      <a:pt x="15118" y="926"/>
                      <a:pt x="15118" y="2069"/>
                    </a:cubicBezTo>
                    <a:cubicBezTo>
                      <a:pt x="15118" y="3212"/>
                      <a:pt x="16050" y="4138"/>
                      <a:pt x="17199" y="4138"/>
                    </a:cubicBezTo>
                    <a:cubicBezTo>
                      <a:pt x="18348" y="4138"/>
                      <a:pt x="19279" y="3212"/>
                      <a:pt x="19279" y="2069"/>
                    </a:cubicBezTo>
                    <a:cubicBezTo>
                      <a:pt x="19279" y="926"/>
                      <a:pt x="18348" y="0"/>
                      <a:pt x="17199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1" y="21600"/>
                      <a:pt x="21600" y="16671"/>
                    </a:cubicBezTo>
                  </a:path>
                </a:pathLst>
              </a:custGeom>
              <a:noFill/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</p:grpSp>
        <p:sp>
          <p:nvSpPr>
            <p:cNvPr id="539" name="A"/>
            <p:cNvSpPr txBox="1"/>
            <p:nvPr/>
          </p:nvSpPr>
          <p:spPr>
            <a:xfrm>
              <a:off x="0" y="457200"/>
              <a:ext cx="6096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1905000" y="1828800"/>
            <a:ext cx="609600" cy="878592"/>
            <a:chOff x="0" y="0"/>
            <a:chExt cx="609600" cy="878591"/>
          </a:xfrm>
        </p:grpSpPr>
        <p:grpSp>
          <p:nvGrpSpPr>
            <p:cNvPr id="545" name="Group"/>
            <p:cNvGrpSpPr/>
            <p:nvPr/>
          </p:nvGrpSpPr>
          <p:grpSpPr>
            <a:xfrm>
              <a:off x="76200" y="0"/>
              <a:ext cx="457200" cy="457200"/>
              <a:chOff x="0" y="0"/>
              <a:chExt cx="457200" cy="457200"/>
            </a:xfrm>
          </p:grpSpPr>
          <p:sp>
            <p:nvSpPr>
              <p:cNvPr id="541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42" name="Circle"/>
              <p:cNvSpPr/>
              <p:nvPr/>
            </p:nvSpPr>
            <p:spPr>
              <a:xfrm>
                <a:off x="131550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43" name="Circle"/>
              <p:cNvSpPr/>
              <p:nvPr/>
            </p:nvSpPr>
            <p:spPr>
              <a:xfrm>
                <a:off x="278024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44" name="Shape"/>
              <p:cNvSpPr/>
              <p:nvPr/>
            </p:nvSpPr>
            <p:spPr>
              <a:xfrm>
                <a:off x="104986" y="136419"/>
                <a:ext cx="247228" cy="234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68" fill="norm" stroke="1" extrusionOk="0">
                    <a:moveTo>
                      <a:pt x="4401" y="0"/>
                    </a:moveTo>
                    <a:cubicBezTo>
                      <a:pt x="3252" y="0"/>
                      <a:pt x="2321" y="926"/>
                      <a:pt x="2321" y="2069"/>
                    </a:cubicBezTo>
                    <a:cubicBezTo>
                      <a:pt x="2321" y="3212"/>
                      <a:pt x="3252" y="4138"/>
                      <a:pt x="4401" y="4138"/>
                    </a:cubicBezTo>
                    <a:cubicBezTo>
                      <a:pt x="5550" y="4138"/>
                      <a:pt x="6482" y="3212"/>
                      <a:pt x="6482" y="2069"/>
                    </a:cubicBezTo>
                    <a:cubicBezTo>
                      <a:pt x="6482" y="926"/>
                      <a:pt x="5550" y="0"/>
                      <a:pt x="4401" y="0"/>
                    </a:cubicBezTo>
                    <a:close/>
                    <a:moveTo>
                      <a:pt x="17199" y="0"/>
                    </a:moveTo>
                    <a:cubicBezTo>
                      <a:pt x="16050" y="0"/>
                      <a:pt x="15118" y="926"/>
                      <a:pt x="15118" y="2069"/>
                    </a:cubicBezTo>
                    <a:cubicBezTo>
                      <a:pt x="15118" y="3212"/>
                      <a:pt x="16050" y="4138"/>
                      <a:pt x="17199" y="4138"/>
                    </a:cubicBezTo>
                    <a:cubicBezTo>
                      <a:pt x="18348" y="4138"/>
                      <a:pt x="19279" y="3212"/>
                      <a:pt x="19279" y="2069"/>
                    </a:cubicBezTo>
                    <a:cubicBezTo>
                      <a:pt x="19279" y="926"/>
                      <a:pt x="18348" y="0"/>
                      <a:pt x="17199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1" y="21600"/>
                      <a:pt x="21600" y="16671"/>
                    </a:cubicBezTo>
                  </a:path>
                </a:pathLst>
              </a:custGeom>
              <a:noFill/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</p:grpSp>
        <p:sp>
          <p:nvSpPr>
            <p:cNvPr id="546" name="B"/>
            <p:cNvSpPr txBox="1"/>
            <p:nvPr/>
          </p:nvSpPr>
          <p:spPr>
            <a:xfrm>
              <a:off x="0" y="457200"/>
              <a:ext cx="6096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1295400" y="1828800"/>
            <a:ext cx="609600" cy="878592"/>
            <a:chOff x="0" y="0"/>
            <a:chExt cx="609600" cy="878591"/>
          </a:xfrm>
        </p:grpSpPr>
        <p:grpSp>
          <p:nvGrpSpPr>
            <p:cNvPr id="552" name="Group"/>
            <p:cNvGrpSpPr/>
            <p:nvPr/>
          </p:nvGrpSpPr>
          <p:grpSpPr>
            <a:xfrm>
              <a:off x="76200" y="0"/>
              <a:ext cx="457200" cy="457200"/>
              <a:chOff x="0" y="0"/>
              <a:chExt cx="457200" cy="457200"/>
            </a:xfrm>
          </p:grpSpPr>
          <p:sp>
            <p:nvSpPr>
              <p:cNvPr id="548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49" name="Circle"/>
              <p:cNvSpPr/>
              <p:nvPr/>
            </p:nvSpPr>
            <p:spPr>
              <a:xfrm>
                <a:off x="131550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50" name="Circle"/>
              <p:cNvSpPr/>
              <p:nvPr/>
            </p:nvSpPr>
            <p:spPr>
              <a:xfrm>
                <a:off x="278024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51" name="Shape"/>
              <p:cNvSpPr/>
              <p:nvPr/>
            </p:nvSpPr>
            <p:spPr>
              <a:xfrm>
                <a:off x="104986" y="136419"/>
                <a:ext cx="247228" cy="234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68" fill="norm" stroke="1" extrusionOk="0">
                    <a:moveTo>
                      <a:pt x="4401" y="0"/>
                    </a:moveTo>
                    <a:cubicBezTo>
                      <a:pt x="3252" y="0"/>
                      <a:pt x="2321" y="926"/>
                      <a:pt x="2321" y="2069"/>
                    </a:cubicBezTo>
                    <a:cubicBezTo>
                      <a:pt x="2321" y="3212"/>
                      <a:pt x="3252" y="4138"/>
                      <a:pt x="4401" y="4138"/>
                    </a:cubicBezTo>
                    <a:cubicBezTo>
                      <a:pt x="5550" y="4138"/>
                      <a:pt x="6482" y="3212"/>
                      <a:pt x="6482" y="2069"/>
                    </a:cubicBezTo>
                    <a:cubicBezTo>
                      <a:pt x="6482" y="926"/>
                      <a:pt x="5550" y="0"/>
                      <a:pt x="4401" y="0"/>
                    </a:cubicBezTo>
                    <a:close/>
                    <a:moveTo>
                      <a:pt x="17199" y="0"/>
                    </a:moveTo>
                    <a:cubicBezTo>
                      <a:pt x="16050" y="0"/>
                      <a:pt x="15118" y="926"/>
                      <a:pt x="15118" y="2069"/>
                    </a:cubicBezTo>
                    <a:cubicBezTo>
                      <a:pt x="15118" y="3212"/>
                      <a:pt x="16050" y="4138"/>
                      <a:pt x="17199" y="4138"/>
                    </a:cubicBezTo>
                    <a:cubicBezTo>
                      <a:pt x="18348" y="4138"/>
                      <a:pt x="19279" y="3212"/>
                      <a:pt x="19279" y="2069"/>
                    </a:cubicBezTo>
                    <a:cubicBezTo>
                      <a:pt x="19279" y="926"/>
                      <a:pt x="18348" y="0"/>
                      <a:pt x="17199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1" y="21600"/>
                      <a:pt x="21600" y="16671"/>
                    </a:cubicBezTo>
                  </a:path>
                </a:pathLst>
              </a:custGeom>
              <a:noFill/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</p:grpSp>
        <p:sp>
          <p:nvSpPr>
            <p:cNvPr id="553" name="C"/>
            <p:cNvSpPr txBox="1"/>
            <p:nvPr/>
          </p:nvSpPr>
          <p:spPr>
            <a:xfrm>
              <a:off x="0" y="457200"/>
              <a:ext cx="6096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561" name="Group"/>
          <p:cNvGrpSpPr/>
          <p:nvPr/>
        </p:nvGrpSpPr>
        <p:grpSpPr>
          <a:xfrm>
            <a:off x="7391400" y="1828800"/>
            <a:ext cx="609600" cy="878592"/>
            <a:chOff x="0" y="0"/>
            <a:chExt cx="609600" cy="878591"/>
          </a:xfrm>
        </p:grpSpPr>
        <p:grpSp>
          <p:nvGrpSpPr>
            <p:cNvPr id="559" name="Group"/>
            <p:cNvGrpSpPr/>
            <p:nvPr/>
          </p:nvGrpSpPr>
          <p:grpSpPr>
            <a:xfrm>
              <a:off x="76200" y="0"/>
              <a:ext cx="457200" cy="457200"/>
              <a:chOff x="0" y="0"/>
              <a:chExt cx="457200" cy="457200"/>
            </a:xfrm>
          </p:grpSpPr>
          <p:sp>
            <p:nvSpPr>
              <p:cNvPr id="555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56" name="Circle"/>
              <p:cNvSpPr/>
              <p:nvPr/>
            </p:nvSpPr>
            <p:spPr>
              <a:xfrm>
                <a:off x="131550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57" name="Circle"/>
              <p:cNvSpPr/>
              <p:nvPr/>
            </p:nvSpPr>
            <p:spPr>
              <a:xfrm>
                <a:off x="278024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58" name="Shape"/>
              <p:cNvSpPr/>
              <p:nvPr/>
            </p:nvSpPr>
            <p:spPr>
              <a:xfrm>
                <a:off x="104986" y="136419"/>
                <a:ext cx="247228" cy="234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68" fill="norm" stroke="1" extrusionOk="0">
                    <a:moveTo>
                      <a:pt x="4401" y="0"/>
                    </a:moveTo>
                    <a:cubicBezTo>
                      <a:pt x="3252" y="0"/>
                      <a:pt x="2321" y="926"/>
                      <a:pt x="2321" y="2069"/>
                    </a:cubicBezTo>
                    <a:cubicBezTo>
                      <a:pt x="2321" y="3212"/>
                      <a:pt x="3252" y="4138"/>
                      <a:pt x="4401" y="4138"/>
                    </a:cubicBezTo>
                    <a:cubicBezTo>
                      <a:pt x="5550" y="4138"/>
                      <a:pt x="6482" y="3212"/>
                      <a:pt x="6482" y="2069"/>
                    </a:cubicBezTo>
                    <a:cubicBezTo>
                      <a:pt x="6482" y="926"/>
                      <a:pt x="5550" y="0"/>
                      <a:pt x="4401" y="0"/>
                    </a:cubicBezTo>
                    <a:close/>
                    <a:moveTo>
                      <a:pt x="17199" y="0"/>
                    </a:moveTo>
                    <a:cubicBezTo>
                      <a:pt x="16050" y="0"/>
                      <a:pt x="15118" y="926"/>
                      <a:pt x="15118" y="2069"/>
                    </a:cubicBezTo>
                    <a:cubicBezTo>
                      <a:pt x="15118" y="3212"/>
                      <a:pt x="16050" y="4138"/>
                      <a:pt x="17199" y="4138"/>
                    </a:cubicBezTo>
                    <a:cubicBezTo>
                      <a:pt x="18348" y="4138"/>
                      <a:pt x="19279" y="3212"/>
                      <a:pt x="19279" y="2069"/>
                    </a:cubicBezTo>
                    <a:cubicBezTo>
                      <a:pt x="19279" y="926"/>
                      <a:pt x="18348" y="0"/>
                      <a:pt x="17199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1" y="21600"/>
                      <a:pt x="21600" y="16671"/>
                    </a:cubicBezTo>
                  </a:path>
                </a:pathLst>
              </a:custGeom>
              <a:noFill/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</p:grpSp>
        <p:sp>
          <p:nvSpPr>
            <p:cNvPr id="560" name="C"/>
            <p:cNvSpPr txBox="1"/>
            <p:nvPr/>
          </p:nvSpPr>
          <p:spPr>
            <a:xfrm>
              <a:off x="0" y="457200"/>
              <a:ext cx="6096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568" name="Group"/>
          <p:cNvGrpSpPr/>
          <p:nvPr/>
        </p:nvGrpSpPr>
        <p:grpSpPr>
          <a:xfrm>
            <a:off x="6705600" y="1828800"/>
            <a:ext cx="609600" cy="878592"/>
            <a:chOff x="0" y="0"/>
            <a:chExt cx="609600" cy="878591"/>
          </a:xfrm>
        </p:grpSpPr>
        <p:grpSp>
          <p:nvGrpSpPr>
            <p:cNvPr id="566" name="Group"/>
            <p:cNvGrpSpPr/>
            <p:nvPr/>
          </p:nvGrpSpPr>
          <p:grpSpPr>
            <a:xfrm>
              <a:off x="76200" y="0"/>
              <a:ext cx="457200" cy="457200"/>
              <a:chOff x="0" y="0"/>
              <a:chExt cx="457200" cy="457200"/>
            </a:xfrm>
          </p:grpSpPr>
          <p:sp>
            <p:nvSpPr>
              <p:cNvPr id="562" name="Circle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CC99"/>
              </a:solidFill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63" name="Circle"/>
              <p:cNvSpPr/>
              <p:nvPr/>
            </p:nvSpPr>
            <p:spPr>
              <a:xfrm>
                <a:off x="131550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64" name="Circle"/>
              <p:cNvSpPr/>
              <p:nvPr/>
            </p:nvSpPr>
            <p:spPr>
              <a:xfrm>
                <a:off x="278024" y="136419"/>
                <a:ext cx="47626" cy="47626"/>
              </a:xfrm>
              <a:prstGeom prst="ellipse">
                <a:avLst/>
              </a:prstGeom>
              <a:solidFill>
                <a:srgbClr val="CCA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565" name="Shape"/>
              <p:cNvSpPr/>
              <p:nvPr/>
            </p:nvSpPr>
            <p:spPr>
              <a:xfrm>
                <a:off x="104986" y="136419"/>
                <a:ext cx="247228" cy="234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68" fill="norm" stroke="1" extrusionOk="0">
                    <a:moveTo>
                      <a:pt x="4401" y="0"/>
                    </a:moveTo>
                    <a:cubicBezTo>
                      <a:pt x="3252" y="0"/>
                      <a:pt x="2321" y="926"/>
                      <a:pt x="2321" y="2069"/>
                    </a:cubicBezTo>
                    <a:cubicBezTo>
                      <a:pt x="2321" y="3212"/>
                      <a:pt x="3252" y="4138"/>
                      <a:pt x="4401" y="4138"/>
                    </a:cubicBezTo>
                    <a:cubicBezTo>
                      <a:pt x="5550" y="4138"/>
                      <a:pt x="6482" y="3212"/>
                      <a:pt x="6482" y="2069"/>
                    </a:cubicBezTo>
                    <a:cubicBezTo>
                      <a:pt x="6482" y="926"/>
                      <a:pt x="5550" y="0"/>
                      <a:pt x="4401" y="0"/>
                    </a:cubicBezTo>
                    <a:close/>
                    <a:moveTo>
                      <a:pt x="17199" y="0"/>
                    </a:moveTo>
                    <a:cubicBezTo>
                      <a:pt x="16050" y="0"/>
                      <a:pt x="15118" y="926"/>
                      <a:pt x="15118" y="2069"/>
                    </a:cubicBezTo>
                    <a:cubicBezTo>
                      <a:pt x="15118" y="3212"/>
                      <a:pt x="16050" y="4138"/>
                      <a:pt x="17199" y="4138"/>
                    </a:cubicBezTo>
                    <a:cubicBezTo>
                      <a:pt x="18348" y="4138"/>
                      <a:pt x="19279" y="3212"/>
                      <a:pt x="19279" y="2069"/>
                    </a:cubicBezTo>
                    <a:cubicBezTo>
                      <a:pt x="19279" y="926"/>
                      <a:pt x="18348" y="0"/>
                      <a:pt x="17199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1" y="21600"/>
                      <a:pt x="21600" y="16671"/>
                    </a:cubicBezTo>
                  </a:path>
                </a:pathLst>
              </a:custGeom>
              <a:noFill/>
              <a:ln w="38100" cap="flat">
                <a:solidFill>
                  <a:srgbClr val="6666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</p:grpSp>
        <p:sp>
          <p:nvSpPr>
            <p:cNvPr id="567" name="B"/>
            <p:cNvSpPr txBox="1"/>
            <p:nvPr/>
          </p:nvSpPr>
          <p:spPr>
            <a:xfrm>
              <a:off x="0" y="457200"/>
              <a:ext cx="60960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>
                  <a:solidFill>
                    <a:srgbClr val="1F497D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B</a:t>
              </a:r>
            </a:p>
          </p:txBody>
        </p:sp>
      </p:grpSp>
      <p:sp>
        <p:nvSpPr>
          <p:cNvPr id="569" name="Also called a…"/>
          <p:cNvSpPr txBox="1"/>
          <p:nvPr/>
        </p:nvSpPr>
        <p:spPr>
          <a:xfrm>
            <a:off x="5867400" y="3962400"/>
            <a:ext cx="2514600" cy="86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500"/>
              </a:spcBef>
              <a:def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Also called a </a:t>
            </a:r>
          </a:p>
          <a:p>
            <a:pPr algn="ctr">
              <a:spcBef>
                <a:spcPts val="500"/>
              </a:spcBef>
              <a:def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0" grpId="1"/>
      <p:bldP build="whole" bldLvl="1" animBg="1" rev="0" advAuto="0" spid="561" grpId="4"/>
      <p:bldP build="whole" bldLvl="1" animBg="1" rev="0" advAuto="0" spid="568" grpId="5"/>
      <p:bldP build="whole" bldLvl="1" animBg="1" rev="0" advAuto="0" spid="554" grpId="3"/>
      <p:bldP build="whole" bldLvl="1" animBg="1" rev="0" advAuto="0" spid="547" grpId="2"/>
      <p:bldP build="whole" bldLvl="1" animBg="1" rev="0" advAuto="0" spid="569" grpId="6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Abstract Data Types"/>
          <p:cNvSpPr txBox="1"/>
          <p:nvPr>
            <p:ph type="title" idx="4294967295"/>
          </p:nvPr>
        </p:nvSpPr>
        <p:spPr>
          <a:xfrm>
            <a:off x="685800" y="22859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Abstract Data Types</a:t>
            </a:r>
          </a:p>
        </p:txBody>
      </p:sp>
      <p:sp>
        <p:nvSpPr>
          <p:cNvPr id="572" name="Body"/>
          <p:cNvSpPr txBox="1"/>
          <p:nvPr>
            <p:ph type="body" sz="quarter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>
              <a:buSzTx/>
              <a:buNone/>
              <a:defRPr>
                <a:solidFill>
                  <a:srgbClr val="898989"/>
                </a:solidFill>
              </a:defRPr>
            </a:pPr>
          </a:p>
        </p:txBody>
      </p:sp>
      <p:sp>
        <p:nvSpPr>
          <p:cNvPr id="573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574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575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llustration: Insertion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Illustration: Insertion</a:t>
            </a:r>
          </a:p>
        </p:txBody>
      </p:sp>
      <p:sp>
        <p:nvSpPr>
          <p:cNvPr id="67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68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506459" y="6401179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73" name="Group"/>
          <p:cNvGrpSpPr/>
          <p:nvPr/>
        </p:nvGrpSpPr>
        <p:grpSpPr>
          <a:xfrm>
            <a:off x="1143000" y="4191000"/>
            <a:ext cx="1371600" cy="533401"/>
            <a:chOff x="0" y="0"/>
            <a:chExt cx="1371600" cy="533400"/>
          </a:xfrm>
        </p:grpSpPr>
        <p:sp>
          <p:nvSpPr>
            <p:cNvPr id="70" name="Rectangle"/>
            <p:cNvSpPr/>
            <p:nvPr/>
          </p:nvSpPr>
          <p:spPr>
            <a:xfrm>
              <a:off x="0" y="0"/>
              <a:ext cx="1371600" cy="533400"/>
            </a:xfrm>
            <a:prstGeom prst="rect">
              <a:avLst/>
            </a:prstGeom>
            <a:solidFill>
              <a:srgbClr val="FFCC99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71" name="Line"/>
            <p:cNvSpPr/>
            <p:nvPr/>
          </p:nvSpPr>
          <p:spPr>
            <a:xfrm flipH="1">
              <a:off x="990599" y="0"/>
              <a:ext cx="1" cy="533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A"/>
            <p:cNvSpPr txBox="1"/>
            <p:nvPr/>
          </p:nvSpPr>
          <p:spPr>
            <a:xfrm>
              <a:off x="304800" y="0"/>
              <a:ext cx="6096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77" name="Group"/>
          <p:cNvGrpSpPr/>
          <p:nvPr/>
        </p:nvGrpSpPr>
        <p:grpSpPr>
          <a:xfrm>
            <a:off x="1143000" y="4191000"/>
            <a:ext cx="1371600" cy="533401"/>
            <a:chOff x="0" y="0"/>
            <a:chExt cx="1371600" cy="533400"/>
          </a:xfrm>
        </p:grpSpPr>
        <p:sp>
          <p:nvSpPr>
            <p:cNvPr id="74" name="Rectangle"/>
            <p:cNvSpPr/>
            <p:nvPr/>
          </p:nvSpPr>
          <p:spPr>
            <a:xfrm>
              <a:off x="0" y="0"/>
              <a:ext cx="1371600" cy="533400"/>
            </a:xfrm>
            <a:prstGeom prst="rect">
              <a:avLst/>
            </a:prstGeom>
            <a:solidFill>
              <a:srgbClr val="FFCC99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75" name="Line"/>
            <p:cNvSpPr/>
            <p:nvPr/>
          </p:nvSpPr>
          <p:spPr>
            <a:xfrm flipH="1">
              <a:off x="990599" y="0"/>
              <a:ext cx="1" cy="533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A"/>
            <p:cNvSpPr txBox="1"/>
            <p:nvPr/>
          </p:nvSpPr>
          <p:spPr>
            <a:xfrm>
              <a:off x="304800" y="0"/>
              <a:ext cx="6096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8" name="Line"/>
          <p:cNvSpPr/>
          <p:nvPr/>
        </p:nvSpPr>
        <p:spPr>
          <a:xfrm>
            <a:off x="3124200" y="4495800"/>
            <a:ext cx="457201" cy="0"/>
          </a:xfrm>
          <a:prstGeom prst="line">
            <a:avLst/>
          </a:prstGeom>
          <a:ln w="31750">
            <a:solidFill>
              <a:srgbClr val="99336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Item to be inserted"/>
          <p:cNvSpPr txBox="1"/>
          <p:nvPr/>
        </p:nvSpPr>
        <p:spPr>
          <a:xfrm>
            <a:off x="3657600" y="2819400"/>
            <a:ext cx="167640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Item to be inserted</a:t>
            </a:r>
          </a:p>
        </p:txBody>
      </p:sp>
      <p:grpSp>
        <p:nvGrpSpPr>
          <p:cNvPr id="85" name="Group"/>
          <p:cNvGrpSpPr/>
          <p:nvPr/>
        </p:nvGrpSpPr>
        <p:grpSpPr>
          <a:xfrm>
            <a:off x="1981200" y="4435475"/>
            <a:ext cx="1371600" cy="1508126"/>
            <a:chOff x="0" y="56832"/>
            <a:chExt cx="1371600" cy="1508125"/>
          </a:xfrm>
        </p:grpSpPr>
        <p:sp>
          <p:nvSpPr>
            <p:cNvPr id="80" name="Rectangle"/>
            <p:cNvSpPr/>
            <p:nvPr/>
          </p:nvSpPr>
          <p:spPr>
            <a:xfrm>
              <a:off x="0" y="1031557"/>
              <a:ext cx="1371600" cy="533401"/>
            </a:xfrm>
            <a:prstGeom prst="rect">
              <a:avLst/>
            </a:prstGeom>
            <a:solidFill>
              <a:srgbClr val="99CCFF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81" name="Line"/>
            <p:cNvSpPr/>
            <p:nvPr/>
          </p:nvSpPr>
          <p:spPr>
            <a:xfrm flipH="1">
              <a:off x="380999" y="56832"/>
              <a:ext cx="1" cy="974726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" name="Line"/>
            <p:cNvSpPr/>
            <p:nvPr/>
          </p:nvSpPr>
          <p:spPr>
            <a:xfrm flipV="1">
              <a:off x="1143000" y="117157"/>
              <a:ext cx="0" cy="1127126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  <a:head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" name="Line"/>
            <p:cNvSpPr/>
            <p:nvPr/>
          </p:nvSpPr>
          <p:spPr>
            <a:xfrm flipH="1">
              <a:off x="990599" y="1031557"/>
              <a:ext cx="1" cy="533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" name="X"/>
            <p:cNvSpPr txBox="1"/>
            <p:nvPr/>
          </p:nvSpPr>
          <p:spPr>
            <a:xfrm>
              <a:off x="304800" y="1031557"/>
              <a:ext cx="60960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89" name="Group"/>
          <p:cNvGrpSpPr/>
          <p:nvPr/>
        </p:nvGrpSpPr>
        <p:grpSpPr>
          <a:xfrm>
            <a:off x="2133600" y="2895600"/>
            <a:ext cx="1371600" cy="533401"/>
            <a:chOff x="0" y="0"/>
            <a:chExt cx="1371600" cy="533400"/>
          </a:xfrm>
        </p:grpSpPr>
        <p:sp>
          <p:nvSpPr>
            <p:cNvPr id="86" name="Rectangle"/>
            <p:cNvSpPr/>
            <p:nvPr/>
          </p:nvSpPr>
          <p:spPr>
            <a:xfrm>
              <a:off x="0" y="0"/>
              <a:ext cx="1371600" cy="533400"/>
            </a:xfrm>
            <a:prstGeom prst="rect">
              <a:avLst/>
            </a:prstGeom>
            <a:solidFill>
              <a:srgbClr val="99CCFF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87" name="Line"/>
            <p:cNvSpPr/>
            <p:nvPr/>
          </p:nvSpPr>
          <p:spPr>
            <a:xfrm flipH="1">
              <a:off x="990599" y="0"/>
              <a:ext cx="1" cy="533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X"/>
            <p:cNvSpPr txBox="1"/>
            <p:nvPr/>
          </p:nvSpPr>
          <p:spPr>
            <a:xfrm>
              <a:off x="304800" y="0"/>
              <a:ext cx="6096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105" name="Group"/>
          <p:cNvGrpSpPr/>
          <p:nvPr/>
        </p:nvGrpSpPr>
        <p:grpSpPr>
          <a:xfrm>
            <a:off x="1295399" y="1676400"/>
            <a:ext cx="7397751" cy="685801"/>
            <a:chOff x="0" y="0"/>
            <a:chExt cx="7397749" cy="685800"/>
          </a:xfrm>
        </p:grpSpPr>
        <p:sp>
          <p:nvSpPr>
            <p:cNvPr id="90" name="Rectangle"/>
            <p:cNvSpPr/>
            <p:nvPr/>
          </p:nvSpPr>
          <p:spPr>
            <a:xfrm>
              <a:off x="0" y="0"/>
              <a:ext cx="1371600" cy="533400"/>
            </a:xfrm>
            <a:prstGeom prst="rect">
              <a:avLst/>
            </a:prstGeom>
            <a:solidFill>
              <a:srgbClr val="FFCC99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91" name="Rectangle"/>
            <p:cNvSpPr/>
            <p:nvPr/>
          </p:nvSpPr>
          <p:spPr>
            <a:xfrm>
              <a:off x="2438400" y="0"/>
              <a:ext cx="1371600" cy="533400"/>
            </a:xfrm>
            <a:prstGeom prst="rect">
              <a:avLst/>
            </a:prstGeom>
            <a:solidFill>
              <a:srgbClr val="FFCC99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92" name="Rectangle"/>
            <p:cNvSpPr/>
            <p:nvPr/>
          </p:nvSpPr>
          <p:spPr>
            <a:xfrm>
              <a:off x="4800600" y="0"/>
              <a:ext cx="1371600" cy="533400"/>
            </a:xfrm>
            <a:prstGeom prst="rect">
              <a:avLst/>
            </a:prstGeom>
            <a:solidFill>
              <a:srgbClr val="FFCC99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93" name="Line"/>
            <p:cNvSpPr/>
            <p:nvPr/>
          </p:nvSpPr>
          <p:spPr>
            <a:xfrm>
              <a:off x="1235074" y="304800"/>
              <a:ext cx="1203326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Line"/>
            <p:cNvSpPr/>
            <p:nvPr/>
          </p:nvSpPr>
          <p:spPr>
            <a:xfrm>
              <a:off x="3597274" y="304800"/>
              <a:ext cx="1203326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>
              <a:off x="6035674" y="304800"/>
              <a:ext cx="1203326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  <a:head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2" name="Group"/>
            <p:cNvGrpSpPr/>
            <p:nvPr/>
          </p:nvGrpSpPr>
          <p:grpSpPr>
            <a:xfrm>
              <a:off x="304800" y="0"/>
              <a:ext cx="5486400" cy="533401"/>
              <a:chOff x="0" y="0"/>
              <a:chExt cx="5486400" cy="533400"/>
            </a:xfrm>
          </p:grpSpPr>
          <p:sp>
            <p:nvSpPr>
              <p:cNvPr id="96" name="Line"/>
              <p:cNvSpPr/>
              <p:nvPr/>
            </p:nvSpPr>
            <p:spPr>
              <a:xfrm flipH="1">
                <a:off x="685800" y="0"/>
                <a:ext cx="1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7" name="Line"/>
              <p:cNvSpPr/>
              <p:nvPr/>
            </p:nvSpPr>
            <p:spPr>
              <a:xfrm>
                <a:off x="3048000" y="0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8" name="Line"/>
              <p:cNvSpPr/>
              <p:nvPr/>
            </p:nvSpPr>
            <p:spPr>
              <a:xfrm>
                <a:off x="5486400" y="0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9" name="A"/>
              <p:cNvSpPr txBox="1"/>
              <p:nvPr/>
            </p:nvSpPr>
            <p:spPr>
              <a:xfrm>
                <a:off x="0" y="0"/>
                <a:ext cx="609600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00" name="B"/>
              <p:cNvSpPr txBox="1"/>
              <p:nvPr/>
            </p:nvSpPr>
            <p:spPr>
              <a:xfrm>
                <a:off x="2438400" y="0"/>
                <a:ext cx="609600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01" name="C"/>
              <p:cNvSpPr txBox="1"/>
              <p:nvPr/>
            </p:nvSpPr>
            <p:spPr>
              <a:xfrm>
                <a:off x="4800600" y="0"/>
                <a:ext cx="609600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03" name="Line"/>
            <p:cNvSpPr/>
            <p:nvPr/>
          </p:nvSpPr>
          <p:spPr>
            <a:xfrm>
              <a:off x="7239000" y="304800"/>
              <a:ext cx="0" cy="381001"/>
            </a:xfrm>
            <a:prstGeom prst="line">
              <a:avLst/>
            </a:prstGeom>
            <a:noFill/>
            <a:ln w="31750" cap="flat">
              <a:solidFill>
                <a:srgbClr val="8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Line"/>
            <p:cNvSpPr/>
            <p:nvPr/>
          </p:nvSpPr>
          <p:spPr>
            <a:xfrm>
              <a:off x="7013575" y="681037"/>
              <a:ext cx="384175" cy="1"/>
            </a:xfrm>
            <a:prstGeom prst="line">
              <a:avLst/>
            </a:prstGeom>
            <a:noFill/>
            <a:ln w="31750" cap="flat">
              <a:solidFill>
                <a:srgbClr val="8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6" name="Group"/>
          <p:cNvGrpSpPr/>
          <p:nvPr/>
        </p:nvGrpSpPr>
        <p:grpSpPr>
          <a:xfrm>
            <a:off x="3581399" y="4190999"/>
            <a:ext cx="4954589" cy="676276"/>
            <a:chOff x="0" y="0"/>
            <a:chExt cx="4954587" cy="676275"/>
          </a:xfrm>
        </p:grpSpPr>
        <p:sp>
          <p:nvSpPr>
            <p:cNvPr id="106" name="Rectangle"/>
            <p:cNvSpPr/>
            <p:nvPr/>
          </p:nvSpPr>
          <p:spPr>
            <a:xfrm>
              <a:off x="0" y="0"/>
              <a:ext cx="1371600" cy="533400"/>
            </a:xfrm>
            <a:prstGeom prst="rect">
              <a:avLst/>
            </a:prstGeom>
            <a:solidFill>
              <a:srgbClr val="FFCC99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107" name="Rectangle"/>
            <p:cNvSpPr/>
            <p:nvPr/>
          </p:nvSpPr>
          <p:spPr>
            <a:xfrm>
              <a:off x="2362200" y="0"/>
              <a:ext cx="1371600" cy="533400"/>
            </a:xfrm>
            <a:prstGeom prst="rect">
              <a:avLst/>
            </a:prstGeom>
            <a:solidFill>
              <a:srgbClr val="FFCC99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108" name="Line"/>
            <p:cNvSpPr/>
            <p:nvPr/>
          </p:nvSpPr>
          <p:spPr>
            <a:xfrm>
              <a:off x="1158874" y="304800"/>
              <a:ext cx="1203326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Line"/>
            <p:cNvSpPr/>
            <p:nvPr/>
          </p:nvSpPr>
          <p:spPr>
            <a:xfrm>
              <a:off x="3597274" y="304800"/>
              <a:ext cx="1203326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  <a:head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Line"/>
            <p:cNvSpPr/>
            <p:nvPr/>
          </p:nvSpPr>
          <p:spPr>
            <a:xfrm flipH="1">
              <a:off x="914399" y="0"/>
              <a:ext cx="1" cy="533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Line"/>
            <p:cNvSpPr/>
            <p:nvPr/>
          </p:nvSpPr>
          <p:spPr>
            <a:xfrm>
              <a:off x="3352800" y="0"/>
              <a:ext cx="0" cy="533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B"/>
            <p:cNvSpPr txBox="1"/>
            <p:nvPr/>
          </p:nvSpPr>
          <p:spPr>
            <a:xfrm>
              <a:off x="228600" y="0"/>
              <a:ext cx="6096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3" name="C"/>
            <p:cNvSpPr txBox="1"/>
            <p:nvPr/>
          </p:nvSpPr>
          <p:spPr>
            <a:xfrm>
              <a:off x="2667000" y="0"/>
              <a:ext cx="6096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4" name="Line"/>
            <p:cNvSpPr/>
            <p:nvPr/>
          </p:nvSpPr>
          <p:spPr>
            <a:xfrm>
              <a:off x="4795837" y="295275"/>
              <a:ext cx="1" cy="381001"/>
            </a:xfrm>
            <a:prstGeom prst="line">
              <a:avLst/>
            </a:prstGeom>
            <a:noFill/>
            <a:ln w="31750" cap="flat">
              <a:solidFill>
                <a:srgbClr val="8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Line"/>
            <p:cNvSpPr/>
            <p:nvPr/>
          </p:nvSpPr>
          <p:spPr>
            <a:xfrm>
              <a:off x="4570412" y="671512"/>
              <a:ext cx="384176" cy="1"/>
            </a:xfrm>
            <a:prstGeom prst="line">
              <a:avLst/>
            </a:prstGeom>
            <a:noFill/>
            <a:ln w="31750" cap="flat">
              <a:solidFill>
                <a:srgbClr val="8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304800" y="4706937"/>
            <a:ext cx="838201" cy="662567"/>
            <a:chOff x="0" y="0"/>
            <a:chExt cx="838199" cy="662565"/>
          </a:xfrm>
        </p:grpSpPr>
        <p:sp>
          <p:nvSpPr>
            <p:cNvPr id="117" name="curr"/>
            <p:cNvSpPr txBox="1"/>
            <p:nvPr/>
          </p:nvSpPr>
          <p:spPr>
            <a:xfrm>
              <a:off x="0" y="241174"/>
              <a:ext cx="67951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curr</a:t>
              </a:r>
            </a:p>
          </p:txBody>
        </p:sp>
        <p:sp>
          <p:nvSpPr>
            <p:cNvPr id="118" name="Line"/>
            <p:cNvSpPr/>
            <p:nvPr/>
          </p:nvSpPr>
          <p:spPr>
            <a:xfrm flipV="1">
              <a:off x="382588" y="0"/>
              <a:ext cx="455612" cy="490538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908049" y="2919412"/>
            <a:ext cx="1225551" cy="421393"/>
            <a:chOff x="0" y="0"/>
            <a:chExt cx="1225549" cy="421391"/>
          </a:xfrm>
        </p:grpSpPr>
        <p:sp>
          <p:nvSpPr>
            <p:cNvPr id="120" name="tmp"/>
            <p:cNvSpPr txBox="1"/>
            <p:nvPr/>
          </p:nvSpPr>
          <p:spPr>
            <a:xfrm>
              <a:off x="0" y="0"/>
              <a:ext cx="6290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tmp</a:t>
              </a:r>
            </a:p>
          </p:txBody>
        </p:sp>
        <p:sp>
          <p:nvSpPr>
            <p:cNvPr id="121" name="Line"/>
            <p:cNvSpPr/>
            <p:nvPr/>
          </p:nvSpPr>
          <p:spPr>
            <a:xfrm>
              <a:off x="715962" y="231775"/>
              <a:ext cx="509588" cy="11113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10" presetID="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" grpId="1"/>
      <p:bldP build="whole" bldLvl="1" animBg="1" rev="0" advAuto="0" spid="73" grpId="5"/>
      <p:bldP build="whole" bldLvl="1" animBg="1" rev="0" advAuto="0" spid="122" grpId="2"/>
      <p:bldP build="whole" bldLvl="1" animBg="1" rev="0" advAuto="0" spid="85" grpId="9"/>
      <p:bldP build="whole" bldLvl="1" animBg="1" rev="0" advAuto="0" spid="116" grpId="6"/>
      <p:bldP build="whole" bldLvl="1" animBg="1" rev="0" advAuto="0" spid="89" grpId="3"/>
      <p:bldP build="whole" bldLvl="1" animBg="1" rev="0" advAuto="0" spid="79" grpId="4"/>
      <p:bldP build="whole" bldLvl="1" animBg="1" rev="0" advAuto="0" spid="119" grpId="8"/>
      <p:bldP build="whole" bldLvl="1" animBg="1" rev="0" advAuto="0" spid="78" grpId="10"/>
      <p:bldP build="whole" bldLvl="1" animBg="1" rev="0" advAuto="0" spid="77" grpId="7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Example 1 :: Complex numbers"/>
          <p:cNvSpPr txBox="1"/>
          <p:nvPr>
            <p:ph type="title" idx="4294967295"/>
          </p:nvPr>
        </p:nvSpPr>
        <p:spPr>
          <a:xfrm>
            <a:off x="685800" y="304800"/>
            <a:ext cx="7772400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96111">
              <a:defRPr sz="4312"/>
            </a:lvl1pPr>
          </a:lstStyle>
          <a:p>
            <a:pPr/>
            <a:r>
              <a:t>Example 1 :: Complex numbers</a:t>
            </a:r>
          </a:p>
        </p:txBody>
      </p:sp>
      <p:sp>
        <p:nvSpPr>
          <p:cNvPr id="578" name="struct cplx {…"/>
          <p:cNvSpPr txBox="1"/>
          <p:nvPr>
            <p:ph type="body" idx="4294967295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struct cplx {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float  re;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float  im;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}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typedef struct cplx complex;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complex *add (complex a, complex b);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complex *sub (complex a, complex b);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complex *mul (complex a, complex b);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complex *div (complex a, complex b);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complex *read();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void print (complex a);</a:t>
            </a:r>
          </a:p>
          <a:p>
            <a:pPr>
              <a:spcBef>
                <a:spcPts val="100"/>
              </a:spcBef>
              <a:buSzTx/>
              <a:buNone/>
              <a:defRPr sz="2000"/>
            </a:pPr>
            <a:r>
              <a:t> </a:t>
            </a:r>
          </a:p>
        </p:txBody>
      </p:sp>
      <p:sp>
        <p:nvSpPr>
          <p:cNvPr id="579" name="Spring 2012"/>
          <p:cNvSpPr txBox="1"/>
          <p:nvPr/>
        </p:nvSpPr>
        <p:spPr>
          <a:xfrm>
            <a:off x="685800" y="634238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580" name="Programming and Data Structure"/>
          <p:cNvSpPr txBox="1"/>
          <p:nvPr/>
        </p:nvSpPr>
        <p:spPr>
          <a:xfrm>
            <a:off x="3124200" y="6342380"/>
            <a:ext cx="28956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581" name="Slide Number"/>
          <p:cNvSpPr txBox="1"/>
          <p:nvPr>
            <p:ph type="sldNum" sz="quarter" idx="2"/>
          </p:nvPr>
        </p:nvSpPr>
        <p:spPr>
          <a:xfrm>
            <a:off x="8201660" y="6339267"/>
            <a:ext cx="256540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2" name="Structure definition"/>
          <p:cNvSpPr txBox="1"/>
          <p:nvPr/>
        </p:nvSpPr>
        <p:spPr>
          <a:xfrm>
            <a:off x="6172200" y="1752600"/>
            <a:ext cx="2438400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Structure definition</a:t>
            </a:r>
          </a:p>
        </p:txBody>
      </p:sp>
      <p:sp>
        <p:nvSpPr>
          <p:cNvPr id="583" name="Function prototypes"/>
          <p:cNvSpPr txBox="1"/>
          <p:nvPr/>
        </p:nvSpPr>
        <p:spPr>
          <a:xfrm>
            <a:off x="6705600" y="3962400"/>
            <a:ext cx="2438400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Function prototypes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500"/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500"/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500"/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500"/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500"/>
                                        <p:tgtEl>
                                          <p:spTgt spid="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500"/>
                                        <p:tgtEl>
                                          <p:spTgt spid="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500"/>
                                        <p:tgtEl>
                                          <p:spTgt spid="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500"/>
                                        <p:tgtEl>
                                          <p:spTgt spid="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78" grpId="1"/>
      <p:bldP build="whole" bldLvl="1" animBg="1" rev="0" advAuto="0" spid="583" grpId="3"/>
      <p:bldP build="whole" bldLvl="1" animBg="1" rev="0" advAuto="0" spid="582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586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587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90" name="Group"/>
          <p:cNvGrpSpPr/>
          <p:nvPr/>
        </p:nvGrpSpPr>
        <p:grpSpPr>
          <a:xfrm>
            <a:off x="4495800" y="914399"/>
            <a:ext cx="2514600" cy="4572002"/>
            <a:chOff x="0" y="0"/>
            <a:chExt cx="2514599" cy="4572000"/>
          </a:xfrm>
        </p:grpSpPr>
        <p:sp>
          <p:nvSpPr>
            <p:cNvPr id="588" name="Oval"/>
            <p:cNvSpPr/>
            <p:nvPr/>
          </p:nvSpPr>
          <p:spPr>
            <a:xfrm>
              <a:off x="0" y="-1"/>
              <a:ext cx="2514600" cy="4572002"/>
            </a:xfrm>
            <a:prstGeom prst="ellipse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99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9" name="Complex…"/>
            <p:cNvSpPr txBox="1"/>
            <p:nvPr/>
          </p:nvSpPr>
          <p:spPr>
            <a:xfrm>
              <a:off x="404956" y="1839696"/>
              <a:ext cx="1704688" cy="892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800">
                  <a:solidFill>
                    <a:srgbClr val="99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Complex</a:t>
              </a:r>
            </a:p>
            <a:p>
              <a:pPr algn="ctr">
                <a:defRPr sz="2800">
                  <a:solidFill>
                    <a:srgbClr val="99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Number</a:t>
              </a:r>
            </a:p>
          </p:txBody>
        </p:sp>
      </p:grpSp>
      <p:sp>
        <p:nvSpPr>
          <p:cNvPr id="591" name="Line"/>
          <p:cNvSpPr/>
          <p:nvPr/>
        </p:nvSpPr>
        <p:spPr>
          <a:xfrm>
            <a:off x="2514600" y="990599"/>
            <a:ext cx="2362200" cy="533402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2" name="Line"/>
          <p:cNvSpPr/>
          <p:nvPr/>
        </p:nvSpPr>
        <p:spPr>
          <a:xfrm>
            <a:off x="2590800" y="2057399"/>
            <a:ext cx="2057400" cy="76202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3" name="Line"/>
          <p:cNvSpPr/>
          <p:nvPr/>
        </p:nvSpPr>
        <p:spPr>
          <a:xfrm>
            <a:off x="2667000" y="3048000"/>
            <a:ext cx="1828801" cy="0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4" name="Line"/>
          <p:cNvSpPr/>
          <p:nvPr/>
        </p:nvSpPr>
        <p:spPr>
          <a:xfrm flipV="1">
            <a:off x="2590800" y="3657599"/>
            <a:ext cx="1905001" cy="228602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5" name="Line"/>
          <p:cNvSpPr/>
          <p:nvPr/>
        </p:nvSpPr>
        <p:spPr>
          <a:xfrm flipV="1">
            <a:off x="2590800" y="4114800"/>
            <a:ext cx="2057400" cy="685800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6" name="Line"/>
          <p:cNvSpPr/>
          <p:nvPr/>
        </p:nvSpPr>
        <p:spPr>
          <a:xfrm flipV="1">
            <a:off x="2590799" y="4800599"/>
            <a:ext cx="2286002" cy="1066801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7" name="add"/>
          <p:cNvSpPr txBox="1"/>
          <p:nvPr/>
        </p:nvSpPr>
        <p:spPr>
          <a:xfrm>
            <a:off x="1600200" y="685800"/>
            <a:ext cx="914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add</a:t>
            </a:r>
          </a:p>
        </p:txBody>
      </p:sp>
      <p:sp>
        <p:nvSpPr>
          <p:cNvPr id="598" name="print"/>
          <p:cNvSpPr txBox="1"/>
          <p:nvPr/>
        </p:nvSpPr>
        <p:spPr>
          <a:xfrm>
            <a:off x="1676400" y="5715000"/>
            <a:ext cx="914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print</a:t>
            </a:r>
          </a:p>
        </p:txBody>
      </p:sp>
      <p:sp>
        <p:nvSpPr>
          <p:cNvPr id="599" name="mul"/>
          <p:cNvSpPr txBox="1"/>
          <p:nvPr/>
        </p:nvSpPr>
        <p:spPr>
          <a:xfrm>
            <a:off x="1828800" y="2743200"/>
            <a:ext cx="914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mul</a:t>
            </a:r>
          </a:p>
        </p:txBody>
      </p:sp>
      <p:sp>
        <p:nvSpPr>
          <p:cNvPr id="600" name="sub"/>
          <p:cNvSpPr txBox="1"/>
          <p:nvPr/>
        </p:nvSpPr>
        <p:spPr>
          <a:xfrm>
            <a:off x="1676400" y="1828800"/>
            <a:ext cx="914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sub</a:t>
            </a:r>
          </a:p>
        </p:txBody>
      </p:sp>
      <p:sp>
        <p:nvSpPr>
          <p:cNvPr id="601" name="read"/>
          <p:cNvSpPr txBox="1"/>
          <p:nvPr/>
        </p:nvSpPr>
        <p:spPr>
          <a:xfrm>
            <a:off x="1676400" y="4572000"/>
            <a:ext cx="914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read</a:t>
            </a:r>
          </a:p>
        </p:txBody>
      </p:sp>
      <p:sp>
        <p:nvSpPr>
          <p:cNvPr id="602" name="div"/>
          <p:cNvSpPr txBox="1"/>
          <p:nvPr/>
        </p:nvSpPr>
        <p:spPr>
          <a:xfrm>
            <a:off x="1752600" y="3581400"/>
            <a:ext cx="914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Example 2 :: Set manipulation"/>
          <p:cNvSpPr txBox="1"/>
          <p:nvPr>
            <p:ph type="title" idx="4294967295"/>
          </p:nvPr>
        </p:nvSpPr>
        <p:spPr>
          <a:xfrm>
            <a:off x="685800" y="304800"/>
            <a:ext cx="7772400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Example 2 :: Set manipulation</a:t>
            </a:r>
          </a:p>
        </p:txBody>
      </p:sp>
      <p:sp>
        <p:nvSpPr>
          <p:cNvPr id="605" name="struct node {…"/>
          <p:cNvSpPr txBox="1"/>
          <p:nvPr>
            <p:ph type="body" idx="4294967295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struct node {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int element;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struct node *next;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}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typedef struct node set;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set *union (set a, set b);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set *intersect (set a, set b);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set *minus (set a, set b);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void insert (set a, int x);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void delete (set a, int x);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int size (set a);</a:t>
            </a:r>
          </a:p>
        </p:txBody>
      </p:sp>
      <p:sp>
        <p:nvSpPr>
          <p:cNvPr id="606" name="Spring 2012"/>
          <p:cNvSpPr txBox="1"/>
          <p:nvPr/>
        </p:nvSpPr>
        <p:spPr>
          <a:xfrm>
            <a:off x="685800" y="634238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607" name="Programming and Data Structure"/>
          <p:cNvSpPr txBox="1"/>
          <p:nvPr/>
        </p:nvSpPr>
        <p:spPr>
          <a:xfrm>
            <a:off x="3124200" y="6342380"/>
            <a:ext cx="28956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608" name="Slide Number"/>
          <p:cNvSpPr txBox="1"/>
          <p:nvPr>
            <p:ph type="sldNum" sz="quarter" idx="2"/>
          </p:nvPr>
        </p:nvSpPr>
        <p:spPr>
          <a:xfrm>
            <a:off x="8201660" y="6339267"/>
            <a:ext cx="256540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9" name="Structure definition"/>
          <p:cNvSpPr txBox="1"/>
          <p:nvPr/>
        </p:nvSpPr>
        <p:spPr>
          <a:xfrm>
            <a:off x="6172200" y="1752600"/>
            <a:ext cx="2438400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Structure definition</a:t>
            </a:r>
          </a:p>
        </p:txBody>
      </p:sp>
      <p:sp>
        <p:nvSpPr>
          <p:cNvPr id="610" name="Function prototypes"/>
          <p:cNvSpPr txBox="1"/>
          <p:nvPr/>
        </p:nvSpPr>
        <p:spPr>
          <a:xfrm>
            <a:off x="6324600" y="3810000"/>
            <a:ext cx="2438400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Function prototypes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500"/>
                                        <p:tgtEl>
                                          <p:spTgt spid="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500"/>
                                        <p:tgtEl>
                                          <p:spTgt spid="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500"/>
                                        <p:tgtEl>
                                          <p:spTgt spid="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500"/>
                                        <p:tgtEl>
                                          <p:spTgt spid="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500"/>
                                        <p:tgtEl>
                                          <p:spTgt spid="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500"/>
                                        <p:tgtEl>
                                          <p:spTgt spid="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500"/>
                                        <p:tgtEl>
                                          <p:spTgt spid="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0" grpId="3"/>
      <p:bldP build="whole" bldLvl="1" animBg="1" rev="0" advAuto="0" spid="609" grpId="2"/>
      <p:bldP build="p" bldLvl="1" animBg="1" rev="0" advAuto="0" spid="605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613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614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17" name="Group"/>
          <p:cNvGrpSpPr/>
          <p:nvPr/>
        </p:nvGrpSpPr>
        <p:grpSpPr>
          <a:xfrm>
            <a:off x="4495800" y="914399"/>
            <a:ext cx="2514600" cy="4572002"/>
            <a:chOff x="0" y="0"/>
            <a:chExt cx="2514599" cy="4572000"/>
          </a:xfrm>
        </p:grpSpPr>
        <p:sp>
          <p:nvSpPr>
            <p:cNvPr id="615" name="Oval"/>
            <p:cNvSpPr/>
            <p:nvPr/>
          </p:nvSpPr>
          <p:spPr>
            <a:xfrm>
              <a:off x="0" y="-1"/>
              <a:ext cx="2514600" cy="4572002"/>
            </a:xfrm>
            <a:prstGeom prst="ellipse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99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6" name="Set"/>
            <p:cNvSpPr txBox="1"/>
            <p:nvPr/>
          </p:nvSpPr>
          <p:spPr>
            <a:xfrm>
              <a:off x="889019" y="2011977"/>
              <a:ext cx="736562" cy="5480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99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Set</a:t>
              </a:r>
            </a:p>
          </p:txBody>
        </p:sp>
      </p:grpSp>
      <p:sp>
        <p:nvSpPr>
          <p:cNvPr id="618" name="Line"/>
          <p:cNvSpPr/>
          <p:nvPr/>
        </p:nvSpPr>
        <p:spPr>
          <a:xfrm>
            <a:off x="2514600" y="990599"/>
            <a:ext cx="2362200" cy="533402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19" name="Line"/>
          <p:cNvSpPr/>
          <p:nvPr/>
        </p:nvSpPr>
        <p:spPr>
          <a:xfrm>
            <a:off x="2590800" y="2057399"/>
            <a:ext cx="2057400" cy="76202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20" name="Line"/>
          <p:cNvSpPr/>
          <p:nvPr/>
        </p:nvSpPr>
        <p:spPr>
          <a:xfrm>
            <a:off x="2667000" y="3048000"/>
            <a:ext cx="1828801" cy="0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21" name="Line"/>
          <p:cNvSpPr/>
          <p:nvPr/>
        </p:nvSpPr>
        <p:spPr>
          <a:xfrm flipV="1">
            <a:off x="2590800" y="3657599"/>
            <a:ext cx="1905001" cy="228602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22" name="Line"/>
          <p:cNvSpPr/>
          <p:nvPr/>
        </p:nvSpPr>
        <p:spPr>
          <a:xfrm flipV="1">
            <a:off x="2590800" y="4114800"/>
            <a:ext cx="2057400" cy="685800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23" name="Line"/>
          <p:cNvSpPr/>
          <p:nvPr/>
        </p:nvSpPr>
        <p:spPr>
          <a:xfrm flipV="1">
            <a:off x="2590799" y="4800599"/>
            <a:ext cx="2286002" cy="1066801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24" name="union"/>
          <p:cNvSpPr txBox="1"/>
          <p:nvPr/>
        </p:nvSpPr>
        <p:spPr>
          <a:xfrm>
            <a:off x="1371600" y="685800"/>
            <a:ext cx="1219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union</a:t>
            </a:r>
          </a:p>
        </p:txBody>
      </p:sp>
      <p:sp>
        <p:nvSpPr>
          <p:cNvPr id="625" name="size"/>
          <p:cNvSpPr txBox="1"/>
          <p:nvPr/>
        </p:nvSpPr>
        <p:spPr>
          <a:xfrm>
            <a:off x="1676400" y="5715000"/>
            <a:ext cx="914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size</a:t>
            </a:r>
          </a:p>
        </p:txBody>
      </p:sp>
      <p:sp>
        <p:nvSpPr>
          <p:cNvPr id="626" name="minus"/>
          <p:cNvSpPr txBox="1"/>
          <p:nvPr/>
        </p:nvSpPr>
        <p:spPr>
          <a:xfrm>
            <a:off x="1447800" y="2743200"/>
            <a:ext cx="1295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minus</a:t>
            </a:r>
          </a:p>
        </p:txBody>
      </p:sp>
      <p:sp>
        <p:nvSpPr>
          <p:cNvPr id="627" name="intersect"/>
          <p:cNvSpPr txBox="1"/>
          <p:nvPr/>
        </p:nvSpPr>
        <p:spPr>
          <a:xfrm>
            <a:off x="990600" y="1828800"/>
            <a:ext cx="1676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intersect</a:t>
            </a:r>
          </a:p>
        </p:txBody>
      </p:sp>
      <p:sp>
        <p:nvSpPr>
          <p:cNvPr id="628" name="delete"/>
          <p:cNvSpPr txBox="1"/>
          <p:nvPr/>
        </p:nvSpPr>
        <p:spPr>
          <a:xfrm>
            <a:off x="1447799" y="4572000"/>
            <a:ext cx="114300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delete</a:t>
            </a:r>
          </a:p>
        </p:txBody>
      </p:sp>
      <p:sp>
        <p:nvSpPr>
          <p:cNvPr id="629" name="insert"/>
          <p:cNvSpPr txBox="1"/>
          <p:nvPr/>
        </p:nvSpPr>
        <p:spPr>
          <a:xfrm>
            <a:off x="1523999" y="3581400"/>
            <a:ext cx="114300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Example 3 :: Last-In-First-Out STACK"/>
          <p:cNvSpPr txBox="1"/>
          <p:nvPr>
            <p:ph type="title" idx="4294967295"/>
          </p:nvPr>
        </p:nvSpPr>
        <p:spPr>
          <a:xfrm>
            <a:off x="685800" y="304800"/>
            <a:ext cx="7772400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41247">
              <a:defRPr sz="3680"/>
            </a:lvl1pPr>
          </a:lstStyle>
          <a:p>
            <a:pPr/>
            <a:r>
              <a:t>Example 3 :: Last-In-First-Out STACK</a:t>
            </a:r>
          </a:p>
        </p:txBody>
      </p:sp>
      <p:sp>
        <p:nvSpPr>
          <p:cNvPr id="632" name="Assume:: stack contains integer elements…"/>
          <p:cNvSpPr txBox="1"/>
          <p:nvPr>
            <p:ph type="body" idx="4294967295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042" indent="-336042" defTabSz="896111">
              <a:spcBef>
                <a:spcPts val="100"/>
              </a:spcBef>
              <a:buSzTx/>
              <a:buNone/>
              <a:defRPr sz="3136" u="sng"/>
            </a:pPr>
            <a:r>
              <a:t>Assume:: stack contains integer elements</a:t>
            </a:r>
          </a:p>
          <a:p>
            <a:pPr marL="336042" indent="-336042" defTabSz="896111">
              <a:spcBef>
                <a:spcPts val="100"/>
              </a:spcBef>
              <a:buSzTx/>
              <a:buNone/>
              <a:defRPr sz="3136" u="sng"/>
            </a:pPr>
          </a:p>
          <a:p>
            <a:pPr marL="336042" indent="-336042" defTabSz="896111">
              <a:spcBef>
                <a:spcPts val="100"/>
              </a:spcBef>
              <a:buSzTx/>
              <a:buNone/>
              <a:defRPr sz="2352"/>
            </a:pPr>
            <a:r>
              <a:t> </a:t>
            </a:r>
            <a:r>
              <a:rPr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void push (stack *s, int element);</a:t>
            </a:r>
            <a:endParaRPr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36042" indent="-336042" defTabSz="896111">
              <a:spcBef>
                <a:spcPts val="100"/>
              </a:spcBef>
              <a:buSzTx/>
              <a:buNone/>
              <a:defRPr sz="1960"/>
            </a:pPr>
            <a:r>
              <a:t>                                        </a:t>
            </a:r>
            <a:r>
              <a:rPr>
                <a:solidFill>
                  <a:srgbClr val="CC0099"/>
                </a:solidFill>
              </a:rPr>
              <a:t>/* Insert an element in the stack */</a:t>
            </a:r>
            <a:endParaRPr>
              <a:solidFill>
                <a:srgbClr val="CC0099"/>
              </a:solidFill>
            </a:endParaRPr>
          </a:p>
          <a:p>
            <a:pPr marL="336042" indent="-336042" defTabSz="896111">
              <a:spcBef>
                <a:spcPts val="100"/>
              </a:spcBef>
              <a:buSzTx/>
              <a:buNone/>
              <a:defRPr sz="2352"/>
            </a:pPr>
            <a:r>
              <a:t> </a:t>
            </a:r>
            <a:r>
              <a:rPr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 pop (stack *s);</a:t>
            </a:r>
            <a:endParaRPr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36042" indent="-336042" defTabSz="896111">
              <a:spcBef>
                <a:spcPts val="100"/>
              </a:spcBef>
              <a:buSzTx/>
              <a:buNone/>
              <a:defRPr sz="1960"/>
            </a:pPr>
            <a:r>
              <a:t>                                        </a:t>
            </a:r>
            <a:r>
              <a:rPr>
                <a:solidFill>
                  <a:srgbClr val="CC0099"/>
                </a:solidFill>
              </a:rPr>
              <a:t>/* Remove and return the top element */</a:t>
            </a:r>
            <a:endParaRPr>
              <a:solidFill>
                <a:srgbClr val="CC0099"/>
              </a:solidFill>
            </a:endParaRPr>
          </a:p>
          <a:p>
            <a:pPr marL="336042" indent="-336042" defTabSz="896111">
              <a:spcBef>
                <a:spcPts val="100"/>
              </a:spcBef>
              <a:buSzTx/>
              <a:buNone/>
              <a:defRPr sz="2352"/>
            </a:pPr>
            <a:r>
              <a:t> </a:t>
            </a:r>
            <a:r>
              <a:rPr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void create (stack  *s);</a:t>
            </a:r>
            <a:endParaRPr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36042" indent="-336042" defTabSz="896111">
              <a:spcBef>
                <a:spcPts val="100"/>
              </a:spcBef>
              <a:buSzTx/>
              <a:buNone/>
              <a:defRPr sz="1960"/>
            </a:pPr>
            <a:r>
              <a:t>                                        </a:t>
            </a:r>
            <a:r>
              <a:rPr>
                <a:solidFill>
                  <a:srgbClr val="CC0099"/>
                </a:solidFill>
              </a:rPr>
              <a:t>/* Create a new stack */</a:t>
            </a:r>
            <a:endParaRPr>
              <a:solidFill>
                <a:srgbClr val="CC0099"/>
              </a:solidFill>
            </a:endParaRPr>
          </a:p>
          <a:p>
            <a:pPr marL="336042" indent="-336042" defTabSz="896111">
              <a:spcBef>
                <a:spcPts val="100"/>
              </a:spcBef>
              <a:buSzTx/>
              <a:buNone/>
              <a:defRPr sz="2352"/>
            </a:pPr>
            <a:r>
              <a:t> </a:t>
            </a:r>
            <a:r>
              <a:rPr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 isempty (stack *s);</a:t>
            </a:r>
            <a:endParaRPr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36042" indent="-336042" defTabSz="896111">
              <a:spcBef>
                <a:spcPts val="100"/>
              </a:spcBef>
              <a:buSzTx/>
              <a:buNone/>
              <a:defRPr sz="1960"/>
            </a:pPr>
            <a:r>
              <a:t>                                        </a:t>
            </a:r>
            <a:r>
              <a:rPr>
                <a:solidFill>
                  <a:srgbClr val="CC0099"/>
                </a:solidFill>
              </a:rPr>
              <a:t>/* Check if stack is empty */</a:t>
            </a:r>
            <a:endParaRPr>
              <a:solidFill>
                <a:srgbClr val="CC0099"/>
              </a:solidFill>
            </a:endParaRPr>
          </a:p>
          <a:p>
            <a:pPr marL="336042" indent="-336042" defTabSz="896111">
              <a:spcBef>
                <a:spcPts val="100"/>
              </a:spcBef>
              <a:buSzTx/>
              <a:buNone/>
              <a:defRPr sz="2352"/>
            </a:pPr>
            <a:r>
              <a:t> </a:t>
            </a:r>
            <a:r>
              <a:rPr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 isfull (stack *s);</a:t>
            </a:r>
            <a:endParaRPr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36042" indent="-336042" defTabSz="896111">
              <a:spcBef>
                <a:spcPts val="100"/>
              </a:spcBef>
              <a:buSzTx/>
              <a:buNone/>
              <a:defRPr sz="1960"/>
            </a:pPr>
            <a:r>
              <a:t>                                        </a:t>
            </a:r>
            <a:r>
              <a:rPr>
                <a:solidFill>
                  <a:srgbClr val="CC0099"/>
                </a:solidFill>
              </a:rPr>
              <a:t>/* Check if stack is full */</a:t>
            </a:r>
          </a:p>
        </p:txBody>
      </p:sp>
      <p:sp>
        <p:nvSpPr>
          <p:cNvPr id="633" name="Spring 2012"/>
          <p:cNvSpPr txBox="1"/>
          <p:nvPr/>
        </p:nvSpPr>
        <p:spPr>
          <a:xfrm>
            <a:off x="685800" y="634238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634" name="Programming and Data Structure"/>
          <p:cNvSpPr txBox="1"/>
          <p:nvPr/>
        </p:nvSpPr>
        <p:spPr>
          <a:xfrm>
            <a:off x="3124200" y="6342380"/>
            <a:ext cx="28956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635" name="Slide Number"/>
          <p:cNvSpPr txBox="1"/>
          <p:nvPr>
            <p:ph type="sldNum" sz="quarter" idx="2"/>
          </p:nvPr>
        </p:nvSpPr>
        <p:spPr>
          <a:xfrm>
            <a:off x="8201660" y="6339267"/>
            <a:ext cx="256540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6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6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6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6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6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6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638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639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42" name="Group"/>
          <p:cNvGrpSpPr/>
          <p:nvPr/>
        </p:nvGrpSpPr>
        <p:grpSpPr>
          <a:xfrm>
            <a:off x="4495800" y="914399"/>
            <a:ext cx="2514600" cy="4572002"/>
            <a:chOff x="0" y="0"/>
            <a:chExt cx="2514599" cy="4572000"/>
          </a:xfrm>
        </p:grpSpPr>
        <p:sp>
          <p:nvSpPr>
            <p:cNvPr id="640" name="Oval"/>
            <p:cNvSpPr/>
            <p:nvPr/>
          </p:nvSpPr>
          <p:spPr>
            <a:xfrm>
              <a:off x="0" y="-1"/>
              <a:ext cx="2514600" cy="4572002"/>
            </a:xfrm>
            <a:prstGeom prst="ellipse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99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1" name="STACK"/>
            <p:cNvSpPr txBox="1"/>
            <p:nvPr/>
          </p:nvSpPr>
          <p:spPr>
            <a:xfrm>
              <a:off x="606023" y="2042896"/>
              <a:ext cx="1302554" cy="486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99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STACK</a:t>
              </a:r>
            </a:p>
          </p:txBody>
        </p:sp>
      </p:grpSp>
      <p:sp>
        <p:nvSpPr>
          <p:cNvPr id="643" name="Line"/>
          <p:cNvSpPr/>
          <p:nvPr/>
        </p:nvSpPr>
        <p:spPr>
          <a:xfrm>
            <a:off x="2514600" y="990599"/>
            <a:ext cx="2362200" cy="533402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4" name="Line"/>
          <p:cNvSpPr/>
          <p:nvPr/>
        </p:nvSpPr>
        <p:spPr>
          <a:xfrm>
            <a:off x="2590800" y="2057399"/>
            <a:ext cx="2057400" cy="76202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5" name="Line"/>
          <p:cNvSpPr/>
          <p:nvPr/>
        </p:nvSpPr>
        <p:spPr>
          <a:xfrm>
            <a:off x="2667000" y="3048000"/>
            <a:ext cx="1828801" cy="1588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6" name="Line"/>
          <p:cNvSpPr/>
          <p:nvPr/>
        </p:nvSpPr>
        <p:spPr>
          <a:xfrm flipV="1">
            <a:off x="2590800" y="3657599"/>
            <a:ext cx="1905001" cy="228602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7" name="Line"/>
          <p:cNvSpPr/>
          <p:nvPr/>
        </p:nvSpPr>
        <p:spPr>
          <a:xfrm flipV="1">
            <a:off x="2590800" y="4114800"/>
            <a:ext cx="2057400" cy="685800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8" name="push"/>
          <p:cNvSpPr txBox="1"/>
          <p:nvPr/>
        </p:nvSpPr>
        <p:spPr>
          <a:xfrm>
            <a:off x="1447800" y="685800"/>
            <a:ext cx="1219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push</a:t>
            </a:r>
          </a:p>
        </p:txBody>
      </p:sp>
      <p:sp>
        <p:nvSpPr>
          <p:cNvPr id="649" name="create"/>
          <p:cNvSpPr txBox="1"/>
          <p:nvPr/>
        </p:nvSpPr>
        <p:spPr>
          <a:xfrm>
            <a:off x="1371600" y="2743200"/>
            <a:ext cx="1295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create</a:t>
            </a:r>
          </a:p>
        </p:txBody>
      </p:sp>
      <p:sp>
        <p:nvSpPr>
          <p:cNvPr id="650" name="pop"/>
          <p:cNvSpPr txBox="1"/>
          <p:nvPr/>
        </p:nvSpPr>
        <p:spPr>
          <a:xfrm>
            <a:off x="1524000" y="1828800"/>
            <a:ext cx="144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pop</a:t>
            </a:r>
          </a:p>
        </p:txBody>
      </p:sp>
      <p:sp>
        <p:nvSpPr>
          <p:cNvPr id="651" name="isfull"/>
          <p:cNvSpPr txBox="1"/>
          <p:nvPr/>
        </p:nvSpPr>
        <p:spPr>
          <a:xfrm>
            <a:off x="1447799" y="4572000"/>
            <a:ext cx="114300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isfull</a:t>
            </a:r>
          </a:p>
        </p:txBody>
      </p:sp>
      <p:sp>
        <p:nvSpPr>
          <p:cNvPr id="652" name="isempty"/>
          <p:cNvSpPr txBox="1"/>
          <p:nvPr/>
        </p:nvSpPr>
        <p:spPr>
          <a:xfrm>
            <a:off x="1143000" y="3581400"/>
            <a:ext cx="1524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isempty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ontd.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Contd.</a:t>
            </a:r>
          </a:p>
        </p:txBody>
      </p:sp>
      <p:sp>
        <p:nvSpPr>
          <p:cNvPr id="655" name="We shall look into two different ways of implementing stack:…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We shall look into two different ways of implementing stack: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Using arrays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Using linked list</a:t>
            </a:r>
          </a:p>
        </p:txBody>
      </p:sp>
      <p:sp>
        <p:nvSpPr>
          <p:cNvPr id="656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657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658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55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Example 4 :: First-In-First-Out QUEUE"/>
          <p:cNvSpPr txBox="1"/>
          <p:nvPr>
            <p:ph type="title" idx="4294967295"/>
          </p:nvPr>
        </p:nvSpPr>
        <p:spPr>
          <a:xfrm>
            <a:off x="685800" y="304800"/>
            <a:ext cx="7772400" cy="762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13816">
              <a:defRPr sz="3559"/>
            </a:lvl1pPr>
          </a:lstStyle>
          <a:p>
            <a:pPr/>
            <a:r>
              <a:t>Example 4 :: First-In-First-Out QUEUE</a:t>
            </a:r>
          </a:p>
        </p:txBody>
      </p:sp>
      <p:sp>
        <p:nvSpPr>
          <p:cNvPr id="661" name="Assume:: queue contains integer elements…"/>
          <p:cNvSpPr txBox="1"/>
          <p:nvPr>
            <p:ph type="body" idx="4294967295"/>
          </p:nvPr>
        </p:nvSpPr>
        <p:spPr>
          <a:xfrm>
            <a:off x="685800" y="1371600"/>
            <a:ext cx="800100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100"/>
              </a:spcBef>
              <a:buSzTx/>
              <a:buNone/>
              <a:defRPr u="sng"/>
            </a:pPr>
            <a:r>
              <a:t>Assume:: queue contains integer elements</a:t>
            </a:r>
          </a:p>
          <a:p>
            <a:pPr>
              <a:spcBef>
                <a:spcPts val="100"/>
              </a:spcBef>
              <a:buSzTx/>
              <a:buNone/>
              <a:defRPr u="sng"/>
            </a:pPr>
          </a:p>
          <a:p>
            <a:pPr>
              <a:spcBef>
                <a:spcPts val="100"/>
              </a:spcBef>
              <a:buSzTx/>
              <a:buNone/>
              <a:defRPr sz="2400"/>
            </a:pPr>
            <a:r>
              <a:t> </a:t>
            </a:r>
            <a:r>
              <a:rPr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void enqueue (queue *q, int element);</a:t>
            </a:r>
            <a:endParaRPr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"/>
              </a:spcBef>
              <a:buSzTx/>
              <a:buNone/>
              <a:defRPr sz="2000"/>
            </a:pPr>
            <a:r>
              <a:t>                                       </a:t>
            </a:r>
            <a:r>
              <a:rPr>
                <a:solidFill>
                  <a:srgbClr val="CC0099"/>
                </a:solidFill>
              </a:rPr>
              <a:t>/* Insert an element in the queue */</a:t>
            </a:r>
            <a:endParaRPr>
              <a:solidFill>
                <a:srgbClr val="CC0099"/>
              </a:solidFill>
            </a:endParaRPr>
          </a:p>
          <a:p>
            <a:pPr>
              <a:spcBef>
                <a:spcPts val="100"/>
              </a:spcBef>
              <a:buSzTx/>
              <a:buNone/>
              <a:defRPr sz="2400"/>
            </a:pPr>
            <a:r>
              <a:t> </a:t>
            </a:r>
            <a:r>
              <a:rPr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 dequeue (queue *q);</a:t>
            </a:r>
            <a:endParaRPr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"/>
              </a:spcBef>
              <a:buSzTx/>
              <a:buNone/>
              <a:defRPr sz="2000"/>
            </a:pPr>
            <a:r>
              <a:t>                                       </a:t>
            </a:r>
            <a:r>
              <a:rPr>
                <a:solidFill>
                  <a:srgbClr val="CC0099"/>
                </a:solidFill>
              </a:rPr>
              <a:t>/* Remove an element from the queue */</a:t>
            </a:r>
            <a:endParaRPr>
              <a:solidFill>
                <a:srgbClr val="CC0099"/>
              </a:solidFill>
            </a:endParaRPr>
          </a:p>
          <a:p>
            <a:pPr>
              <a:spcBef>
                <a:spcPts val="100"/>
              </a:spcBef>
              <a:buSzTx/>
              <a:buNone/>
              <a:defRPr sz="2400"/>
            </a:pPr>
            <a:r>
              <a:t> </a:t>
            </a:r>
            <a:r>
              <a:rPr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queue *create();</a:t>
            </a:r>
            <a:endParaRPr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"/>
              </a:spcBef>
              <a:buSzTx/>
              <a:buNone/>
              <a:defRPr sz="2000"/>
            </a:pPr>
            <a:r>
              <a:t>                                       </a:t>
            </a:r>
            <a:r>
              <a:rPr>
                <a:solidFill>
                  <a:srgbClr val="CC0099"/>
                </a:solidFill>
              </a:rPr>
              <a:t>/* Create a new queue */</a:t>
            </a:r>
            <a:endParaRPr>
              <a:solidFill>
                <a:srgbClr val="CC0099"/>
              </a:solidFill>
            </a:endParaRPr>
          </a:p>
          <a:p>
            <a:pPr>
              <a:spcBef>
                <a:spcPts val="100"/>
              </a:spcBef>
              <a:buSzTx/>
              <a:buNone/>
              <a:defRPr sz="2400"/>
            </a:pPr>
            <a:r>
              <a:t> </a:t>
            </a:r>
            <a:r>
              <a:rPr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 isempty (queue *q);</a:t>
            </a:r>
            <a:endParaRPr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"/>
              </a:spcBef>
              <a:buSzTx/>
              <a:buNone/>
              <a:defRPr sz="2000"/>
            </a:pPr>
            <a:r>
              <a:t>                                       </a:t>
            </a:r>
            <a:r>
              <a:rPr>
                <a:solidFill>
                  <a:srgbClr val="CC0099"/>
                </a:solidFill>
              </a:rPr>
              <a:t>/* Check if queue is empty */</a:t>
            </a:r>
            <a:endParaRPr>
              <a:solidFill>
                <a:srgbClr val="CC0099"/>
              </a:solidFill>
            </a:endParaRPr>
          </a:p>
          <a:p>
            <a:pPr>
              <a:spcBef>
                <a:spcPts val="100"/>
              </a:spcBef>
              <a:buSzTx/>
              <a:buNone/>
              <a:defRPr sz="2400"/>
            </a:pPr>
            <a:r>
              <a:t> </a:t>
            </a:r>
            <a:r>
              <a:rPr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 size (queue *q);</a:t>
            </a:r>
            <a:endParaRPr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100"/>
              </a:spcBef>
              <a:buSzTx/>
              <a:buNone/>
              <a:defRPr sz="2000"/>
            </a:pPr>
            <a:r>
              <a:t>                                       </a:t>
            </a:r>
            <a:r>
              <a:rPr>
                <a:solidFill>
                  <a:srgbClr val="CC0099"/>
                </a:solidFill>
              </a:rPr>
              <a:t>/* Return the no. of elements in queue */</a:t>
            </a:r>
          </a:p>
        </p:txBody>
      </p:sp>
      <p:sp>
        <p:nvSpPr>
          <p:cNvPr id="662" name="Spring 2012"/>
          <p:cNvSpPr txBox="1"/>
          <p:nvPr/>
        </p:nvSpPr>
        <p:spPr>
          <a:xfrm>
            <a:off x="685800" y="6342380"/>
            <a:ext cx="19050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663" name="Programming and Data Structure"/>
          <p:cNvSpPr txBox="1"/>
          <p:nvPr/>
        </p:nvSpPr>
        <p:spPr>
          <a:xfrm>
            <a:off x="3124200" y="6342380"/>
            <a:ext cx="28956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664" name="Slide Number"/>
          <p:cNvSpPr txBox="1"/>
          <p:nvPr>
            <p:ph type="sldNum" sz="quarter" idx="2"/>
          </p:nvPr>
        </p:nvSpPr>
        <p:spPr>
          <a:xfrm>
            <a:off x="8201660" y="6339267"/>
            <a:ext cx="256540" cy="2754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6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6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6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1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667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668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671" name="Group"/>
          <p:cNvGrpSpPr/>
          <p:nvPr/>
        </p:nvGrpSpPr>
        <p:grpSpPr>
          <a:xfrm>
            <a:off x="4495800" y="914399"/>
            <a:ext cx="2514600" cy="4572002"/>
            <a:chOff x="0" y="0"/>
            <a:chExt cx="2514599" cy="4572000"/>
          </a:xfrm>
        </p:grpSpPr>
        <p:sp>
          <p:nvSpPr>
            <p:cNvPr id="669" name="Oval"/>
            <p:cNvSpPr/>
            <p:nvPr/>
          </p:nvSpPr>
          <p:spPr>
            <a:xfrm>
              <a:off x="0" y="-1"/>
              <a:ext cx="2514600" cy="4572002"/>
            </a:xfrm>
            <a:prstGeom prst="ellipse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9933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0" name="QUEUE"/>
            <p:cNvSpPr txBox="1"/>
            <p:nvPr/>
          </p:nvSpPr>
          <p:spPr>
            <a:xfrm>
              <a:off x="572946" y="2042896"/>
              <a:ext cx="1368708" cy="486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9933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QUEUE</a:t>
              </a:r>
            </a:p>
          </p:txBody>
        </p:sp>
      </p:grpSp>
      <p:sp>
        <p:nvSpPr>
          <p:cNvPr id="672" name="Line"/>
          <p:cNvSpPr/>
          <p:nvPr/>
        </p:nvSpPr>
        <p:spPr>
          <a:xfrm>
            <a:off x="2514600" y="990599"/>
            <a:ext cx="2362200" cy="533402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3" name="Line"/>
          <p:cNvSpPr/>
          <p:nvPr/>
        </p:nvSpPr>
        <p:spPr>
          <a:xfrm>
            <a:off x="2590800" y="2057399"/>
            <a:ext cx="2057400" cy="76202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4" name="Line"/>
          <p:cNvSpPr/>
          <p:nvPr/>
        </p:nvSpPr>
        <p:spPr>
          <a:xfrm>
            <a:off x="2667000" y="3048000"/>
            <a:ext cx="1828801" cy="0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5" name="Line"/>
          <p:cNvSpPr/>
          <p:nvPr/>
        </p:nvSpPr>
        <p:spPr>
          <a:xfrm flipV="1">
            <a:off x="2590800" y="3657599"/>
            <a:ext cx="1905001" cy="228602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6" name="Line"/>
          <p:cNvSpPr/>
          <p:nvPr/>
        </p:nvSpPr>
        <p:spPr>
          <a:xfrm flipV="1">
            <a:off x="2590800" y="4114800"/>
            <a:ext cx="2057400" cy="685800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7" name="enqueue"/>
          <p:cNvSpPr txBox="1"/>
          <p:nvPr/>
        </p:nvSpPr>
        <p:spPr>
          <a:xfrm>
            <a:off x="1066800" y="685800"/>
            <a:ext cx="144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enqueue</a:t>
            </a:r>
          </a:p>
        </p:txBody>
      </p:sp>
      <p:sp>
        <p:nvSpPr>
          <p:cNvPr id="678" name="create"/>
          <p:cNvSpPr txBox="1"/>
          <p:nvPr/>
        </p:nvSpPr>
        <p:spPr>
          <a:xfrm>
            <a:off x="1447800" y="2743200"/>
            <a:ext cx="1219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create</a:t>
            </a:r>
          </a:p>
        </p:txBody>
      </p:sp>
      <p:sp>
        <p:nvSpPr>
          <p:cNvPr id="679" name="dequeue"/>
          <p:cNvSpPr txBox="1"/>
          <p:nvPr/>
        </p:nvSpPr>
        <p:spPr>
          <a:xfrm>
            <a:off x="1143000" y="1828800"/>
            <a:ext cx="144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dequeue</a:t>
            </a:r>
          </a:p>
        </p:txBody>
      </p:sp>
      <p:sp>
        <p:nvSpPr>
          <p:cNvPr id="680" name="size"/>
          <p:cNvSpPr txBox="1"/>
          <p:nvPr/>
        </p:nvSpPr>
        <p:spPr>
          <a:xfrm>
            <a:off x="1523999" y="4572000"/>
            <a:ext cx="114300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size</a:t>
            </a:r>
          </a:p>
        </p:txBody>
      </p:sp>
      <p:sp>
        <p:nvSpPr>
          <p:cNvPr id="681" name="isempty"/>
          <p:cNvSpPr txBox="1"/>
          <p:nvPr/>
        </p:nvSpPr>
        <p:spPr>
          <a:xfrm>
            <a:off x="1143000" y="3581400"/>
            <a:ext cx="15240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isempty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tack Implementations: Using Array and Linked List"/>
          <p:cNvSpPr txBox="1"/>
          <p:nvPr>
            <p:ph type="title" idx="4294967295"/>
          </p:nvPr>
        </p:nvSpPr>
        <p:spPr>
          <a:xfrm>
            <a:off x="685800" y="22859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13816">
              <a:defRPr sz="3559"/>
            </a:lvl1pPr>
          </a:lstStyle>
          <a:p>
            <a:pPr/>
            <a:r>
              <a:t>Stack Implementations: Using Array and Linked List</a:t>
            </a:r>
          </a:p>
        </p:txBody>
      </p:sp>
      <p:sp>
        <p:nvSpPr>
          <p:cNvPr id="684" name="Body"/>
          <p:cNvSpPr txBox="1"/>
          <p:nvPr>
            <p:ph type="body" sz="quarter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>
              <a:buSzTx/>
              <a:buNone/>
              <a:defRPr>
                <a:solidFill>
                  <a:srgbClr val="898989"/>
                </a:solidFill>
              </a:defRPr>
            </a:pPr>
          </a:p>
        </p:txBody>
      </p:sp>
      <p:sp>
        <p:nvSpPr>
          <p:cNvPr id="685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686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687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seudo-code for insertion"/>
          <p:cNvSpPr txBox="1"/>
          <p:nvPr>
            <p:ph type="title" idx="4294967295"/>
          </p:nvPr>
        </p:nvSpPr>
        <p:spPr>
          <a:xfrm>
            <a:off x="609600" y="13334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Pseudo-code for insertion</a:t>
            </a:r>
          </a:p>
        </p:txBody>
      </p:sp>
      <p:sp>
        <p:nvSpPr>
          <p:cNvPr id="125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126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8506459" y="6401179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8" name="typedef struct nd {…"/>
          <p:cNvSpPr txBox="1"/>
          <p:nvPr/>
        </p:nvSpPr>
        <p:spPr>
          <a:xfrm>
            <a:off x="2095499" y="1370012"/>
            <a:ext cx="4953002" cy="4536193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typedef struct nd {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   struct item data;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   struct nd * next;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   } node;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void insert(node *curr)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{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node * tmp;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tmp=(node *) malloc(sizeof(node));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tmp-&gt;next=curr-&gt;next;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curr-&gt;next=tmp;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TACK USING ARRAY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STACK USING ARRAY</a:t>
            </a:r>
          </a:p>
        </p:txBody>
      </p:sp>
      <p:sp>
        <p:nvSpPr>
          <p:cNvPr id="690" name="Body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sp>
        <p:nvSpPr>
          <p:cNvPr id="691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692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693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4" name="Rectangle"/>
          <p:cNvSpPr/>
          <p:nvPr/>
        </p:nvSpPr>
        <p:spPr>
          <a:xfrm>
            <a:off x="2133600" y="4114800"/>
            <a:ext cx="685800" cy="1295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695" name="Rectangle"/>
          <p:cNvSpPr/>
          <p:nvPr/>
        </p:nvSpPr>
        <p:spPr>
          <a:xfrm>
            <a:off x="2133600" y="2667000"/>
            <a:ext cx="685800" cy="14478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grpSp>
        <p:nvGrpSpPr>
          <p:cNvPr id="698" name="Group"/>
          <p:cNvGrpSpPr/>
          <p:nvPr/>
        </p:nvGrpSpPr>
        <p:grpSpPr>
          <a:xfrm>
            <a:off x="914400" y="3886199"/>
            <a:ext cx="1219201" cy="453143"/>
            <a:chOff x="0" y="0"/>
            <a:chExt cx="1219200" cy="453141"/>
          </a:xfrm>
        </p:grpSpPr>
        <p:sp>
          <p:nvSpPr>
            <p:cNvPr id="696" name="top"/>
            <p:cNvSpPr txBox="1"/>
            <p:nvPr/>
          </p:nvSpPr>
          <p:spPr>
            <a:xfrm>
              <a:off x="0" y="0"/>
              <a:ext cx="685800" cy="453142"/>
            </a:xfrm>
            <a:prstGeom prst="rect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top</a:t>
              </a:r>
            </a:p>
          </p:txBody>
        </p:sp>
        <p:sp>
          <p:nvSpPr>
            <p:cNvPr id="697" name="Line"/>
            <p:cNvSpPr/>
            <p:nvPr/>
          </p:nvSpPr>
          <p:spPr>
            <a:xfrm>
              <a:off x="762000" y="228600"/>
              <a:ext cx="457201" cy="0"/>
            </a:xfrm>
            <a:prstGeom prst="line">
              <a:avLst/>
            </a:prstGeom>
            <a:noFill/>
            <a:ln w="31750" cap="flat">
              <a:solidFill>
                <a:srgbClr val="8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01" name="Group"/>
          <p:cNvGrpSpPr/>
          <p:nvPr/>
        </p:nvGrpSpPr>
        <p:grpSpPr>
          <a:xfrm>
            <a:off x="990600" y="3336924"/>
            <a:ext cx="1219201" cy="453143"/>
            <a:chOff x="0" y="0"/>
            <a:chExt cx="1219200" cy="453141"/>
          </a:xfrm>
        </p:grpSpPr>
        <p:sp>
          <p:nvSpPr>
            <p:cNvPr id="699" name="top"/>
            <p:cNvSpPr txBox="1"/>
            <p:nvPr/>
          </p:nvSpPr>
          <p:spPr>
            <a:xfrm>
              <a:off x="0" y="0"/>
              <a:ext cx="685800" cy="453142"/>
            </a:xfrm>
            <a:prstGeom prst="rect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top</a:t>
              </a:r>
            </a:p>
          </p:txBody>
        </p:sp>
        <p:sp>
          <p:nvSpPr>
            <p:cNvPr id="700" name="Line"/>
            <p:cNvSpPr/>
            <p:nvPr/>
          </p:nvSpPr>
          <p:spPr>
            <a:xfrm>
              <a:off x="762000" y="228600"/>
              <a:ext cx="457201" cy="0"/>
            </a:xfrm>
            <a:prstGeom prst="line">
              <a:avLst/>
            </a:prstGeom>
            <a:noFill/>
            <a:ln w="31750" cap="flat">
              <a:solidFill>
                <a:srgbClr val="8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02" name="Rectangle"/>
          <p:cNvSpPr/>
          <p:nvPr/>
        </p:nvSpPr>
        <p:spPr>
          <a:xfrm>
            <a:off x="2133600" y="3581400"/>
            <a:ext cx="685800" cy="533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703" name="PUSH"/>
          <p:cNvSpPr txBox="1"/>
          <p:nvPr/>
        </p:nvSpPr>
        <p:spPr>
          <a:xfrm>
            <a:off x="4937125" y="1870075"/>
            <a:ext cx="9170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PUSH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500" fill="hold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8" grpId="2"/>
      <p:bldP build="whole" bldLvl="1" animBg="1" rev="0" advAuto="0" spid="702" grpId="4"/>
      <p:bldP build="whole" bldLvl="1" animBg="1" rev="0" advAuto="0" spid="703" grpId="1"/>
      <p:bldP build="whole" bldLvl="1" animBg="1" rev="0" advAuto="0" spid="701" grpId="3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TACK USING ARRAY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STACK USING ARRAY</a:t>
            </a:r>
          </a:p>
        </p:txBody>
      </p:sp>
      <p:sp>
        <p:nvSpPr>
          <p:cNvPr id="706" name="Body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sp>
        <p:nvSpPr>
          <p:cNvPr id="707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708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709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0" name="Rectangle"/>
          <p:cNvSpPr/>
          <p:nvPr/>
        </p:nvSpPr>
        <p:spPr>
          <a:xfrm>
            <a:off x="2133600" y="4114800"/>
            <a:ext cx="685800" cy="1295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711" name="Rectangle"/>
          <p:cNvSpPr/>
          <p:nvPr/>
        </p:nvSpPr>
        <p:spPr>
          <a:xfrm>
            <a:off x="2133600" y="2667000"/>
            <a:ext cx="685800" cy="14478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grpSp>
        <p:nvGrpSpPr>
          <p:cNvPr id="714" name="Group"/>
          <p:cNvGrpSpPr/>
          <p:nvPr/>
        </p:nvGrpSpPr>
        <p:grpSpPr>
          <a:xfrm>
            <a:off x="914400" y="3886199"/>
            <a:ext cx="1219201" cy="453143"/>
            <a:chOff x="0" y="0"/>
            <a:chExt cx="1219200" cy="453141"/>
          </a:xfrm>
        </p:grpSpPr>
        <p:sp>
          <p:nvSpPr>
            <p:cNvPr id="712" name="top"/>
            <p:cNvSpPr txBox="1"/>
            <p:nvPr/>
          </p:nvSpPr>
          <p:spPr>
            <a:xfrm>
              <a:off x="0" y="0"/>
              <a:ext cx="685800" cy="453142"/>
            </a:xfrm>
            <a:prstGeom prst="rect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top</a:t>
              </a:r>
            </a:p>
          </p:txBody>
        </p:sp>
        <p:sp>
          <p:nvSpPr>
            <p:cNvPr id="713" name="Line"/>
            <p:cNvSpPr/>
            <p:nvPr/>
          </p:nvSpPr>
          <p:spPr>
            <a:xfrm>
              <a:off x="762000" y="228600"/>
              <a:ext cx="457201" cy="0"/>
            </a:xfrm>
            <a:prstGeom prst="line">
              <a:avLst/>
            </a:prstGeom>
            <a:noFill/>
            <a:ln w="31750" cap="flat">
              <a:solidFill>
                <a:srgbClr val="8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17" name="Group"/>
          <p:cNvGrpSpPr/>
          <p:nvPr/>
        </p:nvGrpSpPr>
        <p:grpSpPr>
          <a:xfrm>
            <a:off x="990600" y="3336924"/>
            <a:ext cx="1219201" cy="453143"/>
            <a:chOff x="0" y="0"/>
            <a:chExt cx="1219200" cy="453141"/>
          </a:xfrm>
        </p:grpSpPr>
        <p:sp>
          <p:nvSpPr>
            <p:cNvPr id="715" name="top"/>
            <p:cNvSpPr txBox="1"/>
            <p:nvPr/>
          </p:nvSpPr>
          <p:spPr>
            <a:xfrm>
              <a:off x="0" y="0"/>
              <a:ext cx="685800" cy="453142"/>
            </a:xfrm>
            <a:prstGeom prst="rect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top</a:t>
              </a:r>
            </a:p>
          </p:txBody>
        </p:sp>
        <p:sp>
          <p:nvSpPr>
            <p:cNvPr id="716" name="Line"/>
            <p:cNvSpPr/>
            <p:nvPr/>
          </p:nvSpPr>
          <p:spPr>
            <a:xfrm>
              <a:off x="762000" y="228600"/>
              <a:ext cx="457201" cy="0"/>
            </a:xfrm>
            <a:prstGeom prst="line">
              <a:avLst/>
            </a:prstGeom>
            <a:noFill/>
            <a:ln w="31750" cap="flat">
              <a:solidFill>
                <a:srgbClr val="8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18" name="Rectangle"/>
          <p:cNvSpPr/>
          <p:nvPr/>
        </p:nvSpPr>
        <p:spPr>
          <a:xfrm>
            <a:off x="2133600" y="3581400"/>
            <a:ext cx="685800" cy="533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719" name="POP"/>
          <p:cNvSpPr txBox="1"/>
          <p:nvPr/>
        </p:nvSpPr>
        <p:spPr>
          <a:xfrm>
            <a:off x="4937125" y="1870075"/>
            <a:ext cx="71359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POP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500" fill="hold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" dur="500" fill="hold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4" grpId="4"/>
      <p:bldP build="whole" bldLvl="1" animBg="1" rev="0" advAuto="0" spid="717" grpId="3"/>
      <p:bldP build="whole" bldLvl="1" animBg="1" rev="0" advAuto="0" spid="719" grpId="1"/>
      <p:bldP build="whole" bldLvl="1" animBg="1" rev="0" advAuto="0" spid="718" grpId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tack: Linked List Structur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Stack: Linked List Structure</a:t>
            </a:r>
          </a:p>
        </p:txBody>
      </p:sp>
      <p:sp>
        <p:nvSpPr>
          <p:cNvPr id="722" name="Body"/>
          <p:cNvSpPr txBox="1"/>
          <p:nvPr>
            <p:ph type="body" idx="4294967295"/>
          </p:nvPr>
        </p:nvSpPr>
        <p:spPr>
          <a:xfrm>
            <a:off x="685800" y="1219200"/>
            <a:ext cx="777240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sp>
        <p:nvSpPr>
          <p:cNvPr id="723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724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725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737" name="Group"/>
          <p:cNvGrpSpPr/>
          <p:nvPr/>
        </p:nvGrpSpPr>
        <p:grpSpPr>
          <a:xfrm>
            <a:off x="1028700" y="4114799"/>
            <a:ext cx="7086601" cy="914401"/>
            <a:chOff x="0" y="0"/>
            <a:chExt cx="7086600" cy="914399"/>
          </a:xfrm>
        </p:grpSpPr>
        <p:sp>
          <p:nvSpPr>
            <p:cNvPr id="726" name="Rectangle"/>
            <p:cNvSpPr/>
            <p:nvPr/>
          </p:nvSpPr>
          <p:spPr>
            <a:xfrm>
              <a:off x="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727" name="Rectangle"/>
            <p:cNvSpPr/>
            <p:nvPr/>
          </p:nvSpPr>
          <p:spPr>
            <a:xfrm>
              <a:off x="144780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728" name="Rectangle"/>
            <p:cNvSpPr/>
            <p:nvPr/>
          </p:nvSpPr>
          <p:spPr>
            <a:xfrm>
              <a:off x="289560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729" name="Rectangle"/>
            <p:cNvSpPr/>
            <p:nvPr/>
          </p:nvSpPr>
          <p:spPr>
            <a:xfrm>
              <a:off x="579120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730" name="Rectangle"/>
            <p:cNvSpPr/>
            <p:nvPr/>
          </p:nvSpPr>
          <p:spPr>
            <a:xfrm>
              <a:off x="434340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762000" y="30480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2" name="Line"/>
            <p:cNvSpPr/>
            <p:nvPr/>
          </p:nvSpPr>
          <p:spPr>
            <a:xfrm>
              <a:off x="2209800" y="30480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3" name="Line"/>
            <p:cNvSpPr/>
            <p:nvPr/>
          </p:nvSpPr>
          <p:spPr>
            <a:xfrm>
              <a:off x="3657600" y="30480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4" name="Line"/>
            <p:cNvSpPr/>
            <p:nvPr/>
          </p:nvSpPr>
          <p:spPr>
            <a:xfrm>
              <a:off x="5105400" y="30480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5" name="Line"/>
            <p:cNvSpPr/>
            <p:nvPr/>
          </p:nvSpPr>
          <p:spPr>
            <a:xfrm>
              <a:off x="6553200" y="304800"/>
              <a:ext cx="533401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6" name="Line"/>
            <p:cNvSpPr/>
            <p:nvPr/>
          </p:nvSpPr>
          <p:spPr>
            <a:xfrm>
              <a:off x="7086600" y="304799"/>
              <a:ext cx="0" cy="609602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diamond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38" name="top"/>
          <p:cNvSpPr txBox="1"/>
          <p:nvPr/>
        </p:nvSpPr>
        <p:spPr>
          <a:xfrm>
            <a:off x="990600" y="3092450"/>
            <a:ext cx="559307" cy="453142"/>
          </a:xfrm>
          <a:prstGeom prst="rect">
            <a:avLst/>
          </a:prstGeom>
          <a:ln w="31750">
            <a:solidFill>
              <a:srgbClr val="CC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top</a:t>
            </a:r>
          </a:p>
        </p:txBody>
      </p:sp>
      <p:sp>
        <p:nvSpPr>
          <p:cNvPr id="739" name="Line"/>
          <p:cNvSpPr/>
          <p:nvPr/>
        </p:nvSpPr>
        <p:spPr>
          <a:xfrm flipH="1">
            <a:off x="1295399" y="3581400"/>
            <a:ext cx="1" cy="533401"/>
          </a:xfrm>
          <a:prstGeom prst="line">
            <a:avLst/>
          </a:prstGeom>
          <a:ln w="3175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0" name="Line"/>
          <p:cNvSpPr/>
          <p:nvPr/>
        </p:nvSpPr>
        <p:spPr>
          <a:xfrm>
            <a:off x="1600200" y="3276600"/>
            <a:ext cx="533401" cy="0"/>
          </a:xfrm>
          <a:prstGeom prst="line">
            <a:avLst/>
          </a:prstGeom>
          <a:ln w="3175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43" name="Group"/>
          <p:cNvGrpSpPr/>
          <p:nvPr/>
        </p:nvGrpSpPr>
        <p:grpSpPr>
          <a:xfrm>
            <a:off x="1676399" y="3048000"/>
            <a:ext cx="1219201" cy="1066801"/>
            <a:chOff x="0" y="0"/>
            <a:chExt cx="1219200" cy="1066800"/>
          </a:xfrm>
        </p:grpSpPr>
        <p:sp>
          <p:nvSpPr>
            <p:cNvPr id="741" name="Rectangle"/>
            <p:cNvSpPr/>
            <p:nvPr/>
          </p:nvSpPr>
          <p:spPr>
            <a:xfrm>
              <a:off x="457200" y="0"/>
              <a:ext cx="762000" cy="533400"/>
            </a:xfrm>
            <a:prstGeom prst="rect">
              <a:avLst/>
            </a:prstGeom>
            <a:solidFill>
              <a:srgbClr val="CCFFFF"/>
            </a:solidFill>
            <a:ln w="3175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 flipH="1">
              <a:off x="-1" y="533400"/>
              <a:ext cx="762001" cy="533401"/>
            </a:xfrm>
            <a:prstGeom prst="line">
              <a:avLst/>
            </a:prstGeom>
            <a:noFill/>
            <a:ln w="31750" cap="flat">
              <a:solidFill>
                <a:srgbClr val="8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44" name="PUSH OPERATION"/>
          <p:cNvSpPr txBox="1"/>
          <p:nvPr/>
        </p:nvSpPr>
        <p:spPr>
          <a:xfrm>
            <a:off x="3336925" y="2022475"/>
            <a:ext cx="2816533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PUSH OPERATION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7" dur="500" fill="hold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9" grpId="3"/>
      <p:bldP build="whole" bldLvl="1" animBg="1" rev="0" advAuto="0" spid="744" grpId="1"/>
      <p:bldP build="whole" bldLvl="1" animBg="1" rev="0" advAuto="0" spid="743" grpId="2"/>
      <p:bldP build="whole" bldLvl="1" animBg="1" rev="0" advAuto="0" spid="740" grpId="4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tack: Linked List Structur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Stack: Linked List Structure</a:t>
            </a:r>
          </a:p>
        </p:txBody>
      </p:sp>
      <p:sp>
        <p:nvSpPr>
          <p:cNvPr id="747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748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749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752" name="Group"/>
          <p:cNvGrpSpPr/>
          <p:nvPr/>
        </p:nvGrpSpPr>
        <p:grpSpPr>
          <a:xfrm>
            <a:off x="1028699" y="4114800"/>
            <a:ext cx="1447801" cy="609600"/>
            <a:chOff x="0" y="0"/>
            <a:chExt cx="1447799" cy="609600"/>
          </a:xfrm>
        </p:grpSpPr>
        <p:sp>
          <p:nvSpPr>
            <p:cNvPr id="750" name="Rectangle"/>
            <p:cNvSpPr/>
            <p:nvPr/>
          </p:nvSpPr>
          <p:spPr>
            <a:xfrm>
              <a:off x="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762000" y="30480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62" name="Group"/>
          <p:cNvGrpSpPr/>
          <p:nvPr/>
        </p:nvGrpSpPr>
        <p:grpSpPr>
          <a:xfrm>
            <a:off x="2476500" y="4114799"/>
            <a:ext cx="5638801" cy="914401"/>
            <a:chOff x="0" y="0"/>
            <a:chExt cx="5638800" cy="914399"/>
          </a:xfrm>
        </p:grpSpPr>
        <p:sp>
          <p:nvSpPr>
            <p:cNvPr id="753" name="Rectangle"/>
            <p:cNvSpPr/>
            <p:nvPr/>
          </p:nvSpPr>
          <p:spPr>
            <a:xfrm>
              <a:off x="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754" name="Rectangle"/>
            <p:cNvSpPr/>
            <p:nvPr/>
          </p:nvSpPr>
          <p:spPr>
            <a:xfrm>
              <a:off x="144780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755" name="Rectangle"/>
            <p:cNvSpPr/>
            <p:nvPr/>
          </p:nvSpPr>
          <p:spPr>
            <a:xfrm>
              <a:off x="434340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756" name="Rectangle"/>
            <p:cNvSpPr/>
            <p:nvPr/>
          </p:nvSpPr>
          <p:spPr>
            <a:xfrm>
              <a:off x="289560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762000" y="30480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8" name="Line"/>
            <p:cNvSpPr/>
            <p:nvPr/>
          </p:nvSpPr>
          <p:spPr>
            <a:xfrm>
              <a:off x="2209800" y="30480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9" name="Line"/>
            <p:cNvSpPr/>
            <p:nvPr/>
          </p:nvSpPr>
          <p:spPr>
            <a:xfrm>
              <a:off x="3657600" y="30480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0" name="Line"/>
            <p:cNvSpPr/>
            <p:nvPr/>
          </p:nvSpPr>
          <p:spPr>
            <a:xfrm>
              <a:off x="5105400" y="304800"/>
              <a:ext cx="533401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1" name="Line"/>
            <p:cNvSpPr/>
            <p:nvPr/>
          </p:nvSpPr>
          <p:spPr>
            <a:xfrm>
              <a:off x="5638800" y="304799"/>
              <a:ext cx="0" cy="609602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diamond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63" name="top"/>
          <p:cNvSpPr txBox="1"/>
          <p:nvPr/>
        </p:nvSpPr>
        <p:spPr>
          <a:xfrm>
            <a:off x="990600" y="3092450"/>
            <a:ext cx="559307" cy="453142"/>
          </a:xfrm>
          <a:prstGeom prst="rect">
            <a:avLst/>
          </a:prstGeom>
          <a:ln w="31750">
            <a:solidFill>
              <a:srgbClr val="CC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top</a:t>
            </a:r>
          </a:p>
        </p:txBody>
      </p:sp>
      <p:sp>
        <p:nvSpPr>
          <p:cNvPr id="764" name="Line"/>
          <p:cNvSpPr/>
          <p:nvPr/>
        </p:nvSpPr>
        <p:spPr>
          <a:xfrm flipH="1">
            <a:off x="1295399" y="3581400"/>
            <a:ext cx="1" cy="533401"/>
          </a:xfrm>
          <a:prstGeom prst="line">
            <a:avLst/>
          </a:prstGeom>
          <a:ln w="3175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5" name="POP OPERATION"/>
          <p:cNvSpPr txBox="1"/>
          <p:nvPr/>
        </p:nvSpPr>
        <p:spPr>
          <a:xfrm>
            <a:off x="3336925" y="2022475"/>
            <a:ext cx="2596267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POP OPERATION</a:t>
            </a:r>
          </a:p>
        </p:txBody>
      </p:sp>
      <p:sp>
        <p:nvSpPr>
          <p:cNvPr id="766" name="Line"/>
          <p:cNvSpPr/>
          <p:nvPr/>
        </p:nvSpPr>
        <p:spPr>
          <a:xfrm>
            <a:off x="1371599" y="3581399"/>
            <a:ext cx="1143002" cy="762002"/>
          </a:xfrm>
          <a:prstGeom prst="line">
            <a:avLst/>
          </a:prstGeom>
          <a:ln w="3175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7" dur="500" fill="hold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6" grpId="4"/>
      <p:bldP build="whole" bldLvl="1" animBg="1" rev="0" advAuto="0" spid="764" grpId="3"/>
      <p:bldP build="whole" bldLvl="1" animBg="1" rev="0" advAuto="0" spid="752" grpId="2"/>
      <p:bldP build="whole" bldLvl="1" animBg="1" rev="0" advAuto="0" spid="765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Basic Idea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Basic Idea</a:t>
            </a:r>
          </a:p>
        </p:txBody>
      </p:sp>
      <p:sp>
        <p:nvSpPr>
          <p:cNvPr id="769" name="We would:…"/>
          <p:cNvSpPr txBox="1"/>
          <p:nvPr>
            <p:ph type="body" idx="4294967295"/>
          </p:nvPr>
        </p:nvSpPr>
        <p:spPr>
          <a:xfrm>
            <a:off x="685800" y="1371600"/>
            <a:ext cx="792480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We would: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Declare an array of fixed size (which determines the maximum size of the stack).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Keep a variable which always points to the “top” of the stack.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Contains the array index of the “top” element.</a:t>
            </a:r>
          </a:p>
        </p:txBody>
      </p:sp>
      <p:sp>
        <p:nvSpPr>
          <p:cNvPr id="770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771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772" name="Slide Number"/>
          <p:cNvSpPr txBox="1"/>
          <p:nvPr>
            <p:ph type="sldNum" sz="quarter" idx="2"/>
          </p:nvPr>
        </p:nvSpPr>
        <p:spPr>
          <a:xfrm>
            <a:off x="8472601" y="6401179"/>
            <a:ext cx="214199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69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Basic Idea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Basic Idea</a:t>
            </a:r>
          </a:p>
        </p:txBody>
      </p:sp>
      <p:sp>
        <p:nvSpPr>
          <p:cNvPr id="775" name="In the array implementation, we would:…"/>
          <p:cNvSpPr txBox="1"/>
          <p:nvPr>
            <p:ph type="body" idx="4294967295"/>
          </p:nvPr>
        </p:nvSpPr>
        <p:spPr>
          <a:xfrm>
            <a:off x="685800" y="1295400"/>
            <a:ext cx="8153400" cy="5105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In the array implementation, we would: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Declare an array of fixed size (which determines the maximum size of the stack).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Keep a variable which always points to the “top” of the stack.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Contains the array index of the “top” element.</a:t>
            </a:r>
          </a:p>
          <a:p>
            <a:pPr>
              <a:buChar char="•"/>
            </a:pPr>
            <a:r>
              <a:t>In the linked list implementation, we would: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Maintain the stack as a linked list.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A pointer variable </a:t>
            </a:r>
            <a:r>
              <a:rPr sz="2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t> points to the start of the list.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The first element of the linked list is considered as the stack top.</a:t>
            </a:r>
          </a:p>
        </p:txBody>
      </p:sp>
      <p:sp>
        <p:nvSpPr>
          <p:cNvPr id="776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777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778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500"/>
                                        <p:tgtEl>
                                          <p:spTgt spid="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500"/>
                                        <p:tgtEl>
                                          <p:spTgt spid="7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75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Declaration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Declaration</a:t>
            </a:r>
          </a:p>
        </p:txBody>
      </p:sp>
      <p:sp>
        <p:nvSpPr>
          <p:cNvPr id="781" name="#define MAXSIZE 100…"/>
          <p:cNvSpPr txBox="1"/>
          <p:nvPr>
            <p:ph type="body" sz="quarter" idx="4294967295"/>
          </p:nvPr>
        </p:nvSpPr>
        <p:spPr>
          <a:xfrm>
            <a:off x="533400" y="1295400"/>
            <a:ext cx="3810000" cy="30480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</a:ln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MAXSIZE 100</a:t>
            </a:r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struct lifo 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int st[MAXSIZE];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int  top;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typedef struct lifo  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stack;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stack s;</a:t>
            </a:r>
          </a:p>
        </p:txBody>
      </p:sp>
      <p:sp>
        <p:nvSpPr>
          <p:cNvPr id="782" name="struct lifo…"/>
          <p:cNvSpPr txBox="1"/>
          <p:nvPr/>
        </p:nvSpPr>
        <p:spPr>
          <a:xfrm>
            <a:off x="4876800" y="1371600"/>
            <a:ext cx="3810000" cy="30480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struct lifo 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int value;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struct lifo *next;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typedef struct lifo 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stack;</a:t>
            </a:r>
          </a:p>
          <a:p>
            <a:pPr marL="342900" indent="-342900">
              <a:lnSpc>
                <a:spcPct val="80000"/>
              </a:lnSpc>
              <a:spcBef>
                <a:spcPts val="200"/>
              </a:spcBef>
              <a:defRPr b="0" sz="1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stack *top;</a:t>
            </a:r>
          </a:p>
          <a:p>
            <a:pPr marL="342900" indent="-342900">
              <a:lnSpc>
                <a:spcPct val="8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</a:p>
        </p:txBody>
      </p:sp>
      <p:sp>
        <p:nvSpPr>
          <p:cNvPr id="783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784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785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86" name="ARRAY"/>
          <p:cNvSpPr txBox="1"/>
          <p:nvPr/>
        </p:nvSpPr>
        <p:spPr>
          <a:xfrm>
            <a:off x="1371600" y="4495800"/>
            <a:ext cx="1676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ARRAY</a:t>
            </a:r>
          </a:p>
        </p:txBody>
      </p:sp>
      <p:sp>
        <p:nvSpPr>
          <p:cNvPr id="787" name="LINKED LIST"/>
          <p:cNvSpPr txBox="1"/>
          <p:nvPr/>
        </p:nvSpPr>
        <p:spPr>
          <a:xfrm>
            <a:off x="5334000" y="4495800"/>
            <a:ext cx="2895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LINKED LIST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7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500"/>
                                        <p:tgtEl>
                                          <p:spTgt spid="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500"/>
                                        <p:tgtEl>
                                          <p:spTgt spid="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500"/>
                                        <p:tgtEl>
                                          <p:spTgt spid="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500"/>
                                        <p:tgtEl>
                                          <p:spTgt spid="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500"/>
                                        <p:tgtEl>
                                          <p:spTgt spid="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7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500"/>
                                        <p:tgtEl>
                                          <p:spTgt spid="7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3" dur="500"/>
                                        <p:tgtEl>
                                          <p:spTgt spid="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500"/>
                                        <p:tgtEl>
                                          <p:spTgt spid="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3" dur="500"/>
                                        <p:tgtEl>
                                          <p:spTgt spid="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7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8" dur="500"/>
                                        <p:tgtEl>
                                          <p:spTgt spid="7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7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3" dur="500"/>
                                        <p:tgtEl>
                                          <p:spTgt spid="7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7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8" dur="500"/>
                                        <p:tgtEl>
                                          <p:spTgt spid="7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1" grpId="1"/>
      <p:bldP build="p" bldLvl="5" animBg="1" rev="0" advAuto="0" spid="782" grpId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tack Creation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Stack Creation</a:t>
            </a:r>
          </a:p>
        </p:txBody>
      </p:sp>
      <p:sp>
        <p:nvSpPr>
          <p:cNvPr id="790" name="void create (stack *s)…"/>
          <p:cNvSpPr txBox="1"/>
          <p:nvPr>
            <p:ph type="body" sz="quarter" idx="4294967295"/>
          </p:nvPr>
        </p:nvSpPr>
        <p:spPr>
          <a:xfrm>
            <a:off x="533400" y="1371600"/>
            <a:ext cx="3810000" cy="28194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</a:ln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create (stack *s)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s-&gt;top = -1;       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/* s-&gt;top points to  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last element 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pushed in;  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initially -1 */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91" name="void create (stack **top)…"/>
          <p:cNvSpPr txBox="1"/>
          <p:nvPr/>
        </p:nvSpPr>
        <p:spPr>
          <a:xfrm>
            <a:off x="4800600" y="1371600"/>
            <a:ext cx="4038600" cy="25146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1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create (stack **top)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*top = NULL;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/* top points to NULL,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indicating empty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stack            */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792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793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794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95" name="ARRAY"/>
          <p:cNvSpPr txBox="1"/>
          <p:nvPr/>
        </p:nvSpPr>
        <p:spPr>
          <a:xfrm>
            <a:off x="1447800" y="4267200"/>
            <a:ext cx="1676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ARRAY</a:t>
            </a:r>
          </a:p>
        </p:txBody>
      </p:sp>
      <p:sp>
        <p:nvSpPr>
          <p:cNvPr id="796" name="LINKED LIST"/>
          <p:cNvSpPr txBox="1"/>
          <p:nvPr/>
        </p:nvSpPr>
        <p:spPr>
          <a:xfrm>
            <a:off x="5410200" y="3962400"/>
            <a:ext cx="2895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LINKED LIST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7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500"/>
                                        <p:tgtEl>
                                          <p:spTgt spid="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500"/>
                                        <p:tgtEl>
                                          <p:spTgt spid="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500"/>
                                        <p:tgtEl>
                                          <p:spTgt spid="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500"/>
                                        <p:tgtEl>
                                          <p:spTgt spid="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500"/>
                                        <p:tgtEl>
                                          <p:spTgt spid="7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500"/>
                                        <p:tgtEl>
                                          <p:spTgt spid="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3" dur="500"/>
                                        <p:tgtEl>
                                          <p:spTgt spid="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500"/>
                                        <p:tgtEl>
                                          <p:spTgt spid="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3" dur="500"/>
                                        <p:tgtEl>
                                          <p:spTgt spid="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90" grpId="1"/>
      <p:bldP build="p" bldLvl="5" animBg="1" rev="0" advAuto="0" spid="791" grpId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ushing an element into the stack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68680">
              <a:defRPr sz="4180"/>
            </a:lvl1pPr>
          </a:lstStyle>
          <a:p>
            <a:pPr/>
            <a:r>
              <a:t>Pushing an element into the stack</a:t>
            </a:r>
          </a:p>
        </p:txBody>
      </p:sp>
      <p:sp>
        <p:nvSpPr>
          <p:cNvPr id="799" name="void push (stack *s, int element)…"/>
          <p:cNvSpPr txBox="1"/>
          <p:nvPr>
            <p:ph type="body" idx="4294967295"/>
          </p:nvPr>
        </p:nvSpPr>
        <p:spPr>
          <a:xfrm>
            <a:off x="1295400" y="1219200"/>
            <a:ext cx="6324600" cy="43434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</a:ln>
        </p:spPr>
        <p:txBody>
          <a:bodyPr>
            <a:normAutofit fontScale="100000" lnSpcReduction="0"/>
          </a:bodyPr>
          <a:lstStyle/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push (stack *s, int element)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{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if (s-&gt;top == (MAXSIZE-1))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{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printf (“\n Stack overflow”);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exit(-1);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}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else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{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s-&gt;top ++;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s-&gt;st[s-&gt;top] = element;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}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  <p:sp>
        <p:nvSpPr>
          <p:cNvPr id="800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801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802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3" name="ARRAY"/>
          <p:cNvSpPr txBox="1"/>
          <p:nvPr/>
        </p:nvSpPr>
        <p:spPr>
          <a:xfrm>
            <a:off x="3276600" y="5638800"/>
            <a:ext cx="1676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itl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06" name="void push (stack **top, int element)…"/>
          <p:cNvSpPr txBox="1"/>
          <p:nvPr>
            <p:ph type="body" idx="4294967295"/>
          </p:nvPr>
        </p:nvSpPr>
        <p:spPr>
          <a:xfrm>
            <a:off x="1143000" y="1295400"/>
            <a:ext cx="6781800" cy="42672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</a:ln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push (stack **top, int element)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stack *new;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1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new = (stack *) malloc(sizeof(stack));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(new == NULL)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printf (“\n Stack is full”);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exit(-1);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1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new-&gt;value = element; 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new-&gt;next = *top;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*top = new;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</p:txBody>
      </p:sp>
      <p:sp>
        <p:nvSpPr>
          <p:cNvPr id="807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808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809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10" name="LINKED LIST"/>
          <p:cNvSpPr txBox="1"/>
          <p:nvPr/>
        </p:nvSpPr>
        <p:spPr>
          <a:xfrm>
            <a:off x="3048000" y="5638800"/>
            <a:ext cx="2895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LINKED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Illustration: Deletion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Illustration: Deletion</a:t>
            </a:r>
          </a:p>
        </p:txBody>
      </p:sp>
      <p:sp>
        <p:nvSpPr>
          <p:cNvPr id="131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132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8506459" y="6401179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37" name="Group"/>
          <p:cNvGrpSpPr/>
          <p:nvPr/>
        </p:nvGrpSpPr>
        <p:grpSpPr>
          <a:xfrm>
            <a:off x="1295400" y="3962400"/>
            <a:ext cx="1371600" cy="533401"/>
            <a:chOff x="0" y="0"/>
            <a:chExt cx="1371600" cy="533400"/>
          </a:xfrm>
        </p:grpSpPr>
        <p:sp>
          <p:nvSpPr>
            <p:cNvPr id="134" name="Rectangle"/>
            <p:cNvSpPr/>
            <p:nvPr/>
          </p:nvSpPr>
          <p:spPr>
            <a:xfrm>
              <a:off x="0" y="0"/>
              <a:ext cx="1371600" cy="533400"/>
            </a:xfrm>
            <a:prstGeom prst="rect">
              <a:avLst/>
            </a:prstGeom>
            <a:solidFill>
              <a:srgbClr val="FFCC99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 flipH="1">
              <a:off x="1066799" y="0"/>
              <a:ext cx="1" cy="533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A"/>
            <p:cNvSpPr txBox="1"/>
            <p:nvPr/>
          </p:nvSpPr>
          <p:spPr>
            <a:xfrm>
              <a:off x="381000" y="0"/>
              <a:ext cx="6096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42" name="Group"/>
          <p:cNvGrpSpPr/>
          <p:nvPr/>
        </p:nvGrpSpPr>
        <p:grpSpPr>
          <a:xfrm>
            <a:off x="2530474" y="4267200"/>
            <a:ext cx="3032126" cy="990600"/>
            <a:chOff x="56832" y="0"/>
            <a:chExt cx="3032125" cy="990600"/>
          </a:xfrm>
        </p:grpSpPr>
        <p:sp>
          <p:nvSpPr>
            <p:cNvPr id="138" name="Line"/>
            <p:cNvSpPr/>
            <p:nvPr/>
          </p:nvSpPr>
          <p:spPr>
            <a:xfrm>
              <a:off x="56832" y="0"/>
              <a:ext cx="517526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  <a:head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Line"/>
            <p:cNvSpPr/>
            <p:nvPr/>
          </p:nvSpPr>
          <p:spPr>
            <a:xfrm flipH="1">
              <a:off x="574357" y="0"/>
              <a:ext cx="1" cy="99060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Line"/>
            <p:cNvSpPr/>
            <p:nvPr/>
          </p:nvSpPr>
          <p:spPr>
            <a:xfrm>
              <a:off x="574357" y="990600"/>
              <a:ext cx="2514601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Line"/>
            <p:cNvSpPr/>
            <p:nvPr/>
          </p:nvSpPr>
          <p:spPr>
            <a:xfrm flipV="1">
              <a:off x="3088957" y="0"/>
              <a:ext cx="1" cy="99060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3" name="Line"/>
          <p:cNvSpPr/>
          <p:nvPr/>
        </p:nvSpPr>
        <p:spPr>
          <a:xfrm>
            <a:off x="5562600" y="4267200"/>
            <a:ext cx="533401" cy="0"/>
          </a:xfrm>
          <a:prstGeom prst="line">
            <a:avLst/>
          </a:prstGeom>
          <a:ln w="31750">
            <a:solidFill>
              <a:srgbClr val="99336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8" name="Group"/>
          <p:cNvGrpSpPr/>
          <p:nvPr/>
        </p:nvGrpSpPr>
        <p:grpSpPr>
          <a:xfrm>
            <a:off x="3733799" y="3962400"/>
            <a:ext cx="1676401" cy="533401"/>
            <a:chOff x="0" y="0"/>
            <a:chExt cx="1676399" cy="533400"/>
          </a:xfrm>
        </p:grpSpPr>
        <p:sp>
          <p:nvSpPr>
            <p:cNvPr id="144" name="Rectangle"/>
            <p:cNvSpPr/>
            <p:nvPr/>
          </p:nvSpPr>
          <p:spPr>
            <a:xfrm>
              <a:off x="0" y="0"/>
              <a:ext cx="1371600" cy="533400"/>
            </a:xfrm>
            <a:prstGeom prst="rect">
              <a:avLst/>
            </a:prstGeom>
            <a:solidFill>
              <a:srgbClr val="99CCFF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1235074" y="304800"/>
              <a:ext cx="441326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Line"/>
            <p:cNvSpPr/>
            <p:nvPr/>
          </p:nvSpPr>
          <p:spPr>
            <a:xfrm flipH="1">
              <a:off x="990599" y="0"/>
              <a:ext cx="1" cy="533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B"/>
            <p:cNvSpPr txBox="1"/>
            <p:nvPr/>
          </p:nvSpPr>
          <p:spPr>
            <a:xfrm>
              <a:off x="304800" y="0"/>
              <a:ext cx="6096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64" name="Group"/>
          <p:cNvGrpSpPr/>
          <p:nvPr/>
        </p:nvGrpSpPr>
        <p:grpSpPr>
          <a:xfrm>
            <a:off x="1295399" y="1676399"/>
            <a:ext cx="7397751" cy="685801"/>
            <a:chOff x="0" y="0"/>
            <a:chExt cx="7397749" cy="685800"/>
          </a:xfrm>
        </p:grpSpPr>
        <p:grpSp>
          <p:nvGrpSpPr>
            <p:cNvPr id="162" name="Group"/>
            <p:cNvGrpSpPr/>
            <p:nvPr/>
          </p:nvGrpSpPr>
          <p:grpSpPr>
            <a:xfrm>
              <a:off x="0" y="-1"/>
              <a:ext cx="7239000" cy="685801"/>
              <a:chOff x="0" y="0"/>
              <a:chExt cx="7239000" cy="685800"/>
            </a:xfrm>
          </p:grpSpPr>
          <p:sp>
            <p:nvSpPr>
              <p:cNvPr id="149" name="Rectangle"/>
              <p:cNvSpPr/>
              <p:nvPr/>
            </p:nvSpPr>
            <p:spPr>
              <a:xfrm>
                <a:off x="0" y="0"/>
                <a:ext cx="1371600" cy="5334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99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150" name="Rectangle"/>
              <p:cNvSpPr/>
              <p:nvPr/>
            </p:nvSpPr>
            <p:spPr>
              <a:xfrm>
                <a:off x="2438400" y="0"/>
                <a:ext cx="1371600" cy="5334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99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151" name="Rectangle"/>
              <p:cNvSpPr/>
              <p:nvPr/>
            </p:nvSpPr>
            <p:spPr>
              <a:xfrm>
                <a:off x="4800600" y="0"/>
                <a:ext cx="1371600" cy="5334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99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0000"/>
                    </a:solidFill>
                    <a:latin typeface="+mn-lt"/>
                    <a:ea typeface="+mn-ea"/>
                    <a:cs typeface="+mn-cs"/>
                    <a:sym typeface="Times New Roman"/>
                  </a:defRPr>
                </a:pPr>
              </a:p>
            </p:txBody>
          </p:sp>
          <p:sp>
            <p:nvSpPr>
              <p:cNvPr id="152" name="Line"/>
              <p:cNvSpPr/>
              <p:nvPr/>
            </p:nvSpPr>
            <p:spPr>
              <a:xfrm>
                <a:off x="1235074" y="304800"/>
                <a:ext cx="1203326" cy="0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3" name="Line"/>
              <p:cNvSpPr/>
              <p:nvPr/>
            </p:nvSpPr>
            <p:spPr>
              <a:xfrm>
                <a:off x="3597274" y="304800"/>
                <a:ext cx="1203326" cy="0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4" name="Line"/>
              <p:cNvSpPr/>
              <p:nvPr/>
            </p:nvSpPr>
            <p:spPr>
              <a:xfrm>
                <a:off x="6035674" y="304800"/>
                <a:ext cx="1203326" cy="0"/>
              </a:xfrm>
              <a:prstGeom prst="line">
                <a:avLst/>
              </a:prstGeom>
              <a:noFill/>
              <a:ln w="31750" cap="flat">
                <a:solidFill>
                  <a:srgbClr val="993366"/>
                </a:solidFill>
                <a:prstDash val="solid"/>
                <a:round/>
                <a:headEnd type="oval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5" name="Line"/>
              <p:cNvSpPr/>
              <p:nvPr/>
            </p:nvSpPr>
            <p:spPr>
              <a:xfrm flipH="1">
                <a:off x="1066799" y="0"/>
                <a:ext cx="1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" name="Line"/>
              <p:cNvSpPr/>
              <p:nvPr/>
            </p:nvSpPr>
            <p:spPr>
              <a:xfrm>
                <a:off x="3429000" y="0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7" name="Line"/>
              <p:cNvSpPr/>
              <p:nvPr/>
            </p:nvSpPr>
            <p:spPr>
              <a:xfrm>
                <a:off x="5791200" y="0"/>
                <a:ext cx="0" cy="5334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8" name="A"/>
              <p:cNvSpPr txBox="1"/>
              <p:nvPr/>
            </p:nvSpPr>
            <p:spPr>
              <a:xfrm>
                <a:off x="381000" y="0"/>
                <a:ext cx="609600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159" name="B"/>
              <p:cNvSpPr txBox="1"/>
              <p:nvPr/>
            </p:nvSpPr>
            <p:spPr>
              <a:xfrm>
                <a:off x="2743200" y="0"/>
                <a:ext cx="609600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160" name="C"/>
              <p:cNvSpPr txBox="1"/>
              <p:nvPr/>
            </p:nvSpPr>
            <p:spPr>
              <a:xfrm>
                <a:off x="5105400" y="0"/>
                <a:ext cx="609600" cy="4370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spcBef>
                    <a:spcPts val="1400"/>
                  </a:spcBef>
                  <a:defRPr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161" name="Line"/>
              <p:cNvSpPr/>
              <p:nvPr/>
            </p:nvSpPr>
            <p:spPr>
              <a:xfrm>
                <a:off x="7239000" y="304800"/>
                <a:ext cx="0" cy="381001"/>
              </a:xfrm>
              <a:prstGeom prst="line">
                <a:avLst/>
              </a:prstGeom>
              <a:noFill/>
              <a:ln w="31750" cap="flat">
                <a:solidFill>
                  <a:srgbClr val="8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63" name="Line"/>
            <p:cNvSpPr/>
            <p:nvPr/>
          </p:nvSpPr>
          <p:spPr>
            <a:xfrm>
              <a:off x="7013575" y="681037"/>
              <a:ext cx="384175" cy="1"/>
            </a:xfrm>
            <a:prstGeom prst="line">
              <a:avLst/>
            </a:prstGeom>
            <a:noFill/>
            <a:ln w="31750" cap="flat">
              <a:solidFill>
                <a:srgbClr val="8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6095999" y="3962399"/>
            <a:ext cx="2597151" cy="684214"/>
            <a:chOff x="0" y="0"/>
            <a:chExt cx="2597149" cy="684212"/>
          </a:xfrm>
        </p:grpSpPr>
        <p:sp>
          <p:nvSpPr>
            <p:cNvPr id="165" name="Rectangle"/>
            <p:cNvSpPr/>
            <p:nvPr/>
          </p:nvSpPr>
          <p:spPr>
            <a:xfrm>
              <a:off x="0" y="0"/>
              <a:ext cx="1371600" cy="533400"/>
            </a:xfrm>
            <a:prstGeom prst="rect">
              <a:avLst/>
            </a:prstGeom>
            <a:solidFill>
              <a:srgbClr val="FFCC99"/>
            </a:solidFill>
            <a:ln w="25400" cap="flat">
              <a:solidFill>
                <a:srgbClr val="99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1235074" y="304800"/>
              <a:ext cx="1203326" cy="0"/>
            </a:xfrm>
            <a:prstGeom prst="line">
              <a:avLst/>
            </a:prstGeom>
            <a:noFill/>
            <a:ln w="31750" cap="flat">
              <a:solidFill>
                <a:srgbClr val="993366"/>
              </a:solidFill>
              <a:prstDash val="solid"/>
              <a:round/>
              <a:head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Line"/>
            <p:cNvSpPr/>
            <p:nvPr/>
          </p:nvSpPr>
          <p:spPr>
            <a:xfrm flipH="1">
              <a:off x="990599" y="0"/>
              <a:ext cx="1" cy="533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C"/>
            <p:cNvSpPr txBox="1"/>
            <p:nvPr/>
          </p:nvSpPr>
          <p:spPr>
            <a:xfrm>
              <a:off x="304800" y="0"/>
              <a:ext cx="6096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14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9" name="Line"/>
            <p:cNvSpPr/>
            <p:nvPr/>
          </p:nvSpPr>
          <p:spPr>
            <a:xfrm>
              <a:off x="2424112" y="293687"/>
              <a:ext cx="1" cy="381001"/>
            </a:xfrm>
            <a:prstGeom prst="line">
              <a:avLst/>
            </a:prstGeom>
            <a:noFill/>
            <a:ln w="31750" cap="flat">
              <a:solidFill>
                <a:srgbClr val="8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Line"/>
            <p:cNvSpPr/>
            <p:nvPr/>
          </p:nvSpPr>
          <p:spPr>
            <a:xfrm>
              <a:off x="2212975" y="684212"/>
              <a:ext cx="384175" cy="1"/>
            </a:xfrm>
            <a:prstGeom prst="line">
              <a:avLst/>
            </a:prstGeom>
            <a:noFill/>
            <a:ln w="31750" cap="flat">
              <a:solidFill>
                <a:srgbClr val="8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2" name="Item to be deleted"/>
          <p:cNvSpPr txBox="1"/>
          <p:nvPr/>
        </p:nvSpPr>
        <p:spPr>
          <a:xfrm>
            <a:off x="3505200" y="1295400"/>
            <a:ext cx="25146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Item to be deleted</a:t>
            </a:r>
          </a:p>
        </p:txBody>
      </p:sp>
      <p:grpSp>
        <p:nvGrpSpPr>
          <p:cNvPr id="175" name="Group"/>
          <p:cNvGrpSpPr/>
          <p:nvPr/>
        </p:nvGrpSpPr>
        <p:grpSpPr>
          <a:xfrm>
            <a:off x="1293812" y="3136900"/>
            <a:ext cx="679511" cy="825501"/>
            <a:chOff x="0" y="0"/>
            <a:chExt cx="679509" cy="825500"/>
          </a:xfrm>
        </p:grpSpPr>
        <p:sp>
          <p:nvSpPr>
            <p:cNvPr id="173" name="curr"/>
            <p:cNvSpPr txBox="1"/>
            <p:nvPr/>
          </p:nvSpPr>
          <p:spPr>
            <a:xfrm>
              <a:off x="0" y="0"/>
              <a:ext cx="67951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curr</a:t>
              </a:r>
            </a:p>
          </p:txBody>
        </p:sp>
        <p:sp>
          <p:nvSpPr>
            <p:cNvPr id="174" name="Line"/>
            <p:cNvSpPr/>
            <p:nvPr/>
          </p:nvSpPr>
          <p:spPr>
            <a:xfrm flipH="1">
              <a:off x="383857" y="461962"/>
              <a:ext cx="1" cy="363539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8" name="Group"/>
          <p:cNvGrpSpPr/>
          <p:nvPr/>
        </p:nvGrpSpPr>
        <p:grpSpPr>
          <a:xfrm>
            <a:off x="3886199" y="2971800"/>
            <a:ext cx="629058" cy="990601"/>
            <a:chOff x="0" y="0"/>
            <a:chExt cx="629056" cy="990600"/>
          </a:xfrm>
        </p:grpSpPr>
        <p:sp>
          <p:nvSpPr>
            <p:cNvPr id="176" name="tmp"/>
            <p:cNvSpPr txBox="1"/>
            <p:nvPr/>
          </p:nvSpPr>
          <p:spPr>
            <a:xfrm>
              <a:off x="0" y="0"/>
              <a:ext cx="6290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tmp</a:t>
              </a:r>
            </a:p>
          </p:txBody>
        </p:sp>
        <p:sp>
          <p:nvSpPr>
            <p:cNvPr id="177" name="Line"/>
            <p:cNvSpPr/>
            <p:nvPr/>
          </p:nvSpPr>
          <p:spPr>
            <a:xfrm flipH="1">
              <a:off x="358775" y="461962"/>
              <a:ext cx="1" cy="528639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10" presetID="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5"/>
      <p:bldP build="whole" bldLvl="1" animBg="1" rev="0" advAuto="0" spid="137" grpId="3"/>
      <p:bldP build="whole" bldLvl="1" animBg="1" rev="0" advAuto="0" spid="143" grpId="9"/>
      <p:bldP build="whole" bldLvl="1" animBg="1" rev="0" advAuto="0" spid="164" grpId="1"/>
      <p:bldP build="whole" bldLvl="1" animBg="1" rev="0" advAuto="0" spid="142" grpId="8"/>
      <p:bldP build="whole" bldLvl="1" animBg="1" rev="0" advAuto="0" spid="148" grpId="7"/>
      <p:bldP build="whole" bldLvl="1" animBg="1" rev="0" advAuto="0" spid="172" grpId="2"/>
      <p:bldP build="whole" bldLvl="1" animBg="1" rev="0" advAuto="0" spid="178" grpId="6"/>
      <p:bldP build="whole" bldLvl="1" animBg="1" rev="0" advAuto="0" spid="175" grpId="4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opping an element from the stack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41247">
              <a:defRPr sz="4048"/>
            </a:lvl1pPr>
          </a:lstStyle>
          <a:p>
            <a:pPr/>
            <a:r>
              <a:t>Popping an element from the stack</a:t>
            </a:r>
          </a:p>
        </p:txBody>
      </p:sp>
      <p:sp>
        <p:nvSpPr>
          <p:cNvPr id="813" name="int pop (stack *s)…"/>
          <p:cNvSpPr txBox="1"/>
          <p:nvPr>
            <p:ph type="body" idx="4294967295"/>
          </p:nvPr>
        </p:nvSpPr>
        <p:spPr>
          <a:xfrm>
            <a:off x="1371600" y="1371600"/>
            <a:ext cx="6096000" cy="41148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</a:ln>
        </p:spPr>
        <p:txBody>
          <a:bodyPr>
            <a:normAutofit fontScale="100000" lnSpcReduction="0"/>
          </a:bodyPr>
          <a:lstStyle/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pop (stack *s)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{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if (s-&gt;top == -1)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{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printf (“\n Stack underflow”);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exit(-1);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}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else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{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(s-&gt;st[s-&gt;top--]);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}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  <p:sp>
        <p:nvSpPr>
          <p:cNvPr id="814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815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816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17" name="ARRAY"/>
          <p:cNvSpPr txBox="1"/>
          <p:nvPr/>
        </p:nvSpPr>
        <p:spPr>
          <a:xfrm>
            <a:off x="3276600" y="5562600"/>
            <a:ext cx="1676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Titl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820" name="int pop (stack **top)…"/>
          <p:cNvSpPr txBox="1"/>
          <p:nvPr>
            <p:ph type="body" idx="4294967295"/>
          </p:nvPr>
        </p:nvSpPr>
        <p:spPr>
          <a:xfrm>
            <a:off x="990600" y="1219199"/>
            <a:ext cx="5791200" cy="4953002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</a:ln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pop (stack **top)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int t;  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stack *p;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1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if (*top == NULL)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printf (“\n Stack is empty”);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exit(-1);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else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 = (*top)-&gt;value;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p = *top;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*top = (*top)-&gt;next;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free (p);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return t;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>
              <a:lnSpc>
                <a:spcPct val="8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821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822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823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24" name="LINKED LIST"/>
          <p:cNvSpPr txBox="1"/>
          <p:nvPr/>
        </p:nvSpPr>
        <p:spPr>
          <a:xfrm>
            <a:off x="6857999" y="3048000"/>
            <a:ext cx="228600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LINKED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Checking for stack empty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Checking for stack empty</a:t>
            </a:r>
          </a:p>
        </p:txBody>
      </p:sp>
      <p:sp>
        <p:nvSpPr>
          <p:cNvPr id="827" name="int isempty (stack *s)…"/>
          <p:cNvSpPr txBox="1"/>
          <p:nvPr>
            <p:ph type="body" sz="quarter" idx="4294967295"/>
          </p:nvPr>
        </p:nvSpPr>
        <p:spPr>
          <a:xfrm>
            <a:off x="685800" y="1371600"/>
            <a:ext cx="3581400" cy="22098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</a:ln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isempty (stack *s)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if (s-&gt;top == -1)  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return 1;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else  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return (0);</a:t>
            </a:r>
          </a:p>
          <a:p>
            <a:pPr>
              <a:lnSpc>
                <a:spcPct val="90000"/>
              </a:lnSpc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828" name="int isempty (stack *top)…"/>
          <p:cNvSpPr txBox="1"/>
          <p:nvPr/>
        </p:nvSpPr>
        <p:spPr>
          <a:xfrm>
            <a:off x="4876800" y="1371600"/>
            <a:ext cx="4038600" cy="22098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1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isempty (stack *top)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if (top == NULL)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(1);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else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(0);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829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830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831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32" name="ARRAY"/>
          <p:cNvSpPr txBox="1"/>
          <p:nvPr/>
        </p:nvSpPr>
        <p:spPr>
          <a:xfrm>
            <a:off x="1524000" y="3657600"/>
            <a:ext cx="1676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ARRAY</a:t>
            </a:r>
          </a:p>
        </p:txBody>
      </p:sp>
      <p:sp>
        <p:nvSpPr>
          <p:cNvPr id="833" name="LINKED LIST"/>
          <p:cNvSpPr txBox="1"/>
          <p:nvPr/>
        </p:nvSpPr>
        <p:spPr>
          <a:xfrm>
            <a:off x="5410200" y="3657600"/>
            <a:ext cx="2895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LINKED LIST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8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500"/>
                                        <p:tgtEl>
                                          <p:spTgt spid="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500"/>
                                        <p:tgtEl>
                                          <p:spTgt spid="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500"/>
                                        <p:tgtEl>
                                          <p:spTgt spid="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500"/>
                                        <p:tgtEl>
                                          <p:spTgt spid="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500"/>
                                        <p:tgtEl>
                                          <p:spTgt spid="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500"/>
                                        <p:tgtEl>
                                          <p:spTgt spid="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27" grpId="1"/>
      <p:bldP build="p" bldLvl="5" animBg="1" rev="0" advAuto="0" spid="828" grpId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Checking for stack full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Checking for stack full</a:t>
            </a:r>
          </a:p>
        </p:txBody>
      </p:sp>
      <p:sp>
        <p:nvSpPr>
          <p:cNvPr id="836" name="int isfull (stack *s)…"/>
          <p:cNvSpPr txBox="1"/>
          <p:nvPr>
            <p:ph type="body" sz="quarter" idx="4294967295"/>
          </p:nvPr>
        </p:nvSpPr>
        <p:spPr>
          <a:xfrm>
            <a:off x="685800" y="1371600"/>
            <a:ext cx="3722688" cy="26670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</a:ln>
        </p:spPr>
        <p:txBody>
          <a:bodyPr>
            <a:normAutofit fontScale="100000" lnSpcReduction="0"/>
          </a:bodyPr>
          <a:lstStyle/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isfull (stack *s)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if (s-&gt;top == 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(MAXSIZE–1))     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1;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else 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(0);</a:t>
            </a:r>
          </a:p>
          <a:p>
            <a:pPr>
              <a:spcBef>
                <a:spcPts val="1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837" name="Not required for linked list implementation.…"/>
          <p:cNvSpPr txBox="1"/>
          <p:nvPr/>
        </p:nvSpPr>
        <p:spPr>
          <a:xfrm>
            <a:off x="4648200" y="1371600"/>
            <a:ext cx="3810000" cy="26670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b="0" sz="2000"/>
            </a:pPr>
            <a:r>
              <a:t>Not required for linked list implementation.</a:t>
            </a:r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b="0" sz="2000"/>
            </a:pPr>
            <a:r>
              <a:t>In the </a:t>
            </a:r>
            <a:r>
              <a:rPr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push()</a:t>
            </a:r>
            <a:r>
              <a:t> function, we can check the return value of </a:t>
            </a:r>
            <a:r>
              <a:rPr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malloc()</a:t>
            </a:r>
            <a:r>
              <a:rPr>
                <a:latin typeface="+mn-lt"/>
                <a:ea typeface="+mn-ea"/>
                <a:cs typeface="+mn-cs"/>
                <a:sym typeface="Times New Roman"/>
              </a:rPr>
              <a:t>.</a:t>
            </a:r>
            <a:endParaRPr>
              <a:latin typeface="+mn-lt"/>
              <a:ea typeface="+mn-ea"/>
              <a:cs typeface="+mn-cs"/>
              <a:sym typeface="Times New Roman"/>
            </a:endParaRPr>
          </a:p>
          <a:p>
            <a:pPr lvl="1" marL="742950" indent="-285750">
              <a:buSzPct val="100000"/>
              <a:buFont typeface="Arial"/>
              <a:buChar char="–"/>
              <a:defRPr b="0" sz="1800"/>
            </a:pPr>
            <a:r>
              <a:t>If -1, then memory cannot be allocated.</a:t>
            </a:r>
          </a:p>
        </p:txBody>
      </p:sp>
      <p:sp>
        <p:nvSpPr>
          <p:cNvPr id="838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839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840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41" name="ARRAY"/>
          <p:cNvSpPr txBox="1"/>
          <p:nvPr/>
        </p:nvSpPr>
        <p:spPr>
          <a:xfrm>
            <a:off x="1524000" y="4114800"/>
            <a:ext cx="1676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ARRAY</a:t>
            </a:r>
          </a:p>
        </p:txBody>
      </p:sp>
      <p:sp>
        <p:nvSpPr>
          <p:cNvPr id="842" name="LINKED LIST"/>
          <p:cNvSpPr txBox="1"/>
          <p:nvPr/>
        </p:nvSpPr>
        <p:spPr>
          <a:xfrm>
            <a:off x="5181600" y="4114800"/>
            <a:ext cx="28956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LINKED LIST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8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500"/>
                                        <p:tgtEl>
                                          <p:spTgt spid="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500"/>
                                        <p:tgtEl>
                                          <p:spTgt spid="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500"/>
                                        <p:tgtEl>
                                          <p:spTgt spid="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500"/>
                                        <p:tgtEl>
                                          <p:spTgt spid="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500"/>
                                        <p:tgtEl>
                                          <p:spTgt spid="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36" grpId="1"/>
      <p:bldP build="p" bldLvl="1" animBg="1" rev="0" advAuto="0" spid="837" grpId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Example main function :: array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Example main function :: array</a:t>
            </a:r>
          </a:p>
        </p:txBody>
      </p:sp>
      <p:sp>
        <p:nvSpPr>
          <p:cNvPr id="845" name="#include &lt;stdio.h&gt;…"/>
          <p:cNvSpPr txBox="1"/>
          <p:nvPr>
            <p:ph type="body" sz="half" idx="4294967295"/>
          </p:nvPr>
        </p:nvSpPr>
        <p:spPr>
          <a:xfrm>
            <a:off x="228600" y="1371600"/>
            <a:ext cx="3962400" cy="47244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</a:ln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&lt;stdio.h&gt;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MAXSIZE 100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struct lifo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int st[MAXSIZE];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int  top;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typedef struct lifo stack;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main()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stack A, B;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create(&amp;A);  create(&amp;B);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push(&amp;A,10);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push(&amp;A,20);</a:t>
            </a:r>
          </a:p>
        </p:txBody>
      </p:sp>
      <p:sp>
        <p:nvSpPr>
          <p:cNvPr id="846" name="push(&amp;A,30);…"/>
          <p:cNvSpPr txBox="1"/>
          <p:nvPr/>
        </p:nvSpPr>
        <p:spPr>
          <a:xfrm>
            <a:off x="4648200" y="1371600"/>
            <a:ext cx="4191000" cy="47244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push(&amp;A,30);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push(&amp;B,100);  push(&amp;B,5);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 b="0" sz="1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printf (“%d %d”, pop(&amp;A),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pop(&amp;B));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 b="0" sz="1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push (&amp;A, pop(&amp;B));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 b="0" sz="1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if (isempty(&amp;B))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printf (“\n B is empty”);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0" sz="1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847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848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849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50" name="Line"/>
          <p:cNvSpPr/>
          <p:nvPr/>
        </p:nvSpPr>
        <p:spPr>
          <a:xfrm>
            <a:off x="228600" y="4114800"/>
            <a:ext cx="3962400" cy="0"/>
          </a:xfrm>
          <a:prstGeom prst="line">
            <a:avLst/>
          </a:prstGeom>
          <a:ln w="31750">
            <a:solidFill>
              <a:srgbClr val="8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Example main function :: linked list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22959">
              <a:defRPr sz="3959"/>
            </a:lvl1pPr>
          </a:lstStyle>
          <a:p>
            <a:pPr/>
            <a:r>
              <a:t>Example main function :: linked list</a:t>
            </a:r>
          </a:p>
        </p:txBody>
      </p:sp>
      <p:sp>
        <p:nvSpPr>
          <p:cNvPr id="853" name="#include &lt;stdio.h&gt;…"/>
          <p:cNvSpPr txBox="1"/>
          <p:nvPr>
            <p:ph type="body" sz="half" idx="4294967295"/>
          </p:nvPr>
        </p:nvSpPr>
        <p:spPr>
          <a:xfrm>
            <a:off x="304800" y="1371600"/>
            <a:ext cx="4191000" cy="47244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</a:ln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&lt;stdio.h&gt;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struct lifo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int value;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struct lifo *next;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typedef struct lifo stack;</a:t>
            </a:r>
          </a:p>
          <a:p>
            <a:pPr>
              <a:lnSpc>
                <a:spcPct val="90000"/>
              </a:lnSpc>
              <a:spcBef>
                <a:spcPts val="200"/>
              </a:spcBef>
              <a:buSzTx/>
              <a:buNone/>
              <a:defRPr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main()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stack *A, *B;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create(&amp;A); create(&amp;B);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push(&amp;A,10); 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push(&amp;A,20);</a:t>
            </a:r>
          </a:p>
        </p:txBody>
      </p:sp>
      <p:sp>
        <p:nvSpPr>
          <p:cNvPr id="854" name="push(&amp;A,30);…"/>
          <p:cNvSpPr txBox="1"/>
          <p:nvPr/>
        </p:nvSpPr>
        <p:spPr>
          <a:xfrm>
            <a:off x="4648200" y="1371600"/>
            <a:ext cx="4191000" cy="472440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4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push(&amp;A,30);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push(&amp;B,100);  push(&amp;B,5);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 b="0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printf (“%d %d”,  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pop(&amp;A), pop(&amp;B));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 b="0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push (&amp;A, pop(&amp;B));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defRPr b="0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if (isempty(B))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printf (“\n B is empty”);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defRPr b="0" sz="2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855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856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857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58" name="Line"/>
          <p:cNvSpPr/>
          <p:nvPr/>
        </p:nvSpPr>
        <p:spPr>
          <a:xfrm>
            <a:off x="304800" y="3810000"/>
            <a:ext cx="4191001" cy="0"/>
          </a:xfrm>
          <a:prstGeom prst="line">
            <a:avLst/>
          </a:prstGeom>
          <a:ln w="31750">
            <a:solidFill>
              <a:srgbClr val="8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Queue Implementation using Linked List"/>
          <p:cNvSpPr txBox="1"/>
          <p:nvPr>
            <p:ph type="title" idx="4294967295"/>
          </p:nvPr>
        </p:nvSpPr>
        <p:spPr>
          <a:xfrm>
            <a:off x="685800" y="22859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13816">
              <a:defRPr sz="3559"/>
            </a:lvl1pPr>
          </a:lstStyle>
          <a:p>
            <a:pPr/>
            <a:r>
              <a:t>Queue Implementation using Linked List</a:t>
            </a:r>
          </a:p>
        </p:txBody>
      </p:sp>
      <p:sp>
        <p:nvSpPr>
          <p:cNvPr id="861" name="Body"/>
          <p:cNvSpPr txBox="1"/>
          <p:nvPr>
            <p:ph type="body" sz="quarter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>
              <a:buSzTx/>
              <a:buNone/>
              <a:defRPr>
                <a:solidFill>
                  <a:srgbClr val="898989"/>
                </a:solidFill>
              </a:defRPr>
            </a:pPr>
          </a:p>
        </p:txBody>
      </p:sp>
      <p:sp>
        <p:nvSpPr>
          <p:cNvPr id="862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863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864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Basic Idea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Basic Idea</a:t>
            </a:r>
          </a:p>
        </p:txBody>
      </p:sp>
      <p:sp>
        <p:nvSpPr>
          <p:cNvPr id="867" name="Basic idea:…"/>
          <p:cNvSpPr txBox="1"/>
          <p:nvPr>
            <p:ph type="body" idx="4294967295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Basic idea: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Create a linked list to which items would be added to one end and deleted from the other end.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Two pointers will be maintained: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One pointing to the beginning of the list (point from where elements will be deleted).</a:t>
            </a:r>
          </a:p>
          <a:p>
            <a:pPr lvl="2" marL="1143000" indent="-228600">
              <a:spcBef>
                <a:spcPts val="0"/>
              </a:spcBef>
              <a:defRPr sz="2400"/>
            </a:pPr>
            <a:r>
              <a:t>Another pointing to the end of the list (point where new elements will be inserted).</a:t>
            </a:r>
          </a:p>
        </p:txBody>
      </p:sp>
      <p:sp>
        <p:nvSpPr>
          <p:cNvPr id="868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869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870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882" name="Group"/>
          <p:cNvGrpSpPr/>
          <p:nvPr/>
        </p:nvGrpSpPr>
        <p:grpSpPr>
          <a:xfrm>
            <a:off x="1600200" y="4876799"/>
            <a:ext cx="7086601" cy="914401"/>
            <a:chOff x="0" y="0"/>
            <a:chExt cx="7086600" cy="914399"/>
          </a:xfrm>
        </p:grpSpPr>
        <p:sp>
          <p:nvSpPr>
            <p:cNvPr id="871" name="Rectangle"/>
            <p:cNvSpPr/>
            <p:nvPr/>
          </p:nvSpPr>
          <p:spPr>
            <a:xfrm>
              <a:off x="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872" name="Rectangle"/>
            <p:cNvSpPr/>
            <p:nvPr/>
          </p:nvSpPr>
          <p:spPr>
            <a:xfrm>
              <a:off x="144780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873" name="Rectangle"/>
            <p:cNvSpPr/>
            <p:nvPr/>
          </p:nvSpPr>
          <p:spPr>
            <a:xfrm>
              <a:off x="289560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874" name="Rectangle"/>
            <p:cNvSpPr/>
            <p:nvPr/>
          </p:nvSpPr>
          <p:spPr>
            <a:xfrm>
              <a:off x="579120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875" name="Rectangle"/>
            <p:cNvSpPr/>
            <p:nvPr/>
          </p:nvSpPr>
          <p:spPr>
            <a:xfrm>
              <a:off x="434340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762000" y="30480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7" name="Line"/>
            <p:cNvSpPr/>
            <p:nvPr/>
          </p:nvSpPr>
          <p:spPr>
            <a:xfrm>
              <a:off x="2209800" y="30480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8" name="Line"/>
            <p:cNvSpPr/>
            <p:nvPr/>
          </p:nvSpPr>
          <p:spPr>
            <a:xfrm>
              <a:off x="3657600" y="30480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9" name="Line"/>
            <p:cNvSpPr/>
            <p:nvPr/>
          </p:nvSpPr>
          <p:spPr>
            <a:xfrm>
              <a:off x="5105400" y="30480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0" name="Line"/>
            <p:cNvSpPr/>
            <p:nvPr/>
          </p:nvSpPr>
          <p:spPr>
            <a:xfrm>
              <a:off x="6553200" y="304800"/>
              <a:ext cx="533401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1" name="Line"/>
            <p:cNvSpPr/>
            <p:nvPr/>
          </p:nvSpPr>
          <p:spPr>
            <a:xfrm>
              <a:off x="7086600" y="304799"/>
              <a:ext cx="0" cy="609602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diamond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85" name="Group"/>
          <p:cNvGrpSpPr/>
          <p:nvPr/>
        </p:nvGrpSpPr>
        <p:grpSpPr>
          <a:xfrm>
            <a:off x="-1" y="5333999"/>
            <a:ext cx="1447802" cy="894270"/>
            <a:chOff x="0" y="0"/>
            <a:chExt cx="1447800" cy="894268"/>
          </a:xfrm>
        </p:grpSpPr>
        <p:sp>
          <p:nvSpPr>
            <p:cNvPr id="883" name="Front"/>
            <p:cNvSpPr txBox="1"/>
            <p:nvPr/>
          </p:nvSpPr>
          <p:spPr>
            <a:xfrm>
              <a:off x="0" y="457200"/>
              <a:ext cx="1143001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Front</a:t>
              </a:r>
            </a:p>
          </p:txBody>
        </p:sp>
        <p:sp>
          <p:nvSpPr>
            <p:cNvPr id="884" name="Line"/>
            <p:cNvSpPr/>
            <p:nvPr/>
          </p:nvSpPr>
          <p:spPr>
            <a:xfrm flipV="1">
              <a:off x="685800" y="-1"/>
              <a:ext cx="762001" cy="533402"/>
            </a:xfrm>
            <a:prstGeom prst="line">
              <a:avLst/>
            </a:prstGeom>
            <a:noFill/>
            <a:ln w="63500" cap="flat">
              <a:solidFill>
                <a:srgbClr val="336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88" name="Group"/>
          <p:cNvGrpSpPr/>
          <p:nvPr/>
        </p:nvGrpSpPr>
        <p:grpSpPr>
          <a:xfrm>
            <a:off x="7848599" y="3886199"/>
            <a:ext cx="1295402" cy="838201"/>
            <a:chOff x="0" y="0"/>
            <a:chExt cx="1295400" cy="838200"/>
          </a:xfrm>
        </p:grpSpPr>
        <p:sp>
          <p:nvSpPr>
            <p:cNvPr id="886" name="Rear"/>
            <p:cNvSpPr txBox="1"/>
            <p:nvPr/>
          </p:nvSpPr>
          <p:spPr>
            <a:xfrm>
              <a:off x="152399" y="0"/>
              <a:ext cx="1143002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400"/>
                </a:spcBef>
                <a:defRPr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Rear</a:t>
              </a:r>
            </a:p>
          </p:txBody>
        </p:sp>
        <p:sp>
          <p:nvSpPr>
            <p:cNvPr id="887" name="Line"/>
            <p:cNvSpPr/>
            <p:nvPr/>
          </p:nvSpPr>
          <p:spPr>
            <a:xfrm flipH="1">
              <a:off x="-1" y="381000"/>
              <a:ext cx="609601" cy="457201"/>
            </a:xfrm>
            <a:prstGeom prst="line">
              <a:avLst/>
            </a:prstGeom>
            <a:noFill/>
            <a:ln w="63500" cap="flat">
              <a:solidFill>
                <a:srgbClr val="336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89" name="DELETION"/>
          <p:cNvSpPr txBox="1"/>
          <p:nvPr/>
        </p:nvSpPr>
        <p:spPr>
          <a:xfrm>
            <a:off x="1431925" y="5832475"/>
            <a:ext cx="171327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DELETION</a:t>
            </a:r>
          </a:p>
        </p:txBody>
      </p:sp>
      <p:sp>
        <p:nvSpPr>
          <p:cNvPr id="890" name="INSERTION"/>
          <p:cNvSpPr txBox="1"/>
          <p:nvPr/>
        </p:nvSpPr>
        <p:spPr>
          <a:xfrm>
            <a:off x="6477000" y="5867400"/>
            <a:ext cx="1804204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INSERTION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500"/>
                                        <p:tgtEl>
                                          <p:spTgt spid="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0" grpId="5"/>
      <p:bldP build="whole" bldLvl="1" animBg="1" rev="0" advAuto="0" spid="889" grpId="3"/>
      <p:bldP build="whole" bldLvl="1" animBg="1" rev="0" advAuto="0" spid="888" grpId="4"/>
      <p:bldP build="whole" bldLvl="1" animBg="1" rev="0" advAuto="0" spid="885" grpId="1"/>
      <p:bldP build="p" bldLvl="5" animBg="1" rev="0" advAuto="0" spid="867" grpId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QUEUE: LINKED LIST STRUCTUR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QUEUE: LINKED LIST STRUCTURE</a:t>
            </a:r>
          </a:p>
        </p:txBody>
      </p:sp>
      <p:sp>
        <p:nvSpPr>
          <p:cNvPr id="893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894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895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96" name="Rectangle"/>
          <p:cNvSpPr/>
          <p:nvPr/>
        </p:nvSpPr>
        <p:spPr>
          <a:xfrm>
            <a:off x="6858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897" name="Rectangle"/>
          <p:cNvSpPr/>
          <p:nvPr/>
        </p:nvSpPr>
        <p:spPr>
          <a:xfrm>
            <a:off x="21336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898" name="Rectangle"/>
          <p:cNvSpPr/>
          <p:nvPr/>
        </p:nvSpPr>
        <p:spPr>
          <a:xfrm>
            <a:off x="35814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899" name="Rectangle"/>
          <p:cNvSpPr/>
          <p:nvPr/>
        </p:nvSpPr>
        <p:spPr>
          <a:xfrm>
            <a:off x="50292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900" name="Line"/>
          <p:cNvSpPr/>
          <p:nvPr/>
        </p:nvSpPr>
        <p:spPr>
          <a:xfrm>
            <a:off x="1447800" y="5257800"/>
            <a:ext cx="685800" cy="0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01" name="Line"/>
          <p:cNvSpPr/>
          <p:nvPr/>
        </p:nvSpPr>
        <p:spPr>
          <a:xfrm>
            <a:off x="2895600" y="5257800"/>
            <a:ext cx="685800" cy="0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02" name="Line"/>
          <p:cNvSpPr/>
          <p:nvPr/>
        </p:nvSpPr>
        <p:spPr>
          <a:xfrm>
            <a:off x="4343400" y="5257800"/>
            <a:ext cx="685800" cy="0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03" name="Line"/>
          <p:cNvSpPr/>
          <p:nvPr/>
        </p:nvSpPr>
        <p:spPr>
          <a:xfrm>
            <a:off x="5791200" y="5257800"/>
            <a:ext cx="685800" cy="0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04" name="Rectangle"/>
          <p:cNvSpPr/>
          <p:nvPr/>
        </p:nvSpPr>
        <p:spPr>
          <a:xfrm>
            <a:off x="64770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grpSp>
        <p:nvGrpSpPr>
          <p:cNvPr id="907" name="Group"/>
          <p:cNvGrpSpPr/>
          <p:nvPr/>
        </p:nvGrpSpPr>
        <p:grpSpPr>
          <a:xfrm>
            <a:off x="7239000" y="5257799"/>
            <a:ext cx="533401" cy="609601"/>
            <a:chOff x="0" y="0"/>
            <a:chExt cx="533400" cy="609600"/>
          </a:xfrm>
        </p:grpSpPr>
        <p:sp>
          <p:nvSpPr>
            <p:cNvPr id="905" name="Line"/>
            <p:cNvSpPr/>
            <p:nvPr/>
          </p:nvSpPr>
          <p:spPr>
            <a:xfrm>
              <a:off x="0" y="0"/>
              <a:ext cx="533401" cy="1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6" name="Line"/>
            <p:cNvSpPr/>
            <p:nvPr/>
          </p:nvSpPr>
          <p:spPr>
            <a:xfrm flipH="1">
              <a:off x="533400" y="0"/>
              <a:ext cx="1" cy="609601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diamond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08" name="front"/>
          <p:cNvSpPr txBox="1"/>
          <p:nvPr/>
        </p:nvSpPr>
        <p:spPr>
          <a:xfrm>
            <a:off x="685800" y="4038600"/>
            <a:ext cx="790585" cy="453142"/>
          </a:xfrm>
          <a:prstGeom prst="rect">
            <a:avLst/>
          </a:prstGeom>
          <a:ln w="31750">
            <a:solidFill>
              <a:srgbClr val="CC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front</a:t>
            </a:r>
          </a:p>
        </p:txBody>
      </p:sp>
      <p:sp>
        <p:nvSpPr>
          <p:cNvPr id="909" name="rear"/>
          <p:cNvSpPr txBox="1"/>
          <p:nvPr/>
        </p:nvSpPr>
        <p:spPr>
          <a:xfrm>
            <a:off x="6400800" y="4114800"/>
            <a:ext cx="688638" cy="453142"/>
          </a:xfrm>
          <a:prstGeom prst="rect">
            <a:avLst/>
          </a:prstGeom>
          <a:ln w="31750">
            <a:solidFill>
              <a:srgbClr val="CC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rear</a:t>
            </a:r>
          </a:p>
        </p:txBody>
      </p:sp>
      <p:sp>
        <p:nvSpPr>
          <p:cNvPr id="910" name="Line"/>
          <p:cNvSpPr/>
          <p:nvPr/>
        </p:nvSpPr>
        <p:spPr>
          <a:xfrm flipH="1">
            <a:off x="1066799" y="4572000"/>
            <a:ext cx="1" cy="533401"/>
          </a:xfrm>
          <a:prstGeom prst="line">
            <a:avLst/>
          </a:prstGeom>
          <a:ln w="3175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11" name="Line"/>
          <p:cNvSpPr/>
          <p:nvPr/>
        </p:nvSpPr>
        <p:spPr>
          <a:xfrm>
            <a:off x="6934200" y="4572000"/>
            <a:ext cx="0" cy="457201"/>
          </a:xfrm>
          <a:prstGeom prst="line">
            <a:avLst/>
          </a:prstGeom>
          <a:ln w="3175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15" name="Group"/>
          <p:cNvGrpSpPr/>
          <p:nvPr/>
        </p:nvGrpSpPr>
        <p:grpSpPr>
          <a:xfrm>
            <a:off x="7543800" y="4114799"/>
            <a:ext cx="1295401" cy="914401"/>
            <a:chOff x="0" y="0"/>
            <a:chExt cx="1295400" cy="914399"/>
          </a:xfrm>
        </p:grpSpPr>
        <p:sp>
          <p:nvSpPr>
            <p:cNvPr id="912" name="Rectangle"/>
            <p:cNvSpPr/>
            <p:nvPr/>
          </p:nvSpPr>
          <p:spPr>
            <a:xfrm>
              <a:off x="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762000" y="304800"/>
              <a:ext cx="533401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4" name="Line"/>
            <p:cNvSpPr/>
            <p:nvPr/>
          </p:nvSpPr>
          <p:spPr>
            <a:xfrm flipH="1">
              <a:off x="1295399" y="304799"/>
              <a:ext cx="1" cy="609602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diamond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16" name="Line"/>
          <p:cNvSpPr/>
          <p:nvPr/>
        </p:nvSpPr>
        <p:spPr>
          <a:xfrm flipV="1">
            <a:off x="7391400" y="4724399"/>
            <a:ext cx="533401" cy="381001"/>
          </a:xfrm>
          <a:prstGeom prst="line">
            <a:avLst/>
          </a:prstGeom>
          <a:ln w="3175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17" name="Line"/>
          <p:cNvSpPr/>
          <p:nvPr/>
        </p:nvSpPr>
        <p:spPr>
          <a:xfrm>
            <a:off x="7239000" y="4419600"/>
            <a:ext cx="304801" cy="0"/>
          </a:xfrm>
          <a:prstGeom prst="line">
            <a:avLst/>
          </a:prstGeom>
          <a:ln w="3175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18" name="ENQUEUE"/>
          <p:cNvSpPr txBox="1"/>
          <p:nvPr/>
        </p:nvSpPr>
        <p:spPr>
          <a:xfrm>
            <a:off x="2727325" y="1946275"/>
            <a:ext cx="161147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ENQUEUE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7" dur="500" fill="hold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xit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7" dur="500" fill="hold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5" grpId="2"/>
      <p:bldP build="whole" bldLvl="1" animBg="1" rev="0" advAuto="0" spid="918" grpId="1"/>
      <p:bldP build="whole" bldLvl="1" animBg="1" rev="0" advAuto="0" spid="907" grpId="3"/>
      <p:bldP build="whole" bldLvl="1" animBg="1" rev="0" advAuto="0" spid="917" grpId="6"/>
      <p:bldP build="whole" bldLvl="1" animBg="1" rev="0" advAuto="0" spid="911" grpId="5"/>
      <p:bldP build="whole" bldLvl="1" animBg="1" rev="0" advAuto="0" spid="916" grpId="4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QUEUE: LINKED LIST STRUCTUR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QUEUE: LINKED LIST STRUCTURE</a:t>
            </a:r>
          </a:p>
        </p:txBody>
      </p:sp>
      <p:sp>
        <p:nvSpPr>
          <p:cNvPr id="921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922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923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24" name="Rectangle"/>
          <p:cNvSpPr/>
          <p:nvPr/>
        </p:nvSpPr>
        <p:spPr>
          <a:xfrm>
            <a:off x="21336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925" name="Rectangle"/>
          <p:cNvSpPr/>
          <p:nvPr/>
        </p:nvSpPr>
        <p:spPr>
          <a:xfrm>
            <a:off x="35814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926" name="Rectangle"/>
          <p:cNvSpPr/>
          <p:nvPr/>
        </p:nvSpPr>
        <p:spPr>
          <a:xfrm>
            <a:off x="50292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grpSp>
        <p:nvGrpSpPr>
          <p:cNvPr id="929" name="Group"/>
          <p:cNvGrpSpPr/>
          <p:nvPr/>
        </p:nvGrpSpPr>
        <p:grpSpPr>
          <a:xfrm>
            <a:off x="685799" y="4953000"/>
            <a:ext cx="1447801" cy="609600"/>
            <a:chOff x="0" y="0"/>
            <a:chExt cx="1447799" cy="609600"/>
          </a:xfrm>
        </p:grpSpPr>
        <p:sp>
          <p:nvSpPr>
            <p:cNvPr id="927" name="Rectangle"/>
            <p:cNvSpPr/>
            <p:nvPr/>
          </p:nvSpPr>
          <p:spPr>
            <a:xfrm>
              <a:off x="0" y="0"/>
              <a:ext cx="914400" cy="609600"/>
            </a:xfrm>
            <a:prstGeom prst="rect">
              <a:avLst/>
            </a:prstGeom>
            <a:solidFill>
              <a:srgbClr val="CCFFFF"/>
            </a:solidFill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762000" y="304800"/>
              <a:ext cx="685800" cy="0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30" name="Line"/>
          <p:cNvSpPr/>
          <p:nvPr/>
        </p:nvSpPr>
        <p:spPr>
          <a:xfrm>
            <a:off x="2895600" y="5257800"/>
            <a:ext cx="685800" cy="0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31" name="Line"/>
          <p:cNvSpPr/>
          <p:nvPr/>
        </p:nvSpPr>
        <p:spPr>
          <a:xfrm>
            <a:off x="4343400" y="5257800"/>
            <a:ext cx="685800" cy="0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32" name="Line"/>
          <p:cNvSpPr/>
          <p:nvPr/>
        </p:nvSpPr>
        <p:spPr>
          <a:xfrm>
            <a:off x="5791200" y="5257800"/>
            <a:ext cx="685800" cy="0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33" name="Rectangle"/>
          <p:cNvSpPr/>
          <p:nvPr/>
        </p:nvSpPr>
        <p:spPr>
          <a:xfrm>
            <a:off x="64770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grpSp>
        <p:nvGrpSpPr>
          <p:cNvPr id="936" name="Group"/>
          <p:cNvGrpSpPr/>
          <p:nvPr/>
        </p:nvGrpSpPr>
        <p:grpSpPr>
          <a:xfrm>
            <a:off x="7239000" y="5257799"/>
            <a:ext cx="533401" cy="609601"/>
            <a:chOff x="0" y="0"/>
            <a:chExt cx="533400" cy="609600"/>
          </a:xfrm>
        </p:grpSpPr>
        <p:sp>
          <p:nvSpPr>
            <p:cNvPr id="934" name="Line"/>
            <p:cNvSpPr/>
            <p:nvPr/>
          </p:nvSpPr>
          <p:spPr>
            <a:xfrm>
              <a:off x="0" y="0"/>
              <a:ext cx="533401" cy="1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5" name="Line"/>
            <p:cNvSpPr/>
            <p:nvPr/>
          </p:nvSpPr>
          <p:spPr>
            <a:xfrm flipH="1">
              <a:off x="533400" y="0"/>
              <a:ext cx="1" cy="609601"/>
            </a:xfrm>
            <a:prstGeom prst="line">
              <a:avLst/>
            </a:prstGeom>
            <a:noFill/>
            <a:ln w="38100" cap="flat">
              <a:solidFill>
                <a:srgbClr val="CC0000"/>
              </a:solidFill>
              <a:prstDash val="solid"/>
              <a:round/>
              <a:tailEnd type="diamond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37" name="front"/>
          <p:cNvSpPr txBox="1"/>
          <p:nvPr/>
        </p:nvSpPr>
        <p:spPr>
          <a:xfrm>
            <a:off x="685800" y="4038600"/>
            <a:ext cx="790585" cy="453142"/>
          </a:xfrm>
          <a:prstGeom prst="rect">
            <a:avLst/>
          </a:prstGeom>
          <a:ln w="31750">
            <a:solidFill>
              <a:srgbClr val="CC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front</a:t>
            </a:r>
          </a:p>
        </p:txBody>
      </p:sp>
      <p:sp>
        <p:nvSpPr>
          <p:cNvPr id="938" name="rear"/>
          <p:cNvSpPr txBox="1"/>
          <p:nvPr/>
        </p:nvSpPr>
        <p:spPr>
          <a:xfrm>
            <a:off x="6400800" y="4114800"/>
            <a:ext cx="688638" cy="453142"/>
          </a:xfrm>
          <a:prstGeom prst="rect">
            <a:avLst/>
          </a:prstGeom>
          <a:ln w="31750">
            <a:solidFill>
              <a:srgbClr val="CC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rear</a:t>
            </a:r>
          </a:p>
        </p:txBody>
      </p:sp>
      <p:sp>
        <p:nvSpPr>
          <p:cNvPr id="939" name="Line"/>
          <p:cNvSpPr/>
          <p:nvPr/>
        </p:nvSpPr>
        <p:spPr>
          <a:xfrm flipH="1">
            <a:off x="1066799" y="4572000"/>
            <a:ext cx="1" cy="533401"/>
          </a:xfrm>
          <a:prstGeom prst="line">
            <a:avLst/>
          </a:prstGeom>
          <a:ln w="3175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40" name="Line"/>
          <p:cNvSpPr/>
          <p:nvPr/>
        </p:nvSpPr>
        <p:spPr>
          <a:xfrm>
            <a:off x="6934200" y="4572000"/>
            <a:ext cx="0" cy="457201"/>
          </a:xfrm>
          <a:prstGeom prst="line">
            <a:avLst/>
          </a:prstGeom>
          <a:ln w="3175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41" name="DEQUEUE"/>
          <p:cNvSpPr txBox="1"/>
          <p:nvPr/>
        </p:nvSpPr>
        <p:spPr>
          <a:xfrm>
            <a:off x="2727325" y="1946275"/>
            <a:ext cx="161147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DEQUEUE</a:t>
            </a:r>
          </a:p>
        </p:txBody>
      </p:sp>
      <p:sp>
        <p:nvSpPr>
          <p:cNvPr id="942" name="Line"/>
          <p:cNvSpPr/>
          <p:nvPr/>
        </p:nvSpPr>
        <p:spPr>
          <a:xfrm>
            <a:off x="1219200" y="4495800"/>
            <a:ext cx="914401" cy="685800"/>
          </a:xfrm>
          <a:prstGeom prst="line">
            <a:avLst/>
          </a:prstGeom>
          <a:ln w="31750">
            <a:solidFill>
              <a:srgbClr val="8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7" dur="500" fill="hold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9" grpId="3"/>
      <p:bldP build="whole" bldLvl="1" animBg="1" rev="0" advAuto="0" spid="929" grpId="2"/>
      <p:bldP build="whole" bldLvl="1" animBg="1" rev="0" advAuto="0" spid="942" grpId="4"/>
      <p:bldP build="whole" bldLvl="1" animBg="1" rev="0" advAuto="0" spid="9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seudo-code for deletion"/>
          <p:cNvSpPr txBox="1"/>
          <p:nvPr>
            <p:ph type="title" idx="4294967295"/>
          </p:nvPr>
        </p:nvSpPr>
        <p:spPr>
          <a:xfrm>
            <a:off x="609600" y="133349"/>
            <a:ext cx="82296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Pseudo-code for deletion</a:t>
            </a:r>
          </a:p>
        </p:txBody>
      </p:sp>
      <p:sp>
        <p:nvSpPr>
          <p:cNvPr id="181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182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8506459" y="6401179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4" name="typedef struct nd {…"/>
          <p:cNvSpPr txBox="1"/>
          <p:nvPr/>
        </p:nvSpPr>
        <p:spPr>
          <a:xfrm>
            <a:off x="2095499" y="1370012"/>
            <a:ext cx="4953002" cy="4193293"/>
          </a:xfrm>
          <a:prstGeom prst="rect">
            <a:avLst/>
          </a:prstGeom>
          <a:solidFill>
            <a:srgbClr val="99CC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typedef struct nd {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   struct item data;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   struct nd * next;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   } node;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void delete(node *curr)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{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node * tmp;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 tmp=curr-&gt;next;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curr-&gt;next=tmp-&gt;next;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free(tmp);</a:t>
            </a:r>
          </a:p>
          <a:p>
            <a:pPr>
              <a:defRPr>
                <a:latin typeface="+mn-lt"/>
                <a:ea typeface="+mn-ea"/>
                <a:cs typeface="+mn-cs"/>
                <a:sym typeface="Times New Roman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QUEUE using Linked List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QUEUE using Linked List</a:t>
            </a:r>
          </a:p>
        </p:txBody>
      </p:sp>
      <p:sp>
        <p:nvSpPr>
          <p:cNvPr id="945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946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947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48" name="#include &lt;stdio.h&gt;…"/>
          <p:cNvSpPr txBox="1"/>
          <p:nvPr/>
        </p:nvSpPr>
        <p:spPr>
          <a:xfrm>
            <a:off x="990600" y="1524000"/>
            <a:ext cx="6400800" cy="417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#include &lt;stdio.h&gt;</a:t>
            </a:r>
          </a:p>
          <a:p>
            <a:pPr>
              <a:defRPr sz="20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#include &lt;stdlib.h&gt;</a:t>
            </a:r>
          </a:p>
          <a:p>
            <a:pPr>
              <a:defRPr sz="20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#include &lt;string.h&gt;</a:t>
            </a:r>
          </a:p>
          <a:p>
            <a:pPr>
              <a:defRPr sz="20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 sz="20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struct node{</a:t>
            </a:r>
          </a:p>
          <a:p>
            <a:pPr>
              <a:defRPr sz="20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    char name[30];</a:t>
            </a:r>
          </a:p>
          <a:p>
            <a:pPr>
              <a:defRPr sz="20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    struct node *next;</a:t>
            </a:r>
          </a:p>
          <a:p>
            <a:pPr>
              <a:defRPr sz="20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};</a:t>
            </a:r>
          </a:p>
          <a:p>
            <a:pPr>
              <a:defRPr sz="20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 sz="20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typedef struct node _QNODE;</a:t>
            </a:r>
          </a:p>
          <a:p>
            <a:pPr>
              <a:defRPr sz="20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 sz="20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typedef struct {</a:t>
            </a:r>
          </a:p>
          <a:p>
            <a:pPr>
              <a:defRPr sz="20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_QNODE *queue_front, *queue_rear;</a:t>
            </a:r>
          </a:p>
          <a:p>
            <a:pPr>
              <a:defRPr sz="2000">
                <a:solidFill>
                  <a:srgbClr val="0000CC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} _QUEUE;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Titl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51" name="Body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sp>
        <p:nvSpPr>
          <p:cNvPr id="952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953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954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55" name="_QNODE *enqueue (_QUEUE *q, char x[])…"/>
          <p:cNvSpPr txBox="1"/>
          <p:nvPr/>
        </p:nvSpPr>
        <p:spPr>
          <a:xfrm>
            <a:off x="0" y="1066800"/>
            <a:ext cx="5847567" cy="419329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_QNODE *enqueue (_QUEUE *q, char x[])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_QNODE *temp;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temp= (_QNODE *) 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malloc (sizeof(_QNODE));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if (temp==NULL){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printf(“Bad allocation \n");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return NULL;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}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strcpy(temp-&gt;name,x);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temp-&gt;next=NULL;</a:t>
            </a:r>
          </a:p>
        </p:txBody>
      </p:sp>
      <p:sp>
        <p:nvSpPr>
          <p:cNvPr id="956" name="if(q-&gt;queue_rear==NULL)…"/>
          <p:cNvSpPr txBox="1"/>
          <p:nvPr/>
        </p:nvSpPr>
        <p:spPr>
          <a:xfrm>
            <a:off x="4714875" y="1600200"/>
            <a:ext cx="3867260" cy="4879093"/>
          </a:xfrm>
          <a:prstGeom prst="rect">
            <a:avLst/>
          </a:prstGeom>
          <a:solidFill>
            <a:srgbClr val="0000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if(q-&gt;queue_rear==NULL)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q-&gt;queue_rear=temp;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q-&gt;queue_front=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q-&gt;queue_rear;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}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else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q-&gt;queue_rear-&gt;next=temp;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q-&gt;queue_rear=temp;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}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return(q-&gt;queue_rear);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Titl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59" name="Body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sp>
        <p:nvSpPr>
          <p:cNvPr id="960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961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962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3" name="char  *dequeue(_QUEUE *q,char x[])…"/>
          <p:cNvSpPr txBox="1"/>
          <p:nvPr/>
        </p:nvSpPr>
        <p:spPr>
          <a:xfrm>
            <a:off x="0" y="1371600"/>
            <a:ext cx="5088246" cy="3507492"/>
          </a:xfrm>
          <a:prstGeom prst="rect">
            <a:avLst/>
          </a:prstGeom>
          <a:solidFill>
            <a:srgbClr val="0000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char  *dequeue(_QUEUE *q,char x[])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_QNODE *temp_pnt;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if(q-&gt;queue_front==NULL){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q-&gt;queue_rear=NULL;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printf("Queue is empty \n");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return(NULL);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}</a:t>
            </a:r>
          </a:p>
        </p:txBody>
      </p:sp>
      <p:sp>
        <p:nvSpPr>
          <p:cNvPr id="964" name="else{…"/>
          <p:cNvSpPr txBox="1"/>
          <p:nvPr/>
        </p:nvSpPr>
        <p:spPr>
          <a:xfrm>
            <a:off x="4572000" y="1828800"/>
            <a:ext cx="4569480" cy="4225042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else{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strcpy(x,q-&gt;queue_front-&gt;name);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temp_pnt=q-&gt;queue_front;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q-&gt;queue_front=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q-&gt;queue_front-&gt;next;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free(temp_pnt);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if(q-&gt;queue_front==NULL) 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q-&gt;queue_rear=NULL;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return(x);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}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Titl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67" name="Body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sp>
        <p:nvSpPr>
          <p:cNvPr id="968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969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970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1" name="void init_queue(_QUEUE *q)…"/>
          <p:cNvSpPr txBox="1"/>
          <p:nvPr/>
        </p:nvSpPr>
        <p:spPr>
          <a:xfrm>
            <a:off x="1524000" y="1527175"/>
            <a:ext cx="5588308" cy="385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void init_queue(_QUEUE *q)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q-&gt;queue_front= q-&gt;queue_rear=NULL;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}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int isEmpty(_QUEUE *q)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if(q==NULL) return 1;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else return 0;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Titl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74" name="Body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sp>
        <p:nvSpPr>
          <p:cNvPr id="975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976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977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8" name="main()…"/>
          <p:cNvSpPr txBox="1"/>
          <p:nvPr/>
        </p:nvSpPr>
        <p:spPr>
          <a:xfrm>
            <a:off x="533400" y="796924"/>
            <a:ext cx="7034620" cy="522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main()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int i,j;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char command[5],val[30];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_QUEUE q;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init_queue(&amp;q);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command[0]='\0';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printf("For entering a name use 'enter &lt;name&gt;'\n");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printf("For  deleting  use 'delete' \n"); 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printf("To end the session use 'bye' \n");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while(strcmp(command,"bye")){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scanf("%s",command);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Title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81" name="Body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sp>
        <p:nvSpPr>
          <p:cNvPr id="982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983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984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5" name="if(!strcmp(command,&quot;enter&quot;)) {…"/>
          <p:cNvSpPr txBox="1"/>
          <p:nvPr/>
        </p:nvSpPr>
        <p:spPr>
          <a:xfrm>
            <a:off x="0" y="1295400"/>
            <a:ext cx="5245110" cy="2478792"/>
          </a:xfrm>
          <a:prstGeom prst="rect">
            <a:avLst/>
          </a:prstGeom>
          <a:solidFill>
            <a:srgbClr val="0000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if(!strcmp(command,"enter")) 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scanf("%s",val);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if((enqueue(&amp;q,val)==NULL)) 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printf("No more pushing please \n");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else printf("Name entered %s \n",val);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}</a:t>
            </a:r>
          </a:p>
        </p:txBody>
      </p:sp>
      <p:sp>
        <p:nvSpPr>
          <p:cNvPr id="986" name="if(!strcmp(command,&quot;delete&quot;)) {…"/>
          <p:cNvSpPr txBox="1"/>
          <p:nvPr/>
        </p:nvSpPr>
        <p:spPr>
          <a:xfrm>
            <a:off x="3940175" y="3479800"/>
            <a:ext cx="5200016" cy="316459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if(!strcmp(command,"delete")) 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if(!isEmpty(&amp;q))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printf("%s \n",dequeue(&amp;q,val)); 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else printf("Name deleted %s \n",val);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}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} /* while */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printf("End session \n");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roblem With Array Implementation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905255">
              <a:defRPr sz="3959"/>
            </a:lvl1pPr>
          </a:lstStyle>
          <a:p>
            <a:pPr/>
            <a:r>
              <a:t>Problem With Array Implementation</a:t>
            </a:r>
          </a:p>
        </p:txBody>
      </p:sp>
      <p:sp>
        <p:nvSpPr>
          <p:cNvPr id="989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990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991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92" name="Rectangle"/>
          <p:cNvSpPr/>
          <p:nvPr/>
        </p:nvSpPr>
        <p:spPr>
          <a:xfrm>
            <a:off x="1904999" y="4038600"/>
            <a:ext cx="4572002" cy="609600"/>
          </a:xfrm>
          <a:prstGeom prst="rect">
            <a:avLst/>
          </a:prstGeom>
          <a:solidFill>
            <a:srgbClr val="0000FF"/>
          </a:solidFill>
          <a:ln w="31750">
            <a:solidFill>
              <a:srgbClr val="8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993" name="Rectangle"/>
          <p:cNvSpPr/>
          <p:nvPr/>
        </p:nvSpPr>
        <p:spPr>
          <a:xfrm>
            <a:off x="1905000" y="4038600"/>
            <a:ext cx="533400" cy="6096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994" name="Rectangle"/>
          <p:cNvSpPr/>
          <p:nvPr/>
        </p:nvSpPr>
        <p:spPr>
          <a:xfrm>
            <a:off x="2438400" y="4038600"/>
            <a:ext cx="533400" cy="6096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995" name="Rectangle"/>
          <p:cNvSpPr/>
          <p:nvPr/>
        </p:nvSpPr>
        <p:spPr>
          <a:xfrm>
            <a:off x="2971800" y="4038600"/>
            <a:ext cx="533400" cy="6096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sp>
        <p:nvSpPr>
          <p:cNvPr id="996" name="Rectangle"/>
          <p:cNvSpPr/>
          <p:nvPr/>
        </p:nvSpPr>
        <p:spPr>
          <a:xfrm>
            <a:off x="3505200" y="4038600"/>
            <a:ext cx="533400" cy="6096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grpSp>
        <p:nvGrpSpPr>
          <p:cNvPr id="999" name="Group"/>
          <p:cNvGrpSpPr/>
          <p:nvPr/>
        </p:nvGrpSpPr>
        <p:grpSpPr>
          <a:xfrm>
            <a:off x="1812924" y="4572000"/>
            <a:ext cx="790586" cy="951617"/>
            <a:chOff x="0" y="0"/>
            <a:chExt cx="790584" cy="951616"/>
          </a:xfrm>
        </p:grpSpPr>
        <p:sp>
          <p:nvSpPr>
            <p:cNvPr id="997" name="front"/>
            <p:cNvSpPr txBox="1"/>
            <p:nvPr/>
          </p:nvSpPr>
          <p:spPr>
            <a:xfrm>
              <a:off x="0" y="498475"/>
              <a:ext cx="790585" cy="453142"/>
            </a:xfrm>
            <a:prstGeom prst="rect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front</a:t>
              </a:r>
            </a:p>
          </p:txBody>
        </p:sp>
        <p:sp>
          <p:nvSpPr>
            <p:cNvPr id="998" name="Line"/>
            <p:cNvSpPr/>
            <p:nvPr/>
          </p:nvSpPr>
          <p:spPr>
            <a:xfrm flipV="1">
              <a:off x="396875" y="0"/>
              <a:ext cx="1" cy="457201"/>
            </a:xfrm>
            <a:prstGeom prst="line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02" name="Group"/>
          <p:cNvGrpSpPr/>
          <p:nvPr/>
        </p:nvGrpSpPr>
        <p:grpSpPr>
          <a:xfrm>
            <a:off x="3352799" y="4572000"/>
            <a:ext cx="688639" cy="951617"/>
            <a:chOff x="0" y="0"/>
            <a:chExt cx="688637" cy="951616"/>
          </a:xfrm>
        </p:grpSpPr>
        <p:sp>
          <p:nvSpPr>
            <p:cNvPr id="1000" name="rear"/>
            <p:cNvSpPr txBox="1"/>
            <p:nvPr/>
          </p:nvSpPr>
          <p:spPr>
            <a:xfrm>
              <a:off x="0" y="498475"/>
              <a:ext cx="688638" cy="453142"/>
            </a:xfrm>
            <a:prstGeom prst="rect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rear</a:t>
              </a:r>
            </a:p>
          </p:txBody>
        </p:sp>
        <p:sp>
          <p:nvSpPr>
            <p:cNvPr id="1001" name="Line"/>
            <p:cNvSpPr/>
            <p:nvPr/>
          </p:nvSpPr>
          <p:spPr>
            <a:xfrm flipV="1">
              <a:off x="396875" y="0"/>
              <a:ext cx="1" cy="457201"/>
            </a:xfrm>
            <a:prstGeom prst="line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03" name="Rectangle"/>
          <p:cNvSpPr/>
          <p:nvPr/>
        </p:nvSpPr>
        <p:spPr>
          <a:xfrm>
            <a:off x="4038600" y="4038600"/>
            <a:ext cx="533400" cy="6096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  <p:grpSp>
        <p:nvGrpSpPr>
          <p:cNvPr id="1006" name="Group"/>
          <p:cNvGrpSpPr/>
          <p:nvPr/>
        </p:nvGrpSpPr>
        <p:grpSpPr>
          <a:xfrm>
            <a:off x="3798887" y="4572000"/>
            <a:ext cx="688639" cy="951617"/>
            <a:chOff x="0" y="0"/>
            <a:chExt cx="688637" cy="951616"/>
          </a:xfrm>
        </p:grpSpPr>
        <p:sp>
          <p:nvSpPr>
            <p:cNvPr id="1004" name="rear"/>
            <p:cNvSpPr txBox="1"/>
            <p:nvPr/>
          </p:nvSpPr>
          <p:spPr>
            <a:xfrm>
              <a:off x="0" y="498475"/>
              <a:ext cx="688638" cy="453142"/>
            </a:xfrm>
            <a:prstGeom prst="rect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rear</a:t>
              </a:r>
            </a:p>
          </p:txBody>
        </p:sp>
        <p:sp>
          <p:nvSpPr>
            <p:cNvPr id="1005" name="Line"/>
            <p:cNvSpPr/>
            <p:nvPr/>
          </p:nvSpPr>
          <p:spPr>
            <a:xfrm flipV="1">
              <a:off x="396875" y="0"/>
              <a:ext cx="1" cy="457201"/>
            </a:xfrm>
            <a:prstGeom prst="line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07" name="ENQUEUE"/>
          <p:cNvSpPr txBox="1"/>
          <p:nvPr/>
        </p:nvSpPr>
        <p:spPr>
          <a:xfrm>
            <a:off x="1431925" y="1946275"/>
            <a:ext cx="161147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ENQUEUE</a:t>
            </a:r>
          </a:p>
        </p:txBody>
      </p:sp>
      <p:grpSp>
        <p:nvGrpSpPr>
          <p:cNvPr id="1010" name="Group"/>
          <p:cNvGrpSpPr/>
          <p:nvPr/>
        </p:nvGrpSpPr>
        <p:grpSpPr>
          <a:xfrm>
            <a:off x="2209799" y="4648200"/>
            <a:ext cx="790586" cy="951617"/>
            <a:chOff x="0" y="0"/>
            <a:chExt cx="790584" cy="951616"/>
          </a:xfrm>
        </p:grpSpPr>
        <p:sp>
          <p:nvSpPr>
            <p:cNvPr id="1008" name="front"/>
            <p:cNvSpPr txBox="1"/>
            <p:nvPr/>
          </p:nvSpPr>
          <p:spPr>
            <a:xfrm>
              <a:off x="0" y="498475"/>
              <a:ext cx="790585" cy="453142"/>
            </a:xfrm>
            <a:prstGeom prst="rect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pPr/>
              <a:r>
                <a:t>front</a:t>
              </a:r>
            </a:p>
          </p:txBody>
        </p:sp>
        <p:sp>
          <p:nvSpPr>
            <p:cNvPr id="1009" name="Line"/>
            <p:cNvSpPr/>
            <p:nvPr/>
          </p:nvSpPr>
          <p:spPr>
            <a:xfrm flipV="1">
              <a:off x="396875" y="0"/>
              <a:ext cx="1" cy="457201"/>
            </a:xfrm>
            <a:prstGeom prst="line">
              <a:avLst/>
            </a:prstGeom>
            <a:noFill/>
            <a:ln w="31750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11" name="DEQUEUE"/>
          <p:cNvSpPr txBox="1"/>
          <p:nvPr/>
        </p:nvSpPr>
        <p:spPr>
          <a:xfrm>
            <a:off x="4479925" y="1946275"/>
            <a:ext cx="1611472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DEQUEUE</a:t>
            </a:r>
          </a:p>
        </p:txBody>
      </p:sp>
      <p:sp>
        <p:nvSpPr>
          <p:cNvPr id="1012" name="Effective queuing storage area of array gets reduced."/>
          <p:cNvSpPr txBox="1"/>
          <p:nvPr/>
        </p:nvSpPr>
        <p:spPr>
          <a:xfrm>
            <a:off x="1203325" y="2784475"/>
            <a:ext cx="696630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Effective queuing storage area of array gets reduced.</a:t>
            </a:r>
          </a:p>
        </p:txBody>
      </p:sp>
      <p:sp>
        <p:nvSpPr>
          <p:cNvPr id="1013" name="Use of circular array indexing"/>
          <p:cNvSpPr txBox="1"/>
          <p:nvPr/>
        </p:nvSpPr>
        <p:spPr>
          <a:xfrm>
            <a:off x="4114800" y="5791200"/>
            <a:ext cx="4004033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Use of circular array indexing</a:t>
            </a:r>
          </a:p>
        </p:txBody>
      </p:sp>
      <p:sp>
        <p:nvSpPr>
          <p:cNvPr id="1014" name="0"/>
          <p:cNvSpPr txBox="1"/>
          <p:nvPr/>
        </p:nvSpPr>
        <p:spPr>
          <a:xfrm>
            <a:off x="1981200" y="3581400"/>
            <a:ext cx="25654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15" name="N"/>
          <p:cNvSpPr txBox="1"/>
          <p:nvPr/>
        </p:nvSpPr>
        <p:spPr>
          <a:xfrm>
            <a:off x="6096000" y="3581400"/>
            <a:ext cx="324257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500" fill="hold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6" dur="500" fill="hold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1" dur="500" fill="hold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6" dur="500" fill="hold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xit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1" dur="500" fill="hold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6" grpId="2"/>
      <p:bldP build="whole" bldLvl="1" animBg="1" rev="0" advAuto="0" spid="1002" grpId="1"/>
      <p:bldP build="whole" bldLvl="1" animBg="1" rev="0" advAuto="0" spid="1003" grpId="3"/>
      <p:bldP build="whole" bldLvl="1" animBg="1" rev="0" advAuto="0" spid="993" grpId="6"/>
      <p:bldP build="whole" bldLvl="1" animBg="1" rev="0" advAuto="0" spid="999" grpId="7"/>
      <p:bldP build="whole" bldLvl="1" animBg="1" rev="0" advAuto="0" spid="1007" grpId="4"/>
      <p:bldP build="whole" bldLvl="1" animBg="1" rev="0" advAuto="0" spid="1007" grpId="5"/>
      <p:bldP build="whole" bldLvl="1" animBg="1" rev="0" advAuto="0" spid="1011" grpId="9"/>
      <p:bldP build="whole" bldLvl="1" animBg="1" rev="0" advAuto="0" spid="1011" grpId="10"/>
      <p:bldP build="whole" bldLvl="1" animBg="1" rev="0" advAuto="0" spid="1012" grpId="11"/>
      <p:bldP build="whole" bldLvl="1" animBg="1" rev="0" advAuto="0" spid="1010" grpId="8"/>
      <p:bldP build="whole" bldLvl="1" animBg="1" rev="0" advAuto="0" spid="1013" grpId="1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Queue: Example with Array Implementation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Queue: Example with Array Implementation</a:t>
            </a:r>
          </a:p>
        </p:txBody>
      </p:sp>
      <p:sp>
        <p:nvSpPr>
          <p:cNvPr id="1018" name="Body"/>
          <p:cNvSpPr txBox="1"/>
          <p:nvPr>
            <p:ph type="body" idx="4294967295"/>
          </p:nvPr>
        </p:nvSpPr>
        <p:spPr>
          <a:xfrm>
            <a:off x="685800" y="1371600"/>
            <a:ext cx="6781800" cy="4038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sp>
        <p:nvSpPr>
          <p:cNvPr id="1019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1020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1021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22" name="typedef struct { char name[30];…"/>
          <p:cNvSpPr txBox="1"/>
          <p:nvPr/>
        </p:nvSpPr>
        <p:spPr>
          <a:xfrm>
            <a:off x="800100" y="1981200"/>
            <a:ext cx="7543800" cy="4193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typedef struct { char name[30];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  } _ELEMENT;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typedef struct 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  _ELEMENT q_elem[MAX_SIZE];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   int rear;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   int front;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   int full,empty;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   } _QUEUE;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</a:t>
            </a:r>
          </a:p>
        </p:txBody>
      </p:sp>
      <p:sp>
        <p:nvSpPr>
          <p:cNvPr id="1023" name="#define MAX_SIZE  100"/>
          <p:cNvSpPr txBox="1"/>
          <p:nvPr/>
        </p:nvSpPr>
        <p:spPr>
          <a:xfrm>
            <a:off x="838200" y="1066800"/>
            <a:ext cx="3389373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r>
              <a:t>#define MAX_SIZE  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Queue Example: Contd.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Queue Example: Contd.</a:t>
            </a:r>
          </a:p>
        </p:txBody>
      </p:sp>
      <p:sp>
        <p:nvSpPr>
          <p:cNvPr id="1026" name="Body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sp>
        <p:nvSpPr>
          <p:cNvPr id="1027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1028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1029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30" name="void init_queue(_QUEUE *q)…"/>
          <p:cNvSpPr txBox="1"/>
          <p:nvPr/>
        </p:nvSpPr>
        <p:spPr>
          <a:xfrm>
            <a:off x="1371600" y="1527175"/>
            <a:ext cx="4101069" cy="385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void init_queue(_QUEUE *q) 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{q-&gt;rear= q-&gt;front= 0;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q-&gt;full=0; q-&gt;empty=1;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}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int  IsFull(_QUEUE *q) 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{return(q-&gt;full);}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int  IsEmpty(_QUEUE *q) 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{return(q-&gt;empty);}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Queue Example: Contd.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Queue Example: Contd.</a:t>
            </a:r>
          </a:p>
        </p:txBody>
      </p:sp>
      <p:sp>
        <p:nvSpPr>
          <p:cNvPr id="1033" name="Body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sp>
        <p:nvSpPr>
          <p:cNvPr id="1034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1035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1036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37" name="void AddQ(_QUEUE *q, _ELEMENT ob)…"/>
          <p:cNvSpPr txBox="1"/>
          <p:nvPr/>
        </p:nvSpPr>
        <p:spPr>
          <a:xfrm>
            <a:off x="1163637" y="1447800"/>
            <a:ext cx="6806913" cy="4536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void AddQ(_QUEUE *q, _ELEMENT ob)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if(IsFull(q)) {printf("Queue is Full \n"); return;}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q-&gt;rear=(q-&gt;rear+1)%(MAX_SIZE);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q-&gt;q_elem[q-&gt;rear]=ob;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if(q-&gt;front==q-&gt;rear) q-&gt;full=1; else q-&gt;full=0;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q-&gt;empty=0;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return;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In essence ...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 essence ...</a:t>
            </a:r>
          </a:p>
        </p:txBody>
      </p:sp>
      <p:sp>
        <p:nvSpPr>
          <p:cNvPr id="187" name="For insertion:…"/>
          <p:cNvSpPr txBox="1"/>
          <p:nvPr>
            <p:ph type="body" idx="4294967295"/>
          </p:nvPr>
        </p:nvSpPr>
        <p:spPr>
          <a:xfrm>
            <a:off x="685800" y="1371600"/>
            <a:ext cx="800100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042" indent="-336042" defTabSz="896111">
              <a:buChar char="•"/>
              <a:defRPr sz="2940"/>
            </a:pPr>
            <a:r>
              <a:t>For insertion:</a:t>
            </a:r>
          </a:p>
          <a:p>
            <a:pPr lvl="1" marL="728091" indent="-280035" defTabSz="896111">
              <a:spcBef>
                <a:spcPts val="0"/>
              </a:spcBef>
              <a:defRPr sz="2548"/>
            </a:pPr>
            <a:r>
              <a:t>A record is created holding the new item.</a:t>
            </a:r>
          </a:p>
          <a:p>
            <a:pPr lvl="1" marL="728091" indent="-280035" defTabSz="896111">
              <a:spcBef>
                <a:spcPts val="0"/>
              </a:spcBef>
              <a:defRPr sz="2548"/>
            </a:pPr>
            <a:r>
              <a:t>The </a:t>
            </a:r>
            <a:r>
              <a:rPr>
                <a:solidFill>
                  <a:srgbClr val="CC0000"/>
                </a:solidFill>
              </a:rPr>
              <a:t>next</a:t>
            </a:r>
            <a:r>
              <a:t> pointer of the new record is set to link it to the item which is to follow it in the list.</a:t>
            </a:r>
          </a:p>
          <a:p>
            <a:pPr lvl="1" marL="728091" indent="-280035" defTabSz="896111">
              <a:spcBef>
                <a:spcPts val="0"/>
              </a:spcBef>
              <a:defRPr sz="2548"/>
            </a:pPr>
            <a:r>
              <a:t>The </a:t>
            </a:r>
            <a:r>
              <a:rPr>
                <a:solidFill>
                  <a:srgbClr val="CC0000"/>
                </a:solidFill>
              </a:rPr>
              <a:t>next</a:t>
            </a:r>
            <a:r>
              <a:t> pointer of the item which is to precede it must be modified to point to the new item.</a:t>
            </a:r>
          </a:p>
          <a:p>
            <a:pPr marL="336042" indent="-336042" defTabSz="896111">
              <a:buChar char="•"/>
              <a:defRPr sz="2940"/>
            </a:pPr>
            <a:r>
              <a:t>For deletion:</a:t>
            </a:r>
          </a:p>
          <a:p>
            <a:pPr lvl="1" marL="728091" indent="-280035" defTabSz="896111">
              <a:spcBef>
                <a:spcPts val="0"/>
              </a:spcBef>
              <a:defRPr sz="2548"/>
            </a:pPr>
            <a:r>
              <a:t>The </a:t>
            </a:r>
            <a:r>
              <a:rPr>
                <a:solidFill>
                  <a:srgbClr val="CC0000"/>
                </a:solidFill>
              </a:rPr>
              <a:t>next</a:t>
            </a:r>
            <a:r>
              <a:t> pointer of the item immediately preceding the one to be deleted is altered, and made to point to the item following the deleted item.</a:t>
            </a:r>
          </a:p>
        </p:txBody>
      </p:sp>
      <p:sp>
        <p:nvSpPr>
          <p:cNvPr id="188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189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8506459" y="6401179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Queue Example: Contd.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Queue Example: Contd.</a:t>
            </a:r>
          </a:p>
        </p:txBody>
      </p:sp>
      <p:sp>
        <p:nvSpPr>
          <p:cNvPr id="1040" name="Body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sp>
        <p:nvSpPr>
          <p:cNvPr id="1041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1042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1043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44" name="_ELEMENT  DeleteQ(_QUEUE *q)…"/>
          <p:cNvSpPr txBox="1"/>
          <p:nvPr/>
        </p:nvSpPr>
        <p:spPr>
          <a:xfrm>
            <a:off x="530224" y="1066800"/>
            <a:ext cx="8601185" cy="5907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_ELEMENT  DeleteQ(_QUEUE *q)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_ELEMENT temp;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temp.name[0]='\0';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if(IsEmpty(q)) {printf("Queue is EMPTY\n");return(temp);}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q-&gt;front=(q-&gt;front+1)%(MAX_SIZE);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temp=q-&gt;q_elem[q-&gt;front];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if(q-&gt;rear==q-&gt;front) q-&gt;empty=1; else q-&gt;empty=0;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q-&gt;full=0;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return(temp);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}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Queue Example: Contd.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Queue Example: Contd.</a:t>
            </a:r>
          </a:p>
        </p:txBody>
      </p:sp>
      <p:sp>
        <p:nvSpPr>
          <p:cNvPr id="1047" name="Body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sp>
        <p:nvSpPr>
          <p:cNvPr id="1048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1049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1050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51" name="main()…"/>
          <p:cNvSpPr txBox="1"/>
          <p:nvPr/>
        </p:nvSpPr>
        <p:spPr>
          <a:xfrm>
            <a:off x="685800" y="1295400"/>
            <a:ext cx="6677283" cy="487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main()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int i,j;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char command[5];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_ELEMENT ob;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_QUEUE A;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init_queue(&amp;A);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command[0]='\0';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printf("For adding a name use 'add [name]'\n");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printf("For deleting  use 'delete' \n");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printf("To end the session use 'bye' \n");</a:t>
            </a:r>
          </a:p>
        </p:txBody>
      </p:sp>
      <p:sp>
        <p:nvSpPr>
          <p:cNvPr id="1052" name="#include &lt;stdio.h&gt;…"/>
          <p:cNvSpPr txBox="1"/>
          <p:nvPr/>
        </p:nvSpPr>
        <p:spPr>
          <a:xfrm>
            <a:off x="4953000" y="1371600"/>
            <a:ext cx="2712502" cy="1450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#include &lt;stdio.h&gt;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#include &lt;stdlib.h&gt;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#include &lt;string.h&gt;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2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Queue Example: Contd.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Queue Example: Contd.</a:t>
            </a:r>
          </a:p>
        </p:txBody>
      </p:sp>
      <p:sp>
        <p:nvSpPr>
          <p:cNvPr id="1055" name="Body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sp>
        <p:nvSpPr>
          <p:cNvPr id="1056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1057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1058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59" name="while (strcmp(command,&quot;bye&quot;)!=0){…"/>
          <p:cNvSpPr txBox="1"/>
          <p:nvPr/>
        </p:nvSpPr>
        <p:spPr>
          <a:xfrm>
            <a:off x="1143000" y="1344612"/>
            <a:ext cx="6250296" cy="4536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while (strcmp(command,"bye")!=0){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scanf("%s",command);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if(strcmp(command,"add")==0) 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scanf("%s",ob.name);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if (IsFull(&amp;A))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printf("No more insertion please \n");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else 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AddQ(&amp;A,ob);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printf("Name inserted %s \n",ob.name);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 }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                                         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Queue Example: Contd.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Queue Example: Contd.</a:t>
            </a:r>
          </a:p>
        </p:txBody>
      </p:sp>
      <p:sp>
        <p:nvSpPr>
          <p:cNvPr id="1062" name="Body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  <p:sp>
        <p:nvSpPr>
          <p:cNvPr id="1063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1064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1065" name="Slide Number"/>
          <p:cNvSpPr txBox="1"/>
          <p:nvPr>
            <p:ph type="sldNum" sz="quarter" idx="2"/>
          </p:nvPr>
        </p:nvSpPr>
        <p:spPr>
          <a:xfrm>
            <a:off x="8430259" y="6401179"/>
            <a:ext cx="2565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66" name="if (strcmp(command,&quot;delete&quot;)==0) {…"/>
          <p:cNvSpPr txBox="1"/>
          <p:nvPr/>
        </p:nvSpPr>
        <p:spPr>
          <a:xfrm>
            <a:off x="817562" y="1344612"/>
            <a:ext cx="7503280" cy="419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if (strcmp(command,"delete")==0) 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if (IsEmpty(&amp;A))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    printf("Queue is empty \n");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    else {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             ob=DeleteQ(&amp;A);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              printf("Name deleted %s \n",ob.name);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             }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                                                        }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       }  /* End of while */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 printf("End session \n");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}</a:t>
            </a:r>
          </a:p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rray versus Linked List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Array versus Linked Lists</a:t>
            </a:r>
          </a:p>
        </p:txBody>
      </p:sp>
      <p:sp>
        <p:nvSpPr>
          <p:cNvPr id="193" name="Arrays are suitable for:…"/>
          <p:cNvSpPr txBox="1"/>
          <p:nvPr>
            <p:ph type="body" idx="4294967295"/>
          </p:nvPr>
        </p:nvSpPr>
        <p:spPr>
          <a:xfrm>
            <a:off x="685800" y="1371600"/>
            <a:ext cx="8153400" cy="4724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90000"/>
              </a:lnSpc>
              <a:buChar char="•"/>
              <a:defRPr sz="3000"/>
            </a:pPr>
            <a:r>
              <a:t>Arrays are suitable for: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600"/>
            </a:pPr>
            <a:r>
              <a:t>Inserting/deleting an element at the end.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600"/>
            </a:pPr>
            <a:r>
              <a:t>Randomly accessing any element.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600"/>
            </a:pPr>
            <a:r>
              <a:t>Searching the list for a particular value.</a:t>
            </a:r>
          </a:p>
          <a:p>
            <a:pPr>
              <a:lnSpc>
                <a:spcPct val="90000"/>
              </a:lnSpc>
              <a:buChar char="•"/>
              <a:defRPr sz="3000"/>
            </a:pPr>
            <a:r>
              <a:t>Linked lists are suitable for: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600"/>
            </a:pPr>
            <a:r>
              <a:t>Inserting an element.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600"/>
            </a:pPr>
            <a:r>
              <a:t>Deleting an element.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600"/>
            </a:pPr>
            <a:r>
              <a:t>Applications where sequential access is required.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defRPr sz="2600"/>
            </a:pPr>
            <a:r>
              <a:t>In situations where the number of elements cannot be predicted beforehand.</a:t>
            </a:r>
          </a:p>
        </p:txBody>
      </p:sp>
      <p:sp>
        <p:nvSpPr>
          <p:cNvPr id="194" name="Spring 2012"/>
          <p:cNvSpPr txBox="1"/>
          <p:nvPr/>
        </p:nvSpPr>
        <p:spPr>
          <a:xfrm>
            <a:off x="457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Spring 2012</a:t>
            </a:r>
          </a:p>
        </p:txBody>
      </p:sp>
      <p:sp>
        <p:nvSpPr>
          <p:cNvPr id="195" name="Programming and Data Structure"/>
          <p:cNvSpPr txBox="1"/>
          <p:nvPr/>
        </p:nvSpPr>
        <p:spPr>
          <a:xfrm>
            <a:off x="3124200" y="6404292"/>
            <a:ext cx="2895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0" sz="1200">
                <a:solidFill>
                  <a:srgbClr val="898989"/>
                </a:solidFill>
              </a:defRPr>
            </a:lvl1pPr>
          </a:lstStyle>
          <a:p>
            <a:pPr/>
            <a:r>
              <a:t>Programming and Data Structure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xfrm>
            <a:off x="8506459" y="6401179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500"/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