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57" r:id="rId7"/>
    <p:sldId id="259" r:id="rId8"/>
    <p:sldId id="260" r:id="rId9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008000"/>
    <a:srgbClr val="FF6600"/>
    <a:srgbClr val="990033"/>
    <a:srgbClr val="FF99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6470650"/>
            <a:ext cx="0" cy="143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4585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1988" y="-6470650"/>
            <a:ext cx="19105563" cy="143303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46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7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6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76200"/>
            <a:ext cx="2055812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5038" cy="6094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2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5425" cy="5332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838200"/>
            <a:ext cx="4035425" cy="5332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5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5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3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3250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6934200" y="65389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r" defTabSz="457200">
              <a:lnSpc>
                <a:spcPct val="100000"/>
              </a:lnSpc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C82623-9243-4439-A518-89BE748EA0B2}" type="slidenum">
              <a:rPr lang="en-GB" sz="1400" b="1">
                <a:solidFill>
                  <a:srgbClr val="CC0000"/>
                </a:solidFill>
              </a:rPr>
              <a:pPr algn="r" defTabSz="457200">
                <a:lnSpc>
                  <a:spcPct val="100000"/>
                </a:lnSpc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2pPr>
      <a:lvl3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3pPr>
      <a:lvl4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4pPr>
      <a:lvl5pPr algn="ctr" defTabSz="449263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5pPr>
      <a:lvl6pPr marL="2514600" indent="-2286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6pPr>
      <a:lvl7pPr marL="2971800" indent="-2286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7pPr>
      <a:lvl8pPr marL="3429000" indent="-2286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8pPr>
      <a:lvl9pPr marL="3886200" indent="-228600" algn="ctr" defTabSz="449263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3333CC"/>
          </a:solidFill>
          <a:latin typeface="Verdana" pitchFamily="34" charset="0"/>
        </a:defRPr>
      </a:lvl9pPr>
    </p:titleStyle>
    <p:bodyStyle>
      <a:lvl1pPr marL="342900" indent="-342900" algn="just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2pPr>
      <a:lvl3pPr marL="1143000" indent="-228600" algn="just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</a:defRPr>
      </a:lvl3pPr>
      <a:lvl4pPr marL="1600200" indent="-228600" algn="just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</a:defRPr>
      </a:lvl4pPr>
      <a:lvl5pPr marL="2057400" indent="-228600" algn="just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n-lt"/>
        </a:defRPr>
      </a:lvl5pPr>
      <a:lvl6pPr marL="2514600" indent="-228600" algn="just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n-lt"/>
        </a:defRPr>
      </a:lvl6pPr>
      <a:lvl7pPr marL="2971800" indent="-228600" algn="just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n-lt"/>
        </a:defRPr>
      </a:lvl7pPr>
      <a:lvl8pPr marL="3429000" indent="-228600" algn="just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n-lt"/>
        </a:defRPr>
      </a:lvl8pPr>
      <a:lvl9pPr marL="3886200" indent="-228600" algn="just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4838" cy="990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/>
              <a:t>Pattern Matching and Tries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4724400"/>
            <a:ext cx="82248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defRPr sz="3200">
                <a:solidFill>
                  <a:schemeClr val="accent2"/>
                </a:solidFill>
                <a:latin typeface="Verdana" pitchFamily="34" charset="0"/>
              </a:defRPr>
            </a:lvl1pPr>
            <a:lvl2pPr marL="800100" indent="-342900" eaLnBrk="0" hangingPunct="0">
              <a:defRPr sz="3200">
                <a:solidFill>
                  <a:schemeClr val="accent2"/>
                </a:solidFill>
                <a:latin typeface="Verdana" pitchFamily="34" charset="0"/>
              </a:defRPr>
            </a:lvl2pPr>
            <a:lvl3pPr marL="1143000" indent="-228600" eaLnBrk="0" hangingPunct="0">
              <a:defRPr sz="3200">
                <a:solidFill>
                  <a:schemeClr val="accent2"/>
                </a:solidFill>
                <a:latin typeface="Verdana" pitchFamily="34" charset="0"/>
              </a:defRPr>
            </a:lvl3pPr>
            <a:lvl4pPr marL="1600200" indent="-228600" eaLnBrk="0" hangingPunct="0">
              <a:defRPr sz="3200">
                <a:solidFill>
                  <a:schemeClr val="accent2"/>
                </a:solidFill>
                <a:latin typeface="Verdana" pitchFamily="34" charset="0"/>
              </a:defRPr>
            </a:lvl4pPr>
            <a:lvl5pPr marL="2057400" indent="-228600" eaLnBrk="0" hangingPunct="0">
              <a:defRPr sz="3200">
                <a:solidFill>
                  <a:schemeClr val="accent2"/>
                </a:solidFill>
                <a:latin typeface="Verdana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pitchFamily="34" charset="0"/>
              </a:defRPr>
            </a:lvl9pPr>
          </a:lstStyle>
          <a:p>
            <a:pPr algn="just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IN" sz="2000" b="1" dirty="0">
                <a:solidFill>
                  <a:srgbClr val="000000"/>
                </a:solidFill>
              </a:rPr>
              <a:t>Text </a:t>
            </a:r>
            <a:r>
              <a:rPr lang="en-IN" sz="2000" b="1" dirty="0" smtClean="0">
                <a:solidFill>
                  <a:srgbClr val="000000"/>
                </a:solidFill>
              </a:rPr>
              <a:t>Book</a:t>
            </a:r>
            <a:r>
              <a:rPr lang="en-IN" sz="2000" dirty="0" smtClean="0">
                <a:solidFill>
                  <a:srgbClr val="000000"/>
                </a:solidFill>
              </a:rPr>
              <a:t>:</a:t>
            </a:r>
            <a:endParaRPr lang="en-IN" sz="2000" dirty="0">
              <a:solidFill>
                <a:srgbClr val="000000"/>
              </a:solidFill>
            </a:endParaRPr>
          </a:p>
          <a:p>
            <a:pPr lvl="1" algn="just">
              <a:spcBef>
                <a:spcPts val="700"/>
              </a:spcBef>
              <a:buFont typeface="Arial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M. </a:t>
            </a:r>
            <a:r>
              <a:rPr lang="en-IN" sz="1800" dirty="0">
                <a:solidFill>
                  <a:schemeClr val="tx1"/>
                </a:solidFill>
              </a:rPr>
              <a:t>T. Goodrich</a:t>
            </a:r>
            <a:r>
              <a:rPr lang="en-IN" sz="1800" dirty="0" smtClean="0">
                <a:solidFill>
                  <a:schemeClr val="tx1"/>
                </a:solidFill>
              </a:rPr>
              <a:t>, R. </a:t>
            </a:r>
            <a:r>
              <a:rPr lang="en-IN" sz="1800" dirty="0" err="1" smtClean="0">
                <a:solidFill>
                  <a:schemeClr val="tx1"/>
                </a:solidFill>
              </a:rPr>
              <a:t>Tamassia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and M. </a:t>
            </a:r>
            <a:r>
              <a:rPr lang="en-IN" sz="1800" dirty="0">
                <a:solidFill>
                  <a:schemeClr val="tx1"/>
                </a:solidFill>
              </a:rPr>
              <a:t>H. </a:t>
            </a:r>
            <a:r>
              <a:rPr lang="en-IN" sz="1800" dirty="0" err="1" smtClean="0">
                <a:solidFill>
                  <a:schemeClr val="tx1"/>
                </a:solidFill>
              </a:rPr>
              <a:t>Goldwasser</a:t>
            </a:r>
            <a:r>
              <a:rPr lang="en-IN" sz="1800" dirty="0" smtClean="0">
                <a:solidFill>
                  <a:schemeClr val="tx1"/>
                </a:solidFill>
              </a:rPr>
              <a:t>, </a:t>
            </a:r>
            <a:r>
              <a:rPr lang="en-IN" sz="1800" dirty="0" smtClean="0"/>
              <a:t>Data </a:t>
            </a:r>
            <a:r>
              <a:rPr lang="en-IN" sz="1800" dirty="0"/>
              <a:t>Structures and Algorithm in </a:t>
            </a:r>
            <a:r>
              <a:rPr lang="en-IN" sz="1800" dirty="0" smtClean="0"/>
              <a:t>Java, </a:t>
            </a:r>
            <a:r>
              <a:rPr lang="en-IN" sz="1800" dirty="0" smtClean="0">
                <a:solidFill>
                  <a:schemeClr val="tx1"/>
                </a:solidFill>
              </a:rPr>
              <a:t>Wiley, 6 </a:t>
            </a:r>
            <a:r>
              <a:rPr lang="en-IN" sz="1800" dirty="0" err="1" smtClean="0">
                <a:solidFill>
                  <a:schemeClr val="tx1"/>
                </a:solidFill>
              </a:rPr>
              <a:t>ed</a:t>
            </a:r>
            <a:r>
              <a:rPr lang="en-IN" sz="1800" dirty="0" smtClean="0">
                <a:solidFill>
                  <a:schemeClr val="tx1"/>
                </a:solidFill>
              </a:rPr>
              <a:t>, 2014</a:t>
            </a:r>
            <a:r>
              <a:rPr lang="en-IN" sz="1800" dirty="0" smtClean="0">
                <a:solidFill>
                  <a:srgbClr val="000000"/>
                </a:solidFill>
              </a:rPr>
              <a:t>.</a:t>
            </a:r>
            <a:endParaRPr lang="en-I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Searching for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Find </a:t>
            </a:r>
            <a:r>
              <a:rPr lang="en-IN" dirty="0"/>
              <a:t>all the occurrence of pattern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/>
              <a:t> of length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dirty="0"/>
              <a:t>inside the text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/>
              <a:t> of length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Exact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Approximate matching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4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Naïve Method for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3250" cy="152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FF"/>
                </a:solidFill>
              </a:rPr>
              <a:t>Given</a:t>
            </a:r>
            <a:r>
              <a:rPr lang="en-IN" dirty="0" smtClean="0"/>
              <a:t>: A string (or word) as pattern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/>
              <a:t> of length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dirty="0" smtClean="0"/>
              <a:t>and a </a:t>
            </a:r>
            <a:r>
              <a:rPr lang="en-IN" dirty="0"/>
              <a:t>text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/>
              <a:t> of length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FF"/>
                </a:solidFill>
              </a:rPr>
              <a:t>Aim</a:t>
            </a:r>
            <a:r>
              <a:rPr lang="en-IN" dirty="0" smtClean="0"/>
              <a:t>: To find all occurrences of </a:t>
            </a:r>
            <a:r>
              <a:rPr lang="en-IN" dirty="0"/>
              <a:t>pattern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/>
              <a:t> </a:t>
            </a:r>
            <a:r>
              <a:rPr lang="en-IN" dirty="0" smtClean="0"/>
              <a:t>in </a:t>
            </a:r>
            <a:r>
              <a:rPr lang="en-IN" dirty="0"/>
              <a:t>text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609600" y="5867400"/>
            <a:ext cx="4267200" cy="304800"/>
            <a:chOff x="533400" y="5943600"/>
            <a:chExt cx="4267200" cy="304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7526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20574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l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3622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g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6670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o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9718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r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32766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35814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862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41910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4958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?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334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8382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o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1430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1447800" y="5943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09600" y="2667000"/>
            <a:ext cx="7924800" cy="304800"/>
            <a:chOff x="533400" y="2667000"/>
            <a:chExt cx="7924800" cy="304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533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8382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1430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4478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7526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057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622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670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718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2766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n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81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8862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1910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l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4958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g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8006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o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05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r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4102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57150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60198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3246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629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?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9342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72390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75438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78486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8153400" y="2667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09600" y="3810000"/>
            <a:ext cx="7924800" cy="304800"/>
            <a:chOff x="533400" y="3810000"/>
            <a:chExt cx="7924800" cy="304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533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8382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1430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14478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17526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2057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e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54102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7150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l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60198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tx1"/>
                  </a:solidFill>
                  <a:latin typeface="+mj-lt"/>
                </a:rPr>
                <a:t>g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63246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o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6629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r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9342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72390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t</a:t>
              </a: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75438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78486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8153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26670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29718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Rectangle 11"/>
            <p:cNvSpPr>
              <a:spLocks noChangeArrowheads="1"/>
            </p:cNvSpPr>
            <p:nvPr/>
          </p:nvSpPr>
          <p:spPr bwMode="auto">
            <a:xfrm>
              <a:off x="32766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u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3581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d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41910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3622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44958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o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48006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51054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3886200" y="38100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09600" y="4800600"/>
            <a:ext cx="8229600" cy="304800"/>
            <a:chOff x="533400" y="4800600"/>
            <a:chExt cx="8229600" cy="3048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5410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57150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0198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63246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6629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6934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e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75438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r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8486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o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8153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l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8458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e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72390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533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838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o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1430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r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14478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5" name="Rectangle 11"/>
            <p:cNvSpPr>
              <a:spLocks noChangeArrowheads="1"/>
            </p:cNvSpPr>
            <p:nvPr/>
          </p:nvSpPr>
          <p:spPr bwMode="auto">
            <a:xfrm>
              <a:off x="17526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2057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2362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+mj-lt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6670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l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11"/>
            <p:cNvSpPr>
              <a:spLocks noChangeArrowheads="1"/>
            </p:cNvSpPr>
            <p:nvPr/>
          </p:nvSpPr>
          <p:spPr bwMode="auto">
            <a:xfrm>
              <a:off x="29718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e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Rectangle 11"/>
            <p:cNvSpPr>
              <a:spLocks noChangeArrowheads="1"/>
            </p:cNvSpPr>
            <p:nvPr/>
          </p:nvSpPr>
          <p:spPr bwMode="auto">
            <a:xfrm>
              <a:off x="32766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?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3581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2" name="Rectangle 11"/>
            <p:cNvSpPr>
              <a:spLocks noChangeArrowheads="1"/>
            </p:cNvSpPr>
            <p:nvPr/>
          </p:nvSpPr>
          <p:spPr bwMode="auto">
            <a:xfrm>
              <a:off x="38862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h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44958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48006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5105400" y="4800600"/>
              <a:ext cx="304800" cy="304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9600" y="2362200"/>
            <a:ext cx="7924800" cy="304800"/>
            <a:chOff x="533400" y="2362200"/>
            <a:chExt cx="7924800" cy="304800"/>
          </a:xfrm>
        </p:grpSpPr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533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838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1143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1447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1752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2057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113" name="Rectangle 11"/>
            <p:cNvSpPr>
              <a:spLocks noChangeArrowheads="1"/>
            </p:cNvSpPr>
            <p:nvPr/>
          </p:nvSpPr>
          <p:spPr bwMode="auto">
            <a:xfrm>
              <a:off x="2362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2667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Rectangle 11"/>
            <p:cNvSpPr>
              <a:spLocks noChangeArrowheads="1"/>
            </p:cNvSpPr>
            <p:nvPr/>
          </p:nvSpPr>
          <p:spPr bwMode="auto">
            <a:xfrm>
              <a:off x="2971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3276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3581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3886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4191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Rectangle 11"/>
            <p:cNvSpPr>
              <a:spLocks noChangeArrowheads="1"/>
            </p:cNvSpPr>
            <p:nvPr/>
          </p:nvSpPr>
          <p:spPr bwMode="auto">
            <a:xfrm>
              <a:off x="4495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1" name="Rectangle 11"/>
            <p:cNvSpPr>
              <a:spLocks noChangeArrowheads="1"/>
            </p:cNvSpPr>
            <p:nvPr/>
          </p:nvSpPr>
          <p:spPr bwMode="auto">
            <a:xfrm>
              <a:off x="4800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5105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3" name="Rectangle 11"/>
            <p:cNvSpPr>
              <a:spLocks noChangeArrowheads="1"/>
            </p:cNvSpPr>
            <p:nvPr/>
          </p:nvSpPr>
          <p:spPr bwMode="auto">
            <a:xfrm>
              <a:off x="5410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Rectangle 11"/>
            <p:cNvSpPr>
              <a:spLocks noChangeArrowheads="1"/>
            </p:cNvSpPr>
            <p:nvPr/>
          </p:nvSpPr>
          <p:spPr bwMode="auto">
            <a:xfrm>
              <a:off x="5715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6019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19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6" name="Rectangle 11"/>
            <p:cNvSpPr>
              <a:spLocks noChangeArrowheads="1"/>
            </p:cNvSpPr>
            <p:nvPr/>
          </p:nvSpPr>
          <p:spPr bwMode="auto">
            <a:xfrm>
              <a:off x="6324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6629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6934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7239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0" name="Rectangle 11"/>
            <p:cNvSpPr>
              <a:spLocks noChangeArrowheads="1"/>
            </p:cNvSpPr>
            <p:nvPr/>
          </p:nvSpPr>
          <p:spPr bwMode="auto">
            <a:xfrm>
              <a:off x="7543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1" name="Rectangle 11"/>
            <p:cNvSpPr>
              <a:spLocks noChangeArrowheads="1"/>
            </p:cNvSpPr>
            <p:nvPr/>
          </p:nvSpPr>
          <p:spPr bwMode="auto">
            <a:xfrm>
              <a:off x="7848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8153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09600" y="3505200"/>
            <a:ext cx="7924800" cy="304800"/>
            <a:chOff x="533400" y="2362200"/>
            <a:chExt cx="7924800" cy="304800"/>
          </a:xfrm>
        </p:grpSpPr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533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Rectangle 11"/>
            <p:cNvSpPr>
              <a:spLocks noChangeArrowheads="1"/>
            </p:cNvSpPr>
            <p:nvPr/>
          </p:nvSpPr>
          <p:spPr bwMode="auto">
            <a:xfrm>
              <a:off x="838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1143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29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8" name="Rectangle 11"/>
            <p:cNvSpPr>
              <a:spLocks noChangeArrowheads="1"/>
            </p:cNvSpPr>
            <p:nvPr/>
          </p:nvSpPr>
          <p:spPr bwMode="auto">
            <a:xfrm>
              <a:off x="1447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9" name="Rectangle 11"/>
            <p:cNvSpPr>
              <a:spLocks noChangeArrowheads="1"/>
            </p:cNvSpPr>
            <p:nvPr/>
          </p:nvSpPr>
          <p:spPr bwMode="auto">
            <a:xfrm>
              <a:off x="1752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0" name="Rectangle 11"/>
            <p:cNvSpPr>
              <a:spLocks noChangeArrowheads="1"/>
            </p:cNvSpPr>
            <p:nvPr/>
          </p:nvSpPr>
          <p:spPr bwMode="auto">
            <a:xfrm>
              <a:off x="2057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1" name="Rectangle 11"/>
            <p:cNvSpPr>
              <a:spLocks noChangeArrowheads="1"/>
            </p:cNvSpPr>
            <p:nvPr/>
          </p:nvSpPr>
          <p:spPr bwMode="auto">
            <a:xfrm>
              <a:off x="2362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667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2971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4" name="Rectangle 11"/>
            <p:cNvSpPr>
              <a:spLocks noChangeArrowheads="1"/>
            </p:cNvSpPr>
            <p:nvPr/>
          </p:nvSpPr>
          <p:spPr bwMode="auto">
            <a:xfrm>
              <a:off x="3276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3581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3886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7" name="Rectangle 11"/>
            <p:cNvSpPr>
              <a:spLocks noChangeArrowheads="1"/>
            </p:cNvSpPr>
            <p:nvPr/>
          </p:nvSpPr>
          <p:spPr bwMode="auto">
            <a:xfrm>
              <a:off x="4191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39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8" name="Rectangle 11"/>
            <p:cNvSpPr>
              <a:spLocks noChangeArrowheads="1"/>
            </p:cNvSpPr>
            <p:nvPr/>
          </p:nvSpPr>
          <p:spPr bwMode="auto">
            <a:xfrm>
              <a:off x="4495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Rectangle 11"/>
            <p:cNvSpPr>
              <a:spLocks noChangeArrowheads="1"/>
            </p:cNvSpPr>
            <p:nvPr/>
          </p:nvSpPr>
          <p:spPr bwMode="auto">
            <a:xfrm>
              <a:off x="4800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5105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1" name="Rectangle 11"/>
            <p:cNvSpPr>
              <a:spLocks noChangeArrowheads="1"/>
            </p:cNvSpPr>
            <p:nvPr/>
          </p:nvSpPr>
          <p:spPr bwMode="auto">
            <a:xfrm>
              <a:off x="5410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2" name="Rectangle 11"/>
            <p:cNvSpPr>
              <a:spLocks noChangeArrowheads="1"/>
            </p:cNvSpPr>
            <p:nvPr/>
          </p:nvSpPr>
          <p:spPr bwMode="auto">
            <a:xfrm>
              <a:off x="5715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3" name="Rectangle 11"/>
            <p:cNvSpPr>
              <a:spLocks noChangeArrowheads="1"/>
            </p:cNvSpPr>
            <p:nvPr/>
          </p:nvSpPr>
          <p:spPr bwMode="auto">
            <a:xfrm>
              <a:off x="6019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6324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6629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Rectangle 11"/>
            <p:cNvSpPr>
              <a:spLocks noChangeArrowheads="1"/>
            </p:cNvSpPr>
            <p:nvPr/>
          </p:nvSpPr>
          <p:spPr bwMode="auto">
            <a:xfrm>
              <a:off x="69342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72390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49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8" name="Rectangle 11"/>
            <p:cNvSpPr>
              <a:spLocks noChangeArrowheads="1"/>
            </p:cNvSpPr>
            <p:nvPr/>
          </p:nvSpPr>
          <p:spPr bwMode="auto">
            <a:xfrm>
              <a:off x="75438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78486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0" name="Rectangle 11"/>
            <p:cNvSpPr>
              <a:spLocks noChangeArrowheads="1"/>
            </p:cNvSpPr>
            <p:nvPr/>
          </p:nvSpPr>
          <p:spPr bwMode="auto">
            <a:xfrm>
              <a:off x="8153400" y="23622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09600" y="4495800"/>
            <a:ext cx="8229600" cy="304800"/>
            <a:chOff x="533400" y="4495800"/>
            <a:chExt cx="8229600" cy="304800"/>
          </a:xfrm>
        </p:grpSpPr>
        <p:sp>
          <p:nvSpPr>
            <p:cNvPr id="163" name="Rectangle 11"/>
            <p:cNvSpPr>
              <a:spLocks noChangeArrowheads="1"/>
            </p:cNvSpPr>
            <p:nvPr/>
          </p:nvSpPr>
          <p:spPr bwMode="auto">
            <a:xfrm>
              <a:off x="533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4" name="Rectangle 11"/>
            <p:cNvSpPr>
              <a:spLocks noChangeArrowheads="1"/>
            </p:cNvSpPr>
            <p:nvPr/>
          </p:nvSpPr>
          <p:spPr bwMode="auto">
            <a:xfrm>
              <a:off x="838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5" name="Rectangle 11"/>
            <p:cNvSpPr>
              <a:spLocks noChangeArrowheads="1"/>
            </p:cNvSpPr>
            <p:nvPr/>
          </p:nvSpPr>
          <p:spPr bwMode="auto">
            <a:xfrm>
              <a:off x="11430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6" name="Rectangle 11"/>
            <p:cNvSpPr>
              <a:spLocks noChangeArrowheads="1"/>
            </p:cNvSpPr>
            <p:nvPr/>
          </p:nvSpPr>
          <p:spPr bwMode="auto">
            <a:xfrm>
              <a:off x="14478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7" name="Rectangle 11"/>
            <p:cNvSpPr>
              <a:spLocks noChangeArrowheads="1"/>
            </p:cNvSpPr>
            <p:nvPr/>
          </p:nvSpPr>
          <p:spPr bwMode="auto">
            <a:xfrm>
              <a:off x="17526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8" name="Rectangle 11"/>
            <p:cNvSpPr>
              <a:spLocks noChangeArrowheads="1"/>
            </p:cNvSpPr>
            <p:nvPr/>
          </p:nvSpPr>
          <p:spPr bwMode="auto">
            <a:xfrm>
              <a:off x="2057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59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26670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1" name="Rectangle 11"/>
            <p:cNvSpPr>
              <a:spLocks noChangeArrowheads="1"/>
            </p:cNvSpPr>
            <p:nvPr/>
          </p:nvSpPr>
          <p:spPr bwMode="auto">
            <a:xfrm>
              <a:off x="29718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2" name="Rectangle 11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3581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4" name="Rectangle 11"/>
            <p:cNvSpPr>
              <a:spLocks noChangeArrowheads="1"/>
            </p:cNvSpPr>
            <p:nvPr/>
          </p:nvSpPr>
          <p:spPr bwMode="auto">
            <a:xfrm>
              <a:off x="3886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5" name="Rectangle 11"/>
            <p:cNvSpPr>
              <a:spLocks noChangeArrowheads="1"/>
            </p:cNvSpPr>
            <p:nvPr/>
          </p:nvSpPr>
          <p:spPr bwMode="auto">
            <a:xfrm>
              <a:off x="41910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6" name="Rectangle 11"/>
            <p:cNvSpPr>
              <a:spLocks noChangeArrowheads="1"/>
            </p:cNvSpPr>
            <p:nvPr/>
          </p:nvSpPr>
          <p:spPr bwMode="auto">
            <a:xfrm>
              <a:off x="44958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7" name="Rectangle 11"/>
            <p:cNvSpPr>
              <a:spLocks noChangeArrowheads="1"/>
            </p:cNvSpPr>
            <p:nvPr/>
          </p:nvSpPr>
          <p:spPr bwMode="auto">
            <a:xfrm>
              <a:off x="48006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5105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9" name="Rectangle 11"/>
            <p:cNvSpPr>
              <a:spLocks noChangeArrowheads="1"/>
            </p:cNvSpPr>
            <p:nvPr/>
          </p:nvSpPr>
          <p:spPr bwMode="auto">
            <a:xfrm>
              <a:off x="5410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69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57150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1" name="Rectangle 11"/>
            <p:cNvSpPr>
              <a:spLocks noChangeArrowheads="1"/>
            </p:cNvSpPr>
            <p:nvPr/>
          </p:nvSpPr>
          <p:spPr bwMode="auto">
            <a:xfrm>
              <a:off x="60198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2" name="Rectangle 11"/>
            <p:cNvSpPr>
              <a:spLocks noChangeArrowheads="1"/>
            </p:cNvSpPr>
            <p:nvPr/>
          </p:nvSpPr>
          <p:spPr bwMode="auto">
            <a:xfrm>
              <a:off x="63246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629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4" name="Rectangle 11"/>
            <p:cNvSpPr>
              <a:spLocks noChangeArrowheads="1"/>
            </p:cNvSpPr>
            <p:nvPr/>
          </p:nvSpPr>
          <p:spPr bwMode="auto">
            <a:xfrm>
              <a:off x="6934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5" name="Rectangle 11"/>
            <p:cNvSpPr>
              <a:spLocks noChangeArrowheads="1"/>
            </p:cNvSpPr>
            <p:nvPr/>
          </p:nvSpPr>
          <p:spPr bwMode="auto">
            <a:xfrm>
              <a:off x="72390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75438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Rectangle 11"/>
            <p:cNvSpPr>
              <a:spLocks noChangeArrowheads="1"/>
            </p:cNvSpPr>
            <p:nvPr/>
          </p:nvSpPr>
          <p:spPr bwMode="auto">
            <a:xfrm>
              <a:off x="78486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8" name="Rectangle 11"/>
            <p:cNvSpPr>
              <a:spLocks noChangeArrowheads="1"/>
            </p:cNvSpPr>
            <p:nvPr/>
          </p:nvSpPr>
          <p:spPr bwMode="auto">
            <a:xfrm>
              <a:off x="81534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9" name="Rectangle 11"/>
            <p:cNvSpPr>
              <a:spLocks noChangeArrowheads="1"/>
            </p:cNvSpPr>
            <p:nvPr/>
          </p:nvSpPr>
          <p:spPr bwMode="auto">
            <a:xfrm>
              <a:off x="8458200" y="4495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79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09600" y="5562600"/>
            <a:ext cx="4267200" cy="304800"/>
            <a:chOff x="533400" y="5638800"/>
            <a:chExt cx="4267200" cy="304800"/>
          </a:xfrm>
        </p:grpSpPr>
        <p:sp>
          <p:nvSpPr>
            <p:cNvPr id="190" name="Rectangle 11"/>
            <p:cNvSpPr>
              <a:spLocks noChangeArrowheads="1"/>
            </p:cNvSpPr>
            <p:nvPr/>
          </p:nvSpPr>
          <p:spPr bwMode="auto">
            <a:xfrm>
              <a:off x="5334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1" name="Rectangle 11"/>
            <p:cNvSpPr>
              <a:spLocks noChangeArrowheads="1"/>
            </p:cNvSpPr>
            <p:nvPr/>
          </p:nvSpPr>
          <p:spPr bwMode="auto">
            <a:xfrm>
              <a:off x="8382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2" name="Rectangle 11"/>
            <p:cNvSpPr>
              <a:spLocks noChangeArrowheads="1"/>
            </p:cNvSpPr>
            <p:nvPr/>
          </p:nvSpPr>
          <p:spPr bwMode="auto">
            <a:xfrm>
              <a:off x="11430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3" name="Rectangle 11"/>
            <p:cNvSpPr>
              <a:spLocks noChangeArrowheads="1"/>
            </p:cNvSpPr>
            <p:nvPr/>
          </p:nvSpPr>
          <p:spPr bwMode="auto">
            <a:xfrm>
              <a:off x="14478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17526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84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5" name="Rectangle 11"/>
            <p:cNvSpPr>
              <a:spLocks noChangeArrowheads="1"/>
            </p:cNvSpPr>
            <p:nvPr/>
          </p:nvSpPr>
          <p:spPr bwMode="auto">
            <a:xfrm>
              <a:off x="20574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85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6" name="Rectangle 11"/>
            <p:cNvSpPr>
              <a:spLocks noChangeArrowheads="1"/>
            </p:cNvSpPr>
            <p:nvPr/>
          </p:nvSpPr>
          <p:spPr bwMode="auto">
            <a:xfrm>
              <a:off x="23622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86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26670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87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9718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88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9" name="Rectangle 11"/>
            <p:cNvSpPr>
              <a:spLocks noChangeArrowheads="1"/>
            </p:cNvSpPr>
            <p:nvPr/>
          </p:nvSpPr>
          <p:spPr bwMode="auto">
            <a:xfrm>
              <a:off x="32766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89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0" name="Rectangle 11"/>
            <p:cNvSpPr>
              <a:spLocks noChangeArrowheads="1"/>
            </p:cNvSpPr>
            <p:nvPr/>
          </p:nvSpPr>
          <p:spPr bwMode="auto">
            <a:xfrm>
              <a:off x="35814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90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1" name="Rectangle 11"/>
            <p:cNvSpPr>
              <a:spLocks noChangeArrowheads="1"/>
            </p:cNvSpPr>
            <p:nvPr/>
          </p:nvSpPr>
          <p:spPr bwMode="auto">
            <a:xfrm>
              <a:off x="38862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91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2" name="Rectangle 11"/>
            <p:cNvSpPr>
              <a:spLocks noChangeArrowheads="1"/>
            </p:cNvSpPr>
            <p:nvPr/>
          </p:nvSpPr>
          <p:spPr bwMode="auto">
            <a:xfrm>
              <a:off x="41910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92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3" name="Rectangle 11"/>
            <p:cNvSpPr>
              <a:spLocks noChangeArrowheads="1"/>
            </p:cNvSpPr>
            <p:nvPr/>
          </p:nvSpPr>
          <p:spPr bwMode="auto">
            <a:xfrm>
              <a:off x="4495800" y="5638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93</a:t>
              </a: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9" name="Rectangle 11"/>
          <p:cNvSpPr>
            <a:spLocks noChangeArrowheads="1"/>
          </p:cNvSpPr>
          <p:nvPr/>
        </p:nvSpPr>
        <p:spPr bwMode="auto">
          <a:xfrm>
            <a:off x="2286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Rectangle 11"/>
          <p:cNvSpPr>
            <a:spLocks noChangeArrowheads="1"/>
          </p:cNvSpPr>
          <p:nvPr/>
        </p:nvSpPr>
        <p:spPr bwMode="auto">
          <a:xfrm>
            <a:off x="228600" y="3124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609600" y="3124200"/>
            <a:ext cx="2743200" cy="304800"/>
            <a:chOff x="3962400" y="3124200"/>
            <a:chExt cx="2743200" cy="304800"/>
          </a:xfrm>
        </p:grpSpPr>
        <p:sp>
          <p:nvSpPr>
            <p:cNvPr id="211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2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3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4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6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7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18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914400" y="3124200"/>
            <a:ext cx="2743200" cy="304800"/>
            <a:chOff x="3962400" y="3124200"/>
            <a:chExt cx="2743200" cy="304800"/>
          </a:xfrm>
        </p:grpSpPr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2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19200" y="3124200"/>
            <a:ext cx="2743200" cy="304800"/>
            <a:chOff x="3962400" y="3124200"/>
            <a:chExt cx="2743200" cy="304800"/>
          </a:xfrm>
        </p:grpSpPr>
        <p:sp>
          <p:nvSpPr>
            <p:cNvPr id="23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3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3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524000" y="3124200"/>
            <a:ext cx="2743200" cy="304800"/>
            <a:chOff x="3962400" y="3124200"/>
            <a:chExt cx="2743200" cy="304800"/>
          </a:xfrm>
        </p:grpSpPr>
        <p:sp>
          <p:nvSpPr>
            <p:cNvPr id="24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4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4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828800" y="3124200"/>
            <a:ext cx="2743200" cy="304800"/>
            <a:chOff x="3962400" y="3124200"/>
            <a:chExt cx="2743200" cy="304800"/>
          </a:xfrm>
        </p:grpSpPr>
        <p:sp>
          <p:nvSpPr>
            <p:cNvPr id="25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5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133600" y="3124200"/>
            <a:ext cx="2743200" cy="304800"/>
            <a:chOff x="3962400" y="3124200"/>
            <a:chExt cx="2743200" cy="304800"/>
          </a:xfrm>
        </p:grpSpPr>
        <p:sp>
          <p:nvSpPr>
            <p:cNvPr id="26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6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6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438400" y="3124200"/>
            <a:ext cx="2743200" cy="304800"/>
            <a:chOff x="3962400" y="3124200"/>
            <a:chExt cx="2743200" cy="304800"/>
          </a:xfrm>
        </p:grpSpPr>
        <p:sp>
          <p:nvSpPr>
            <p:cNvPr id="27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76" name="Rectangle 27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7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7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2743200" y="3124200"/>
            <a:ext cx="2743200" cy="304800"/>
            <a:chOff x="3962400" y="3124200"/>
            <a:chExt cx="2743200" cy="304800"/>
          </a:xfrm>
        </p:grpSpPr>
        <p:sp>
          <p:nvSpPr>
            <p:cNvPr id="28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86" name="Rectangle 28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8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048000" y="3124200"/>
            <a:ext cx="2743200" cy="304800"/>
            <a:chOff x="3962400" y="3124200"/>
            <a:chExt cx="2743200" cy="304800"/>
          </a:xfrm>
        </p:grpSpPr>
        <p:sp>
          <p:nvSpPr>
            <p:cNvPr id="29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296" name="Rectangle 29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9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29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352800" y="3124200"/>
            <a:ext cx="2743200" cy="304800"/>
            <a:chOff x="3962400" y="3124200"/>
            <a:chExt cx="2743200" cy="304800"/>
          </a:xfrm>
        </p:grpSpPr>
        <p:sp>
          <p:nvSpPr>
            <p:cNvPr id="30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06" name="Rectangle 30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0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657600" y="3124200"/>
            <a:ext cx="2743200" cy="304800"/>
            <a:chOff x="3962400" y="3124200"/>
            <a:chExt cx="2743200" cy="304800"/>
          </a:xfrm>
        </p:grpSpPr>
        <p:sp>
          <p:nvSpPr>
            <p:cNvPr id="31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16" name="Rectangle 31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1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962400" y="3124200"/>
            <a:ext cx="2743200" cy="304800"/>
            <a:chOff x="3962400" y="3124200"/>
            <a:chExt cx="2743200" cy="304800"/>
          </a:xfrm>
        </p:grpSpPr>
        <p:sp>
          <p:nvSpPr>
            <p:cNvPr id="32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26" name="Rectangle 32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2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267200" y="3124200"/>
            <a:ext cx="2743200" cy="304800"/>
            <a:chOff x="3962400" y="3124200"/>
            <a:chExt cx="2743200" cy="304800"/>
          </a:xfrm>
        </p:grpSpPr>
        <p:sp>
          <p:nvSpPr>
            <p:cNvPr id="33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36" name="Rectangle 33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3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572000" y="3124200"/>
            <a:ext cx="2743200" cy="304800"/>
            <a:chOff x="3962400" y="3124200"/>
            <a:chExt cx="2743200" cy="304800"/>
          </a:xfrm>
        </p:grpSpPr>
        <p:sp>
          <p:nvSpPr>
            <p:cNvPr id="34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46" name="Rectangle 34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4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4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876800" y="3124200"/>
            <a:ext cx="2743200" cy="304800"/>
            <a:chOff x="3962400" y="3124200"/>
            <a:chExt cx="2743200" cy="304800"/>
          </a:xfrm>
        </p:grpSpPr>
        <p:sp>
          <p:nvSpPr>
            <p:cNvPr id="35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56" name="Rectangle 35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5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5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5181600" y="3124200"/>
            <a:ext cx="2743200" cy="304800"/>
            <a:chOff x="3962400" y="3124200"/>
            <a:chExt cx="2743200" cy="304800"/>
          </a:xfrm>
        </p:grpSpPr>
        <p:sp>
          <p:nvSpPr>
            <p:cNvPr id="36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66" name="Rectangle 36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5486400" y="3124200"/>
            <a:ext cx="2743200" cy="304800"/>
            <a:chOff x="3962400" y="3124200"/>
            <a:chExt cx="2743200" cy="304800"/>
          </a:xfrm>
        </p:grpSpPr>
        <p:sp>
          <p:nvSpPr>
            <p:cNvPr id="37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76" name="Rectangle 37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7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5791200" y="3124200"/>
            <a:ext cx="2743200" cy="304800"/>
            <a:chOff x="3962400" y="3124200"/>
            <a:chExt cx="2743200" cy="304800"/>
          </a:xfrm>
        </p:grpSpPr>
        <p:sp>
          <p:nvSpPr>
            <p:cNvPr id="382" name="Rectangle 11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a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3" name="Rectangle 11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l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4" name="Rectangle 11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C00000"/>
                  </a:solidFill>
                  <a:latin typeface="+mj-lt"/>
                </a:rPr>
                <a:t>g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5" name="Rectangle 11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o</a:t>
              </a:r>
            </a:p>
          </p:txBody>
        </p:sp>
        <p:sp>
          <p:nvSpPr>
            <p:cNvPr id="386" name="Rectangle 385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r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7" name="Rectangle 11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C00000"/>
                  </a:solidFill>
                  <a:latin typeface="+mj-lt"/>
                </a:rPr>
                <a:t>i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88" name="Rectangle 11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t</a:t>
              </a:r>
            </a:p>
          </p:txBody>
        </p:sp>
        <p:sp>
          <p:nvSpPr>
            <p:cNvPr id="389" name="Rectangle 11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h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90" name="Rectangle 11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+mj-lt"/>
                </a:rPr>
                <a:t>m</a:t>
              </a:r>
              <a:endParaRPr lang="en-US" sz="20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391" name="Rectangle 8"/>
          <p:cNvSpPr>
            <a:spLocks noChangeArrowheads="1"/>
          </p:cNvSpPr>
          <p:nvPr/>
        </p:nvSpPr>
        <p:spPr bwMode="auto">
          <a:xfrm>
            <a:off x="5791200" y="5562600"/>
            <a:ext cx="213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 i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(</a:t>
            </a:r>
            <a:r>
              <a:rPr lang="en-US" sz="2400" b="1" i="1" dirty="0" err="1" smtClean="0">
                <a:solidFill>
                  <a:srgbClr val="990033"/>
                </a:solidFill>
                <a:latin typeface="Times New Roman" panose="02020603050405020304" pitchFamily="18" charset="0"/>
              </a:rPr>
              <a:t>mn</a:t>
            </a:r>
            <a:r>
              <a:rPr lang="en-US" sz="24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7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3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Knutt</a:t>
            </a:r>
            <a:r>
              <a:rPr lang="en-IN" dirty="0" smtClean="0"/>
              <a:t>-</a:t>
            </a:r>
            <a:r>
              <a:rPr lang="en-IN" dirty="0" err="1" smtClean="0"/>
              <a:t>Moris</a:t>
            </a:r>
            <a:r>
              <a:rPr lang="en-IN" dirty="0" smtClean="0"/>
              <a:t>-Prat (KMP)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 KMP algorithm, pattern is pre-processed to speedup pattern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After pre-processing, time to matching will be proportional to the length of the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FF"/>
                </a:solidFill>
              </a:rPr>
              <a:t>Disadvantage</a:t>
            </a:r>
            <a:r>
              <a:rPr lang="en-IN" dirty="0" smtClean="0"/>
              <a:t>: More time when the length of text is large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FF"/>
                </a:solidFill>
              </a:rPr>
              <a:t>Can I pre-process the text so that search for a pattern in the time proportional to the length of pattern?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We require to pre-process the text and create a data structure </a:t>
            </a:r>
            <a:r>
              <a:rPr lang="en-IN" dirty="0" smtClean="0">
                <a:solidFill>
                  <a:srgbClr val="0000FF"/>
                </a:solidFill>
              </a:rPr>
              <a:t>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Standard 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Compressed tries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6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Tries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Trie</a:t>
            </a:r>
            <a:r>
              <a:rPr lang="en-IN" dirty="0" smtClean="0"/>
              <a:t> is a data structure to maintain a set of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0000FF"/>
                </a:solidFill>
              </a:rPr>
              <a:t>standard </a:t>
            </a:r>
            <a:r>
              <a:rPr lang="en-IN" dirty="0" err="1" smtClean="0">
                <a:solidFill>
                  <a:srgbClr val="0000FF"/>
                </a:solidFill>
              </a:rPr>
              <a:t>trie</a:t>
            </a:r>
            <a:r>
              <a:rPr lang="en-IN" dirty="0" smtClean="0"/>
              <a:t> for a set of strings S is an </a:t>
            </a:r>
            <a:r>
              <a:rPr lang="en-IN" dirty="0" smtClean="0">
                <a:solidFill>
                  <a:srgbClr val="0000FF"/>
                </a:solidFill>
              </a:rPr>
              <a:t>ordered tree</a:t>
            </a:r>
            <a:r>
              <a:rPr lang="en-IN" dirty="0" smtClean="0"/>
              <a:t> such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Each node except root is labelled with a character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children of a node are alphabetically ordered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paths from the root to external nodes yield the string of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Trie</a:t>
            </a:r>
            <a:r>
              <a:rPr lang="en-IN" dirty="0" smtClean="0"/>
              <a:t> is like a </a:t>
            </a:r>
            <a:r>
              <a:rPr lang="en-IN" dirty="0" err="1" smtClean="0"/>
              <a:t>multiway</a:t>
            </a:r>
            <a:r>
              <a:rPr lang="en-IN" dirty="0" smtClean="0"/>
              <a:t> search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number of children of a node can be as large as the total number of alphabets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Leaf node is represented as square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Leaf node correspond to the end of a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Search time take order of length of the word/pattern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 of Tries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" y="1219200"/>
            <a:ext cx="904651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5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7702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1"/>
            <a:ext cx="71151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 of 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6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 of Compression Tries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8991600" cy="2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016000"/>
            <a:ext cx="75247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31565</TotalTime>
  <Words>633</Words>
  <Application>Microsoft Office PowerPoint</Application>
  <PresentationFormat>On-screen Show (4:3)</PresentationFormat>
  <Paragraphs>368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Verdana</vt:lpstr>
      <vt:lpstr>Default Design</vt:lpstr>
      <vt:lpstr>Pattern Matching and Tries</vt:lpstr>
      <vt:lpstr>Pattern Matching</vt:lpstr>
      <vt:lpstr>Naïve Method for Pattern Matching</vt:lpstr>
      <vt:lpstr>Knutt-Moris-Prat (KMP) Algorithm</vt:lpstr>
      <vt:lpstr>Standard Tries</vt:lpstr>
      <vt:lpstr>Illustration of Tries</vt:lpstr>
      <vt:lpstr>Illustration of Tries</vt:lpstr>
      <vt:lpstr>Illustration of Compression Tries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Dileep</dc:creator>
  <cp:lastModifiedBy>Deepu</cp:lastModifiedBy>
  <cp:revision>3188</cp:revision>
  <cp:lastPrinted>1601-01-01T00:00:00Z</cp:lastPrinted>
  <dcterms:created xsi:type="dcterms:W3CDTF">1601-01-01T00:00:00Z</dcterms:created>
  <dcterms:modified xsi:type="dcterms:W3CDTF">2017-05-14T17:14:56Z</dcterms:modified>
</cp:coreProperties>
</file>