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8.jpeg" ContentType="image/jpeg"/>
  <Override PartName="/ppt/media/image6.png" ContentType="image/png"/>
  <Override PartName="/ppt/media/image7.jpeg" ContentType="image/jpeg"/>
  <Override PartName="/ppt/media/image11.png" ContentType="image/png"/>
  <Override PartName="/ppt/media/image9.jpeg" ContentType="image/jpeg"/>
  <Override PartName="/ppt/media/image12.png" ContentType="image/png"/>
  <Override PartName="/ppt/media/image1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45A42C-DFC3-45C0-B57E-54ADCCD245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799317-BC58-4503-B6EA-F4B8B42C16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8362DB-A20D-4497-8C8E-67821AF50D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7C18BB-1405-495B-A27F-EC231A3A52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AD22F7-B81D-4A3B-8B82-62905A799F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B8E403-B2A8-4C93-87D3-C46FDFD135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9874CD-3C49-4A89-8212-F896E0FD70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82727F-1458-4EE7-AADE-C8FFC58843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BFB9EA-E782-4B2D-8B3D-A669C6D249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09D71E-AEB0-46B0-8362-A186CCD97F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337C60-78EC-4857-8170-5865A5DA22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923830-6746-47EE-A8DF-6BE97A4F58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EA692D-B303-4367-8886-211694CF38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0E2F9F-9245-46E9-AB08-0E71383C8C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C54FD0-2DEC-419E-BBA7-38869B011A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3F2E1A-5798-4AF1-9F56-E3D78DAEA5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79AC15-3545-446C-AADB-93EEC74FBD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83196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48CD0D-1CAA-40F1-81F0-21750B1F14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AB527-54CA-4346-8B1E-D4B3EC1A13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ACCD0A-BA8C-4533-84E4-2F237AFC45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5EB1C4-8422-4A69-8B35-A2C42C6D3B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E868B2-0656-45B8-910F-DE3544C908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8799A2-24EC-44C4-A921-EDE3207980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BB8BA8-F546-4EC1-80DC-3E79943E15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;p23"/>
          <p:cNvGrpSpPr/>
          <p:nvPr/>
        </p:nvGrpSpPr>
        <p:grpSpPr>
          <a:xfrm>
            <a:off x="0" y="-11160"/>
            <a:ext cx="12272040" cy="6857640"/>
            <a:chOff x="0" y="-11160"/>
            <a:chExt cx="12272040" cy="6857640"/>
          </a:xfrm>
        </p:grpSpPr>
        <p:sp>
          <p:nvSpPr>
            <p:cNvPr id="1" name="Google Shape;9;p23"/>
            <p:cNvSpPr/>
            <p:nvPr/>
          </p:nvSpPr>
          <p:spPr>
            <a:xfrm>
              <a:off x="0" y="-11160"/>
              <a:ext cx="12236040" cy="68576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Google Shape;10;p23"/>
            <p:cNvSpPr/>
            <p:nvPr/>
          </p:nvSpPr>
          <p:spPr>
            <a:xfrm>
              <a:off x="734400" y="47520"/>
              <a:ext cx="1343880" cy="39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0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RV College of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0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Engineering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3" name="Google Shape;11;p23" descr=""/>
            <p:cNvPicPr/>
            <p:nvPr/>
          </p:nvPicPr>
          <p:blipFill>
            <a:blip r:embed="rId2"/>
            <a:stretch/>
          </p:blipFill>
          <p:spPr>
            <a:xfrm>
              <a:off x="36720" y="24840"/>
              <a:ext cx="698040" cy="523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Google Shape;12;p23"/>
            <p:cNvSpPr/>
            <p:nvPr/>
          </p:nvSpPr>
          <p:spPr>
            <a:xfrm>
              <a:off x="0" y="609480"/>
              <a:ext cx="12272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70c0"/>
              </a:solidFill>
              <a:round/>
            </a:ln>
            <a:effectLst>
              <a:outerShdw blurRad="39960" dir="5400000" dist="20160" rotWithShape="0">
                <a:srgbClr val="000000">
                  <a:alpha val="37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3;p23"/>
            <p:cNvSpPr/>
            <p:nvPr/>
          </p:nvSpPr>
          <p:spPr>
            <a:xfrm>
              <a:off x="9448920" y="117360"/>
              <a:ext cx="2742840" cy="27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i="1" lang="en-US" sz="1200" spc="-1" strike="noStrike">
                  <a:solidFill>
                    <a:srgbClr val="0070c0"/>
                  </a:solidFill>
                  <a:latin typeface="Bookman Old Style"/>
                  <a:ea typeface="Bookman Old Style"/>
                </a:rPr>
                <a:t>Go, Change the World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2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0" y="0"/>
            <a:ext cx="2999520" cy="299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570094B-3E86-489F-8C04-86DD277A711A}" type="slidenum"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8;p23"/>
          <p:cNvGrpSpPr/>
          <p:nvPr/>
        </p:nvGrpSpPr>
        <p:grpSpPr>
          <a:xfrm>
            <a:off x="0" y="-11160"/>
            <a:ext cx="12272040" cy="6857640"/>
            <a:chOff x="0" y="-11160"/>
            <a:chExt cx="12272040" cy="6857640"/>
          </a:xfrm>
        </p:grpSpPr>
        <p:sp>
          <p:nvSpPr>
            <p:cNvPr id="48" name="Google Shape;9;p23"/>
            <p:cNvSpPr/>
            <p:nvPr/>
          </p:nvSpPr>
          <p:spPr>
            <a:xfrm>
              <a:off x="0" y="-11160"/>
              <a:ext cx="12236040" cy="68576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10;p23"/>
            <p:cNvSpPr/>
            <p:nvPr/>
          </p:nvSpPr>
          <p:spPr>
            <a:xfrm>
              <a:off x="734400" y="47520"/>
              <a:ext cx="1343880" cy="39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0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RV College of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0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Engineering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50" name="Google Shape;11;p23" descr=""/>
            <p:cNvPicPr/>
            <p:nvPr/>
          </p:nvPicPr>
          <p:blipFill>
            <a:blip r:embed="rId2"/>
            <a:stretch/>
          </p:blipFill>
          <p:spPr>
            <a:xfrm>
              <a:off x="36720" y="24840"/>
              <a:ext cx="698040" cy="523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" name="Google Shape;12;p23"/>
            <p:cNvSpPr/>
            <p:nvPr/>
          </p:nvSpPr>
          <p:spPr>
            <a:xfrm>
              <a:off x="0" y="609480"/>
              <a:ext cx="12272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70c0"/>
              </a:solidFill>
              <a:round/>
            </a:ln>
            <a:effectLst>
              <a:outerShdw blurRad="39960" dir="5400000" dist="20160" rotWithShape="0">
                <a:srgbClr val="000000">
                  <a:alpha val="37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13;p23"/>
            <p:cNvSpPr/>
            <p:nvPr/>
          </p:nvSpPr>
          <p:spPr>
            <a:xfrm>
              <a:off x="9448920" y="117360"/>
              <a:ext cx="2742840" cy="27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i="1" lang="en-US" sz="1200" spc="-1" strike="noStrike">
                  <a:solidFill>
                    <a:srgbClr val="0070c0"/>
                  </a:solidFill>
                  <a:latin typeface="Bookman Old Style"/>
                  <a:ea typeface="Bookman Old Style"/>
                </a:rPr>
                <a:t>Go, Change the World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44120" y="0"/>
            <a:ext cx="8201520" cy="609120"/>
          </a:xfrm>
          <a:prstGeom prst="rect">
            <a:avLst/>
          </a:prstGeom>
          <a:solidFill>
            <a:srgbClr val="fee599"/>
          </a:solidFill>
          <a:ln w="0">
            <a:noFill/>
          </a:ln>
        </p:spPr>
        <p:txBody>
          <a:bodyPr anchor="ctr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97080" y="951480"/>
            <a:ext cx="11508120" cy="563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8;p23"/>
          <p:cNvGrpSpPr/>
          <p:nvPr/>
        </p:nvGrpSpPr>
        <p:grpSpPr>
          <a:xfrm>
            <a:off x="0" y="-11160"/>
            <a:ext cx="12272040" cy="6857640"/>
            <a:chOff x="0" y="-11160"/>
            <a:chExt cx="12272040" cy="6857640"/>
          </a:xfrm>
        </p:grpSpPr>
        <p:sp>
          <p:nvSpPr>
            <p:cNvPr id="92" name="Google Shape;9;p23"/>
            <p:cNvSpPr/>
            <p:nvPr/>
          </p:nvSpPr>
          <p:spPr>
            <a:xfrm>
              <a:off x="0" y="-11160"/>
              <a:ext cx="12236040" cy="685764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10;p23"/>
            <p:cNvSpPr/>
            <p:nvPr/>
          </p:nvSpPr>
          <p:spPr>
            <a:xfrm>
              <a:off x="734400" y="47520"/>
              <a:ext cx="1343880" cy="39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0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RV College of</a:t>
              </a:r>
              <a:endParaRPr b="0" lang="en-US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US" sz="10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Engineering</a:t>
              </a:r>
              <a:endParaRPr b="0" lang="en-US" sz="1000" spc="-1" strike="noStrike">
                <a:latin typeface="Arial"/>
              </a:endParaRPr>
            </a:p>
          </p:txBody>
        </p:sp>
        <p:pic>
          <p:nvPicPr>
            <p:cNvPr id="94" name="Google Shape;11;p23" descr=""/>
            <p:cNvPicPr/>
            <p:nvPr/>
          </p:nvPicPr>
          <p:blipFill>
            <a:blip r:embed="rId2"/>
            <a:stretch/>
          </p:blipFill>
          <p:spPr>
            <a:xfrm>
              <a:off x="36720" y="24840"/>
              <a:ext cx="698040" cy="523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Google Shape;12;p23"/>
            <p:cNvSpPr/>
            <p:nvPr/>
          </p:nvSpPr>
          <p:spPr>
            <a:xfrm>
              <a:off x="0" y="609480"/>
              <a:ext cx="122720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5400">
              <a:solidFill>
                <a:srgbClr val="0070c0"/>
              </a:solidFill>
              <a:round/>
            </a:ln>
            <a:effectLst>
              <a:outerShdw blurRad="39960" dir="5400000" dist="20160" rotWithShape="0">
                <a:srgbClr val="000000">
                  <a:alpha val="37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13;p23"/>
            <p:cNvSpPr/>
            <p:nvPr/>
          </p:nvSpPr>
          <p:spPr>
            <a:xfrm>
              <a:off x="9448920" y="117360"/>
              <a:ext cx="2742840" cy="273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i="1" lang="en-US" sz="1200" spc="-1" strike="noStrike">
                  <a:solidFill>
                    <a:srgbClr val="0070c0"/>
                  </a:solidFill>
                  <a:latin typeface="Bookman Old Style"/>
                  <a:ea typeface="Bookman Old Style"/>
                </a:rPr>
                <a:t>Go, Change the World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en-US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08B074F1-10A3-4BD7-8786-98805B9B6F10}" type="slidenum"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codeproject.com/Articles/1225196/Create-Your-Own-Kernel-In-C-2" TargetMode="External"/><Relationship Id="rId2" Type="http://schemas.openxmlformats.org/officeDocument/2006/relationships/hyperlink" Target="https://www.codeproject.com/Articles/1225196/Create-Your-Own-Kernel-In-C-2" TargetMode="External"/><Relationship Id="rId3" Type="http://schemas.openxmlformats.org/officeDocument/2006/relationships/hyperlink" Target="https://github.com/cfenollosa/os-tutorial/tree/master/01-bootsector-barebones" TargetMode="External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78;p1"/>
          <p:cNvSpPr/>
          <p:nvPr/>
        </p:nvSpPr>
        <p:spPr>
          <a:xfrm>
            <a:off x="1405800" y="2334240"/>
            <a:ext cx="9842400" cy="21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756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370" spc="-1" strike="noStrike">
                <a:solidFill>
                  <a:srgbClr val="c00000"/>
                </a:solidFill>
                <a:latin typeface="Trebuchet MS"/>
                <a:ea typeface="Trebuchet MS"/>
              </a:rPr>
              <a:t>Experiential Learning</a:t>
            </a:r>
            <a:endParaRPr b="0" lang="en-US" sz="4370" spc="-1" strike="noStrike">
              <a:latin typeface="Arial"/>
            </a:endParaRPr>
          </a:p>
          <a:p>
            <a:pPr marL="7560" algn="ctr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00000"/>
                </a:solidFill>
                <a:latin typeface="Trebuchet MS"/>
                <a:ea typeface="Trebuchet MS"/>
              </a:rPr>
              <a:t>Phase 1: Presentation</a:t>
            </a:r>
            <a:r>
              <a:rPr b="0" lang="en-US" sz="4370" spc="-1" strike="noStrike">
                <a:solidFill>
                  <a:srgbClr val="c00000"/>
                </a:solidFill>
                <a:latin typeface="Trebuchet MS"/>
                <a:ea typeface="Trebuchet MS"/>
              </a:rPr>
              <a:t> </a:t>
            </a:r>
            <a:endParaRPr b="0" lang="en-US" sz="4370" spc="-1" strike="noStrike">
              <a:latin typeface="Arial"/>
            </a:endParaRPr>
          </a:p>
          <a:p>
            <a:pPr marL="7560" algn="ctr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7560" algn="ctr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2f5496"/>
                </a:solidFill>
                <a:latin typeface="Trebuchet MS"/>
                <a:ea typeface="Trebuchet MS"/>
              </a:rPr>
              <a:t>GRO</a:t>
            </a:r>
            <a:r>
              <a:rPr b="0" lang="en-US" sz="3600" spc="-1" strike="noStrike">
                <a:solidFill>
                  <a:srgbClr val="2f5597"/>
                </a:solidFill>
                <a:latin typeface="Trebuchet MS"/>
                <a:ea typeface="Trebuchet MS"/>
              </a:rPr>
              <a:t>NK </a:t>
            </a:r>
            <a:r>
              <a:rPr b="0" lang="en-US" sz="3600" spc="-1" strike="noStrike">
                <a:solidFill>
                  <a:srgbClr val="2f5496"/>
                </a:solidFill>
                <a:latin typeface="Trebuchet MS"/>
                <a:ea typeface="Trebuchet MS"/>
              </a:rPr>
              <a:t>OS (x86 architecture)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Google Shape;79;p1"/>
          <p:cNvSpPr/>
          <p:nvPr/>
        </p:nvSpPr>
        <p:spPr>
          <a:xfrm>
            <a:off x="0" y="0"/>
            <a:ext cx="5686200" cy="3927240"/>
          </a:xfrm>
          <a:custGeom>
            <a:avLst/>
            <a:gdLst/>
            <a:ahLst/>
            <a:rect l="l" t="t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80;p1"/>
          <p:cNvSpPr/>
          <p:nvPr/>
        </p:nvSpPr>
        <p:spPr>
          <a:xfrm>
            <a:off x="286200" y="252360"/>
            <a:ext cx="1119240" cy="1116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81;p1"/>
          <p:cNvSpPr/>
          <p:nvPr/>
        </p:nvSpPr>
        <p:spPr>
          <a:xfrm>
            <a:off x="3398760" y="810720"/>
            <a:ext cx="88200" cy="89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82;p1"/>
          <p:cNvSpPr/>
          <p:nvPr/>
        </p:nvSpPr>
        <p:spPr>
          <a:xfrm>
            <a:off x="1521360" y="437040"/>
            <a:ext cx="231012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 anchor="t">
            <a:spAutoFit/>
          </a:bodyPr>
          <a:p>
            <a:pPr marL="756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-US" sz="257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RV College of </a:t>
            </a:r>
            <a:endParaRPr b="0" lang="en-US" sz="2570" spc="-1" strike="noStrike">
              <a:latin typeface="Arial"/>
            </a:endParaRPr>
          </a:p>
          <a:p>
            <a:pPr marL="7560">
              <a:lnSpc>
                <a:spcPct val="110000"/>
              </a:lnSpc>
              <a:spcBef>
                <a:spcPts val="65"/>
              </a:spcBef>
              <a:buNone/>
              <a:tabLst>
                <a:tab algn="l" pos="0"/>
              </a:tabLst>
            </a:pPr>
            <a:r>
              <a:rPr b="1" lang="en-US" sz="2570" spc="-1" strike="noStrike">
                <a:solidFill>
                  <a:srgbClr val="ffffff"/>
                </a:solidFill>
                <a:latin typeface="Helvetica Neue"/>
                <a:ea typeface="Helvetica Neue"/>
              </a:rPr>
              <a:t>Engineering</a:t>
            </a:r>
            <a:endParaRPr b="0" lang="en-US" sz="2570" spc="-1" strike="noStrike">
              <a:latin typeface="Arial"/>
            </a:endParaRPr>
          </a:p>
        </p:txBody>
      </p:sp>
      <p:sp>
        <p:nvSpPr>
          <p:cNvPr id="143" name="Google Shape;83;p1"/>
          <p:cNvSpPr/>
          <p:nvPr/>
        </p:nvSpPr>
        <p:spPr>
          <a:xfrm>
            <a:off x="9280080" y="247320"/>
            <a:ext cx="2558880" cy="2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 anchor="t">
            <a:spAutoFit/>
          </a:bodyPr>
          <a:p>
            <a:pPr marL="75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820" spc="-1" strike="noStrike">
                <a:solidFill>
                  <a:srgbClr val="422c75"/>
                </a:solidFill>
                <a:latin typeface="Playfair Display"/>
                <a:ea typeface="Playfair Display"/>
              </a:rPr>
              <a:t>Go, change the world</a:t>
            </a:r>
            <a:endParaRPr b="0" lang="en-US" sz="18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BLOCK DIAGRAM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rcRect l="0" t="0" r="0" b="5869"/>
          <a:stretch/>
        </p:blipFill>
        <p:spPr>
          <a:xfrm>
            <a:off x="1321560" y="1159920"/>
            <a:ext cx="9548280" cy="504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SOFTWARE DESIGN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6" name="Picture 3" descr=""/>
          <p:cNvPicPr/>
          <p:nvPr/>
        </p:nvPicPr>
        <p:blipFill>
          <a:blip r:embed="rId1"/>
          <a:stretch/>
        </p:blipFill>
        <p:spPr>
          <a:xfrm>
            <a:off x="1978560" y="894960"/>
            <a:ext cx="7625880" cy="575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WORKING OF KERNEL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8" name="Picture 4" descr="A diagram of a computer process&#10;&#10;Description automatically generated"/>
          <p:cNvPicPr/>
          <p:nvPr/>
        </p:nvPicPr>
        <p:blipFill>
          <a:blip r:embed="rId1"/>
          <a:stretch/>
        </p:blipFill>
        <p:spPr>
          <a:xfrm>
            <a:off x="750600" y="1647720"/>
            <a:ext cx="4514400" cy="3561840"/>
          </a:xfrm>
          <a:prstGeom prst="rect">
            <a:avLst/>
          </a:prstGeom>
          <a:ln w="0">
            <a:noFill/>
          </a:ln>
        </p:spPr>
      </p:pic>
      <p:sp>
        <p:nvSpPr>
          <p:cNvPr id="169" name="TextBox 5"/>
          <p:cNvSpPr/>
          <p:nvPr/>
        </p:nvSpPr>
        <p:spPr>
          <a:xfrm>
            <a:off x="5821200" y="1828800"/>
            <a:ext cx="5470920" cy="34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Kernel acts as an </a:t>
            </a:r>
            <a:r>
              <a:rPr b="0" lang="en-US" sz="2400" spc="-1" strike="noStrike">
                <a:solidFill>
                  <a:srgbClr val="0d0d0d"/>
                </a:solidFill>
                <a:latin typeface="Arial"/>
                <a:ea typeface="Arial"/>
              </a:rPr>
              <a:t>intermediate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between hardware and software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Kernel responds to system calls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These are called by different parts of the OS  to get the actual physical memory to do things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WORKING OF KERNEL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TextBox 2"/>
          <p:cNvSpPr/>
          <p:nvPr/>
        </p:nvSpPr>
        <p:spPr>
          <a:xfrm>
            <a:off x="1573920" y="1019160"/>
            <a:ext cx="9338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For example when ever we compile and run c code , c library uses system calls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72" name="Picture 5" descr="A diagram of a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2611440" y="1900080"/>
            <a:ext cx="6968880" cy="39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HOW A COMPUTER STARTS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4" name="TextBox 2"/>
          <p:cNvSpPr/>
          <p:nvPr/>
        </p:nvSpPr>
        <p:spPr>
          <a:xfrm>
            <a:off x="392400" y="1002960"/>
            <a:ext cx="1140732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BIOS is copied from a ROM chip into RAM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BIOS starts executing code 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Runs some tests(POST)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BIOS searches for an OS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BIOS loads and starts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OS runs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BIOS finds an OS by method legacy booting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BIOS loads first sector of each bootable device into memory (at location 0x7C00)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BIOS checks for 0xAA55 signature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If found ,it starts executing code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X86 REGISTERS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6" name="Picture 6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1074960" y="874800"/>
            <a:ext cx="10041840" cy="546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X86 Registers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8" name="Picture 4" descr="A screenshot of a black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435960" y="1465200"/>
            <a:ext cx="5934600" cy="384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MEMORY SEGMENTATION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80" name="Picture 4" descr="A black screen with white text&#10;&#10;Description automatically generated"/>
          <p:cNvPicPr/>
          <p:nvPr/>
        </p:nvPicPr>
        <p:blipFill>
          <a:blip r:embed="rId1"/>
          <a:stretch/>
        </p:blipFill>
        <p:spPr>
          <a:xfrm>
            <a:off x="475560" y="1185480"/>
            <a:ext cx="11240640" cy="448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1"/>
          <p:cNvSpPr/>
          <p:nvPr/>
        </p:nvSpPr>
        <p:spPr>
          <a:xfrm>
            <a:off x="1783800" y="0"/>
            <a:ext cx="80794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Working of product (customer perspective)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341640" y="996840"/>
            <a:ext cx="11850120" cy="586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Trebuchet MS"/>
                <a:ea typeface="Calibri"/>
              </a:rPr>
              <a:t>Enhanced Productivity: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Calibri"/>
              </a:rPr>
              <a:t>Boosts work efficiency and accelerates task completion.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Trebuchet MS"/>
                <a:ea typeface="Calibri"/>
              </a:rPr>
              <a:t>Robust Security: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Calibri"/>
              </a:rPr>
              <a:t>Ensures data protection and shields against cyber threats.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Trebuchet MS"/>
                <a:ea typeface="Calibri"/>
              </a:rPr>
              <a:t>Scalable Performance: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Calibri"/>
              </a:rPr>
              <a:t>Adapts to varying workloads while maintaining top-notch performance.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2060"/>
                </a:solidFill>
                <a:latin typeface="Trebuchet MS"/>
                <a:ea typeface="Calibri"/>
              </a:rPr>
              <a:t>Reliable Connectivity: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Calibri"/>
              </a:rPr>
              <a:t>Provides seamless and stable connectivity for uninterrupted operations.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89;p2"/>
          <p:cNvGraphicFramePr/>
          <p:nvPr/>
        </p:nvGraphicFramePr>
        <p:xfrm>
          <a:off x="1682280" y="700920"/>
          <a:ext cx="8695080" cy="1524600"/>
        </p:xfrm>
        <a:graphic>
          <a:graphicData uri="http://schemas.openxmlformats.org/drawingml/2006/table">
            <a:tbl>
              <a:tblPr/>
              <a:tblGrid>
                <a:gridCol w="2132640"/>
                <a:gridCol w="6562440"/>
              </a:tblGrid>
              <a:tr h="762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c00000"/>
                          </a:solidFill>
                          <a:latin typeface="Trebuchet MS"/>
                          <a:ea typeface="Trebuchet MS"/>
                        </a:rPr>
                        <a:t>SUBJECT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62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400" spc="-1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</a:rPr>
                        <a:t>CLASS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CSE ‘D’ Section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5" name="Google Shape;90;p2"/>
          <p:cNvGraphicFramePr/>
          <p:nvPr/>
        </p:nvGraphicFramePr>
        <p:xfrm>
          <a:off x="673920" y="2668320"/>
          <a:ext cx="10843560" cy="3655080"/>
        </p:xfrm>
        <a:graphic>
          <a:graphicData uri="http://schemas.openxmlformats.org/drawingml/2006/table">
            <a:tbl>
              <a:tblPr/>
              <a:tblGrid>
                <a:gridCol w="3614400"/>
                <a:gridCol w="3614400"/>
                <a:gridCol w="3614760"/>
              </a:tblGrid>
              <a:tr h="9003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c00000"/>
                          </a:solidFill>
                          <a:latin typeface="Trebuchet MS"/>
                          <a:ea typeface="Arial"/>
                        </a:rPr>
                        <a:t>Roll Number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c00000"/>
                          </a:solidFill>
                          <a:latin typeface="Trebuchet MS"/>
                          <a:ea typeface="Arial"/>
                        </a:rPr>
                        <a:t>Name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c00000"/>
                          </a:solidFill>
                          <a:latin typeface="Trebuchet MS"/>
                          <a:ea typeface="Arial"/>
                        </a:rPr>
                        <a:t>Submitted to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scadia Code"/>
                          <a:ea typeface="Cascadia Code"/>
                        </a:rPr>
                        <a:t>1RV22CS190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SHREYANSH SINGH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000" spc="-1" strike="noStrike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Dr. Jothi shetty</a:t>
                      </a:r>
                      <a:endParaRPr b="0" lang="en-US" sz="2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Associate Professor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88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scadia Code"/>
                          <a:ea typeface="Cascadia Code"/>
                        </a:rPr>
                        <a:t>1RVCSCS187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rebuchet MS"/>
                          <a:ea typeface="Cascadia Code"/>
                        </a:rPr>
                        <a:t>SHREEJAY PANDEY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88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scadia Code"/>
                          <a:ea typeface="Cascadia Code"/>
                        </a:rPr>
                        <a:t>RVCE23BCS421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rebuchet MS"/>
                          <a:ea typeface="Cascadia Code"/>
                        </a:rPr>
                        <a:t>UJJWAL SG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89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scadia Code"/>
                          <a:ea typeface="Cascadia Code"/>
                        </a:rPr>
                        <a:t>RVCE23BCS407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rebuchet MS"/>
                          <a:ea typeface="Cascadia Code"/>
                        </a:rPr>
                        <a:t>VED REVANKAR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46" name="TextBox 3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4472c4"/>
                </a:solidFill>
                <a:latin typeface="Arial"/>
                <a:ea typeface="Arial"/>
              </a:rPr>
              <a:t>TEAM INTRODUCTION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3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4472c4"/>
                </a:solidFill>
                <a:latin typeface="Arial"/>
                <a:ea typeface="Arial"/>
              </a:rPr>
              <a:t>OUTLINE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8" name="TextBox 4"/>
          <p:cNvSpPr/>
          <p:nvPr/>
        </p:nvSpPr>
        <p:spPr>
          <a:xfrm>
            <a:off x="557280" y="1288080"/>
            <a:ext cx="11077200" cy="731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Arial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Arial"/>
              </a:rPr>
              <a:t>LITRATURE REVIEW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Arial"/>
              </a:rPr>
              <a:t>ARCHITECHTURE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Arial"/>
              </a:rPr>
              <a:t>SPECIFICATIONS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Arial"/>
              </a:rPr>
              <a:t>KEY FEATURES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Arial"/>
              </a:rPr>
              <a:t>BLOCK DIAGRAM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Arial"/>
              </a:rPr>
              <a:t>Working of product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Arial"/>
              </a:rPr>
              <a:t>SOFTWARE DESIGN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Arial"/>
              </a:rPr>
              <a:t>TOOLS &amp; REQUIREMENTS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49" name="Picture 8" descr="A computer screen with a keyboard and gears&#10;&#10;Description automatically generated"/>
          <p:cNvPicPr/>
          <p:nvPr/>
        </p:nvPicPr>
        <p:blipFill>
          <a:blip r:embed="rId1"/>
          <a:stretch/>
        </p:blipFill>
        <p:spPr>
          <a:xfrm>
            <a:off x="4392000" y="1043640"/>
            <a:ext cx="8038440" cy="452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457200" y="1746000"/>
            <a:ext cx="11508120" cy="568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Trebuchet MS"/>
                <a:ea typeface="Trebuchet MS"/>
              </a:rPr>
              <a:t>GRONK OS, is an exciting venture into crafting a custom operating system designed specifically for the x86 architecture. Within the realm of operating system development, GRONK OS stands as a student-driven initiative to explore and implement core concepts in a real-world application.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2060"/>
                </a:solidFill>
                <a:latin typeface="Trebuchet MS"/>
                <a:ea typeface="Trebuchet MS"/>
              </a:rPr>
              <a:t>Importance of Developing a Custom x86 Operating System: Creating a custom x86 operating system serves as a valuable learning experience for students. GRONK OS dives into the intricacies of the x86 architecture, providing hands-on insight into system-level programming. This personalized approach allows us to gain a deeper understanding of hardware-software interactions, a fundamental aspect of computer science education.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3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INTRODUCTION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26;p5"/>
          <p:cNvGraphicFramePr/>
          <p:nvPr/>
        </p:nvGraphicFramePr>
        <p:xfrm>
          <a:off x="341280" y="904320"/>
          <a:ext cx="11508840" cy="2703960"/>
        </p:xfrm>
        <a:graphic>
          <a:graphicData uri="http://schemas.openxmlformats.org/drawingml/2006/table">
            <a:tbl>
              <a:tblPr/>
              <a:tblGrid>
                <a:gridCol w="2877120"/>
                <a:gridCol w="2531160"/>
                <a:gridCol w="6100560"/>
              </a:tblGrid>
              <a:tr h="4881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670" spc="-1" strike="noStrike">
                          <a:solidFill>
                            <a:srgbClr val="ffffff"/>
                          </a:solidFill>
                          <a:latin typeface="Trebuchet MS"/>
                          <a:ea typeface="Times New Roman"/>
                        </a:rPr>
                        <a:t>Title</a:t>
                      </a:r>
                      <a:endParaRPr b="0" lang="en-US" sz="267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2670" spc="-1" strike="noStrike">
                          <a:solidFill>
                            <a:srgbClr val="ffffff"/>
                          </a:solidFill>
                          <a:latin typeface="Trebuchet MS"/>
                          <a:ea typeface="Times New Roman"/>
                        </a:rPr>
                        <a:t>Authors</a:t>
                      </a:r>
                      <a:endParaRPr b="0" lang="en-US" sz="267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67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Inference</a:t>
                      </a:r>
                      <a:endParaRPr b="0" lang="en-US" sz="267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0771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Create Your Own Kernel In 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rebuchet MS"/>
                          <a:ea typeface="Calibri"/>
                        </a:rPr>
                        <a:t>Paritham zoop</a:t>
                      </a:r>
                      <a:br>
                        <a:rPr sz="2000"/>
                      </a:b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Arial"/>
                          <a:ea typeface="Arial"/>
                          <a:hlinkClick r:id="rId1"/>
                        </a:rPr>
                        <a:t>Create Your Own Kernel In C - </a:t>
                      </a:r>
                      <a:r>
                        <a:rPr b="0" lang="en-US" sz="1800" spc="-1" strike="noStrike" u="sng">
                          <a:solidFill>
                            <a:srgbClr val="0563c1"/>
                          </a:solidFill>
                          <a:uFillTx/>
                          <a:latin typeface="Arial"/>
                          <a:ea typeface="Arial"/>
                          <a:hlinkClick r:id="rId2"/>
                        </a:rPr>
                        <a:t>CodeProject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261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Building an OS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br>
                        <a:rPr sz="1400"/>
                      </a:b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os-tutorial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nanobytes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cfenollosa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https://youtu.be/9t-SPC7Tczc?list=PLFjM7v6KGMpiH2G-kT781ByCNC_0pKpPN</a:t>
                      </a: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US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600" spc="-1" strike="noStrike" u="sng">
                          <a:solidFill>
                            <a:srgbClr val="0563c1"/>
                          </a:solidFill>
                          <a:uFillTx/>
                          <a:latin typeface="Arial"/>
                          <a:ea typeface="Arial"/>
                          <a:hlinkClick r:id="rId3"/>
                        </a:rPr>
                        <a:t>os-tutorial/01-bootsector-barebones at master · cfenollosa/os-tutorial · GitHub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53" name="TextBox 4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LITRATURE</a:t>
            </a:r>
            <a:r>
              <a:rPr b="1" lang="en-US" sz="2800" spc="-1" strike="noStrike">
                <a:solidFill>
                  <a:srgbClr val="4472c4"/>
                </a:solidFill>
                <a:latin typeface="Arial"/>
                <a:ea typeface="Arial"/>
              </a:rPr>
              <a:t>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REVIEW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54" name="Table 3"/>
          <p:cNvGraphicFramePr/>
          <p:nvPr/>
        </p:nvGraphicFramePr>
        <p:xfrm>
          <a:off x="405360" y="4730400"/>
          <a:ext cx="11508840" cy="1784880"/>
        </p:xfrm>
        <a:graphic>
          <a:graphicData uri="http://schemas.openxmlformats.org/drawingml/2006/table">
            <a:tbl>
              <a:tblPr/>
              <a:tblGrid>
                <a:gridCol w="2877120"/>
                <a:gridCol w="2877120"/>
                <a:gridCol w="2877120"/>
                <a:gridCol w="2877480"/>
              </a:tblGrid>
              <a:tr h="701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Patent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Trebuchet MS"/>
                          <a:ea typeface="Calibri"/>
                        </a:rPr>
                        <a:t>Source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2000" spc="-1" strike="noStrike">
                          <a:solidFill>
                            <a:srgbClr val="ffffff"/>
                          </a:solidFill>
                          <a:latin typeface="Trebuchet MS"/>
                          <a:ea typeface="Calibri"/>
                        </a:rPr>
                        <a:t>Methodology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Trebuchet MS"/>
                          <a:ea typeface="Arial"/>
                        </a:rPr>
                        <a:t>Incorporating Changes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308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Innovative Bootloader Techniques for x86 Platforms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U.S. Patent and Trademark Office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Explored novel approaches to bootloader design. Investigated methods for efficient disk access and initialization.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Trebuchet MS"/>
                          <a:ea typeface="Arial"/>
                        </a:rPr>
                        <a:t>Integrating innovative bootloader techniques.        Enhancing disk access and initialization strategies. 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4472c4"/>
                </a:solidFill>
                <a:latin typeface="Arial"/>
                <a:ea typeface="Arial"/>
              </a:rPr>
              <a:t>x86 Architecture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341640" y="1037520"/>
            <a:ext cx="11508120" cy="5422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Söhne"/>
                <a:ea typeface="Calibri"/>
              </a:rPr>
              <a:t>The x86 architecture, also known as IA-32 (Intel Architecture 32-bit), is a family of instruction set architectures (ISAs) primarily developed by Intel and later adopted by AMD and other CPU manufacturers.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d0d0d"/>
                </a:solidFill>
                <a:latin typeface="Söhne"/>
                <a:ea typeface="Calibri"/>
              </a:rPr>
              <a:t>Instruction Set</a:t>
            </a:r>
            <a:r>
              <a:rPr b="0" lang="en-US" sz="2400" spc="-1" strike="noStrike">
                <a:solidFill>
                  <a:srgbClr val="0d0d0d"/>
                </a:solidFill>
                <a:latin typeface="Söhne"/>
                <a:ea typeface="Calibri"/>
              </a:rPr>
              <a:t>: x86 processors execute instructions from the x86 instruction set, which includes a wide range of operations for arithmetic, logic, control flow, and system-level tasks.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d0d0d"/>
                </a:solidFill>
                <a:latin typeface="Söhne"/>
                <a:ea typeface="Calibri"/>
              </a:rPr>
              <a:t>Registers</a:t>
            </a:r>
            <a:r>
              <a:rPr b="0" lang="en-US" sz="2400" spc="-1" strike="noStrike">
                <a:solidFill>
                  <a:srgbClr val="0d0d0d"/>
                </a:solidFill>
                <a:latin typeface="Söhne"/>
                <a:ea typeface="Calibri"/>
              </a:rPr>
              <a:t>: x86 processors have a set of general-purpose registers (such as EAX, EBX, ECX, EDX) used for data manipulation, addressing, and control.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d0d0d"/>
                </a:solidFill>
                <a:latin typeface="Söhne"/>
                <a:ea typeface="Calibri"/>
              </a:rPr>
              <a:t>Memory Addressing</a:t>
            </a:r>
            <a:r>
              <a:rPr b="0" lang="en-US" sz="2400" spc="-1" strike="noStrike">
                <a:solidFill>
                  <a:srgbClr val="0d0d0d"/>
                </a:solidFill>
                <a:latin typeface="Söhne"/>
                <a:ea typeface="Calibri"/>
              </a:rPr>
              <a:t>: x86 architecture supports various memory addressing modes, including direct addressing, indirect addressing, base/index addressing.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d0d0d"/>
                </a:solidFill>
                <a:latin typeface="Söhne"/>
                <a:ea typeface="Calibri"/>
              </a:rPr>
              <a:t>Operating Modes</a:t>
            </a:r>
            <a:r>
              <a:rPr b="0" lang="en-US" sz="2400" spc="-1" strike="noStrike">
                <a:solidFill>
                  <a:srgbClr val="0d0d0d"/>
                </a:solidFill>
                <a:latin typeface="Söhne"/>
                <a:ea typeface="Calibri"/>
              </a:rPr>
              <a:t>: x86 processors typically operate in different modes, including real mode, protected mode, and long mode (64-bit mode in modern x86-64 processors).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SPECIFICATIONS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/>
          </p:nvPr>
        </p:nvSpPr>
        <p:spPr>
          <a:xfrm>
            <a:off x="341640" y="1502280"/>
            <a:ext cx="11508120" cy="458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1.x86 Architecture Support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7640" indent="-28584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Implementation: Tailored for seamless interaction with x86-based processors.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7640" indent="-28584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Significance :  Ensures compatibility with a wide range of x86 hardware, optimizing performance and functionality.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2. Minimum System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7640" indent="-28584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Implementation : Designed to run on standard x86-based computers.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7640" indent="-28584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Significance : Facilitates accessibility, making GRONK OS usable on common hardware configurations.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"/>
          <p:cNvSpPr/>
          <p:nvPr/>
        </p:nvSpPr>
        <p:spPr>
          <a:xfrm>
            <a:off x="317808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TOOLS &amp; REQUIREMENTS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989280" y="1502280"/>
            <a:ext cx="10860480" cy="385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Development Tools: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880" indent="-34308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Text editor – VS Code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880" indent="-34308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Assembler – NASM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880" indent="-34308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Emulator – Qemu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880" indent="-34308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Build Automation tool – Make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880" indent="-34308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Debugger - Bochs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Components 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880" indent="-34308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x86-based computer for development and testing.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4880" indent="-343080">
              <a:lnSpc>
                <a:spcPct val="90000"/>
              </a:lnSpc>
              <a:buClr>
                <a:srgbClr val="88888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2060"/>
                </a:solidFill>
                <a:latin typeface="Trebuchet MS"/>
                <a:ea typeface="Trebuchet MS"/>
              </a:rPr>
              <a:t>Storage media (e.g., floppy disk or disk image).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8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"/>
          <p:cNvSpPr/>
          <p:nvPr/>
        </p:nvSpPr>
        <p:spPr>
          <a:xfrm>
            <a:off x="3495240" y="0"/>
            <a:ext cx="5470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OBJECTIVES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389880" y="1500480"/>
            <a:ext cx="11682000" cy="483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571680" indent="-343080">
              <a:lnSpc>
                <a:spcPct val="200000"/>
              </a:lnSpc>
              <a:spcBef>
                <a:spcPts val="751"/>
              </a:spcBef>
              <a:buClr>
                <a:srgbClr val="888888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Custom Kernel for x86 Architecture</a:t>
            </a:r>
            <a:r>
              <a:rPr b="0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: handles tasks like scheduling and system calls . Ensures seamless interaction with x86 hardware, optimizing performance.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71680" indent="-343080">
              <a:lnSpc>
                <a:spcPct val="200000"/>
              </a:lnSpc>
              <a:spcBef>
                <a:spcPts val="751"/>
              </a:spcBef>
              <a:buClr>
                <a:srgbClr val="888888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Reading from the disk </a:t>
            </a:r>
            <a:r>
              <a:rPr b="0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using BIOS INT 0x13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71680" indent="-343080">
              <a:lnSpc>
                <a:spcPct val="200000"/>
              </a:lnSpc>
              <a:spcBef>
                <a:spcPts val="751"/>
              </a:spcBef>
              <a:buClr>
                <a:srgbClr val="888888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Bootloader Implementation</a:t>
            </a:r>
            <a:r>
              <a:rPr b="0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: Initializes the system, loads the kernel, and facilitates smooth OS transition.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71680" indent="-343080">
              <a:lnSpc>
                <a:spcPct val="200000"/>
              </a:lnSpc>
              <a:spcBef>
                <a:spcPts val="751"/>
              </a:spcBef>
              <a:buClr>
                <a:srgbClr val="888888"/>
              </a:buClr>
              <a:buFont typeface="Arial"/>
              <a:buAutoNum type="arabicPeriod"/>
            </a:pP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Efficient File System</a:t>
            </a:r>
            <a:r>
              <a:rPr b="0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: Utilizes FAT12 file system for streamlined data storage and retrieval.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71680" indent="-343080">
              <a:lnSpc>
                <a:spcPct val="200000"/>
              </a:lnSpc>
              <a:spcBef>
                <a:spcPts val="751"/>
              </a:spcBef>
              <a:buClr>
                <a:srgbClr val="888888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Basic string </a:t>
            </a:r>
            <a:r>
              <a:rPr b="1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output function </a:t>
            </a:r>
            <a:r>
              <a:rPr b="0" lang="en-US" sz="1800" spc="-1" strike="noStrike">
                <a:solidFill>
                  <a:srgbClr val="002060"/>
                </a:solidFill>
                <a:latin typeface="Arial"/>
                <a:ea typeface="Calibri"/>
              </a:rPr>
              <a:t>for accessibility.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Application>LibreOffice/7.3.7.2$Linux_X86_64 LibreOffice_project/30$Build-2</Application>
  <AppVersion>15.0000</AppVersion>
  <Words>808</Words>
  <Paragraphs>152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2023-02-11T12:15:00Z</dcterms:created>
  <dc:creator>Skanda P R</dc:creator>
  <dc:description/>
  <dc:language>en-US</dc:language>
  <cp:lastModifiedBy/>
  <dcterms:modified xsi:type="dcterms:W3CDTF">2024-03-25T20:05:09Z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ActionId">
    <vt:lpwstr>c0a73d9c-a39f-4877-95b4-c7c9b9404b55</vt:lpwstr>
  </property>
  <property fmtid="{D5CDD505-2E9C-101B-9397-08002B2CF9AE}" pid="3" name="MSIP_Label_defa4170-0d19-0005-0004-bc88714345d2_ContentBits">
    <vt:lpwstr>0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etDate">
    <vt:lpwstr>2024-02-11T12:58:55Z</vt:lpwstr>
  </property>
  <property fmtid="{D5CDD505-2E9C-101B-9397-08002B2CF9AE}" pid="8" name="MSIP_Label_defa4170-0d19-0005-0004-bc88714345d2_SiteId">
    <vt:lpwstr>308260a5-ceff-47d7-9c09-b2fc8415dfaf</vt:lpwstr>
  </property>
  <property fmtid="{D5CDD505-2E9C-101B-9397-08002B2CF9AE}" pid="9" name="Notes">
    <vt:i4>18</vt:i4>
  </property>
  <property fmtid="{D5CDD505-2E9C-101B-9397-08002B2CF9AE}" pid="10" name="PresentationFormat">
    <vt:lpwstr>Widescreen</vt:lpwstr>
  </property>
  <property fmtid="{D5CDD505-2E9C-101B-9397-08002B2CF9AE}" pid="11" name="Slides">
    <vt:i4>18</vt:i4>
  </property>
</Properties>
</file>