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79" r:id="rId4"/>
    <p:sldId id="262" r:id="rId5"/>
    <p:sldId id="275" r:id="rId6"/>
    <p:sldId id="261" r:id="rId7"/>
    <p:sldId id="267" r:id="rId8"/>
    <p:sldId id="268" r:id="rId9"/>
    <p:sldId id="276" r:id="rId10"/>
    <p:sldId id="277" r:id="rId11"/>
    <p:sldId id="278" r:id="rId12"/>
    <p:sldId id="271" r:id="rId13"/>
    <p:sldId id="273" r:id="rId14"/>
    <p:sldId id="282" r:id="rId15"/>
    <p:sldId id="281" r:id="rId16"/>
    <p:sldId id="284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DCB9-61FB-4D76-BAA6-27C9D0E26510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F451-AFA6-4E74-9D9D-F3278C4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5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k – S[</a:t>
            </a:r>
            <a:r>
              <a:rPr lang="en-US" dirty="0" err="1" smtClean="0"/>
              <a:t>i</a:t>
            </a:r>
            <a:r>
              <a:rPr lang="en-US" dirty="0" smtClean="0"/>
              <a:t>]] states the solution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k – S[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 (existing sol containing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and k – S[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])</a:t>
            </a:r>
          </a:p>
          <a:p>
            <a:r>
              <a:rPr lang="en-US" baseline="0" dirty="0" err="1" smtClean="0"/>
              <a:t>Eg</a:t>
            </a:r>
            <a:r>
              <a:rPr lang="en-US" baseline="0" dirty="0" smtClean="0"/>
              <a:t>: K = 10 </a:t>
            </a:r>
            <a:r>
              <a:rPr lang="zh-Hant" altLang="en-US" baseline="0" dirty="0" smtClean="0"/>
              <a:t>取</a:t>
            </a:r>
            <a:r>
              <a:rPr lang="en-US" altLang="zh-Hant" baseline="0" dirty="0" smtClean="0"/>
              <a:t> k1=2, k1</a:t>
            </a:r>
            <a:r>
              <a:rPr lang="zh-Hant" altLang="en-US" baseline="0" dirty="0" smtClean="0"/>
              <a:t>一個</a:t>
            </a:r>
            <a:r>
              <a:rPr lang="en-US" altLang="zh-Hant" baseline="0" dirty="0" smtClean="0"/>
              <a:t> </a:t>
            </a:r>
            <a:r>
              <a:rPr lang="zh-Hant" altLang="en-US" baseline="0" dirty="0" smtClean="0"/>
              <a:t>可以變成</a:t>
            </a:r>
            <a:r>
              <a:rPr lang="en-US" altLang="zh-Hant" baseline="0" dirty="0" smtClean="0"/>
              <a:t> k1</a:t>
            </a:r>
            <a:r>
              <a:rPr lang="zh-Hant" altLang="en-US" baseline="0" dirty="0" smtClean="0"/>
              <a:t>兩個</a:t>
            </a:r>
            <a:endParaRPr lang="en-US" altLang="zh-Hant" baseline="0" dirty="0" smtClean="0"/>
          </a:p>
          <a:p>
            <a:r>
              <a:rPr lang="en-US" baseline="0" dirty="0" smtClean="0"/>
              <a:t>[1, 10 - 2] </a:t>
            </a:r>
            <a:r>
              <a:rPr lang="zh-Hant" altLang="en-US" baseline="0" dirty="0" smtClean="0"/>
              <a:t>解法存在</a:t>
            </a:r>
            <a:r>
              <a:rPr lang="en-US" altLang="zh-Hant" baseline="0" dirty="0" smtClean="0"/>
              <a:t> -&gt; </a:t>
            </a:r>
            <a:r>
              <a:rPr lang="en-US" baseline="0" dirty="0" smtClean="0"/>
              <a:t>[2, 10]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4FC39-DEC0-479C-B463-AB3CF89FF918}" type="slidenum">
              <a:rPr lang="zh-Hant" altLang="en-US" smtClean="0"/>
              <a:pPr/>
              <a:t>5</a:t>
            </a:fld>
            <a:endParaRPr lang="zh-Hant" altLang="en-US"/>
          </a:p>
        </p:txBody>
      </p:sp>
    </p:spTree>
    <p:extLst>
      <p:ext uri="{BB962C8B-B14F-4D97-AF65-F5344CB8AC3E}">
        <p14:creationId xmlns:p14="http://schemas.microsoft.com/office/powerpoint/2010/main" val="268711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307FAB-A360-44DD-B002-2A98F3128BF8}" type="datetimeFigureOut">
              <a:rPr lang="en-US" smtClean="0"/>
              <a:t>4/17/2018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for HW#4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3333FF"/>
                </a:solidFill>
              </a:rPr>
              <a:t>Base case</a:t>
            </a:r>
            <a:r>
              <a:rPr lang="en-US" altLang="zh-TW" sz="2400" dirty="0" smtClean="0"/>
              <a:t>: 1 disk (move from A to B)</a:t>
            </a:r>
            <a:endParaRPr lang="en-US" altLang="zh-TW" sz="2400" dirty="0"/>
          </a:p>
          <a:p>
            <a:r>
              <a:rPr lang="en-US" altLang="zh-TW" sz="2400" dirty="0" smtClean="0">
                <a:solidFill>
                  <a:srgbClr val="3333FF"/>
                </a:solidFill>
              </a:rPr>
              <a:t>Inductive step</a:t>
            </a:r>
            <a:r>
              <a:rPr lang="en-US" altLang="zh-TW" sz="2400" dirty="0" smtClean="0"/>
              <a:t>: To move 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disks, </a:t>
            </a:r>
          </a:p>
          <a:p>
            <a:pPr lvl="1"/>
            <a:r>
              <a:rPr lang="en-US" altLang="zh-TW" sz="2000" dirty="0">
                <a:solidFill>
                  <a:srgbClr val="3333FF"/>
                </a:solidFill>
              </a:rPr>
              <a:t>Induction hypothesis</a:t>
            </a:r>
            <a:r>
              <a:rPr lang="en-US" altLang="zh-TW" sz="2000" dirty="0"/>
              <a:t>: Moving </a:t>
            </a:r>
            <a:r>
              <a:rPr lang="en-US" altLang="zh-TW" sz="2000" dirty="0">
                <a:solidFill>
                  <a:srgbClr val="FF0000"/>
                </a:solidFill>
              </a:rPr>
              <a:t>n-1</a:t>
            </a:r>
            <a:r>
              <a:rPr lang="en-US" altLang="zh-TW" sz="2000" dirty="0"/>
              <a:t> disks is </a:t>
            </a:r>
            <a:r>
              <a:rPr lang="en-US" altLang="zh-TW" sz="2000" dirty="0" smtClean="0"/>
              <a:t>available</a:t>
            </a:r>
          </a:p>
          <a:p>
            <a:pPr lvl="1"/>
            <a:r>
              <a:rPr lang="en-US" altLang="zh-TW" sz="2000" dirty="0" smtClean="0"/>
              <a:t>(1) move n-1 disks from A to C (induction hypothesis) </a:t>
            </a:r>
          </a:p>
          <a:p>
            <a:pPr lvl="1"/>
            <a:r>
              <a:rPr lang="en-US" altLang="zh-TW" sz="2000" dirty="0" smtClean="0"/>
              <a:t>(2) move the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largest disk to B </a:t>
            </a:r>
            <a:r>
              <a:rPr lang="en-US" altLang="zh-TW" sz="2000" dirty="0" smtClean="0"/>
              <a:t>(base case)</a:t>
            </a:r>
          </a:p>
          <a:p>
            <a:pPr lvl="1"/>
            <a:r>
              <a:rPr lang="en-US" altLang="zh-TW" sz="2000" dirty="0" smtClean="0"/>
              <a:t>(3) move n-1 disk from C to B (induction hypothesis) </a:t>
            </a:r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514600" y="914400"/>
            <a:ext cx="4267200" cy="3200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2000" dirty="0"/>
              <a:t>Algorithm </a:t>
            </a:r>
            <a:r>
              <a:rPr lang="en-US" altLang="zh-TW" sz="2000" dirty="0" smtClean="0"/>
              <a:t>Hanoi(n, A, B, C);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begin</a:t>
            </a:r>
          </a:p>
          <a:p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2000" b="1" noProof="0" dirty="0" smtClean="0"/>
              <a:t>if</a:t>
            </a:r>
            <a:r>
              <a:rPr lang="en-US" altLang="zh-TW" sz="2000" dirty="0" smtClean="0"/>
              <a:t> n=1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/>
              <a:t>then</a:t>
            </a:r>
            <a:r>
              <a:rPr lang="zh-TW" altLang="en-US" sz="2000" dirty="0" smtClean="0"/>
              <a:t> 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    </a:t>
            </a:r>
            <a:r>
              <a:rPr lang="en-US" altLang="zh-TW" sz="2000" dirty="0" smtClean="0"/>
              <a:t>move from A to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6600"/>
                </a:solidFill>
              </a:rPr>
              <a:t>4     </a:t>
            </a:r>
            <a:r>
              <a:rPr lang="en-US" altLang="zh-TW" sz="2000" b="1" dirty="0" smtClean="0"/>
              <a:t>else if </a:t>
            </a:r>
            <a:r>
              <a:rPr lang="en-US" altLang="zh-TW" sz="2000" dirty="0" smtClean="0"/>
              <a:t>n&gt;1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5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2000" b="1" dirty="0" smtClean="0"/>
              <a:t>    </a:t>
            </a:r>
            <a:r>
              <a:rPr lang="en-US" altLang="zh-TW" sz="2000" dirty="0" smtClean="0"/>
              <a:t>Hanoi(n-1, A, C, B);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noProof="0" dirty="0" smtClean="0"/>
              <a:t>move the largest disk from A to B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>
                <a:solidFill>
                  <a:srgbClr val="006600"/>
                </a:solidFill>
              </a:rPr>
              <a:t>7</a:t>
            </a:r>
            <a:r>
              <a:rPr kumimoji="0" lang="pt-BR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dirty="0" smtClean="0"/>
              <a:t>Hanoi(n-1, C, </a:t>
            </a:r>
            <a:r>
              <a:rPr lang="en-US" altLang="zh-TW" sz="2000" dirty="0"/>
              <a:t>B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A</a:t>
            </a:r>
            <a:r>
              <a:rPr lang="en-US" altLang="zh-TW" sz="2000" dirty="0" smtClean="0"/>
              <a:t>);</a:t>
            </a:r>
            <a:endParaRPr kumimoji="0" lang="pt-BR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6600"/>
                </a:solidFill>
              </a:rPr>
              <a:t>8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end</a:t>
            </a:r>
            <a:endParaRPr kumimoji="0" lang="en-US" altLang="zh-TW" sz="200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8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Let S(n) be the total number of moves for Hanoi puzzle with size n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/>
                  <a:t>S(1)=1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/>
                  <a:t>S(n)=2*S(n-1)+1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sz="3200" dirty="0"/>
                  <a:t>S</a:t>
                </a:r>
                <a:r>
                  <a:rPr lang="en-US" altLang="zh-TW" sz="3200" dirty="0" smtClean="0"/>
                  <a:t>(1</a:t>
                </a:r>
                <a:r>
                  <a:rPr lang="en-US" altLang="zh-TW" sz="3200" dirty="0"/>
                  <a:t>)+</a:t>
                </a:r>
                <a:r>
                  <a:rPr lang="en-US" altLang="zh-TW" sz="3200" dirty="0" smtClean="0"/>
                  <a:t>1=2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/>
                  <a:t>	</a:t>
                </a:r>
                <a:r>
                  <a:rPr lang="en-US" altLang="zh-TW" sz="3200" dirty="0" smtClean="0"/>
                  <a:t>S(2)+1=2*(S(1)+1)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 smtClean="0"/>
                  <a:t>			⁞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/>
                  <a:t>x</a:t>
                </a:r>
                <a:r>
                  <a:rPr lang="en-US" altLang="zh-TW" sz="3200" dirty="0" smtClean="0"/>
                  <a:t>) S(n)+1=2*(S(n-1)+1)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 smtClean="0"/>
                  <a:t>	S(n)+1=2</a:t>
                </a:r>
                <a:r>
                  <a:rPr lang="en-US" altLang="zh-TW" sz="3200" baseline="30000" dirty="0" smtClean="0"/>
                  <a:t>n                                                    </a:t>
                </a:r>
                <a:r>
                  <a:rPr lang="en-US" altLang="zh-TW" sz="3200" dirty="0" smtClean="0"/>
                  <a:t>=&gt;   </a:t>
                </a:r>
                <a:r>
                  <a:rPr lang="en-US" altLang="zh-TW" sz="3200" dirty="0" smtClean="0">
                    <a:solidFill>
                      <a:srgbClr val="3333FF"/>
                    </a:solidFill>
                  </a:rPr>
                  <a:t>S(n)=2</a:t>
                </a:r>
                <a:r>
                  <a:rPr lang="en-US" altLang="zh-TW" sz="3200" baseline="30000" dirty="0" smtClean="0">
                    <a:solidFill>
                      <a:srgbClr val="3333FF"/>
                    </a:solidFill>
                  </a:rPr>
                  <a:t>n </a:t>
                </a:r>
                <a:r>
                  <a:rPr lang="en-US" altLang="zh-TW" sz="3200" dirty="0" smtClean="0">
                    <a:solidFill>
                      <a:srgbClr val="3333FF"/>
                    </a:solidFill>
                  </a:rPr>
                  <a:t>-1</a:t>
                </a:r>
                <a:endParaRPr lang="en-US" altLang="zh-TW" sz="3200" baseline="30000" dirty="0" smtClean="0">
                  <a:solidFill>
                    <a:srgbClr val="3333FF"/>
                  </a:solidFill>
                </a:endParaRPr>
              </a:p>
              <a:p>
                <a:pPr marL="342900" lvl="1" indent="-342900">
                  <a:buNone/>
                </a:pPr>
                <a:endParaRPr lang="en-US" altLang="zh-TW" sz="3200" dirty="0" smtClean="0"/>
              </a:p>
              <a:p>
                <a:pPr marL="342900" lvl="1" indent="-342900">
                  <a:buNone/>
                </a:pPr>
                <a:endParaRPr lang="en-US" altLang="zh-TW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1852" t="-1611" b="-2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457200" y="5867400"/>
            <a:ext cx="4532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483768" y="4293096"/>
            <a:ext cx="1326232" cy="350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53604" y="3662924"/>
            <a:ext cx="1152128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27584" y="4293096"/>
            <a:ext cx="1152128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36168" y="5301208"/>
            <a:ext cx="1554832" cy="413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1" y="2753528"/>
            <a:ext cx="263586" cy="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08228"/>
            <a:ext cx="7834313" cy="4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left pole as source pole, the middle one as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auxiliary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pole, and the right one as destination pole.</a:t>
                </a: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step of moving n disk in Hanoi problem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n%2 == 0</a:t>
                </a:r>
              </a:p>
              <a:p>
                <a:pPr mar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change the role of middle one</a:t>
                </a:r>
                <a:r>
                  <a:rPr lang="zh-TW" altLang="zh-TW" sz="1600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right one</a:t>
                </a:r>
                <a:r>
                  <a:rPr lang="zh-TW" altLang="zh-TW" sz="1600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16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6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i%3 ==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make a legal movement of the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disk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pole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pole </a:t>
                </a: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i%3 ==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a legal movement of the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pole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auxiliary pole </a:t>
                </a: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i%3 ==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TW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a legal movement of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disk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auxiliary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pole </a:t>
                </a:r>
                <a:r>
                  <a:rPr lang="en-US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TW" altLang="zh-TW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pole</a:t>
                </a:r>
                <a:r>
                  <a:rPr lang="zh-TW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0" t="-381" r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1967" y="51640"/>
            <a:ext cx="65" cy="35391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 for HW5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不限語言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但禁止以開發軟體專案的形式繳交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檔名：</a:t>
            </a:r>
            <a:r>
              <a:rPr lang="en-US" altLang="zh-TW" dirty="0" smtClean="0"/>
              <a:t>hw5</a:t>
            </a:r>
          </a:p>
          <a:p>
            <a:pPr marL="628650" indent="-514350">
              <a:buFont typeface="+mj-lt"/>
              <a:buAutoNum type="arabicPeriod"/>
            </a:pPr>
            <a:r>
              <a:rPr lang="en-US" altLang="zh-TW" dirty="0" smtClean="0"/>
              <a:t>input</a:t>
            </a:r>
            <a:r>
              <a:rPr lang="zh-TW" altLang="en-US" dirty="0" smtClean="0"/>
              <a:t>讀檔、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顯示在螢幕上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en-US" altLang="zh-TW" dirty="0" smtClean="0"/>
              <a:t>Building</a:t>
            </a:r>
            <a:r>
              <a:rPr lang="zh-TW" altLang="en-US" dirty="0" smtClean="0"/>
              <a:t>的位置、高度為實數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不</a:t>
            </a:r>
            <a:r>
              <a:rPr lang="zh-TW" altLang="en-US" dirty="0"/>
              <a:t>需</a:t>
            </a:r>
            <a:r>
              <a:rPr lang="zh-TW" altLang="en-US" dirty="0" smtClean="0"/>
              <a:t>考慮</a:t>
            </a:r>
            <a:r>
              <a:rPr lang="en-US" altLang="zh-TW" dirty="0" smtClean="0"/>
              <a:t>error, exception, invalid input</a:t>
            </a:r>
          </a:p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務必繳交原始碼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如需特別指令</a:t>
            </a:r>
            <a:r>
              <a:rPr lang="en-US" altLang="zh-TW" dirty="0" smtClean="0"/>
              <a:t>compile</a:t>
            </a:r>
            <a:r>
              <a:rPr lang="zh-TW" altLang="en-US" dirty="0" smtClean="0"/>
              <a:t>，請</a:t>
            </a:r>
            <a:r>
              <a:rPr lang="zh-TW" altLang="en-US" dirty="0" smtClean="0"/>
              <a:t>附</a:t>
            </a:r>
            <a:r>
              <a:rPr lang="en-US" altLang="zh-TW" dirty="0" err="1" smtClean="0"/>
              <a:t>Makefile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讀檔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 case)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main(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**</a:t>
            </a:r>
            <a:r>
              <a:rPr lang="en-US" altLang="zh-TW" dirty="0" err="1"/>
              <a:t>argv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ifstream</a:t>
            </a:r>
            <a:r>
              <a:rPr lang="en-US" altLang="zh-TW" dirty="0"/>
              <a:t> in(</a:t>
            </a:r>
            <a:r>
              <a:rPr lang="en-US" altLang="zh-TW" dirty="0" err="1"/>
              <a:t>argv</a:t>
            </a:r>
            <a:r>
              <a:rPr lang="en-US" altLang="zh-TW" dirty="0"/>
              <a:t>[1]);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streambuf</a:t>
            </a:r>
            <a:r>
              <a:rPr lang="en-US" altLang="zh-TW" dirty="0"/>
              <a:t> *</a:t>
            </a:r>
            <a:r>
              <a:rPr lang="en-US" altLang="zh-TW" dirty="0" err="1"/>
              <a:t>cinbuf</a:t>
            </a:r>
            <a:r>
              <a:rPr lang="en-US" altLang="zh-TW" dirty="0"/>
              <a:t> = </a:t>
            </a:r>
            <a:r>
              <a:rPr lang="en-US" altLang="zh-TW" dirty="0" err="1"/>
              <a:t>cin.rdbuf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cin.rdbuf</a:t>
            </a:r>
            <a:r>
              <a:rPr lang="en-US" altLang="zh-TW" dirty="0"/>
              <a:t>(</a:t>
            </a:r>
            <a:r>
              <a:rPr lang="en-US" altLang="zh-TW" dirty="0" err="1"/>
              <a:t>in.rdbuf</a:t>
            </a:r>
            <a:r>
              <a:rPr lang="en-US" altLang="zh-TW" dirty="0"/>
              <a:t>());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  <a:r>
              <a:rPr lang="en-US" altLang="zh-TW" dirty="0" smtClean="0"/>
              <a:t>//</a:t>
            </a:r>
            <a:r>
              <a:rPr lang="zh-TW" altLang="en-US" dirty="0"/>
              <a:t>你</a:t>
            </a:r>
            <a:r>
              <a:rPr lang="zh-TW" altLang="en-US" dirty="0" smtClean="0"/>
              <a:t>的運算過程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//(</a:t>
            </a:r>
            <a:r>
              <a:rPr lang="zh-TW" altLang="en-US" dirty="0" smtClean="0"/>
              <a:t>要讀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，印出結果用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 </a:t>
            </a:r>
            <a:r>
              <a:rPr lang="en-US" altLang="zh-TW" dirty="0" err="1"/>
              <a:t>cin.rdbuf</a:t>
            </a:r>
            <a:r>
              <a:rPr lang="en-US" altLang="zh-TW" dirty="0"/>
              <a:t>(</a:t>
            </a:r>
            <a:r>
              <a:rPr lang="en-US" altLang="zh-TW" dirty="0" err="1"/>
              <a:t>cinbuf</a:t>
            </a:r>
            <a:r>
              <a:rPr lang="en-US" altLang="zh-TW" dirty="0"/>
              <a:t>); </a:t>
            </a:r>
            <a:br>
              <a:rPr lang="en-US" altLang="zh-TW" dirty="0"/>
            </a:br>
            <a:r>
              <a:rPr lang="en-US" altLang="zh-TW" dirty="0"/>
              <a:t>  return 0;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Documentation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限以程式註解的方式呈現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 smtClean="0"/>
              <a:t>中英皆可，中文小心編碼問題</a:t>
            </a:r>
            <a:endParaRPr lang="en-US" altLang="zh-TW" dirty="0" smtClean="0"/>
          </a:p>
          <a:p>
            <a:pPr marL="628650" indent="-514350">
              <a:buFont typeface="+mj-lt"/>
              <a:buAutoNum type="arabicPeriod"/>
            </a:pPr>
            <a:r>
              <a:rPr lang="zh-TW" altLang="en-US" smtClean="0"/>
              <a:t>必須包含</a:t>
            </a:r>
            <a:r>
              <a:rPr lang="zh-TW" altLang="en-US" dirty="0" smtClean="0"/>
              <a:t>下列</a:t>
            </a:r>
            <a:r>
              <a:rPr lang="zh-TW" altLang="en-US" smtClean="0"/>
              <a:t>三部分：</a:t>
            </a:r>
            <a:endParaRPr lang="en-US" altLang="zh-TW" dirty="0" smtClean="0"/>
          </a:p>
          <a:p>
            <a:pPr marL="925830" lvl="1" indent="-514350">
              <a:buFont typeface="+mj-lt"/>
              <a:buAutoNum type="arabicPeriod"/>
            </a:pPr>
            <a:r>
              <a:rPr lang="zh-TW" altLang="en-US" dirty="0" smtClean="0"/>
              <a:t>程式註解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基本分</a:t>
            </a:r>
            <a:r>
              <a:rPr lang="en-US" altLang="zh-TW" dirty="0" smtClean="0"/>
              <a:t>)</a:t>
            </a:r>
          </a:p>
          <a:p>
            <a:pPr marL="925830" lvl="1" indent="-514350">
              <a:buFont typeface="+mj-lt"/>
              <a:buAutoNum type="arabicPeriod"/>
            </a:pPr>
            <a:r>
              <a:rPr lang="zh-TW" altLang="en-US" dirty="0" smtClean="0"/>
              <a:t>時間複雜度及原因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</a:t>
            </a:r>
            <a:r>
              <a:rPr lang="zh-TW" altLang="en-US" dirty="0"/>
              <a:t>分</a:t>
            </a:r>
            <a:r>
              <a:rPr lang="en-US" altLang="zh-TW" dirty="0" smtClean="0"/>
              <a:t>)</a:t>
            </a:r>
          </a:p>
          <a:p>
            <a:pPr marL="925830" lvl="1" indent="-514350">
              <a:buFont typeface="+mj-lt"/>
              <a:buAutoNum type="arabicPeriod"/>
            </a:pPr>
            <a:r>
              <a:rPr lang="zh-TW" altLang="en-US" dirty="0" smtClean="0"/>
              <a:t>應用何種演算法及如何應用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加分題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8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" y="4683116"/>
            <a:ext cx="8211344" cy="8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1905000" y="1219200"/>
            <a:ext cx="4038600" cy="479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Knapsack_Output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(n, S, K, P)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TW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6600"/>
                </a:solidFill>
              </a:rPr>
              <a:t>2     </a:t>
            </a:r>
            <a:r>
              <a:rPr lang="en-US" altLang="zh-TW" sz="2000" b="1" dirty="0" smtClean="0"/>
              <a:t>if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細明體"/>
                <a:ea typeface="細明體"/>
              </a:rPr>
              <a:t>!</a:t>
            </a:r>
            <a:r>
              <a:rPr lang="en-US" altLang="zh-TW" sz="2000" dirty="0" smtClean="0"/>
              <a:t>P[n, K].exist </a:t>
            </a:r>
            <a:r>
              <a:rPr lang="en-US" altLang="zh-TW" sz="2000" b="1" dirty="0" smtClean="0"/>
              <a:t>then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6600"/>
                </a:solidFill>
              </a:rPr>
              <a:t>3</a:t>
            </a:r>
            <a:r>
              <a:rPr lang="en-US" altLang="zh-TW" sz="2000" dirty="0" smtClean="0"/>
              <a:t>         print “no solution”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  </a:t>
            </a:r>
            <a:r>
              <a:rPr lang="en-US" altLang="zh-TW" sz="2000" b="1" dirty="0" smtClean="0"/>
              <a:t>else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TW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:= n;</a:t>
            </a:r>
            <a:r>
              <a:rPr lang="en-US" altLang="zh-TW" sz="2000" dirty="0" smtClean="0">
                <a:solidFill>
                  <a:srgbClr val="006600"/>
                </a:solidFill>
              </a:rPr>
              <a:t>    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dirty="0" smtClean="0"/>
              <a:t>k := K;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</a:t>
            </a:r>
            <a:r>
              <a:rPr lang="en-US" altLang="zh-TW" sz="2000" b="1" dirty="0" smtClean="0"/>
              <a:t>while</a:t>
            </a:r>
            <a:r>
              <a:rPr lang="en-US" altLang="zh-TW" sz="2000" dirty="0" smtClean="0"/>
              <a:t> k &gt; 0 </a:t>
            </a:r>
            <a:r>
              <a:rPr lang="en-US" altLang="zh-TW" sz="2000" b="1" dirty="0" smtClean="0"/>
              <a:t>do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pt-BR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pt-BR" altLang="zh-TW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lang="en-US" altLang="zh-TW" sz="2000" b="1" dirty="0" smtClean="0"/>
              <a:t>if</a:t>
            </a:r>
            <a:r>
              <a:rPr lang="en-US" altLang="zh-TW" sz="2000" dirty="0" smtClean="0"/>
              <a:t> P[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, k].belong = true </a:t>
            </a:r>
            <a:r>
              <a:rPr lang="en-US" altLang="zh-TW" sz="2000" b="1" dirty="0" smtClean="0"/>
              <a:t>then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 smtClean="0">
                <a:solidFill>
                  <a:srgbClr val="006600"/>
                </a:solidFill>
              </a:rPr>
              <a:t>9                 </a:t>
            </a:r>
            <a:r>
              <a:rPr lang="en-US" altLang="zh-TW" sz="2000" dirty="0" smtClean="0"/>
              <a:t>print S[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 smtClean="0">
                <a:solidFill>
                  <a:srgbClr val="006600"/>
                </a:solidFill>
              </a:rPr>
              <a:t>10               </a:t>
            </a:r>
            <a:r>
              <a:rPr lang="en-US" altLang="zh-TW" sz="2000" dirty="0" smtClean="0"/>
              <a:t>k := k -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 smtClean="0">
                <a:solidFill>
                  <a:srgbClr val="006600"/>
                </a:solidFill>
              </a:rPr>
              <a:t>11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:=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– 1;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 smtClean="0">
                <a:solidFill>
                  <a:srgbClr val="006600"/>
                </a:solidFill>
              </a:rPr>
              <a:t>12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end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23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altLang="zh-TW" dirty="0" smtClean="0"/>
              <a:t>2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33439"/>
            <a:ext cx="77698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Modifications</a:t>
            </a:r>
            <a:endParaRPr lang="zh-Han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3816424" cy="3816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Hant" sz="2400" dirty="0"/>
              <a:t>Algorithm Knapsack (</a:t>
            </a:r>
            <a:r>
              <a:rPr lang="en-US" altLang="zh-Hant" sz="2400" dirty="0" smtClean="0"/>
              <a:t>S, K);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</a:t>
            </a:r>
            <a:r>
              <a:rPr lang="en-US" altLang="zh-Hant" sz="2400" b="1" dirty="0" smtClean="0"/>
              <a:t> begin</a:t>
            </a:r>
            <a:endParaRPr lang="en-US" altLang="zh-Hant" sz="2400" b="1" dirty="0"/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2</a:t>
            </a:r>
            <a:r>
              <a:rPr lang="en-US" altLang="zh-Hant" sz="2400" dirty="0" smtClean="0"/>
              <a:t>     P[0, 0].exist </a:t>
            </a:r>
            <a:r>
              <a:rPr lang="en-US" altLang="zh-Hant" sz="2400" dirty="0"/>
              <a:t>:= true;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3</a:t>
            </a:r>
            <a:r>
              <a:rPr lang="en-US" altLang="zh-Hant" sz="2400" dirty="0" smtClean="0"/>
              <a:t>     </a:t>
            </a:r>
            <a:r>
              <a:rPr lang="en-US" altLang="zh-Hant" sz="2400" dirty="0" smtClean="0">
                <a:solidFill>
                  <a:srgbClr val="FF0000"/>
                </a:solidFill>
              </a:rPr>
              <a:t>P[0, 0].belong </a:t>
            </a:r>
            <a:r>
              <a:rPr lang="en-US" altLang="zh-Hant" sz="2400" dirty="0">
                <a:solidFill>
                  <a:srgbClr val="FF0000"/>
                </a:solidFill>
              </a:rPr>
              <a:t>:= 0</a:t>
            </a:r>
            <a:r>
              <a:rPr lang="en-US" altLang="zh-Hant" sz="2400" dirty="0"/>
              <a:t>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4</a:t>
            </a:r>
            <a:r>
              <a:rPr lang="en-US" altLang="zh-Hant" sz="2400" b="1" dirty="0" smtClean="0"/>
              <a:t>     for</a:t>
            </a:r>
            <a:r>
              <a:rPr lang="en-US" altLang="zh-Hant" sz="2400" dirty="0" smtClean="0"/>
              <a:t> </a:t>
            </a:r>
            <a:r>
              <a:rPr lang="en-US" altLang="zh-Hant" sz="2400" dirty="0"/>
              <a:t>k := 1 </a:t>
            </a:r>
            <a:r>
              <a:rPr lang="en-US" altLang="zh-Hant" sz="2400" b="1" dirty="0"/>
              <a:t>to</a:t>
            </a:r>
            <a:r>
              <a:rPr lang="en-US" altLang="zh-Hant" sz="2400" dirty="0"/>
              <a:t> K </a:t>
            </a:r>
            <a:r>
              <a:rPr lang="en-US" altLang="zh-Hant" sz="2400" b="1" dirty="0"/>
              <a:t>do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5</a:t>
            </a:r>
            <a:r>
              <a:rPr lang="en-US" altLang="zh-Hant" sz="2400" dirty="0" smtClean="0"/>
              <a:t>         P[0, k].exist </a:t>
            </a:r>
            <a:r>
              <a:rPr lang="en-US" altLang="zh-Hant" sz="2400" dirty="0"/>
              <a:t>:= false</a:t>
            </a:r>
            <a:r>
              <a:rPr lang="en-US" altLang="zh-Hant" sz="2400" dirty="0" smtClean="0"/>
              <a:t>;</a:t>
            </a:r>
          </a:p>
          <a:p>
            <a:pPr>
              <a:buNone/>
            </a:pPr>
            <a:r>
              <a:rPr lang="pt-BR" altLang="zh-Hant" sz="2400" dirty="0" smtClean="0">
                <a:solidFill>
                  <a:srgbClr val="006600"/>
                </a:solidFill>
              </a:rPr>
              <a:t>6</a:t>
            </a:r>
            <a:r>
              <a:rPr lang="pt-BR" altLang="zh-Hant" sz="2400" b="1" dirty="0" smtClean="0"/>
              <a:t>     for</a:t>
            </a:r>
            <a:r>
              <a:rPr lang="pt-BR" altLang="zh-Hant" sz="2400" dirty="0" smtClean="0"/>
              <a:t> i := 1 </a:t>
            </a:r>
            <a:r>
              <a:rPr lang="pt-BR" altLang="zh-Hant" sz="2400" b="1" dirty="0" smtClean="0"/>
              <a:t>to</a:t>
            </a:r>
            <a:r>
              <a:rPr lang="pt-BR" altLang="zh-Hant" sz="2400" dirty="0" smtClean="0"/>
              <a:t> n </a:t>
            </a:r>
            <a:r>
              <a:rPr lang="pt-BR" altLang="zh-Hant" sz="2400" b="1" dirty="0" smtClean="0"/>
              <a:t>do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7</a:t>
            </a:r>
            <a:r>
              <a:rPr lang="en-US" altLang="zh-Hant" sz="2400" dirty="0" smtClean="0"/>
              <a:t>         </a:t>
            </a:r>
            <a:r>
              <a:rPr lang="en-US" altLang="zh-Hant" sz="2400" b="1" dirty="0" smtClean="0"/>
              <a:t>for </a:t>
            </a:r>
            <a:r>
              <a:rPr lang="en-US" altLang="zh-Hant" sz="2400" dirty="0" smtClean="0"/>
              <a:t>k := 0 </a:t>
            </a:r>
            <a:r>
              <a:rPr lang="en-US" altLang="zh-Hant" sz="2400" b="1" dirty="0" smtClean="0"/>
              <a:t>to</a:t>
            </a:r>
            <a:r>
              <a:rPr lang="en-US" altLang="zh-Hant" sz="2400" dirty="0" smtClean="0"/>
              <a:t> K do</a:t>
            </a:r>
          </a:p>
        </p:txBody>
      </p:sp>
      <p:sp>
        <p:nvSpPr>
          <p:cNvPr id="5" name="矩形 4"/>
          <p:cNvSpPr/>
          <p:nvPr/>
        </p:nvSpPr>
        <p:spPr>
          <a:xfrm>
            <a:off x="4139952" y="1196752"/>
            <a:ext cx="4752528" cy="381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8</a:t>
            </a:r>
            <a:r>
              <a:rPr lang="en-US" altLang="zh-Hant" sz="2400" dirty="0" smtClean="0"/>
              <a:t>            P[</a:t>
            </a:r>
            <a:r>
              <a:rPr lang="en-US" altLang="zh-Hant" sz="2400" dirty="0" err="1" smtClean="0"/>
              <a:t>i</a:t>
            </a:r>
            <a:r>
              <a:rPr lang="en-US" altLang="zh-Hant" sz="2400" dirty="0" smtClean="0"/>
              <a:t>, k].exist := false;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9</a:t>
            </a:r>
            <a:r>
              <a:rPr lang="en-US" altLang="zh-Hant" sz="2400" b="1" dirty="0" smtClean="0"/>
              <a:t>            if </a:t>
            </a:r>
            <a:r>
              <a:rPr lang="en-US" altLang="zh-Hant" sz="2400" dirty="0" smtClean="0"/>
              <a:t>P[</a:t>
            </a:r>
            <a:r>
              <a:rPr lang="en-US" altLang="zh-Hant" sz="2400" dirty="0" err="1" smtClean="0"/>
              <a:t>i</a:t>
            </a:r>
            <a:r>
              <a:rPr lang="en-US" altLang="zh-Hant" sz="2400" dirty="0" smtClean="0"/>
              <a:t> – 1, k]:exist </a:t>
            </a:r>
            <a:r>
              <a:rPr lang="en-US" altLang="zh-Hant" sz="2400" b="1" dirty="0" smtClean="0"/>
              <a:t>then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10</a:t>
            </a:r>
            <a:r>
              <a:rPr lang="en-US" altLang="zh-Hant" sz="2400" dirty="0" smtClean="0"/>
              <a:t>                P[</a:t>
            </a:r>
            <a:r>
              <a:rPr lang="en-US" altLang="zh-Hant" sz="2400" dirty="0" err="1" smtClean="0"/>
              <a:t>i</a:t>
            </a:r>
            <a:r>
              <a:rPr lang="en-US" altLang="zh-Hant" sz="2400" dirty="0" smtClean="0"/>
              <a:t>, k].exist := true;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11 </a:t>
            </a:r>
            <a:r>
              <a:rPr lang="en-US" altLang="zh-Hant" sz="2400" dirty="0" smtClean="0"/>
              <a:t>               </a:t>
            </a:r>
            <a:r>
              <a:rPr lang="en-US" altLang="zh-Hant" sz="2400" dirty="0" smtClean="0">
                <a:solidFill>
                  <a:srgbClr val="FF0000"/>
                </a:solidFill>
              </a:rPr>
              <a:t>P[</a:t>
            </a:r>
            <a:r>
              <a:rPr lang="en-US" altLang="zh-Hant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Hant" sz="2400" dirty="0" smtClean="0">
                <a:solidFill>
                  <a:srgbClr val="FF0000"/>
                </a:solidFill>
              </a:rPr>
              <a:t>, k].belong := 0</a:t>
            </a:r>
            <a:r>
              <a:rPr lang="en-US" altLang="zh-Hant" sz="2400" dirty="0" smtClean="0"/>
              <a:t>;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12</a:t>
            </a:r>
            <a:r>
              <a:rPr lang="en-US" altLang="zh-Hant" sz="2400" b="1" dirty="0" smtClean="0"/>
              <a:t>          else if </a:t>
            </a:r>
            <a:r>
              <a:rPr lang="en-US" altLang="zh-Hant" sz="2400" dirty="0" smtClean="0"/>
              <a:t>k - S[</a:t>
            </a:r>
            <a:r>
              <a:rPr lang="en-US" altLang="zh-Hant" sz="2400" dirty="0" err="1" smtClean="0"/>
              <a:t>i</a:t>
            </a:r>
            <a:r>
              <a:rPr lang="en-US" altLang="zh-Hant" sz="2400" dirty="0" smtClean="0"/>
              <a:t>] ≥ 0 </a:t>
            </a:r>
            <a:r>
              <a:rPr lang="en-US" altLang="zh-Hant" sz="2400" b="1" dirty="0" smtClean="0"/>
              <a:t>then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13</a:t>
            </a:r>
            <a:r>
              <a:rPr lang="en-US" altLang="zh-Hant" sz="2400" b="1" dirty="0" smtClean="0"/>
              <a:t>              </a:t>
            </a:r>
            <a:r>
              <a:rPr lang="en-US" altLang="zh-Hant" sz="2400" b="1" dirty="0" smtClean="0">
                <a:solidFill>
                  <a:srgbClr val="FF0000"/>
                </a:solidFill>
              </a:rPr>
              <a:t>if </a:t>
            </a:r>
            <a:r>
              <a:rPr lang="en-US" altLang="zh-Hant" sz="2400" dirty="0" smtClean="0">
                <a:solidFill>
                  <a:srgbClr val="FF0000"/>
                </a:solidFill>
              </a:rPr>
              <a:t>P[</a:t>
            </a:r>
            <a:r>
              <a:rPr lang="en-US" altLang="zh-Hant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Hant" sz="2400" dirty="0" smtClean="0">
                <a:solidFill>
                  <a:srgbClr val="FF0000"/>
                </a:solidFill>
              </a:rPr>
              <a:t>, k -</a:t>
            </a:r>
            <a:r>
              <a:rPr lang="zh-Hant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Hant" sz="2400" dirty="0" smtClean="0">
                <a:solidFill>
                  <a:srgbClr val="FF0000"/>
                </a:solidFill>
              </a:rPr>
              <a:t>S[</a:t>
            </a:r>
            <a:r>
              <a:rPr lang="en-US" altLang="zh-Hant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Hant" sz="2400" dirty="0" smtClean="0">
                <a:solidFill>
                  <a:srgbClr val="FF0000"/>
                </a:solidFill>
              </a:rPr>
              <a:t>]].exist </a:t>
            </a:r>
            <a:r>
              <a:rPr lang="en-US" altLang="zh-Hant" sz="2400" b="1" dirty="0" smtClean="0">
                <a:solidFill>
                  <a:srgbClr val="FF0000"/>
                </a:solidFill>
              </a:rPr>
              <a:t>then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14</a:t>
            </a:r>
            <a:r>
              <a:rPr lang="en-US" altLang="zh-Hant" sz="2400" dirty="0" smtClean="0"/>
              <a:t>                  P[</a:t>
            </a:r>
            <a:r>
              <a:rPr lang="en-US" altLang="zh-Hant" sz="2400" dirty="0" err="1" smtClean="0"/>
              <a:t>i</a:t>
            </a:r>
            <a:r>
              <a:rPr lang="en-US" altLang="zh-Hant" sz="2400" dirty="0" smtClean="0"/>
              <a:t>, k].exist := true;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15</a:t>
            </a:r>
            <a:r>
              <a:rPr lang="en-US" altLang="zh-Hant" sz="2400" dirty="0" smtClean="0"/>
              <a:t>                  </a:t>
            </a:r>
            <a:r>
              <a:rPr lang="en-US" altLang="zh-Hant" sz="2400" dirty="0" smtClean="0">
                <a:solidFill>
                  <a:srgbClr val="FF0000"/>
                </a:solidFill>
              </a:rPr>
              <a:t>P[</a:t>
            </a:r>
            <a:r>
              <a:rPr lang="en-US" altLang="zh-Hant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Hant" sz="2400" dirty="0" smtClean="0">
                <a:solidFill>
                  <a:srgbClr val="FF0000"/>
                </a:solidFill>
              </a:rPr>
              <a:t>, k].belong := 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16</a:t>
            </a:r>
            <a:r>
              <a:rPr lang="en-US" altLang="zh-Hant" sz="2400" dirty="0" smtClean="0"/>
              <a:t>                       </a:t>
            </a:r>
            <a:r>
              <a:rPr lang="en-US" altLang="zh-Hant" sz="2400" dirty="0" smtClean="0">
                <a:solidFill>
                  <a:srgbClr val="FF0000"/>
                </a:solidFill>
              </a:rPr>
              <a:t>P[</a:t>
            </a:r>
            <a:r>
              <a:rPr lang="en-US" altLang="zh-Hant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Hant" sz="2400" dirty="0" smtClean="0">
                <a:solidFill>
                  <a:srgbClr val="FF0000"/>
                </a:solidFill>
              </a:rPr>
              <a:t>, k -</a:t>
            </a:r>
            <a:r>
              <a:rPr lang="zh-Hant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Hant" sz="2400" dirty="0" smtClean="0">
                <a:solidFill>
                  <a:srgbClr val="FF0000"/>
                </a:solidFill>
              </a:rPr>
              <a:t>S[</a:t>
            </a:r>
            <a:r>
              <a:rPr lang="en-US" altLang="zh-Hant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Hant" sz="2400" dirty="0" smtClean="0">
                <a:solidFill>
                  <a:srgbClr val="FF0000"/>
                </a:solidFill>
              </a:rPr>
              <a:t>]].belong + 1;</a:t>
            </a:r>
          </a:p>
          <a:p>
            <a:pPr>
              <a:buNone/>
            </a:pPr>
            <a:r>
              <a:rPr lang="en-US" altLang="zh-Hant" sz="2400" dirty="0" smtClean="0">
                <a:solidFill>
                  <a:srgbClr val="006600"/>
                </a:solidFill>
              </a:rPr>
              <a:t>17</a:t>
            </a:r>
            <a:r>
              <a:rPr lang="en-US" altLang="zh-Hant" sz="2400" dirty="0" smtClean="0"/>
              <a:t> </a:t>
            </a:r>
            <a:r>
              <a:rPr lang="en-US" altLang="zh-Hant" sz="2400" b="1" dirty="0" smtClean="0"/>
              <a:t>end</a:t>
            </a:r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109368"/>
              </p:ext>
            </p:extLst>
          </p:nvPr>
        </p:nvGraphicFramePr>
        <p:xfrm>
          <a:off x="2699792" y="5206320"/>
          <a:ext cx="3937620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2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3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4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5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6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k</a:t>
                      </a:r>
                      <a:r>
                        <a:rPr lang="en-US" altLang="zh-Hant" baseline="-25000" dirty="0" smtClean="0"/>
                        <a:t>1</a:t>
                      </a:r>
                      <a:r>
                        <a:rPr lang="en-US" altLang="zh-Hant" dirty="0" smtClean="0"/>
                        <a:t>=2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2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3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k</a:t>
                      </a:r>
                      <a:r>
                        <a:rPr lang="en-US" altLang="zh-Hant" baseline="-25000" dirty="0" smtClean="0"/>
                        <a:t>2</a:t>
                      </a:r>
                      <a:r>
                        <a:rPr lang="en-US" altLang="zh-Hant" dirty="0" smtClean="0"/>
                        <a:t>=3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 smtClean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211960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0" name="橢圓 9"/>
          <p:cNvSpPr/>
          <p:nvPr/>
        </p:nvSpPr>
        <p:spPr>
          <a:xfrm>
            <a:off x="3419872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1" name="向右箭號 10"/>
          <p:cNvSpPr/>
          <p:nvPr/>
        </p:nvSpPr>
        <p:spPr>
          <a:xfrm>
            <a:off x="5148064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2" name="橢圓 11"/>
          <p:cNvSpPr/>
          <p:nvPr/>
        </p:nvSpPr>
        <p:spPr>
          <a:xfrm>
            <a:off x="4355976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5" name="橢圓 14"/>
          <p:cNvSpPr/>
          <p:nvPr/>
        </p:nvSpPr>
        <p:spPr>
          <a:xfrm>
            <a:off x="4355976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4" name="橢圓 13"/>
          <p:cNvSpPr/>
          <p:nvPr/>
        </p:nvSpPr>
        <p:spPr>
          <a:xfrm>
            <a:off x="5292080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6" name="向右箭號 15"/>
          <p:cNvSpPr/>
          <p:nvPr/>
        </p:nvSpPr>
        <p:spPr>
          <a:xfrm>
            <a:off x="6056300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7" name="橢圓 16"/>
          <p:cNvSpPr/>
          <p:nvPr/>
        </p:nvSpPr>
        <p:spPr>
          <a:xfrm>
            <a:off x="6200316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</p:spTree>
    <p:extLst>
      <p:ext uri="{BB962C8B-B14F-4D97-AF65-F5344CB8AC3E}">
        <p14:creationId xmlns:p14="http://schemas.microsoft.com/office/powerpoint/2010/main" val="32011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4" grpId="0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altLang="zh-TW" dirty="0" smtClean="0"/>
              <a:t>3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48200"/>
            <a:ext cx="792576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the feasibility?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S is even</a:t>
                </a:r>
              </a:p>
              <a:p>
                <a:r>
                  <a:rPr lang="en-US" altLang="zh-TW" dirty="0" smtClean="0"/>
                  <a:t>See if</a:t>
                </a:r>
                <a:r>
                  <a:rPr lang="zh-TW" altLang="en-US" dirty="0" smtClean="0"/>
                  <a:t> </a:t>
                </a:r>
                <a:r>
                  <a:rPr lang="en-US" dirty="0"/>
                  <a:t>P[ 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dirty="0" smtClean="0"/>
                  <a:t>].exist is</a:t>
                </a:r>
                <a:r>
                  <a:rPr lang="zh-TW" altLang="en-US" dirty="0" smtClean="0"/>
                  <a:t> </a:t>
                </a:r>
                <a:r>
                  <a:rPr lang="en-US" dirty="0" smtClean="0"/>
                  <a:t>true or not.</a:t>
                </a: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0" t="-16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contents?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724400"/>
              </a:xfrm>
            </p:spPr>
            <p:txBody>
              <a:bodyPr>
                <a:normAutofit fontScale="47500" lnSpcReduction="20000"/>
              </a:bodyPr>
              <a:lstStyle/>
              <a:p>
                <a:pPr marL="114300" indent="0">
                  <a:buNone/>
                </a:pPr>
                <a:r>
                  <a:rPr lang="en-US" altLang="zh-TW" dirty="0" smtClean="0"/>
                  <a:t>if S is </a:t>
                </a:r>
                <a:r>
                  <a:rPr lang="en-US" altLang="zh-TW" dirty="0" smtClean="0"/>
                  <a:t>odd{</a:t>
                </a:r>
                <a:endParaRPr lang="en-US" altLang="zh-TW" dirty="0" smtClean="0"/>
              </a:p>
              <a:p>
                <a:pPr marL="11430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print “mission impossible”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}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else</a:t>
                </a:r>
                <a:r>
                  <a:rPr lang="en-US" altLang="zh-TW" dirty="0" smtClean="0"/>
                  <a:t>{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let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marL="114300" indent="0">
                  <a:buNone/>
                </a:pPr>
                <a:r>
                  <a:rPr lang="en-US" altLang="zh-TW" dirty="0" smtClean="0"/>
                  <a:t>	Build knapsack table P[n, y]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if (P</a:t>
                </a:r>
                <a:r>
                  <a:rPr lang="en-US" altLang="zh-TW" dirty="0"/>
                  <a:t>[ n,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].exist){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	while(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 smtClean="0"/>
                  <a:t>){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			if (P</a:t>
                </a:r>
                <a:r>
                  <a:rPr lang="en-US" altLang="zh-TW" dirty="0"/>
                  <a:t>[ </a:t>
                </a:r>
                <a:r>
                  <a:rPr lang="en-US" altLang="zh-TW" dirty="0" smtClean="0"/>
                  <a:t>n,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].</a:t>
                </a:r>
                <a:r>
                  <a:rPr lang="en-US" altLang="zh-TW" dirty="0" smtClean="0"/>
                  <a:t>belong){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			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in the </a:t>
                </a:r>
                <a:r>
                  <a:rPr lang="en-US" altLang="zh-TW" dirty="0" smtClean="0"/>
                  <a:t>set 1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			y </a:t>
                </a:r>
                <a:r>
                  <a:rPr lang="en-US" altLang="zh-TW" dirty="0"/>
                  <a:t>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		</a:t>
                </a:r>
                <a:r>
                  <a:rPr lang="en-US" altLang="zh-TW" dirty="0"/>
                  <a:t>	</a:t>
                </a:r>
                <a:r>
                  <a:rPr lang="en-US" altLang="zh-TW" dirty="0" smtClean="0"/>
                  <a:t>}else{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smtClean="0"/>
                  <a:t>		</a:t>
                </a:r>
                <a:r>
                  <a:rPr lang="en-US" altLang="zh-TW" dirty="0"/>
                  <a:t>		</a:t>
                </a:r>
                <a:r>
                  <a:rPr lang="en-US" altLang="zh-TW" dirty="0" smtClean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 in </a:t>
                </a:r>
                <a:r>
                  <a:rPr lang="en-US" altLang="zh-TW" dirty="0"/>
                  <a:t>the </a:t>
                </a:r>
                <a:r>
                  <a:rPr lang="en-US" altLang="zh-TW" dirty="0" smtClean="0"/>
                  <a:t>set 2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		}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	n--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}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} else{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		print “mission impossible”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}</a:t>
                </a:r>
                <a:endParaRPr lang="en-US" altLang="zh-TW" dirty="0"/>
              </a:p>
              <a:p>
                <a:pPr marL="114300" indent="0">
                  <a:buNone/>
                </a:pPr>
                <a:r>
                  <a:rPr lang="en-US" altLang="zh-TW" dirty="0" smtClean="0"/>
                  <a:t>	</a:t>
                </a:r>
              </a:p>
              <a:p>
                <a:pPr marL="114300" indent="0">
                  <a:buNone/>
                </a:pPr>
                <a:r>
                  <a:rPr lang="en-US" altLang="zh-TW" dirty="0" smtClean="0"/>
                  <a:t>}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724400"/>
              </a:xfrm>
              <a:blipFill rotWithShape="0"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altLang="zh-TW" dirty="0" smtClean="0"/>
              <a:t>4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8" y="3143250"/>
            <a:ext cx="82815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1073</TotalTime>
  <Words>659</Words>
  <Application>Microsoft Office PowerPoint</Application>
  <PresentationFormat>如螢幕大小 (4:3)</PresentationFormat>
  <Paragraphs>158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細明體</vt:lpstr>
      <vt:lpstr>新細明體</vt:lpstr>
      <vt:lpstr>Arial</vt:lpstr>
      <vt:lpstr>Calibri</vt:lpstr>
      <vt:lpstr>Cambria</vt:lpstr>
      <vt:lpstr>Cambria Math</vt:lpstr>
      <vt:lpstr>Times New Roman</vt:lpstr>
      <vt:lpstr>相鄰</vt:lpstr>
      <vt:lpstr>Solution for HW#4</vt:lpstr>
      <vt:lpstr>Q1</vt:lpstr>
      <vt:lpstr>PowerPoint 簡報</vt:lpstr>
      <vt:lpstr>Q2</vt:lpstr>
      <vt:lpstr>Modifications</vt:lpstr>
      <vt:lpstr>Q3</vt:lpstr>
      <vt:lpstr>How to check the feasibility?</vt:lpstr>
      <vt:lpstr>How to get the contents?</vt:lpstr>
      <vt:lpstr>Q4</vt:lpstr>
      <vt:lpstr>(a)</vt:lpstr>
      <vt:lpstr>(b)</vt:lpstr>
      <vt:lpstr>Q5</vt:lpstr>
      <vt:lpstr>Pseudocode</vt:lpstr>
      <vt:lpstr>Instructions for HW5</vt:lpstr>
      <vt:lpstr>Program</vt:lpstr>
      <vt:lpstr>Input 讀檔(c++ case)</vt:lpstr>
      <vt:lpstr>Documentation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Session #2</dc:title>
  <dc:creator>Po-Chuan, Chien</dc:creator>
  <cp:lastModifiedBy>Carlos</cp:lastModifiedBy>
  <cp:revision>137</cp:revision>
  <dcterms:created xsi:type="dcterms:W3CDTF">2016-03-28T13:09:18Z</dcterms:created>
  <dcterms:modified xsi:type="dcterms:W3CDTF">2018-04-17T08:39:16Z</dcterms:modified>
</cp:coreProperties>
</file>