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8" r:id="rId1"/>
  </p:sldMasterIdLst>
  <p:notesMasterIdLst>
    <p:notesMasterId r:id="rId45"/>
  </p:notesMasterIdLst>
  <p:sldIdLst>
    <p:sldId id="256" r:id="rId2"/>
    <p:sldId id="367" r:id="rId3"/>
    <p:sldId id="368" r:id="rId4"/>
    <p:sldId id="369" r:id="rId5"/>
    <p:sldId id="374" r:id="rId6"/>
    <p:sldId id="370" r:id="rId7"/>
    <p:sldId id="375" r:id="rId8"/>
    <p:sldId id="376" r:id="rId9"/>
    <p:sldId id="377" r:id="rId10"/>
    <p:sldId id="378" r:id="rId11"/>
    <p:sldId id="371" r:id="rId12"/>
    <p:sldId id="380" r:id="rId13"/>
    <p:sldId id="379" r:id="rId14"/>
    <p:sldId id="381" r:id="rId15"/>
    <p:sldId id="383" r:id="rId16"/>
    <p:sldId id="382" r:id="rId17"/>
    <p:sldId id="373" r:id="rId18"/>
    <p:sldId id="387" r:id="rId19"/>
    <p:sldId id="388" r:id="rId20"/>
    <p:sldId id="395" r:id="rId21"/>
    <p:sldId id="390" r:id="rId22"/>
    <p:sldId id="391" r:id="rId23"/>
    <p:sldId id="392" r:id="rId24"/>
    <p:sldId id="393" r:id="rId25"/>
    <p:sldId id="394" r:id="rId26"/>
    <p:sldId id="396" r:id="rId27"/>
    <p:sldId id="397" r:id="rId28"/>
    <p:sldId id="398" r:id="rId29"/>
    <p:sldId id="399" r:id="rId30"/>
    <p:sldId id="400" r:id="rId31"/>
    <p:sldId id="402" r:id="rId32"/>
    <p:sldId id="403" r:id="rId33"/>
    <p:sldId id="401" r:id="rId34"/>
    <p:sldId id="405" r:id="rId35"/>
    <p:sldId id="404" r:id="rId36"/>
    <p:sldId id="407" r:id="rId37"/>
    <p:sldId id="411" r:id="rId38"/>
    <p:sldId id="406" r:id="rId39"/>
    <p:sldId id="412" r:id="rId40"/>
    <p:sldId id="410" r:id="rId41"/>
    <p:sldId id="408" r:id="rId42"/>
    <p:sldId id="409" r:id="rId43"/>
    <p:sldId id="41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33CC"/>
    <a:srgbClr val="CCFF99"/>
    <a:srgbClr val="66CCFF"/>
    <a:srgbClr val="E6E6E6"/>
    <a:srgbClr val="33CC33"/>
    <a:srgbClr val="0099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43" autoAdjust="0"/>
    <p:restoredTop sz="87773" autoAdjust="0"/>
  </p:normalViewPr>
  <p:slideViewPr>
    <p:cSldViewPr snapToGrid="0">
      <p:cViewPr varScale="1">
        <p:scale>
          <a:sx n="145" d="100"/>
          <a:sy n="145" d="100"/>
        </p:scale>
        <p:origin x="21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0691-AD24-4BFB-B900-B1D209DF8D94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A1A0-5EA6-4B58-8AE8-F5644F1B2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1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99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conda</a:t>
            </a:r>
            <a:r>
              <a:rPr lang="en-US" altLang="zh-TW" dirty="0"/>
              <a:t> install -c </a:t>
            </a:r>
            <a:r>
              <a:rPr lang="en-US" altLang="zh-TW" dirty="0" err="1"/>
              <a:t>conda</a:t>
            </a:r>
            <a:r>
              <a:rPr lang="en-US" altLang="zh-TW" dirty="0"/>
              <a:t>-forge genism</a:t>
            </a:r>
          </a:p>
          <a:p>
            <a:r>
              <a:rPr lang="en-US" altLang="zh-TW" dirty="0"/>
              <a:t>Sometimes you need </a:t>
            </a:r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smart_open</a:t>
            </a:r>
            <a:r>
              <a:rPr lang="en-US" altLang="zh-TW" dirty="0"/>
              <a:t>==2.0.0</a:t>
            </a:r>
          </a:p>
          <a:p>
            <a:pPr lvl="1"/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11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below commands work.</a:t>
            </a:r>
            <a:endParaRPr lang="zh-TW" altLang="zh-TW" sz="900" dirty="0">
              <a:solidFill>
                <a:schemeClr val="tx1"/>
              </a:solidFill>
              <a:latin typeface="Arial Unicode MS"/>
              <a:ea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900" dirty="0">
                <a:solidFill>
                  <a:schemeClr val="tx1"/>
                </a:solidFill>
                <a:latin typeface="Arial Unicode MS"/>
                <a:ea typeface="inherit"/>
              </a:rPr>
              <a:t>brew install wget wget -c "https://s3.amazonaws.com/dl4j-distribution/GoogleNews-vectors-negative300.bin.gz" </a:t>
            </a:r>
            <a:endParaRPr lang="zh-TW" altLang="zh-TW" sz="3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11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then use the below command to get </a:t>
            </a:r>
            <a:r>
              <a:rPr lang="zh-TW" altLang="zh-TW" sz="1100" b="1" dirty="0">
                <a:solidFill>
                  <a:srgbClr val="242729"/>
                </a:solidFill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wordVector</a:t>
            </a:r>
            <a:r>
              <a:rPr lang="zh-TW" altLang="zh-TW" sz="11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TW" altLang="zh-TW" sz="900" dirty="0">
              <a:solidFill>
                <a:schemeClr val="tx1"/>
              </a:solidFill>
              <a:latin typeface="Arial Unicode MS"/>
              <a:ea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900" dirty="0">
                <a:solidFill>
                  <a:schemeClr val="tx1"/>
                </a:solidFill>
                <a:latin typeface="Arial Unicode MS"/>
                <a:ea typeface="inherit"/>
              </a:rPr>
              <a:t>from gensim import models w = models.KeyedVectors.load_word2vec_format( '../GoogleNews-vectors-negative300.bin', binary=True)</a:t>
            </a:r>
            <a:r>
              <a:rPr lang="zh-TW" altLang="zh-TW" sz="300" dirty="0">
                <a:solidFill>
                  <a:schemeClr val="tx1"/>
                </a:solidFill>
              </a:rPr>
              <a:t> </a:t>
            </a:r>
            <a:endParaRPr lang="zh-TW" altLang="zh-TW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3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that these new vectors are smaller in dimension than the embedding vector. Their dimensionality is 64, while the embedding and encoder input/output vectors have dimensionality of 512. They don’t HAVE to be smaller, this is an architecture choice to make the computation of multiheaded attention (mostly) constant.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外加上 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head,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再過一個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fully-connected NN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09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08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Fine tuning example: </a:t>
            </a:r>
          </a:p>
          <a:p>
            <a:r>
              <a:rPr lang="en-US" altLang="zh-TW" dirty="0"/>
              <a:t>https://www.mdeditor.tw/pl/2Xu7/zh-tw</a:t>
            </a:r>
          </a:p>
          <a:p>
            <a:r>
              <a:rPr lang="en-US" altLang="zh-TW" dirty="0" err="1"/>
              <a:t>bert_model</a:t>
            </a:r>
            <a:r>
              <a:rPr lang="en-US" altLang="zh-TW" dirty="0"/>
              <a:t> = </a:t>
            </a:r>
            <a:r>
              <a:rPr lang="en-US" altLang="zh-TW" dirty="0" err="1"/>
              <a:t>load_trained_model_from_checkpoint</a:t>
            </a:r>
            <a:r>
              <a:rPr lang="en-US" altLang="zh-TW" dirty="0"/>
              <a:t>(</a:t>
            </a:r>
            <a:r>
              <a:rPr lang="en-US" altLang="zh-TW" dirty="0" err="1"/>
              <a:t>config_path</a:t>
            </a:r>
            <a:r>
              <a:rPr lang="en-US" altLang="zh-TW" dirty="0"/>
              <a:t>, </a:t>
            </a:r>
            <a:r>
              <a:rPr lang="en-US" altLang="zh-TW" dirty="0" err="1"/>
              <a:t>checkpoint_path</a:t>
            </a:r>
            <a:r>
              <a:rPr lang="en-US" altLang="zh-TW" dirty="0"/>
              <a:t>) for l in </a:t>
            </a:r>
            <a:r>
              <a:rPr lang="en-US" altLang="zh-TW" dirty="0" err="1"/>
              <a:t>bert_model.layers</a:t>
            </a:r>
            <a:r>
              <a:rPr lang="en-US" altLang="zh-TW" dirty="0"/>
              <a:t>: </a:t>
            </a:r>
            <a:r>
              <a:rPr lang="en-US" altLang="zh-TW" dirty="0" err="1"/>
              <a:t>l.trainable</a:t>
            </a:r>
            <a:r>
              <a:rPr lang="en-US" altLang="zh-TW" dirty="0"/>
              <a:t> = True x1_in = Input(shape=(None,)) x2_in = Input(shape=(None,)) x = </a:t>
            </a:r>
            <a:r>
              <a:rPr lang="en-US" altLang="zh-TW" dirty="0" err="1"/>
              <a:t>bert_model</a:t>
            </a:r>
            <a:r>
              <a:rPr lang="en-US" altLang="zh-TW" dirty="0"/>
              <a:t>([x1_in, x2_in]) x = Lambda(lambda x: x[:, 0])(x) </a:t>
            </a:r>
            <a:r>
              <a:rPr lang="en-US" altLang="zh-TW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取出</a:t>
            </a:r>
            <a:r>
              <a:rPr lang="en-US" altLang="zh-TW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[CLS]</a:t>
            </a:r>
            <a:r>
              <a:rPr lang="zh-TW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對應的向量用來做分類</a:t>
            </a:r>
            <a:r>
              <a:rPr lang="zh-TW" altLang="en-US" dirty="0"/>
              <a:t> </a:t>
            </a:r>
            <a:r>
              <a:rPr lang="en-US" altLang="zh-TW" dirty="0"/>
              <a:t>p = Dense(1, activation='sigmoid')(x) model = Model([x1_in, x2_in], p) </a:t>
            </a:r>
            <a:r>
              <a:rPr lang="en-US" altLang="zh-TW" dirty="0" err="1"/>
              <a:t>model.compile</a:t>
            </a:r>
            <a:r>
              <a:rPr lang="en-US" altLang="zh-TW" dirty="0"/>
              <a:t>( loss='</a:t>
            </a:r>
            <a:r>
              <a:rPr lang="en-US" altLang="zh-TW" dirty="0" err="1"/>
              <a:t>binary_crossentropy</a:t>
            </a:r>
            <a:r>
              <a:rPr lang="en-US" altLang="zh-TW" dirty="0"/>
              <a:t>', optimizer=Adam(1e-5), </a:t>
            </a:r>
            <a:r>
              <a:rPr lang="en-US" altLang="zh-TW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用足夠小的學習率</a:t>
            </a:r>
            <a:r>
              <a:rPr lang="zh-TW" altLang="en-US" dirty="0"/>
              <a:t> </a:t>
            </a:r>
            <a:r>
              <a:rPr lang="en-US" altLang="zh-TW" dirty="0"/>
              <a:t>metrics=['accuracy'] ) </a:t>
            </a:r>
            <a:r>
              <a:rPr lang="en-US" altLang="zh-TW" dirty="0" err="1"/>
              <a:t>model.summary</a:t>
            </a:r>
            <a:r>
              <a:rPr lang="en-US" altLang="zh-TW" dirty="0"/>
              <a:t>()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7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677F-EE79-4A71-BE9A-9EDF1115D6ED}" type="datetime1">
              <a:rPr lang="en-US" altLang="zh-TW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49D9-4C9E-4564-8876-1DC1D1C00AB2}" type="datetime1">
              <a:rPr lang="en-US" altLang="zh-TW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E7D7-FB2B-4AE9-A193-1F6D16F212F3}" type="datetime1">
              <a:rPr lang="en-US" altLang="zh-TW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fld id="{85F32F3A-0E91-4AC4-A45B-FC901B511722}" type="datetime1">
              <a:rPr lang="en-US" altLang="zh-TW" smtClean="0"/>
              <a:t>12/10/2020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A00F7D-DDDF-4BB9-A7F6-2BAB9DA7E5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5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7B87-8FC8-417F-9AAA-AF4A0EA30769}" type="datetime1">
              <a:rPr lang="en-US" altLang="zh-TW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6B08-274A-432A-980F-0BCAA8A9CF3A}" type="datetime1">
              <a:rPr lang="en-US" altLang="zh-TW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935-32E1-4C0F-8E7F-A22CCE26DD06}" type="datetime1">
              <a:rPr lang="en-US" altLang="zh-TW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7F0-4E51-45DA-AD87-E1DF2CF002E0}" type="datetime1">
              <a:rPr lang="en-US" altLang="zh-TW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ACF0-4B2F-44AB-B526-7014AFC4914D}" type="datetime1">
              <a:rPr lang="en-US" altLang="zh-TW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4D18-31B2-4465-B0E4-9F6F80162489}" type="datetime1">
              <a:rPr lang="en-US" altLang="zh-TW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AA44838-53BE-48DC-B18D-8F43DEF69898}" type="datetime1">
              <a:rPr lang="en-US" altLang="zh-TW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E3EF-BD2B-4EE6-99F6-E3FA9FCC1A08}" type="datetime1">
              <a:rPr lang="en-US" altLang="zh-TW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655F6-AB3E-487B-B2A2-B530998AA361}" type="datetime1">
              <a:rPr lang="en-US" altLang="zh-TW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transformer/" TargetMode="External"/><Relationship Id="rId2" Type="http://schemas.openxmlformats.org/officeDocument/2006/relationships/hyperlink" Target="https://towardsdatascience.com/transformers-state-of-the-art-natural-language-processing-1d84c4c7462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jalammar.github.io/illustrated-be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github.com/CyberZHG/keras-bert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D0499-6CD0-46F9-B267-52E79F056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Word Vectors</a:t>
            </a:r>
            <a:br>
              <a:rPr lang="en-US" altLang="zh-TW" sz="6600" dirty="0"/>
            </a:br>
            <a:r>
              <a:rPr lang="en-US" altLang="zh-TW" sz="1800" dirty="0"/>
              <a:t>Word2Vec, Bert</a:t>
            </a:r>
            <a:br>
              <a:rPr lang="en-US" altLang="zh-TW" sz="6600" cap="none" dirty="0"/>
            </a:br>
            <a:endParaRPr lang="zh-TW" altLang="en-US" sz="1200" cap="non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8492EA-012C-4C4E-9513-514380254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Chien Chin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2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(6/9)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543801" cy="449850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Formal definition of the objective:</a:t>
                </a:r>
              </a:p>
              <a:p>
                <a:pPr lvl="1"/>
                <a:r>
                  <a:rPr lang="en-US" altLang="zh-TW" dirty="0"/>
                  <a:t>To maximize: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l-G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l-GR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dirty="0"/>
              </a:p>
              <a:p>
                <a:pPr lvl="2"/>
                <a:r>
                  <a:rPr lang="en-US" altLang="zh-TW" i="1" dirty="0"/>
                  <a:t>c</a:t>
                </a:r>
                <a:r>
                  <a:rPr lang="en-US" altLang="zh-TW" dirty="0"/>
                  <a:t>: window size </a:t>
                </a:r>
                <a:r>
                  <a:rPr lang="en-US" altLang="zh-TW" sz="1400" dirty="0"/>
                  <a:t>(e.g., 2)</a:t>
                </a:r>
                <a:endParaRPr lang="en-US" altLang="zh-TW" dirty="0"/>
              </a:p>
              <a:p>
                <a:pPr lvl="2"/>
                <a:r>
                  <a:rPr lang="en-US" altLang="zh-TW" i="1" dirty="0" err="1"/>
                  <a:t>w</a:t>
                </a:r>
                <a:r>
                  <a:rPr lang="en-US" altLang="zh-TW" i="1" baseline="-25000" dirty="0" err="1"/>
                  <a:t>t</a:t>
                </a:r>
                <a:r>
                  <a:rPr lang="en-US" altLang="zh-TW" dirty="0"/>
                  <a:t>: input word</a:t>
                </a:r>
              </a:p>
              <a:p>
                <a:pPr lvl="2"/>
                <a:r>
                  <a:rPr lang="en-US" altLang="zh-TW" i="1" dirty="0" err="1"/>
                  <a:t>w</a:t>
                </a:r>
                <a:r>
                  <a:rPr lang="en-US" altLang="zh-TW" i="1" baseline="-25000" dirty="0" err="1"/>
                  <a:t>t+j</a:t>
                </a:r>
                <a:r>
                  <a:rPr lang="en-US" altLang="zh-TW" dirty="0"/>
                  <a:t>: expected output word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TW" dirty="0"/>
              </a:p>
              <a:p>
                <a:pPr lvl="3"/>
                <a:r>
                  <a:rPr lang="en-US" altLang="zh-TW" i="1" dirty="0"/>
                  <a:t>V</a:t>
                </a:r>
                <a:r>
                  <a:rPr lang="en-US" altLang="zh-TW" dirty="0"/>
                  <a:t>: a row/column of the weight matrices</a:t>
                </a:r>
              </a:p>
              <a:p>
                <a:pPr lvl="2"/>
                <a:endParaRPr lang="en-US" altLang="zh-TW" sz="900" dirty="0"/>
              </a:p>
              <a:p>
                <a:r>
                  <a:rPr lang="en-US" altLang="zh-TW" dirty="0"/>
                  <a:t>Methodologies like backpropagation can be employed to object good we</a:t>
                </a:r>
                <a:r>
                  <a:rPr lang="en-US" altLang="zh-TW" b="1" dirty="0"/>
                  <a:t>i</a:t>
                </a:r>
                <a:r>
                  <a:rPr lang="en-US" altLang="zh-TW" dirty="0"/>
                  <a:t>ghts!!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543801" cy="4498505"/>
              </a:xfrm>
              <a:blipFill>
                <a:blip r:embed="rId2"/>
                <a:stretch>
                  <a:fillRect l="-1212" t="-18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72E521-123A-471E-BF74-7CB9837A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8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(7/9)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After training, the weight </a:t>
            </a:r>
            <a:r>
              <a:rPr lang="en-US" altLang="zh-TW" sz="2200" u="sng" dirty="0"/>
              <a:t>matrix </a:t>
            </a:r>
            <a:r>
              <a:rPr lang="en-US" altLang="zh-TW" sz="2200" b="1" i="1" u="sng" dirty="0">
                <a:solidFill>
                  <a:srgbClr val="C00000"/>
                </a:solidFill>
              </a:rPr>
              <a:t>W</a:t>
            </a:r>
            <a:r>
              <a:rPr lang="en-US" altLang="zh-TW" sz="2200" u="sng" dirty="0"/>
              <a:t> consists of word embedding</a:t>
            </a:r>
            <a:r>
              <a:rPr lang="en-US" altLang="zh-TW" sz="2200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91" name="群組 90"/>
          <p:cNvGrpSpPr/>
          <p:nvPr/>
        </p:nvGrpSpPr>
        <p:grpSpPr>
          <a:xfrm>
            <a:off x="1014153" y="2324100"/>
            <a:ext cx="4942291" cy="2967900"/>
            <a:chOff x="1014153" y="2324100"/>
            <a:chExt cx="6470262" cy="3970049"/>
          </a:xfrm>
        </p:grpSpPr>
        <p:sp>
          <p:nvSpPr>
            <p:cNvPr id="5" name="橢圓 4"/>
            <p:cNvSpPr/>
            <p:nvPr/>
          </p:nvSpPr>
          <p:spPr bwMode="auto">
            <a:xfrm>
              <a:off x="4114799" y="2667000"/>
              <a:ext cx="340076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4114799" y="3276600"/>
              <a:ext cx="340076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4114799" y="3886200"/>
              <a:ext cx="340076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橢圓 7"/>
            <p:cNvSpPr/>
            <p:nvPr/>
          </p:nvSpPr>
          <p:spPr bwMode="auto">
            <a:xfrm>
              <a:off x="4114799" y="4856163"/>
              <a:ext cx="340076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147887" y="4452531"/>
              <a:ext cx="443222" cy="2950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00" b="1" dirty="0"/>
                <a:t>…</a:t>
              </a:r>
              <a:endParaRPr lang="zh-TW" altLang="en-US" sz="1000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719339" y="5559623"/>
              <a:ext cx="1400181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i="1" dirty="0"/>
                <a:t>n</a:t>
              </a:r>
              <a:r>
                <a:rPr lang="en-US" altLang="zh-TW" sz="1000" dirty="0"/>
                <a:t> hidden neurons</a:t>
              </a:r>
              <a:endParaRPr lang="zh-TW" altLang="en-US" sz="1000" dirty="0"/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1773962" y="2324100"/>
              <a:ext cx="267571" cy="354843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1773962" y="2876021"/>
              <a:ext cx="267571" cy="354843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1773962" y="3427942"/>
              <a:ext cx="267571" cy="354843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693892" y="4533900"/>
              <a:ext cx="443222" cy="2950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00" b="1" dirty="0"/>
                <a:t>…</a:t>
              </a:r>
              <a:endParaRPr lang="zh-TW" altLang="en-US" sz="1000" b="1" dirty="0"/>
            </a:p>
          </p:txBody>
        </p:sp>
        <p:sp>
          <p:nvSpPr>
            <p:cNvPr id="15" name="圓角矩形 14"/>
            <p:cNvSpPr/>
            <p:nvPr/>
          </p:nvSpPr>
          <p:spPr bwMode="auto">
            <a:xfrm>
              <a:off x="1777150" y="3979863"/>
              <a:ext cx="267571" cy="354843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圓角矩形 15"/>
            <p:cNvSpPr/>
            <p:nvPr/>
          </p:nvSpPr>
          <p:spPr bwMode="auto">
            <a:xfrm>
              <a:off x="1773962" y="4932363"/>
              <a:ext cx="267571" cy="354843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圓角矩形 16"/>
            <p:cNvSpPr/>
            <p:nvPr/>
          </p:nvSpPr>
          <p:spPr bwMode="auto">
            <a:xfrm>
              <a:off x="6485579" y="2324100"/>
              <a:ext cx="267571" cy="354843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 bwMode="auto">
            <a:xfrm>
              <a:off x="6485579" y="2876021"/>
              <a:ext cx="267571" cy="354843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圓角矩形 18"/>
            <p:cNvSpPr/>
            <p:nvPr/>
          </p:nvSpPr>
          <p:spPr bwMode="auto">
            <a:xfrm>
              <a:off x="6485579" y="3427942"/>
              <a:ext cx="267571" cy="354843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420974" y="4533900"/>
              <a:ext cx="443222" cy="2950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00" b="1" dirty="0"/>
                <a:t>…</a:t>
              </a:r>
              <a:endParaRPr lang="zh-TW" altLang="en-US" sz="1000" b="1" dirty="0"/>
            </a:p>
          </p:txBody>
        </p:sp>
        <p:sp>
          <p:nvSpPr>
            <p:cNvPr id="21" name="圓角矩形 20"/>
            <p:cNvSpPr/>
            <p:nvPr/>
          </p:nvSpPr>
          <p:spPr bwMode="auto">
            <a:xfrm>
              <a:off x="6488767" y="3979863"/>
              <a:ext cx="267571" cy="354843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圓角矩形 21"/>
            <p:cNvSpPr/>
            <p:nvPr/>
          </p:nvSpPr>
          <p:spPr bwMode="auto">
            <a:xfrm>
              <a:off x="6485579" y="4932363"/>
              <a:ext cx="267571" cy="354843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 bwMode="auto">
            <a:xfrm>
              <a:off x="1773962" y="5484282"/>
              <a:ext cx="267571" cy="354843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4" name="圓角矩形 23"/>
            <p:cNvSpPr/>
            <p:nvPr/>
          </p:nvSpPr>
          <p:spPr bwMode="auto">
            <a:xfrm>
              <a:off x="6478086" y="5484282"/>
              <a:ext cx="267571" cy="354843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25" name="直線單箭頭接點 24"/>
            <p:cNvCxnSpPr>
              <a:stCxn id="11" idx="3"/>
              <a:endCxn id="5" idx="2"/>
            </p:cNvCxnSpPr>
            <p:nvPr/>
          </p:nvCxnSpPr>
          <p:spPr bwMode="auto">
            <a:xfrm>
              <a:off x="2041533" y="2501522"/>
              <a:ext cx="2073267" cy="3970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直線單箭頭接點 25"/>
            <p:cNvCxnSpPr>
              <a:stCxn id="11" idx="3"/>
              <a:endCxn id="6" idx="2"/>
            </p:cNvCxnSpPr>
            <p:nvPr/>
          </p:nvCxnSpPr>
          <p:spPr bwMode="auto">
            <a:xfrm>
              <a:off x="2041533" y="2501522"/>
              <a:ext cx="2073267" cy="10066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直線單箭頭接點 26"/>
            <p:cNvCxnSpPr>
              <a:stCxn id="11" idx="3"/>
              <a:endCxn id="7" idx="2"/>
            </p:cNvCxnSpPr>
            <p:nvPr/>
          </p:nvCxnSpPr>
          <p:spPr bwMode="auto">
            <a:xfrm>
              <a:off x="2041533" y="2501522"/>
              <a:ext cx="2073267" cy="161624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8" name="直線單箭頭接點 27"/>
            <p:cNvCxnSpPr>
              <a:stCxn id="11" idx="3"/>
              <a:endCxn id="8" idx="2"/>
            </p:cNvCxnSpPr>
            <p:nvPr/>
          </p:nvCxnSpPr>
          <p:spPr bwMode="auto">
            <a:xfrm>
              <a:off x="2041533" y="2501522"/>
              <a:ext cx="2073267" cy="25862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9" name="直線單箭頭接點 28"/>
            <p:cNvCxnSpPr>
              <a:stCxn id="12" idx="3"/>
              <a:endCxn id="5" idx="2"/>
            </p:cNvCxnSpPr>
            <p:nvPr/>
          </p:nvCxnSpPr>
          <p:spPr bwMode="auto">
            <a:xfrm flipV="1">
              <a:off x="2041533" y="2898573"/>
              <a:ext cx="2073267" cy="15487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0" name="直線單箭頭接點 29"/>
            <p:cNvCxnSpPr>
              <a:stCxn id="12" idx="3"/>
              <a:endCxn id="6" idx="2"/>
            </p:cNvCxnSpPr>
            <p:nvPr/>
          </p:nvCxnSpPr>
          <p:spPr bwMode="auto">
            <a:xfrm>
              <a:off x="2041533" y="3053443"/>
              <a:ext cx="2073267" cy="45472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1" name="直線單箭頭接點 30"/>
            <p:cNvCxnSpPr>
              <a:stCxn id="12" idx="3"/>
              <a:endCxn id="7" idx="2"/>
            </p:cNvCxnSpPr>
            <p:nvPr/>
          </p:nvCxnSpPr>
          <p:spPr bwMode="auto">
            <a:xfrm>
              <a:off x="2041533" y="3053443"/>
              <a:ext cx="2073267" cy="106432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2" name="直線單箭頭接點 31"/>
            <p:cNvCxnSpPr>
              <a:stCxn id="12" idx="3"/>
              <a:endCxn id="8" idx="2"/>
            </p:cNvCxnSpPr>
            <p:nvPr/>
          </p:nvCxnSpPr>
          <p:spPr bwMode="auto">
            <a:xfrm>
              <a:off x="2041533" y="3053443"/>
              <a:ext cx="2073267" cy="203429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3" name="直線單箭頭接點 32"/>
            <p:cNvCxnSpPr>
              <a:stCxn id="13" idx="3"/>
              <a:endCxn id="5" idx="2"/>
            </p:cNvCxnSpPr>
            <p:nvPr/>
          </p:nvCxnSpPr>
          <p:spPr bwMode="auto">
            <a:xfrm flipV="1">
              <a:off x="2041533" y="2898573"/>
              <a:ext cx="2073267" cy="7067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4" name="直線單箭頭接點 33"/>
            <p:cNvCxnSpPr>
              <a:stCxn id="13" idx="3"/>
            </p:cNvCxnSpPr>
            <p:nvPr/>
          </p:nvCxnSpPr>
          <p:spPr bwMode="auto">
            <a:xfrm flipV="1">
              <a:off x="2041533" y="3505204"/>
              <a:ext cx="2058122" cy="10016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5" name="直線單箭頭接點 34"/>
            <p:cNvCxnSpPr>
              <a:stCxn id="13" idx="3"/>
              <a:endCxn id="7" idx="2"/>
            </p:cNvCxnSpPr>
            <p:nvPr/>
          </p:nvCxnSpPr>
          <p:spPr bwMode="auto">
            <a:xfrm>
              <a:off x="2041533" y="3605364"/>
              <a:ext cx="2073267" cy="51240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6" name="直線單箭頭接點 35"/>
            <p:cNvCxnSpPr>
              <a:stCxn id="13" idx="3"/>
              <a:endCxn id="8" idx="2"/>
            </p:cNvCxnSpPr>
            <p:nvPr/>
          </p:nvCxnSpPr>
          <p:spPr bwMode="auto">
            <a:xfrm>
              <a:off x="2041533" y="3605364"/>
              <a:ext cx="2073267" cy="148237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直線單箭頭接點 36"/>
            <p:cNvCxnSpPr>
              <a:stCxn id="15" idx="3"/>
              <a:endCxn id="7" idx="2"/>
            </p:cNvCxnSpPr>
            <p:nvPr/>
          </p:nvCxnSpPr>
          <p:spPr bwMode="auto">
            <a:xfrm flipV="1">
              <a:off x="2044720" y="4117772"/>
              <a:ext cx="2070079" cy="395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直線單箭頭接點 37"/>
            <p:cNvCxnSpPr>
              <a:stCxn id="15" idx="3"/>
              <a:endCxn id="6" idx="2"/>
            </p:cNvCxnSpPr>
            <p:nvPr/>
          </p:nvCxnSpPr>
          <p:spPr bwMode="auto">
            <a:xfrm flipV="1">
              <a:off x="2044720" y="3508172"/>
              <a:ext cx="2070079" cy="6491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線單箭頭接點 38"/>
            <p:cNvCxnSpPr>
              <a:stCxn id="15" idx="3"/>
              <a:endCxn id="5" idx="2"/>
            </p:cNvCxnSpPr>
            <p:nvPr/>
          </p:nvCxnSpPr>
          <p:spPr bwMode="auto">
            <a:xfrm flipV="1">
              <a:off x="2044720" y="2898573"/>
              <a:ext cx="2070079" cy="125871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0" name="直線單箭頭接點 39"/>
            <p:cNvCxnSpPr>
              <a:stCxn id="15" idx="3"/>
              <a:endCxn id="8" idx="2"/>
            </p:cNvCxnSpPr>
            <p:nvPr/>
          </p:nvCxnSpPr>
          <p:spPr bwMode="auto">
            <a:xfrm>
              <a:off x="2044720" y="4157285"/>
              <a:ext cx="2070079" cy="9304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1" name="直線單箭頭接點 40"/>
            <p:cNvCxnSpPr>
              <a:stCxn id="16" idx="3"/>
              <a:endCxn id="5" idx="2"/>
            </p:cNvCxnSpPr>
            <p:nvPr/>
          </p:nvCxnSpPr>
          <p:spPr bwMode="auto">
            <a:xfrm flipV="1">
              <a:off x="2041533" y="2898573"/>
              <a:ext cx="2073267" cy="221121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2" name="直線單箭頭接點 41"/>
            <p:cNvCxnSpPr>
              <a:stCxn id="16" idx="3"/>
              <a:endCxn id="6" idx="2"/>
            </p:cNvCxnSpPr>
            <p:nvPr/>
          </p:nvCxnSpPr>
          <p:spPr bwMode="auto">
            <a:xfrm flipV="1">
              <a:off x="2041533" y="3508172"/>
              <a:ext cx="2073267" cy="16016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直線單箭頭接點 42"/>
            <p:cNvCxnSpPr>
              <a:stCxn id="16" idx="3"/>
              <a:endCxn id="7" idx="2"/>
            </p:cNvCxnSpPr>
            <p:nvPr/>
          </p:nvCxnSpPr>
          <p:spPr bwMode="auto">
            <a:xfrm flipV="1">
              <a:off x="2041533" y="4117772"/>
              <a:ext cx="2073267" cy="9920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/>
            <p:cNvCxnSpPr>
              <a:stCxn id="16" idx="3"/>
              <a:endCxn id="8" idx="2"/>
            </p:cNvCxnSpPr>
            <p:nvPr/>
          </p:nvCxnSpPr>
          <p:spPr bwMode="auto">
            <a:xfrm flipV="1">
              <a:off x="2041533" y="5087735"/>
              <a:ext cx="2073267" cy="220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5" name="直線單箭頭接點 44"/>
            <p:cNvCxnSpPr>
              <a:stCxn id="23" idx="3"/>
              <a:endCxn id="5" idx="2"/>
            </p:cNvCxnSpPr>
            <p:nvPr/>
          </p:nvCxnSpPr>
          <p:spPr bwMode="auto">
            <a:xfrm flipV="1">
              <a:off x="2041533" y="2898573"/>
              <a:ext cx="2073267" cy="276313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6" name="直線單箭頭接點 45"/>
            <p:cNvCxnSpPr>
              <a:stCxn id="23" idx="3"/>
              <a:endCxn id="6" idx="2"/>
            </p:cNvCxnSpPr>
            <p:nvPr/>
          </p:nvCxnSpPr>
          <p:spPr bwMode="auto">
            <a:xfrm flipV="1">
              <a:off x="2041533" y="3508172"/>
              <a:ext cx="2073267" cy="215353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7" name="直線單箭頭接點 46"/>
            <p:cNvCxnSpPr>
              <a:stCxn id="23" idx="3"/>
              <a:endCxn id="7" idx="2"/>
            </p:cNvCxnSpPr>
            <p:nvPr/>
          </p:nvCxnSpPr>
          <p:spPr bwMode="auto">
            <a:xfrm flipV="1">
              <a:off x="2041533" y="4117772"/>
              <a:ext cx="2073267" cy="154393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直線單箭頭接點 47"/>
            <p:cNvCxnSpPr>
              <a:stCxn id="23" idx="3"/>
              <a:endCxn id="8" idx="2"/>
            </p:cNvCxnSpPr>
            <p:nvPr/>
          </p:nvCxnSpPr>
          <p:spPr bwMode="auto">
            <a:xfrm flipV="1">
              <a:off x="2041533" y="5087735"/>
              <a:ext cx="2073267" cy="57397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9" name="直線單箭頭接點 48"/>
            <p:cNvCxnSpPr>
              <a:stCxn id="5" idx="6"/>
              <a:endCxn id="17" idx="1"/>
            </p:cNvCxnSpPr>
            <p:nvPr/>
          </p:nvCxnSpPr>
          <p:spPr bwMode="auto">
            <a:xfrm flipV="1">
              <a:off x="4454875" y="2501522"/>
              <a:ext cx="2030703" cy="3970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/>
            <p:cNvCxnSpPr>
              <a:stCxn id="5" idx="6"/>
              <a:endCxn id="18" idx="1"/>
            </p:cNvCxnSpPr>
            <p:nvPr/>
          </p:nvCxnSpPr>
          <p:spPr bwMode="auto">
            <a:xfrm>
              <a:off x="4454875" y="2898573"/>
              <a:ext cx="2030703" cy="15487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1" name="直線單箭頭接點 50"/>
            <p:cNvCxnSpPr>
              <a:stCxn id="5" idx="6"/>
              <a:endCxn id="19" idx="1"/>
            </p:cNvCxnSpPr>
            <p:nvPr/>
          </p:nvCxnSpPr>
          <p:spPr bwMode="auto">
            <a:xfrm>
              <a:off x="4454875" y="2898573"/>
              <a:ext cx="2030703" cy="7067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2" name="直線單箭頭接點 51"/>
            <p:cNvCxnSpPr>
              <a:stCxn id="5" idx="6"/>
              <a:endCxn id="21" idx="1"/>
            </p:cNvCxnSpPr>
            <p:nvPr/>
          </p:nvCxnSpPr>
          <p:spPr bwMode="auto">
            <a:xfrm>
              <a:off x="4454875" y="2898573"/>
              <a:ext cx="2033891" cy="125871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/>
            <p:cNvCxnSpPr>
              <a:stCxn id="5" idx="6"/>
              <a:endCxn id="22" idx="1"/>
            </p:cNvCxnSpPr>
            <p:nvPr/>
          </p:nvCxnSpPr>
          <p:spPr bwMode="auto">
            <a:xfrm>
              <a:off x="4454875" y="2898573"/>
              <a:ext cx="2030703" cy="221121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4" name="直線單箭頭接點 53"/>
            <p:cNvCxnSpPr>
              <a:stCxn id="5" idx="6"/>
              <a:endCxn id="24" idx="1"/>
            </p:cNvCxnSpPr>
            <p:nvPr/>
          </p:nvCxnSpPr>
          <p:spPr bwMode="auto">
            <a:xfrm>
              <a:off x="4454875" y="2898573"/>
              <a:ext cx="2023211" cy="276313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5" name="直線單箭頭接點 54"/>
            <p:cNvCxnSpPr>
              <a:stCxn id="6" idx="6"/>
              <a:endCxn id="17" idx="1"/>
            </p:cNvCxnSpPr>
            <p:nvPr/>
          </p:nvCxnSpPr>
          <p:spPr bwMode="auto">
            <a:xfrm flipV="1">
              <a:off x="4454875" y="2501522"/>
              <a:ext cx="2030703" cy="10066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6" name="直線單箭頭接點 55"/>
            <p:cNvCxnSpPr>
              <a:stCxn id="6" idx="6"/>
              <a:endCxn id="18" idx="1"/>
            </p:cNvCxnSpPr>
            <p:nvPr/>
          </p:nvCxnSpPr>
          <p:spPr bwMode="auto">
            <a:xfrm flipV="1">
              <a:off x="4454875" y="3053443"/>
              <a:ext cx="2030703" cy="45472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7" name="直線單箭頭接點 56"/>
            <p:cNvCxnSpPr>
              <a:stCxn id="6" idx="6"/>
              <a:endCxn id="19" idx="1"/>
            </p:cNvCxnSpPr>
            <p:nvPr/>
          </p:nvCxnSpPr>
          <p:spPr bwMode="auto">
            <a:xfrm>
              <a:off x="4454875" y="3508172"/>
              <a:ext cx="2030703" cy="9719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8" name="直線單箭頭接點 57"/>
            <p:cNvCxnSpPr>
              <a:stCxn id="6" idx="6"/>
              <a:endCxn id="21" idx="1"/>
            </p:cNvCxnSpPr>
            <p:nvPr/>
          </p:nvCxnSpPr>
          <p:spPr bwMode="auto">
            <a:xfrm>
              <a:off x="4454875" y="3508172"/>
              <a:ext cx="2033891" cy="6491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9" name="直線單箭頭接點 58"/>
            <p:cNvCxnSpPr>
              <a:stCxn id="6" idx="6"/>
              <a:endCxn id="22" idx="1"/>
            </p:cNvCxnSpPr>
            <p:nvPr/>
          </p:nvCxnSpPr>
          <p:spPr bwMode="auto">
            <a:xfrm>
              <a:off x="4454875" y="3508172"/>
              <a:ext cx="2030703" cy="16016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0" name="直線單箭頭接點 59"/>
            <p:cNvCxnSpPr>
              <a:stCxn id="6" idx="6"/>
              <a:endCxn id="24" idx="1"/>
            </p:cNvCxnSpPr>
            <p:nvPr/>
          </p:nvCxnSpPr>
          <p:spPr bwMode="auto">
            <a:xfrm>
              <a:off x="4454875" y="3508172"/>
              <a:ext cx="2023211" cy="215353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1" name="直線單箭頭接點 60"/>
            <p:cNvCxnSpPr>
              <a:stCxn id="7" idx="6"/>
              <a:endCxn id="17" idx="1"/>
            </p:cNvCxnSpPr>
            <p:nvPr/>
          </p:nvCxnSpPr>
          <p:spPr bwMode="auto">
            <a:xfrm flipV="1">
              <a:off x="4454875" y="2501522"/>
              <a:ext cx="2030703" cy="161624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2" name="直線單箭頭接點 61"/>
            <p:cNvCxnSpPr>
              <a:stCxn id="7" idx="6"/>
              <a:endCxn id="18" idx="1"/>
            </p:cNvCxnSpPr>
            <p:nvPr/>
          </p:nvCxnSpPr>
          <p:spPr bwMode="auto">
            <a:xfrm flipV="1">
              <a:off x="4454875" y="3053443"/>
              <a:ext cx="2030703" cy="106432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3" name="直線單箭頭接點 62"/>
            <p:cNvCxnSpPr>
              <a:stCxn id="7" idx="6"/>
              <a:endCxn id="19" idx="1"/>
            </p:cNvCxnSpPr>
            <p:nvPr/>
          </p:nvCxnSpPr>
          <p:spPr bwMode="auto">
            <a:xfrm flipV="1">
              <a:off x="4454875" y="3605364"/>
              <a:ext cx="2030703" cy="51240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4" name="直線單箭頭接點 63"/>
            <p:cNvCxnSpPr>
              <a:stCxn id="7" idx="6"/>
              <a:endCxn id="21" idx="1"/>
            </p:cNvCxnSpPr>
            <p:nvPr/>
          </p:nvCxnSpPr>
          <p:spPr bwMode="auto">
            <a:xfrm>
              <a:off x="4454875" y="4117772"/>
              <a:ext cx="2033891" cy="395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5" name="直線單箭頭接點 64"/>
            <p:cNvCxnSpPr>
              <a:stCxn id="7" idx="6"/>
              <a:endCxn id="22" idx="1"/>
            </p:cNvCxnSpPr>
            <p:nvPr/>
          </p:nvCxnSpPr>
          <p:spPr bwMode="auto">
            <a:xfrm>
              <a:off x="4454875" y="4117772"/>
              <a:ext cx="2030703" cy="9920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6" name="直線單箭頭接點 65"/>
            <p:cNvCxnSpPr>
              <a:stCxn id="7" idx="6"/>
              <a:endCxn id="24" idx="1"/>
            </p:cNvCxnSpPr>
            <p:nvPr/>
          </p:nvCxnSpPr>
          <p:spPr bwMode="auto">
            <a:xfrm>
              <a:off x="4454875" y="4117772"/>
              <a:ext cx="2023211" cy="154393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7" name="直線單箭頭接點 66"/>
            <p:cNvCxnSpPr>
              <a:stCxn id="8" idx="6"/>
              <a:endCxn id="17" idx="1"/>
            </p:cNvCxnSpPr>
            <p:nvPr/>
          </p:nvCxnSpPr>
          <p:spPr bwMode="auto">
            <a:xfrm flipV="1">
              <a:off x="4454875" y="2501522"/>
              <a:ext cx="2030703" cy="25862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8" name="直線單箭頭接點 67"/>
            <p:cNvCxnSpPr>
              <a:stCxn id="8" idx="6"/>
              <a:endCxn id="18" idx="1"/>
            </p:cNvCxnSpPr>
            <p:nvPr/>
          </p:nvCxnSpPr>
          <p:spPr bwMode="auto">
            <a:xfrm flipV="1">
              <a:off x="4454875" y="3053443"/>
              <a:ext cx="2030703" cy="203429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9" name="直線單箭頭接點 68"/>
            <p:cNvCxnSpPr>
              <a:stCxn id="8" idx="6"/>
              <a:endCxn id="19" idx="1"/>
            </p:cNvCxnSpPr>
            <p:nvPr/>
          </p:nvCxnSpPr>
          <p:spPr bwMode="auto">
            <a:xfrm flipV="1">
              <a:off x="4454875" y="3605364"/>
              <a:ext cx="2030703" cy="148237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0" name="直線單箭頭接點 69"/>
            <p:cNvCxnSpPr>
              <a:stCxn id="8" idx="6"/>
              <a:endCxn id="21" idx="1"/>
            </p:cNvCxnSpPr>
            <p:nvPr/>
          </p:nvCxnSpPr>
          <p:spPr bwMode="auto">
            <a:xfrm flipV="1">
              <a:off x="4454875" y="4157285"/>
              <a:ext cx="2033891" cy="9304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1" name="直線單箭頭接點 70"/>
            <p:cNvCxnSpPr>
              <a:stCxn id="8" idx="6"/>
              <a:endCxn id="22" idx="1"/>
            </p:cNvCxnSpPr>
            <p:nvPr/>
          </p:nvCxnSpPr>
          <p:spPr bwMode="auto">
            <a:xfrm>
              <a:off x="4454875" y="5087735"/>
              <a:ext cx="2030703" cy="220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2" name="直線單箭頭接點 71"/>
            <p:cNvCxnSpPr>
              <a:stCxn id="8" idx="6"/>
              <a:endCxn id="24" idx="1"/>
            </p:cNvCxnSpPr>
            <p:nvPr/>
          </p:nvCxnSpPr>
          <p:spPr bwMode="auto">
            <a:xfrm>
              <a:off x="4454876" y="5087735"/>
              <a:ext cx="2023210" cy="57397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73" name="文字方塊 72"/>
            <p:cNvSpPr txBox="1"/>
            <p:nvPr/>
          </p:nvSpPr>
          <p:spPr>
            <a:xfrm>
              <a:off x="1134379" y="2362201"/>
              <a:ext cx="718138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Claude</a:t>
              </a:r>
              <a:endParaRPr lang="zh-TW" altLang="en-US" sz="1000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1174453" y="2895600"/>
              <a:ext cx="680364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Monet</a:t>
              </a:r>
              <a:endParaRPr lang="zh-TW" altLang="en-US" sz="1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1119072" y="3429000"/>
              <a:ext cx="737026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painted</a:t>
              </a:r>
              <a:endParaRPr lang="zh-TW" altLang="en-US" sz="10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399477" y="4035623"/>
              <a:ext cx="447419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the</a:t>
              </a:r>
              <a:endParaRPr lang="zh-TW" altLang="en-US" sz="10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285061" y="4953000"/>
              <a:ext cx="57963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drew</a:t>
              </a:r>
              <a:endParaRPr lang="zh-TW" altLang="en-US" sz="10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014153" y="5483423"/>
              <a:ext cx="83146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sketched</a:t>
              </a:r>
              <a:endParaRPr lang="zh-TW" altLang="en-US" sz="10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6652953" y="2362201"/>
              <a:ext cx="718138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Claude</a:t>
              </a:r>
              <a:endParaRPr lang="zh-TW" altLang="en-US" sz="1000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6652953" y="2895600"/>
              <a:ext cx="680364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Monet</a:t>
              </a:r>
              <a:endParaRPr lang="zh-TW" altLang="en-US" sz="1000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52953" y="3429000"/>
              <a:ext cx="737026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painted</a:t>
              </a:r>
              <a:endParaRPr lang="zh-TW" altLang="en-US" sz="10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6652953" y="4035623"/>
              <a:ext cx="447419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the</a:t>
              </a:r>
              <a:endParaRPr lang="zh-TW" altLang="en-US" sz="1000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652953" y="4953000"/>
              <a:ext cx="57963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drew</a:t>
              </a:r>
              <a:endParaRPr lang="zh-TW" altLang="en-US" sz="1000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6652953" y="5483423"/>
              <a:ext cx="83146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sketched</a:t>
              </a:r>
              <a:endParaRPr lang="zh-TW" altLang="en-US" sz="1000" dirty="0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2041533" y="5882447"/>
              <a:ext cx="2200919" cy="411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i="1" dirty="0" err="1">
                  <a:solidFill>
                    <a:srgbClr val="C00000"/>
                  </a:solidFill>
                </a:rPr>
                <a:t>W</a:t>
              </a:r>
              <a:r>
                <a:rPr lang="en-US" altLang="zh-TW" sz="1400" b="1" i="1" baseline="-25000" dirty="0" err="1">
                  <a:solidFill>
                    <a:srgbClr val="C00000"/>
                  </a:solidFill>
                </a:rPr>
                <a:t>m</a:t>
              </a:r>
              <a:r>
                <a:rPr lang="en-US" altLang="zh-TW" sz="1400" b="1" baseline="-25000" dirty="0" err="1">
                  <a:solidFill>
                    <a:srgbClr val="C00000"/>
                  </a:solidFill>
                </a:rPr>
                <a:t>x</a:t>
              </a:r>
              <a:r>
                <a:rPr lang="en-US" altLang="zh-TW" sz="1400" b="1" i="1" baseline="-25000" dirty="0" err="1">
                  <a:solidFill>
                    <a:srgbClr val="C00000"/>
                  </a:solidFill>
                </a:rPr>
                <a:t>n</a:t>
              </a:r>
              <a:r>
                <a:rPr lang="en-US" altLang="zh-TW" sz="1400" b="1" dirty="0">
                  <a:solidFill>
                    <a:srgbClr val="C00000"/>
                  </a:solidFill>
                </a:rPr>
                <a:t>: weight matrix</a:t>
              </a:r>
              <a:endParaRPr lang="zh-TW" altLang="en-US" sz="1400" b="1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74090"/>
              </p:ext>
            </p:extLst>
          </p:nvPr>
        </p:nvGraphicFramePr>
        <p:xfrm>
          <a:off x="4003868" y="5190539"/>
          <a:ext cx="2743200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75440457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678400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860231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141743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9495600"/>
                    </a:ext>
                  </a:extLst>
                </a:gridCol>
              </a:tblGrid>
              <a:tr h="246409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15371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2765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0.3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0.07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-0.02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…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0.61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8762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8238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1517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88726"/>
                  </a:ext>
                </a:extLst>
              </a:tr>
            </a:tbl>
          </a:graphicData>
        </a:graphic>
      </p:graphicFrame>
      <p:sp>
        <p:nvSpPr>
          <p:cNvPr id="93" name="文字方塊 92"/>
          <p:cNvSpPr txBox="1"/>
          <p:nvPr/>
        </p:nvSpPr>
        <p:spPr>
          <a:xfrm>
            <a:off x="3421361" y="5192109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Claude</a:t>
            </a:r>
            <a:endParaRPr lang="zh-TW" altLang="en-US" sz="11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453421" y="5449139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Monet</a:t>
            </a:r>
            <a:endParaRPr lang="zh-TW" altLang="en-US" sz="11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406934" y="5706169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painted</a:t>
            </a:r>
            <a:endParaRPr lang="zh-TW" altLang="en-US" sz="11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92624" y="6131867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7" name="橢圓 96"/>
          <p:cNvSpPr/>
          <p:nvPr/>
        </p:nvSpPr>
        <p:spPr bwMode="auto">
          <a:xfrm>
            <a:off x="3364555" y="5674667"/>
            <a:ext cx="3628241" cy="33542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6" name="橢圓 85"/>
          <p:cNvSpPr/>
          <p:nvPr/>
        </p:nvSpPr>
        <p:spPr bwMode="auto">
          <a:xfrm>
            <a:off x="1905654" y="2252384"/>
            <a:ext cx="1219200" cy="2665010"/>
          </a:xfrm>
          <a:prstGeom prst="ellipse">
            <a:avLst/>
          </a:prstGeom>
          <a:noFill/>
          <a:ln w="9525" cap="flat" cmpd="sng" algn="ctr">
            <a:solidFill>
              <a:srgbClr val="A40508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7" name="語音泡泡: 圓角矩形 86">
            <a:extLst>
              <a:ext uri="{FF2B5EF4-FFF2-40B4-BE49-F238E27FC236}">
                <a16:creationId xmlns:a16="http://schemas.microsoft.com/office/drawing/2014/main" id="{B0B46E0E-475F-4B14-AEFC-7A833180F9B5}"/>
              </a:ext>
            </a:extLst>
          </p:cNvPr>
          <p:cNvSpPr/>
          <p:nvPr/>
        </p:nvSpPr>
        <p:spPr>
          <a:xfrm>
            <a:off x="6822723" y="4475446"/>
            <a:ext cx="2259005" cy="1007888"/>
          </a:xfrm>
          <a:prstGeom prst="wedgeRoundRectCallout">
            <a:avLst>
              <a:gd name="adj1" fmla="val -47540"/>
              <a:gd name="adj2" fmla="val 74781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rgbClr val="C00000"/>
                </a:solidFill>
              </a:rPr>
              <a:t>Every word now can be </a:t>
            </a:r>
          </a:p>
          <a:p>
            <a:r>
              <a:rPr lang="en-US" altLang="zh-TW" sz="1600" b="1" dirty="0">
                <a:solidFill>
                  <a:srgbClr val="C00000"/>
                </a:solidFill>
              </a:rPr>
              <a:t>represented as a </a:t>
            </a:r>
            <a:r>
              <a:rPr lang="en-US" altLang="zh-TW" sz="1600" b="1" i="1" dirty="0">
                <a:solidFill>
                  <a:srgbClr val="C00000"/>
                </a:solidFill>
              </a:rPr>
              <a:t>n</a:t>
            </a:r>
            <a:r>
              <a:rPr lang="en-US" altLang="zh-TW" sz="1600" b="1" dirty="0">
                <a:solidFill>
                  <a:srgbClr val="C00000"/>
                </a:solidFill>
              </a:rPr>
              <a:t>-dim</a:t>
            </a:r>
          </a:p>
          <a:p>
            <a:r>
              <a:rPr lang="en-US" altLang="zh-TW" sz="1600" b="1" dirty="0">
                <a:solidFill>
                  <a:srgbClr val="C00000"/>
                </a:solidFill>
              </a:rPr>
              <a:t>embedding vector!!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A012D2B-5A95-4D59-B439-E264705E47D2}"/>
              </a:ext>
            </a:extLst>
          </p:cNvPr>
          <p:cNvSpPr/>
          <p:nvPr/>
        </p:nvSpPr>
        <p:spPr>
          <a:xfrm rot="20116141">
            <a:off x="6997106" y="3534365"/>
            <a:ext cx="134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33CC"/>
                </a:solidFill>
              </a:rPr>
              <a:t>WHY?</a:t>
            </a:r>
            <a:endParaRPr lang="zh-TW" altLang="en-US" sz="3600" b="1" dirty="0">
              <a:solidFill>
                <a:srgbClr val="FF33CC"/>
              </a:solidFill>
            </a:endParaRPr>
          </a:p>
        </p:txBody>
      </p:sp>
      <p:sp>
        <p:nvSpPr>
          <p:cNvPr id="89" name="箭號: 弧形右彎 88">
            <a:extLst>
              <a:ext uri="{FF2B5EF4-FFF2-40B4-BE49-F238E27FC236}">
                <a16:creationId xmlns:a16="http://schemas.microsoft.com/office/drawing/2014/main" id="{81A7B3B3-DDE5-4AAB-B885-F95CE14F7234}"/>
              </a:ext>
            </a:extLst>
          </p:cNvPr>
          <p:cNvSpPr/>
          <p:nvPr/>
        </p:nvSpPr>
        <p:spPr>
          <a:xfrm rot="20850217">
            <a:off x="2483746" y="5486550"/>
            <a:ext cx="637328" cy="574073"/>
          </a:xfrm>
          <a:prstGeom prst="curvedRightArrow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0" name="投影片編號版面配置區 89">
            <a:extLst>
              <a:ext uri="{FF2B5EF4-FFF2-40B4-BE49-F238E27FC236}">
                <a16:creationId xmlns:a16="http://schemas.microsoft.com/office/drawing/2014/main" id="{00572781-FE68-4156-BBA1-98F04581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(8/9)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9600" y="2438400"/>
            <a:ext cx="5029200" cy="3016663"/>
            <a:chOff x="1014153" y="2324100"/>
            <a:chExt cx="6584039" cy="4035277"/>
          </a:xfrm>
        </p:grpSpPr>
        <p:sp>
          <p:nvSpPr>
            <p:cNvPr id="6" name="橢圓 5"/>
            <p:cNvSpPr/>
            <p:nvPr/>
          </p:nvSpPr>
          <p:spPr bwMode="auto">
            <a:xfrm>
              <a:off x="4114800" y="2667000"/>
              <a:ext cx="635059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0.3</a:t>
              </a:r>
              <a:endParaRPr kumimoji="1" lang="zh-TW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4114800" y="3276600"/>
              <a:ext cx="753100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0.07</a:t>
              </a:r>
              <a:endParaRPr kumimoji="1" lang="zh-TW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橢圓 7"/>
            <p:cNvSpPr/>
            <p:nvPr/>
          </p:nvSpPr>
          <p:spPr bwMode="auto">
            <a:xfrm>
              <a:off x="4114800" y="3886200"/>
              <a:ext cx="832778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-0.02</a:t>
              </a:r>
              <a:endParaRPr kumimoji="1" lang="zh-TW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橢圓 8"/>
            <p:cNvSpPr/>
            <p:nvPr/>
          </p:nvSpPr>
          <p:spPr bwMode="auto">
            <a:xfrm>
              <a:off x="4114800" y="4856163"/>
              <a:ext cx="753100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0.61</a:t>
              </a:r>
              <a:endParaRPr kumimoji="1" lang="zh-TW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147887" y="4452531"/>
              <a:ext cx="443222" cy="2950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00" b="1" dirty="0"/>
                <a:t>…</a:t>
              </a:r>
              <a:endParaRPr lang="zh-TW" altLang="en-US" sz="1000" b="1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719339" y="5559623"/>
              <a:ext cx="1400181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i="1" dirty="0"/>
                <a:t>n</a:t>
              </a:r>
              <a:r>
                <a:rPr lang="en-US" altLang="zh-TW" sz="1000" dirty="0"/>
                <a:t> hidden neurons</a:t>
              </a:r>
              <a:endParaRPr lang="zh-TW" altLang="en-US" sz="1000" dirty="0"/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1773962" y="2324100"/>
              <a:ext cx="357201" cy="364399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1773962" y="2876021"/>
              <a:ext cx="357201" cy="364399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dirty="0"/>
                <a:t>0</a:t>
              </a: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1773962" y="3427942"/>
              <a:ext cx="357201" cy="364399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1</a:t>
              </a:r>
              <a:endParaRPr kumimoji="1" lang="zh-TW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693892" y="4533900"/>
              <a:ext cx="443222" cy="2950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00" b="1" dirty="0"/>
                <a:t>…</a:t>
              </a:r>
              <a:endParaRPr lang="zh-TW" altLang="en-US" sz="1000" b="1" dirty="0"/>
            </a:p>
          </p:txBody>
        </p:sp>
        <p:sp>
          <p:nvSpPr>
            <p:cNvPr id="16" name="圓角矩形 15"/>
            <p:cNvSpPr/>
            <p:nvPr/>
          </p:nvSpPr>
          <p:spPr bwMode="auto">
            <a:xfrm>
              <a:off x="1777150" y="3979863"/>
              <a:ext cx="357201" cy="364399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圓角矩形 16"/>
            <p:cNvSpPr/>
            <p:nvPr/>
          </p:nvSpPr>
          <p:spPr bwMode="auto">
            <a:xfrm>
              <a:off x="1773962" y="4932363"/>
              <a:ext cx="357201" cy="364399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 bwMode="auto">
            <a:xfrm>
              <a:off x="6485579" y="2324100"/>
              <a:ext cx="357201" cy="36439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圓角矩形 18"/>
            <p:cNvSpPr/>
            <p:nvPr/>
          </p:nvSpPr>
          <p:spPr bwMode="auto">
            <a:xfrm>
              <a:off x="6485579" y="2876021"/>
              <a:ext cx="357201" cy="36439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圓角矩形 19"/>
            <p:cNvSpPr/>
            <p:nvPr/>
          </p:nvSpPr>
          <p:spPr bwMode="auto">
            <a:xfrm>
              <a:off x="6485579" y="3427942"/>
              <a:ext cx="357201" cy="36439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420974" y="4533900"/>
              <a:ext cx="443222" cy="2950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00" b="1" dirty="0"/>
                <a:t>…</a:t>
              </a:r>
              <a:endParaRPr lang="zh-TW" altLang="en-US" sz="1000" b="1" dirty="0"/>
            </a:p>
          </p:txBody>
        </p:sp>
        <p:sp>
          <p:nvSpPr>
            <p:cNvPr id="22" name="圓角矩形 21"/>
            <p:cNvSpPr/>
            <p:nvPr/>
          </p:nvSpPr>
          <p:spPr bwMode="auto">
            <a:xfrm>
              <a:off x="6488767" y="3979863"/>
              <a:ext cx="357201" cy="36439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1</a:t>
              </a: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 bwMode="auto">
            <a:xfrm>
              <a:off x="6485579" y="4932363"/>
              <a:ext cx="357201" cy="36439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4" name="圓角矩形 23"/>
            <p:cNvSpPr/>
            <p:nvPr/>
          </p:nvSpPr>
          <p:spPr bwMode="auto">
            <a:xfrm>
              <a:off x="1773962" y="5484282"/>
              <a:ext cx="357201" cy="364399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5" name="圓角矩形 24"/>
            <p:cNvSpPr/>
            <p:nvPr/>
          </p:nvSpPr>
          <p:spPr bwMode="auto">
            <a:xfrm>
              <a:off x="6478085" y="5484282"/>
              <a:ext cx="357201" cy="36439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26" name="直線單箭頭接點 25"/>
            <p:cNvCxnSpPr>
              <a:stCxn id="12" idx="3"/>
              <a:endCxn id="6" idx="2"/>
            </p:cNvCxnSpPr>
            <p:nvPr/>
          </p:nvCxnSpPr>
          <p:spPr bwMode="auto">
            <a:xfrm>
              <a:off x="2131163" y="2506300"/>
              <a:ext cx="1983636" cy="39227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直線單箭頭接點 26"/>
            <p:cNvCxnSpPr>
              <a:stCxn id="12" idx="3"/>
              <a:endCxn id="7" idx="2"/>
            </p:cNvCxnSpPr>
            <p:nvPr/>
          </p:nvCxnSpPr>
          <p:spPr bwMode="auto">
            <a:xfrm>
              <a:off x="2131163" y="2506300"/>
              <a:ext cx="1983636" cy="100187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8" name="直線單箭頭接點 27"/>
            <p:cNvCxnSpPr>
              <a:stCxn id="12" idx="3"/>
              <a:endCxn id="8" idx="2"/>
            </p:cNvCxnSpPr>
            <p:nvPr/>
          </p:nvCxnSpPr>
          <p:spPr bwMode="auto">
            <a:xfrm>
              <a:off x="2131163" y="2506300"/>
              <a:ext cx="1983636" cy="161147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9" name="直線單箭頭接點 28"/>
            <p:cNvCxnSpPr>
              <a:stCxn id="12" idx="3"/>
              <a:endCxn id="9" idx="2"/>
            </p:cNvCxnSpPr>
            <p:nvPr/>
          </p:nvCxnSpPr>
          <p:spPr bwMode="auto">
            <a:xfrm>
              <a:off x="2131163" y="2506300"/>
              <a:ext cx="1983636" cy="2581434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0" name="直線單箭頭接點 29"/>
            <p:cNvCxnSpPr>
              <a:stCxn id="13" idx="3"/>
              <a:endCxn id="6" idx="2"/>
            </p:cNvCxnSpPr>
            <p:nvPr/>
          </p:nvCxnSpPr>
          <p:spPr bwMode="auto">
            <a:xfrm flipV="1">
              <a:off x="2131163" y="2898573"/>
              <a:ext cx="1983636" cy="15964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1" name="直線單箭頭接點 30"/>
            <p:cNvCxnSpPr>
              <a:stCxn id="13" idx="3"/>
              <a:endCxn id="7" idx="2"/>
            </p:cNvCxnSpPr>
            <p:nvPr/>
          </p:nvCxnSpPr>
          <p:spPr bwMode="auto">
            <a:xfrm>
              <a:off x="2131163" y="3058221"/>
              <a:ext cx="1983636" cy="44995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2" name="直線單箭頭接點 31"/>
            <p:cNvCxnSpPr>
              <a:stCxn id="13" idx="3"/>
              <a:endCxn id="8" idx="2"/>
            </p:cNvCxnSpPr>
            <p:nvPr/>
          </p:nvCxnSpPr>
          <p:spPr bwMode="auto">
            <a:xfrm>
              <a:off x="2131163" y="3058221"/>
              <a:ext cx="1983636" cy="10595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3" name="直線單箭頭接點 32"/>
            <p:cNvCxnSpPr>
              <a:stCxn id="13" idx="3"/>
              <a:endCxn id="9" idx="2"/>
            </p:cNvCxnSpPr>
            <p:nvPr/>
          </p:nvCxnSpPr>
          <p:spPr bwMode="auto">
            <a:xfrm>
              <a:off x="2131163" y="3058221"/>
              <a:ext cx="1983636" cy="2029514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直線單箭頭接點 37"/>
            <p:cNvCxnSpPr>
              <a:stCxn id="16" idx="3"/>
              <a:endCxn id="8" idx="2"/>
            </p:cNvCxnSpPr>
            <p:nvPr/>
          </p:nvCxnSpPr>
          <p:spPr bwMode="auto">
            <a:xfrm flipV="1">
              <a:off x="2134351" y="4117772"/>
              <a:ext cx="1980449" cy="442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線單箭頭接點 38"/>
            <p:cNvCxnSpPr>
              <a:stCxn id="16" idx="3"/>
              <a:endCxn id="7" idx="2"/>
            </p:cNvCxnSpPr>
            <p:nvPr/>
          </p:nvCxnSpPr>
          <p:spPr bwMode="auto">
            <a:xfrm flipV="1">
              <a:off x="2134351" y="3508172"/>
              <a:ext cx="1980449" cy="6538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0" name="直線單箭頭接點 39"/>
            <p:cNvCxnSpPr>
              <a:stCxn id="16" idx="3"/>
              <a:endCxn id="6" idx="2"/>
            </p:cNvCxnSpPr>
            <p:nvPr/>
          </p:nvCxnSpPr>
          <p:spPr bwMode="auto">
            <a:xfrm flipV="1">
              <a:off x="2134351" y="2898573"/>
              <a:ext cx="1980449" cy="126349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1" name="直線單箭頭接點 40"/>
            <p:cNvCxnSpPr>
              <a:stCxn id="16" idx="3"/>
              <a:endCxn id="9" idx="2"/>
            </p:cNvCxnSpPr>
            <p:nvPr/>
          </p:nvCxnSpPr>
          <p:spPr bwMode="auto">
            <a:xfrm>
              <a:off x="2134351" y="4162063"/>
              <a:ext cx="1980449" cy="92567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2" name="直線單箭頭接點 41"/>
            <p:cNvCxnSpPr>
              <a:stCxn id="17" idx="3"/>
              <a:endCxn id="6" idx="2"/>
            </p:cNvCxnSpPr>
            <p:nvPr/>
          </p:nvCxnSpPr>
          <p:spPr bwMode="auto">
            <a:xfrm flipV="1">
              <a:off x="2131163" y="2898573"/>
              <a:ext cx="1983636" cy="221599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直線單箭頭接點 42"/>
            <p:cNvCxnSpPr>
              <a:stCxn id="17" idx="3"/>
              <a:endCxn id="7" idx="2"/>
            </p:cNvCxnSpPr>
            <p:nvPr/>
          </p:nvCxnSpPr>
          <p:spPr bwMode="auto">
            <a:xfrm flipV="1">
              <a:off x="2131163" y="3508172"/>
              <a:ext cx="1983636" cy="16063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/>
            <p:cNvCxnSpPr>
              <a:stCxn id="17" idx="3"/>
              <a:endCxn id="8" idx="2"/>
            </p:cNvCxnSpPr>
            <p:nvPr/>
          </p:nvCxnSpPr>
          <p:spPr bwMode="auto">
            <a:xfrm flipV="1">
              <a:off x="2131163" y="4117772"/>
              <a:ext cx="1983636" cy="9967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5" name="直線單箭頭接點 44"/>
            <p:cNvCxnSpPr>
              <a:stCxn id="17" idx="3"/>
              <a:endCxn id="9" idx="2"/>
            </p:cNvCxnSpPr>
            <p:nvPr/>
          </p:nvCxnSpPr>
          <p:spPr bwMode="auto">
            <a:xfrm flipV="1">
              <a:off x="2131163" y="5087735"/>
              <a:ext cx="1983636" cy="2682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6" name="直線單箭頭接點 45"/>
            <p:cNvCxnSpPr>
              <a:stCxn id="24" idx="3"/>
              <a:endCxn id="6" idx="2"/>
            </p:cNvCxnSpPr>
            <p:nvPr/>
          </p:nvCxnSpPr>
          <p:spPr bwMode="auto">
            <a:xfrm flipV="1">
              <a:off x="2131163" y="2898573"/>
              <a:ext cx="1983636" cy="276791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7" name="直線單箭頭接點 46"/>
            <p:cNvCxnSpPr>
              <a:stCxn id="24" idx="3"/>
              <a:endCxn id="7" idx="2"/>
            </p:cNvCxnSpPr>
            <p:nvPr/>
          </p:nvCxnSpPr>
          <p:spPr bwMode="auto">
            <a:xfrm flipV="1">
              <a:off x="2131163" y="3508172"/>
              <a:ext cx="1983636" cy="215831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直線單箭頭接點 47"/>
            <p:cNvCxnSpPr>
              <a:stCxn id="24" idx="3"/>
              <a:endCxn id="8" idx="2"/>
            </p:cNvCxnSpPr>
            <p:nvPr/>
          </p:nvCxnSpPr>
          <p:spPr bwMode="auto">
            <a:xfrm flipV="1">
              <a:off x="2131163" y="4117772"/>
              <a:ext cx="1983636" cy="154871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9" name="直線單箭頭接點 48"/>
            <p:cNvCxnSpPr>
              <a:stCxn id="24" idx="3"/>
              <a:endCxn id="9" idx="2"/>
            </p:cNvCxnSpPr>
            <p:nvPr/>
          </p:nvCxnSpPr>
          <p:spPr bwMode="auto">
            <a:xfrm flipV="1">
              <a:off x="2131163" y="5087735"/>
              <a:ext cx="1983636" cy="57874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/>
            <p:cNvCxnSpPr>
              <a:stCxn id="6" idx="6"/>
              <a:endCxn id="18" idx="1"/>
            </p:cNvCxnSpPr>
            <p:nvPr/>
          </p:nvCxnSpPr>
          <p:spPr bwMode="auto">
            <a:xfrm flipV="1">
              <a:off x="4749859" y="2506300"/>
              <a:ext cx="1735720" cy="39227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1" name="直線單箭頭接點 50"/>
            <p:cNvCxnSpPr>
              <a:stCxn id="6" idx="6"/>
              <a:endCxn id="19" idx="1"/>
            </p:cNvCxnSpPr>
            <p:nvPr/>
          </p:nvCxnSpPr>
          <p:spPr bwMode="auto">
            <a:xfrm>
              <a:off x="4749859" y="2898573"/>
              <a:ext cx="1735720" cy="15964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2" name="直線單箭頭接點 51"/>
            <p:cNvCxnSpPr>
              <a:stCxn id="6" idx="6"/>
              <a:endCxn id="20" idx="1"/>
            </p:cNvCxnSpPr>
            <p:nvPr/>
          </p:nvCxnSpPr>
          <p:spPr bwMode="auto">
            <a:xfrm>
              <a:off x="4749859" y="2898573"/>
              <a:ext cx="1735720" cy="71157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/>
            <p:cNvCxnSpPr>
              <a:stCxn id="6" idx="6"/>
              <a:endCxn id="22" idx="1"/>
            </p:cNvCxnSpPr>
            <p:nvPr/>
          </p:nvCxnSpPr>
          <p:spPr bwMode="auto">
            <a:xfrm>
              <a:off x="4749859" y="2898573"/>
              <a:ext cx="1738908" cy="126349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4" name="直線單箭頭接點 53"/>
            <p:cNvCxnSpPr>
              <a:stCxn id="6" idx="6"/>
              <a:endCxn id="23" idx="1"/>
            </p:cNvCxnSpPr>
            <p:nvPr/>
          </p:nvCxnSpPr>
          <p:spPr bwMode="auto">
            <a:xfrm>
              <a:off x="4749859" y="2898573"/>
              <a:ext cx="1735720" cy="221599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5" name="直線單箭頭接點 54"/>
            <p:cNvCxnSpPr>
              <a:stCxn id="6" idx="6"/>
              <a:endCxn id="25" idx="1"/>
            </p:cNvCxnSpPr>
            <p:nvPr/>
          </p:nvCxnSpPr>
          <p:spPr bwMode="auto">
            <a:xfrm>
              <a:off x="4749859" y="2898573"/>
              <a:ext cx="1728227" cy="276791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6" name="直線單箭頭接點 55"/>
            <p:cNvCxnSpPr>
              <a:stCxn id="7" idx="6"/>
              <a:endCxn id="18" idx="1"/>
            </p:cNvCxnSpPr>
            <p:nvPr/>
          </p:nvCxnSpPr>
          <p:spPr bwMode="auto">
            <a:xfrm flipV="1">
              <a:off x="4867899" y="2506300"/>
              <a:ext cx="1617680" cy="100187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7" name="直線單箭頭接點 56"/>
            <p:cNvCxnSpPr>
              <a:stCxn id="7" idx="6"/>
              <a:endCxn id="19" idx="1"/>
            </p:cNvCxnSpPr>
            <p:nvPr/>
          </p:nvCxnSpPr>
          <p:spPr bwMode="auto">
            <a:xfrm flipV="1">
              <a:off x="4867899" y="3058221"/>
              <a:ext cx="1617680" cy="44995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8" name="直線單箭頭接點 57"/>
            <p:cNvCxnSpPr>
              <a:stCxn id="7" idx="6"/>
              <a:endCxn id="20" idx="1"/>
            </p:cNvCxnSpPr>
            <p:nvPr/>
          </p:nvCxnSpPr>
          <p:spPr bwMode="auto">
            <a:xfrm>
              <a:off x="4867899" y="3508172"/>
              <a:ext cx="1617680" cy="10197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9" name="直線單箭頭接點 58"/>
            <p:cNvCxnSpPr>
              <a:stCxn id="7" idx="6"/>
              <a:endCxn id="22" idx="1"/>
            </p:cNvCxnSpPr>
            <p:nvPr/>
          </p:nvCxnSpPr>
          <p:spPr bwMode="auto">
            <a:xfrm>
              <a:off x="4867899" y="3508172"/>
              <a:ext cx="1620868" cy="6538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0" name="直線單箭頭接點 59"/>
            <p:cNvCxnSpPr>
              <a:stCxn id="7" idx="6"/>
              <a:endCxn id="23" idx="1"/>
            </p:cNvCxnSpPr>
            <p:nvPr/>
          </p:nvCxnSpPr>
          <p:spPr bwMode="auto">
            <a:xfrm>
              <a:off x="4867899" y="3508172"/>
              <a:ext cx="1617680" cy="16063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1" name="直線單箭頭接點 60"/>
            <p:cNvCxnSpPr>
              <a:stCxn id="7" idx="6"/>
              <a:endCxn id="25" idx="1"/>
            </p:cNvCxnSpPr>
            <p:nvPr/>
          </p:nvCxnSpPr>
          <p:spPr bwMode="auto">
            <a:xfrm>
              <a:off x="4867899" y="3508172"/>
              <a:ext cx="1610186" cy="215831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2" name="直線單箭頭接點 61"/>
            <p:cNvCxnSpPr>
              <a:stCxn id="8" idx="6"/>
              <a:endCxn id="18" idx="1"/>
            </p:cNvCxnSpPr>
            <p:nvPr/>
          </p:nvCxnSpPr>
          <p:spPr bwMode="auto">
            <a:xfrm flipV="1">
              <a:off x="4947578" y="2506300"/>
              <a:ext cx="1538001" cy="161147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3" name="直線單箭頭接點 62"/>
            <p:cNvCxnSpPr>
              <a:stCxn id="8" idx="6"/>
              <a:endCxn id="19" idx="1"/>
            </p:cNvCxnSpPr>
            <p:nvPr/>
          </p:nvCxnSpPr>
          <p:spPr bwMode="auto">
            <a:xfrm flipV="1">
              <a:off x="4947578" y="3058221"/>
              <a:ext cx="1538001" cy="10595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4" name="直線單箭頭接點 63"/>
            <p:cNvCxnSpPr>
              <a:stCxn id="8" idx="6"/>
              <a:endCxn id="20" idx="1"/>
            </p:cNvCxnSpPr>
            <p:nvPr/>
          </p:nvCxnSpPr>
          <p:spPr bwMode="auto">
            <a:xfrm flipV="1">
              <a:off x="4947578" y="3610142"/>
              <a:ext cx="1538001" cy="50763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5" name="直線單箭頭接點 64"/>
            <p:cNvCxnSpPr>
              <a:stCxn id="8" idx="6"/>
              <a:endCxn id="22" idx="1"/>
            </p:cNvCxnSpPr>
            <p:nvPr/>
          </p:nvCxnSpPr>
          <p:spPr bwMode="auto">
            <a:xfrm>
              <a:off x="4947578" y="4117772"/>
              <a:ext cx="1541189" cy="442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6" name="直線單箭頭接點 65"/>
            <p:cNvCxnSpPr>
              <a:stCxn id="8" idx="6"/>
              <a:endCxn id="23" idx="1"/>
            </p:cNvCxnSpPr>
            <p:nvPr/>
          </p:nvCxnSpPr>
          <p:spPr bwMode="auto">
            <a:xfrm>
              <a:off x="4947578" y="4117772"/>
              <a:ext cx="1538001" cy="9967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7" name="直線單箭頭接點 66"/>
            <p:cNvCxnSpPr>
              <a:stCxn id="8" idx="6"/>
              <a:endCxn id="25" idx="1"/>
            </p:cNvCxnSpPr>
            <p:nvPr/>
          </p:nvCxnSpPr>
          <p:spPr bwMode="auto">
            <a:xfrm>
              <a:off x="4947578" y="4117772"/>
              <a:ext cx="1530508" cy="154871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8" name="直線單箭頭接點 67"/>
            <p:cNvCxnSpPr>
              <a:stCxn id="9" idx="6"/>
              <a:endCxn id="18" idx="1"/>
            </p:cNvCxnSpPr>
            <p:nvPr/>
          </p:nvCxnSpPr>
          <p:spPr bwMode="auto">
            <a:xfrm flipV="1">
              <a:off x="4867899" y="2506300"/>
              <a:ext cx="1617680" cy="2581434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9" name="直線單箭頭接點 68"/>
            <p:cNvCxnSpPr>
              <a:stCxn id="9" idx="6"/>
              <a:endCxn id="19" idx="1"/>
            </p:cNvCxnSpPr>
            <p:nvPr/>
          </p:nvCxnSpPr>
          <p:spPr bwMode="auto">
            <a:xfrm flipV="1">
              <a:off x="4867899" y="3058221"/>
              <a:ext cx="1617680" cy="2029514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0" name="直線單箭頭接點 69"/>
            <p:cNvCxnSpPr>
              <a:stCxn id="9" idx="6"/>
              <a:endCxn id="20" idx="1"/>
            </p:cNvCxnSpPr>
            <p:nvPr/>
          </p:nvCxnSpPr>
          <p:spPr bwMode="auto">
            <a:xfrm flipV="1">
              <a:off x="4867899" y="3610142"/>
              <a:ext cx="1617680" cy="147759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1" name="直線單箭頭接點 70"/>
            <p:cNvCxnSpPr>
              <a:stCxn id="9" idx="6"/>
              <a:endCxn id="22" idx="1"/>
            </p:cNvCxnSpPr>
            <p:nvPr/>
          </p:nvCxnSpPr>
          <p:spPr bwMode="auto">
            <a:xfrm flipV="1">
              <a:off x="4867899" y="4162063"/>
              <a:ext cx="1620868" cy="92567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2" name="直線單箭頭接點 71"/>
            <p:cNvCxnSpPr>
              <a:stCxn id="9" idx="6"/>
              <a:endCxn id="23" idx="1"/>
            </p:cNvCxnSpPr>
            <p:nvPr/>
          </p:nvCxnSpPr>
          <p:spPr bwMode="auto">
            <a:xfrm>
              <a:off x="4867899" y="5087735"/>
              <a:ext cx="1617680" cy="2682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3" name="直線單箭頭接點 72"/>
            <p:cNvCxnSpPr>
              <a:stCxn id="9" idx="6"/>
              <a:endCxn id="25" idx="1"/>
            </p:cNvCxnSpPr>
            <p:nvPr/>
          </p:nvCxnSpPr>
          <p:spPr bwMode="auto">
            <a:xfrm>
              <a:off x="4867899" y="5087735"/>
              <a:ext cx="1610186" cy="57874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74" name="文字方塊 73"/>
            <p:cNvSpPr txBox="1"/>
            <p:nvPr/>
          </p:nvSpPr>
          <p:spPr>
            <a:xfrm>
              <a:off x="1134379" y="2362201"/>
              <a:ext cx="718138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Claude</a:t>
              </a:r>
              <a:endParaRPr lang="zh-TW" altLang="en-US" sz="1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1174453" y="2895600"/>
              <a:ext cx="680364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Monet</a:t>
              </a:r>
              <a:endParaRPr lang="zh-TW" altLang="en-US" sz="10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083076" y="3429000"/>
              <a:ext cx="781096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>
                  <a:solidFill>
                    <a:srgbClr val="C00000"/>
                  </a:solidFill>
                </a:rPr>
                <a:t>painted</a:t>
              </a:r>
              <a:endParaRPr lang="zh-TW" alt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424522" y="4035623"/>
              <a:ext cx="447419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the</a:t>
              </a:r>
              <a:endParaRPr lang="zh-TW" altLang="en-US" sz="10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285061" y="4953000"/>
              <a:ext cx="57963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drew</a:t>
              </a:r>
              <a:endParaRPr lang="zh-TW" altLang="en-US" sz="10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1014153" y="5483423"/>
              <a:ext cx="83146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sketched</a:t>
              </a:r>
              <a:endParaRPr lang="zh-TW" altLang="en-US" sz="1000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6766731" y="2362201"/>
              <a:ext cx="718138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Claude</a:t>
              </a:r>
              <a:endParaRPr lang="zh-TW" altLang="en-US" sz="1000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766731" y="2895600"/>
              <a:ext cx="680364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Monet</a:t>
              </a:r>
              <a:endParaRPr lang="zh-TW" altLang="en-US" sz="10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6766731" y="3429000"/>
              <a:ext cx="737026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painted</a:t>
              </a:r>
              <a:endParaRPr lang="zh-TW" altLang="en-US" sz="1000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766731" y="4035623"/>
              <a:ext cx="466308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>
                  <a:solidFill>
                    <a:srgbClr val="A40508"/>
                  </a:solidFill>
                </a:rPr>
                <a:t>the</a:t>
              </a:r>
              <a:endParaRPr lang="zh-TW" altLang="en-US" sz="1000" b="1" dirty="0">
                <a:solidFill>
                  <a:srgbClr val="A40508"/>
                </a:solidFill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6766731" y="4953000"/>
              <a:ext cx="57963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drew</a:t>
              </a:r>
              <a:endParaRPr lang="zh-TW" altLang="en-US" sz="1000" dirty="0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766730" y="5483423"/>
              <a:ext cx="83146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sketched</a:t>
              </a:r>
              <a:endParaRPr lang="zh-TW" altLang="en-US" sz="100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2011735" y="5988846"/>
              <a:ext cx="1989885" cy="370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i="1" dirty="0" err="1">
                  <a:solidFill>
                    <a:srgbClr val="C00000"/>
                  </a:solidFill>
                </a:rPr>
                <a:t>W</a:t>
              </a:r>
              <a:r>
                <a:rPr lang="en-US" altLang="zh-TW" sz="1200" b="1" i="1" baseline="-25000" dirty="0" err="1">
                  <a:solidFill>
                    <a:srgbClr val="C00000"/>
                  </a:solidFill>
                </a:rPr>
                <a:t>m</a:t>
              </a:r>
              <a:r>
                <a:rPr lang="en-US" altLang="zh-TW" sz="1200" b="1" baseline="-25000" dirty="0" err="1">
                  <a:solidFill>
                    <a:srgbClr val="C00000"/>
                  </a:solidFill>
                </a:rPr>
                <a:t>x</a:t>
              </a:r>
              <a:r>
                <a:rPr lang="en-US" altLang="zh-TW" sz="1200" b="1" i="1" baseline="-25000" dirty="0" err="1">
                  <a:solidFill>
                    <a:srgbClr val="C00000"/>
                  </a:solidFill>
                </a:rPr>
                <a:t>n</a:t>
              </a:r>
              <a:r>
                <a:rPr lang="en-US" altLang="zh-TW" sz="1200" b="1" dirty="0">
                  <a:solidFill>
                    <a:srgbClr val="C00000"/>
                  </a:solidFill>
                </a:rPr>
                <a:t>: weight matrix</a:t>
              </a:r>
              <a:endParaRPr lang="zh-TW" alt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直線單箭頭接點 33"/>
            <p:cNvCxnSpPr>
              <a:stCxn id="14" idx="3"/>
              <a:endCxn id="6" idx="2"/>
            </p:cNvCxnSpPr>
            <p:nvPr/>
          </p:nvCxnSpPr>
          <p:spPr bwMode="auto">
            <a:xfrm flipV="1">
              <a:off x="2131163" y="2898573"/>
              <a:ext cx="1983636" cy="71157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5" name="直線單箭頭接點 34"/>
            <p:cNvCxnSpPr>
              <a:stCxn id="14" idx="3"/>
            </p:cNvCxnSpPr>
            <p:nvPr/>
          </p:nvCxnSpPr>
          <p:spPr bwMode="auto">
            <a:xfrm flipV="1">
              <a:off x="2131163" y="3505205"/>
              <a:ext cx="1968492" cy="10493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6" name="直線單箭頭接點 35"/>
            <p:cNvCxnSpPr>
              <a:stCxn id="14" idx="3"/>
              <a:endCxn id="8" idx="2"/>
            </p:cNvCxnSpPr>
            <p:nvPr/>
          </p:nvCxnSpPr>
          <p:spPr bwMode="auto">
            <a:xfrm>
              <a:off x="2131163" y="3610142"/>
              <a:ext cx="1983636" cy="50763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直線單箭頭接點 36"/>
            <p:cNvCxnSpPr>
              <a:stCxn id="14" idx="3"/>
              <a:endCxn id="9" idx="2"/>
            </p:cNvCxnSpPr>
            <p:nvPr/>
          </p:nvCxnSpPr>
          <p:spPr bwMode="auto">
            <a:xfrm>
              <a:off x="2131163" y="3610142"/>
              <a:ext cx="1983636" cy="147759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87" name="表格 86"/>
          <p:cNvGraphicFramePr>
            <a:graphicFrameLocks noGrp="1"/>
          </p:cNvGraphicFramePr>
          <p:nvPr>
            <p:extLst/>
          </p:nvPr>
        </p:nvGraphicFramePr>
        <p:xfrm>
          <a:off x="3382513" y="5154672"/>
          <a:ext cx="2743200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75440457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678400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860231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141743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9495600"/>
                    </a:ext>
                  </a:extLst>
                </a:gridCol>
              </a:tblGrid>
              <a:tr h="246409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15371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2765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0.3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0.07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-0.02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…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0.61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8762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8238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1517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88726"/>
                  </a:ext>
                </a:extLst>
              </a:tr>
            </a:tbl>
          </a:graphicData>
        </a:graphic>
      </p:graphicFrame>
      <p:sp>
        <p:nvSpPr>
          <p:cNvPr id="88" name="文字方塊 87"/>
          <p:cNvSpPr txBox="1"/>
          <p:nvPr/>
        </p:nvSpPr>
        <p:spPr>
          <a:xfrm>
            <a:off x="2800006" y="515624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Claude</a:t>
            </a:r>
            <a:endParaRPr lang="zh-TW" altLang="en-US" sz="11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832066" y="5413272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Monet</a:t>
            </a:r>
            <a:endParaRPr lang="zh-TW" altLang="en-US" sz="11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2785579" y="5670302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painted</a:t>
            </a:r>
            <a:endParaRPr lang="zh-TW" altLang="en-US" sz="11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071269" y="6096000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2" name="橢圓 91"/>
          <p:cNvSpPr/>
          <p:nvPr/>
        </p:nvSpPr>
        <p:spPr bwMode="auto">
          <a:xfrm>
            <a:off x="2743200" y="5638800"/>
            <a:ext cx="3579721" cy="35543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743199" y="2133600"/>
            <a:ext cx="2871911" cy="2971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5837072" y="1987245"/>
            <a:ext cx="2587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The prediction is like a function!!</a:t>
            </a:r>
            <a:endParaRPr lang="zh-TW" altLang="en-US" dirty="0"/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/>
          </p:nvPr>
        </p:nvGraphicFramePr>
        <p:xfrm>
          <a:off x="5865721" y="2643321"/>
          <a:ext cx="457200" cy="1417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07765651"/>
                    </a:ext>
                  </a:extLst>
                </a:gridCol>
              </a:tblGrid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0.3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52056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0.07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07911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-0.02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792708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…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719072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0.61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346946"/>
                  </a:ext>
                </a:extLst>
              </a:tr>
            </a:tbl>
          </a:graphicData>
        </a:graphic>
      </p:graphicFrame>
      <p:sp>
        <p:nvSpPr>
          <p:cNvPr id="109" name="文字方塊 108"/>
          <p:cNvSpPr txBox="1"/>
          <p:nvPr/>
        </p:nvSpPr>
        <p:spPr>
          <a:xfrm>
            <a:off x="5576383" y="4181200"/>
            <a:ext cx="1557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input’s embedding </a:t>
            </a:r>
            <a:endParaRPr lang="zh-TW" altLang="en-US" dirty="0"/>
          </a:p>
        </p:txBody>
      </p:sp>
      <p:sp>
        <p:nvSpPr>
          <p:cNvPr id="110" name="矩形 109"/>
          <p:cNvSpPr/>
          <p:nvPr/>
        </p:nvSpPr>
        <p:spPr bwMode="auto">
          <a:xfrm>
            <a:off x="6553200" y="2643321"/>
            <a:ext cx="1219200" cy="141708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934200" y="312420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W</a:t>
            </a:r>
            <a:r>
              <a:rPr lang="en-US" altLang="zh-TW" dirty="0"/>
              <a:t>’</a:t>
            </a:r>
            <a:endParaRPr lang="zh-TW" altLang="en-US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7848600" y="319742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endParaRPr lang="zh-TW" altLang="en-US" dirty="0"/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/>
          </p:nvPr>
        </p:nvGraphicFramePr>
        <p:xfrm>
          <a:off x="8226760" y="2517577"/>
          <a:ext cx="457200" cy="1983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07765651"/>
                    </a:ext>
                  </a:extLst>
                </a:gridCol>
              </a:tblGrid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52056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07911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792708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b="1" dirty="0"/>
                        <a:t>1</a:t>
                      </a:r>
                      <a:endParaRPr lang="zh-TW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719072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…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346946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998752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40477"/>
                  </a:ext>
                </a:extLst>
              </a:tr>
            </a:tbl>
          </a:graphicData>
        </a:graphic>
      </p:graphicFrame>
      <p:sp>
        <p:nvSpPr>
          <p:cNvPr id="114" name="弧形箭號 (下彎) 113"/>
          <p:cNvSpPr/>
          <p:nvPr/>
        </p:nvSpPr>
        <p:spPr bwMode="auto">
          <a:xfrm>
            <a:off x="5359879" y="2258475"/>
            <a:ext cx="642063" cy="212913"/>
          </a:xfrm>
          <a:prstGeom prst="curvedDownArrow">
            <a:avLst/>
          </a:prstGeom>
          <a:solidFill>
            <a:schemeClr val="tx2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6" name="直線單箭頭接點 115"/>
          <p:cNvCxnSpPr>
            <a:cxnSpLocks/>
          </p:cNvCxnSpPr>
          <p:nvPr/>
        </p:nvCxnSpPr>
        <p:spPr bwMode="auto">
          <a:xfrm flipV="1">
            <a:off x="6011804" y="4120427"/>
            <a:ext cx="76766" cy="10822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3" name="文字方塊 92"/>
          <p:cNvSpPr txBox="1"/>
          <p:nvPr/>
        </p:nvSpPr>
        <p:spPr>
          <a:xfrm>
            <a:off x="6286980" y="243542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T</a:t>
            </a:r>
            <a:endParaRPr lang="zh-TW" altLang="en-US" i="1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8650601" y="233131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T</a:t>
            </a:r>
            <a:endParaRPr lang="zh-TW" altLang="en-US" i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96F380D-63E1-4DD7-8373-D73D55A4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/>
      <p:bldP spid="109" grpId="0"/>
      <p:bldP spid="110" grpId="0" animBg="1"/>
      <p:bldP spid="111" grpId="0"/>
      <p:bldP spid="112" grpId="0"/>
      <p:bldP spid="114" grpId="0" animBg="1"/>
      <p:bldP spid="93" grpId="0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(9/9)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Semantically similar words </a:t>
            </a:r>
            <a:r>
              <a:rPr lang="en-US" altLang="zh-TW" sz="1800" b="1" dirty="0">
                <a:solidFill>
                  <a:srgbClr val="FF0000"/>
                </a:solidFill>
              </a:rPr>
              <a:t>(synonyms)</a:t>
            </a:r>
            <a:r>
              <a:rPr lang="en-US" altLang="zh-TW" b="1" dirty="0">
                <a:solidFill>
                  <a:srgbClr val="FF0000"/>
                </a:solidFill>
              </a:rPr>
              <a:t> will produce similar embeddings!!</a:t>
            </a:r>
          </a:p>
          <a:p>
            <a:pPr lvl="1"/>
            <a:r>
              <a:rPr lang="en-US" altLang="zh-TW" sz="1800" u="sng" dirty="0"/>
              <a:t>Because they were trained to predict similar surrounding words!!</a:t>
            </a:r>
          </a:p>
          <a:p>
            <a:pPr lvl="1"/>
            <a:r>
              <a:rPr lang="en-US" altLang="zh-TW" sz="1800" dirty="0"/>
              <a:t>Or … they form similar training pairs!!</a:t>
            </a:r>
          </a:p>
          <a:p>
            <a:pPr lvl="1"/>
            <a:r>
              <a:rPr lang="en-US" altLang="zh-TW" sz="1800" dirty="0"/>
              <a:t>Training dataset: </a:t>
            </a:r>
            <a:r>
              <a:rPr lang="en-US" altLang="zh-TW" sz="1800" dirty="0">
                <a:solidFill>
                  <a:schemeClr val="tx1"/>
                </a:solidFill>
              </a:rPr>
              <a:t>{</a:t>
            </a:r>
            <a:r>
              <a:rPr lang="en-US" altLang="zh-TW" sz="1800" dirty="0">
                <a:solidFill>
                  <a:srgbClr val="00B0F0"/>
                </a:solidFill>
              </a:rPr>
              <a:t>painted</a:t>
            </a:r>
            <a:r>
              <a:rPr lang="en-US" altLang="zh-TW" sz="1800" dirty="0">
                <a:solidFill>
                  <a:schemeClr val="tx1"/>
                </a:solidFill>
              </a:rPr>
              <a:t>, Claude} {</a:t>
            </a:r>
            <a:r>
              <a:rPr lang="en-US" altLang="zh-TW" sz="1800" dirty="0">
                <a:solidFill>
                  <a:srgbClr val="00B0F0"/>
                </a:solidFill>
              </a:rPr>
              <a:t>painte</a:t>
            </a:r>
            <a:r>
              <a:rPr lang="en-US" altLang="zh-TW" sz="1800" dirty="0">
                <a:solidFill>
                  <a:schemeClr val="tx1"/>
                </a:solidFill>
              </a:rPr>
              <a:t>d Monet} … </a:t>
            </a:r>
          </a:p>
          <a:p>
            <a:pPr marL="201168" lvl="1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                                 {</a:t>
            </a:r>
            <a:r>
              <a:rPr lang="en-US" altLang="zh-TW" sz="1800" dirty="0">
                <a:solidFill>
                  <a:srgbClr val="00B0F0"/>
                </a:solidFill>
              </a:rPr>
              <a:t>sketched</a:t>
            </a:r>
            <a:r>
              <a:rPr lang="en-US" altLang="zh-TW" sz="1800" dirty="0">
                <a:solidFill>
                  <a:schemeClr val="tx1"/>
                </a:solidFill>
              </a:rPr>
              <a:t>, Claude} {</a:t>
            </a:r>
            <a:r>
              <a:rPr lang="en-US" altLang="zh-TW" sz="1800" dirty="0">
                <a:solidFill>
                  <a:srgbClr val="00B0F0"/>
                </a:solidFill>
              </a:rPr>
              <a:t>sketched</a:t>
            </a:r>
            <a:r>
              <a:rPr lang="en-US" altLang="zh-TW" sz="1800" dirty="0">
                <a:solidFill>
                  <a:schemeClr val="tx1"/>
                </a:solidFill>
              </a:rPr>
              <a:t>, Monet} …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78468"/>
              </p:ext>
            </p:extLst>
          </p:nvPr>
        </p:nvGraphicFramePr>
        <p:xfrm>
          <a:off x="4637226" y="4046349"/>
          <a:ext cx="457200" cy="85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07765651"/>
                    </a:ext>
                  </a:extLst>
                </a:gridCol>
              </a:tblGrid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0.3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2056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0.07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7911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-0.02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92708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087763" y="49314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397692"/>
              </p:ext>
            </p:extLst>
          </p:nvPr>
        </p:nvGraphicFramePr>
        <p:xfrm>
          <a:off x="7483361" y="4093343"/>
          <a:ext cx="457200" cy="1983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07765651"/>
                    </a:ext>
                  </a:extLst>
                </a:gridCol>
              </a:tblGrid>
              <a:tr h="283417">
                <a:tc>
                  <a:txBody>
                    <a:bodyPr/>
                    <a:lstStyle/>
                    <a:p>
                      <a:r>
                        <a:rPr lang="en-US" altLang="zh-TW" sz="9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52056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07911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792708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b="0" dirty="0"/>
                        <a:t>0</a:t>
                      </a:r>
                      <a:endParaRPr lang="zh-TW" altLang="en-US" sz="9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719072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…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346946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998752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40477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296370" y="4149189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/>
              <a:t>painted</a:t>
            </a:r>
            <a:r>
              <a:rPr lang="en-US" altLang="zh-TW" dirty="0" err="1"/>
              <a:t>’s</a:t>
            </a:r>
            <a:r>
              <a:rPr lang="en-US" altLang="zh-TW" dirty="0"/>
              <a:t> embedding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75158" y="5239192"/>
            <a:ext cx="373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What about </a:t>
            </a:r>
            <a:r>
              <a:rPr lang="en-US" altLang="zh-TW" b="1" i="1" dirty="0" err="1">
                <a:solidFill>
                  <a:srgbClr val="FF0000"/>
                </a:solidFill>
              </a:rPr>
              <a:t>sketched</a:t>
            </a:r>
            <a:r>
              <a:rPr lang="en-US" altLang="zh-TW" b="1" dirty="0" err="1">
                <a:solidFill>
                  <a:srgbClr val="FF0000"/>
                </a:solidFill>
              </a:rPr>
              <a:t>’s</a:t>
            </a:r>
            <a:r>
              <a:rPr lang="en-US" altLang="zh-TW" b="1" dirty="0">
                <a:solidFill>
                  <a:srgbClr val="FF0000"/>
                </a:solidFill>
              </a:rPr>
              <a:t> embedding?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85171"/>
              </p:ext>
            </p:extLst>
          </p:nvPr>
        </p:nvGraphicFramePr>
        <p:xfrm>
          <a:off x="4621977" y="5009507"/>
          <a:ext cx="457200" cy="85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07765651"/>
                    </a:ext>
                  </a:extLst>
                </a:gridCol>
              </a:tblGrid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?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2056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?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7911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?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92708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/>
          <p:nvPr/>
        </p:nvCxnSpPr>
        <p:spPr bwMode="auto">
          <a:xfrm>
            <a:off x="5164219" y="4327769"/>
            <a:ext cx="535640" cy="4572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 flipV="1">
            <a:off x="5164219" y="5009507"/>
            <a:ext cx="544482" cy="63147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13041"/>
              </p:ext>
            </p:extLst>
          </p:nvPr>
        </p:nvGraphicFramePr>
        <p:xfrm>
          <a:off x="4618736" y="5009507"/>
          <a:ext cx="457200" cy="85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07765651"/>
                    </a:ext>
                  </a:extLst>
                </a:gridCol>
              </a:tblGrid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0.28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2056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0.05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7911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-0.04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92708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A2C3DCE0-9FB1-49CB-8383-2967EE0C310E}"/>
              </a:ext>
            </a:extLst>
          </p:cNvPr>
          <p:cNvSpPr/>
          <p:nvPr/>
        </p:nvSpPr>
        <p:spPr bwMode="auto">
          <a:xfrm>
            <a:off x="5851479" y="4390947"/>
            <a:ext cx="1219200" cy="141708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8340864-54AA-4A78-9CC3-37170ABEDA0F}"/>
              </a:ext>
            </a:extLst>
          </p:cNvPr>
          <p:cNvSpPr txBox="1"/>
          <p:nvPr/>
        </p:nvSpPr>
        <p:spPr>
          <a:xfrm>
            <a:off x="6232479" y="487182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W</a:t>
            </a:r>
            <a:r>
              <a:rPr lang="en-US" altLang="zh-TW" dirty="0"/>
              <a:t>’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434124-A06F-4582-8298-95650B15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5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6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CBOW</a:t>
            </a:r>
            <a:r>
              <a:rPr lang="zh-TW" altLang="en-US" b="1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Predict the center word based on the surrounding words.</a:t>
            </a:r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 bwMode="auto">
          <a:xfrm>
            <a:off x="4249445" y="2663566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4249445" y="3273166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4249445" y="3882766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4249445" y="4852728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25645" y="4449097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97252" y="5441690"/>
            <a:ext cx="1978538" cy="369332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/>
              <a:t>n</a:t>
            </a:r>
            <a:r>
              <a:rPr lang="en-US" altLang="zh-TW" dirty="0"/>
              <a:t> hidden neurons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 bwMode="auto">
          <a:xfrm>
            <a:off x="1908607" y="2320666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1908607" y="2872587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1908607" y="3424508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66445" y="5145916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15" name="圓角矩形 14"/>
          <p:cNvSpPr/>
          <p:nvPr/>
        </p:nvSpPr>
        <p:spPr bwMode="auto">
          <a:xfrm>
            <a:off x="1911795" y="3976428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1901115" y="4518560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6620224" y="2320666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0.003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6620224" y="2872587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0.001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圓角矩形 18"/>
          <p:cNvSpPr/>
          <p:nvPr/>
        </p:nvSpPr>
        <p:spPr bwMode="auto">
          <a:xfrm>
            <a:off x="6620224" y="3424508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0.952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05859" y="4530466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21" name="圓角矩形 20"/>
          <p:cNvSpPr/>
          <p:nvPr/>
        </p:nvSpPr>
        <p:spPr bwMode="auto">
          <a:xfrm>
            <a:off x="6623412" y="3976428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0.001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6620224" y="4928928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0.001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1908607" y="5480848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圓角矩形 23"/>
          <p:cNvSpPr/>
          <p:nvPr/>
        </p:nvSpPr>
        <p:spPr bwMode="auto">
          <a:xfrm>
            <a:off x="6612732" y="5480848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0.001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單箭頭接點 24"/>
          <p:cNvCxnSpPr>
            <a:stCxn id="11" idx="3"/>
            <a:endCxn id="5" idx="2"/>
          </p:cNvCxnSpPr>
          <p:nvPr/>
        </p:nvCxnSpPr>
        <p:spPr bwMode="auto">
          <a:xfrm>
            <a:off x="2212236" y="2487949"/>
            <a:ext cx="2037209" cy="4042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6" name="直線單箭頭接點 25"/>
          <p:cNvCxnSpPr>
            <a:stCxn id="11" idx="3"/>
            <a:endCxn id="6" idx="2"/>
          </p:cNvCxnSpPr>
          <p:nvPr/>
        </p:nvCxnSpPr>
        <p:spPr bwMode="auto">
          <a:xfrm>
            <a:off x="2212236" y="2487949"/>
            <a:ext cx="2037209" cy="10138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直線單箭頭接點 26"/>
          <p:cNvCxnSpPr>
            <a:stCxn id="11" idx="3"/>
            <a:endCxn id="7" idx="2"/>
          </p:cNvCxnSpPr>
          <p:nvPr/>
        </p:nvCxnSpPr>
        <p:spPr bwMode="auto">
          <a:xfrm>
            <a:off x="2212236" y="2487949"/>
            <a:ext cx="2037209" cy="16234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8" name="直線單箭頭接點 27"/>
          <p:cNvCxnSpPr>
            <a:stCxn id="11" idx="3"/>
            <a:endCxn id="8" idx="2"/>
          </p:cNvCxnSpPr>
          <p:nvPr/>
        </p:nvCxnSpPr>
        <p:spPr bwMode="auto">
          <a:xfrm>
            <a:off x="2212236" y="2487949"/>
            <a:ext cx="2037209" cy="259337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線單箭頭接點 28"/>
          <p:cNvCxnSpPr>
            <a:stCxn id="12" idx="3"/>
            <a:endCxn id="5" idx="2"/>
          </p:cNvCxnSpPr>
          <p:nvPr/>
        </p:nvCxnSpPr>
        <p:spPr bwMode="auto">
          <a:xfrm flipV="1">
            <a:off x="2212236" y="2892166"/>
            <a:ext cx="2037209" cy="147704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0" name="直線單箭頭接點 29"/>
          <p:cNvCxnSpPr>
            <a:stCxn id="12" idx="3"/>
            <a:endCxn id="6" idx="2"/>
          </p:cNvCxnSpPr>
          <p:nvPr/>
        </p:nvCxnSpPr>
        <p:spPr bwMode="auto">
          <a:xfrm>
            <a:off x="2212236" y="3039870"/>
            <a:ext cx="2037209" cy="461896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直線單箭頭接點 30"/>
          <p:cNvCxnSpPr>
            <a:stCxn id="12" idx="3"/>
            <a:endCxn id="7" idx="2"/>
          </p:cNvCxnSpPr>
          <p:nvPr/>
        </p:nvCxnSpPr>
        <p:spPr bwMode="auto">
          <a:xfrm>
            <a:off x="2212236" y="3039870"/>
            <a:ext cx="2037209" cy="1071496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2" name="直線單箭頭接點 31"/>
          <p:cNvCxnSpPr>
            <a:stCxn id="12" idx="3"/>
            <a:endCxn id="8" idx="2"/>
          </p:cNvCxnSpPr>
          <p:nvPr/>
        </p:nvCxnSpPr>
        <p:spPr bwMode="auto">
          <a:xfrm>
            <a:off x="2212236" y="3039870"/>
            <a:ext cx="2037209" cy="204145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3" name="直線單箭頭接點 32"/>
          <p:cNvCxnSpPr>
            <a:stCxn id="13" idx="3"/>
            <a:endCxn id="5" idx="2"/>
          </p:cNvCxnSpPr>
          <p:nvPr/>
        </p:nvCxnSpPr>
        <p:spPr bwMode="auto">
          <a:xfrm flipV="1">
            <a:off x="2212236" y="2892166"/>
            <a:ext cx="2037209" cy="69962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4" name="直線單箭頭接點 33"/>
          <p:cNvCxnSpPr>
            <a:stCxn id="13" idx="3"/>
          </p:cNvCxnSpPr>
          <p:nvPr/>
        </p:nvCxnSpPr>
        <p:spPr bwMode="auto">
          <a:xfrm flipV="1">
            <a:off x="2212236" y="3501766"/>
            <a:ext cx="2022065" cy="9002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5" name="直線單箭頭接點 34"/>
          <p:cNvCxnSpPr>
            <a:stCxn id="13" idx="3"/>
            <a:endCxn id="7" idx="2"/>
          </p:cNvCxnSpPr>
          <p:nvPr/>
        </p:nvCxnSpPr>
        <p:spPr bwMode="auto">
          <a:xfrm>
            <a:off x="2212236" y="3591791"/>
            <a:ext cx="2037209" cy="51957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6" name="直線單箭頭接點 35"/>
          <p:cNvCxnSpPr>
            <a:stCxn id="13" idx="3"/>
            <a:endCxn id="8" idx="2"/>
          </p:cNvCxnSpPr>
          <p:nvPr/>
        </p:nvCxnSpPr>
        <p:spPr bwMode="auto">
          <a:xfrm>
            <a:off x="2212236" y="3591791"/>
            <a:ext cx="2037209" cy="148953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7" name="直線單箭頭接點 36"/>
          <p:cNvCxnSpPr>
            <a:stCxn id="15" idx="3"/>
            <a:endCxn id="7" idx="2"/>
          </p:cNvCxnSpPr>
          <p:nvPr/>
        </p:nvCxnSpPr>
        <p:spPr bwMode="auto">
          <a:xfrm flipV="1">
            <a:off x="2215424" y="4111366"/>
            <a:ext cx="2034021" cy="323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8" name="直線單箭頭接點 37"/>
          <p:cNvCxnSpPr>
            <a:stCxn id="15" idx="3"/>
            <a:endCxn id="6" idx="2"/>
          </p:cNvCxnSpPr>
          <p:nvPr/>
        </p:nvCxnSpPr>
        <p:spPr bwMode="auto">
          <a:xfrm flipV="1">
            <a:off x="2215424" y="3501766"/>
            <a:ext cx="2034021" cy="6419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直線單箭頭接點 38"/>
          <p:cNvCxnSpPr>
            <a:stCxn id="15" idx="3"/>
            <a:endCxn id="5" idx="2"/>
          </p:cNvCxnSpPr>
          <p:nvPr/>
        </p:nvCxnSpPr>
        <p:spPr bwMode="auto">
          <a:xfrm flipV="1">
            <a:off x="2215424" y="2892166"/>
            <a:ext cx="2034021" cy="12515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0" name="直線單箭頭接點 39"/>
          <p:cNvCxnSpPr>
            <a:stCxn id="15" idx="3"/>
            <a:endCxn id="8" idx="2"/>
          </p:cNvCxnSpPr>
          <p:nvPr/>
        </p:nvCxnSpPr>
        <p:spPr bwMode="auto">
          <a:xfrm>
            <a:off x="2215424" y="4143711"/>
            <a:ext cx="2034021" cy="9376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1" name="直線單箭頭接點 40"/>
          <p:cNvCxnSpPr>
            <a:stCxn id="16" idx="3"/>
            <a:endCxn id="5" idx="2"/>
          </p:cNvCxnSpPr>
          <p:nvPr/>
        </p:nvCxnSpPr>
        <p:spPr bwMode="auto">
          <a:xfrm flipV="1">
            <a:off x="2204744" y="2892166"/>
            <a:ext cx="2044701" cy="179367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2" name="直線單箭頭接點 41"/>
          <p:cNvCxnSpPr>
            <a:stCxn id="16" idx="3"/>
            <a:endCxn id="6" idx="2"/>
          </p:cNvCxnSpPr>
          <p:nvPr/>
        </p:nvCxnSpPr>
        <p:spPr bwMode="auto">
          <a:xfrm flipV="1">
            <a:off x="2204744" y="3501766"/>
            <a:ext cx="2044701" cy="118407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3" name="直線單箭頭接點 42"/>
          <p:cNvCxnSpPr>
            <a:stCxn id="16" idx="3"/>
            <a:endCxn id="7" idx="2"/>
          </p:cNvCxnSpPr>
          <p:nvPr/>
        </p:nvCxnSpPr>
        <p:spPr bwMode="auto">
          <a:xfrm flipV="1">
            <a:off x="2204744" y="4111366"/>
            <a:ext cx="2044701" cy="57447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直線單箭頭接點 43"/>
          <p:cNvCxnSpPr>
            <a:stCxn id="16" idx="3"/>
            <a:endCxn id="8" idx="2"/>
          </p:cNvCxnSpPr>
          <p:nvPr/>
        </p:nvCxnSpPr>
        <p:spPr bwMode="auto">
          <a:xfrm>
            <a:off x="2204744" y="4685843"/>
            <a:ext cx="2044701" cy="39548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5" name="直線單箭頭接點 44"/>
          <p:cNvCxnSpPr>
            <a:stCxn id="23" idx="3"/>
            <a:endCxn id="5" idx="2"/>
          </p:cNvCxnSpPr>
          <p:nvPr/>
        </p:nvCxnSpPr>
        <p:spPr bwMode="auto">
          <a:xfrm flipV="1">
            <a:off x="2212236" y="2892166"/>
            <a:ext cx="2037209" cy="275596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6" name="直線單箭頭接點 45"/>
          <p:cNvCxnSpPr>
            <a:stCxn id="23" idx="3"/>
            <a:endCxn id="6" idx="2"/>
          </p:cNvCxnSpPr>
          <p:nvPr/>
        </p:nvCxnSpPr>
        <p:spPr bwMode="auto">
          <a:xfrm flipV="1">
            <a:off x="2212236" y="3501766"/>
            <a:ext cx="2037209" cy="214636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7" name="直線單箭頭接點 46"/>
          <p:cNvCxnSpPr>
            <a:stCxn id="23" idx="3"/>
            <a:endCxn id="7" idx="2"/>
          </p:cNvCxnSpPr>
          <p:nvPr/>
        </p:nvCxnSpPr>
        <p:spPr bwMode="auto">
          <a:xfrm flipV="1">
            <a:off x="2212236" y="4111366"/>
            <a:ext cx="2037209" cy="153676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8" name="直線單箭頭接點 47"/>
          <p:cNvCxnSpPr>
            <a:stCxn id="23" idx="3"/>
            <a:endCxn id="8" idx="2"/>
          </p:cNvCxnSpPr>
          <p:nvPr/>
        </p:nvCxnSpPr>
        <p:spPr bwMode="auto">
          <a:xfrm flipV="1">
            <a:off x="2212236" y="5081328"/>
            <a:ext cx="2037209" cy="56680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9" name="直線單箭頭接點 48"/>
          <p:cNvCxnSpPr>
            <a:stCxn id="5" idx="6"/>
            <a:endCxn id="17" idx="1"/>
          </p:cNvCxnSpPr>
          <p:nvPr/>
        </p:nvCxnSpPr>
        <p:spPr bwMode="auto">
          <a:xfrm flipV="1">
            <a:off x="4706645" y="2490926"/>
            <a:ext cx="1913579" cy="4012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0" name="直線單箭頭接點 49"/>
          <p:cNvCxnSpPr>
            <a:stCxn id="5" idx="6"/>
            <a:endCxn id="18" idx="1"/>
          </p:cNvCxnSpPr>
          <p:nvPr/>
        </p:nvCxnSpPr>
        <p:spPr bwMode="auto">
          <a:xfrm>
            <a:off x="4706645" y="2892166"/>
            <a:ext cx="1913579" cy="15068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1" name="直線單箭頭接點 50"/>
          <p:cNvCxnSpPr>
            <a:stCxn id="5" idx="6"/>
            <a:endCxn id="19" idx="1"/>
          </p:cNvCxnSpPr>
          <p:nvPr/>
        </p:nvCxnSpPr>
        <p:spPr bwMode="auto">
          <a:xfrm>
            <a:off x="4706645" y="2892166"/>
            <a:ext cx="1913579" cy="7026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2" name="直線單箭頭接點 51"/>
          <p:cNvCxnSpPr>
            <a:stCxn id="5" idx="6"/>
            <a:endCxn id="21" idx="1"/>
          </p:cNvCxnSpPr>
          <p:nvPr/>
        </p:nvCxnSpPr>
        <p:spPr bwMode="auto">
          <a:xfrm>
            <a:off x="4706645" y="2892166"/>
            <a:ext cx="1916767" cy="12545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3" name="直線單箭頭接點 52"/>
          <p:cNvCxnSpPr>
            <a:stCxn id="5" idx="6"/>
            <a:endCxn id="22" idx="1"/>
          </p:cNvCxnSpPr>
          <p:nvPr/>
        </p:nvCxnSpPr>
        <p:spPr bwMode="auto">
          <a:xfrm>
            <a:off x="4706645" y="2892166"/>
            <a:ext cx="1913579" cy="22070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4" name="直線單箭頭接點 53"/>
          <p:cNvCxnSpPr>
            <a:stCxn id="5" idx="6"/>
            <a:endCxn id="24" idx="1"/>
          </p:cNvCxnSpPr>
          <p:nvPr/>
        </p:nvCxnSpPr>
        <p:spPr bwMode="auto">
          <a:xfrm>
            <a:off x="4706645" y="2892166"/>
            <a:ext cx="1906087" cy="275894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5" name="直線單箭頭接點 54"/>
          <p:cNvCxnSpPr>
            <a:stCxn id="6" idx="6"/>
            <a:endCxn id="17" idx="1"/>
          </p:cNvCxnSpPr>
          <p:nvPr/>
        </p:nvCxnSpPr>
        <p:spPr bwMode="auto">
          <a:xfrm flipV="1">
            <a:off x="4706645" y="2490926"/>
            <a:ext cx="1913579" cy="10108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6" name="直線單箭頭接點 55"/>
          <p:cNvCxnSpPr>
            <a:stCxn id="6" idx="6"/>
            <a:endCxn id="18" idx="1"/>
          </p:cNvCxnSpPr>
          <p:nvPr/>
        </p:nvCxnSpPr>
        <p:spPr bwMode="auto">
          <a:xfrm flipV="1">
            <a:off x="4706645" y="3042847"/>
            <a:ext cx="1913579" cy="45891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7" name="直線單箭頭接點 56"/>
          <p:cNvCxnSpPr>
            <a:stCxn id="6" idx="6"/>
            <a:endCxn id="19" idx="1"/>
          </p:cNvCxnSpPr>
          <p:nvPr/>
        </p:nvCxnSpPr>
        <p:spPr bwMode="auto">
          <a:xfrm>
            <a:off x="4706645" y="3501766"/>
            <a:ext cx="1913579" cy="930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8" name="直線單箭頭接點 57"/>
          <p:cNvCxnSpPr>
            <a:stCxn id="6" idx="6"/>
            <a:endCxn id="21" idx="1"/>
          </p:cNvCxnSpPr>
          <p:nvPr/>
        </p:nvCxnSpPr>
        <p:spPr bwMode="auto">
          <a:xfrm>
            <a:off x="4706645" y="3501766"/>
            <a:ext cx="1916767" cy="6449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9" name="直線單箭頭接點 58"/>
          <p:cNvCxnSpPr>
            <a:stCxn id="6" idx="6"/>
            <a:endCxn id="22" idx="1"/>
          </p:cNvCxnSpPr>
          <p:nvPr/>
        </p:nvCxnSpPr>
        <p:spPr bwMode="auto">
          <a:xfrm>
            <a:off x="4706645" y="3501766"/>
            <a:ext cx="1913579" cy="15974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0" name="直線單箭頭接點 59"/>
          <p:cNvCxnSpPr>
            <a:stCxn id="6" idx="6"/>
            <a:endCxn id="24" idx="1"/>
          </p:cNvCxnSpPr>
          <p:nvPr/>
        </p:nvCxnSpPr>
        <p:spPr bwMode="auto">
          <a:xfrm>
            <a:off x="4706645" y="3501766"/>
            <a:ext cx="1906087" cy="214934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1" name="直線單箭頭接點 60"/>
          <p:cNvCxnSpPr>
            <a:stCxn id="7" idx="6"/>
            <a:endCxn id="17" idx="1"/>
          </p:cNvCxnSpPr>
          <p:nvPr/>
        </p:nvCxnSpPr>
        <p:spPr bwMode="auto">
          <a:xfrm flipV="1">
            <a:off x="4706645" y="2490926"/>
            <a:ext cx="1913579" cy="16204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2" name="直線單箭頭接點 61"/>
          <p:cNvCxnSpPr>
            <a:stCxn id="7" idx="6"/>
            <a:endCxn id="18" idx="1"/>
          </p:cNvCxnSpPr>
          <p:nvPr/>
        </p:nvCxnSpPr>
        <p:spPr bwMode="auto">
          <a:xfrm flipV="1">
            <a:off x="4706645" y="3042847"/>
            <a:ext cx="1913579" cy="106851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3" name="直線單箭頭接點 62"/>
          <p:cNvCxnSpPr>
            <a:stCxn id="7" idx="6"/>
            <a:endCxn id="19" idx="1"/>
          </p:cNvCxnSpPr>
          <p:nvPr/>
        </p:nvCxnSpPr>
        <p:spPr bwMode="auto">
          <a:xfrm flipV="1">
            <a:off x="4706645" y="3594768"/>
            <a:ext cx="1913579" cy="51659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4" name="直線單箭頭接點 63"/>
          <p:cNvCxnSpPr>
            <a:stCxn id="7" idx="6"/>
            <a:endCxn id="21" idx="1"/>
          </p:cNvCxnSpPr>
          <p:nvPr/>
        </p:nvCxnSpPr>
        <p:spPr bwMode="auto">
          <a:xfrm>
            <a:off x="4706645" y="4111366"/>
            <a:ext cx="1916767" cy="353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5" name="直線單箭頭接點 64"/>
          <p:cNvCxnSpPr>
            <a:stCxn id="7" idx="6"/>
            <a:endCxn id="22" idx="1"/>
          </p:cNvCxnSpPr>
          <p:nvPr/>
        </p:nvCxnSpPr>
        <p:spPr bwMode="auto">
          <a:xfrm>
            <a:off x="4706645" y="4111366"/>
            <a:ext cx="1913579" cy="9878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6" name="直線單箭頭接點 65"/>
          <p:cNvCxnSpPr>
            <a:stCxn id="7" idx="6"/>
            <a:endCxn id="24" idx="1"/>
          </p:cNvCxnSpPr>
          <p:nvPr/>
        </p:nvCxnSpPr>
        <p:spPr bwMode="auto">
          <a:xfrm>
            <a:off x="4706645" y="4111366"/>
            <a:ext cx="1906087" cy="153974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7" name="直線單箭頭接點 66"/>
          <p:cNvCxnSpPr>
            <a:stCxn id="8" idx="6"/>
            <a:endCxn id="17" idx="1"/>
          </p:cNvCxnSpPr>
          <p:nvPr/>
        </p:nvCxnSpPr>
        <p:spPr bwMode="auto">
          <a:xfrm flipV="1">
            <a:off x="4706645" y="2490926"/>
            <a:ext cx="1913579" cy="25904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8" name="直線單箭頭接點 67"/>
          <p:cNvCxnSpPr>
            <a:stCxn id="8" idx="6"/>
            <a:endCxn id="18" idx="1"/>
          </p:cNvCxnSpPr>
          <p:nvPr/>
        </p:nvCxnSpPr>
        <p:spPr bwMode="auto">
          <a:xfrm flipV="1">
            <a:off x="4706645" y="3042847"/>
            <a:ext cx="1913579" cy="203848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9" name="直線單箭頭接點 68"/>
          <p:cNvCxnSpPr>
            <a:stCxn id="8" idx="6"/>
            <a:endCxn id="19" idx="1"/>
          </p:cNvCxnSpPr>
          <p:nvPr/>
        </p:nvCxnSpPr>
        <p:spPr bwMode="auto">
          <a:xfrm flipV="1">
            <a:off x="4706645" y="3594768"/>
            <a:ext cx="1913579" cy="148656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stCxn id="8" idx="6"/>
            <a:endCxn id="21" idx="1"/>
          </p:cNvCxnSpPr>
          <p:nvPr/>
        </p:nvCxnSpPr>
        <p:spPr bwMode="auto">
          <a:xfrm flipV="1">
            <a:off x="4706645" y="4146688"/>
            <a:ext cx="1916767" cy="9346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1" name="直線單箭頭接點 70"/>
          <p:cNvCxnSpPr>
            <a:stCxn id="8" idx="6"/>
            <a:endCxn id="22" idx="1"/>
          </p:cNvCxnSpPr>
          <p:nvPr/>
        </p:nvCxnSpPr>
        <p:spPr bwMode="auto">
          <a:xfrm>
            <a:off x="4706645" y="5081328"/>
            <a:ext cx="1913579" cy="1786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2" name="直線單箭頭接點 71"/>
          <p:cNvCxnSpPr>
            <a:stCxn id="8" idx="6"/>
            <a:endCxn id="24" idx="1"/>
          </p:cNvCxnSpPr>
          <p:nvPr/>
        </p:nvCxnSpPr>
        <p:spPr bwMode="auto">
          <a:xfrm>
            <a:off x="4706645" y="5081328"/>
            <a:ext cx="1906087" cy="5697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3" name="文字方塊 72"/>
          <p:cNvSpPr txBox="1"/>
          <p:nvPr/>
        </p:nvSpPr>
        <p:spPr>
          <a:xfrm>
            <a:off x="700054" y="5941413"/>
            <a:ext cx="2720734" cy="646331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/>
              <a:t>m</a:t>
            </a:r>
            <a:r>
              <a:rPr lang="en-US" altLang="zh-TW" dirty="0"/>
              <a:t> inputs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multi-</a:t>
            </a:r>
            <a:r>
              <a:rPr lang="en-US" altLang="zh-TW" dirty="0"/>
              <a:t>hot vector for words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367161" y="5960388"/>
            <a:ext cx="1185047" cy="369332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/>
              <a:t>m</a:t>
            </a:r>
            <a:r>
              <a:rPr lang="en-US" altLang="zh-TW" dirty="0"/>
              <a:t> outputs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1064836" y="235876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Claude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104911" y="2892166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Monet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1045600" y="3425566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painted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354979" y="403218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125750" y="452732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Grand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944610" y="5479989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sketched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7195380" y="235876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Claude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195380" y="2892166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Monet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195380" y="3425566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painted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195380" y="403218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195380" y="49495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drew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7195380" y="5479989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sketched</a:t>
            </a:r>
            <a:endParaRPr lang="zh-TW" altLang="en-US" dirty="0"/>
          </a:p>
        </p:txBody>
      </p:sp>
      <p:sp>
        <p:nvSpPr>
          <p:cNvPr id="87" name="投影片編號版面配置區 86">
            <a:extLst>
              <a:ext uri="{FF2B5EF4-FFF2-40B4-BE49-F238E27FC236}">
                <a16:creationId xmlns:a16="http://schemas.microsoft.com/office/drawing/2014/main" id="{53144073-2C3C-4823-A11F-FD3206A0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7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Use of </a:t>
            </a:r>
            <a:r>
              <a:rPr lang="en-US" altLang="zh-TW" b="1" dirty="0" err="1"/>
              <a:t>Embeddings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000" b="1" dirty="0"/>
              <a:t>1. Find close words</a:t>
            </a:r>
          </a:p>
          <a:p>
            <a:pPr lvl="1"/>
            <a:r>
              <a:rPr lang="en-US" altLang="zh-TW" sz="1800" dirty="0"/>
              <a:t>Cosine similarity of vectors.</a:t>
            </a:r>
          </a:p>
          <a:p>
            <a:pPr lvl="2"/>
            <a:endParaRPr lang="en-US" altLang="zh-TW" sz="800" dirty="0"/>
          </a:p>
          <a:p>
            <a:pPr lvl="1"/>
            <a:r>
              <a:rPr lang="en-US" altLang="zh-TW" sz="1800" dirty="0"/>
              <a:t>Words close to “France”</a:t>
            </a:r>
          </a:p>
          <a:p>
            <a:pPr lvl="1"/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000" b="1" dirty="0"/>
              <a:t>2. Reasoning the relationships between words</a:t>
            </a:r>
          </a:p>
          <a:p>
            <a:pPr lvl="1"/>
            <a:r>
              <a:rPr lang="en-US" altLang="zh-TW" sz="1800" i="1" dirty="0" err="1"/>
              <a:t>V</a:t>
            </a:r>
            <a:r>
              <a:rPr lang="en-US" altLang="zh-TW" sz="1800" i="1" baseline="-25000" dirty="0" err="1"/>
              <a:t>San_Francisco</a:t>
            </a:r>
            <a:r>
              <a:rPr lang="en-US" altLang="zh-TW" sz="1800" dirty="0"/>
              <a:t> – </a:t>
            </a:r>
            <a:r>
              <a:rPr lang="en-US" altLang="zh-TW" sz="1800" i="1" dirty="0" err="1"/>
              <a:t>V</a:t>
            </a:r>
            <a:r>
              <a:rPr lang="en-US" altLang="zh-TW" sz="1800" i="1" baseline="-25000" dirty="0" err="1"/>
              <a:t>california</a:t>
            </a:r>
            <a:r>
              <a:rPr lang="en-US" altLang="zh-TW" sz="1800" dirty="0"/>
              <a:t> + </a:t>
            </a:r>
            <a:r>
              <a:rPr lang="en-US" altLang="zh-TW" sz="1800" i="1" dirty="0" err="1"/>
              <a:t>V</a:t>
            </a:r>
            <a:r>
              <a:rPr lang="en-US" altLang="zh-TW" sz="1800" i="1" baseline="-25000" dirty="0" err="1"/>
              <a:t>colorado</a:t>
            </a:r>
            <a:r>
              <a:rPr lang="en-US" altLang="zh-TW" sz="1800" dirty="0"/>
              <a:t> = </a:t>
            </a:r>
            <a:r>
              <a:rPr lang="en-US" altLang="zh-TW" sz="1800" i="1" dirty="0" err="1"/>
              <a:t>V</a:t>
            </a:r>
            <a:r>
              <a:rPr lang="en-US" altLang="zh-TW" sz="1800" i="1" baseline="-25000" dirty="0" err="1"/>
              <a:t>Denver</a:t>
            </a:r>
            <a:endParaRPr lang="en-US" altLang="zh-TW" sz="1800" i="1" baseline="-25000" dirty="0"/>
          </a:p>
          <a:p>
            <a:pPr lvl="1"/>
            <a:r>
              <a:rPr lang="en-US" altLang="zh-TW" sz="1800" i="1" dirty="0" err="1"/>
              <a:t>V</a:t>
            </a:r>
            <a:r>
              <a:rPr lang="en-US" altLang="zh-TW" sz="1800" i="1" baseline="-25000" dirty="0" err="1"/>
              <a:t>king</a:t>
            </a:r>
            <a:r>
              <a:rPr lang="en-US" altLang="zh-TW" sz="1800" dirty="0"/>
              <a:t> – </a:t>
            </a:r>
            <a:r>
              <a:rPr lang="en-US" altLang="zh-TW" sz="1800" i="1" dirty="0" err="1"/>
              <a:t>V</a:t>
            </a:r>
            <a:r>
              <a:rPr lang="en-US" altLang="zh-TW" sz="1800" i="1" baseline="-25000" dirty="0" err="1"/>
              <a:t>man</a:t>
            </a:r>
            <a:r>
              <a:rPr lang="en-US" altLang="zh-TW" sz="1800" dirty="0"/>
              <a:t> + </a:t>
            </a:r>
            <a:r>
              <a:rPr lang="en-US" altLang="zh-TW" sz="1800" i="1" dirty="0" err="1"/>
              <a:t>V</a:t>
            </a:r>
            <a:r>
              <a:rPr lang="en-US" altLang="zh-TW" sz="1800" i="1" baseline="-25000" dirty="0" err="1"/>
              <a:t>woman</a:t>
            </a:r>
            <a:r>
              <a:rPr lang="en-US" altLang="zh-TW" sz="1800" dirty="0"/>
              <a:t> = </a:t>
            </a:r>
            <a:r>
              <a:rPr lang="en-US" altLang="zh-TW" sz="1800" i="1" dirty="0" err="1"/>
              <a:t>V</a:t>
            </a:r>
            <a:r>
              <a:rPr lang="en-US" altLang="zh-TW" sz="1800" i="1" baseline="-25000" dirty="0" err="1"/>
              <a:t>queen</a:t>
            </a:r>
            <a:endParaRPr lang="en-US" altLang="zh-TW" sz="1800" i="1" baseline="-250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en-US" altLang="zh-TW" b="1" dirty="0">
                <a:solidFill>
                  <a:srgbClr val="C00000"/>
                </a:solidFill>
              </a:rPr>
              <a:t>3. Inputs of sophisticate deep learning networks</a:t>
            </a:r>
          </a:p>
          <a:p>
            <a:pPr lvl="1"/>
            <a:endParaRPr lang="zh-TW" altLang="en-US"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16" y="3017155"/>
            <a:ext cx="3183138" cy="2373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1528742" y="5368060"/>
            <a:ext cx="28568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Example provided by Google word2vec project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C6F02B2-EC35-4E64-8725-344623EA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Which Approach is Better?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/>
              <a:t>Mikolov</a:t>
            </a:r>
            <a:r>
              <a:rPr lang="en-US" altLang="zh-TW" sz="2400" dirty="0"/>
              <a:t> highlighted:</a:t>
            </a:r>
          </a:p>
          <a:p>
            <a:pPr lvl="1"/>
            <a:r>
              <a:rPr lang="en-US" altLang="zh-TW" sz="2000" dirty="0"/>
              <a:t>Skip-gram works well with small corpora and rare terms.</a:t>
            </a:r>
          </a:p>
          <a:p>
            <a:pPr lvl="1"/>
            <a:r>
              <a:rPr lang="en-US" altLang="zh-TW" sz="2000" dirty="0"/>
              <a:t>CBOW shows higher accuracies for frequent words and is much faster to train.</a:t>
            </a:r>
          </a:p>
          <a:p>
            <a:pPr lvl="1"/>
            <a:endParaRPr lang="en-US" altLang="zh-TW" sz="2000" dirty="0"/>
          </a:p>
          <a:p>
            <a:r>
              <a:rPr lang="en-US" altLang="zh-TW" sz="3200" i="1" dirty="0"/>
              <a:t>Some studies show skip-gram is better…</a:t>
            </a:r>
            <a:endParaRPr lang="zh-TW" altLang="en-US" sz="3200" i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A89299-636A-44D3-9D3E-90A8A2C7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Pretrained Vectors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647663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The computation of the word vectors can be resource intensive!!</a:t>
            </a:r>
          </a:p>
          <a:p>
            <a:pPr lvl="2"/>
            <a:endParaRPr lang="en-US" altLang="zh-TW" sz="800" dirty="0"/>
          </a:p>
          <a:p>
            <a:r>
              <a:rPr lang="en-US" altLang="zh-TW" sz="2000" dirty="0"/>
              <a:t>Luckily, for most applications, you won’t need to compute your own word vectors.</a:t>
            </a:r>
          </a:p>
          <a:p>
            <a:pPr lvl="1"/>
            <a:r>
              <a:rPr lang="en-US" altLang="zh-TW" sz="1800" dirty="0"/>
              <a:t>Google provides a pretrained Word2vec vector set based on English Google News articles.</a:t>
            </a:r>
          </a:p>
          <a:p>
            <a:pPr lvl="2"/>
            <a:r>
              <a:rPr lang="en-US" altLang="zh-TW" sz="1400" dirty="0">
                <a:hlinkClick r:id="rId2"/>
              </a:rPr>
              <a:t>https://code.google.com/archive/p/word2vec/</a:t>
            </a:r>
            <a:r>
              <a:rPr lang="en-US" altLang="zh-TW" sz="1400" dirty="0"/>
              <a:t> </a:t>
            </a:r>
          </a:p>
          <a:p>
            <a:pPr lvl="2"/>
            <a:endParaRPr lang="en-US" altLang="zh-TW" sz="1400" dirty="0"/>
          </a:p>
          <a:p>
            <a:pPr lvl="2"/>
            <a:endParaRPr lang="en-US" altLang="zh-TW" sz="1400" dirty="0"/>
          </a:p>
          <a:p>
            <a:pPr lvl="2"/>
            <a:endParaRPr lang="en-US" altLang="zh-TW" sz="1400" dirty="0"/>
          </a:p>
          <a:p>
            <a:pPr lvl="2"/>
            <a:endParaRPr lang="en-US" altLang="zh-TW" sz="1400" dirty="0"/>
          </a:p>
          <a:p>
            <a:pPr lvl="2"/>
            <a:endParaRPr lang="en-US" altLang="zh-TW" sz="1400" dirty="0"/>
          </a:p>
          <a:p>
            <a:pPr lvl="1"/>
            <a:r>
              <a:rPr lang="en-US" altLang="zh-TW" sz="1800" dirty="0"/>
              <a:t>Facebook published </a:t>
            </a:r>
            <a:r>
              <a:rPr lang="en-US" altLang="zh-TW" sz="1800" dirty="0" err="1"/>
              <a:t>pretrained</a:t>
            </a:r>
            <a:r>
              <a:rPr lang="en-US" altLang="zh-TW" sz="1800" dirty="0"/>
              <a:t> </a:t>
            </a:r>
            <a:r>
              <a:rPr lang="en-US" altLang="zh-TW" sz="1800" b="1" i="1" dirty="0" err="1"/>
              <a:t>fastText</a:t>
            </a:r>
            <a:r>
              <a:rPr lang="en-US" altLang="zh-TW" sz="1800" dirty="0"/>
              <a:t> models for 294 languages!!</a:t>
            </a:r>
          </a:p>
          <a:p>
            <a:pPr lvl="2"/>
            <a:endParaRPr lang="en-US" altLang="zh-TW" sz="800" dirty="0"/>
          </a:p>
          <a:p>
            <a:r>
              <a:rPr lang="en-US" altLang="zh-TW" sz="2000" dirty="0"/>
              <a:t>But if your application relies on </a:t>
            </a:r>
            <a:r>
              <a:rPr lang="en-US" altLang="zh-TW" sz="2000" b="1" dirty="0"/>
              <a:t>specialized vocabulary</a:t>
            </a:r>
            <a:r>
              <a:rPr lang="en-US" altLang="zh-TW" sz="2000" dirty="0"/>
              <a:t>, you will need to train word vectors on text from your application domain.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AE8935-EF36-4412-8246-119F1C954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04" y="3776241"/>
            <a:ext cx="2770207" cy="1184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B5AA503A-38FE-47B9-8279-FCE358805F19}"/>
              </a:ext>
            </a:extLst>
          </p:cNvPr>
          <p:cNvSpPr/>
          <p:nvPr/>
        </p:nvSpPr>
        <p:spPr>
          <a:xfrm>
            <a:off x="4255624" y="4213185"/>
            <a:ext cx="1539433" cy="540152"/>
          </a:xfrm>
          <a:prstGeom prst="wedgeRoundRectCallout">
            <a:avLst>
              <a:gd name="adj1" fmla="val -79795"/>
              <a:gd name="adj2" fmla="val 430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Download it before you use it!!</a:t>
            </a:r>
            <a:endParaRPr lang="zh-TW" altLang="en-US" sz="12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26A4D9-7508-474E-A6EF-4E6BC58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E13FE-BB3D-4EDE-9DD1-ED3DBE32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Word2Vec Practice (1/2)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95BC675-0B46-4F1D-8B6F-7457E995D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2325" y="1845402"/>
            <a:ext cx="7543800" cy="11229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09539E-ACE2-4C4B-B749-4C5937DAF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25" y="3029664"/>
            <a:ext cx="3314456" cy="33565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D46F1E2-ACC4-400F-93C0-7334C26C0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431" y="3108006"/>
            <a:ext cx="3519782" cy="132662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0476D4E-36DE-4670-94A5-7719BDE1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9B2C180-FBCC-406D-B10A-DD3106A274DE}"/>
              </a:ext>
            </a:extLst>
          </p:cNvPr>
          <p:cNvCxnSpPr>
            <a:cxnSpLocks/>
          </p:cNvCxnSpPr>
          <p:nvPr/>
        </p:nvCxnSpPr>
        <p:spPr>
          <a:xfrm>
            <a:off x="1784838" y="2092570"/>
            <a:ext cx="4615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74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94F1C-DB2C-412C-8817-B446467D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Word2Vec Practice (2/2)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57655F62-F0CD-4F56-9F2D-4EC96159E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318902"/>
              </p:ext>
            </p:extLst>
          </p:nvPr>
        </p:nvGraphicFramePr>
        <p:xfrm>
          <a:off x="5413011" y="3504246"/>
          <a:ext cx="4615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98">
                  <a:extLst>
                    <a:ext uri="{9D8B030D-6E8A-4147-A177-3AD203B41FA5}">
                      <a16:colId xmlns:a16="http://schemas.microsoft.com/office/drawing/2014/main" val="2677491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/>
                        <a:t>once</a:t>
                      </a:r>
                      <a:endParaRPr lang="zh-TW" altLang="en-US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68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/>
                        <a:t>1.34</a:t>
                      </a:r>
                      <a:endParaRPr lang="zh-TW" altLang="en-US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74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…</a:t>
                      </a:r>
                      <a:endParaRPr lang="zh-TW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4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/>
                        <a:t>0.291</a:t>
                      </a:r>
                      <a:endParaRPr lang="zh-TW" altLang="en-US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24340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95D9E58-55A6-4C72-A49D-75D3CA71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89566"/>
            <a:ext cx="3876529" cy="4115367"/>
          </a:xfrm>
          <a:prstGeom prst="rect">
            <a:avLst/>
          </a:prstGeom>
        </p:spPr>
      </p:pic>
      <p:sp>
        <p:nvSpPr>
          <p:cNvPr id="4" name="流程圖: 文件 3">
            <a:extLst>
              <a:ext uri="{FF2B5EF4-FFF2-40B4-BE49-F238E27FC236}">
                <a16:creationId xmlns:a16="http://schemas.microsoft.com/office/drawing/2014/main" id="{2F1A2E5E-261F-4DE0-899B-3E234B80B76C}"/>
              </a:ext>
            </a:extLst>
          </p:cNvPr>
          <p:cNvSpPr/>
          <p:nvPr/>
        </p:nvSpPr>
        <p:spPr>
          <a:xfrm>
            <a:off x="5266472" y="2109316"/>
            <a:ext cx="2650881" cy="871468"/>
          </a:xfrm>
          <a:prstGeom prst="flowChartDocumen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/>
              <a:t>Once upon a time, … </a:t>
            </a:r>
            <a:endParaRPr lang="zh-TW" altLang="en-US" i="1" dirty="0"/>
          </a:p>
        </p:txBody>
      </p:sp>
      <p:graphicFrame>
        <p:nvGraphicFramePr>
          <p:cNvPr id="7" name="內容版面配置區 5">
            <a:extLst>
              <a:ext uri="{FF2B5EF4-FFF2-40B4-BE49-F238E27FC236}">
                <a16:creationId xmlns:a16="http://schemas.microsoft.com/office/drawing/2014/main" id="{02277205-4876-4846-81A6-23B17B04F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389274"/>
              </p:ext>
            </p:extLst>
          </p:nvPr>
        </p:nvGraphicFramePr>
        <p:xfrm>
          <a:off x="5952272" y="3504246"/>
          <a:ext cx="4615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98">
                  <a:extLst>
                    <a:ext uri="{9D8B030D-6E8A-4147-A177-3AD203B41FA5}">
                      <a16:colId xmlns:a16="http://schemas.microsoft.com/office/drawing/2014/main" val="2677491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/>
                        <a:t>upon</a:t>
                      </a:r>
                      <a:endParaRPr lang="zh-TW" altLang="en-US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68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/>
                        <a:t>-2.17</a:t>
                      </a:r>
                      <a:endParaRPr lang="zh-TW" altLang="en-US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74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…</a:t>
                      </a:r>
                      <a:endParaRPr lang="zh-TW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4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/>
                        <a:t>1.85</a:t>
                      </a:r>
                      <a:endParaRPr lang="zh-TW" altLang="en-US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243409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5">
            <a:extLst>
              <a:ext uri="{FF2B5EF4-FFF2-40B4-BE49-F238E27FC236}">
                <a16:creationId xmlns:a16="http://schemas.microsoft.com/office/drawing/2014/main" id="{8CE335BE-5105-4C37-9F69-397C49E316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170513"/>
              </p:ext>
            </p:extLst>
          </p:nvPr>
        </p:nvGraphicFramePr>
        <p:xfrm>
          <a:off x="6491533" y="3504246"/>
          <a:ext cx="4615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98">
                  <a:extLst>
                    <a:ext uri="{9D8B030D-6E8A-4147-A177-3AD203B41FA5}">
                      <a16:colId xmlns:a16="http://schemas.microsoft.com/office/drawing/2014/main" val="2677491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/>
                        <a:t>a</a:t>
                      </a:r>
                      <a:endParaRPr lang="zh-TW" altLang="en-US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68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/>
                        <a:t>-1.79</a:t>
                      </a:r>
                      <a:endParaRPr lang="zh-TW" altLang="en-US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74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…</a:t>
                      </a:r>
                      <a:endParaRPr lang="zh-TW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4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/>
                        <a:t>-0.66</a:t>
                      </a:r>
                      <a:endParaRPr lang="zh-TW" altLang="en-US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24340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446A55E0-4A92-4D6A-849C-E0EF2D0AE356}"/>
              </a:ext>
            </a:extLst>
          </p:cNvPr>
          <p:cNvSpPr txBox="1"/>
          <p:nvPr/>
        </p:nvSpPr>
        <p:spPr>
          <a:xfrm>
            <a:off x="7202247" y="418614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087856A5-9272-4338-BD7E-CF052382C2AA}"/>
              </a:ext>
            </a:extLst>
          </p:cNvPr>
          <p:cNvSpPr/>
          <p:nvPr/>
        </p:nvSpPr>
        <p:spPr>
          <a:xfrm>
            <a:off x="6372836" y="3001422"/>
            <a:ext cx="405912" cy="43841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2829936-26BC-4A25-BDEF-50550D182D99}"/>
              </a:ext>
            </a:extLst>
          </p:cNvPr>
          <p:cNvSpPr/>
          <p:nvPr/>
        </p:nvSpPr>
        <p:spPr>
          <a:xfrm>
            <a:off x="5483125" y="5302240"/>
            <a:ext cx="198705" cy="206619"/>
          </a:xfrm>
          <a:prstGeom prst="ellipse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242C7F2-00FD-4F47-8471-DCC4405F1DED}"/>
              </a:ext>
            </a:extLst>
          </p:cNvPr>
          <p:cNvSpPr/>
          <p:nvPr/>
        </p:nvSpPr>
        <p:spPr>
          <a:xfrm>
            <a:off x="5482831" y="5566198"/>
            <a:ext cx="198705" cy="206619"/>
          </a:xfrm>
          <a:prstGeom prst="ellipse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F8FFA51-ACFE-41DF-9623-5AC7A64AE2E4}"/>
              </a:ext>
            </a:extLst>
          </p:cNvPr>
          <p:cNvSpPr/>
          <p:nvPr/>
        </p:nvSpPr>
        <p:spPr>
          <a:xfrm>
            <a:off x="5482830" y="6011278"/>
            <a:ext cx="198705" cy="206619"/>
          </a:xfrm>
          <a:prstGeom prst="ellipse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1C438C-1D4C-4F83-8FC8-040B6476C1F2}"/>
              </a:ext>
            </a:extLst>
          </p:cNvPr>
          <p:cNvSpPr txBox="1"/>
          <p:nvPr/>
        </p:nvSpPr>
        <p:spPr>
          <a:xfrm>
            <a:off x="5413011" y="5766532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21B1826-F491-46DE-B1C5-7FBCD59C2C4B}"/>
              </a:ext>
            </a:extLst>
          </p:cNvPr>
          <p:cNvSpPr/>
          <p:nvPr/>
        </p:nvSpPr>
        <p:spPr>
          <a:xfrm>
            <a:off x="6043781" y="5351000"/>
            <a:ext cx="1277230" cy="729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Recurrent NN</a:t>
            </a:r>
            <a:endParaRPr lang="zh-TW" altLang="en-US" sz="14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FD15D8B-46A1-4D6E-AAE5-8B4769DABB44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>
            <a:off x="5681830" y="5405550"/>
            <a:ext cx="361951" cy="310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EA46D78-2124-458D-8900-C8DD767DC634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681536" y="5669508"/>
            <a:ext cx="362245" cy="4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975BFB5-E319-407A-BF45-2479B01F2871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5681535" y="5715881"/>
            <a:ext cx="362246" cy="39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32EB1B05-AA3E-4DBC-A6C6-2CA4189739BE}"/>
              </a:ext>
            </a:extLst>
          </p:cNvPr>
          <p:cNvSpPr/>
          <p:nvPr/>
        </p:nvSpPr>
        <p:spPr>
          <a:xfrm>
            <a:off x="7682962" y="5508859"/>
            <a:ext cx="468783" cy="439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b="1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866167B-A915-4473-8E90-7F2F7E5638A4}"/>
              </a:ext>
            </a:extLst>
          </p:cNvPr>
          <p:cNvSpPr txBox="1"/>
          <p:nvPr/>
        </p:nvSpPr>
        <p:spPr>
          <a:xfrm>
            <a:off x="7651463" y="5597921"/>
            <a:ext cx="962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solidFill>
                  <a:srgbClr val="FF0000"/>
                </a:solidFill>
              </a:rPr>
              <a:t>output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39E51284-F4C7-48A7-8665-96D529C85E6E}"/>
              </a:ext>
            </a:extLst>
          </p:cNvPr>
          <p:cNvCxnSpPr>
            <a:cxnSpLocks/>
            <a:stCxn id="16" idx="7"/>
            <a:endCxn id="16" idx="1"/>
          </p:cNvCxnSpPr>
          <p:nvPr/>
        </p:nvCxnSpPr>
        <p:spPr>
          <a:xfrm rot="16200000" flipV="1">
            <a:off x="6682396" y="5006302"/>
            <a:ext cx="12700" cy="903138"/>
          </a:xfrm>
          <a:prstGeom prst="curvedConnector3">
            <a:avLst>
              <a:gd name="adj1" fmla="val 30568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105FF4A-427F-4F97-8CE8-EC7768EBA546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>
            <a:off x="7321011" y="5715881"/>
            <a:ext cx="361951" cy="1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箭號: 弧形右彎 40">
            <a:extLst>
              <a:ext uri="{FF2B5EF4-FFF2-40B4-BE49-F238E27FC236}">
                <a16:creationId xmlns:a16="http://schemas.microsoft.com/office/drawing/2014/main" id="{1AF06824-7306-47AE-9D8A-3F5E8F64BB47}"/>
              </a:ext>
            </a:extLst>
          </p:cNvPr>
          <p:cNvSpPr/>
          <p:nvPr/>
        </p:nvSpPr>
        <p:spPr>
          <a:xfrm>
            <a:off x="5020355" y="4381360"/>
            <a:ext cx="230878" cy="1257300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投影片編號版面配置區 41">
            <a:extLst>
              <a:ext uri="{FF2B5EF4-FFF2-40B4-BE49-F238E27FC236}">
                <a16:creationId xmlns:a16="http://schemas.microsoft.com/office/drawing/2014/main" id="{9F443ECA-F997-4F0E-96E2-69B0B0FD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11B6166-B8CD-4CEA-896E-C35FA2A2850F}"/>
              </a:ext>
            </a:extLst>
          </p:cNvPr>
          <p:cNvSpPr/>
          <p:nvPr/>
        </p:nvSpPr>
        <p:spPr>
          <a:xfrm>
            <a:off x="5022562" y="1772869"/>
            <a:ext cx="3512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/>
              <a:t>Inputs of sophisticate deep learning networks</a:t>
            </a:r>
          </a:p>
        </p:txBody>
      </p:sp>
    </p:spTree>
    <p:extLst>
      <p:ext uri="{BB962C8B-B14F-4D97-AF65-F5344CB8AC3E}">
        <p14:creationId xmlns:p14="http://schemas.microsoft.com/office/powerpoint/2010/main" val="13758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 animBg="1"/>
      <p:bldP spid="13" grpId="0" animBg="1"/>
      <p:bldP spid="14" grpId="0" animBg="1"/>
      <p:bldP spid="15" grpId="0"/>
      <p:bldP spid="16" grpId="0" animBg="1"/>
      <p:bldP spid="25" grpId="0" animBg="1"/>
      <p:bldP spid="26" grpId="0"/>
      <p:bldP spid="41" grpId="0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When he was an </a:t>
            </a:r>
            <a:r>
              <a:rPr lang="en-US" altLang="zh-TW" b="1" dirty="0"/>
              <a:t>Intern</a:t>
            </a:r>
            <a:r>
              <a:rPr lang="en-US" altLang="zh-TW" dirty="0"/>
              <a:t> …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4884505" cy="4023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In 2012, Thomas </a:t>
            </a:r>
            <a:r>
              <a:rPr lang="en-US" altLang="zh-TW" sz="2800" dirty="0" err="1"/>
              <a:t>Mikolov</a:t>
            </a:r>
            <a:r>
              <a:rPr lang="en-US" altLang="zh-TW" sz="2800" dirty="0"/>
              <a:t>, an intern at Microsoft, found a way to </a:t>
            </a:r>
            <a:r>
              <a:rPr lang="en-US" altLang="zh-TW" sz="2800" u="sng" dirty="0">
                <a:solidFill>
                  <a:srgbClr val="FF0000"/>
                </a:solidFill>
              </a:rPr>
              <a:t>encode the meaning of words in a modest number of vector dimensions</a:t>
            </a:r>
            <a:r>
              <a:rPr lang="en-US" altLang="zh-TW" sz="2800" dirty="0"/>
              <a:t>.</a:t>
            </a:r>
          </a:p>
          <a:p>
            <a:pPr marL="0" indent="0" eaLnBrk="1" hangingPunct="1">
              <a:buNone/>
            </a:pPr>
            <a:r>
              <a:rPr lang="en-US" altLang="zh-TW" sz="800" dirty="0"/>
              <a:t>		</a:t>
            </a:r>
          </a:p>
          <a:p>
            <a:pPr eaLnBrk="1" hangingPunct="1"/>
            <a:r>
              <a:rPr lang="en-US" altLang="zh-TW" sz="2800" dirty="0"/>
              <a:t>In 2013 </a:t>
            </a:r>
            <a:r>
              <a:rPr lang="en-US" altLang="zh-TW" sz="2000" dirty="0"/>
              <a:t>(at Google)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Mikolov</a:t>
            </a:r>
            <a:r>
              <a:rPr lang="en-US" altLang="zh-TW" sz="2800" dirty="0"/>
              <a:t> and his teammates released </a:t>
            </a:r>
            <a:r>
              <a:rPr lang="en-US" altLang="zh-TW" sz="2800" b="1" dirty="0">
                <a:solidFill>
                  <a:srgbClr val="CC3399"/>
                </a:solidFill>
              </a:rPr>
              <a:t>Word2vec</a:t>
            </a:r>
            <a:r>
              <a:rPr lang="en-US" altLang="zh-TW" sz="2800" dirty="0"/>
              <a:t>.</a:t>
            </a:r>
          </a:p>
          <a:p>
            <a:pPr eaLnBrk="1" hangingPunct="1"/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32" y="1845734"/>
            <a:ext cx="2331623" cy="31623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90" y="5337033"/>
            <a:ext cx="8561416" cy="651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E26D6E95-8D49-4B4E-9A96-AD85AD8A8792}"/>
              </a:ext>
            </a:extLst>
          </p:cNvPr>
          <p:cNvSpPr/>
          <p:nvPr/>
        </p:nvSpPr>
        <p:spPr>
          <a:xfrm>
            <a:off x="7354111" y="5394081"/>
            <a:ext cx="856034" cy="24178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947E9A-366E-423B-A14F-A5E0E318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A12D4CD-CB02-4D61-96C1-C6A1E4D5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BERT and Transformers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3D998D9-70DF-4B7B-ADEA-FC6C009F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FB189B-B9B8-4CCF-9B29-94C3BE9519C6}"/>
              </a:ext>
            </a:extLst>
          </p:cNvPr>
          <p:cNvSpPr/>
          <p:nvPr/>
        </p:nvSpPr>
        <p:spPr>
          <a:xfrm>
            <a:off x="2883877" y="5749994"/>
            <a:ext cx="622055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>
                <a:hlinkClick r:id="rId2"/>
              </a:rPr>
              <a:t>Reference: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>
                <a:hlinkClick r:id="rId2"/>
              </a:rPr>
              <a:t>https://towardsdatascience.com/transformers-state-of-the-art-natural-language-processing-1d84c4c7462b</a:t>
            </a:r>
            <a:r>
              <a:rPr lang="en-US" altLang="zh-TW" sz="105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>
                <a:hlinkClick r:id="rId3"/>
              </a:rPr>
              <a:t>http://jalammar.github.io/illustrated-transformer/</a:t>
            </a:r>
            <a:r>
              <a:rPr lang="en-US" altLang="zh-TW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912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D10E8-32C1-4DE8-A4F2-2569F27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BERT - Transformer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CFC1AC-07A6-45AA-A84E-99FC6DA0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BERT – </a:t>
            </a:r>
            <a:r>
              <a:rPr lang="en-US" altLang="zh-TW" b="1" dirty="0"/>
              <a:t>B</a:t>
            </a:r>
            <a:r>
              <a:rPr lang="en-US" altLang="zh-TW" dirty="0"/>
              <a:t>idirectional </a:t>
            </a:r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dirty="0">
                <a:solidFill>
                  <a:srgbClr val="FF0000"/>
                </a:solidFill>
              </a:rPr>
              <a:t>ncoder </a:t>
            </a:r>
            <a:r>
              <a:rPr lang="en-US" altLang="zh-TW" b="1" dirty="0"/>
              <a:t>R</a:t>
            </a:r>
            <a:r>
              <a:rPr lang="en-US" altLang="zh-TW" dirty="0"/>
              <a:t>epresentations from </a:t>
            </a:r>
            <a:r>
              <a:rPr lang="en-US" altLang="zh-TW" b="1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rgbClr val="FF0000"/>
                </a:solidFill>
              </a:rPr>
              <a:t>ransformers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A well-known word embedding method, broke several records of natural language processing contests.</a:t>
            </a:r>
          </a:p>
          <a:p>
            <a:pPr lvl="1"/>
            <a:r>
              <a:rPr lang="en-US" altLang="zh-TW" b="1" dirty="0">
                <a:solidFill>
                  <a:srgbClr val="FF33CC"/>
                </a:solidFill>
              </a:rPr>
              <a:t>The pre-trained model </a:t>
            </a:r>
            <a:r>
              <a:rPr lang="en-US" altLang="zh-TW" dirty="0"/>
              <a:t>was released in 2018</a:t>
            </a:r>
          </a:p>
          <a:p>
            <a:pPr lvl="2"/>
            <a:r>
              <a:rPr lang="en-US" altLang="zh-TW" dirty="0"/>
              <a:t>https://github.com/google-research/bert</a:t>
            </a:r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D54A44-B4E2-42C7-8154-9F99FD14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1" y="4202643"/>
            <a:ext cx="4922928" cy="13588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F621BB1-2047-4E71-BD5E-244A50AE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31" y="3590998"/>
            <a:ext cx="2458411" cy="1926494"/>
          </a:xfrm>
          <a:prstGeom prst="rect">
            <a:avLst/>
          </a:prstGeom>
          <a:ln>
            <a:noFill/>
          </a:ln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D93F679-4AF4-4123-BA18-88ADD42634A2}"/>
              </a:ext>
            </a:extLst>
          </p:cNvPr>
          <p:cNvCxnSpPr/>
          <p:nvPr/>
        </p:nvCxnSpPr>
        <p:spPr>
          <a:xfrm flipH="1">
            <a:off x="1970843" y="3942600"/>
            <a:ext cx="4339988" cy="4757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7AF83-E67C-4A43-BC55-7AA3E129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858CB88-1B03-4C31-88E8-96790B7A7F25}"/>
              </a:ext>
            </a:extLst>
          </p:cNvPr>
          <p:cNvSpPr/>
          <p:nvPr/>
        </p:nvSpPr>
        <p:spPr>
          <a:xfrm>
            <a:off x="1419958" y="4418337"/>
            <a:ext cx="628650" cy="19762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86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30DC2-34E8-40AB-BB2C-479CC4B3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8A4DB-F894-4F3D-A0D5-5C144FE7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Transformer is designed to handle </a:t>
            </a:r>
            <a:r>
              <a:rPr lang="en-US" altLang="zh-TW" b="1" dirty="0"/>
              <a:t>sequential data</a:t>
            </a:r>
            <a:r>
              <a:rPr lang="en-US" altLang="zh-TW" dirty="0"/>
              <a:t>, especially natural languages.</a:t>
            </a:r>
          </a:p>
          <a:p>
            <a:pPr lvl="1"/>
            <a:endParaRPr lang="en-US" altLang="zh-TW" sz="800" dirty="0"/>
          </a:p>
          <a:p>
            <a:r>
              <a:rPr lang="en-US" altLang="zh-TW" dirty="0"/>
              <a:t>It is based on the </a:t>
            </a:r>
            <a:r>
              <a:rPr lang="en-US" altLang="zh-TW" b="1" dirty="0">
                <a:solidFill>
                  <a:srgbClr val="FF0000"/>
                </a:solidFill>
              </a:rPr>
              <a:t>encoder-decoder</a:t>
            </a:r>
            <a:r>
              <a:rPr lang="en-US" altLang="zh-TW" dirty="0"/>
              <a:t> architecture enhanced with the </a:t>
            </a:r>
            <a:r>
              <a:rPr lang="en-US" altLang="zh-TW" b="1" dirty="0">
                <a:solidFill>
                  <a:srgbClr val="FF0000"/>
                </a:solidFill>
              </a:rPr>
              <a:t>attention</a:t>
            </a:r>
            <a:r>
              <a:rPr lang="en-US" altLang="zh-TW" dirty="0"/>
              <a:t> mechanism.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CAB4B9-13A9-41F5-ADE1-EFC0E900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4" y="3794353"/>
            <a:ext cx="8333768" cy="1816334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C97B47-4BC6-4248-997B-2FE40BEE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48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265E4-7BC1-46DA-9328-1D2FBFF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C3FBF9-9E4F-449A-B5FE-BECD3155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Encoder</a:t>
            </a:r>
            <a:r>
              <a:rPr lang="en-US" altLang="zh-TW" dirty="0"/>
              <a:t>: to extract important features from data – </a:t>
            </a:r>
            <a:r>
              <a:rPr lang="en-US" altLang="zh-TW" b="1" dirty="0">
                <a:solidFill>
                  <a:srgbClr val="0070C0"/>
                </a:solidFill>
              </a:rPr>
              <a:t>code</a:t>
            </a:r>
          </a:p>
          <a:p>
            <a:pPr lvl="1"/>
            <a:r>
              <a:rPr lang="en-US" altLang="zh-TW" dirty="0"/>
              <a:t>To compress, remove noisy information of data</a:t>
            </a:r>
          </a:p>
          <a:p>
            <a:pPr lvl="1"/>
            <a:r>
              <a:rPr lang="en-US" altLang="zh-TW" dirty="0"/>
              <a:t>Or … to produce meaningful representation </a:t>
            </a:r>
            <a:r>
              <a:rPr lang="en-US" altLang="zh-TW" sz="1400" dirty="0"/>
              <a:t>(vector)</a:t>
            </a:r>
            <a:r>
              <a:rPr lang="en-US" altLang="zh-TW" dirty="0"/>
              <a:t> of the given data.</a:t>
            </a:r>
          </a:p>
          <a:p>
            <a:r>
              <a:rPr lang="en-US" altLang="zh-TW" b="1" dirty="0"/>
              <a:t>Decoder</a:t>
            </a:r>
            <a:r>
              <a:rPr lang="en-US" altLang="zh-TW" dirty="0"/>
              <a:t>: to restore data </a:t>
            </a:r>
            <a:r>
              <a:rPr lang="en-US" altLang="zh-TW" sz="1800" dirty="0"/>
              <a:t>(to generate correct data)</a:t>
            </a:r>
            <a:r>
              <a:rPr lang="en-US" altLang="zh-TW" dirty="0"/>
              <a:t> from the  code of the data</a:t>
            </a:r>
            <a:endParaRPr lang="zh-TW" alt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F30F624-F975-44F4-95C6-70E1B7A0E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6" y="3768585"/>
            <a:ext cx="3701986" cy="227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124C3A-94C8-4568-B2F2-119E61787B71}"/>
              </a:ext>
            </a:extLst>
          </p:cNvPr>
          <p:cNvSpPr/>
          <p:nvPr/>
        </p:nvSpPr>
        <p:spPr>
          <a:xfrm>
            <a:off x="947469" y="6043121"/>
            <a:ext cx="53132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http://jalammar.github.io/illustrated-transformer/</a:t>
            </a: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3859458D-9C0D-4976-BFF0-DCA7DB38D6AD}"/>
              </a:ext>
            </a:extLst>
          </p:cNvPr>
          <p:cNvSpPr/>
          <p:nvPr/>
        </p:nvSpPr>
        <p:spPr>
          <a:xfrm>
            <a:off x="4594859" y="4261282"/>
            <a:ext cx="3771901" cy="1429304"/>
          </a:xfrm>
          <a:prstGeom prst="wedgeRoundRectCallout">
            <a:avLst>
              <a:gd name="adj1" fmla="val -60566"/>
              <a:gd name="adj2" fmla="val 21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Not new, but </a:t>
            </a:r>
            <a:r>
              <a:rPr lang="en-US" altLang="zh-TW" sz="2400" b="1" dirty="0">
                <a:solidFill>
                  <a:srgbClr val="FF0000"/>
                </a:solidFill>
              </a:rPr>
              <a:t>attention</a:t>
            </a:r>
            <a:r>
              <a:rPr lang="en-US" altLang="zh-TW" sz="2400" dirty="0">
                <a:solidFill>
                  <a:schemeClr val="tx1"/>
                </a:solidFill>
              </a:rPr>
              <a:t> takes it to another level!!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F59EBB-9E03-44F2-83F7-CE197980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9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4AC6B-C8C6-4BB2-BD3A-B0F92524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1CAADD-9E5C-413D-B246-A87528E5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input</a:t>
            </a:r>
            <a:r>
              <a:rPr lang="en-US" altLang="zh-TW" b="1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 first flow through a </a:t>
            </a:r>
            <a:r>
              <a:rPr lang="en-US" altLang="zh-TW" b="1" i="1" dirty="0">
                <a:solidFill>
                  <a:srgbClr val="FF33CC"/>
                </a:solidFill>
              </a:rPr>
              <a:t>self-attention</a:t>
            </a:r>
            <a:r>
              <a:rPr lang="en-US" altLang="zh-TW" dirty="0"/>
              <a:t> layer </a:t>
            </a:r>
          </a:p>
          <a:p>
            <a:pPr lvl="1"/>
            <a:r>
              <a:rPr lang="en-US" altLang="zh-TW" dirty="0"/>
              <a:t>A layer that helps the encoder </a:t>
            </a:r>
            <a:r>
              <a:rPr lang="en-US" altLang="zh-TW" b="1" dirty="0"/>
              <a:t>look at other words</a:t>
            </a:r>
            <a:r>
              <a:rPr lang="en-US" altLang="zh-TW" dirty="0"/>
              <a:t> in the input sentence as it encodes a specific word. </a:t>
            </a:r>
            <a:endParaRPr lang="zh-TW" altLang="en-US" dirty="0"/>
          </a:p>
        </p:txBody>
      </p:sp>
      <p:pic>
        <p:nvPicPr>
          <p:cNvPr id="2050" name="Picture 2" descr="http://jalammar.github.io/images/t/encoder_with_tensors.png">
            <a:extLst>
              <a:ext uri="{FF2B5EF4-FFF2-40B4-BE49-F238E27FC236}">
                <a16:creationId xmlns:a16="http://schemas.microsoft.com/office/drawing/2014/main" id="{9593B2E6-65A8-48DB-9F7A-B562DBF14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77" y="2857061"/>
            <a:ext cx="4293689" cy="275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59A9E310-099A-4C39-9F0E-58EAA85E637B}"/>
              </a:ext>
            </a:extLst>
          </p:cNvPr>
          <p:cNvSpPr/>
          <p:nvPr/>
        </p:nvSpPr>
        <p:spPr>
          <a:xfrm>
            <a:off x="5584054" y="3045041"/>
            <a:ext cx="3311371" cy="2565646"/>
          </a:xfrm>
          <a:prstGeom prst="wedgeRectCallout">
            <a:avLst>
              <a:gd name="adj1" fmla="val -67282"/>
              <a:gd name="adj2" fmla="val -3334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tx1"/>
                </a:solidFill>
              </a:rPr>
              <a:t>The feed-forward neural network generates an output for each </a:t>
            </a:r>
            <a:r>
              <a:rPr lang="en-US" altLang="zh-TW" sz="2000" i="1" dirty="0" err="1">
                <a:solidFill>
                  <a:srgbClr val="00B050"/>
                </a:solidFill>
              </a:rPr>
              <a:t>z</a:t>
            </a:r>
            <a:r>
              <a:rPr lang="en-US" altLang="zh-TW" sz="2000" i="1" baseline="-25000" dirty="0" err="1">
                <a:solidFill>
                  <a:srgbClr val="00B050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and the output from the feed-forward neural network is passed into the next encoder block’s self-attention layer and so on.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24275F70-B6F2-4152-83F6-028048AE10B9}"/>
              </a:ext>
            </a:extLst>
          </p:cNvPr>
          <p:cNvSpPr/>
          <p:nvPr/>
        </p:nvSpPr>
        <p:spPr>
          <a:xfrm>
            <a:off x="1207363" y="5869095"/>
            <a:ext cx="5220070" cy="327520"/>
          </a:xfrm>
          <a:prstGeom prst="wedgeRectCallout">
            <a:avLst>
              <a:gd name="adj1" fmla="val -36238"/>
              <a:gd name="adj2" fmla="val -17452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Each input token is first represented as a embedding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45CD08-9624-4925-99DA-B46A4EE0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EB5ED-1814-4F73-AE75-57F1A89C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DBFF58-91B0-4361-86A2-E1605753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Think about this:</a:t>
            </a:r>
          </a:p>
          <a:p>
            <a:r>
              <a:rPr lang="en-US" altLang="zh-TW" dirty="0"/>
              <a:t>“</a:t>
            </a:r>
            <a:r>
              <a:rPr lang="en-US" altLang="zh-TW" i="1" dirty="0"/>
              <a:t>The animal didn’t cross the street because </a:t>
            </a:r>
            <a:r>
              <a:rPr lang="en-US" altLang="zh-TW" i="1" dirty="0">
                <a:solidFill>
                  <a:srgbClr val="FF0000"/>
                </a:solidFill>
              </a:rPr>
              <a:t>it</a:t>
            </a:r>
            <a:r>
              <a:rPr lang="en-US" altLang="zh-TW" i="1" dirty="0"/>
              <a:t> was too tired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i="1" dirty="0"/>
              <a:t>it</a:t>
            </a:r>
            <a:r>
              <a:rPr lang="en-US" altLang="zh-TW" dirty="0"/>
              <a:t> refers </a:t>
            </a:r>
            <a:r>
              <a:rPr lang="en-US" altLang="zh-TW" i="1" dirty="0"/>
              <a:t>animal</a:t>
            </a:r>
            <a:r>
              <a:rPr lang="en-US" altLang="zh-TW" dirty="0"/>
              <a:t>, so the code of </a:t>
            </a:r>
            <a:r>
              <a:rPr lang="en-US" altLang="zh-TW" i="1" dirty="0"/>
              <a:t>it</a:t>
            </a:r>
            <a:r>
              <a:rPr lang="en-US" altLang="zh-TW" dirty="0"/>
              <a:t> should include the information (code) of </a:t>
            </a:r>
            <a:r>
              <a:rPr lang="en-US" altLang="zh-TW" i="1" dirty="0"/>
              <a:t>animal</a:t>
            </a:r>
            <a:r>
              <a:rPr lang="en-US" altLang="zh-TW" dirty="0"/>
              <a:t>!!</a:t>
            </a:r>
          </a:p>
          <a:p>
            <a:pPr lvl="2"/>
            <a:endParaRPr lang="en-US" altLang="zh-TW" sz="800" dirty="0"/>
          </a:p>
          <a:p>
            <a:r>
              <a:rPr lang="en-US" altLang="zh-TW" dirty="0"/>
              <a:t>For an input embedding </a:t>
            </a:r>
            <a:r>
              <a:rPr lang="en-US" altLang="zh-TW" i="1" dirty="0"/>
              <a:t>x</a:t>
            </a:r>
            <a:r>
              <a:rPr lang="en-US" altLang="zh-TW" dirty="0"/>
              <a:t>, attention generates three meta-outputs:</a:t>
            </a:r>
          </a:p>
          <a:p>
            <a:pPr lvl="1"/>
            <a:r>
              <a:rPr lang="en-US" altLang="zh-TW" dirty="0"/>
              <a:t>Query: </a:t>
            </a:r>
            <a:r>
              <a:rPr lang="en-US" altLang="zh-TW" i="1" dirty="0" err="1"/>
              <a:t>q</a:t>
            </a:r>
            <a:r>
              <a:rPr lang="en-US" altLang="zh-TW" i="1" baseline="-25000" dirty="0" err="1"/>
              <a:t>x</a:t>
            </a:r>
            <a:endParaRPr lang="en-US" altLang="zh-TW" i="1" baseline="-25000" dirty="0"/>
          </a:p>
          <a:p>
            <a:pPr lvl="1"/>
            <a:r>
              <a:rPr lang="en-US" altLang="zh-TW" dirty="0"/>
              <a:t>Key: </a:t>
            </a:r>
            <a:r>
              <a:rPr lang="en-US" altLang="zh-TW" i="1" dirty="0" err="1"/>
              <a:t>k</a:t>
            </a:r>
            <a:r>
              <a:rPr lang="en-US" altLang="zh-TW" i="1" baseline="-25000" dirty="0" err="1"/>
              <a:t>x</a:t>
            </a:r>
            <a:endParaRPr lang="en-US" altLang="zh-TW" i="1" baseline="-25000" dirty="0"/>
          </a:p>
          <a:p>
            <a:pPr lvl="1"/>
            <a:r>
              <a:rPr lang="en-US" altLang="zh-TW" dirty="0"/>
              <a:t>Value: </a:t>
            </a:r>
            <a:r>
              <a:rPr lang="en-US" altLang="zh-TW" i="1" dirty="0" err="1"/>
              <a:t>v</a:t>
            </a:r>
            <a:r>
              <a:rPr lang="en-US" altLang="zh-TW" i="1" baseline="-25000" dirty="0" err="1"/>
              <a:t>x</a:t>
            </a:r>
            <a:endParaRPr lang="en-US" altLang="zh-TW" i="1" baseline="-25000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5BA526-E41D-4DCF-AFD3-A5D3F7D7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8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DBFD9-C7C9-479E-A072-569E70DB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(2/8)</a:t>
            </a:r>
            <a:endParaRPr lang="zh-TW" altLang="en-US" dirty="0"/>
          </a:p>
        </p:txBody>
      </p:sp>
      <p:pic>
        <p:nvPicPr>
          <p:cNvPr id="4098" name="Picture 2" descr="http://jalammar.github.io/images/t/transformer_self_attention_vectors.png">
            <a:extLst>
              <a:ext uri="{FF2B5EF4-FFF2-40B4-BE49-F238E27FC236}">
                <a16:creationId xmlns:a16="http://schemas.microsoft.com/office/drawing/2014/main" id="{638B675C-3BE0-468C-9CC1-725005F430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24" y="1846263"/>
            <a:ext cx="637660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FCF344A-034C-4013-A06D-2979D5AACE24}"/>
              </a:ext>
            </a:extLst>
          </p:cNvPr>
          <p:cNvSpPr/>
          <p:nvPr/>
        </p:nvSpPr>
        <p:spPr>
          <a:xfrm>
            <a:off x="6241002" y="2530136"/>
            <a:ext cx="1660124" cy="344775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078C92C9-9978-477F-A304-4CFEA00FD9C3}"/>
              </a:ext>
            </a:extLst>
          </p:cNvPr>
          <p:cNvSpPr/>
          <p:nvPr/>
        </p:nvSpPr>
        <p:spPr>
          <a:xfrm>
            <a:off x="6418555" y="1305017"/>
            <a:ext cx="2157274" cy="843379"/>
          </a:xfrm>
          <a:prstGeom prst="wedgeRectCallout">
            <a:avLst>
              <a:gd name="adj1" fmla="val -44937"/>
              <a:gd name="adj2" fmla="val 86711"/>
            </a:avLst>
          </a:prstGeom>
          <a:solidFill>
            <a:srgbClr val="00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 matrices are learning parameters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C9E579-CB70-4200-86A7-EC46A29C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04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BC7F3-6792-40D1-B4C4-78D78043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(3/8)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D2102-F5E7-4E17-B5D8-1CF39002A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28434"/>
          </a:xfrm>
        </p:spPr>
        <p:txBody>
          <a:bodyPr>
            <a:normAutofit/>
          </a:bodyPr>
          <a:lstStyle/>
          <a:p>
            <a:r>
              <a:rPr lang="en-US" altLang="zh-TW" dirty="0"/>
              <a:t>After having the 3 meta-outputs </a:t>
            </a:r>
            <a:r>
              <a:rPr lang="en-US" altLang="zh-TW" i="1" dirty="0"/>
              <a:t>Q, K, </a:t>
            </a:r>
            <a:r>
              <a:rPr lang="en-US" altLang="zh-TW" dirty="0"/>
              <a:t>and </a:t>
            </a:r>
            <a:r>
              <a:rPr lang="en-US" altLang="zh-TW" i="1" dirty="0"/>
              <a:t>V</a:t>
            </a:r>
            <a:r>
              <a:rPr lang="en-US" altLang="zh-TW" dirty="0"/>
              <a:t> of </a:t>
            </a:r>
            <a:r>
              <a:rPr lang="en-US" altLang="zh-TW" b="1" dirty="0">
                <a:solidFill>
                  <a:srgbClr val="CC3399"/>
                </a:solidFill>
              </a:rPr>
              <a:t>ALL</a:t>
            </a:r>
            <a:r>
              <a:rPr lang="en-US" altLang="zh-TW" dirty="0"/>
              <a:t> input embeddings</a:t>
            </a:r>
          </a:p>
          <a:p>
            <a:pPr lvl="1"/>
            <a:r>
              <a:rPr lang="en-US" altLang="zh-TW" dirty="0"/>
              <a:t>The self-attention layer calculates a </a:t>
            </a:r>
            <a:r>
              <a:rPr lang="en-US" altLang="zh-TW" b="1" i="1" dirty="0"/>
              <a:t>score</a:t>
            </a:r>
            <a:r>
              <a:rPr lang="en-US" altLang="zh-TW" b="1" i="1" dirty="0">
                <a:solidFill>
                  <a:srgbClr val="FF0000"/>
                </a:solidFill>
              </a:rPr>
              <a:t> vector</a:t>
            </a:r>
            <a:r>
              <a:rPr lang="en-US" altLang="zh-TW" dirty="0"/>
              <a:t> for each input embedding.</a:t>
            </a:r>
          </a:p>
          <a:p>
            <a:pPr lvl="1"/>
            <a:r>
              <a:rPr lang="en-US" altLang="zh-TW" dirty="0"/>
              <a:t>Which is used to aggregated the input embedding’s output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16C7A3-A1A0-4EFC-8A1D-EE694B8FF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97" y="3523203"/>
            <a:ext cx="4438834" cy="234997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6F82CBA-6AA9-4DAC-B51A-0F5E7F740C76}"/>
              </a:ext>
            </a:extLst>
          </p:cNvPr>
          <p:cNvSpPr txBox="1"/>
          <p:nvPr/>
        </p:nvSpPr>
        <p:spPr>
          <a:xfrm>
            <a:off x="2704520" y="5643957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q</a:t>
            </a:r>
            <a:r>
              <a:rPr lang="en-US" altLang="zh-TW" baseline="-25000" dirty="0"/>
              <a:t>1</a:t>
            </a:r>
            <a:r>
              <a:rPr lang="en-US" altLang="zh-TW" i="1" dirty="0"/>
              <a:t>k</a:t>
            </a:r>
            <a:r>
              <a:rPr lang="en-US" altLang="zh-TW" baseline="-25000" dirty="0"/>
              <a:t>1</a:t>
            </a:r>
            <a:r>
              <a:rPr lang="en-US" altLang="zh-TW" dirty="0"/>
              <a:t>=112 </a:t>
            </a:r>
          </a:p>
          <a:p>
            <a:r>
              <a:rPr lang="en-US" altLang="zh-TW" i="1" dirty="0"/>
              <a:t>q</a:t>
            </a:r>
            <a:r>
              <a:rPr lang="en-US" altLang="zh-TW" baseline="-25000" dirty="0"/>
              <a:t>1</a:t>
            </a:r>
            <a:r>
              <a:rPr lang="en-US" altLang="zh-TW" i="1" dirty="0"/>
              <a:t>k</a:t>
            </a:r>
            <a:r>
              <a:rPr lang="en-US" altLang="zh-TW" baseline="-25000" dirty="0"/>
              <a:t>2</a:t>
            </a:r>
            <a:r>
              <a:rPr lang="en-US" altLang="zh-TW" dirty="0"/>
              <a:t>=96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5DCABB-D934-4BDD-95B2-3056BE874C9E}"/>
              </a:ext>
            </a:extLst>
          </p:cNvPr>
          <p:cNvSpPr txBox="1"/>
          <p:nvPr/>
        </p:nvSpPr>
        <p:spPr>
          <a:xfrm>
            <a:off x="4219941" y="564395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q</a:t>
            </a:r>
            <a:r>
              <a:rPr lang="en-US" altLang="zh-TW" baseline="-25000" dirty="0"/>
              <a:t>2</a:t>
            </a:r>
            <a:r>
              <a:rPr lang="en-US" altLang="zh-TW" i="1" dirty="0"/>
              <a:t>k</a:t>
            </a:r>
            <a:r>
              <a:rPr lang="en-US" altLang="zh-TW" baseline="-25000" dirty="0"/>
              <a:t>1</a:t>
            </a:r>
            <a:r>
              <a:rPr lang="en-US" altLang="zh-TW" dirty="0"/>
              <a:t>=64 </a:t>
            </a:r>
          </a:p>
          <a:p>
            <a:r>
              <a:rPr lang="en-US" altLang="zh-TW" i="1" dirty="0"/>
              <a:t>q</a:t>
            </a:r>
            <a:r>
              <a:rPr lang="en-US" altLang="zh-TW" baseline="-25000" dirty="0"/>
              <a:t>2</a:t>
            </a:r>
            <a:r>
              <a:rPr lang="en-US" altLang="zh-TW" i="1" dirty="0"/>
              <a:t>k</a:t>
            </a:r>
            <a:r>
              <a:rPr lang="en-US" altLang="zh-TW" baseline="-25000" dirty="0"/>
              <a:t>2</a:t>
            </a:r>
            <a:r>
              <a:rPr lang="en-US" altLang="zh-TW" dirty="0"/>
              <a:t>=109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DBC4F4-6CA5-4480-BFE9-D2DE9819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CFEC8-2F6B-48C7-90E7-6C74AC88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(4/8)</a:t>
            </a:r>
            <a:endParaRPr lang="zh-TW" altLang="en-US" dirty="0"/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732C0EF3-C2EE-4ADB-B15C-F76E5FEF5D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765516"/>
            <a:ext cx="498118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語音泡泡: 橢圓形 4">
            <a:extLst>
              <a:ext uri="{FF2B5EF4-FFF2-40B4-BE49-F238E27FC236}">
                <a16:creationId xmlns:a16="http://schemas.microsoft.com/office/drawing/2014/main" id="{78DFDDB4-05A8-4ED0-A303-D525EABCB5D0}"/>
              </a:ext>
            </a:extLst>
          </p:cNvPr>
          <p:cNvSpPr/>
          <p:nvPr/>
        </p:nvSpPr>
        <p:spPr>
          <a:xfrm>
            <a:off x="5353235" y="3515558"/>
            <a:ext cx="3639845" cy="1890944"/>
          </a:xfrm>
          <a:prstGeom prst="wedgeEllipseCallout">
            <a:avLst>
              <a:gd name="adj1" fmla="val -63714"/>
              <a:gd name="adj2" fmla="val 50221"/>
            </a:avLst>
          </a:prstGeom>
          <a:solidFill>
            <a:srgbClr val="00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This way, the </a:t>
            </a:r>
            <a:r>
              <a:rPr lang="en-US" altLang="zh-TW" i="1" dirty="0">
                <a:solidFill>
                  <a:srgbClr val="FFC000"/>
                </a:solidFill>
              </a:rPr>
              <a:t>z</a:t>
            </a:r>
            <a:r>
              <a:rPr lang="en-US" altLang="zh-TW" dirty="0"/>
              <a:t> </a:t>
            </a:r>
            <a:r>
              <a:rPr lang="en-US" altLang="zh-TW" sz="1200" dirty="0"/>
              <a:t>(meta-code)</a:t>
            </a:r>
            <a:r>
              <a:rPr lang="en-US" altLang="zh-TW" dirty="0"/>
              <a:t> of each input is the weighted combination of all values 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rgbClr val="FF0000"/>
                </a:solidFill>
                <a:highlight>
                  <a:srgbClr val="FFFF00"/>
                </a:highlight>
              </a:rPr>
              <a:t>all information of the input tokens</a:t>
            </a:r>
            <a:r>
              <a:rPr lang="en-US" altLang="zh-TW" sz="1400" dirty="0"/>
              <a:t>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45C4679-220E-4BDD-A8C0-687FD67B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54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CE433-CD56-48AB-9710-30ABE4BA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(5/8)</a:t>
            </a:r>
            <a:endParaRPr lang="zh-TW" altLang="en-US" dirty="0"/>
          </a:p>
        </p:txBody>
      </p:sp>
      <p:pic>
        <p:nvPicPr>
          <p:cNvPr id="6146" name="Picture 2" descr="http://jalammar.github.io/images/t/transformer_self-attention_visualization.png">
            <a:extLst>
              <a:ext uri="{FF2B5EF4-FFF2-40B4-BE49-F238E27FC236}">
                <a16:creationId xmlns:a16="http://schemas.microsoft.com/office/drawing/2014/main" id="{A5542857-F442-4DCD-B964-9ED1DEE58A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75" y="1810814"/>
            <a:ext cx="41624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E912EE6-07BD-4D79-9D1D-C6F35CD15FAA}"/>
              </a:ext>
            </a:extLst>
          </p:cNvPr>
          <p:cNvSpPr/>
          <p:nvPr/>
        </p:nvSpPr>
        <p:spPr>
          <a:xfrm>
            <a:off x="1158536" y="560613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/>
              <a:t>http://jalammar.github.io/illustrated-transformer/</a:t>
            </a:r>
          </a:p>
        </p:txBody>
      </p:sp>
      <p:sp>
        <p:nvSpPr>
          <p:cNvPr id="5" name="語音泡泡: 橢圓形 4">
            <a:extLst>
              <a:ext uri="{FF2B5EF4-FFF2-40B4-BE49-F238E27FC236}">
                <a16:creationId xmlns:a16="http://schemas.microsoft.com/office/drawing/2014/main" id="{1BCB5F06-DFBB-47E3-9225-179D73311CB3}"/>
              </a:ext>
            </a:extLst>
          </p:cNvPr>
          <p:cNvSpPr/>
          <p:nvPr/>
        </p:nvSpPr>
        <p:spPr>
          <a:xfrm>
            <a:off x="5809991" y="3067513"/>
            <a:ext cx="2712572" cy="2053127"/>
          </a:xfrm>
          <a:prstGeom prst="wedgeEllipseCallout">
            <a:avLst>
              <a:gd name="adj1" fmla="val -77430"/>
              <a:gd name="adj2" fmla="val 11799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The scores show that </a:t>
            </a:r>
            <a:r>
              <a:rPr lang="en-US" altLang="zh-TW" i="1" dirty="0">
                <a:solidFill>
                  <a:srgbClr val="009900"/>
                </a:solidFill>
              </a:rPr>
              <a:t>The </a:t>
            </a:r>
            <a:r>
              <a:rPr lang="en-US" altLang="zh-TW" dirty="0">
                <a:solidFill>
                  <a:schemeClr val="tx1"/>
                </a:solidFill>
              </a:rPr>
              <a:t>and </a:t>
            </a:r>
            <a:r>
              <a:rPr lang="en-US" altLang="zh-TW" i="1" dirty="0">
                <a:solidFill>
                  <a:srgbClr val="009900"/>
                </a:solidFill>
              </a:rPr>
              <a:t>animal</a:t>
            </a:r>
            <a:r>
              <a:rPr lang="en-US" altLang="zh-TW" i="1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contribute a lot to the output of </a:t>
            </a:r>
            <a:r>
              <a:rPr lang="en-US" altLang="zh-TW" i="1" dirty="0">
                <a:solidFill>
                  <a:srgbClr val="009900"/>
                </a:solidFill>
              </a:rPr>
              <a:t>it</a:t>
            </a:r>
            <a:endParaRPr lang="zh-TW" altLang="en-US" i="1" dirty="0">
              <a:solidFill>
                <a:srgbClr val="0099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F5A221-92C1-4A12-B186-DC14EC01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5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Word2Vec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He trained a </a:t>
            </a:r>
            <a:r>
              <a:rPr lang="en-US" altLang="zh-TW" sz="2800" b="1" dirty="0">
                <a:solidFill>
                  <a:srgbClr val="FF0000"/>
                </a:solidFill>
              </a:rPr>
              <a:t>neural network </a:t>
            </a:r>
            <a:r>
              <a:rPr lang="en-US" altLang="zh-TW" sz="2800" dirty="0"/>
              <a:t>to </a:t>
            </a:r>
            <a:r>
              <a:rPr lang="en-US" altLang="zh-TW" sz="2800" u="sng" dirty="0"/>
              <a:t>predict word occurrences near a target word</a:t>
            </a:r>
            <a:r>
              <a:rPr lang="en-US" altLang="zh-TW" sz="2800" dirty="0"/>
              <a:t>.</a:t>
            </a:r>
          </a:p>
          <a:p>
            <a:pPr lvl="1"/>
            <a:r>
              <a:rPr lang="en-US" altLang="zh-TW" sz="2400" b="1" dirty="0"/>
              <a:t>The weights of the network</a:t>
            </a:r>
            <a:r>
              <a:rPr lang="en-US" altLang="zh-TW" sz="2400" dirty="0"/>
              <a:t> help represent words!!</a:t>
            </a:r>
          </a:p>
          <a:p>
            <a:pPr lvl="3"/>
            <a:endParaRPr lang="en-US" altLang="zh-TW" sz="900" dirty="0"/>
          </a:p>
          <a:p>
            <a:r>
              <a:rPr lang="en-US" altLang="zh-TW" sz="2800" dirty="0"/>
              <a:t>Basically, it is a </a:t>
            </a:r>
            <a:r>
              <a:rPr lang="en-US" altLang="zh-TW" sz="2800" b="1" dirty="0"/>
              <a:t>language modeling problem</a:t>
            </a:r>
            <a:r>
              <a:rPr lang="en-US" altLang="zh-TW" sz="2800" dirty="0"/>
              <a:t>!!</a:t>
            </a:r>
          </a:p>
          <a:p>
            <a:pPr lvl="3"/>
            <a:endParaRPr lang="en-US" altLang="zh-TW" sz="900" dirty="0"/>
          </a:p>
          <a:p>
            <a:r>
              <a:rPr lang="en-US" altLang="zh-TW" sz="2800" dirty="0"/>
              <a:t>It is </a:t>
            </a:r>
            <a:r>
              <a:rPr lang="en-US" altLang="zh-TW" sz="2800" b="1" dirty="0">
                <a:solidFill>
                  <a:srgbClr val="C00000"/>
                </a:solidFill>
              </a:rPr>
              <a:t>unsupervised learning</a:t>
            </a:r>
            <a:r>
              <a:rPr lang="en-US" altLang="zh-TW" sz="2800" dirty="0"/>
              <a:t> that the prediction is based on a super large corpus of unlabeled text.</a:t>
            </a:r>
          </a:p>
          <a:p>
            <a:pPr lvl="1"/>
            <a:r>
              <a:rPr lang="en-US" altLang="zh-TW" sz="2400" dirty="0"/>
              <a:t>Or … supervised … but the labeling has been done already!!</a:t>
            </a:r>
          </a:p>
          <a:p>
            <a:endParaRPr lang="zh-TW" altLang="en-US" sz="2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4B5306-B6FA-4955-ABC8-F195AD8B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71691-25C2-48B6-A81D-2ED2BD80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(6/8)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9AFEE-1E11-4C23-85CB-01496BBAE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Multi-head:</a:t>
            </a:r>
          </a:p>
          <a:p>
            <a:pPr lvl="1"/>
            <a:r>
              <a:rPr lang="en-US" altLang="zh-TW" dirty="0"/>
              <a:t>A single attention-head could miss some of the words in input that contribute most to the spotlight word.</a:t>
            </a:r>
          </a:p>
          <a:p>
            <a:pPr lvl="1"/>
            <a:r>
              <a:rPr lang="en-US" altLang="zh-TW" dirty="0"/>
              <a:t>Instead of using a single attention-head, </a:t>
            </a:r>
            <a:r>
              <a:rPr lang="en-US" altLang="zh-TW" b="1" dirty="0"/>
              <a:t>multiple </a:t>
            </a:r>
            <a:r>
              <a:rPr lang="en-US" altLang="zh-TW" dirty="0"/>
              <a:t>attention-heads are employed. </a:t>
            </a:r>
          </a:p>
          <a:p>
            <a:pPr lvl="2"/>
            <a:r>
              <a:rPr lang="en-US" altLang="zh-TW" dirty="0"/>
              <a:t>Each attention-head has its own learning parameters: </a:t>
            </a:r>
            <a:r>
              <a:rPr lang="en-US" altLang="zh-TW" i="1" dirty="0"/>
              <a:t>W</a:t>
            </a:r>
            <a:r>
              <a:rPr lang="en-US" altLang="zh-TW" i="1" baseline="30000" dirty="0"/>
              <a:t>Q</a:t>
            </a:r>
            <a:r>
              <a:rPr lang="en-US" altLang="zh-TW" dirty="0"/>
              <a:t>, </a:t>
            </a:r>
            <a:r>
              <a:rPr lang="en-US" altLang="zh-TW" i="1" dirty="0"/>
              <a:t>W</a:t>
            </a:r>
            <a:r>
              <a:rPr lang="en-US" altLang="zh-TW" i="1" baseline="30000" dirty="0"/>
              <a:t>K</a:t>
            </a:r>
            <a:r>
              <a:rPr lang="en-US" altLang="zh-TW" dirty="0"/>
              <a:t>, and </a:t>
            </a:r>
            <a:r>
              <a:rPr lang="en-US" altLang="zh-TW" i="1" dirty="0"/>
              <a:t>W</a:t>
            </a:r>
            <a:r>
              <a:rPr lang="en-US" altLang="zh-TW" i="1" baseline="30000" dirty="0"/>
              <a:t>V</a:t>
            </a:r>
            <a:r>
              <a:rPr lang="en-US" altLang="zh-TW" dirty="0"/>
              <a:t>.</a:t>
            </a:r>
          </a:p>
          <a:p>
            <a:pPr lvl="2"/>
            <a:endParaRPr lang="en-US" altLang="zh-TW" sz="800" dirty="0"/>
          </a:p>
          <a:p>
            <a:r>
              <a:rPr lang="en-US" altLang="zh-TW" dirty="0"/>
              <a:t>In practice, attention models typically uses </a:t>
            </a:r>
            <a:r>
              <a:rPr lang="en-US" altLang="zh-TW" b="1" dirty="0">
                <a:solidFill>
                  <a:srgbClr val="FF0000"/>
                </a:solidFill>
              </a:rPr>
              <a:t>8 </a:t>
            </a:r>
            <a:r>
              <a:rPr lang="en-US" altLang="zh-TW" dirty="0"/>
              <a:t>attention heads!!</a:t>
            </a:r>
          </a:p>
          <a:p>
            <a:pPr lvl="1"/>
            <a:r>
              <a:rPr lang="en-US" altLang="zh-TW" dirty="0"/>
              <a:t>So </a:t>
            </a:r>
            <a:r>
              <a:rPr lang="en-US" altLang="zh-TW" b="1" dirty="0">
                <a:solidFill>
                  <a:srgbClr val="FF0000"/>
                </a:solidFill>
              </a:rPr>
              <a:t>EACH </a:t>
            </a:r>
            <a:r>
              <a:rPr lang="en-US" altLang="zh-TW" dirty="0"/>
              <a:t>encoder has </a:t>
            </a:r>
            <a:r>
              <a:rPr lang="en-US" altLang="zh-TW" b="1" dirty="0">
                <a:solidFill>
                  <a:srgbClr val="FF0000"/>
                </a:solidFill>
              </a:rPr>
              <a:t>8 sets </a:t>
            </a:r>
            <a:r>
              <a:rPr lang="en-US" altLang="zh-TW" dirty="0"/>
              <a:t>of learning parameters.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Each attention-head produces a </a:t>
            </a:r>
            <a:r>
              <a:rPr lang="en-US" altLang="zh-TW" i="1" dirty="0" err="1"/>
              <a:t>z</a:t>
            </a:r>
            <a:r>
              <a:rPr lang="en-US" altLang="zh-TW" i="1" baseline="-25000" dirty="0" err="1"/>
              <a:t>x</a:t>
            </a:r>
            <a:r>
              <a:rPr lang="en-US" altLang="zh-TW" dirty="0"/>
              <a:t> that we </a:t>
            </a:r>
            <a:r>
              <a:rPr lang="en-US" altLang="zh-TW" u="sng" dirty="0"/>
              <a:t>need to aggregate them all </a:t>
            </a:r>
            <a:r>
              <a:rPr lang="en-US" altLang="zh-TW" dirty="0"/>
              <a:t>to produce the final output!!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FC6058-42E0-446A-B1BD-4B934CFF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16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EC0D-3335-4AF0-9C33-45934A87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(7/8)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145E68-5E45-4221-9124-9ADC14C0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8" y="1895977"/>
            <a:ext cx="5057216" cy="22476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48A098E-FDBB-4AB2-B9E5-4A432BB42501}"/>
              </a:ext>
            </a:extLst>
          </p:cNvPr>
          <p:cNvSpPr txBox="1"/>
          <p:nvPr/>
        </p:nvSpPr>
        <p:spPr>
          <a:xfrm>
            <a:off x="2019752" y="346810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>
                <a:solidFill>
                  <a:srgbClr val="FF33CC"/>
                </a:solidFill>
              </a:rPr>
              <a:t>z</a:t>
            </a:r>
            <a:r>
              <a:rPr lang="en-US" altLang="zh-TW" sz="2400" i="1" baseline="-25000" dirty="0">
                <a:solidFill>
                  <a:srgbClr val="FF33CC"/>
                </a:solidFill>
              </a:rPr>
              <a:t>x</a:t>
            </a:r>
            <a:r>
              <a:rPr lang="en-US" altLang="zh-TW" sz="2400" baseline="30000" dirty="0">
                <a:solidFill>
                  <a:srgbClr val="FF33CC"/>
                </a:solidFill>
              </a:rPr>
              <a:t>1</a:t>
            </a:r>
            <a:endParaRPr lang="zh-TW" altLang="en-US" sz="2400" baseline="30000" dirty="0">
              <a:solidFill>
                <a:srgbClr val="FF33CC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A21D99E-2862-4837-851F-0A2DE3F2A1B3}"/>
              </a:ext>
            </a:extLst>
          </p:cNvPr>
          <p:cNvSpPr txBox="1"/>
          <p:nvPr/>
        </p:nvSpPr>
        <p:spPr>
          <a:xfrm>
            <a:off x="4815142" y="346810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>
                <a:solidFill>
                  <a:srgbClr val="FF33CC"/>
                </a:solidFill>
              </a:rPr>
              <a:t>z</a:t>
            </a:r>
            <a:r>
              <a:rPr lang="en-US" altLang="zh-TW" sz="2400" i="1" baseline="-25000" dirty="0">
                <a:solidFill>
                  <a:srgbClr val="FF33CC"/>
                </a:solidFill>
              </a:rPr>
              <a:t>x</a:t>
            </a:r>
            <a:r>
              <a:rPr lang="en-US" altLang="zh-TW" sz="2400" baseline="30000" dirty="0">
                <a:solidFill>
                  <a:srgbClr val="FF33CC"/>
                </a:solidFill>
              </a:rPr>
              <a:t>7</a:t>
            </a:r>
            <a:endParaRPr lang="zh-TW" altLang="en-US" sz="2400" baseline="30000" dirty="0">
              <a:solidFill>
                <a:srgbClr val="FF33CC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CFCCFD4-432D-45A1-9076-BD81ACB8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4908068"/>
            <a:ext cx="4301964" cy="889831"/>
          </a:xfrm>
          <a:prstGeom prst="rect">
            <a:avLst/>
          </a:prstGeom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A1F4F2C0-4E8D-4F71-9BDE-D193D194794E}"/>
              </a:ext>
            </a:extLst>
          </p:cNvPr>
          <p:cNvSpPr/>
          <p:nvPr/>
        </p:nvSpPr>
        <p:spPr>
          <a:xfrm>
            <a:off x="2939586" y="4272100"/>
            <a:ext cx="582804" cy="3669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CF3557A-1FA3-424C-B6BD-8174D15B3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746" y="3889173"/>
            <a:ext cx="715322" cy="242911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E8EA33-09A4-43BD-A7CF-A660890E797F}"/>
              </a:ext>
            </a:extLst>
          </p:cNvPr>
          <p:cNvSpPr txBox="1"/>
          <p:nvPr/>
        </p:nvSpPr>
        <p:spPr>
          <a:xfrm>
            <a:off x="5173048" y="550189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E8A9CD-57D9-44E9-A25D-D34D642CC7BF}"/>
              </a:ext>
            </a:extLst>
          </p:cNvPr>
          <p:cNvSpPr txBox="1"/>
          <p:nvPr/>
        </p:nvSpPr>
        <p:spPr>
          <a:xfrm>
            <a:off x="963633" y="5103730"/>
            <a:ext cx="4988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i="1" dirty="0">
                <a:solidFill>
                  <a:srgbClr val="FF33CC"/>
                </a:solidFill>
              </a:rPr>
              <a:t>z</a:t>
            </a:r>
            <a:r>
              <a:rPr lang="en-US" altLang="zh-TW" sz="2400" i="1" baseline="-25000" dirty="0">
                <a:solidFill>
                  <a:srgbClr val="FF33CC"/>
                </a:solidFill>
              </a:rPr>
              <a:t>x</a:t>
            </a:r>
            <a:r>
              <a:rPr lang="en-US" altLang="zh-TW" sz="2400" baseline="30000" dirty="0">
                <a:solidFill>
                  <a:srgbClr val="FF33CC"/>
                </a:solidFill>
              </a:rPr>
              <a:t>0</a:t>
            </a:r>
            <a:endParaRPr lang="zh-TW" altLang="en-US" sz="2400" baseline="30000" dirty="0">
              <a:solidFill>
                <a:srgbClr val="FF33CC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CA241C-27BD-45C2-9060-293BC7035FF6}"/>
              </a:ext>
            </a:extLst>
          </p:cNvPr>
          <p:cNvSpPr txBox="1"/>
          <p:nvPr/>
        </p:nvSpPr>
        <p:spPr>
          <a:xfrm>
            <a:off x="1481122" y="5103730"/>
            <a:ext cx="4988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i="1" dirty="0">
                <a:solidFill>
                  <a:srgbClr val="FF33CC"/>
                </a:solidFill>
              </a:rPr>
              <a:t>z</a:t>
            </a:r>
            <a:r>
              <a:rPr lang="en-US" altLang="zh-TW" sz="2400" i="1" baseline="-25000" dirty="0">
                <a:solidFill>
                  <a:srgbClr val="FF33CC"/>
                </a:solidFill>
              </a:rPr>
              <a:t>x</a:t>
            </a:r>
            <a:r>
              <a:rPr lang="en-US" altLang="zh-TW" sz="2400" baseline="30000" dirty="0">
                <a:solidFill>
                  <a:srgbClr val="FF33CC"/>
                </a:solidFill>
              </a:rPr>
              <a:t>1</a:t>
            </a:r>
            <a:endParaRPr lang="zh-TW" altLang="en-US" sz="2400" baseline="30000" dirty="0">
              <a:solidFill>
                <a:srgbClr val="FF33CC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D6A6E9-A3DE-4B44-963B-3021714248D7}"/>
              </a:ext>
            </a:extLst>
          </p:cNvPr>
          <p:cNvSpPr txBox="1"/>
          <p:nvPr/>
        </p:nvSpPr>
        <p:spPr>
          <a:xfrm>
            <a:off x="1998611" y="5103730"/>
            <a:ext cx="4988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i="1" dirty="0">
                <a:solidFill>
                  <a:srgbClr val="FF33CC"/>
                </a:solidFill>
              </a:rPr>
              <a:t>z</a:t>
            </a:r>
            <a:r>
              <a:rPr lang="en-US" altLang="zh-TW" sz="2400" i="1" baseline="-25000" dirty="0">
                <a:solidFill>
                  <a:srgbClr val="FF33CC"/>
                </a:solidFill>
              </a:rPr>
              <a:t>x</a:t>
            </a:r>
            <a:r>
              <a:rPr lang="en-US" altLang="zh-TW" sz="2400" baseline="30000" dirty="0">
                <a:solidFill>
                  <a:srgbClr val="FF33CC"/>
                </a:solidFill>
              </a:rPr>
              <a:t>2</a:t>
            </a:r>
            <a:endParaRPr lang="zh-TW" altLang="en-US" sz="2400" baseline="30000" dirty="0">
              <a:solidFill>
                <a:srgbClr val="FF33CC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AB90832-9B70-426B-B313-4587E1B45975}"/>
              </a:ext>
            </a:extLst>
          </p:cNvPr>
          <p:cNvSpPr txBox="1"/>
          <p:nvPr/>
        </p:nvSpPr>
        <p:spPr>
          <a:xfrm>
            <a:off x="2516100" y="5103730"/>
            <a:ext cx="4988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solidFill>
                  <a:srgbClr val="FF33CC"/>
                </a:solidFill>
              </a:rPr>
              <a:t>z</a:t>
            </a:r>
            <a:r>
              <a:rPr lang="en-US" altLang="zh-TW" sz="2400" i="1" baseline="-25000" dirty="0">
                <a:solidFill>
                  <a:srgbClr val="FF33CC"/>
                </a:solidFill>
              </a:rPr>
              <a:t>x</a:t>
            </a:r>
            <a:r>
              <a:rPr lang="en-US" altLang="zh-TW" sz="2400" baseline="30000" dirty="0">
                <a:solidFill>
                  <a:srgbClr val="FF33CC"/>
                </a:solidFill>
              </a:rPr>
              <a:t>3</a:t>
            </a:r>
            <a:endParaRPr lang="zh-TW" altLang="en-US" sz="2400" baseline="30000" dirty="0">
              <a:solidFill>
                <a:srgbClr val="FF33CC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2AFF3D7-013E-4325-80A1-E73316111CF0}"/>
              </a:ext>
            </a:extLst>
          </p:cNvPr>
          <p:cNvSpPr txBox="1"/>
          <p:nvPr/>
        </p:nvSpPr>
        <p:spPr>
          <a:xfrm>
            <a:off x="3009922" y="5103730"/>
            <a:ext cx="4988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i="1" dirty="0">
                <a:solidFill>
                  <a:srgbClr val="FF33CC"/>
                </a:solidFill>
              </a:rPr>
              <a:t>z</a:t>
            </a:r>
            <a:r>
              <a:rPr lang="en-US" altLang="zh-TW" sz="2400" i="1" baseline="-25000" dirty="0">
                <a:solidFill>
                  <a:srgbClr val="FF33CC"/>
                </a:solidFill>
              </a:rPr>
              <a:t>x</a:t>
            </a:r>
            <a:r>
              <a:rPr lang="en-US" altLang="zh-TW" sz="2400" baseline="30000" dirty="0">
                <a:solidFill>
                  <a:srgbClr val="FF33CC"/>
                </a:solidFill>
              </a:rPr>
              <a:t>4</a:t>
            </a:r>
            <a:endParaRPr lang="zh-TW" altLang="en-US" sz="2400" baseline="30000" dirty="0">
              <a:solidFill>
                <a:srgbClr val="FF33CC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DD957FC-32CB-4FE8-A614-AB206E8C2E54}"/>
              </a:ext>
            </a:extLst>
          </p:cNvPr>
          <p:cNvSpPr txBox="1"/>
          <p:nvPr/>
        </p:nvSpPr>
        <p:spPr>
          <a:xfrm>
            <a:off x="3527411" y="5103730"/>
            <a:ext cx="4988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i="1" dirty="0">
                <a:solidFill>
                  <a:srgbClr val="FF33CC"/>
                </a:solidFill>
              </a:rPr>
              <a:t>z</a:t>
            </a:r>
            <a:r>
              <a:rPr lang="en-US" altLang="zh-TW" sz="2400" i="1" baseline="-25000" dirty="0">
                <a:solidFill>
                  <a:srgbClr val="FF33CC"/>
                </a:solidFill>
              </a:rPr>
              <a:t>x</a:t>
            </a:r>
            <a:r>
              <a:rPr lang="en-US" altLang="zh-TW" sz="2400" baseline="30000" dirty="0">
                <a:solidFill>
                  <a:srgbClr val="FF33CC"/>
                </a:solidFill>
              </a:rPr>
              <a:t>5</a:t>
            </a:r>
            <a:endParaRPr lang="zh-TW" altLang="en-US" sz="2400" baseline="30000" dirty="0">
              <a:solidFill>
                <a:srgbClr val="FF33CC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4496638-5B87-41F0-9356-BF9ABB9649B6}"/>
              </a:ext>
            </a:extLst>
          </p:cNvPr>
          <p:cNvSpPr txBox="1"/>
          <p:nvPr/>
        </p:nvSpPr>
        <p:spPr>
          <a:xfrm>
            <a:off x="4044900" y="5103730"/>
            <a:ext cx="4988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i="1" dirty="0">
                <a:solidFill>
                  <a:srgbClr val="FF33CC"/>
                </a:solidFill>
              </a:rPr>
              <a:t>z</a:t>
            </a:r>
            <a:r>
              <a:rPr lang="en-US" altLang="zh-TW" sz="2400" i="1" baseline="-25000" dirty="0">
                <a:solidFill>
                  <a:srgbClr val="FF33CC"/>
                </a:solidFill>
              </a:rPr>
              <a:t>x</a:t>
            </a:r>
            <a:r>
              <a:rPr lang="en-US" altLang="zh-TW" sz="2400" baseline="30000" dirty="0">
                <a:solidFill>
                  <a:srgbClr val="FF33CC"/>
                </a:solidFill>
              </a:rPr>
              <a:t>6</a:t>
            </a:r>
            <a:endParaRPr lang="zh-TW" altLang="en-US" sz="2400" baseline="30000" dirty="0">
              <a:solidFill>
                <a:srgbClr val="FF33CC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E0B38A-2BB8-4B16-B649-355C00DCD101}"/>
              </a:ext>
            </a:extLst>
          </p:cNvPr>
          <p:cNvSpPr txBox="1"/>
          <p:nvPr/>
        </p:nvSpPr>
        <p:spPr>
          <a:xfrm>
            <a:off x="4562389" y="5103730"/>
            <a:ext cx="4988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solidFill>
                  <a:srgbClr val="FF33CC"/>
                </a:solidFill>
              </a:rPr>
              <a:t>z</a:t>
            </a:r>
            <a:r>
              <a:rPr lang="en-US" altLang="zh-TW" sz="2400" i="1" baseline="-25000" dirty="0">
                <a:solidFill>
                  <a:srgbClr val="FF33CC"/>
                </a:solidFill>
              </a:rPr>
              <a:t>x</a:t>
            </a:r>
            <a:r>
              <a:rPr lang="en-US" altLang="zh-TW" sz="2400" baseline="30000" dirty="0">
                <a:solidFill>
                  <a:srgbClr val="FF33CC"/>
                </a:solidFill>
              </a:rPr>
              <a:t>7</a:t>
            </a:r>
            <a:endParaRPr lang="zh-TW" altLang="en-US" sz="2400" baseline="30000" dirty="0">
              <a:solidFill>
                <a:srgbClr val="FF33CC"/>
              </a:solidFill>
            </a:endParaRPr>
          </a:p>
        </p:txBody>
      </p:sp>
      <p:sp>
        <p:nvSpPr>
          <p:cNvPr id="21" name="語音泡泡: 圓角矩形 20">
            <a:extLst>
              <a:ext uri="{FF2B5EF4-FFF2-40B4-BE49-F238E27FC236}">
                <a16:creationId xmlns:a16="http://schemas.microsoft.com/office/drawing/2014/main" id="{0F0B0AF4-F49C-4C92-9868-4E76722C1DEA}"/>
              </a:ext>
            </a:extLst>
          </p:cNvPr>
          <p:cNvSpPr/>
          <p:nvPr/>
        </p:nvSpPr>
        <p:spPr>
          <a:xfrm>
            <a:off x="5918479" y="2602523"/>
            <a:ext cx="2361363" cy="865580"/>
          </a:xfrm>
          <a:prstGeom prst="wedgeRoundRectCallout">
            <a:avLst>
              <a:gd name="adj1" fmla="val -55591"/>
              <a:gd name="adj2" fmla="val 95004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Another learning parameter for each encoder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34300AA-3DF5-4351-B315-6C37D45DCE03}"/>
              </a:ext>
            </a:extLst>
          </p:cNvPr>
          <p:cNvSpPr txBox="1"/>
          <p:nvPr/>
        </p:nvSpPr>
        <p:spPr>
          <a:xfrm>
            <a:off x="6356059" y="54965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2F8E06BC-1F0C-4537-BB1D-D84527231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128" y="5496509"/>
            <a:ext cx="1371600" cy="314325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E49A59DE-7A0E-41CF-BDA9-CC6415D69A8C}"/>
              </a:ext>
            </a:extLst>
          </p:cNvPr>
          <p:cNvSpPr txBox="1"/>
          <p:nvPr/>
        </p:nvSpPr>
        <p:spPr>
          <a:xfrm>
            <a:off x="7304028" y="5034844"/>
            <a:ext cx="3946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i="1" dirty="0" err="1">
                <a:solidFill>
                  <a:srgbClr val="FF33CC"/>
                </a:solidFill>
              </a:rPr>
              <a:t>z</a:t>
            </a:r>
            <a:r>
              <a:rPr lang="en-US" altLang="zh-TW" sz="2400" i="1" baseline="-25000" dirty="0" err="1">
                <a:solidFill>
                  <a:srgbClr val="FF33CC"/>
                </a:solidFill>
              </a:rPr>
              <a:t>x</a:t>
            </a:r>
            <a:endParaRPr lang="zh-TW" altLang="en-US" sz="2400" baseline="30000" dirty="0">
              <a:solidFill>
                <a:srgbClr val="FF33CC"/>
              </a:solidFill>
            </a:endParaRPr>
          </a:p>
        </p:txBody>
      </p:sp>
      <p:sp>
        <p:nvSpPr>
          <p:cNvPr id="25" name="語音泡泡: 圓角矩形 24">
            <a:extLst>
              <a:ext uri="{FF2B5EF4-FFF2-40B4-BE49-F238E27FC236}">
                <a16:creationId xmlns:a16="http://schemas.microsoft.com/office/drawing/2014/main" id="{96D22C38-D841-414C-8F75-2052B40D5DF8}"/>
              </a:ext>
            </a:extLst>
          </p:cNvPr>
          <p:cNvSpPr/>
          <p:nvPr/>
        </p:nvSpPr>
        <p:spPr>
          <a:xfrm>
            <a:off x="6518006" y="3938432"/>
            <a:ext cx="2361363" cy="865580"/>
          </a:xfrm>
          <a:prstGeom prst="wedgeRoundRectCallout">
            <a:avLst>
              <a:gd name="adj1" fmla="val -13888"/>
              <a:gd name="adj2" fmla="val 83395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The </a:t>
            </a:r>
            <a:r>
              <a:rPr lang="en-US" altLang="zh-TW" i="1" dirty="0">
                <a:solidFill>
                  <a:schemeClr val="tx1"/>
                </a:solidFill>
              </a:rPr>
              <a:t>x</a:t>
            </a:r>
            <a:r>
              <a:rPr lang="en-US" altLang="zh-TW" dirty="0">
                <a:solidFill>
                  <a:schemeClr val="tx1"/>
                </a:solidFill>
              </a:rPr>
              <a:t>’s output of the multi-head attention layer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EC5CC2-83EC-4F7C-B5B4-6484B087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5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5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7CCE0-3D5D-463B-836E-467CB572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(8/8)</a:t>
            </a:r>
            <a:endParaRPr lang="zh-TW" altLang="en-US" dirty="0"/>
          </a:p>
        </p:txBody>
      </p:sp>
      <p:pic>
        <p:nvPicPr>
          <p:cNvPr id="7170" name="Picture 2" descr="http://jalammar.github.io/images/t/transformer_multi-headed_self-attention-recap.png">
            <a:extLst>
              <a:ext uri="{FF2B5EF4-FFF2-40B4-BE49-F238E27FC236}">
                <a16:creationId xmlns:a16="http://schemas.microsoft.com/office/drawing/2014/main" id="{2315F7DD-63D4-42FB-A4DB-B05E085F06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91" y="1846263"/>
            <a:ext cx="718486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4731050-65A5-4140-9DBC-14CEB3765A52}"/>
              </a:ext>
            </a:extLst>
          </p:cNvPr>
          <p:cNvSpPr/>
          <p:nvPr/>
        </p:nvSpPr>
        <p:spPr>
          <a:xfrm>
            <a:off x="1001791" y="59778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100" dirty="0"/>
              <a:t>http://jalammar.github.io/illustrated-transformer/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C382F4-C630-46E5-AADB-2C3CA9E4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39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C8B3F-D235-4F49-AE36-D0D48FA0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The Whole Picture of Transformer</a:t>
            </a:r>
            <a:endParaRPr lang="zh-TW" altLang="en-US" sz="4000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37749FC-CC64-4A83-B078-047EFEC8A5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Other components:</a:t>
            </a:r>
          </a:p>
          <a:p>
            <a:pPr lvl="1"/>
            <a:r>
              <a:rPr lang="en-US" altLang="zh-TW" dirty="0"/>
              <a:t>Positional encoding</a:t>
            </a:r>
          </a:p>
          <a:p>
            <a:pPr lvl="1"/>
            <a:r>
              <a:rPr lang="en-US" altLang="zh-TW" dirty="0"/>
              <a:t>Add &amp; normalization</a:t>
            </a:r>
          </a:p>
          <a:p>
            <a:pPr lvl="1"/>
            <a:r>
              <a:rPr lang="en-US" altLang="zh-TW" dirty="0"/>
              <a:t>Decoder </a:t>
            </a:r>
            <a:endParaRPr lang="zh-TW" altLang="en-US" dirty="0"/>
          </a:p>
        </p:txBody>
      </p:sp>
      <p:pic>
        <p:nvPicPr>
          <p:cNvPr id="13" name="內容版面配置區 7">
            <a:extLst>
              <a:ext uri="{FF2B5EF4-FFF2-40B4-BE49-F238E27FC236}">
                <a16:creationId xmlns:a16="http://schemas.microsoft.com/office/drawing/2014/main" id="{659C6B0C-76DD-4681-87A0-A2E6430494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6897" y="1846263"/>
            <a:ext cx="2616406" cy="402272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ED2FCF-35E0-4316-983F-6E453A502DB5}"/>
              </a:ext>
            </a:extLst>
          </p:cNvPr>
          <p:cNvSpPr txBox="1"/>
          <p:nvPr/>
        </p:nvSpPr>
        <p:spPr>
          <a:xfrm rot="20226346">
            <a:off x="540944" y="3571406"/>
            <a:ext cx="46124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We are not going to the detail </a:t>
            </a:r>
          </a:p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of these components</a:t>
            </a:r>
          </a:p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but back to BERT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E2D08BA-F6B0-43ED-B1DC-EE61014C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42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A2572-94AC-46BD-B1B4-935CE28A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BERT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CB2D22-445A-49F3-8A9B-0E230CF0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altLang="zh-TW" dirty="0"/>
              <a:t>In BERT, </a:t>
            </a:r>
            <a:r>
              <a:rPr lang="en-US" altLang="zh-TW" b="1" dirty="0"/>
              <a:t>only the encoder part</a:t>
            </a:r>
            <a:r>
              <a:rPr lang="en-US" altLang="zh-TW" dirty="0"/>
              <a:t> of the transformer is used.</a:t>
            </a:r>
          </a:p>
          <a:p>
            <a:pPr lvl="1"/>
            <a:r>
              <a:rPr lang="en-US" altLang="zh-TW" dirty="0"/>
              <a:t>With multi-heads of self-attention, add &amp; norm, feed forward network, and positional encoding.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C28968-62A1-45CC-A520-43C5E60A3D68}"/>
              </a:ext>
            </a:extLst>
          </p:cNvPr>
          <p:cNvSpPr/>
          <p:nvPr/>
        </p:nvSpPr>
        <p:spPr>
          <a:xfrm>
            <a:off x="633046" y="5796504"/>
            <a:ext cx="2828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u="sng" dirty="0">
                <a:latin typeface="medium-content-sans-serif-font"/>
                <a:hlinkClick r:id="rId2"/>
              </a:rPr>
              <a:t>http://jalammar.github.io/illustrated-bert/</a:t>
            </a:r>
            <a:endParaRPr lang="zh-TW" altLang="en-US" sz="1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1FA300-80A3-4BCE-BF73-36AB3589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384" y="3378750"/>
            <a:ext cx="5625900" cy="20224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312D06D-EB02-4B55-9C65-C99CA647D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7" y="2917575"/>
            <a:ext cx="2990867" cy="29044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705065-5190-402F-BDEC-D27DC9936409}"/>
              </a:ext>
            </a:extLst>
          </p:cNvPr>
          <p:cNvSpPr/>
          <p:nvPr/>
        </p:nvSpPr>
        <p:spPr>
          <a:xfrm>
            <a:off x="3501606" y="544691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/>
              <a:t>BERT-Large</a:t>
            </a:r>
            <a:r>
              <a:rPr lang="zh-TW" altLang="en-US" sz="1600" dirty="0"/>
              <a:t>: 24-layer, 1024-hidden, 16-heads</a:t>
            </a:r>
            <a:endParaRPr lang="en-US" altLang="zh-TW" sz="1600" dirty="0"/>
          </a:p>
          <a:p>
            <a:r>
              <a:rPr lang="en-US" altLang="zh-TW" sz="1600" b="1" dirty="0"/>
              <a:t>BERT-Base Multilingual</a:t>
            </a:r>
            <a:r>
              <a:rPr lang="en-US" altLang="zh-TW" sz="1600" dirty="0"/>
              <a:t>: 102 languages</a:t>
            </a:r>
          </a:p>
          <a:p>
            <a:r>
              <a:rPr lang="en-US" altLang="zh-TW" sz="1600" b="1" dirty="0"/>
              <a:t>BERT-BASE Chinese</a:t>
            </a:r>
            <a:r>
              <a:rPr lang="en-US" altLang="zh-TW" sz="1600" dirty="0"/>
              <a:t>: Traditional and Simple</a:t>
            </a:r>
            <a:endParaRPr lang="zh-TW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0FC3C3-1789-4BA8-9F1D-5801F906CEC3}"/>
              </a:ext>
            </a:extLst>
          </p:cNvPr>
          <p:cNvSpPr/>
          <p:nvPr/>
        </p:nvSpPr>
        <p:spPr>
          <a:xfrm>
            <a:off x="3958903" y="3059668"/>
            <a:ext cx="417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solidFill>
                  <a:srgbClr val="7030A0"/>
                </a:solidFill>
              </a:rPr>
              <a:t>https://github.com/google-research/bert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955256-7CD3-4D09-B0A5-8C54874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63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4BDB24C-C978-42B8-9FCE-20C36130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BERT vs Word2Vec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19F6946-63E4-4E33-B8F7-CAB841D4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64147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BERT generates the embedding of a word by considering </a:t>
            </a:r>
            <a:r>
              <a:rPr lang="en-US" altLang="zh-TW" b="1" dirty="0">
                <a:solidFill>
                  <a:srgbClr val="FF0000"/>
                </a:solidFill>
              </a:rPr>
              <a:t>ALL</a:t>
            </a:r>
            <a:r>
              <a:rPr lang="en-US" altLang="zh-TW" dirty="0"/>
              <a:t> the words of the input sentence simultaneously.</a:t>
            </a:r>
          </a:p>
          <a:p>
            <a:pPr lvl="1"/>
            <a:r>
              <a:rPr lang="en-US" altLang="zh-TW" dirty="0"/>
              <a:t>By means of the attention mechanism.</a:t>
            </a:r>
          </a:p>
          <a:p>
            <a:pPr lvl="2"/>
            <a:endParaRPr lang="en-US" altLang="zh-TW" sz="800" dirty="0"/>
          </a:p>
          <a:p>
            <a:r>
              <a:rPr lang="en-US" altLang="zh-TW" dirty="0"/>
              <a:t>The embeddings of Word2Vec are </a:t>
            </a:r>
            <a:r>
              <a:rPr lang="en-US" altLang="zh-TW" b="1" dirty="0"/>
              <a:t>context-independent</a:t>
            </a:r>
            <a:r>
              <a:rPr lang="en-US" altLang="zh-TW" dirty="0"/>
              <a:t>!!</a:t>
            </a:r>
          </a:p>
          <a:p>
            <a:pPr lvl="1"/>
            <a:r>
              <a:rPr lang="en-US" altLang="zh-TW" i="1" dirty="0"/>
              <a:t>“the game will lead to a </a:t>
            </a:r>
            <a:r>
              <a:rPr lang="en-US" altLang="zh-TW" b="1" i="1" dirty="0">
                <a:solidFill>
                  <a:srgbClr val="33CC33"/>
                </a:solidFill>
              </a:rPr>
              <a:t>tie</a:t>
            </a:r>
            <a:r>
              <a:rPr lang="en-US" altLang="zh-TW" i="1" dirty="0"/>
              <a:t> if both the guys </a:t>
            </a:r>
            <a:r>
              <a:rPr lang="en-US" altLang="zh-TW" b="1" i="1" dirty="0">
                <a:solidFill>
                  <a:srgbClr val="33CC33"/>
                </a:solidFill>
              </a:rPr>
              <a:t>tie</a:t>
            </a:r>
            <a:r>
              <a:rPr lang="en-US" altLang="zh-TW" i="1" dirty="0"/>
              <a:t> their final </a:t>
            </a:r>
            <a:r>
              <a:rPr lang="en-US" altLang="zh-TW" b="1" i="1" dirty="0">
                <a:solidFill>
                  <a:srgbClr val="33CC33"/>
                </a:solidFill>
              </a:rPr>
              <a:t>tie</a:t>
            </a:r>
            <a:r>
              <a:rPr lang="en-US" altLang="zh-TW" i="1" dirty="0"/>
              <a:t> at the same time.”</a:t>
            </a:r>
          </a:p>
          <a:p>
            <a:pPr lvl="1"/>
            <a:r>
              <a:rPr lang="en-US" altLang="zh-TW" dirty="0"/>
              <a:t>Word2vec would give the three </a:t>
            </a:r>
            <a:r>
              <a:rPr lang="en-US" altLang="zh-TW" i="1" dirty="0">
                <a:solidFill>
                  <a:srgbClr val="33CC33"/>
                </a:solidFill>
              </a:rPr>
              <a:t>tie</a:t>
            </a:r>
            <a:r>
              <a:rPr lang="en-US" altLang="zh-TW" dirty="0"/>
              <a:t> the same embedding </a:t>
            </a:r>
            <a:r>
              <a:rPr lang="en-US" altLang="zh-TW" u="sng" dirty="0"/>
              <a:t>while each </a:t>
            </a:r>
            <a:r>
              <a:rPr lang="en-US" altLang="zh-TW" i="1" u="sng" dirty="0">
                <a:solidFill>
                  <a:srgbClr val="33CC33"/>
                </a:solidFill>
              </a:rPr>
              <a:t>tie</a:t>
            </a:r>
            <a:r>
              <a:rPr lang="en-US" altLang="zh-TW" u="sng" dirty="0"/>
              <a:t>‘s embedding in BERT will be different</a:t>
            </a:r>
            <a:r>
              <a:rPr lang="en-US" altLang="zh-TW" dirty="0"/>
              <a:t>. </a:t>
            </a:r>
          </a:p>
          <a:p>
            <a:pPr lvl="1"/>
            <a:endParaRPr lang="en-US" altLang="zh-TW" sz="900" i="1" dirty="0"/>
          </a:p>
          <a:p>
            <a:r>
              <a:rPr lang="en-US" altLang="zh-TW" dirty="0"/>
              <a:t>Because BERT is context-dependent, we need the </a:t>
            </a:r>
            <a:r>
              <a:rPr lang="en-US" altLang="zh-TW" b="1" dirty="0">
                <a:solidFill>
                  <a:srgbClr val="CC3399"/>
                </a:solidFill>
              </a:rPr>
              <a:t>pre-trained model</a:t>
            </a:r>
            <a:r>
              <a:rPr lang="en-US" altLang="zh-TW" dirty="0"/>
              <a:t> </a:t>
            </a:r>
            <a:r>
              <a:rPr lang="en-US" altLang="zh-TW" u="sng" dirty="0"/>
              <a:t>every time </a:t>
            </a:r>
            <a:r>
              <a:rPr lang="en-US" altLang="zh-TW" dirty="0"/>
              <a:t>while generating the embeddings  of words.</a:t>
            </a:r>
            <a:endParaRPr lang="en-US" altLang="zh-TW" i="1" dirty="0"/>
          </a:p>
          <a:p>
            <a:pPr lvl="1"/>
            <a:r>
              <a:rPr lang="en-US" altLang="zh-TW" dirty="0"/>
              <a:t>Word2Vec: we simply copy and use the trained vectors.</a:t>
            </a:r>
          </a:p>
          <a:p>
            <a:pPr lvl="1"/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E4CD10D-B871-4827-8721-FB209824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A0211-8A5D-4122-AE41-0F2F072A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 </a:t>
            </a:r>
            <a:r>
              <a:rPr lang="en-US" altLang="zh-TW" b="1" dirty="0">
                <a:solidFill>
                  <a:srgbClr val="FF0000"/>
                </a:solidFill>
              </a:rPr>
              <a:t>THEY</a:t>
            </a:r>
            <a:r>
              <a:rPr lang="en-US" altLang="zh-TW" dirty="0"/>
              <a:t> train the models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2968121-8CDA-4F87-B772-92E08B3E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altLang="zh-TW" dirty="0"/>
              <a:t>BERT was pre-trained on a large corpus of un-labelled text including the entire Wikipedia(that’s 2,500 million words) and book corpus (800 million words). </a:t>
            </a:r>
          </a:p>
          <a:p>
            <a:r>
              <a:rPr lang="en-US" altLang="zh-TW" dirty="0"/>
              <a:t>Two training methods: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24FA30E-598F-4105-B35A-F31BAA647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96" y="4630962"/>
            <a:ext cx="2998543" cy="2102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897CF2F-8812-4785-8F30-D7AE7FF577ED}"/>
              </a:ext>
            </a:extLst>
          </p:cNvPr>
          <p:cNvSpPr txBox="1">
            <a:spLocks/>
          </p:cNvSpPr>
          <p:nvPr/>
        </p:nvSpPr>
        <p:spPr>
          <a:xfrm>
            <a:off x="4530312" y="3429000"/>
            <a:ext cx="3918188" cy="24400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1" dirty="0">
                <a:solidFill>
                  <a:srgbClr val="CC3399"/>
                </a:solidFill>
              </a:rPr>
              <a:t>Next sentence prediction</a:t>
            </a:r>
          </a:p>
          <a:p>
            <a:pPr lvl="2"/>
            <a:r>
              <a:rPr lang="en-US" altLang="zh-TW" dirty="0"/>
              <a:t>to predict the order of the two sentences.</a:t>
            </a:r>
            <a:br>
              <a:rPr lang="en-US" altLang="zh-TW" dirty="0"/>
            </a:br>
            <a:r>
              <a:rPr lang="en-US" altLang="zh-TW" dirty="0"/>
              <a:t>Return 1 if the first sentence comes after the second sentence and 0 otherwise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44EB1E2-DEE5-4FCC-86EA-5B1F0951CC3F}"/>
              </a:ext>
            </a:extLst>
          </p:cNvPr>
          <p:cNvSpPr txBox="1">
            <a:spLocks/>
          </p:cNvSpPr>
          <p:nvPr/>
        </p:nvSpPr>
        <p:spPr>
          <a:xfrm>
            <a:off x="904699" y="3429000"/>
            <a:ext cx="3918188" cy="2743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1" dirty="0">
                <a:solidFill>
                  <a:srgbClr val="CC3399"/>
                </a:solidFill>
              </a:rPr>
              <a:t>Unmasked language model</a:t>
            </a:r>
          </a:p>
          <a:p>
            <a:pPr lvl="2"/>
            <a:r>
              <a:rPr lang="en-US" altLang="zh-TW" dirty="0"/>
              <a:t>to predict the masked words correctly given the context of unmasked words.</a:t>
            </a:r>
            <a:endParaRPr lang="zh-TW" altLang="en-US" dirty="0"/>
          </a:p>
          <a:p>
            <a:pPr lvl="2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48A9E5F-36AA-496F-A87F-72A7EF59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94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4A7D2-6F6B-4898-966F-4FCF2017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How do </a:t>
            </a:r>
            <a:r>
              <a:rPr lang="en-US" altLang="zh-TW" sz="4400" b="1" dirty="0">
                <a:solidFill>
                  <a:srgbClr val="FF0000"/>
                </a:solidFill>
              </a:rPr>
              <a:t>We</a:t>
            </a:r>
            <a:r>
              <a:rPr lang="en-US" altLang="zh-TW" sz="4400" dirty="0"/>
              <a:t> use the models (1/6)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764E0B-1093-4F68-889E-01FF8190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6100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First, download one of the pre-trained models</a:t>
            </a:r>
          </a:p>
          <a:p>
            <a:pPr lvl="1"/>
            <a:r>
              <a:rPr lang="en-US" altLang="zh-TW" dirty="0">
                <a:hlinkClick r:id="rId3"/>
              </a:rPr>
              <a:t>https://github.com/google-research/bert</a:t>
            </a:r>
            <a:endParaRPr lang="en-US" altLang="zh-TW" dirty="0"/>
          </a:p>
          <a:p>
            <a:pPr lvl="1"/>
            <a:r>
              <a:rPr lang="en-US" altLang="zh-TW" dirty="0"/>
              <a:t>The zip file contains three item:</a:t>
            </a:r>
          </a:p>
          <a:p>
            <a:pPr lvl="2"/>
            <a:r>
              <a:rPr lang="en-US" altLang="zh-TW" dirty="0"/>
              <a:t>Checkpoint file: the pre-trained weights</a:t>
            </a:r>
          </a:p>
          <a:p>
            <a:pPr lvl="2"/>
            <a:r>
              <a:rPr lang="en-US" altLang="zh-TW" dirty="0"/>
              <a:t>Vocab file: dictionary and word id</a:t>
            </a:r>
          </a:p>
          <a:p>
            <a:pPr lvl="2"/>
            <a:r>
              <a:rPr lang="en-US" altLang="zh-TW" dirty="0"/>
              <a:t>Config file: hyper-parameters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sz="900" dirty="0"/>
          </a:p>
          <a:p>
            <a:r>
              <a:rPr lang="en-US" altLang="zh-TW" dirty="0"/>
              <a:t>Then, choose a library</a:t>
            </a:r>
          </a:p>
          <a:p>
            <a:pPr lvl="1"/>
            <a:r>
              <a:rPr lang="en-US" altLang="zh-TW" dirty="0"/>
              <a:t>Here, we take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keras-bert</a:t>
            </a:r>
            <a:r>
              <a:rPr lang="en-US" altLang="zh-TW" dirty="0"/>
              <a:t> as an example</a:t>
            </a:r>
          </a:p>
          <a:p>
            <a:pPr lvl="1"/>
            <a:r>
              <a:rPr lang="en-US" altLang="zh-TW" dirty="0">
                <a:hlinkClick r:id="rId4"/>
              </a:rPr>
              <a:t>https://github.com/CyberZHG/keras-bert</a:t>
            </a:r>
            <a:endParaRPr lang="en-US" altLang="zh-TW" dirty="0"/>
          </a:p>
          <a:p>
            <a:pPr lvl="1"/>
            <a:r>
              <a:rPr lang="en-US" altLang="zh-TW" dirty="0"/>
              <a:t>To install the library: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keras-bert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2BBD69-72EC-4B38-8184-599333C79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300" y="3757066"/>
            <a:ext cx="4063876" cy="117684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576F9EC-77E4-4646-BF67-17E1D3A08655}"/>
              </a:ext>
            </a:extLst>
          </p:cNvPr>
          <p:cNvSpPr txBox="1"/>
          <p:nvPr/>
        </p:nvSpPr>
        <p:spPr>
          <a:xfrm rot="21088496">
            <a:off x="4761397" y="3067461"/>
            <a:ext cx="365914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Do not forget where you put the files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30A9E88-97B1-42A5-AE10-430E02B25A49}"/>
              </a:ext>
            </a:extLst>
          </p:cNvPr>
          <p:cNvSpPr/>
          <p:nvPr/>
        </p:nvSpPr>
        <p:spPr>
          <a:xfrm>
            <a:off x="1134863" y="3689985"/>
            <a:ext cx="4711697" cy="3909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B63A91-976C-403A-A8F4-A7899FC6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D9739-9568-4153-84F0-23AEE06A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How do </a:t>
            </a:r>
            <a:r>
              <a:rPr lang="en-US" altLang="zh-TW" sz="4400" dirty="0">
                <a:solidFill>
                  <a:schemeClr val="tx1"/>
                </a:solidFill>
              </a:rPr>
              <a:t>We</a:t>
            </a:r>
            <a:r>
              <a:rPr lang="en-US" altLang="zh-TW" sz="4400" dirty="0"/>
              <a:t> use the models (2/6)</a:t>
            </a:r>
            <a:endParaRPr lang="zh-TW" altLang="en-US" sz="4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E59030F-C049-4478-BE4C-DED65429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Single text task or text pair task:</a:t>
            </a:r>
          </a:p>
          <a:p>
            <a:pPr lvl="1"/>
            <a:r>
              <a:rPr lang="en-US" altLang="zh-TW" sz="1800" b="1" dirty="0"/>
              <a:t>Single text task</a:t>
            </a:r>
            <a:r>
              <a:rPr lang="zh-TW" altLang="en-US" sz="1800" b="1" dirty="0"/>
              <a:t> </a:t>
            </a:r>
            <a:r>
              <a:rPr lang="en-US" altLang="zh-TW" sz="1800" dirty="0"/>
              <a:t>– e.g., to classify a given text is a spam or not.</a:t>
            </a:r>
          </a:p>
          <a:p>
            <a:pPr lvl="1"/>
            <a:r>
              <a:rPr lang="en-US" altLang="zh-TW" sz="1800" b="1" dirty="0"/>
              <a:t>Text pair task </a:t>
            </a:r>
            <a:r>
              <a:rPr lang="en-US" altLang="zh-TW" sz="1800" dirty="0"/>
              <a:t>– e.g., to classify a given question-answer pair is relevant or not.</a:t>
            </a:r>
          </a:p>
          <a:p>
            <a:pPr lvl="4"/>
            <a:endParaRPr lang="en-US" altLang="zh-TW" sz="200" dirty="0"/>
          </a:p>
          <a:p>
            <a:r>
              <a:rPr lang="en-US" altLang="zh-TW" sz="2000" dirty="0"/>
              <a:t>BERT takes 3 types of input: </a:t>
            </a:r>
            <a:r>
              <a:rPr lang="en-US" altLang="zh-TW" sz="2000" i="1" dirty="0"/>
              <a:t>token embeddings</a:t>
            </a:r>
            <a:r>
              <a:rPr lang="en-US" altLang="zh-TW" sz="2000" dirty="0"/>
              <a:t>, </a:t>
            </a:r>
            <a:r>
              <a:rPr lang="en-US" altLang="zh-TW" sz="2000" i="1" dirty="0"/>
              <a:t>segment embeddings</a:t>
            </a:r>
            <a:r>
              <a:rPr lang="en-US" altLang="zh-TW" sz="2000" dirty="0"/>
              <a:t>, and </a:t>
            </a:r>
            <a:r>
              <a:rPr lang="en-US" altLang="zh-TW" sz="2000" i="1" dirty="0"/>
              <a:t>positional embeddings</a:t>
            </a:r>
            <a:endParaRPr lang="zh-TW" altLang="en-US" sz="2000" i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86FAE7-825D-4D15-AAB1-F285535D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33" y="4172025"/>
            <a:ext cx="6849533" cy="21440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9D0C6C-B5BA-42DE-9A6F-E0D6BBE396C3}"/>
              </a:ext>
            </a:extLst>
          </p:cNvPr>
          <p:cNvSpPr/>
          <p:nvPr/>
        </p:nvSpPr>
        <p:spPr>
          <a:xfrm>
            <a:off x="1189567" y="4172025"/>
            <a:ext cx="6849533" cy="2144066"/>
          </a:xfrm>
          <a:prstGeom prst="rect">
            <a:avLst/>
          </a:prstGeom>
          <a:noFill/>
          <a:ln w="28575">
            <a:solidFill>
              <a:srgbClr val="66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9410CC-A98A-47DD-A9AA-AF4334CF8AAC}"/>
              </a:ext>
            </a:extLst>
          </p:cNvPr>
          <p:cNvSpPr txBox="1"/>
          <p:nvPr/>
        </p:nvSpPr>
        <p:spPr>
          <a:xfrm>
            <a:off x="5791200" y="3778138"/>
            <a:ext cx="226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66CCFF"/>
                </a:solidFill>
              </a:rPr>
              <a:t>example of a text pair</a:t>
            </a:r>
            <a:endParaRPr lang="zh-TW" altLang="en-US" b="1" i="1" dirty="0">
              <a:solidFill>
                <a:srgbClr val="66CC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428B11-9FDB-4AD3-87F9-074B67923EA5}"/>
              </a:ext>
            </a:extLst>
          </p:cNvPr>
          <p:cNvSpPr/>
          <p:nvPr/>
        </p:nvSpPr>
        <p:spPr>
          <a:xfrm>
            <a:off x="5266266" y="4244728"/>
            <a:ext cx="2666997" cy="200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75265A-9817-42F1-A9FF-34415AB62D28}"/>
              </a:ext>
            </a:extLst>
          </p:cNvPr>
          <p:cNvSpPr/>
          <p:nvPr/>
        </p:nvSpPr>
        <p:spPr>
          <a:xfrm>
            <a:off x="1279348" y="4251722"/>
            <a:ext cx="3986917" cy="199960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9A4EDA3-1C57-4C08-AC9C-C8A247E94F24}"/>
              </a:ext>
            </a:extLst>
          </p:cNvPr>
          <p:cNvSpPr txBox="1"/>
          <p:nvPr/>
        </p:nvSpPr>
        <p:spPr>
          <a:xfrm>
            <a:off x="1104899" y="3842542"/>
            <a:ext cx="245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example of a single text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7E4536-9B26-4C7A-8F71-291CCD25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7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1" grpId="1" animBg="1"/>
      <p:bldP spid="12" grpId="0" animBg="1"/>
      <p:bldP spid="12" grpId="1" animBg="1"/>
      <p:bldP spid="13" grpId="0"/>
      <p:bldP spid="13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02065-47A2-4BC0-99BB-B452BC2C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How do </a:t>
            </a:r>
            <a:r>
              <a:rPr lang="en-US" altLang="zh-TW" sz="4400" dirty="0">
                <a:solidFill>
                  <a:schemeClr val="tx1"/>
                </a:solidFill>
              </a:rPr>
              <a:t>We</a:t>
            </a:r>
            <a:r>
              <a:rPr lang="en-US" altLang="zh-TW" sz="4400" dirty="0"/>
              <a:t> use the models (3/6)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C1772-721F-4A1B-9B97-F9A64C43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A970484-F783-47DC-9B65-41A761AF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737361"/>
            <a:ext cx="6045591" cy="23197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5BE9B82-8094-4726-98A6-56AE19171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4057088"/>
            <a:ext cx="6904223" cy="2579843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A5692EF7-D327-437A-84E1-0A6A8E5C4496}"/>
              </a:ext>
            </a:extLst>
          </p:cNvPr>
          <p:cNvSpPr/>
          <p:nvPr/>
        </p:nvSpPr>
        <p:spPr>
          <a:xfrm>
            <a:off x="1490133" y="2683933"/>
            <a:ext cx="5240867" cy="60531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B0AE3D-CC0B-4D5B-837D-AC271EB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3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Two Approaches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Two approaches to train the prediction model:</a:t>
            </a:r>
          </a:p>
          <a:p>
            <a:pPr lvl="1"/>
            <a:r>
              <a:rPr lang="en-US" altLang="zh-TW" sz="2400" b="1" dirty="0">
                <a:solidFill>
                  <a:srgbClr val="C00000"/>
                </a:solidFill>
              </a:rPr>
              <a:t>Skip-gram</a:t>
            </a:r>
            <a:r>
              <a:rPr lang="en-US" altLang="zh-TW" sz="2400" dirty="0"/>
              <a:t>: predicts the context of words from a word of interest.</a:t>
            </a:r>
          </a:p>
          <a:p>
            <a:pPr lvl="1"/>
            <a:r>
              <a:rPr lang="en-US" altLang="zh-TW" sz="2400" b="1" dirty="0">
                <a:solidFill>
                  <a:srgbClr val="C00000"/>
                </a:solidFill>
              </a:rPr>
              <a:t>Continuous bag-of-words </a:t>
            </a:r>
            <a:r>
              <a:rPr lang="en-US" altLang="zh-TW" sz="1800" b="1" dirty="0">
                <a:solidFill>
                  <a:srgbClr val="C00000"/>
                </a:solidFill>
              </a:rPr>
              <a:t>(CBOW)</a:t>
            </a:r>
            <a:r>
              <a:rPr lang="en-US" altLang="zh-TW" sz="2400" dirty="0"/>
              <a:t>: predicts the target word from the nearby words.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719766-A5AF-4483-A95A-ED635133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48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7B90F-B5A1-4E9E-8697-4419AD62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How do </a:t>
            </a:r>
            <a:r>
              <a:rPr lang="en-US" altLang="zh-TW" sz="4400" dirty="0">
                <a:solidFill>
                  <a:schemeClr val="tx1"/>
                </a:solidFill>
              </a:rPr>
              <a:t>We</a:t>
            </a:r>
            <a:r>
              <a:rPr lang="en-US" altLang="zh-TW" sz="4400" dirty="0"/>
              <a:t> use the models (4/6)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08298-9EA2-4428-932E-A985F697E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3718326"/>
            <a:ext cx="7543801" cy="2150768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Once the inputs are ready, we pass them to </a:t>
            </a:r>
            <a:r>
              <a:rPr lang="en-US" altLang="zh-TW" b="1" dirty="0"/>
              <a:t>the pre-trained model </a:t>
            </a:r>
            <a:r>
              <a:rPr lang="en-US" altLang="zh-TW" dirty="0"/>
              <a:t>to output all </a:t>
            </a:r>
            <a:r>
              <a:rPr lang="en-US" altLang="zh-TW" sz="1700" dirty="0"/>
              <a:t>(including [CLS]</a:t>
            </a:r>
            <a:r>
              <a:rPr lang="zh-TW" altLang="en-US" sz="1700" dirty="0"/>
              <a:t> </a:t>
            </a:r>
            <a:r>
              <a:rPr lang="en-US" altLang="zh-TW" sz="1700" dirty="0"/>
              <a:t>and [SEP])</a:t>
            </a:r>
            <a:r>
              <a:rPr lang="zh-TW" altLang="en-US" dirty="0"/>
              <a:t> </a:t>
            </a:r>
            <a:r>
              <a:rPr lang="en-US" altLang="zh-TW" dirty="0"/>
              <a:t>their embeddings!!</a:t>
            </a:r>
          </a:p>
          <a:p>
            <a:pPr lvl="2"/>
            <a:endParaRPr lang="en-US" altLang="zh-TW" sz="900" dirty="0"/>
          </a:p>
          <a:p>
            <a:r>
              <a:rPr lang="en-US" altLang="zh-TW" dirty="0"/>
              <a:t>Usually, we do not need all the embeddings. </a:t>
            </a:r>
          </a:p>
          <a:p>
            <a:pPr lvl="1"/>
            <a:r>
              <a:rPr lang="en-US" altLang="zh-TW" dirty="0"/>
              <a:t>We only keep (use) </a:t>
            </a:r>
            <a:r>
              <a:rPr lang="en-US" altLang="zh-TW" u="sng" dirty="0"/>
              <a:t>the embedding of the first  </a:t>
            </a:r>
            <a:r>
              <a:rPr lang="en-US" altLang="zh-TW" b="1" u="sng" dirty="0"/>
              <a:t>[CLS]</a:t>
            </a:r>
            <a:r>
              <a:rPr lang="en-US" altLang="zh-TW" u="sng" dirty="0"/>
              <a:t>  token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 embedding aggregates the information </a:t>
            </a:r>
            <a:r>
              <a:rPr lang="en-US" altLang="zh-TW" sz="1800" dirty="0"/>
              <a:t>(context)</a:t>
            </a:r>
            <a:r>
              <a:rPr lang="en-US" altLang="zh-TW" dirty="0"/>
              <a:t> of the input text.</a:t>
            </a:r>
          </a:p>
          <a:p>
            <a:r>
              <a:rPr lang="en-US" altLang="zh-TW" dirty="0"/>
              <a:t>We then pass the embedding to the downstream task.</a:t>
            </a:r>
          </a:p>
          <a:p>
            <a:pPr lvl="1"/>
            <a:r>
              <a:rPr lang="en-US" altLang="zh-TW" dirty="0"/>
              <a:t>E.g., a feed-forward network for spam classification.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E0B753-0389-4212-B302-05845403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5" y="1865821"/>
            <a:ext cx="8320136" cy="17240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199E066-B00E-4086-ACF9-ABB0D6500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69" y="4020364"/>
            <a:ext cx="2716032" cy="2473529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9FF45B-E39C-4F7E-8E4C-346C19BC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ABC83-4861-40E7-8619-DEF9B911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How do </a:t>
            </a:r>
            <a:r>
              <a:rPr lang="en-US" altLang="zh-TW" sz="4400" dirty="0">
                <a:solidFill>
                  <a:schemeClr val="tx1"/>
                </a:solidFill>
              </a:rPr>
              <a:t>We</a:t>
            </a:r>
            <a:r>
              <a:rPr lang="en-US" altLang="zh-TW" sz="4400" dirty="0"/>
              <a:t> use the models (5/6)</a:t>
            </a:r>
            <a:endParaRPr lang="zh-TW" altLang="en-US" sz="4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A24429C-EDB3-4279-893B-C5DAB943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6" y="1932827"/>
            <a:ext cx="8259233" cy="3275499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3CB0686-3F69-44EE-8245-3288E178007A}"/>
              </a:ext>
            </a:extLst>
          </p:cNvPr>
          <p:cNvCxnSpPr/>
          <p:nvPr/>
        </p:nvCxnSpPr>
        <p:spPr>
          <a:xfrm>
            <a:off x="3259670" y="2294467"/>
            <a:ext cx="1943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86B6CAD-1409-424B-93BF-987B0B66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05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1C812-773A-4B7D-9FE5-8EBB689D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How do </a:t>
            </a:r>
            <a:r>
              <a:rPr lang="en-US" altLang="zh-TW" sz="4400" dirty="0">
                <a:solidFill>
                  <a:schemeClr val="tx1"/>
                </a:solidFill>
              </a:rPr>
              <a:t>We</a:t>
            </a:r>
            <a:r>
              <a:rPr lang="en-US" altLang="zh-TW" sz="4400" dirty="0"/>
              <a:t> use the models (6/6)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73E52C-FF74-4169-8496-81858DB4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CE10AD-A439-439E-BA56-207B2AA65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59" y="1888391"/>
            <a:ext cx="8585200" cy="3081217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DD05F2C-369D-496C-A2E7-9DA40EF9C83C}"/>
              </a:ext>
            </a:extLst>
          </p:cNvPr>
          <p:cNvCxnSpPr/>
          <p:nvPr/>
        </p:nvCxnSpPr>
        <p:spPr>
          <a:xfrm>
            <a:off x="3856569" y="2764367"/>
            <a:ext cx="1943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1B274-8F47-4335-8380-872C307A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90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C4C5C-52D2-4437-B021-4B4D8AE2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Pre-training and Fine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BCDAC-70A2-4C26-84C0-CA953C1A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3791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Not just inputting the embedding of [CLS] to downstream task,  you can connect BERT with downstream networks!!</a:t>
            </a:r>
          </a:p>
          <a:p>
            <a:pPr lvl="1"/>
            <a:r>
              <a:rPr lang="en-US" altLang="zh-TW" dirty="0"/>
              <a:t>For example, connect BERT with a fully connected classification layer</a:t>
            </a:r>
          </a:p>
          <a:p>
            <a:pPr lvl="1"/>
            <a:r>
              <a:rPr lang="en-US" altLang="zh-TW" dirty="0"/>
              <a:t>That is what we called “</a:t>
            </a:r>
            <a:r>
              <a:rPr lang="en-US" altLang="zh-TW" b="1" dirty="0">
                <a:solidFill>
                  <a:srgbClr val="C00000"/>
                </a:solidFill>
              </a:rPr>
              <a:t>end-to-end</a:t>
            </a:r>
            <a:r>
              <a:rPr lang="en-US" altLang="zh-TW" dirty="0"/>
              <a:t>” model!!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3C697F-13BA-4C93-8DA4-6254FAD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026" name="Picture 2" descr="BERT Fine-Tuning Model Architecture">
            <a:extLst>
              <a:ext uri="{FF2B5EF4-FFF2-40B4-BE49-F238E27FC236}">
                <a16:creationId xmlns:a16="http://schemas.microsoft.com/office/drawing/2014/main" id="{BD16A37E-3EE5-4D7A-9A44-9FDFC281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096" y="3136099"/>
            <a:ext cx="2814847" cy="305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AE7CFC-D033-4530-834E-16A194937E28}"/>
              </a:ext>
            </a:extLst>
          </p:cNvPr>
          <p:cNvSpPr txBox="1">
            <a:spLocks/>
          </p:cNvSpPr>
          <p:nvPr/>
        </p:nvSpPr>
        <p:spPr>
          <a:xfrm>
            <a:off x="822959" y="3224893"/>
            <a:ext cx="3964034" cy="300752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The training process will not only learn the weights of the classification layer, but also tune the weights of BERT (e.g., </a:t>
            </a:r>
            <a:r>
              <a:rPr lang="en-US" altLang="zh-TW" sz="2000" i="1" dirty="0"/>
              <a:t>W</a:t>
            </a:r>
            <a:r>
              <a:rPr lang="en-US" altLang="zh-TW" sz="2000" i="1" baseline="30000" dirty="0"/>
              <a:t>Q</a:t>
            </a:r>
            <a:r>
              <a:rPr lang="en-US" altLang="zh-TW" sz="2000" dirty="0"/>
              <a:t>, </a:t>
            </a:r>
            <a:r>
              <a:rPr lang="en-US" altLang="zh-TW" sz="2000" i="1" dirty="0"/>
              <a:t>W</a:t>
            </a:r>
            <a:r>
              <a:rPr lang="en-US" altLang="zh-TW" sz="2000" i="1" baseline="30000" dirty="0"/>
              <a:t>K</a:t>
            </a:r>
            <a:r>
              <a:rPr lang="en-US" altLang="zh-TW" sz="2000" dirty="0"/>
              <a:t>, and </a:t>
            </a:r>
            <a:r>
              <a:rPr lang="en-US" altLang="zh-TW" sz="2000" i="1" dirty="0"/>
              <a:t>W</a:t>
            </a:r>
            <a:r>
              <a:rPr lang="en-US" altLang="zh-TW" sz="2000" i="1" baseline="30000" dirty="0"/>
              <a:t>V</a:t>
            </a:r>
            <a:r>
              <a:rPr lang="en-US" altLang="zh-TW" sz="2000" dirty="0"/>
              <a:t>).</a:t>
            </a:r>
          </a:p>
          <a:p>
            <a:pPr lvl="1"/>
            <a:r>
              <a:rPr lang="en-US" altLang="zh-TW" sz="1400" dirty="0"/>
              <a:t>You customize BERT to your tasks (rather than using a generalized pre-trained model).</a:t>
            </a:r>
          </a:p>
          <a:p>
            <a:pPr lvl="2"/>
            <a:endParaRPr lang="en-US" altLang="zh-TW" sz="1200" dirty="0"/>
          </a:p>
          <a:p>
            <a:r>
              <a:rPr lang="en-US" altLang="zh-TW" sz="1800" dirty="0"/>
              <a:t>Note that fine tuning such end-to-end model would be </a:t>
            </a:r>
            <a:r>
              <a:rPr lang="en-US" altLang="zh-TW" sz="1800" b="1" dirty="0">
                <a:solidFill>
                  <a:srgbClr val="FF0000"/>
                </a:solidFill>
              </a:rPr>
              <a:t>time (memory)</a:t>
            </a:r>
            <a:r>
              <a:rPr lang="zh-TW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</a:rPr>
              <a:t>consuming</a:t>
            </a:r>
            <a:r>
              <a:rPr lang="en-US" altLang="zh-TW" sz="1800" dirty="0"/>
              <a:t>.</a:t>
            </a:r>
          </a:p>
          <a:p>
            <a:pPr lvl="1"/>
            <a:r>
              <a:rPr lang="en-US" altLang="zh-TW" sz="1400" dirty="0"/>
              <a:t>BERT-Base, Multilingual Cased: 104 languages, 12-layer, 768-hidden, 12-heads, </a:t>
            </a:r>
            <a:r>
              <a:rPr lang="en-US" altLang="zh-TW" sz="1400" b="1" dirty="0">
                <a:solidFill>
                  <a:srgbClr val="FF0000"/>
                </a:solidFill>
              </a:rPr>
              <a:t>110M parameters</a:t>
            </a:r>
          </a:p>
          <a:p>
            <a:pPr lvl="1"/>
            <a:r>
              <a:rPr lang="en-US" altLang="zh-TW" sz="1400" dirty="0"/>
              <a:t>BERT-Large, Uncased (Whole Word Masking): 24-layer, 1024-hidden, 16-heads, </a:t>
            </a:r>
            <a:r>
              <a:rPr lang="en-US" altLang="zh-TW" sz="1400" b="1" dirty="0">
                <a:solidFill>
                  <a:srgbClr val="FF0000"/>
                </a:solidFill>
              </a:rPr>
              <a:t>340M parameters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0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(1/9)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60799"/>
          </a:xfrm>
        </p:spPr>
        <p:txBody>
          <a:bodyPr>
            <a:noAutofit/>
          </a:bodyPr>
          <a:lstStyle/>
          <a:p>
            <a:r>
              <a:rPr lang="en-US" altLang="zh-TW" dirty="0"/>
              <a:t>In skip-gram, the model is trying to predict the surrounding window of words based on an input word.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900" dirty="0"/>
          </a:p>
          <a:p>
            <a:endParaRPr lang="en-US" altLang="zh-TW" sz="900" dirty="0"/>
          </a:p>
          <a:p>
            <a:r>
              <a:rPr lang="en-US" altLang="zh-TW" dirty="0"/>
              <a:t>The neutral network consists of two layers of weights.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FF0000"/>
                </a:solidFill>
              </a:rPr>
              <a:t>hidden layer </a:t>
            </a:r>
            <a:r>
              <a:rPr lang="en-US" altLang="zh-TW" dirty="0"/>
              <a:t>consists of </a:t>
            </a:r>
            <a:r>
              <a:rPr lang="en-US" altLang="zh-TW" b="1" i="1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 neurons.</a:t>
            </a:r>
          </a:p>
          <a:p>
            <a:pPr lvl="2"/>
            <a:r>
              <a:rPr lang="en-US" altLang="zh-TW" sz="1600" b="1" i="1" dirty="0">
                <a:solidFill>
                  <a:srgbClr val="00B050"/>
                </a:solidFill>
              </a:rPr>
              <a:t>n</a:t>
            </a:r>
            <a:r>
              <a:rPr lang="en-US" altLang="zh-TW" sz="1600" b="1" dirty="0">
                <a:solidFill>
                  <a:srgbClr val="00B050"/>
                </a:solidFill>
              </a:rPr>
              <a:t> is the number of vector dimension used to represent a word.</a:t>
            </a:r>
            <a:endParaRPr lang="en-US" altLang="zh-TW" sz="2000" dirty="0"/>
          </a:p>
          <a:p>
            <a:pPr lvl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FF0000"/>
                </a:solidFill>
              </a:rPr>
              <a:t>input </a:t>
            </a:r>
            <a:r>
              <a:rPr lang="en-US" altLang="zh-TW" dirty="0"/>
              <a:t>and </a:t>
            </a:r>
            <a:r>
              <a:rPr lang="en-US" altLang="zh-TW" b="1" dirty="0">
                <a:solidFill>
                  <a:srgbClr val="FF0000"/>
                </a:solidFill>
              </a:rPr>
              <a:t>output layers </a:t>
            </a:r>
            <a:r>
              <a:rPr lang="en-US" altLang="zh-TW" dirty="0"/>
              <a:t>contain </a:t>
            </a:r>
            <a:r>
              <a:rPr lang="en-US" altLang="zh-TW" b="1" i="1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 neurons.</a:t>
            </a:r>
          </a:p>
          <a:p>
            <a:pPr lvl="2"/>
            <a:r>
              <a:rPr lang="en-US" altLang="zh-TW" sz="1600" i="1" dirty="0"/>
              <a:t>m</a:t>
            </a:r>
            <a:r>
              <a:rPr lang="en-US" altLang="zh-TW" sz="1600" dirty="0"/>
              <a:t> is the number of words in the vocabulary.</a:t>
            </a:r>
          </a:p>
          <a:p>
            <a:pPr lvl="2"/>
            <a:r>
              <a:rPr lang="en-US" altLang="zh-TW" sz="1600" dirty="0"/>
              <a:t>Note that the output layer uses </a:t>
            </a:r>
            <a:r>
              <a:rPr lang="en-US" altLang="zh-TW" sz="1600" b="1" dirty="0" err="1">
                <a:solidFill>
                  <a:srgbClr val="C00000"/>
                </a:solidFill>
              </a:rPr>
              <a:t>softmax</a:t>
            </a:r>
            <a:r>
              <a:rPr lang="en-US" altLang="zh-TW" sz="1600" dirty="0"/>
              <a:t> as an activation function.</a:t>
            </a:r>
          </a:p>
          <a:p>
            <a:endParaRPr lang="zh-TW" altLang="en-US" sz="1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74775" y="3081659"/>
            <a:ext cx="4395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Claude Monet </a:t>
            </a:r>
            <a:r>
              <a:rPr lang="en-US" altLang="zh-TW" b="1" dirty="0">
                <a:solidFill>
                  <a:srgbClr val="FF0000"/>
                </a:solidFill>
              </a:rPr>
              <a:t>painted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the Grand </a:t>
            </a:r>
            <a:r>
              <a:rPr lang="en-US" altLang="zh-TW" dirty="0"/>
              <a:t>Canal of </a:t>
            </a:r>
            <a:r>
              <a:rPr lang="en-US" altLang="zh-TW" dirty="0" err="1"/>
              <a:t>venice</a:t>
            </a:r>
            <a:r>
              <a:rPr lang="en-US" altLang="zh-TW" dirty="0"/>
              <a:t> in 1908.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49916" y="365759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/>
              <a:t>w</a:t>
            </a:r>
            <a:r>
              <a:rPr lang="en-US" altLang="zh-TW" i="1" baseline="-25000" dirty="0" err="1"/>
              <a:t>t</a:t>
            </a:r>
            <a:r>
              <a:rPr lang="en-US" altLang="zh-TW" dirty="0"/>
              <a:t>: the input word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 bwMode="auto">
          <a:xfrm flipV="1">
            <a:off x="2963008" y="3358753"/>
            <a:ext cx="152400" cy="30182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" name="文字方塊 8"/>
          <p:cNvSpPr txBox="1"/>
          <p:nvPr/>
        </p:nvSpPr>
        <p:spPr>
          <a:xfrm>
            <a:off x="2277208" y="2590799"/>
            <a:ext cx="3143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w</a:t>
            </a:r>
            <a:r>
              <a:rPr lang="en-US" altLang="zh-TW" i="1" baseline="-25000" dirty="0"/>
              <a:t>t</a:t>
            </a:r>
            <a:r>
              <a:rPr lang="en-US" altLang="zh-TW" baseline="-25000" dirty="0"/>
              <a:t>-2</a:t>
            </a:r>
            <a:r>
              <a:rPr lang="en-US" altLang="zh-TW" dirty="0"/>
              <a:t>,</a:t>
            </a:r>
            <a:r>
              <a:rPr lang="en-US" altLang="zh-TW" i="1" dirty="0"/>
              <a:t> w</a:t>
            </a:r>
            <a:r>
              <a:rPr lang="en-US" altLang="zh-TW" i="1" baseline="-25000" dirty="0"/>
              <a:t>t</a:t>
            </a:r>
            <a:r>
              <a:rPr lang="en-US" altLang="zh-TW" baseline="-25000" dirty="0"/>
              <a:t>-1 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t</a:t>
            </a:r>
            <a:r>
              <a:rPr lang="en-US" altLang="zh-TW" baseline="-25000" dirty="0"/>
              <a:t>+1 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t</a:t>
            </a:r>
            <a:r>
              <a:rPr lang="en-US" altLang="zh-TW" baseline="-25000" dirty="0"/>
              <a:t>+2 </a:t>
            </a:r>
            <a:r>
              <a:rPr lang="en-US" altLang="zh-TW" dirty="0"/>
              <a:t>: the surrounding words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cxnSpLocks/>
          </p:cNvCxnSpPr>
          <p:nvPr/>
        </p:nvCxnSpPr>
        <p:spPr bwMode="auto">
          <a:xfrm flipH="1">
            <a:off x="2549916" y="2973287"/>
            <a:ext cx="172748" cy="15388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直線單箭頭接點 12"/>
          <p:cNvCxnSpPr>
            <a:cxnSpLocks/>
          </p:cNvCxnSpPr>
          <p:nvPr/>
        </p:nvCxnSpPr>
        <p:spPr bwMode="auto">
          <a:xfrm>
            <a:off x="3672652" y="2973287"/>
            <a:ext cx="152401" cy="15388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92518E-26F0-4171-8C34-B436A6B4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3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(2/9)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The prediction </a:t>
            </a:r>
            <a:r>
              <a:rPr lang="en-US" altLang="zh-TW" sz="1400" dirty="0"/>
              <a:t>(</a:t>
            </a:r>
            <a:r>
              <a:rPr lang="en-US" altLang="zh-TW" sz="1400" b="1" i="1" dirty="0"/>
              <a:t>testing</a:t>
            </a:r>
            <a:r>
              <a:rPr lang="en-US" altLang="zh-TW" sz="1400" dirty="0"/>
              <a:t>)</a:t>
            </a:r>
            <a:r>
              <a:rPr lang="en-US" altLang="zh-TW" sz="1800" dirty="0"/>
              <a:t> phase of the model:</a:t>
            </a:r>
          </a:p>
          <a:p>
            <a:pPr lvl="2"/>
            <a:endParaRPr lang="en-US" altLang="zh-TW" sz="1600" dirty="0"/>
          </a:p>
          <a:p>
            <a:pPr lvl="2"/>
            <a:endParaRPr lang="zh-TW" altLang="en-US" sz="1600" dirty="0"/>
          </a:p>
        </p:txBody>
      </p:sp>
      <p:sp>
        <p:nvSpPr>
          <p:cNvPr id="5" name="橢圓 4"/>
          <p:cNvSpPr/>
          <p:nvPr/>
        </p:nvSpPr>
        <p:spPr bwMode="auto">
          <a:xfrm>
            <a:off x="4114800" y="26670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4114800" y="32766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4114800" y="38862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4114800" y="4856162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91000" y="4452531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536925" y="5486478"/>
            <a:ext cx="1851066" cy="369332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/>
              <a:t>n</a:t>
            </a:r>
            <a:r>
              <a:rPr lang="en-US" altLang="zh-TW" dirty="0"/>
              <a:t> hidden neurons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 bwMode="auto">
          <a:xfrm>
            <a:off x="1773962" y="2324100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1773962" y="2876021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1773962" y="3427942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74741" y="4533900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17" name="圓角矩形 16"/>
          <p:cNvSpPr/>
          <p:nvPr/>
        </p:nvSpPr>
        <p:spPr bwMode="auto">
          <a:xfrm>
            <a:off x="1777150" y="3979862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1773962" y="4932362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圓角矩形 18"/>
          <p:cNvSpPr/>
          <p:nvPr/>
        </p:nvSpPr>
        <p:spPr bwMode="auto">
          <a:xfrm>
            <a:off x="6485579" y="2324100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0.006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圓角矩形 19"/>
          <p:cNvSpPr/>
          <p:nvPr/>
        </p:nvSpPr>
        <p:spPr bwMode="auto">
          <a:xfrm>
            <a:off x="6485579" y="2876021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0.004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6485579" y="3427942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0.001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571214" y="4533900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23" name="圓角矩形 22"/>
          <p:cNvSpPr/>
          <p:nvPr/>
        </p:nvSpPr>
        <p:spPr bwMode="auto">
          <a:xfrm>
            <a:off x="6488767" y="3979862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0.967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圓角矩形 23"/>
          <p:cNvSpPr/>
          <p:nvPr/>
        </p:nvSpPr>
        <p:spPr bwMode="auto">
          <a:xfrm>
            <a:off x="6485579" y="4932362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0.001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圓角矩形 24"/>
          <p:cNvSpPr/>
          <p:nvPr/>
        </p:nvSpPr>
        <p:spPr bwMode="auto">
          <a:xfrm>
            <a:off x="1773962" y="5484282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圓角矩形 25"/>
          <p:cNvSpPr/>
          <p:nvPr/>
        </p:nvSpPr>
        <p:spPr bwMode="auto">
          <a:xfrm>
            <a:off x="6478087" y="5484282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0.001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單箭頭接點 27"/>
          <p:cNvCxnSpPr>
            <a:stCxn id="12" idx="3"/>
            <a:endCxn id="5" idx="2"/>
          </p:cNvCxnSpPr>
          <p:nvPr/>
        </p:nvCxnSpPr>
        <p:spPr bwMode="auto">
          <a:xfrm>
            <a:off x="2077591" y="2491383"/>
            <a:ext cx="2037209" cy="4042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0" name="直線單箭頭接點 29"/>
          <p:cNvCxnSpPr>
            <a:stCxn id="12" idx="3"/>
            <a:endCxn id="6" idx="2"/>
          </p:cNvCxnSpPr>
          <p:nvPr/>
        </p:nvCxnSpPr>
        <p:spPr bwMode="auto">
          <a:xfrm>
            <a:off x="2077591" y="2491383"/>
            <a:ext cx="2037209" cy="10138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2" name="直線單箭頭接點 31"/>
          <p:cNvCxnSpPr>
            <a:stCxn id="12" idx="3"/>
            <a:endCxn id="7" idx="2"/>
          </p:cNvCxnSpPr>
          <p:nvPr/>
        </p:nvCxnSpPr>
        <p:spPr bwMode="auto">
          <a:xfrm>
            <a:off x="2077591" y="2491383"/>
            <a:ext cx="2037209" cy="16234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4" name="直線單箭頭接點 33"/>
          <p:cNvCxnSpPr>
            <a:stCxn id="12" idx="3"/>
            <a:endCxn id="8" idx="2"/>
          </p:cNvCxnSpPr>
          <p:nvPr/>
        </p:nvCxnSpPr>
        <p:spPr bwMode="auto">
          <a:xfrm>
            <a:off x="2077591" y="2491383"/>
            <a:ext cx="2037209" cy="259337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6" name="直線單箭頭接點 35"/>
          <p:cNvCxnSpPr>
            <a:stCxn id="14" idx="3"/>
            <a:endCxn id="5" idx="2"/>
          </p:cNvCxnSpPr>
          <p:nvPr/>
        </p:nvCxnSpPr>
        <p:spPr bwMode="auto">
          <a:xfrm flipV="1">
            <a:off x="2077591" y="2895600"/>
            <a:ext cx="2037209" cy="147704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8" name="直線單箭頭接點 37"/>
          <p:cNvCxnSpPr>
            <a:stCxn id="14" idx="3"/>
            <a:endCxn id="6" idx="2"/>
          </p:cNvCxnSpPr>
          <p:nvPr/>
        </p:nvCxnSpPr>
        <p:spPr bwMode="auto">
          <a:xfrm>
            <a:off x="2077591" y="3043304"/>
            <a:ext cx="2037209" cy="461896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0" name="直線單箭頭接點 39"/>
          <p:cNvCxnSpPr>
            <a:stCxn id="14" idx="3"/>
            <a:endCxn id="7" idx="2"/>
          </p:cNvCxnSpPr>
          <p:nvPr/>
        </p:nvCxnSpPr>
        <p:spPr bwMode="auto">
          <a:xfrm>
            <a:off x="2077591" y="3043304"/>
            <a:ext cx="2037209" cy="1071496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2" name="直線單箭頭接點 41"/>
          <p:cNvCxnSpPr>
            <a:stCxn id="14" idx="3"/>
            <a:endCxn id="8" idx="2"/>
          </p:cNvCxnSpPr>
          <p:nvPr/>
        </p:nvCxnSpPr>
        <p:spPr bwMode="auto">
          <a:xfrm>
            <a:off x="2077591" y="3043304"/>
            <a:ext cx="2037209" cy="204145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直線單箭頭接點 43"/>
          <p:cNvCxnSpPr>
            <a:stCxn id="15" idx="3"/>
            <a:endCxn id="5" idx="2"/>
          </p:cNvCxnSpPr>
          <p:nvPr/>
        </p:nvCxnSpPr>
        <p:spPr bwMode="auto">
          <a:xfrm flipV="1">
            <a:off x="2077591" y="2895600"/>
            <a:ext cx="2037209" cy="69962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8" name="直線單箭頭接點 47"/>
          <p:cNvCxnSpPr>
            <a:stCxn id="15" idx="3"/>
          </p:cNvCxnSpPr>
          <p:nvPr/>
        </p:nvCxnSpPr>
        <p:spPr bwMode="auto">
          <a:xfrm flipV="1">
            <a:off x="2077591" y="3505200"/>
            <a:ext cx="2022065" cy="9002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0" name="直線單箭頭接點 49"/>
          <p:cNvCxnSpPr>
            <a:stCxn id="15" idx="3"/>
            <a:endCxn id="7" idx="2"/>
          </p:cNvCxnSpPr>
          <p:nvPr/>
        </p:nvCxnSpPr>
        <p:spPr bwMode="auto">
          <a:xfrm>
            <a:off x="2077591" y="3595225"/>
            <a:ext cx="2037209" cy="51957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2" name="直線單箭頭接點 51"/>
          <p:cNvCxnSpPr>
            <a:stCxn id="15" idx="3"/>
            <a:endCxn id="8" idx="2"/>
          </p:cNvCxnSpPr>
          <p:nvPr/>
        </p:nvCxnSpPr>
        <p:spPr bwMode="auto">
          <a:xfrm>
            <a:off x="2077591" y="3595225"/>
            <a:ext cx="2037209" cy="148953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4" name="直線單箭頭接點 53"/>
          <p:cNvCxnSpPr>
            <a:stCxn id="17" idx="3"/>
            <a:endCxn id="7" idx="2"/>
          </p:cNvCxnSpPr>
          <p:nvPr/>
        </p:nvCxnSpPr>
        <p:spPr bwMode="auto">
          <a:xfrm flipV="1">
            <a:off x="2080779" y="4114800"/>
            <a:ext cx="2034021" cy="323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6" name="直線單箭頭接點 55"/>
          <p:cNvCxnSpPr>
            <a:stCxn id="17" idx="3"/>
            <a:endCxn id="6" idx="2"/>
          </p:cNvCxnSpPr>
          <p:nvPr/>
        </p:nvCxnSpPr>
        <p:spPr bwMode="auto">
          <a:xfrm flipV="1">
            <a:off x="2080779" y="3505200"/>
            <a:ext cx="2034021" cy="6419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8" name="直線單箭頭接點 57"/>
          <p:cNvCxnSpPr>
            <a:stCxn id="17" idx="3"/>
            <a:endCxn id="5" idx="2"/>
          </p:cNvCxnSpPr>
          <p:nvPr/>
        </p:nvCxnSpPr>
        <p:spPr bwMode="auto">
          <a:xfrm flipV="1">
            <a:off x="2080779" y="2895600"/>
            <a:ext cx="2034021" cy="12515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0" name="直線單箭頭接點 59"/>
          <p:cNvCxnSpPr>
            <a:stCxn id="17" idx="3"/>
            <a:endCxn id="8" idx="2"/>
          </p:cNvCxnSpPr>
          <p:nvPr/>
        </p:nvCxnSpPr>
        <p:spPr bwMode="auto">
          <a:xfrm>
            <a:off x="2080779" y="4147145"/>
            <a:ext cx="2034021" cy="9376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2" name="直線單箭頭接點 61"/>
          <p:cNvCxnSpPr>
            <a:stCxn id="18" idx="3"/>
            <a:endCxn id="5" idx="2"/>
          </p:cNvCxnSpPr>
          <p:nvPr/>
        </p:nvCxnSpPr>
        <p:spPr bwMode="auto">
          <a:xfrm flipV="1">
            <a:off x="2077591" y="2895600"/>
            <a:ext cx="2037209" cy="22040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4" name="直線單箭頭接點 63"/>
          <p:cNvCxnSpPr>
            <a:stCxn id="18" idx="3"/>
            <a:endCxn id="6" idx="2"/>
          </p:cNvCxnSpPr>
          <p:nvPr/>
        </p:nvCxnSpPr>
        <p:spPr bwMode="auto">
          <a:xfrm flipV="1">
            <a:off x="2077591" y="3505200"/>
            <a:ext cx="2037209" cy="15944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6" name="直線單箭頭接點 65"/>
          <p:cNvCxnSpPr>
            <a:stCxn id="18" idx="3"/>
            <a:endCxn id="7" idx="2"/>
          </p:cNvCxnSpPr>
          <p:nvPr/>
        </p:nvCxnSpPr>
        <p:spPr bwMode="auto">
          <a:xfrm flipV="1">
            <a:off x="2077591" y="4114800"/>
            <a:ext cx="2037209" cy="9848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8" name="直線單箭頭接點 67"/>
          <p:cNvCxnSpPr>
            <a:stCxn id="18" idx="3"/>
            <a:endCxn id="8" idx="2"/>
          </p:cNvCxnSpPr>
          <p:nvPr/>
        </p:nvCxnSpPr>
        <p:spPr bwMode="auto">
          <a:xfrm flipV="1">
            <a:off x="2077591" y="5084762"/>
            <a:ext cx="2037209" cy="1488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stCxn id="25" idx="3"/>
            <a:endCxn id="5" idx="2"/>
          </p:cNvCxnSpPr>
          <p:nvPr/>
        </p:nvCxnSpPr>
        <p:spPr bwMode="auto">
          <a:xfrm flipV="1">
            <a:off x="2077591" y="2895600"/>
            <a:ext cx="2037209" cy="275596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2" name="直線單箭頭接點 71"/>
          <p:cNvCxnSpPr>
            <a:stCxn id="25" idx="3"/>
            <a:endCxn id="6" idx="2"/>
          </p:cNvCxnSpPr>
          <p:nvPr/>
        </p:nvCxnSpPr>
        <p:spPr bwMode="auto">
          <a:xfrm flipV="1">
            <a:off x="2077591" y="3505200"/>
            <a:ext cx="2037209" cy="214636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4" name="直線單箭頭接點 73"/>
          <p:cNvCxnSpPr>
            <a:stCxn id="25" idx="3"/>
            <a:endCxn id="7" idx="2"/>
          </p:cNvCxnSpPr>
          <p:nvPr/>
        </p:nvCxnSpPr>
        <p:spPr bwMode="auto">
          <a:xfrm flipV="1">
            <a:off x="2077591" y="4114800"/>
            <a:ext cx="2037209" cy="153676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6" name="直線單箭頭接點 75"/>
          <p:cNvCxnSpPr>
            <a:stCxn id="25" idx="3"/>
            <a:endCxn id="8" idx="2"/>
          </p:cNvCxnSpPr>
          <p:nvPr/>
        </p:nvCxnSpPr>
        <p:spPr bwMode="auto">
          <a:xfrm flipV="1">
            <a:off x="2077591" y="5084762"/>
            <a:ext cx="2037209" cy="56680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8" name="直線單箭頭接點 77"/>
          <p:cNvCxnSpPr>
            <a:stCxn id="5" idx="6"/>
            <a:endCxn id="19" idx="1"/>
          </p:cNvCxnSpPr>
          <p:nvPr/>
        </p:nvCxnSpPr>
        <p:spPr bwMode="auto">
          <a:xfrm flipV="1">
            <a:off x="4572000" y="2494360"/>
            <a:ext cx="1913579" cy="4012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0" name="直線單箭頭接點 79"/>
          <p:cNvCxnSpPr>
            <a:stCxn id="5" idx="6"/>
            <a:endCxn id="20" idx="1"/>
          </p:cNvCxnSpPr>
          <p:nvPr/>
        </p:nvCxnSpPr>
        <p:spPr bwMode="auto">
          <a:xfrm>
            <a:off x="4572000" y="2895600"/>
            <a:ext cx="1913579" cy="15068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2" name="直線單箭頭接點 81"/>
          <p:cNvCxnSpPr>
            <a:stCxn id="5" idx="6"/>
            <a:endCxn id="21" idx="1"/>
          </p:cNvCxnSpPr>
          <p:nvPr/>
        </p:nvCxnSpPr>
        <p:spPr bwMode="auto">
          <a:xfrm>
            <a:off x="4572000" y="2895600"/>
            <a:ext cx="1913579" cy="7026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4" name="直線單箭頭接點 83"/>
          <p:cNvCxnSpPr>
            <a:stCxn id="5" idx="6"/>
            <a:endCxn id="23" idx="1"/>
          </p:cNvCxnSpPr>
          <p:nvPr/>
        </p:nvCxnSpPr>
        <p:spPr bwMode="auto">
          <a:xfrm>
            <a:off x="4572000" y="2895600"/>
            <a:ext cx="1916767" cy="12545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6" name="直線單箭頭接點 85"/>
          <p:cNvCxnSpPr>
            <a:stCxn id="5" idx="6"/>
            <a:endCxn id="24" idx="1"/>
          </p:cNvCxnSpPr>
          <p:nvPr/>
        </p:nvCxnSpPr>
        <p:spPr bwMode="auto">
          <a:xfrm>
            <a:off x="4572000" y="2895600"/>
            <a:ext cx="1913579" cy="22070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8" name="直線單箭頭接點 87"/>
          <p:cNvCxnSpPr>
            <a:stCxn id="5" idx="6"/>
            <a:endCxn id="26" idx="1"/>
          </p:cNvCxnSpPr>
          <p:nvPr/>
        </p:nvCxnSpPr>
        <p:spPr bwMode="auto">
          <a:xfrm>
            <a:off x="4572000" y="2895600"/>
            <a:ext cx="1906087" cy="275894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0" name="直線單箭頭接點 89"/>
          <p:cNvCxnSpPr>
            <a:stCxn id="6" idx="6"/>
            <a:endCxn id="19" idx="1"/>
          </p:cNvCxnSpPr>
          <p:nvPr/>
        </p:nvCxnSpPr>
        <p:spPr bwMode="auto">
          <a:xfrm flipV="1">
            <a:off x="4572000" y="2494360"/>
            <a:ext cx="1913579" cy="10108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2" name="直線單箭頭接點 91"/>
          <p:cNvCxnSpPr>
            <a:stCxn id="6" idx="6"/>
            <a:endCxn id="20" idx="1"/>
          </p:cNvCxnSpPr>
          <p:nvPr/>
        </p:nvCxnSpPr>
        <p:spPr bwMode="auto">
          <a:xfrm flipV="1">
            <a:off x="4572000" y="3046281"/>
            <a:ext cx="1913579" cy="45891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4" name="直線單箭頭接點 93"/>
          <p:cNvCxnSpPr>
            <a:stCxn id="6" idx="6"/>
            <a:endCxn id="21" idx="1"/>
          </p:cNvCxnSpPr>
          <p:nvPr/>
        </p:nvCxnSpPr>
        <p:spPr bwMode="auto">
          <a:xfrm>
            <a:off x="4572000" y="3505200"/>
            <a:ext cx="1913579" cy="930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6" name="直線單箭頭接點 95"/>
          <p:cNvCxnSpPr>
            <a:stCxn id="6" idx="6"/>
            <a:endCxn id="23" idx="1"/>
          </p:cNvCxnSpPr>
          <p:nvPr/>
        </p:nvCxnSpPr>
        <p:spPr bwMode="auto">
          <a:xfrm>
            <a:off x="4572000" y="3505200"/>
            <a:ext cx="1916767" cy="6449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8" name="直線單箭頭接點 97"/>
          <p:cNvCxnSpPr>
            <a:stCxn id="6" idx="6"/>
            <a:endCxn id="24" idx="1"/>
          </p:cNvCxnSpPr>
          <p:nvPr/>
        </p:nvCxnSpPr>
        <p:spPr bwMode="auto">
          <a:xfrm>
            <a:off x="4572000" y="3505200"/>
            <a:ext cx="1913579" cy="15974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0" name="直線單箭頭接點 99"/>
          <p:cNvCxnSpPr>
            <a:stCxn id="6" idx="6"/>
            <a:endCxn id="26" idx="1"/>
          </p:cNvCxnSpPr>
          <p:nvPr/>
        </p:nvCxnSpPr>
        <p:spPr bwMode="auto">
          <a:xfrm>
            <a:off x="4572000" y="3505200"/>
            <a:ext cx="1906087" cy="214934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2" name="直線單箭頭接點 101"/>
          <p:cNvCxnSpPr>
            <a:stCxn id="7" idx="6"/>
            <a:endCxn id="19" idx="1"/>
          </p:cNvCxnSpPr>
          <p:nvPr/>
        </p:nvCxnSpPr>
        <p:spPr bwMode="auto">
          <a:xfrm flipV="1">
            <a:off x="4572000" y="2494360"/>
            <a:ext cx="1913579" cy="16204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4" name="直線單箭頭接點 103"/>
          <p:cNvCxnSpPr>
            <a:stCxn id="7" idx="6"/>
            <a:endCxn id="20" idx="1"/>
          </p:cNvCxnSpPr>
          <p:nvPr/>
        </p:nvCxnSpPr>
        <p:spPr bwMode="auto">
          <a:xfrm flipV="1">
            <a:off x="4572000" y="3046281"/>
            <a:ext cx="1913579" cy="106851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6" name="直線單箭頭接點 105"/>
          <p:cNvCxnSpPr>
            <a:stCxn id="7" idx="6"/>
            <a:endCxn id="21" idx="1"/>
          </p:cNvCxnSpPr>
          <p:nvPr/>
        </p:nvCxnSpPr>
        <p:spPr bwMode="auto">
          <a:xfrm flipV="1">
            <a:off x="4572000" y="3598202"/>
            <a:ext cx="1913579" cy="51659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8" name="直線單箭頭接點 107"/>
          <p:cNvCxnSpPr>
            <a:stCxn id="7" idx="6"/>
            <a:endCxn id="23" idx="1"/>
          </p:cNvCxnSpPr>
          <p:nvPr/>
        </p:nvCxnSpPr>
        <p:spPr bwMode="auto">
          <a:xfrm>
            <a:off x="4572000" y="4114800"/>
            <a:ext cx="1916767" cy="353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0" name="直線單箭頭接點 109"/>
          <p:cNvCxnSpPr>
            <a:stCxn id="7" idx="6"/>
            <a:endCxn id="24" idx="1"/>
          </p:cNvCxnSpPr>
          <p:nvPr/>
        </p:nvCxnSpPr>
        <p:spPr bwMode="auto">
          <a:xfrm>
            <a:off x="4572000" y="4114800"/>
            <a:ext cx="1913579" cy="9878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2" name="直線單箭頭接點 111"/>
          <p:cNvCxnSpPr>
            <a:stCxn id="7" idx="6"/>
            <a:endCxn id="26" idx="1"/>
          </p:cNvCxnSpPr>
          <p:nvPr/>
        </p:nvCxnSpPr>
        <p:spPr bwMode="auto">
          <a:xfrm>
            <a:off x="4572000" y="4114800"/>
            <a:ext cx="1906087" cy="153974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4" name="直線單箭頭接點 113"/>
          <p:cNvCxnSpPr>
            <a:stCxn id="8" idx="6"/>
            <a:endCxn id="19" idx="1"/>
          </p:cNvCxnSpPr>
          <p:nvPr/>
        </p:nvCxnSpPr>
        <p:spPr bwMode="auto">
          <a:xfrm flipV="1">
            <a:off x="4572000" y="2494360"/>
            <a:ext cx="1913579" cy="25904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6" name="直線單箭頭接點 115"/>
          <p:cNvCxnSpPr>
            <a:stCxn id="8" idx="6"/>
            <a:endCxn id="20" idx="1"/>
          </p:cNvCxnSpPr>
          <p:nvPr/>
        </p:nvCxnSpPr>
        <p:spPr bwMode="auto">
          <a:xfrm flipV="1">
            <a:off x="4572000" y="3046281"/>
            <a:ext cx="1913579" cy="203848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8" name="直線單箭頭接點 117"/>
          <p:cNvCxnSpPr>
            <a:stCxn id="8" idx="6"/>
            <a:endCxn id="21" idx="1"/>
          </p:cNvCxnSpPr>
          <p:nvPr/>
        </p:nvCxnSpPr>
        <p:spPr bwMode="auto">
          <a:xfrm flipV="1">
            <a:off x="4572000" y="3598202"/>
            <a:ext cx="1913579" cy="148656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0" name="直線單箭頭接點 119"/>
          <p:cNvCxnSpPr>
            <a:stCxn id="8" idx="6"/>
            <a:endCxn id="23" idx="1"/>
          </p:cNvCxnSpPr>
          <p:nvPr/>
        </p:nvCxnSpPr>
        <p:spPr bwMode="auto">
          <a:xfrm flipV="1">
            <a:off x="4572000" y="4150122"/>
            <a:ext cx="1916767" cy="9346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2" name="直線單箭頭接點 121"/>
          <p:cNvCxnSpPr>
            <a:stCxn id="8" idx="6"/>
            <a:endCxn id="24" idx="1"/>
          </p:cNvCxnSpPr>
          <p:nvPr/>
        </p:nvCxnSpPr>
        <p:spPr bwMode="auto">
          <a:xfrm>
            <a:off x="4572000" y="5084762"/>
            <a:ext cx="1913579" cy="1786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4" name="直線單箭頭接點 123"/>
          <p:cNvCxnSpPr>
            <a:stCxn id="8" idx="6"/>
            <a:endCxn id="26" idx="1"/>
          </p:cNvCxnSpPr>
          <p:nvPr/>
        </p:nvCxnSpPr>
        <p:spPr bwMode="auto">
          <a:xfrm>
            <a:off x="4572000" y="5084762"/>
            <a:ext cx="1906087" cy="5697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5" name="文字方塊 144"/>
          <p:cNvSpPr txBox="1"/>
          <p:nvPr/>
        </p:nvSpPr>
        <p:spPr>
          <a:xfrm>
            <a:off x="583264" y="5953016"/>
            <a:ext cx="2582954" cy="646331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/>
              <a:t>m</a:t>
            </a:r>
            <a:r>
              <a:rPr lang="en-US" altLang="zh-TW" dirty="0"/>
              <a:t> inputs</a:t>
            </a:r>
          </a:p>
          <a:p>
            <a:r>
              <a:rPr lang="en-US" altLang="zh-TW" b="1" dirty="0">
                <a:solidFill>
                  <a:srgbClr val="A40508"/>
                </a:solidFill>
              </a:rPr>
              <a:t>one-hot vector for words</a:t>
            </a:r>
            <a:endParaRPr lang="zh-TW" altLang="en-US" b="1" dirty="0">
              <a:solidFill>
                <a:srgbClr val="A40508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6212093" y="5967082"/>
            <a:ext cx="1253860" cy="369332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/>
              <a:t>m</a:t>
            </a:r>
            <a:r>
              <a:rPr lang="en-US" altLang="zh-TW" dirty="0"/>
              <a:t> outputs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936417" y="2333919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Claude</a:t>
            </a:r>
            <a:endParaRPr lang="zh-TW" altLang="en-US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976492" y="2867319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Monet</a:t>
            </a:r>
            <a:endParaRPr lang="zh-TW" altLang="en-US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917181" y="3400719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painted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226560" y="400734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</a:t>
            </a:r>
            <a:endParaRPr lang="zh-TW" altLang="en-US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087099" y="49247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drew</a:t>
            </a:r>
            <a:endParaRPr lang="zh-TW" altLang="en-US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816191" y="545514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sketched</a:t>
            </a:r>
            <a:endParaRPr lang="zh-TW" altLang="en-US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7060735" y="2362200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Claude</a:t>
            </a:r>
            <a:endParaRPr lang="zh-TW" altLang="en-US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060735" y="2895600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Monet</a:t>
            </a:r>
            <a:endParaRPr lang="zh-TW" altLang="en-US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7060735" y="342900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painted</a:t>
            </a:r>
            <a:endParaRPr lang="zh-TW" altLang="en-US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7060735" y="403562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7060735" y="4953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drew</a:t>
            </a:r>
            <a:endParaRPr lang="zh-TW" altLang="en-US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7060735" y="548342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sketched</a:t>
            </a:r>
            <a:endParaRPr lang="zh-TW" alt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5503DB5-A6C0-4C23-9654-73754B8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6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(3/9)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How to train the prediction model?</a:t>
            </a:r>
          </a:p>
          <a:p>
            <a:pPr lvl="1"/>
            <a:r>
              <a:rPr lang="en-US" altLang="zh-TW" sz="2000" dirty="0"/>
              <a:t>You need a text corpus.</a:t>
            </a:r>
          </a:p>
          <a:p>
            <a:pPr lvl="1"/>
            <a:r>
              <a:rPr lang="en-US" altLang="zh-TW" sz="2000" dirty="0"/>
              <a:t>Suppose the window size of the context is 2.</a:t>
            </a:r>
          </a:p>
          <a:p>
            <a:pPr lvl="1"/>
            <a:r>
              <a:rPr lang="en-US" altLang="zh-TW" sz="2000" dirty="0"/>
              <a:t>Process every token in the corpus to produce a set of </a:t>
            </a:r>
            <a:r>
              <a:rPr lang="en-US" altLang="zh-TW" sz="2000" b="1" dirty="0"/>
              <a:t>training word pairs</a:t>
            </a:r>
            <a:r>
              <a:rPr lang="en-US" altLang="zh-TW" sz="2000" dirty="0"/>
              <a:t>: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20478" y="3627426"/>
            <a:ext cx="4395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Claude Monet </a:t>
            </a:r>
            <a:r>
              <a:rPr lang="en-US" altLang="zh-TW" b="1" dirty="0">
                <a:solidFill>
                  <a:srgbClr val="FF0000"/>
                </a:solidFill>
              </a:rPr>
              <a:t>painted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the Grand </a:t>
            </a:r>
            <a:r>
              <a:rPr lang="en-US" altLang="zh-TW" dirty="0"/>
              <a:t>Canal of </a:t>
            </a:r>
            <a:r>
              <a:rPr lang="en-US" altLang="zh-TW" dirty="0" err="1"/>
              <a:t>venice</a:t>
            </a:r>
            <a:r>
              <a:rPr lang="en-US" altLang="zh-TW" dirty="0"/>
              <a:t> in 1908.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2858678" y="4160826"/>
            <a:ext cx="3810000" cy="2410570"/>
          </a:xfrm>
          <a:prstGeom prst="wedgeRoundRectCallout">
            <a:avLst>
              <a:gd name="adj1" fmla="val -30531"/>
              <a:gd name="adj2" fmla="val -59542"/>
              <a:gd name="adj3" fmla="val 16667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74229"/>
              </p:ext>
            </p:extLst>
          </p:nvPr>
        </p:nvGraphicFramePr>
        <p:xfrm>
          <a:off x="3239678" y="4290894"/>
          <a:ext cx="3048000" cy="214629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600949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84205457"/>
                    </a:ext>
                  </a:extLst>
                </a:gridCol>
              </a:tblGrid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input</a:t>
                      </a:r>
                      <a:r>
                        <a:rPr lang="en-US" altLang="zh-TW" sz="1400" baseline="0" dirty="0"/>
                        <a:t> word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expected</a:t>
                      </a:r>
                      <a:r>
                        <a:rPr lang="en-US" altLang="zh-TW" sz="1100" baseline="0" dirty="0"/>
                        <a:t> output word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252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…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67481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painted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Claude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72322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painted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Monet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85626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painted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38130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painted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01471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…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85997"/>
                  </a:ext>
                </a:extLst>
              </a:tr>
            </a:tbl>
          </a:graphicData>
        </a:graphic>
      </p:graphicFrame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ECB2492-C027-4982-A486-CD61FB7C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(4/9)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/>
              <a:t>Randomly initialize the network </a:t>
            </a:r>
            <a:r>
              <a:rPr lang="en-US" altLang="zh-TW" sz="1600" dirty="0"/>
              <a:t>(weights)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 bwMode="auto">
          <a:xfrm>
            <a:off x="4114800" y="26670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4114800" y="32766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4114800" y="38862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4114800" y="4856162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91000" y="4452531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719340" y="5380510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n</a:t>
            </a:r>
            <a:r>
              <a:rPr lang="en-US" altLang="zh-TW" dirty="0"/>
              <a:t> hidden neurons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 bwMode="auto">
          <a:xfrm>
            <a:off x="1773962" y="2324100"/>
            <a:ext cx="204383" cy="3256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1773962" y="2876021"/>
            <a:ext cx="204383" cy="3256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1773962" y="3427942"/>
            <a:ext cx="204383" cy="3256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37005" y="4533900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16" name="圓角矩形 15"/>
          <p:cNvSpPr/>
          <p:nvPr/>
        </p:nvSpPr>
        <p:spPr bwMode="auto">
          <a:xfrm>
            <a:off x="1777150" y="3979862"/>
            <a:ext cx="204383" cy="3256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1773962" y="4932362"/>
            <a:ext cx="204383" cy="3256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6485579" y="2324100"/>
            <a:ext cx="204383" cy="32563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圓角矩形 18"/>
          <p:cNvSpPr/>
          <p:nvPr/>
        </p:nvSpPr>
        <p:spPr bwMode="auto">
          <a:xfrm>
            <a:off x="6485579" y="2876021"/>
            <a:ext cx="204383" cy="32563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圓角矩形 19"/>
          <p:cNvSpPr/>
          <p:nvPr/>
        </p:nvSpPr>
        <p:spPr bwMode="auto">
          <a:xfrm>
            <a:off x="6485579" y="3427942"/>
            <a:ext cx="204383" cy="32563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64086" y="4533900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22" name="圓角矩形 21"/>
          <p:cNvSpPr/>
          <p:nvPr/>
        </p:nvSpPr>
        <p:spPr bwMode="auto">
          <a:xfrm>
            <a:off x="6488767" y="3979862"/>
            <a:ext cx="204383" cy="32563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6485579" y="4932362"/>
            <a:ext cx="204383" cy="32563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圓角矩形 23"/>
          <p:cNvSpPr/>
          <p:nvPr/>
        </p:nvSpPr>
        <p:spPr bwMode="auto">
          <a:xfrm>
            <a:off x="1773962" y="5484282"/>
            <a:ext cx="204383" cy="3256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圓角矩形 24"/>
          <p:cNvSpPr/>
          <p:nvPr/>
        </p:nvSpPr>
        <p:spPr bwMode="auto">
          <a:xfrm>
            <a:off x="6478087" y="5484282"/>
            <a:ext cx="204383" cy="32563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6" name="直線單箭頭接點 25"/>
          <p:cNvCxnSpPr>
            <a:stCxn id="12" idx="3"/>
            <a:endCxn id="6" idx="2"/>
          </p:cNvCxnSpPr>
          <p:nvPr/>
        </p:nvCxnSpPr>
        <p:spPr bwMode="auto">
          <a:xfrm>
            <a:off x="1978345" y="2486918"/>
            <a:ext cx="2136455" cy="4086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直線單箭頭接點 26"/>
          <p:cNvCxnSpPr>
            <a:stCxn id="12" idx="3"/>
            <a:endCxn id="7" idx="2"/>
          </p:cNvCxnSpPr>
          <p:nvPr/>
        </p:nvCxnSpPr>
        <p:spPr bwMode="auto">
          <a:xfrm>
            <a:off x="1978345" y="2486918"/>
            <a:ext cx="2136455" cy="10182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8" name="直線單箭頭接點 27"/>
          <p:cNvCxnSpPr>
            <a:stCxn id="12" idx="3"/>
            <a:endCxn id="8" idx="2"/>
          </p:cNvCxnSpPr>
          <p:nvPr/>
        </p:nvCxnSpPr>
        <p:spPr bwMode="auto">
          <a:xfrm>
            <a:off x="1978345" y="2486918"/>
            <a:ext cx="2136455" cy="16278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線單箭頭接點 28"/>
          <p:cNvCxnSpPr>
            <a:stCxn id="12" idx="3"/>
            <a:endCxn id="9" idx="2"/>
          </p:cNvCxnSpPr>
          <p:nvPr/>
        </p:nvCxnSpPr>
        <p:spPr bwMode="auto">
          <a:xfrm>
            <a:off x="1978345" y="2486918"/>
            <a:ext cx="2136455" cy="2597844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0" name="直線單箭頭接點 29"/>
          <p:cNvCxnSpPr>
            <a:stCxn id="13" idx="3"/>
            <a:endCxn id="6" idx="2"/>
          </p:cNvCxnSpPr>
          <p:nvPr/>
        </p:nvCxnSpPr>
        <p:spPr bwMode="auto">
          <a:xfrm flipV="1">
            <a:off x="1978345" y="2895600"/>
            <a:ext cx="2136455" cy="14323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直線單箭頭接點 30"/>
          <p:cNvCxnSpPr>
            <a:stCxn id="13" idx="3"/>
            <a:endCxn id="7" idx="2"/>
          </p:cNvCxnSpPr>
          <p:nvPr/>
        </p:nvCxnSpPr>
        <p:spPr bwMode="auto">
          <a:xfrm>
            <a:off x="1978345" y="3038839"/>
            <a:ext cx="2136455" cy="46636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2" name="直線單箭頭接點 31"/>
          <p:cNvCxnSpPr>
            <a:stCxn id="13" idx="3"/>
            <a:endCxn id="8" idx="2"/>
          </p:cNvCxnSpPr>
          <p:nvPr/>
        </p:nvCxnSpPr>
        <p:spPr bwMode="auto">
          <a:xfrm>
            <a:off x="1978345" y="3038839"/>
            <a:ext cx="2136455" cy="107596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3" name="直線單箭頭接點 32"/>
          <p:cNvCxnSpPr>
            <a:stCxn id="13" idx="3"/>
            <a:endCxn id="9" idx="2"/>
          </p:cNvCxnSpPr>
          <p:nvPr/>
        </p:nvCxnSpPr>
        <p:spPr bwMode="auto">
          <a:xfrm>
            <a:off x="1978345" y="3038839"/>
            <a:ext cx="2136455" cy="204592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4" name="直線單箭頭接點 33"/>
          <p:cNvCxnSpPr>
            <a:stCxn id="14" idx="3"/>
            <a:endCxn id="6" idx="2"/>
          </p:cNvCxnSpPr>
          <p:nvPr/>
        </p:nvCxnSpPr>
        <p:spPr bwMode="auto">
          <a:xfrm flipV="1">
            <a:off x="1978345" y="2895600"/>
            <a:ext cx="2136455" cy="69516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5" name="直線單箭頭接點 34"/>
          <p:cNvCxnSpPr>
            <a:stCxn id="14" idx="3"/>
          </p:cNvCxnSpPr>
          <p:nvPr/>
        </p:nvCxnSpPr>
        <p:spPr bwMode="auto">
          <a:xfrm flipV="1">
            <a:off x="1978345" y="3505201"/>
            <a:ext cx="2121311" cy="8555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6" name="直線單箭頭接點 35"/>
          <p:cNvCxnSpPr>
            <a:stCxn id="14" idx="3"/>
            <a:endCxn id="8" idx="2"/>
          </p:cNvCxnSpPr>
          <p:nvPr/>
        </p:nvCxnSpPr>
        <p:spPr bwMode="auto">
          <a:xfrm>
            <a:off x="1978345" y="3590760"/>
            <a:ext cx="2136455" cy="5240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7" name="直線單箭頭接點 36"/>
          <p:cNvCxnSpPr>
            <a:stCxn id="14" idx="3"/>
            <a:endCxn id="9" idx="2"/>
          </p:cNvCxnSpPr>
          <p:nvPr/>
        </p:nvCxnSpPr>
        <p:spPr bwMode="auto">
          <a:xfrm>
            <a:off x="1978345" y="3590760"/>
            <a:ext cx="2136455" cy="14940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8" name="直線單箭頭接點 37"/>
          <p:cNvCxnSpPr>
            <a:stCxn id="16" idx="3"/>
            <a:endCxn id="8" idx="2"/>
          </p:cNvCxnSpPr>
          <p:nvPr/>
        </p:nvCxnSpPr>
        <p:spPr bwMode="auto">
          <a:xfrm flipV="1">
            <a:off x="1981533" y="4114800"/>
            <a:ext cx="2133267" cy="278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直線單箭頭接點 38"/>
          <p:cNvCxnSpPr>
            <a:stCxn id="16" idx="3"/>
            <a:endCxn id="7" idx="2"/>
          </p:cNvCxnSpPr>
          <p:nvPr/>
        </p:nvCxnSpPr>
        <p:spPr bwMode="auto">
          <a:xfrm flipV="1">
            <a:off x="1981533" y="3505200"/>
            <a:ext cx="2133267" cy="6374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0" name="直線單箭頭接點 39"/>
          <p:cNvCxnSpPr>
            <a:stCxn id="16" idx="3"/>
            <a:endCxn id="6" idx="2"/>
          </p:cNvCxnSpPr>
          <p:nvPr/>
        </p:nvCxnSpPr>
        <p:spPr bwMode="auto">
          <a:xfrm flipV="1">
            <a:off x="1981533" y="2895600"/>
            <a:ext cx="2133267" cy="12470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1" name="直線單箭頭接點 40"/>
          <p:cNvCxnSpPr>
            <a:stCxn id="16" idx="3"/>
            <a:endCxn id="9" idx="2"/>
          </p:cNvCxnSpPr>
          <p:nvPr/>
        </p:nvCxnSpPr>
        <p:spPr bwMode="auto">
          <a:xfrm>
            <a:off x="1981533" y="4142680"/>
            <a:ext cx="2133267" cy="9420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2" name="直線單箭頭接點 41"/>
          <p:cNvCxnSpPr>
            <a:stCxn id="17" idx="3"/>
            <a:endCxn id="6" idx="2"/>
          </p:cNvCxnSpPr>
          <p:nvPr/>
        </p:nvCxnSpPr>
        <p:spPr bwMode="auto">
          <a:xfrm flipV="1">
            <a:off x="1978345" y="2895600"/>
            <a:ext cx="2136455" cy="21995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3" name="直線單箭頭接點 42"/>
          <p:cNvCxnSpPr>
            <a:stCxn id="17" idx="3"/>
            <a:endCxn id="7" idx="2"/>
          </p:cNvCxnSpPr>
          <p:nvPr/>
        </p:nvCxnSpPr>
        <p:spPr bwMode="auto">
          <a:xfrm flipV="1">
            <a:off x="1978345" y="3505200"/>
            <a:ext cx="2136455" cy="15899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直線單箭頭接點 43"/>
          <p:cNvCxnSpPr>
            <a:stCxn id="17" idx="3"/>
            <a:endCxn id="8" idx="2"/>
          </p:cNvCxnSpPr>
          <p:nvPr/>
        </p:nvCxnSpPr>
        <p:spPr bwMode="auto">
          <a:xfrm flipV="1">
            <a:off x="1978345" y="4114800"/>
            <a:ext cx="2136455" cy="9803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5" name="直線單箭頭接點 44"/>
          <p:cNvCxnSpPr>
            <a:stCxn id="17" idx="3"/>
            <a:endCxn id="9" idx="2"/>
          </p:cNvCxnSpPr>
          <p:nvPr/>
        </p:nvCxnSpPr>
        <p:spPr bwMode="auto">
          <a:xfrm flipV="1">
            <a:off x="1978345" y="5084762"/>
            <a:ext cx="2136455" cy="1041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6" name="直線單箭頭接點 45"/>
          <p:cNvCxnSpPr>
            <a:stCxn id="24" idx="3"/>
            <a:endCxn id="6" idx="2"/>
          </p:cNvCxnSpPr>
          <p:nvPr/>
        </p:nvCxnSpPr>
        <p:spPr bwMode="auto">
          <a:xfrm flipV="1">
            <a:off x="1978345" y="2895600"/>
            <a:ext cx="2136455" cy="27515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7" name="直線單箭頭接點 46"/>
          <p:cNvCxnSpPr>
            <a:stCxn id="24" idx="3"/>
            <a:endCxn id="7" idx="2"/>
          </p:cNvCxnSpPr>
          <p:nvPr/>
        </p:nvCxnSpPr>
        <p:spPr bwMode="auto">
          <a:xfrm flipV="1">
            <a:off x="1978345" y="3505200"/>
            <a:ext cx="2136455" cy="21419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8" name="直線單箭頭接點 47"/>
          <p:cNvCxnSpPr>
            <a:stCxn id="24" idx="3"/>
            <a:endCxn id="8" idx="2"/>
          </p:cNvCxnSpPr>
          <p:nvPr/>
        </p:nvCxnSpPr>
        <p:spPr bwMode="auto">
          <a:xfrm flipV="1">
            <a:off x="1978345" y="4114800"/>
            <a:ext cx="2136455" cy="15323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9" name="直線單箭頭接點 48"/>
          <p:cNvCxnSpPr>
            <a:stCxn id="24" idx="3"/>
            <a:endCxn id="9" idx="2"/>
          </p:cNvCxnSpPr>
          <p:nvPr/>
        </p:nvCxnSpPr>
        <p:spPr bwMode="auto">
          <a:xfrm flipV="1">
            <a:off x="1978345" y="5084762"/>
            <a:ext cx="2136455" cy="56233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0" name="直線單箭頭接點 49"/>
          <p:cNvCxnSpPr>
            <a:stCxn id="6" idx="6"/>
            <a:endCxn id="18" idx="1"/>
          </p:cNvCxnSpPr>
          <p:nvPr/>
        </p:nvCxnSpPr>
        <p:spPr bwMode="auto">
          <a:xfrm flipV="1">
            <a:off x="4572000" y="2486918"/>
            <a:ext cx="1913579" cy="4086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1" name="直線單箭頭接點 50"/>
          <p:cNvCxnSpPr>
            <a:stCxn id="6" idx="6"/>
            <a:endCxn id="19" idx="1"/>
          </p:cNvCxnSpPr>
          <p:nvPr/>
        </p:nvCxnSpPr>
        <p:spPr bwMode="auto">
          <a:xfrm>
            <a:off x="4572000" y="2895600"/>
            <a:ext cx="1913579" cy="14323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2" name="直線單箭頭接點 51"/>
          <p:cNvCxnSpPr>
            <a:stCxn id="6" idx="6"/>
            <a:endCxn id="20" idx="1"/>
          </p:cNvCxnSpPr>
          <p:nvPr/>
        </p:nvCxnSpPr>
        <p:spPr bwMode="auto">
          <a:xfrm>
            <a:off x="4572000" y="2895600"/>
            <a:ext cx="1913579" cy="69516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3" name="直線單箭頭接點 52"/>
          <p:cNvCxnSpPr>
            <a:stCxn id="6" idx="6"/>
            <a:endCxn id="22" idx="1"/>
          </p:cNvCxnSpPr>
          <p:nvPr/>
        </p:nvCxnSpPr>
        <p:spPr bwMode="auto">
          <a:xfrm>
            <a:off x="4572000" y="2895600"/>
            <a:ext cx="1916767" cy="12470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4" name="直線單箭頭接點 53"/>
          <p:cNvCxnSpPr>
            <a:stCxn id="6" idx="6"/>
            <a:endCxn id="23" idx="1"/>
          </p:cNvCxnSpPr>
          <p:nvPr/>
        </p:nvCxnSpPr>
        <p:spPr bwMode="auto">
          <a:xfrm>
            <a:off x="4572000" y="2895600"/>
            <a:ext cx="1913579" cy="21995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5" name="直線單箭頭接點 54"/>
          <p:cNvCxnSpPr>
            <a:stCxn id="6" idx="6"/>
            <a:endCxn id="25" idx="1"/>
          </p:cNvCxnSpPr>
          <p:nvPr/>
        </p:nvCxnSpPr>
        <p:spPr bwMode="auto">
          <a:xfrm>
            <a:off x="4572000" y="2895600"/>
            <a:ext cx="1906087" cy="27515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6" name="直線單箭頭接點 55"/>
          <p:cNvCxnSpPr>
            <a:stCxn id="7" idx="6"/>
            <a:endCxn id="18" idx="1"/>
          </p:cNvCxnSpPr>
          <p:nvPr/>
        </p:nvCxnSpPr>
        <p:spPr bwMode="auto">
          <a:xfrm flipV="1">
            <a:off x="4572000" y="2486918"/>
            <a:ext cx="1913579" cy="10182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7" name="直線單箭頭接點 56"/>
          <p:cNvCxnSpPr>
            <a:stCxn id="7" idx="6"/>
            <a:endCxn id="19" idx="1"/>
          </p:cNvCxnSpPr>
          <p:nvPr/>
        </p:nvCxnSpPr>
        <p:spPr bwMode="auto">
          <a:xfrm flipV="1">
            <a:off x="4572000" y="3038839"/>
            <a:ext cx="1913579" cy="46636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8" name="直線單箭頭接點 57"/>
          <p:cNvCxnSpPr>
            <a:stCxn id="7" idx="6"/>
            <a:endCxn id="20" idx="1"/>
          </p:cNvCxnSpPr>
          <p:nvPr/>
        </p:nvCxnSpPr>
        <p:spPr bwMode="auto">
          <a:xfrm>
            <a:off x="4572000" y="3505200"/>
            <a:ext cx="1913579" cy="8556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9" name="直線單箭頭接點 58"/>
          <p:cNvCxnSpPr>
            <a:stCxn id="7" idx="6"/>
            <a:endCxn id="22" idx="1"/>
          </p:cNvCxnSpPr>
          <p:nvPr/>
        </p:nvCxnSpPr>
        <p:spPr bwMode="auto">
          <a:xfrm>
            <a:off x="4572000" y="3505200"/>
            <a:ext cx="1916767" cy="6374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0" name="直線單箭頭接點 59"/>
          <p:cNvCxnSpPr>
            <a:stCxn id="7" idx="6"/>
            <a:endCxn id="23" idx="1"/>
          </p:cNvCxnSpPr>
          <p:nvPr/>
        </p:nvCxnSpPr>
        <p:spPr bwMode="auto">
          <a:xfrm>
            <a:off x="4572000" y="3505200"/>
            <a:ext cx="1913579" cy="15899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1" name="直線單箭頭接點 60"/>
          <p:cNvCxnSpPr>
            <a:stCxn id="7" idx="6"/>
            <a:endCxn id="25" idx="1"/>
          </p:cNvCxnSpPr>
          <p:nvPr/>
        </p:nvCxnSpPr>
        <p:spPr bwMode="auto">
          <a:xfrm>
            <a:off x="4572000" y="3505200"/>
            <a:ext cx="1906087" cy="21419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2" name="直線單箭頭接點 61"/>
          <p:cNvCxnSpPr>
            <a:stCxn id="8" idx="6"/>
            <a:endCxn id="18" idx="1"/>
          </p:cNvCxnSpPr>
          <p:nvPr/>
        </p:nvCxnSpPr>
        <p:spPr bwMode="auto">
          <a:xfrm flipV="1">
            <a:off x="4572000" y="2486918"/>
            <a:ext cx="1913579" cy="16278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3" name="直線單箭頭接點 62"/>
          <p:cNvCxnSpPr>
            <a:stCxn id="8" idx="6"/>
            <a:endCxn id="19" idx="1"/>
          </p:cNvCxnSpPr>
          <p:nvPr/>
        </p:nvCxnSpPr>
        <p:spPr bwMode="auto">
          <a:xfrm flipV="1">
            <a:off x="4572000" y="3038839"/>
            <a:ext cx="1913579" cy="107596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4" name="直線單箭頭接點 63"/>
          <p:cNvCxnSpPr>
            <a:stCxn id="8" idx="6"/>
            <a:endCxn id="20" idx="1"/>
          </p:cNvCxnSpPr>
          <p:nvPr/>
        </p:nvCxnSpPr>
        <p:spPr bwMode="auto">
          <a:xfrm flipV="1">
            <a:off x="4572000" y="3590760"/>
            <a:ext cx="1913579" cy="5240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5" name="直線單箭頭接點 64"/>
          <p:cNvCxnSpPr>
            <a:stCxn id="8" idx="6"/>
            <a:endCxn id="22" idx="1"/>
          </p:cNvCxnSpPr>
          <p:nvPr/>
        </p:nvCxnSpPr>
        <p:spPr bwMode="auto">
          <a:xfrm>
            <a:off x="4572000" y="4114800"/>
            <a:ext cx="1916767" cy="278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6" name="直線單箭頭接點 65"/>
          <p:cNvCxnSpPr>
            <a:stCxn id="8" idx="6"/>
            <a:endCxn id="23" idx="1"/>
          </p:cNvCxnSpPr>
          <p:nvPr/>
        </p:nvCxnSpPr>
        <p:spPr bwMode="auto">
          <a:xfrm>
            <a:off x="4572000" y="4114800"/>
            <a:ext cx="1913579" cy="9803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7" name="直線單箭頭接點 66"/>
          <p:cNvCxnSpPr>
            <a:stCxn id="8" idx="6"/>
            <a:endCxn id="25" idx="1"/>
          </p:cNvCxnSpPr>
          <p:nvPr/>
        </p:nvCxnSpPr>
        <p:spPr bwMode="auto">
          <a:xfrm>
            <a:off x="4572000" y="4114800"/>
            <a:ext cx="1906087" cy="15323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8" name="直線單箭頭接點 67"/>
          <p:cNvCxnSpPr>
            <a:stCxn id="9" idx="6"/>
            <a:endCxn id="18" idx="1"/>
          </p:cNvCxnSpPr>
          <p:nvPr/>
        </p:nvCxnSpPr>
        <p:spPr bwMode="auto">
          <a:xfrm flipV="1">
            <a:off x="4572000" y="2486918"/>
            <a:ext cx="1913579" cy="2597844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9" name="直線單箭頭接點 68"/>
          <p:cNvCxnSpPr>
            <a:stCxn id="9" idx="6"/>
            <a:endCxn id="19" idx="1"/>
          </p:cNvCxnSpPr>
          <p:nvPr/>
        </p:nvCxnSpPr>
        <p:spPr bwMode="auto">
          <a:xfrm flipV="1">
            <a:off x="4572000" y="3038839"/>
            <a:ext cx="1913579" cy="204592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stCxn id="9" idx="6"/>
            <a:endCxn id="20" idx="1"/>
          </p:cNvCxnSpPr>
          <p:nvPr/>
        </p:nvCxnSpPr>
        <p:spPr bwMode="auto">
          <a:xfrm flipV="1">
            <a:off x="4572000" y="3590760"/>
            <a:ext cx="1913579" cy="14940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1" name="直線單箭頭接點 70"/>
          <p:cNvCxnSpPr>
            <a:stCxn id="9" idx="6"/>
            <a:endCxn id="22" idx="1"/>
          </p:cNvCxnSpPr>
          <p:nvPr/>
        </p:nvCxnSpPr>
        <p:spPr bwMode="auto">
          <a:xfrm flipV="1">
            <a:off x="4572000" y="4142680"/>
            <a:ext cx="1916767" cy="9420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2" name="直線單箭頭接點 71"/>
          <p:cNvCxnSpPr>
            <a:stCxn id="9" idx="6"/>
            <a:endCxn id="23" idx="1"/>
          </p:cNvCxnSpPr>
          <p:nvPr/>
        </p:nvCxnSpPr>
        <p:spPr bwMode="auto">
          <a:xfrm>
            <a:off x="4572000" y="5084762"/>
            <a:ext cx="1913579" cy="1041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3" name="直線單箭頭接點 72"/>
          <p:cNvCxnSpPr>
            <a:stCxn id="9" idx="6"/>
            <a:endCxn id="25" idx="1"/>
          </p:cNvCxnSpPr>
          <p:nvPr/>
        </p:nvCxnSpPr>
        <p:spPr bwMode="auto">
          <a:xfrm>
            <a:off x="4572000" y="5084762"/>
            <a:ext cx="1906087" cy="56233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6" name="文字方塊 75"/>
          <p:cNvSpPr txBox="1"/>
          <p:nvPr/>
        </p:nvSpPr>
        <p:spPr>
          <a:xfrm>
            <a:off x="806699" y="2324492"/>
            <a:ext cx="91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Claude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859573" y="2857892"/>
            <a:ext cx="86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Monet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81318" y="3391292"/>
            <a:ext cx="94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painted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189511" y="3997915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005507" y="4915292"/>
            <a:ext cx="71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drew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48073" y="5445715"/>
            <a:ext cx="107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sketched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6652953" y="2362200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Claude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6652953" y="2895600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Monet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6652953" y="342900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painted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652953" y="403562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652953" y="4953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drew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652953" y="548342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sketched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2137115" y="5761510"/>
            <a:ext cx="207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>
                <a:solidFill>
                  <a:srgbClr val="FF0000"/>
                </a:solidFill>
              </a:rPr>
              <a:t>W</a:t>
            </a:r>
            <a:r>
              <a:rPr lang="en-US" altLang="zh-TW" b="1" i="1" baseline="-25000" dirty="0" err="1">
                <a:solidFill>
                  <a:srgbClr val="FF0000"/>
                </a:solidFill>
              </a:rPr>
              <a:t>m</a:t>
            </a:r>
            <a:r>
              <a:rPr lang="en-US" altLang="zh-TW" b="1" baseline="-25000" dirty="0" err="1">
                <a:solidFill>
                  <a:srgbClr val="FF0000"/>
                </a:solidFill>
              </a:rPr>
              <a:t>x</a:t>
            </a:r>
            <a:r>
              <a:rPr lang="en-US" altLang="zh-TW" b="1" i="1" baseline="-25000" dirty="0" err="1">
                <a:solidFill>
                  <a:srgbClr val="FF0000"/>
                </a:solidFill>
              </a:rPr>
              <a:t>n</a:t>
            </a:r>
            <a:r>
              <a:rPr lang="en-US" altLang="zh-TW" dirty="0"/>
              <a:t>: weight matrix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4800600" y="5761510"/>
            <a:ext cx="212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>
                <a:solidFill>
                  <a:srgbClr val="FF0000"/>
                </a:solidFill>
              </a:rPr>
              <a:t>W’</a:t>
            </a:r>
            <a:r>
              <a:rPr lang="en-US" altLang="zh-TW" b="1" i="1" baseline="-25000" dirty="0" err="1">
                <a:solidFill>
                  <a:srgbClr val="FF0000"/>
                </a:solidFill>
              </a:rPr>
              <a:t>n</a:t>
            </a:r>
            <a:r>
              <a:rPr lang="en-US" altLang="zh-TW" b="1" baseline="-25000" dirty="0" err="1">
                <a:solidFill>
                  <a:srgbClr val="FF0000"/>
                </a:solidFill>
              </a:rPr>
              <a:t>x</a:t>
            </a:r>
            <a:r>
              <a:rPr lang="en-US" altLang="zh-TW" b="1" i="1" baseline="-25000" dirty="0" err="1">
                <a:solidFill>
                  <a:srgbClr val="FF0000"/>
                </a:solidFill>
              </a:rPr>
              <a:t>m</a:t>
            </a:r>
            <a:r>
              <a:rPr lang="en-US" altLang="zh-TW" dirty="0"/>
              <a:t>: weight matrix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391358" y="6202833"/>
            <a:ext cx="39542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Randomly initialize the weight matrices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96" name="直線單箭頭接點 95"/>
          <p:cNvCxnSpPr/>
          <p:nvPr/>
        </p:nvCxnSpPr>
        <p:spPr bwMode="auto">
          <a:xfrm flipH="1" flipV="1">
            <a:off x="3352800" y="6069287"/>
            <a:ext cx="152400" cy="12838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8" name="直線單箭頭接點 97"/>
          <p:cNvCxnSpPr/>
          <p:nvPr/>
        </p:nvCxnSpPr>
        <p:spPr bwMode="auto">
          <a:xfrm flipV="1">
            <a:off x="4876800" y="6081292"/>
            <a:ext cx="152400" cy="116384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A1E19F-02D5-4976-9CE1-D06F4312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6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(5/9)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objective of the model </a:t>
            </a:r>
            <a:r>
              <a:rPr lang="en-US" altLang="zh-TW" sz="1800" dirty="0"/>
              <a:t>(the weights)</a:t>
            </a:r>
            <a:r>
              <a:rPr lang="en-US" altLang="zh-TW" sz="2400" dirty="0"/>
              <a:t> is to make a correct prediction of each training word pair!!</a:t>
            </a:r>
          </a:p>
          <a:p>
            <a:pPr lvl="1"/>
            <a:r>
              <a:rPr lang="en-US" altLang="zh-TW" sz="2000" dirty="0"/>
              <a:t>Training pair: {painted, the} </a:t>
            </a:r>
            <a:endParaRPr lang="zh-TW" altLang="en-US" sz="2000" dirty="0"/>
          </a:p>
        </p:txBody>
      </p:sp>
      <p:grpSp>
        <p:nvGrpSpPr>
          <p:cNvPr id="87" name="群組 86"/>
          <p:cNvGrpSpPr/>
          <p:nvPr/>
        </p:nvGrpSpPr>
        <p:grpSpPr>
          <a:xfrm>
            <a:off x="389876" y="3192659"/>
            <a:ext cx="4168068" cy="2468350"/>
            <a:chOff x="955141" y="2324100"/>
            <a:chExt cx="6926386" cy="3893298"/>
          </a:xfrm>
        </p:grpSpPr>
        <p:sp>
          <p:nvSpPr>
            <p:cNvPr id="5" name="橢圓 4"/>
            <p:cNvSpPr/>
            <p:nvPr/>
          </p:nvSpPr>
          <p:spPr bwMode="auto">
            <a:xfrm>
              <a:off x="4114801" y="2667001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4114801" y="3276601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4114801" y="3886199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橢圓 7"/>
            <p:cNvSpPr/>
            <p:nvPr/>
          </p:nvSpPr>
          <p:spPr bwMode="auto">
            <a:xfrm>
              <a:off x="4114801" y="4856163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141886" y="4452530"/>
              <a:ext cx="449223" cy="2574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800" b="1" dirty="0"/>
                <a:t>…</a:t>
              </a:r>
              <a:endParaRPr lang="zh-TW" altLang="en-US" sz="800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719341" y="5559623"/>
              <a:ext cx="1299001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i="1" dirty="0"/>
                <a:t>n</a:t>
              </a:r>
              <a:r>
                <a:rPr lang="en-US" altLang="zh-TW" sz="800" dirty="0"/>
                <a:t> hidden neurons</a:t>
              </a:r>
              <a:endParaRPr lang="zh-TW" altLang="en-US" sz="800" dirty="0"/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1773962" y="2324100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1773962" y="2876020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1773962" y="3427943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1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825628" y="4533900"/>
              <a:ext cx="449223" cy="2574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800" b="1" dirty="0"/>
                <a:t>…</a:t>
              </a:r>
              <a:endParaRPr lang="zh-TW" altLang="en-US" sz="800" b="1" dirty="0"/>
            </a:p>
          </p:txBody>
        </p:sp>
        <p:sp>
          <p:nvSpPr>
            <p:cNvPr id="15" name="圓角矩形 14"/>
            <p:cNvSpPr/>
            <p:nvPr/>
          </p:nvSpPr>
          <p:spPr bwMode="auto">
            <a:xfrm>
              <a:off x="1777151" y="3979861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圓角矩形 15"/>
            <p:cNvSpPr/>
            <p:nvPr/>
          </p:nvSpPr>
          <p:spPr bwMode="auto">
            <a:xfrm>
              <a:off x="1773962" y="4932360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圓角矩形 16"/>
            <p:cNvSpPr/>
            <p:nvPr/>
          </p:nvSpPr>
          <p:spPr bwMode="auto">
            <a:xfrm>
              <a:off x="6485578" y="2324100"/>
              <a:ext cx="635776" cy="31487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0.006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 bwMode="auto">
            <a:xfrm>
              <a:off x="6485578" y="2876020"/>
              <a:ext cx="635776" cy="31487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0.004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圓角矩形 18"/>
            <p:cNvSpPr/>
            <p:nvPr/>
          </p:nvSpPr>
          <p:spPr bwMode="auto">
            <a:xfrm>
              <a:off x="6485578" y="3427943"/>
              <a:ext cx="635776" cy="31487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22101" y="4533900"/>
              <a:ext cx="449223" cy="2574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800" b="1" dirty="0"/>
                <a:t>…</a:t>
              </a:r>
              <a:endParaRPr lang="zh-TW" altLang="en-US" sz="800" b="1" dirty="0"/>
            </a:p>
          </p:txBody>
        </p:sp>
        <p:sp>
          <p:nvSpPr>
            <p:cNvPr id="21" name="圓角矩形 20"/>
            <p:cNvSpPr/>
            <p:nvPr/>
          </p:nvSpPr>
          <p:spPr bwMode="auto">
            <a:xfrm>
              <a:off x="6488768" y="3979861"/>
              <a:ext cx="635776" cy="31487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圓角矩形 21"/>
            <p:cNvSpPr/>
            <p:nvPr/>
          </p:nvSpPr>
          <p:spPr bwMode="auto">
            <a:xfrm>
              <a:off x="6485579" y="4932360"/>
              <a:ext cx="723852" cy="37596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0.954</a:t>
              </a:r>
              <a:endParaRPr kumimoji="1" lang="zh-TW" altLang="en-US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 bwMode="auto">
            <a:xfrm>
              <a:off x="1773962" y="5484282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4" name="圓角矩形 23"/>
            <p:cNvSpPr/>
            <p:nvPr/>
          </p:nvSpPr>
          <p:spPr bwMode="auto">
            <a:xfrm>
              <a:off x="6478086" y="5484283"/>
              <a:ext cx="723852" cy="37596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25" name="直線單箭頭接點 24"/>
            <p:cNvCxnSpPr>
              <a:stCxn id="11" idx="3"/>
              <a:endCxn id="5" idx="2"/>
            </p:cNvCxnSpPr>
            <p:nvPr/>
          </p:nvCxnSpPr>
          <p:spPr bwMode="auto">
            <a:xfrm>
              <a:off x="2151673" y="2481538"/>
              <a:ext cx="1963128" cy="38556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直線單箭頭接點 25"/>
            <p:cNvCxnSpPr>
              <a:stCxn id="11" idx="3"/>
              <a:endCxn id="6" idx="2"/>
            </p:cNvCxnSpPr>
            <p:nvPr/>
          </p:nvCxnSpPr>
          <p:spPr bwMode="auto">
            <a:xfrm>
              <a:off x="2151673" y="2481538"/>
              <a:ext cx="1963128" cy="99516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直線單箭頭接點 26"/>
            <p:cNvCxnSpPr>
              <a:stCxn id="11" idx="3"/>
              <a:endCxn id="7" idx="2"/>
            </p:cNvCxnSpPr>
            <p:nvPr/>
          </p:nvCxnSpPr>
          <p:spPr bwMode="auto">
            <a:xfrm>
              <a:off x="2151673" y="2481538"/>
              <a:ext cx="1963128" cy="160476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8" name="直線單箭頭接點 27"/>
            <p:cNvCxnSpPr>
              <a:stCxn id="11" idx="3"/>
              <a:endCxn id="8" idx="2"/>
            </p:cNvCxnSpPr>
            <p:nvPr/>
          </p:nvCxnSpPr>
          <p:spPr bwMode="auto">
            <a:xfrm>
              <a:off x="2151673" y="2481538"/>
              <a:ext cx="1963128" cy="2574726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9" name="直線單箭頭接點 28"/>
            <p:cNvCxnSpPr>
              <a:stCxn id="12" idx="3"/>
              <a:endCxn id="5" idx="2"/>
            </p:cNvCxnSpPr>
            <p:nvPr/>
          </p:nvCxnSpPr>
          <p:spPr bwMode="auto">
            <a:xfrm flipV="1">
              <a:off x="2151673" y="2867101"/>
              <a:ext cx="1963128" cy="16635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0" name="直線單箭頭接點 29"/>
            <p:cNvCxnSpPr>
              <a:stCxn id="12" idx="3"/>
              <a:endCxn id="6" idx="2"/>
            </p:cNvCxnSpPr>
            <p:nvPr/>
          </p:nvCxnSpPr>
          <p:spPr bwMode="auto">
            <a:xfrm>
              <a:off x="2151673" y="3033458"/>
              <a:ext cx="1963128" cy="44324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1" name="直線單箭頭接點 30"/>
            <p:cNvCxnSpPr>
              <a:stCxn id="12" idx="3"/>
              <a:endCxn id="7" idx="2"/>
            </p:cNvCxnSpPr>
            <p:nvPr/>
          </p:nvCxnSpPr>
          <p:spPr bwMode="auto">
            <a:xfrm>
              <a:off x="2151673" y="3033458"/>
              <a:ext cx="1963128" cy="105284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2" name="直線單箭頭接點 31"/>
            <p:cNvCxnSpPr>
              <a:stCxn id="12" idx="3"/>
              <a:endCxn id="8" idx="2"/>
            </p:cNvCxnSpPr>
            <p:nvPr/>
          </p:nvCxnSpPr>
          <p:spPr bwMode="auto">
            <a:xfrm>
              <a:off x="2151673" y="3033458"/>
              <a:ext cx="1963128" cy="202280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3" name="直線單箭頭接點 32"/>
            <p:cNvCxnSpPr>
              <a:stCxn id="13" idx="3"/>
              <a:endCxn id="5" idx="2"/>
            </p:cNvCxnSpPr>
            <p:nvPr/>
          </p:nvCxnSpPr>
          <p:spPr bwMode="auto">
            <a:xfrm flipV="1">
              <a:off x="2151673" y="2867101"/>
              <a:ext cx="1963128" cy="71828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4" name="直線單箭頭接點 33"/>
            <p:cNvCxnSpPr>
              <a:stCxn id="13" idx="3"/>
            </p:cNvCxnSpPr>
            <p:nvPr/>
          </p:nvCxnSpPr>
          <p:spPr bwMode="auto">
            <a:xfrm flipV="1">
              <a:off x="2151673" y="3505204"/>
              <a:ext cx="1947982" cy="8017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5" name="直線單箭頭接點 34"/>
            <p:cNvCxnSpPr>
              <a:stCxn id="13" idx="3"/>
              <a:endCxn id="7" idx="2"/>
            </p:cNvCxnSpPr>
            <p:nvPr/>
          </p:nvCxnSpPr>
          <p:spPr bwMode="auto">
            <a:xfrm>
              <a:off x="2151673" y="3585381"/>
              <a:ext cx="1963128" cy="50091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6" name="直線單箭頭接點 35"/>
            <p:cNvCxnSpPr>
              <a:stCxn id="13" idx="3"/>
              <a:endCxn id="8" idx="2"/>
            </p:cNvCxnSpPr>
            <p:nvPr/>
          </p:nvCxnSpPr>
          <p:spPr bwMode="auto">
            <a:xfrm>
              <a:off x="2151673" y="3585381"/>
              <a:ext cx="1963128" cy="147088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直線單箭頭接點 36"/>
            <p:cNvCxnSpPr>
              <a:stCxn id="15" idx="3"/>
              <a:endCxn id="7" idx="2"/>
            </p:cNvCxnSpPr>
            <p:nvPr/>
          </p:nvCxnSpPr>
          <p:spPr bwMode="auto">
            <a:xfrm flipV="1">
              <a:off x="2154862" y="4086300"/>
              <a:ext cx="1959939" cy="5099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直線單箭頭接點 37"/>
            <p:cNvCxnSpPr>
              <a:stCxn id="15" idx="3"/>
              <a:endCxn id="6" idx="2"/>
            </p:cNvCxnSpPr>
            <p:nvPr/>
          </p:nvCxnSpPr>
          <p:spPr bwMode="auto">
            <a:xfrm flipV="1">
              <a:off x="2154862" y="3476701"/>
              <a:ext cx="1959939" cy="66059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線單箭頭接點 38"/>
            <p:cNvCxnSpPr>
              <a:stCxn id="15" idx="3"/>
              <a:endCxn id="5" idx="2"/>
            </p:cNvCxnSpPr>
            <p:nvPr/>
          </p:nvCxnSpPr>
          <p:spPr bwMode="auto">
            <a:xfrm flipV="1">
              <a:off x="2154862" y="2867101"/>
              <a:ext cx="1959939" cy="127019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0" name="直線單箭頭接點 39"/>
            <p:cNvCxnSpPr>
              <a:stCxn id="15" idx="3"/>
              <a:endCxn id="8" idx="2"/>
            </p:cNvCxnSpPr>
            <p:nvPr/>
          </p:nvCxnSpPr>
          <p:spPr bwMode="auto">
            <a:xfrm>
              <a:off x="2154862" y="4137299"/>
              <a:ext cx="1959939" cy="91896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1" name="直線單箭頭接點 40"/>
            <p:cNvCxnSpPr>
              <a:stCxn id="16" idx="3"/>
              <a:endCxn id="5" idx="2"/>
            </p:cNvCxnSpPr>
            <p:nvPr/>
          </p:nvCxnSpPr>
          <p:spPr bwMode="auto">
            <a:xfrm flipV="1">
              <a:off x="2151673" y="2867101"/>
              <a:ext cx="1963128" cy="222269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2" name="直線單箭頭接點 41"/>
            <p:cNvCxnSpPr>
              <a:stCxn id="16" idx="3"/>
              <a:endCxn id="6" idx="2"/>
            </p:cNvCxnSpPr>
            <p:nvPr/>
          </p:nvCxnSpPr>
          <p:spPr bwMode="auto">
            <a:xfrm flipV="1">
              <a:off x="2151673" y="3476701"/>
              <a:ext cx="1963128" cy="161309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直線單箭頭接點 42"/>
            <p:cNvCxnSpPr>
              <a:stCxn id="16" idx="3"/>
              <a:endCxn id="7" idx="2"/>
            </p:cNvCxnSpPr>
            <p:nvPr/>
          </p:nvCxnSpPr>
          <p:spPr bwMode="auto">
            <a:xfrm flipV="1">
              <a:off x="2151673" y="4086300"/>
              <a:ext cx="1963128" cy="100349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/>
            <p:cNvCxnSpPr>
              <a:stCxn id="16" idx="3"/>
              <a:endCxn id="8" idx="2"/>
            </p:cNvCxnSpPr>
            <p:nvPr/>
          </p:nvCxnSpPr>
          <p:spPr bwMode="auto">
            <a:xfrm flipV="1">
              <a:off x="2151673" y="5056264"/>
              <a:ext cx="1963128" cy="3353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5" name="直線單箭頭接點 44"/>
            <p:cNvCxnSpPr>
              <a:stCxn id="23" idx="3"/>
              <a:endCxn id="5" idx="2"/>
            </p:cNvCxnSpPr>
            <p:nvPr/>
          </p:nvCxnSpPr>
          <p:spPr bwMode="auto">
            <a:xfrm flipV="1">
              <a:off x="2151673" y="2867101"/>
              <a:ext cx="1963128" cy="277461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6" name="直線單箭頭接點 45"/>
            <p:cNvCxnSpPr>
              <a:stCxn id="23" idx="3"/>
              <a:endCxn id="6" idx="2"/>
            </p:cNvCxnSpPr>
            <p:nvPr/>
          </p:nvCxnSpPr>
          <p:spPr bwMode="auto">
            <a:xfrm flipV="1">
              <a:off x="2151673" y="3476701"/>
              <a:ext cx="1963128" cy="216501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7" name="直線單箭頭接點 46"/>
            <p:cNvCxnSpPr>
              <a:stCxn id="23" idx="3"/>
              <a:endCxn id="7" idx="2"/>
            </p:cNvCxnSpPr>
            <p:nvPr/>
          </p:nvCxnSpPr>
          <p:spPr bwMode="auto">
            <a:xfrm flipV="1">
              <a:off x="2151673" y="4086300"/>
              <a:ext cx="1963128" cy="155542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直線單箭頭接點 47"/>
            <p:cNvCxnSpPr>
              <a:stCxn id="23" idx="3"/>
              <a:endCxn id="8" idx="2"/>
            </p:cNvCxnSpPr>
            <p:nvPr/>
          </p:nvCxnSpPr>
          <p:spPr bwMode="auto">
            <a:xfrm flipV="1">
              <a:off x="2151673" y="5056264"/>
              <a:ext cx="1963128" cy="585456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9" name="直線單箭頭接點 48"/>
            <p:cNvCxnSpPr>
              <a:stCxn id="5" idx="6"/>
              <a:endCxn id="17" idx="1"/>
            </p:cNvCxnSpPr>
            <p:nvPr/>
          </p:nvCxnSpPr>
          <p:spPr bwMode="auto">
            <a:xfrm flipV="1">
              <a:off x="4493948" y="2481538"/>
              <a:ext cx="1991630" cy="38556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/>
            <p:cNvCxnSpPr>
              <a:stCxn id="5" idx="6"/>
              <a:endCxn id="18" idx="1"/>
            </p:cNvCxnSpPr>
            <p:nvPr/>
          </p:nvCxnSpPr>
          <p:spPr bwMode="auto">
            <a:xfrm>
              <a:off x="4493948" y="2867101"/>
              <a:ext cx="1991630" cy="16635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1" name="直線單箭頭接點 50"/>
            <p:cNvCxnSpPr>
              <a:stCxn id="5" idx="6"/>
              <a:endCxn id="19" idx="1"/>
            </p:cNvCxnSpPr>
            <p:nvPr/>
          </p:nvCxnSpPr>
          <p:spPr bwMode="auto">
            <a:xfrm>
              <a:off x="4493948" y="2867101"/>
              <a:ext cx="1991630" cy="71828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2" name="直線單箭頭接點 51"/>
            <p:cNvCxnSpPr>
              <a:stCxn id="5" idx="6"/>
              <a:endCxn id="21" idx="1"/>
            </p:cNvCxnSpPr>
            <p:nvPr/>
          </p:nvCxnSpPr>
          <p:spPr bwMode="auto">
            <a:xfrm>
              <a:off x="4493948" y="2867101"/>
              <a:ext cx="1994819" cy="127019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/>
            <p:cNvCxnSpPr>
              <a:stCxn id="5" idx="6"/>
              <a:endCxn id="22" idx="1"/>
            </p:cNvCxnSpPr>
            <p:nvPr/>
          </p:nvCxnSpPr>
          <p:spPr bwMode="auto">
            <a:xfrm>
              <a:off x="4493949" y="2867102"/>
              <a:ext cx="1991630" cy="225324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4" name="直線單箭頭接點 53"/>
            <p:cNvCxnSpPr>
              <a:stCxn id="5" idx="6"/>
              <a:endCxn id="24" idx="1"/>
            </p:cNvCxnSpPr>
            <p:nvPr/>
          </p:nvCxnSpPr>
          <p:spPr bwMode="auto">
            <a:xfrm>
              <a:off x="4493950" y="2867102"/>
              <a:ext cx="1984136" cy="280516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5" name="直線單箭頭接點 54"/>
            <p:cNvCxnSpPr>
              <a:stCxn id="6" idx="6"/>
              <a:endCxn id="17" idx="1"/>
            </p:cNvCxnSpPr>
            <p:nvPr/>
          </p:nvCxnSpPr>
          <p:spPr bwMode="auto">
            <a:xfrm flipV="1">
              <a:off x="4493948" y="2481538"/>
              <a:ext cx="1991630" cy="99516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6" name="直線單箭頭接點 55"/>
            <p:cNvCxnSpPr>
              <a:stCxn id="6" idx="6"/>
              <a:endCxn id="18" idx="1"/>
            </p:cNvCxnSpPr>
            <p:nvPr/>
          </p:nvCxnSpPr>
          <p:spPr bwMode="auto">
            <a:xfrm flipV="1">
              <a:off x="4493948" y="3033458"/>
              <a:ext cx="1991630" cy="44324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7" name="直線單箭頭接點 56"/>
            <p:cNvCxnSpPr>
              <a:stCxn id="6" idx="6"/>
              <a:endCxn id="19" idx="1"/>
            </p:cNvCxnSpPr>
            <p:nvPr/>
          </p:nvCxnSpPr>
          <p:spPr bwMode="auto">
            <a:xfrm>
              <a:off x="4493948" y="3476701"/>
              <a:ext cx="1991630" cy="10868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8" name="直線單箭頭接點 57"/>
            <p:cNvCxnSpPr>
              <a:stCxn id="6" idx="6"/>
              <a:endCxn id="21" idx="1"/>
            </p:cNvCxnSpPr>
            <p:nvPr/>
          </p:nvCxnSpPr>
          <p:spPr bwMode="auto">
            <a:xfrm>
              <a:off x="4493948" y="3476701"/>
              <a:ext cx="1994819" cy="66059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9" name="直線單箭頭接點 58"/>
            <p:cNvCxnSpPr>
              <a:stCxn id="6" idx="6"/>
              <a:endCxn id="22" idx="1"/>
            </p:cNvCxnSpPr>
            <p:nvPr/>
          </p:nvCxnSpPr>
          <p:spPr bwMode="auto">
            <a:xfrm>
              <a:off x="4493949" y="3476701"/>
              <a:ext cx="1991630" cy="164364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0" name="直線單箭頭接點 59"/>
            <p:cNvCxnSpPr>
              <a:stCxn id="6" idx="6"/>
              <a:endCxn id="24" idx="1"/>
            </p:cNvCxnSpPr>
            <p:nvPr/>
          </p:nvCxnSpPr>
          <p:spPr bwMode="auto">
            <a:xfrm>
              <a:off x="4493950" y="3476701"/>
              <a:ext cx="1984136" cy="219556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1" name="直線單箭頭接點 60"/>
            <p:cNvCxnSpPr>
              <a:stCxn id="7" idx="6"/>
              <a:endCxn id="17" idx="1"/>
            </p:cNvCxnSpPr>
            <p:nvPr/>
          </p:nvCxnSpPr>
          <p:spPr bwMode="auto">
            <a:xfrm flipV="1">
              <a:off x="4493948" y="2481538"/>
              <a:ext cx="1991630" cy="160476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2" name="直線單箭頭接點 61"/>
            <p:cNvCxnSpPr>
              <a:stCxn id="7" idx="6"/>
              <a:endCxn id="18" idx="1"/>
            </p:cNvCxnSpPr>
            <p:nvPr/>
          </p:nvCxnSpPr>
          <p:spPr bwMode="auto">
            <a:xfrm flipV="1">
              <a:off x="4493948" y="3033458"/>
              <a:ext cx="1991630" cy="105284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3" name="直線單箭頭接點 62"/>
            <p:cNvCxnSpPr>
              <a:stCxn id="7" idx="6"/>
              <a:endCxn id="19" idx="1"/>
            </p:cNvCxnSpPr>
            <p:nvPr/>
          </p:nvCxnSpPr>
          <p:spPr bwMode="auto">
            <a:xfrm flipV="1">
              <a:off x="4493948" y="3585381"/>
              <a:ext cx="1991630" cy="50091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4" name="直線單箭頭接點 63"/>
            <p:cNvCxnSpPr>
              <a:stCxn id="7" idx="6"/>
              <a:endCxn id="21" idx="1"/>
            </p:cNvCxnSpPr>
            <p:nvPr/>
          </p:nvCxnSpPr>
          <p:spPr bwMode="auto">
            <a:xfrm>
              <a:off x="4493948" y="4086300"/>
              <a:ext cx="1994819" cy="5099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5" name="直線單箭頭接點 64"/>
            <p:cNvCxnSpPr>
              <a:stCxn id="7" idx="6"/>
              <a:endCxn id="22" idx="1"/>
            </p:cNvCxnSpPr>
            <p:nvPr/>
          </p:nvCxnSpPr>
          <p:spPr bwMode="auto">
            <a:xfrm>
              <a:off x="4493949" y="4086299"/>
              <a:ext cx="1991630" cy="103404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6" name="直線單箭頭接點 65"/>
            <p:cNvCxnSpPr>
              <a:stCxn id="7" idx="6"/>
              <a:endCxn id="24" idx="1"/>
            </p:cNvCxnSpPr>
            <p:nvPr/>
          </p:nvCxnSpPr>
          <p:spPr bwMode="auto">
            <a:xfrm>
              <a:off x="4493950" y="4086299"/>
              <a:ext cx="1984136" cy="158596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7" name="直線單箭頭接點 66"/>
            <p:cNvCxnSpPr>
              <a:stCxn id="8" idx="6"/>
              <a:endCxn id="17" idx="1"/>
            </p:cNvCxnSpPr>
            <p:nvPr/>
          </p:nvCxnSpPr>
          <p:spPr bwMode="auto">
            <a:xfrm flipV="1">
              <a:off x="4493948" y="2481538"/>
              <a:ext cx="1991630" cy="2574726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8" name="直線單箭頭接點 67"/>
            <p:cNvCxnSpPr>
              <a:stCxn id="8" idx="6"/>
              <a:endCxn id="18" idx="1"/>
            </p:cNvCxnSpPr>
            <p:nvPr/>
          </p:nvCxnSpPr>
          <p:spPr bwMode="auto">
            <a:xfrm flipV="1">
              <a:off x="4493948" y="3033458"/>
              <a:ext cx="1991630" cy="202280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9" name="直線單箭頭接點 68"/>
            <p:cNvCxnSpPr>
              <a:stCxn id="8" idx="6"/>
              <a:endCxn id="19" idx="1"/>
            </p:cNvCxnSpPr>
            <p:nvPr/>
          </p:nvCxnSpPr>
          <p:spPr bwMode="auto">
            <a:xfrm flipV="1">
              <a:off x="4493948" y="3585381"/>
              <a:ext cx="1991630" cy="147088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0" name="直線單箭頭接點 69"/>
            <p:cNvCxnSpPr>
              <a:stCxn id="8" idx="6"/>
              <a:endCxn id="21" idx="1"/>
            </p:cNvCxnSpPr>
            <p:nvPr/>
          </p:nvCxnSpPr>
          <p:spPr bwMode="auto">
            <a:xfrm flipV="1">
              <a:off x="4493948" y="4137299"/>
              <a:ext cx="1994819" cy="91896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1" name="直線單箭頭接點 70"/>
            <p:cNvCxnSpPr>
              <a:stCxn id="8" idx="6"/>
              <a:endCxn id="22" idx="1"/>
            </p:cNvCxnSpPr>
            <p:nvPr/>
          </p:nvCxnSpPr>
          <p:spPr bwMode="auto">
            <a:xfrm>
              <a:off x="4493949" y="5056263"/>
              <a:ext cx="1991630" cy="6408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2" name="直線單箭頭接點 71"/>
            <p:cNvCxnSpPr>
              <a:stCxn id="8" idx="6"/>
              <a:endCxn id="24" idx="1"/>
            </p:cNvCxnSpPr>
            <p:nvPr/>
          </p:nvCxnSpPr>
          <p:spPr bwMode="auto">
            <a:xfrm>
              <a:off x="4493950" y="5056263"/>
              <a:ext cx="1984136" cy="61600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73" name="文字方塊 72"/>
            <p:cNvSpPr txBox="1"/>
            <p:nvPr/>
          </p:nvSpPr>
          <p:spPr>
            <a:xfrm>
              <a:off x="1295400" y="5877581"/>
              <a:ext cx="890252" cy="339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i="1" dirty="0"/>
                <a:t>m</a:t>
              </a:r>
              <a:r>
                <a:rPr lang="en-US" altLang="zh-TW" sz="800" dirty="0"/>
                <a:t> inputs</a:t>
              </a: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6350615" y="5877581"/>
              <a:ext cx="856799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i="1" dirty="0"/>
                <a:t>m</a:t>
              </a:r>
              <a:r>
                <a:rPr lang="en-US" altLang="zh-TW" sz="800" dirty="0"/>
                <a:t> outputs</a:t>
              </a: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1075369" y="2362199"/>
              <a:ext cx="693020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Claude</a:t>
              </a:r>
              <a:endParaRPr lang="zh-TW" altLang="en-US" sz="8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115442" y="2895600"/>
              <a:ext cx="660264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Monet</a:t>
              </a:r>
              <a:endParaRPr lang="zh-TW" altLang="en-US" sz="8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056130" y="3428999"/>
              <a:ext cx="709396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FF0000"/>
                  </a:solidFill>
                </a:rPr>
                <a:t>painted</a:t>
              </a:r>
              <a:endParaRPr lang="zh-TW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365509" y="4035623"/>
              <a:ext cx="452031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the</a:t>
              </a:r>
              <a:endParaRPr lang="zh-TW" altLang="en-US" sz="8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1226048" y="4953002"/>
              <a:ext cx="566677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drew</a:t>
              </a:r>
              <a:endParaRPr lang="zh-TW" altLang="en-US" sz="800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955141" y="5483423"/>
              <a:ext cx="791287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sketched</a:t>
              </a:r>
              <a:endParaRPr lang="zh-TW" altLang="en-US" sz="800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7060734" y="2362200"/>
              <a:ext cx="693020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Claude</a:t>
              </a:r>
              <a:endParaRPr lang="zh-TW" altLang="en-US" sz="8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7060734" y="2895600"/>
              <a:ext cx="660264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Monet</a:t>
              </a:r>
              <a:endParaRPr lang="zh-TW" altLang="en-US" sz="800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7060734" y="3428999"/>
              <a:ext cx="709396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painted</a:t>
              </a:r>
              <a:endParaRPr lang="zh-TW" altLang="en-US" sz="800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7060734" y="4035623"/>
              <a:ext cx="452030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FF0000"/>
                  </a:solidFill>
                </a:rPr>
                <a:t>the</a:t>
              </a:r>
              <a:endParaRPr lang="zh-TW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7134500" y="4953002"/>
              <a:ext cx="566677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drew</a:t>
              </a:r>
              <a:endParaRPr lang="zh-TW" altLang="en-US" sz="80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7090240" y="5483423"/>
              <a:ext cx="791287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sketched</a:t>
              </a:r>
              <a:endParaRPr lang="zh-TW" altLang="en-US" sz="800" dirty="0"/>
            </a:p>
          </p:txBody>
        </p:sp>
      </p:grpSp>
      <p:sp>
        <p:nvSpPr>
          <p:cNvPr id="171" name="文字方塊 170"/>
          <p:cNvSpPr txBox="1"/>
          <p:nvPr/>
        </p:nvSpPr>
        <p:spPr>
          <a:xfrm>
            <a:off x="1813377" y="5660849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Bad weights…</a:t>
            </a:r>
            <a:endParaRPr lang="zh-TW" altLang="en-US" dirty="0"/>
          </a:p>
        </p:txBody>
      </p:sp>
      <p:grpSp>
        <p:nvGrpSpPr>
          <p:cNvPr id="172" name="群組 171"/>
          <p:cNvGrpSpPr/>
          <p:nvPr/>
        </p:nvGrpSpPr>
        <p:grpSpPr>
          <a:xfrm>
            <a:off x="4487264" y="3201500"/>
            <a:ext cx="4221336" cy="2468350"/>
            <a:chOff x="925635" y="2324100"/>
            <a:chExt cx="7014905" cy="3893298"/>
          </a:xfrm>
        </p:grpSpPr>
        <p:sp>
          <p:nvSpPr>
            <p:cNvPr id="173" name="橢圓 172"/>
            <p:cNvSpPr/>
            <p:nvPr/>
          </p:nvSpPr>
          <p:spPr bwMode="auto">
            <a:xfrm>
              <a:off x="4114801" y="2667001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4" name="橢圓 173"/>
            <p:cNvSpPr/>
            <p:nvPr/>
          </p:nvSpPr>
          <p:spPr bwMode="auto">
            <a:xfrm>
              <a:off x="4114801" y="3276601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5" name="橢圓 174"/>
            <p:cNvSpPr/>
            <p:nvPr/>
          </p:nvSpPr>
          <p:spPr bwMode="auto">
            <a:xfrm>
              <a:off x="4114801" y="3886199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6" name="橢圓 175"/>
            <p:cNvSpPr/>
            <p:nvPr/>
          </p:nvSpPr>
          <p:spPr bwMode="auto">
            <a:xfrm>
              <a:off x="4114801" y="4856163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7" name="文字方塊 176"/>
            <p:cNvSpPr txBox="1"/>
            <p:nvPr/>
          </p:nvSpPr>
          <p:spPr>
            <a:xfrm>
              <a:off x="4141886" y="4452530"/>
              <a:ext cx="449223" cy="2574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800" b="1" dirty="0"/>
                <a:t>…</a:t>
              </a:r>
              <a:endParaRPr lang="zh-TW" altLang="en-US" sz="800" b="1" dirty="0"/>
            </a:p>
          </p:txBody>
        </p:sp>
        <p:sp>
          <p:nvSpPr>
            <p:cNvPr id="178" name="文字方塊 177"/>
            <p:cNvSpPr txBox="1"/>
            <p:nvPr/>
          </p:nvSpPr>
          <p:spPr>
            <a:xfrm>
              <a:off x="3719341" y="5559623"/>
              <a:ext cx="1299001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i="1" dirty="0"/>
                <a:t>n</a:t>
              </a:r>
              <a:r>
                <a:rPr lang="en-US" altLang="zh-TW" sz="800" dirty="0"/>
                <a:t> hidden neurons</a:t>
              </a:r>
              <a:endParaRPr lang="zh-TW" altLang="en-US" sz="800" dirty="0"/>
            </a:p>
          </p:txBody>
        </p:sp>
        <p:sp>
          <p:nvSpPr>
            <p:cNvPr id="179" name="圓角矩形 178"/>
            <p:cNvSpPr/>
            <p:nvPr/>
          </p:nvSpPr>
          <p:spPr bwMode="auto">
            <a:xfrm>
              <a:off x="1773962" y="2324100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0" name="圓角矩形 179"/>
            <p:cNvSpPr/>
            <p:nvPr/>
          </p:nvSpPr>
          <p:spPr bwMode="auto">
            <a:xfrm>
              <a:off x="1773962" y="2876020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1" name="圓角矩形 180"/>
            <p:cNvSpPr/>
            <p:nvPr/>
          </p:nvSpPr>
          <p:spPr bwMode="auto">
            <a:xfrm>
              <a:off x="1773962" y="3427943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1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825628" y="4533900"/>
              <a:ext cx="449223" cy="2574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800" b="1" dirty="0"/>
                <a:t>…</a:t>
              </a:r>
              <a:endParaRPr lang="zh-TW" altLang="en-US" sz="800" b="1" dirty="0"/>
            </a:p>
          </p:txBody>
        </p:sp>
        <p:sp>
          <p:nvSpPr>
            <p:cNvPr id="183" name="圓角矩形 182"/>
            <p:cNvSpPr/>
            <p:nvPr/>
          </p:nvSpPr>
          <p:spPr bwMode="auto">
            <a:xfrm>
              <a:off x="1777151" y="3979861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4" name="圓角矩形 183"/>
            <p:cNvSpPr/>
            <p:nvPr/>
          </p:nvSpPr>
          <p:spPr bwMode="auto">
            <a:xfrm>
              <a:off x="1773962" y="4932360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5" name="圓角矩形 184"/>
            <p:cNvSpPr/>
            <p:nvPr/>
          </p:nvSpPr>
          <p:spPr bwMode="auto">
            <a:xfrm>
              <a:off x="6485577" y="2324100"/>
              <a:ext cx="723852" cy="37596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6" name="圓角矩形 185"/>
            <p:cNvSpPr/>
            <p:nvPr/>
          </p:nvSpPr>
          <p:spPr bwMode="auto">
            <a:xfrm>
              <a:off x="6485577" y="2876020"/>
              <a:ext cx="723852" cy="37596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7" name="圓角矩形 186"/>
            <p:cNvSpPr/>
            <p:nvPr/>
          </p:nvSpPr>
          <p:spPr bwMode="auto">
            <a:xfrm>
              <a:off x="6485577" y="3427943"/>
              <a:ext cx="723852" cy="37596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0.002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6522101" y="4533900"/>
              <a:ext cx="449223" cy="2574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800" b="1" dirty="0"/>
                <a:t>…</a:t>
              </a:r>
              <a:endParaRPr lang="zh-TW" altLang="en-US" sz="800" b="1" dirty="0"/>
            </a:p>
          </p:txBody>
        </p:sp>
        <p:sp>
          <p:nvSpPr>
            <p:cNvPr id="189" name="圓角矩形 188"/>
            <p:cNvSpPr/>
            <p:nvPr/>
          </p:nvSpPr>
          <p:spPr bwMode="auto">
            <a:xfrm>
              <a:off x="6488768" y="4033968"/>
              <a:ext cx="716495" cy="349112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7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0.983</a:t>
              </a:r>
              <a:endParaRPr kumimoji="1" lang="zh-TW" altLang="en-US" sz="7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0" name="圓角矩形 189"/>
            <p:cNvSpPr/>
            <p:nvPr/>
          </p:nvSpPr>
          <p:spPr bwMode="auto">
            <a:xfrm>
              <a:off x="6485579" y="4932360"/>
              <a:ext cx="723852" cy="37596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1" name="圓角矩形 190"/>
            <p:cNvSpPr/>
            <p:nvPr/>
          </p:nvSpPr>
          <p:spPr bwMode="auto">
            <a:xfrm>
              <a:off x="1773962" y="5484282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2" name="圓角矩形 191"/>
            <p:cNvSpPr/>
            <p:nvPr/>
          </p:nvSpPr>
          <p:spPr bwMode="auto">
            <a:xfrm>
              <a:off x="6478086" y="5484283"/>
              <a:ext cx="723852" cy="37596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193" name="直線單箭頭接點 192"/>
            <p:cNvCxnSpPr>
              <a:stCxn id="179" idx="3"/>
              <a:endCxn id="173" idx="2"/>
            </p:cNvCxnSpPr>
            <p:nvPr/>
          </p:nvCxnSpPr>
          <p:spPr bwMode="auto">
            <a:xfrm>
              <a:off x="2151673" y="2481538"/>
              <a:ext cx="1963128" cy="38556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4" name="直線單箭頭接點 193"/>
            <p:cNvCxnSpPr>
              <a:stCxn id="179" idx="3"/>
              <a:endCxn id="174" idx="2"/>
            </p:cNvCxnSpPr>
            <p:nvPr/>
          </p:nvCxnSpPr>
          <p:spPr bwMode="auto">
            <a:xfrm>
              <a:off x="2151673" y="2481538"/>
              <a:ext cx="1963128" cy="99516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5" name="直線單箭頭接點 194"/>
            <p:cNvCxnSpPr>
              <a:stCxn id="179" idx="3"/>
              <a:endCxn id="175" idx="2"/>
            </p:cNvCxnSpPr>
            <p:nvPr/>
          </p:nvCxnSpPr>
          <p:spPr bwMode="auto">
            <a:xfrm>
              <a:off x="2151673" y="2481538"/>
              <a:ext cx="1963128" cy="160476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6" name="直線單箭頭接點 195"/>
            <p:cNvCxnSpPr>
              <a:stCxn id="179" idx="3"/>
              <a:endCxn id="176" idx="2"/>
            </p:cNvCxnSpPr>
            <p:nvPr/>
          </p:nvCxnSpPr>
          <p:spPr bwMode="auto">
            <a:xfrm>
              <a:off x="2151673" y="2481538"/>
              <a:ext cx="1963128" cy="2574726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7" name="直線單箭頭接點 196"/>
            <p:cNvCxnSpPr>
              <a:stCxn id="180" idx="3"/>
              <a:endCxn id="173" idx="2"/>
            </p:cNvCxnSpPr>
            <p:nvPr/>
          </p:nvCxnSpPr>
          <p:spPr bwMode="auto">
            <a:xfrm flipV="1">
              <a:off x="2151673" y="2867101"/>
              <a:ext cx="1963128" cy="16635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8" name="直線單箭頭接點 197"/>
            <p:cNvCxnSpPr>
              <a:stCxn id="180" idx="3"/>
              <a:endCxn id="174" idx="2"/>
            </p:cNvCxnSpPr>
            <p:nvPr/>
          </p:nvCxnSpPr>
          <p:spPr bwMode="auto">
            <a:xfrm>
              <a:off x="2151673" y="3033458"/>
              <a:ext cx="1963128" cy="44324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9" name="直線單箭頭接點 198"/>
            <p:cNvCxnSpPr>
              <a:stCxn id="180" idx="3"/>
              <a:endCxn id="175" idx="2"/>
            </p:cNvCxnSpPr>
            <p:nvPr/>
          </p:nvCxnSpPr>
          <p:spPr bwMode="auto">
            <a:xfrm>
              <a:off x="2151673" y="3033458"/>
              <a:ext cx="1963128" cy="105284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0" name="直線單箭頭接點 199"/>
            <p:cNvCxnSpPr>
              <a:stCxn id="180" idx="3"/>
              <a:endCxn id="176" idx="2"/>
            </p:cNvCxnSpPr>
            <p:nvPr/>
          </p:nvCxnSpPr>
          <p:spPr bwMode="auto">
            <a:xfrm>
              <a:off x="2151673" y="3033458"/>
              <a:ext cx="1963128" cy="202280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1" name="直線單箭頭接點 200"/>
            <p:cNvCxnSpPr>
              <a:stCxn id="181" idx="3"/>
              <a:endCxn id="173" idx="2"/>
            </p:cNvCxnSpPr>
            <p:nvPr/>
          </p:nvCxnSpPr>
          <p:spPr bwMode="auto">
            <a:xfrm flipV="1">
              <a:off x="2151673" y="2867101"/>
              <a:ext cx="1963128" cy="71828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2" name="直線單箭頭接點 201"/>
            <p:cNvCxnSpPr>
              <a:stCxn id="181" idx="3"/>
            </p:cNvCxnSpPr>
            <p:nvPr/>
          </p:nvCxnSpPr>
          <p:spPr bwMode="auto">
            <a:xfrm flipV="1">
              <a:off x="2151673" y="3505204"/>
              <a:ext cx="1947982" cy="8017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3" name="直線單箭頭接點 202"/>
            <p:cNvCxnSpPr>
              <a:stCxn id="181" idx="3"/>
              <a:endCxn id="175" idx="2"/>
            </p:cNvCxnSpPr>
            <p:nvPr/>
          </p:nvCxnSpPr>
          <p:spPr bwMode="auto">
            <a:xfrm>
              <a:off x="2151673" y="3585381"/>
              <a:ext cx="1963128" cy="50091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4" name="直線單箭頭接點 203"/>
            <p:cNvCxnSpPr>
              <a:stCxn id="181" idx="3"/>
              <a:endCxn id="176" idx="2"/>
            </p:cNvCxnSpPr>
            <p:nvPr/>
          </p:nvCxnSpPr>
          <p:spPr bwMode="auto">
            <a:xfrm>
              <a:off x="2151673" y="3585381"/>
              <a:ext cx="1963128" cy="147088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5" name="直線單箭頭接點 204"/>
            <p:cNvCxnSpPr>
              <a:stCxn id="183" idx="3"/>
              <a:endCxn id="175" idx="2"/>
            </p:cNvCxnSpPr>
            <p:nvPr/>
          </p:nvCxnSpPr>
          <p:spPr bwMode="auto">
            <a:xfrm flipV="1">
              <a:off x="2154862" y="4086300"/>
              <a:ext cx="1959939" cy="5099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6" name="直線單箭頭接點 205"/>
            <p:cNvCxnSpPr>
              <a:stCxn id="183" idx="3"/>
              <a:endCxn id="174" idx="2"/>
            </p:cNvCxnSpPr>
            <p:nvPr/>
          </p:nvCxnSpPr>
          <p:spPr bwMode="auto">
            <a:xfrm flipV="1">
              <a:off x="2154862" y="3476701"/>
              <a:ext cx="1959939" cy="66059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7" name="直線單箭頭接點 206"/>
            <p:cNvCxnSpPr>
              <a:stCxn id="183" idx="3"/>
              <a:endCxn id="173" idx="2"/>
            </p:cNvCxnSpPr>
            <p:nvPr/>
          </p:nvCxnSpPr>
          <p:spPr bwMode="auto">
            <a:xfrm flipV="1">
              <a:off x="2154862" y="2867101"/>
              <a:ext cx="1959939" cy="127019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8" name="直線單箭頭接點 207"/>
            <p:cNvCxnSpPr>
              <a:stCxn id="183" idx="3"/>
              <a:endCxn id="176" idx="2"/>
            </p:cNvCxnSpPr>
            <p:nvPr/>
          </p:nvCxnSpPr>
          <p:spPr bwMode="auto">
            <a:xfrm>
              <a:off x="2154862" y="4137299"/>
              <a:ext cx="1959939" cy="91896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9" name="直線單箭頭接點 208"/>
            <p:cNvCxnSpPr>
              <a:stCxn id="184" idx="3"/>
              <a:endCxn id="173" idx="2"/>
            </p:cNvCxnSpPr>
            <p:nvPr/>
          </p:nvCxnSpPr>
          <p:spPr bwMode="auto">
            <a:xfrm flipV="1">
              <a:off x="2151673" y="2867101"/>
              <a:ext cx="1963128" cy="222269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0" name="直線單箭頭接點 209"/>
            <p:cNvCxnSpPr>
              <a:stCxn id="184" idx="3"/>
              <a:endCxn id="174" idx="2"/>
            </p:cNvCxnSpPr>
            <p:nvPr/>
          </p:nvCxnSpPr>
          <p:spPr bwMode="auto">
            <a:xfrm flipV="1">
              <a:off x="2151673" y="3476701"/>
              <a:ext cx="1963128" cy="161309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1" name="直線單箭頭接點 210"/>
            <p:cNvCxnSpPr>
              <a:stCxn id="184" idx="3"/>
              <a:endCxn id="175" idx="2"/>
            </p:cNvCxnSpPr>
            <p:nvPr/>
          </p:nvCxnSpPr>
          <p:spPr bwMode="auto">
            <a:xfrm flipV="1">
              <a:off x="2151673" y="4086300"/>
              <a:ext cx="1963128" cy="100349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2" name="直線單箭頭接點 211"/>
            <p:cNvCxnSpPr>
              <a:stCxn id="184" idx="3"/>
              <a:endCxn id="176" idx="2"/>
            </p:cNvCxnSpPr>
            <p:nvPr/>
          </p:nvCxnSpPr>
          <p:spPr bwMode="auto">
            <a:xfrm flipV="1">
              <a:off x="2151673" y="5056264"/>
              <a:ext cx="1963128" cy="3353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3" name="直線單箭頭接點 212"/>
            <p:cNvCxnSpPr>
              <a:stCxn id="191" idx="3"/>
              <a:endCxn id="173" idx="2"/>
            </p:cNvCxnSpPr>
            <p:nvPr/>
          </p:nvCxnSpPr>
          <p:spPr bwMode="auto">
            <a:xfrm flipV="1">
              <a:off x="2151673" y="2867101"/>
              <a:ext cx="1963128" cy="277461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4" name="直線單箭頭接點 213"/>
            <p:cNvCxnSpPr>
              <a:stCxn id="191" idx="3"/>
              <a:endCxn id="174" idx="2"/>
            </p:cNvCxnSpPr>
            <p:nvPr/>
          </p:nvCxnSpPr>
          <p:spPr bwMode="auto">
            <a:xfrm flipV="1">
              <a:off x="2151673" y="3476701"/>
              <a:ext cx="1963128" cy="216501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5" name="直線單箭頭接點 214"/>
            <p:cNvCxnSpPr>
              <a:stCxn id="191" idx="3"/>
              <a:endCxn id="175" idx="2"/>
            </p:cNvCxnSpPr>
            <p:nvPr/>
          </p:nvCxnSpPr>
          <p:spPr bwMode="auto">
            <a:xfrm flipV="1">
              <a:off x="2151673" y="4086300"/>
              <a:ext cx="1963128" cy="155542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6" name="直線單箭頭接點 215"/>
            <p:cNvCxnSpPr>
              <a:stCxn id="191" idx="3"/>
              <a:endCxn id="176" idx="2"/>
            </p:cNvCxnSpPr>
            <p:nvPr/>
          </p:nvCxnSpPr>
          <p:spPr bwMode="auto">
            <a:xfrm flipV="1">
              <a:off x="2151673" y="5056264"/>
              <a:ext cx="1963128" cy="585456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7" name="直線單箭頭接點 216"/>
            <p:cNvCxnSpPr>
              <a:stCxn id="173" idx="6"/>
              <a:endCxn id="185" idx="1"/>
            </p:cNvCxnSpPr>
            <p:nvPr/>
          </p:nvCxnSpPr>
          <p:spPr bwMode="auto">
            <a:xfrm flipV="1">
              <a:off x="4493950" y="2512084"/>
              <a:ext cx="1991627" cy="35501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8" name="直線單箭頭接點 217"/>
            <p:cNvCxnSpPr>
              <a:stCxn id="173" idx="6"/>
              <a:endCxn id="186" idx="1"/>
            </p:cNvCxnSpPr>
            <p:nvPr/>
          </p:nvCxnSpPr>
          <p:spPr bwMode="auto">
            <a:xfrm>
              <a:off x="4493950" y="2867102"/>
              <a:ext cx="1991627" cy="19690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9" name="直線單箭頭接點 218"/>
            <p:cNvCxnSpPr>
              <a:stCxn id="173" idx="6"/>
              <a:endCxn id="187" idx="1"/>
            </p:cNvCxnSpPr>
            <p:nvPr/>
          </p:nvCxnSpPr>
          <p:spPr bwMode="auto">
            <a:xfrm>
              <a:off x="4493950" y="2867102"/>
              <a:ext cx="1991627" cy="74882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0" name="直線單箭頭接點 219"/>
            <p:cNvCxnSpPr>
              <a:cxnSpLocks/>
              <a:stCxn id="173" idx="6"/>
              <a:endCxn id="189" idx="1"/>
            </p:cNvCxnSpPr>
            <p:nvPr/>
          </p:nvCxnSpPr>
          <p:spPr bwMode="auto">
            <a:xfrm>
              <a:off x="4493950" y="2867102"/>
              <a:ext cx="1994818" cy="134142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1" name="直線單箭頭接點 220"/>
            <p:cNvCxnSpPr>
              <a:stCxn id="173" idx="6"/>
              <a:endCxn id="190" idx="1"/>
            </p:cNvCxnSpPr>
            <p:nvPr/>
          </p:nvCxnSpPr>
          <p:spPr bwMode="auto">
            <a:xfrm>
              <a:off x="4493949" y="2867102"/>
              <a:ext cx="1991630" cy="225324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2" name="直線單箭頭接點 221"/>
            <p:cNvCxnSpPr>
              <a:stCxn id="173" idx="6"/>
              <a:endCxn id="192" idx="1"/>
            </p:cNvCxnSpPr>
            <p:nvPr/>
          </p:nvCxnSpPr>
          <p:spPr bwMode="auto">
            <a:xfrm>
              <a:off x="4493950" y="2867102"/>
              <a:ext cx="1984136" cy="280516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3" name="直線單箭頭接點 222"/>
            <p:cNvCxnSpPr>
              <a:stCxn id="174" idx="6"/>
              <a:endCxn id="185" idx="1"/>
            </p:cNvCxnSpPr>
            <p:nvPr/>
          </p:nvCxnSpPr>
          <p:spPr bwMode="auto">
            <a:xfrm flipV="1">
              <a:off x="4493950" y="2512084"/>
              <a:ext cx="1991627" cy="96461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4" name="直線單箭頭接點 223"/>
            <p:cNvCxnSpPr>
              <a:stCxn id="174" idx="6"/>
              <a:endCxn id="186" idx="1"/>
            </p:cNvCxnSpPr>
            <p:nvPr/>
          </p:nvCxnSpPr>
          <p:spPr bwMode="auto">
            <a:xfrm flipV="1">
              <a:off x="4493950" y="3064004"/>
              <a:ext cx="1991627" cy="41269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5" name="直線單箭頭接點 224"/>
            <p:cNvCxnSpPr>
              <a:stCxn id="174" idx="6"/>
              <a:endCxn id="187" idx="1"/>
            </p:cNvCxnSpPr>
            <p:nvPr/>
          </p:nvCxnSpPr>
          <p:spPr bwMode="auto">
            <a:xfrm>
              <a:off x="4493950" y="3476701"/>
              <a:ext cx="1991627" cy="139226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6" name="直線單箭頭接點 225"/>
            <p:cNvCxnSpPr>
              <a:cxnSpLocks/>
              <a:stCxn id="174" idx="6"/>
              <a:endCxn id="189" idx="1"/>
            </p:cNvCxnSpPr>
            <p:nvPr/>
          </p:nvCxnSpPr>
          <p:spPr bwMode="auto">
            <a:xfrm>
              <a:off x="4493950" y="3476701"/>
              <a:ext cx="1994818" cy="731824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7" name="直線單箭頭接點 226"/>
            <p:cNvCxnSpPr>
              <a:stCxn id="174" idx="6"/>
              <a:endCxn id="190" idx="1"/>
            </p:cNvCxnSpPr>
            <p:nvPr/>
          </p:nvCxnSpPr>
          <p:spPr bwMode="auto">
            <a:xfrm>
              <a:off x="4493949" y="3476701"/>
              <a:ext cx="1991630" cy="164364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8" name="直線單箭頭接點 227"/>
            <p:cNvCxnSpPr>
              <a:stCxn id="174" idx="6"/>
              <a:endCxn id="192" idx="1"/>
            </p:cNvCxnSpPr>
            <p:nvPr/>
          </p:nvCxnSpPr>
          <p:spPr bwMode="auto">
            <a:xfrm>
              <a:off x="4493950" y="3476701"/>
              <a:ext cx="1984136" cy="219556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9" name="直線單箭頭接點 228"/>
            <p:cNvCxnSpPr>
              <a:stCxn id="175" idx="6"/>
              <a:endCxn id="185" idx="1"/>
            </p:cNvCxnSpPr>
            <p:nvPr/>
          </p:nvCxnSpPr>
          <p:spPr bwMode="auto">
            <a:xfrm flipV="1">
              <a:off x="4493950" y="2512084"/>
              <a:ext cx="1991627" cy="157421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0" name="直線單箭頭接點 229"/>
            <p:cNvCxnSpPr>
              <a:stCxn id="175" idx="6"/>
              <a:endCxn id="186" idx="1"/>
            </p:cNvCxnSpPr>
            <p:nvPr/>
          </p:nvCxnSpPr>
          <p:spPr bwMode="auto">
            <a:xfrm flipV="1">
              <a:off x="4493950" y="3064004"/>
              <a:ext cx="1991627" cy="102229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1" name="直線單箭頭接點 230"/>
            <p:cNvCxnSpPr>
              <a:stCxn id="175" idx="6"/>
              <a:endCxn id="187" idx="1"/>
            </p:cNvCxnSpPr>
            <p:nvPr/>
          </p:nvCxnSpPr>
          <p:spPr bwMode="auto">
            <a:xfrm flipV="1">
              <a:off x="4493950" y="3615927"/>
              <a:ext cx="1991627" cy="47037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2" name="直線單箭頭接點 231"/>
            <p:cNvCxnSpPr>
              <a:cxnSpLocks/>
              <a:stCxn id="175" idx="6"/>
              <a:endCxn id="189" idx="1"/>
            </p:cNvCxnSpPr>
            <p:nvPr/>
          </p:nvCxnSpPr>
          <p:spPr bwMode="auto">
            <a:xfrm>
              <a:off x="4493950" y="4086299"/>
              <a:ext cx="1994818" cy="122226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3" name="直線單箭頭接點 232"/>
            <p:cNvCxnSpPr>
              <a:stCxn id="175" idx="6"/>
              <a:endCxn id="190" idx="1"/>
            </p:cNvCxnSpPr>
            <p:nvPr/>
          </p:nvCxnSpPr>
          <p:spPr bwMode="auto">
            <a:xfrm>
              <a:off x="4493949" y="4086299"/>
              <a:ext cx="1991630" cy="103404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4" name="直線單箭頭接點 233"/>
            <p:cNvCxnSpPr>
              <a:stCxn id="175" idx="6"/>
              <a:endCxn id="192" idx="1"/>
            </p:cNvCxnSpPr>
            <p:nvPr/>
          </p:nvCxnSpPr>
          <p:spPr bwMode="auto">
            <a:xfrm>
              <a:off x="4493950" y="4086299"/>
              <a:ext cx="1984136" cy="158596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5" name="直線單箭頭接點 234"/>
            <p:cNvCxnSpPr>
              <a:stCxn id="176" idx="6"/>
              <a:endCxn id="185" idx="1"/>
            </p:cNvCxnSpPr>
            <p:nvPr/>
          </p:nvCxnSpPr>
          <p:spPr bwMode="auto">
            <a:xfrm flipV="1">
              <a:off x="4493950" y="2512084"/>
              <a:ext cx="1991627" cy="254417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6" name="直線單箭頭接點 235"/>
            <p:cNvCxnSpPr>
              <a:stCxn id="176" idx="6"/>
              <a:endCxn id="186" idx="1"/>
            </p:cNvCxnSpPr>
            <p:nvPr/>
          </p:nvCxnSpPr>
          <p:spPr bwMode="auto">
            <a:xfrm flipV="1">
              <a:off x="4493950" y="3064004"/>
              <a:ext cx="1991627" cy="199225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7" name="直線單箭頭接點 236"/>
            <p:cNvCxnSpPr>
              <a:stCxn id="176" idx="6"/>
              <a:endCxn id="187" idx="1"/>
            </p:cNvCxnSpPr>
            <p:nvPr/>
          </p:nvCxnSpPr>
          <p:spPr bwMode="auto">
            <a:xfrm flipV="1">
              <a:off x="4493950" y="3615927"/>
              <a:ext cx="1991627" cy="144033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8" name="直線單箭頭接點 237"/>
            <p:cNvCxnSpPr>
              <a:cxnSpLocks/>
              <a:stCxn id="176" idx="6"/>
              <a:endCxn id="189" idx="1"/>
            </p:cNvCxnSpPr>
            <p:nvPr/>
          </p:nvCxnSpPr>
          <p:spPr bwMode="auto">
            <a:xfrm flipV="1">
              <a:off x="4493950" y="4208525"/>
              <a:ext cx="1994818" cy="84773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9" name="直線單箭頭接點 238"/>
            <p:cNvCxnSpPr>
              <a:stCxn id="176" idx="6"/>
              <a:endCxn id="190" idx="1"/>
            </p:cNvCxnSpPr>
            <p:nvPr/>
          </p:nvCxnSpPr>
          <p:spPr bwMode="auto">
            <a:xfrm>
              <a:off x="4493949" y="5056263"/>
              <a:ext cx="1991630" cy="6408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40" name="直線單箭頭接點 239"/>
            <p:cNvCxnSpPr>
              <a:stCxn id="176" idx="6"/>
              <a:endCxn id="192" idx="1"/>
            </p:cNvCxnSpPr>
            <p:nvPr/>
          </p:nvCxnSpPr>
          <p:spPr bwMode="auto">
            <a:xfrm>
              <a:off x="4493950" y="5056263"/>
              <a:ext cx="1984136" cy="61600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41" name="文字方塊 240"/>
            <p:cNvSpPr txBox="1"/>
            <p:nvPr/>
          </p:nvSpPr>
          <p:spPr>
            <a:xfrm>
              <a:off x="1295400" y="5877581"/>
              <a:ext cx="890252" cy="339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i="1" dirty="0"/>
                <a:t>m</a:t>
              </a:r>
              <a:r>
                <a:rPr lang="en-US" altLang="zh-TW" sz="800" dirty="0"/>
                <a:t> inputs</a:t>
              </a:r>
            </a:p>
          </p:txBody>
        </p:sp>
        <p:sp>
          <p:nvSpPr>
            <p:cNvPr id="242" name="文字方塊 241"/>
            <p:cNvSpPr txBox="1"/>
            <p:nvPr/>
          </p:nvSpPr>
          <p:spPr>
            <a:xfrm>
              <a:off x="6350615" y="5877581"/>
              <a:ext cx="856799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i="1" dirty="0"/>
                <a:t>m</a:t>
              </a:r>
              <a:r>
                <a:rPr lang="en-US" altLang="zh-TW" sz="800" dirty="0"/>
                <a:t> outputs</a:t>
              </a:r>
            </a:p>
          </p:txBody>
        </p:sp>
        <p:sp>
          <p:nvSpPr>
            <p:cNvPr id="243" name="文字方塊 242"/>
            <p:cNvSpPr txBox="1"/>
            <p:nvPr/>
          </p:nvSpPr>
          <p:spPr>
            <a:xfrm>
              <a:off x="1045862" y="2362199"/>
              <a:ext cx="693020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Claude</a:t>
              </a:r>
              <a:endParaRPr lang="zh-TW" altLang="en-US" sz="800" dirty="0"/>
            </a:p>
          </p:txBody>
        </p:sp>
        <p:sp>
          <p:nvSpPr>
            <p:cNvPr id="244" name="文字方塊 243"/>
            <p:cNvSpPr txBox="1"/>
            <p:nvPr/>
          </p:nvSpPr>
          <p:spPr>
            <a:xfrm>
              <a:off x="1085936" y="2895600"/>
              <a:ext cx="660264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Monet</a:t>
              </a:r>
              <a:endParaRPr lang="zh-TW" altLang="en-US" sz="800" dirty="0"/>
            </a:p>
          </p:txBody>
        </p:sp>
        <p:sp>
          <p:nvSpPr>
            <p:cNvPr id="245" name="文字方塊 244"/>
            <p:cNvSpPr txBox="1"/>
            <p:nvPr/>
          </p:nvSpPr>
          <p:spPr>
            <a:xfrm>
              <a:off x="1026624" y="3428999"/>
              <a:ext cx="709396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FF0000"/>
                  </a:solidFill>
                </a:rPr>
                <a:t>painted</a:t>
              </a:r>
              <a:endParaRPr lang="zh-TW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246" name="文字方塊 245"/>
            <p:cNvSpPr txBox="1"/>
            <p:nvPr/>
          </p:nvSpPr>
          <p:spPr>
            <a:xfrm>
              <a:off x="1336003" y="4035623"/>
              <a:ext cx="452031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the</a:t>
              </a:r>
              <a:endParaRPr lang="zh-TW" altLang="en-US" sz="800" dirty="0"/>
            </a:p>
          </p:txBody>
        </p:sp>
        <p:sp>
          <p:nvSpPr>
            <p:cNvPr id="247" name="文字方塊 246"/>
            <p:cNvSpPr txBox="1"/>
            <p:nvPr/>
          </p:nvSpPr>
          <p:spPr>
            <a:xfrm>
              <a:off x="1196542" y="4953002"/>
              <a:ext cx="566677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drew</a:t>
              </a:r>
              <a:endParaRPr lang="zh-TW" altLang="en-US" sz="800" dirty="0"/>
            </a:p>
          </p:txBody>
        </p:sp>
        <p:sp>
          <p:nvSpPr>
            <p:cNvPr id="248" name="文字方塊 247"/>
            <p:cNvSpPr txBox="1"/>
            <p:nvPr/>
          </p:nvSpPr>
          <p:spPr>
            <a:xfrm>
              <a:off x="925635" y="5483423"/>
              <a:ext cx="791287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sketched</a:t>
              </a:r>
              <a:endParaRPr lang="zh-TW" altLang="en-US" sz="800" dirty="0"/>
            </a:p>
          </p:txBody>
        </p:sp>
        <p:sp>
          <p:nvSpPr>
            <p:cNvPr id="249" name="文字方塊 248"/>
            <p:cNvSpPr txBox="1"/>
            <p:nvPr/>
          </p:nvSpPr>
          <p:spPr>
            <a:xfrm>
              <a:off x="7149253" y="2362199"/>
              <a:ext cx="693019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Claude</a:t>
              </a:r>
              <a:endParaRPr lang="zh-TW" altLang="en-US" sz="800" dirty="0"/>
            </a:p>
          </p:txBody>
        </p:sp>
        <p:sp>
          <p:nvSpPr>
            <p:cNvPr id="250" name="文字方塊 249"/>
            <p:cNvSpPr txBox="1"/>
            <p:nvPr/>
          </p:nvSpPr>
          <p:spPr>
            <a:xfrm>
              <a:off x="7149253" y="2895600"/>
              <a:ext cx="660264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Monet</a:t>
              </a:r>
              <a:endParaRPr lang="zh-TW" altLang="en-US" sz="800" dirty="0"/>
            </a:p>
          </p:txBody>
        </p:sp>
        <p:sp>
          <p:nvSpPr>
            <p:cNvPr id="251" name="文字方塊 250"/>
            <p:cNvSpPr txBox="1"/>
            <p:nvPr/>
          </p:nvSpPr>
          <p:spPr>
            <a:xfrm>
              <a:off x="7149253" y="3428999"/>
              <a:ext cx="709396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painted</a:t>
              </a:r>
              <a:endParaRPr lang="zh-TW" altLang="en-US" sz="800" dirty="0"/>
            </a:p>
          </p:txBody>
        </p:sp>
        <p:sp>
          <p:nvSpPr>
            <p:cNvPr id="252" name="文字方塊 251"/>
            <p:cNvSpPr txBox="1"/>
            <p:nvPr/>
          </p:nvSpPr>
          <p:spPr>
            <a:xfrm>
              <a:off x="7149253" y="4035623"/>
              <a:ext cx="452031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FF0000"/>
                  </a:solidFill>
                </a:rPr>
                <a:t>the</a:t>
              </a:r>
              <a:endParaRPr lang="zh-TW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253" name="文字方塊 252"/>
            <p:cNvSpPr txBox="1"/>
            <p:nvPr/>
          </p:nvSpPr>
          <p:spPr>
            <a:xfrm>
              <a:off x="7149253" y="4953002"/>
              <a:ext cx="566676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drew</a:t>
              </a:r>
              <a:endParaRPr lang="zh-TW" altLang="en-US" sz="800" dirty="0"/>
            </a:p>
          </p:txBody>
        </p:sp>
        <p:sp>
          <p:nvSpPr>
            <p:cNvPr id="254" name="文字方塊 253"/>
            <p:cNvSpPr txBox="1"/>
            <p:nvPr/>
          </p:nvSpPr>
          <p:spPr>
            <a:xfrm>
              <a:off x="7149253" y="5483423"/>
              <a:ext cx="791287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sketched</a:t>
              </a:r>
              <a:endParaRPr lang="zh-TW" altLang="en-US" sz="800" dirty="0"/>
            </a:p>
          </p:txBody>
        </p:sp>
      </p:grpSp>
      <p:sp>
        <p:nvSpPr>
          <p:cNvPr id="255" name="文字方塊 254"/>
          <p:cNvSpPr txBox="1"/>
          <p:nvPr/>
        </p:nvSpPr>
        <p:spPr>
          <a:xfrm>
            <a:off x="5928521" y="566969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Good weights…</a:t>
            </a:r>
            <a:endParaRPr lang="zh-TW" altLang="en-US" dirty="0"/>
          </a:p>
        </p:txBody>
      </p:sp>
      <p:sp>
        <p:nvSpPr>
          <p:cNvPr id="88" name="投影片編號版面配置區 87">
            <a:extLst>
              <a:ext uri="{FF2B5EF4-FFF2-40B4-BE49-F238E27FC236}">
                <a16:creationId xmlns:a16="http://schemas.microsoft.com/office/drawing/2014/main" id="{A1573265-18E8-4BE8-98B9-B533090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8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255" grpId="0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24342</TotalTime>
  <Words>2993</Words>
  <Application>Microsoft Office PowerPoint</Application>
  <PresentationFormat>如螢幕大小 (4:3)</PresentationFormat>
  <Paragraphs>605</Paragraphs>
  <Slides>43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4" baseType="lpstr">
      <vt:lpstr>Arial Unicode MS</vt:lpstr>
      <vt:lpstr>inherit</vt:lpstr>
      <vt:lpstr>medium-content-sans-serif-font</vt:lpstr>
      <vt:lpstr>新細明體</vt:lpstr>
      <vt:lpstr>Arial</vt:lpstr>
      <vt:lpstr>Calibri</vt:lpstr>
      <vt:lpstr>Calibri Light</vt:lpstr>
      <vt:lpstr>Cambria Math</vt:lpstr>
      <vt:lpstr>Courier New</vt:lpstr>
      <vt:lpstr>Times New Roman</vt:lpstr>
      <vt:lpstr>回顧</vt:lpstr>
      <vt:lpstr>Word Vectors Word2Vec, Bert </vt:lpstr>
      <vt:lpstr>When he was an Intern …</vt:lpstr>
      <vt:lpstr>Word2Vec</vt:lpstr>
      <vt:lpstr>Two Approaches</vt:lpstr>
      <vt:lpstr>Skip-gram Approach (1/9)</vt:lpstr>
      <vt:lpstr>Skip-gram Approach (2/9)</vt:lpstr>
      <vt:lpstr>Skip-gram Approach (3/9)</vt:lpstr>
      <vt:lpstr>Skip-gram Approach (4/9)</vt:lpstr>
      <vt:lpstr>Skip-gram Approach (5/9)</vt:lpstr>
      <vt:lpstr>Skip-gram Approach (6/9)</vt:lpstr>
      <vt:lpstr>Skip-gram Approach (7/9)</vt:lpstr>
      <vt:lpstr>Skip-gram Approach (8/9)</vt:lpstr>
      <vt:lpstr>Skip-gram Approach (9/9)</vt:lpstr>
      <vt:lpstr>CBOW </vt:lpstr>
      <vt:lpstr>Use of Embeddings</vt:lpstr>
      <vt:lpstr>Which Approach is Better?</vt:lpstr>
      <vt:lpstr>Pretrained Vectors</vt:lpstr>
      <vt:lpstr>Word2Vec Practice (1/2)</vt:lpstr>
      <vt:lpstr>Word2Vec Practice (2/2)</vt:lpstr>
      <vt:lpstr>BERT and Transformers</vt:lpstr>
      <vt:lpstr>BERT - Transformer</vt:lpstr>
      <vt:lpstr>Transformer (1/2)</vt:lpstr>
      <vt:lpstr>Transformer (2/2)</vt:lpstr>
      <vt:lpstr>Encoder</vt:lpstr>
      <vt:lpstr>Self-Attention (1/8)</vt:lpstr>
      <vt:lpstr>Self-Attention (2/8)</vt:lpstr>
      <vt:lpstr>Self-Attention (3/8)</vt:lpstr>
      <vt:lpstr>Self-Attention (4/8)</vt:lpstr>
      <vt:lpstr>Self-Attention (5/8)</vt:lpstr>
      <vt:lpstr>Self-Attention (6/8)</vt:lpstr>
      <vt:lpstr>Self-Attention (7/8)</vt:lpstr>
      <vt:lpstr>Self-Attention (8/8)</vt:lpstr>
      <vt:lpstr>The Whole Picture of Transformer</vt:lpstr>
      <vt:lpstr>BERT </vt:lpstr>
      <vt:lpstr>BERT vs Word2Vec</vt:lpstr>
      <vt:lpstr>How do THEY train the models</vt:lpstr>
      <vt:lpstr>How do We use the models (1/6)</vt:lpstr>
      <vt:lpstr>How do We use the models (2/6)</vt:lpstr>
      <vt:lpstr>How do We use the models (3/6)</vt:lpstr>
      <vt:lpstr>How do We use the models (4/6)</vt:lpstr>
      <vt:lpstr>How do We use the models (5/6)</vt:lpstr>
      <vt:lpstr>How do We use the models (6/6)</vt:lpstr>
      <vt:lpstr>Pre-training and Fine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Vocabuliary</dc:title>
  <dc:creator>Chien Chin Chen</dc:creator>
  <cp:lastModifiedBy>Chien Chin Chen</cp:lastModifiedBy>
  <cp:revision>2017</cp:revision>
  <dcterms:created xsi:type="dcterms:W3CDTF">2020-05-18T06:06:35Z</dcterms:created>
  <dcterms:modified xsi:type="dcterms:W3CDTF">2020-12-10T08:40:26Z</dcterms:modified>
</cp:coreProperties>
</file>