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1"/>
  </p:sldMasterIdLst>
  <p:notesMasterIdLst>
    <p:notesMasterId r:id="rId27"/>
  </p:notesMasterIdLst>
  <p:sldIdLst>
    <p:sldId id="256" r:id="rId2"/>
    <p:sldId id="269" r:id="rId3"/>
    <p:sldId id="262" r:id="rId4"/>
    <p:sldId id="274" r:id="rId5"/>
    <p:sldId id="271" r:id="rId6"/>
    <p:sldId id="272" r:id="rId7"/>
    <p:sldId id="276" r:id="rId8"/>
    <p:sldId id="278" r:id="rId9"/>
    <p:sldId id="279" r:id="rId10"/>
    <p:sldId id="281" r:id="rId11"/>
    <p:sldId id="280" r:id="rId12"/>
    <p:sldId id="277" r:id="rId13"/>
    <p:sldId id="282" r:id="rId14"/>
    <p:sldId id="283" r:id="rId15"/>
    <p:sldId id="284" r:id="rId16"/>
    <p:sldId id="285" r:id="rId17"/>
    <p:sldId id="300" r:id="rId18"/>
    <p:sldId id="301" r:id="rId19"/>
    <p:sldId id="302" r:id="rId20"/>
    <p:sldId id="304" r:id="rId21"/>
    <p:sldId id="303" r:id="rId22"/>
    <p:sldId id="305" r:id="rId23"/>
    <p:sldId id="306" r:id="rId24"/>
    <p:sldId id="307" r:id="rId25"/>
    <p:sldId id="308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FF33CC"/>
    <a:srgbClr val="FF99FF"/>
    <a:srgbClr val="009900"/>
    <a:srgbClr val="33CC33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43" autoAdjust="0"/>
    <p:restoredTop sz="95256" autoAdjust="0"/>
  </p:normalViewPr>
  <p:slideViewPr>
    <p:cSldViewPr snapToGrid="0">
      <p:cViewPr varScale="1">
        <p:scale>
          <a:sx n="86" d="100"/>
          <a:sy n="86" d="100"/>
        </p:scale>
        <p:origin x="119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F0691-AD24-4BFB-B900-B1D209DF8D94}" type="datetimeFigureOut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CA1A0-5EA6-4B58-8AE8-F5644F1B2D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615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57A0E-166B-437A-88B5-1A05CF0BC033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698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CA1A0-5EA6-4B58-8AE8-F5644F1B2D84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8160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CA1A0-5EA6-4B58-8AE8-F5644F1B2D84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946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1639-B2D6-4652-B8C3-1B4C224A7BAF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30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621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646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標題及物件在文字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8229600" cy="20748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4056063"/>
            <a:ext cx="8229600" cy="207486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1676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2A00F7D-DDDF-4BB9-A7F6-2BAB9DA7E54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31500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570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61B7-6B89-48AB-966F-622E2788EECC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03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87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76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126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747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CF131DD-A141-4471-BCF9-C6073EDD7E20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03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4A90-EB03-42F3-8859-2C2B2724C058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449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10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kaggle.com/alvations/n-gram-language-model-with-nltk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2D0499-6CD0-46F9-B267-52E79F056D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/>
              <a:t>Language Models</a:t>
            </a:r>
            <a:br>
              <a:rPr lang="en-US" altLang="zh-TW" sz="6600" cap="none" dirty="0"/>
            </a:br>
            <a:endParaRPr lang="zh-TW" altLang="en-US" sz="1200" cap="none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98492EA-012C-4C4E-9513-514380254D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Chien Chin Chen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228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Language Modeling (9/10)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/>
              <a:t>The evaluated sentence “</a:t>
            </a:r>
            <a:r>
              <a:rPr lang="en-US" altLang="zh-TW" sz="2000" i="1" dirty="0"/>
              <a:t>in person she was inferior to </a:t>
            </a:r>
            <a:r>
              <a:rPr lang="en-US" altLang="zh-TW" sz="2000" i="1"/>
              <a:t>both sisters</a:t>
            </a:r>
            <a:r>
              <a:rPr lang="en-US" altLang="zh-TW" sz="2000"/>
              <a:t>”</a:t>
            </a:r>
            <a:endParaRPr lang="zh-TW" altLang="en-US" sz="20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665766"/>
              </p:ext>
            </p:extLst>
          </p:nvPr>
        </p:nvGraphicFramePr>
        <p:xfrm>
          <a:off x="100015" y="2214554"/>
          <a:ext cx="8929721" cy="1280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69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8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8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8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92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744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8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833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833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833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8833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12541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i="1" dirty="0"/>
                        <a:t>In</a:t>
                      </a:r>
                    </a:p>
                    <a:p>
                      <a:pPr algn="l"/>
                      <a:r>
                        <a:rPr lang="en-US" altLang="zh-TW" sz="1200" i="1" dirty="0"/>
                        <a:t>person</a:t>
                      </a:r>
                      <a:endParaRPr lang="zh-TW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altLang="zh-TW" sz="1200" i="1" dirty="0"/>
                    </a:p>
                    <a:p>
                      <a:pPr algn="l"/>
                      <a:r>
                        <a:rPr lang="en-US" altLang="zh-TW" sz="1200" i="1" dirty="0"/>
                        <a:t>she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altLang="zh-TW" sz="1200" i="1" dirty="0"/>
                    </a:p>
                    <a:p>
                      <a:pPr algn="l"/>
                      <a:r>
                        <a:rPr lang="en-US" altLang="zh-TW" sz="1200" i="1" dirty="0"/>
                        <a:t>was</a:t>
                      </a:r>
                      <a:endParaRPr lang="zh-TW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altLang="zh-TW" sz="1200" i="1" dirty="0"/>
                    </a:p>
                    <a:p>
                      <a:pPr algn="l"/>
                      <a:r>
                        <a:rPr lang="en-US" altLang="zh-TW" sz="1200" i="1" dirty="0"/>
                        <a:t>inferior</a:t>
                      </a:r>
                      <a:endParaRPr lang="zh-TW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altLang="zh-TW" sz="1200" i="1" dirty="0"/>
                    </a:p>
                    <a:p>
                      <a:pPr algn="l"/>
                      <a:r>
                        <a:rPr lang="en-US" altLang="zh-TW" sz="1200" i="1" dirty="0"/>
                        <a:t>to</a:t>
                      </a:r>
                      <a:endParaRPr lang="zh-TW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altLang="zh-TW" sz="1200" i="1" dirty="0"/>
                    </a:p>
                    <a:p>
                      <a:pPr algn="l"/>
                      <a:r>
                        <a:rPr lang="en-US" altLang="zh-TW" sz="1200" i="1" dirty="0"/>
                        <a:t>both</a:t>
                      </a:r>
                      <a:endParaRPr lang="zh-TW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altLang="zh-TW" sz="1200" i="1" dirty="0"/>
                    </a:p>
                    <a:p>
                      <a:pPr algn="l"/>
                      <a:r>
                        <a:rPr lang="en-US" altLang="zh-TW" sz="1200" i="1" dirty="0"/>
                        <a:t>sisters</a:t>
                      </a:r>
                      <a:endParaRPr lang="zh-TW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525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/>
                        <a:t>1-gram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i="1" dirty="0"/>
                        <a:t>P</a:t>
                      </a:r>
                      <a:r>
                        <a:rPr lang="en-US" altLang="zh-TW" sz="1200" dirty="0"/>
                        <a:t>(.)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i="1" dirty="0"/>
                        <a:t>P</a:t>
                      </a:r>
                      <a:r>
                        <a:rPr lang="en-US" altLang="zh-TW" sz="1200" dirty="0"/>
                        <a:t>(.)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i="1" dirty="0"/>
                        <a:t>P</a:t>
                      </a:r>
                      <a:r>
                        <a:rPr lang="en-US" altLang="zh-TW" sz="1200" dirty="0"/>
                        <a:t>(.)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i="1" dirty="0"/>
                        <a:t>P</a:t>
                      </a:r>
                      <a:r>
                        <a:rPr lang="en-US" altLang="zh-TW" sz="1200" dirty="0"/>
                        <a:t>(.)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i="1" dirty="0"/>
                        <a:t>P</a:t>
                      </a:r>
                      <a:r>
                        <a:rPr lang="en-US" altLang="zh-TW" sz="1200" dirty="0"/>
                        <a:t>(.)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i="1" dirty="0"/>
                        <a:t>P</a:t>
                      </a:r>
                      <a:r>
                        <a:rPr lang="en-US" altLang="zh-TW" sz="1200" dirty="0"/>
                        <a:t>(.)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525">
                <a:tc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i="1" dirty="0"/>
                        <a:t>she</a:t>
                      </a:r>
                      <a:endParaRPr lang="zh-TW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/>
                        <a:t>0.011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i="1" dirty="0"/>
                        <a:t>was</a:t>
                      </a:r>
                      <a:endParaRPr lang="zh-TW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/>
                        <a:t>0.015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i="1" dirty="0"/>
                        <a:t>inferior</a:t>
                      </a:r>
                      <a:endParaRPr lang="zh-TW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/>
                        <a:t>0.00005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i="1" dirty="0"/>
                        <a:t>to</a:t>
                      </a:r>
                      <a:endParaRPr lang="zh-TW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/>
                        <a:t>0.032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i="1" dirty="0"/>
                        <a:t>both</a:t>
                      </a:r>
                      <a:endParaRPr lang="zh-TW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/>
                        <a:t>0.0005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i="1" dirty="0"/>
                        <a:t>sisters</a:t>
                      </a:r>
                      <a:endParaRPr lang="zh-TW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/>
                        <a:t>0.0003</a:t>
                      </a:r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525">
                <a:tc gridSpan="13">
                  <a:txBody>
                    <a:bodyPr/>
                    <a:lstStyle/>
                    <a:p>
                      <a:pPr algn="l"/>
                      <a:r>
                        <a:rPr lang="en-US" altLang="zh-TW" sz="1200" i="1" dirty="0"/>
                        <a:t>P</a:t>
                      </a:r>
                      <a:r>
                        <a:rPr lang="en-US" altLang="zh-TW" sz="1200" dirty="0"/>
                        <a:t>(</a:t>
                      </a:r>
                      <a:r>
                        <a:rPr lang="en-US" altLang="zh-TW" sz="1200" i="1" dirty="0"/>
                        <a:t>S</a:t>
                      </a:r>
                      <a:r>
                        <a:rPr lang="en-US" altLang="zh-TW" sz="1200" dirty="0"/>
                        <a:t>|1-gram)</a:t>
                      </a:r>
                      <a:r>
                        <a:rPr lang="en-US" altLang="zh-TW" sz="1200" baseline="0" dirty="0"/>
                        <a:t> = 3.96x10</a:t>
                      </a:r>
                      <a:r>
                        <a:rPr lang="en-US" altLang="zh-TW" sz="1200" baseline="30000" dirty="0"/>
                        <a:t>-17</a:t>
                      </a:r>
                      <a:endParaRPr lang="zh-TW" altLang="en-US" sz="1200" baseline="300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582592"/>
              </p:ext>
            </p:extLst>
          </p:nvPr>
        </p:nvGraphicFramePr>
        <p:xfrm>
          <a:off x="99982" y="3603087"/>
          <a:ext cx="8929721" cy="1280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69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8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8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8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92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744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8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833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833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833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8833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07019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i="1" dirty="0"/>
                        <a:t>In</a:t>
                      </a:r>
                    </a:p>
                    <a:p>
                      <a:pPr algn="l"/>
                      <a:r>
                        <a:rPr lang="en-US" altLang="zh-TW" sz="1200" i="1" dirty="0"/>
                        <a:t>person</a:t>
                      </a:r>
                      <a:endParaRPr lang="zh-TW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altLang="zh-TW" sz="1200" i="1" dirty="0"/>
                    </a:p>
                    <a:p>
                      <a:pPr algn="l"/>
                      <a:r>
                        <a:rPr lang="en-US" altLang="zh-TW" sz="1200" i="1" dirty="0"/>
                        <a:t>she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altLang="zh-TW" sz="1200" i="1" dirty="0"/>
                    </a:p>
                    <a:p>
                      <a:pPr algn="l"/>
                      <a:r>
                        <a:rPr lang="en-US" altLang="zh-TW" sz="1200" i="1" dirty="0"/>
                        <a:t>was</a:t>
                      </a:r>
                      <a:endParaRPr lang="zh-TW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altLang="zh-TW" sz="1200" i="1" dirty="0"/>
                    </a:p>
                    <a:p>
                      <a:pPr algn="l"/>
                      <a:r>
                        <a:rPr lang="en-US" altLang="zh-TW" sz="1200" i="1" dirty="0"/>
                        <a:t>inferior</a:t>
                      </a:r>
                      <a:endParaRPr lang="zh-TW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altLang="zh-TW" sz="1200" i="1" dirty="0"/>
                    </a:p>
                    <a:p>
                      <a:pPr algn="l"/>
                      <a:r>
                        <a:rPr lang="en-US" altLang="zh-TW" sz="1200" i="1" dirty="0"/>
                        <a:t>to</a:t>
                      </a:r>
                      <a:endParaRPr lang="zh-TW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altLang="zh-TW" sz="1200" i="1" dirty="0"/>
                    </a:p>
                    <a:p>
                      <a:pPr algn="l"/>
                      <a:r>
                        <a:rPr lang="en-US" altLang="zh-TW" sz="1200" i="1" dirty="0"/>
                        <a:t>both</a:t>
                      </a:r>
                      <a:endParaRPr lang="zh-TW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altLang="zh-TW" sz="1200" i="1" dirty="0"/>
                    </a:p>
                    <a:p>
                      <a:pPr algn="l"/>
                      <a:r>
                        <a:rPr lang="en-US" altLang="zh-TW" sz="1200" i="1" dirty="0"/>
                        <a:t>sisters</a:t>
                      </a:r>
                      <a:endParaRPr lang="zh-TW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11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/>
                        <a:t>2-gram</a:t>
                      </a:r>
                      <a:endParaRPr lang="zh-TW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sz="1200" i="1" dirty="0"/>
                        <a:t>P</a:t>
                      </a:r>
                      <a:r>
                        <a:rPr lang="en-US" altLang="zh-TW" sz="1200" dirty="0"/>
                        <a:t>(.|</a:t>
                      </a:r>
                      <a:r>
                        <a:rPr lang="en-US" altLang="zh-TW" sz="1200" i="1" dirty="0"/>
                        <a:t>person</a:t>
                      </a:r>
                      <a:r>
                        <a:rPr lang="en-US" altLang="zh-TW" sz="1200" dirty="0"/>
                        <a:t>)</a:t>
                      </a:r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sz="1200" i="1" dirty="0"/>
                        <a:t>P</a:t>
                      </a:r>
                      <a:r>
                        <a:rPr lang="en-US" altLang="zh-TW" sz="1200" dirty="0"/>
                        <a:t>(.|</a:t>
                      </a:r>
                      <a:r>
                        <a:rPr lang="en-US" altLang="zh-TW" sz="1200" i="1" dirty="0"/>
                        <a:t>she</a:t>
                      </a:r>
                      <a:r>
                        <a:rPr lang="en-US" altLang="zh-TW" sz="1200" dirty="0"/>
                        <a:t>)</a:t>
                      </a:r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i="1" dirty="0"/>
                        <a:t>P</a:t>
                      </a:r>
                      <a:r>
                        <a:rPr lang="en-US" altLang="zh-TW" sz="1200" dirty="0"/>
                        <a:t>(.|</a:t>
                      </a:r>
                      <a:r>
                        <a:rPr lang="en-US" altLang="zh-TW" sz="1200" i="1" dirty="0"/>
                        <a:t>was</a:t>
                      </a:r>
                      <a:r>
                        <a:rPr lang="en-US" altLang="zh-TW" sz="1200" dirty="0"/>
                        <a:t>)</a:t>
                      </a:r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i="1" dirty="0"/>
                        <a:t>P</a:t>
                      </a:r>
                      <a:r>
                        <a:rPr lang="en-US" altLang="zh-TW" sz="1200" dirty="0"/>
                        <a:t>(.|</a:t>
                      </a:r>
                      <a:r>
                        <a:rPr lang="en-US" altLang="zh-TW" sz="1200" i="1" dirty="0"/>
                        <a:t>inferior</a:t>
                      </a:r>
                      <a:r>
                        <a:rPr lang="en-US" altLang="zh-TW" sz="1200" dirty="0"/>
                        <a:t>)</a:t>
                      </a:r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i="1" dirty="0"/>
                        <a:t>P</a:t>
                      </a:r>
                      <a:r>
                        <a:rPr lang="en-US" altLang="zh-TW" sz="1200" dirty="0"/>
                        <a:t>(.|</a:t>
                      </a:r>
                      <a:r>
                        <a:rPr lang="en-US" altLang="zh-TW" sz="1200" i="1" dirty="0"/>
                        <a:t>to</a:t>
                      </a:r>
                      <a:r>
                        <a:rPr lang="en-US" altLang="zh-TW" sz="1200" dirty="0"/>
                        <a:t>)</a:t>
                      </a:r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i="1" dirty="0"/>
                        <a:t>P</a:t>
                      </a:r>
                      <a:r>
                        <a:rPr lang="en-US" altLang="zh-TW" sz="1200" dirty="0"/>
                        <a:t>(.|</a:t>
                      </a:r>
                      <a:r>
                        <a:rPr lang="en-US" altLang="zh-TW" sz="1200" i="1" dirty="0"/>
                        <a:t>both</a:t>
                      </a:r>
                      <a:r>
                        <a:rPr lang="en-US" altLang="zh-TW" sz="1200" dirty="0"/>
                        <a:t>)</a:t>
                      </a:r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211">
                <a:tc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i="1" dirty="0"/>
                        <a:t>she</a:t>
                      </a:r>
                      <a:endParaRPr lang="zh-TW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>
                          <a:solidFill>
                            <a:srgbClr val="00B050"/>
                          </a:solidFill>
                        </a:rPr>
                        <a:t>0.009</a:t>
                      </a:r>
                      <a:endParaRPr lang="zh-TW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i="1" dirty="0"/>
                        <a:t>was</a:t>
                      </a:r>
                      <a:endParaRPr lang="zh-TW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0.122</a:t>
                      </a:r>
                      <a:endParaRPr lang="zh-TW" altLang="en-US" sz="1200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i="1" dirty="0"/>
                        <a:t>inferior</a:t>
                      </a:r>
                      <a:endParaRPr lang="zh-TW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b="0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TW" altLang="en-US" sz="1200" b="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i="1" dirty="0"/>
                        <a:t>to</a:t>
                      </a:r>
                      <a:endParaRPr lang="zh-TW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0.212</a:t>
                      </a:r>
                      <a:endParaRPr lang="zh-TW" altLang="en-US" sz="1200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i="1" dirty="0"/>
                        <a:t>both</a:t>
                      </a:r>
                      <a:endParaRPr lang="zh-TW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>
                          <a:solidFill>
                            <a:srgbClr val="00B050"/>
                          </a:solidFill>
                        </a:rPr>
                        <a:t>0.0004</a:t>
                      </a:r>
                      <a:endParaRPr lang="zh-TW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i="1" dirty="0"/>
                        <a:t>sisters</a:t>
                      </a:r>
                      <a:endParaRPr lang="zh-TW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0.006</a:t>
                      </a:r>
                      <a:endParaRPr lang="zh-TW" altLang="en-US" sz="1200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211">
                <a:tc gridSpan="13">
                  <a:txBody>
                    <a:bodyPr/>
                    <a:lstStyle/>
                    <a:p>
                      <a:pPr algn="l"/>
                      <a:r>
                        <a:rPr lang="en-US" altLang="zh-TW" sz="1200" i="1" dirty="0"/>
                        <a:t>P</a:t>
                      </a:r>
                      <a:r>
                        <a:rPr lang="en-US" altLang="zh-TW" sz="1200" dirty="0"/>
                        <a:t>(</a:t>
                      </a:r>
                      <a:r>
                        <a:rPr lang="en-US" altLang="zh-TW" sz="1200" i="1" dirty="0"/>
                        <a:t>S</a:t>
                      </a:r>
                      <a:r>
                        <a:rPr lang="en-US" altLang="zh-TW" sz="1200" dirty="0"/>
                        <a:t>|2-gram)</a:t>
                      </a:r>
                      <a:r>
                        <a:rPr lang="en-US" altLang="zh-TW" sz="1200" baseline="0" dirty="0"/>
                        <a:t> = </a:t>
                      </a:r>
                      <a:r>
                        <a:rPr lang="en-US" altLang="zh-TW" sz="1200" baseline="0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TW" altLang="en-US" sz="1200" baseline="3000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239286"/>
              </p:ext>
            </p:extLst>
          </p:nvPr>
        </p:nvGraphicFramePr>
        <p:xfrm>
          <a:off x="99981" y="5066127"/>
          <a:ext cx="8929721" cy="1280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69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8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8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8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92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744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8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833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833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833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8833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02006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i="1" dirty="0"/>
                        <a:t>In</a:t>
                      </a:r>
                    </a:p>
                    <a:p>
                      <a:pPr algn="l"/>
                      <a:r>
                        <a:rPr lang="en-US" altLang="zh-TW" sz="1200" i="1" dirty="0"/>
                        <a:t>person</a:t>
                      </a:r>
                      <a:endParaRPr lang="zh-TW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altLang="zh-TW" sz="1200" i="1" dirty="0"/>
                    </a:p>
                    <a:p>
                      <a:pPr algn="l"/>
                      <a:r>
                        <a:rPr lang="en-US" altLang="zh-TW" sz="1200" i="1" dirty="0"/>
                        <a:t>she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altLang="zh-TW" sz="1200" i="1" dirty="0"/>
                    </a:p>
                    <a:p>
                      <a:pPr algn="l"/>
                      <a:r>
                        <a:rPr lang="en-US" altLang="zh-TW" sz="1200" i="1" dirty="0"/>
                        <a:t>was</a:t>
                      </a:r>
                      <a:endParaRPr lang="zh-TW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altLang="zh-TW" sz="1200" i="1" dirty="0"/>
                    </a:p>
                    <a:p>
                      <a:pPr algn="l"/>
                      <a:r>
                        <a:rPr lang="en-US" altLang="zh-TW" sz="1200" i="1" dirty="0"/>
                        <a:t>inferior</a:t>
                      </a:r>
                      <a:endParaRPr lang="zh-TW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altLang="zh-TW" sz="1200" i="1" dirty="0"/>
                    </a:p>
                    <a:p>
                      <a:pPr algn="l"/>
                      <a:r>
                        <a:rPr lang="en-US" altLang="zh-TW" sz="1200" i="1" dirty="0"/>
                        <a:t>to</a:t>
                      </a:r>
                      <a:endParaRPr lang="zh-TW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altLang="zh-TW" sz="1200" i="1" dirty="0"/>
                    </a:p>
                    <a:p>
                      <a:pPr algn="l"/>
                      <a:r>
                        <a:rPr lang="en-US" altLang="zh-TW" sz="1200" i="1" dirty="0"/>
                        <a:t>both</a:t>
                      </a:r>
                      <a:endParaRPr lang="zh-TW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altLang="zh-TW" sz="1200" i="1" dirty="0"/>
                    </a:p>
                    <a:p>
                      <a:pPr algn="l"/>
                      <a:r>
                        <a:rPr lang="en-US" altLang="zh-TW" sz="1200" i="1" dirty="0"/>
                        <a:t>sisters</a:t>
                      </a:r>
                      <a:endParaRPr lang="zh-TW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927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/>
                        <a:t>3-gram</a:t>
                      </a:r>
                      <a:endParaRPr lang="zh-TW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sz="1200" i="1" dirty="0"/>
                        <a:t>P</a:t>
                      </a:r>
                      <a:r>
                        <a:rPr lang="en-US" altLang="zh-TW" sz="1200" dirty="0"/>
                        <a:t>(.|</a:t>
                      </a:r>
                      <a:r>
                        <a:rPr lang="en-US" altLang="zh-TW" sz="1200" i="1" dirty="0"/>
                        <a:t>in</a:t>
                      </a:r>
                      <a:r>
                        <a:rPr lang="en-US" altLang="zh-TW" sz="1200" dirty="0"/>
                        <a:t> </a:t>
                      </a:r>
                      <a:r>
                        <a:rPr lang="en-US" altLang="zh-TW" sz="1200" i="1" dirty="0"/>
                        <a:t>person</a:t>
                      </a:r>
                      <a:r>
                        <a:rPr lang="en-US" altLang="zh-TW" sz="1200" dirty="0"/>
                        <a:t>)</a:t>
                      </a:r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sz="1200" i="1" dirty="0"/>
                        <a:t>P</a:t>
                      </a:r>
                      <a:r>
                        <a:rPr lang="en-US" altLang="zh-TW" sz="1200" dirty="0"/>
                        <a:t>(.|</a:t>
                      </a:r>
                      <a:r>
                        <a:rPr lang="en-US" altLang="zh-TW" sz="1200" i="1" dirty="0"/>
                        <a:t>person she</a:t>
                      </a:r>
                      <a:r>
                        <a:rPr lang="en-US" altLang="zh-TW" sz="1200" dirty="0"/>
                        <a:t>)</a:t>
                      </a:r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i="1" dirty="0"/>
                        <a:t>P</a:t>
                      </a:r>
                      <a:r>
                        <a:rPr lang="en-US" altLang="zh-TW" sz="1200" dirty="0"/>
                        <a:t>(.|</a:t>
                      </a:r>
                      <a:r>
                        <a:rPr lang="en-US" altLang="zh-TW" sz="1200" i="1" dirty="0"/>
                        <a:t>she was</a:t>
                      </a:r>
                      <a:r>
                        <a:rPr lang="en-US" altLang="zh-TW" sz="1200" dirty="0"/>
                        <a:t>)</a:t>
                      </a:r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i="1" dirty="0"/>
                        <a:t>P</a:t>
                      </a:r>
                      <a:r>
                        <a:rPr lang="en-US" altLang="zh-TW" sz="1200" dirty="0"/>
                        <a:t>(.|</a:t>
                      </a:r>
                      <a:r>
                        <a:rPr lang="en-US" altLang="zh-TW" sz="1200" i="1" dirty="0"/>
                        <a:t>was inferior</a:t>
                      </a:r>
                      <a:r>
                        <a:rPr lang="en-US" altLang="zh-TW" sz="1200" dirty="0"/>
                        <a:t>)</a:t>
                      </a:r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i="1" dirty="0"/>
                        <a:t>P</a:t>
                      </a:r>
                      <a:r>
                        <a:rPr lang="en-US" altLang="zh-TW" sz="1200" dirty="0"/>
                        <a:t>(.|</a:t>
                      </a:r>
                      <a:r>
                        <a:rPr lang="en-US" altLang="zh-TW" sz="1200" i="1" dirty="0"/>
                        <a:t>inferior to</a:t>
                      </a:r>
                      <a:r>
                        <a:rPr lang="en-US" altLang="zh-TW" sz="1200" dirty="0"/>
                        <a:t>)</a:t>
                      </a:r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i="1" dirty="0"/>
                        <a:t>P</a:t>
                      </a:r>
                      <a:r>
                        <a:rPr lang="en-US" altLang="zh-TW" sz="1200" dirty="0"/>
                        <a:t>(.|</a:t>
                      </a:r>
                      <a:r>
                        <a:rPr lang="en-US" altLang="zh-TW" sz="1200" i="1" dirty="0"/>
                        <a:t>to</a:t>
                      </a:r>
                      <a:r>
                        <a:rPr lang="en-US" altLang="zh-TW" sz="1200" dirty="0"/>
                        <a:t> </a:t>
                      </a:r>
                      <a:r>
                        <a:rPr lang="en-US" altLang="zh-TW" sz="1200" i="1" dirty="0"/>
                        <a:t>both</a:t>
                      </a:r>
                      <a:r>
                        <a:rPr lang="en-US" altLang="zh-TW" sz="1200" dirty="0"/>
                        <a:t>)</a:t>
                      </a:r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927">
                <a:tc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unseen</a:t>
                      </a:r>
                      <a:endParaRPr lang="zh-TW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i="1" dirty="0"/>
                        <a:t>was</a:t>
                      </a:r>
                      <a:endParaRPr lang="zh-TW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0.5</a:t>
                      </a:r>
                      <a:endParaRPr lang="zh-TW" altLang="en-US" sz="1200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i="1" dirty="0"/>
                        <a:t>Inferior</a:t>
                      </a:r>
                      <a:endParaRPr lang="zh-TW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b="0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TW" altLang="en-US" sz="1200" b="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unseen</a:t>
                      </a:r>
                      <a:endParaRPr lang="zh-TW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200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i="1" dirty="0"/>
                        <a:t>both</a:t>
                      </a:r>
                      <a:endParaRPr lang="zh-TW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i="1" dirty="0"/>
                        <a:t>sisters</a:t>
                      </a:r>
                      <a:endParaRPr lang="zh-TW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927">
                <a:tc gridSpan="13">
                  <a:txBody>
                    <a:bodyPr/>
                    <a:lstStyle/>
                    <a:p>
                      <a:pPr algn="l"/>
                      <a:r>
                        <a:rPr lang="en-US" altLang="zh-TW" sz="1200" i="1" dirty="0"/>
                        <a:t>P</a:t>
                      </a:r>
                      <a:r>
                        <a:rPr lang="en-US" altLang="zh-TW" sz="1200" dirty="0"/>
                        <a:t>(</a:t>
                      </a:r>
                      <a:r>
                        <a:rPr lang="en-US" altLang="zh-TW" sz="1200" i="1" dirty="0"/>
                        <a:t>S</a:t>
                      </a:r>
                      <a:r>
                        <a:rPr lang="en-US" altLang="zh-TW" sz="1200" dirty="0"/>
                        <a:t>|2-gram)</a:t>
                      </a:r>
                      <a:r>
                        <a:rPr lang="en-US" altLang="zh-TW" sz="1200" baseline="0" dirty="0"/>
                        <a:t> = </a:t>
                      </a:r>
                      <a:r>
                        <a:rPr lang="en-US" altLang="zh-TW" sz="1200" baseline="0" dirty="0">
                          <a:solidFill>
                            <a:srgbClr val="00B050"/>
                          </a:solidFill>
                        </a:rPr>
                        <a:t>0 </a:t>
                      </a:r>
                      <a:endParaRPr lang="zh-TW" altLang="en-US" sz="1200" baseline="300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Language Modeling (10/10)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i="1" dirty="0">
                <a:solidFill>
                  <a:srgbClr val="C00000"/>
                </a:solidFill>
              </a:rPr>
              <a:t>Discounting</a:t>
            </a:r>
            <a:r>
              <a:rPr lang="en-US" altLang="zh-TW" dirty="0"/>
              <a:t> – a better way to overcome data sparseness.</a:t>
            </a:r>
          </a:p>
          <a:p>
            <a:pPr lvl="1"/>
            <a:r>
              <a:rPr lang="en-US" altLang="zh-TW" dirty="0"/>
              <a:t>To </a:t>
            </a:r>
            <a:r>
              <a:rPr lang="en-US" altLang="zh-TW" b="1" dirty="0">
                <a:solidFill>
                  <a:srgbClr val="0070C0"/>
                </a:solidFill>
              </a:rPr>
              <a:t>decrease</a:t>
            </a:r>
            <a:r>
              <a:rPr lang="en-US" altLang="zh-TW" dirty="0"/>
              <a:t> the probability of previously seen events.</a:t>
            </a:r>
          </a:p>
          <a:p>
            <a:pPr lvl="1"/>
            <a:r>
              <a:rPr lang="en-US" altLang="zh-TW" dirty="0"/>
              <a:t>So there is a little bit of probability mass left over for previously unseen events.</a:t>
            </a:r>
          </a:p>
          <a:p>
            <a:pPr lvl="1"/>
            <a:r>
              <a:rPr lang="en-US" altLang="zh-TW" dirty="0"/>
              <a:t>Is also referred to as </a:t>
            </a:r>
            <a:r>
              <a:rPr lang="en-US" altLang="zh-TW" b="1" dirty="0">
                <a:solidFill>
                  <a:srgbClr val="FF0000"/>
                </a:solidFill>
              </a:rPr>
              <a:t>smoothing</a:t>
            </a:r>
            <a:r>
              <a:rPr lang="en-US" altLang="zh-TW" dirty="0"/>
              <a:t>.</a:t>
            </a:r>
          </a:p>
          <a:p>
            <a:pPr lvl="2"/>
            <a:r>
              <a:rPr lang="en-US" altLang="zh-TW" dirty="0"/>
              <a:t>Presumably because a distribution without zeros is </a:t>
            </a:r>
            <a:r>
              <a:rPr lang="en-US" altLang="zh-TW" b="1" dirty="0">
                <a:solidFill>
                  <a:srgbClr val="FF33CC"/>
                </a:solidFill>
              </a:rPr>
              <a:t>smoother</a:t>
            </a:r>
            <a:r>
              <a:rPr lang="en-US" altLang="zh-TW" dirty="0"/>
              <a:t> than one with zeros.</a:t>
            </a:r>
          </a:p>
          <a:p>
            <a:pPr lvl="2"/>
            <a:endParaRPr lang="en-US" altLang="zh-TW" dirty="0"/>
          </a:p>
          <a:p>
            <a:r>
              <a:rPr lang="en-US" altLang="zh-TW" dirty="0"/>
              <a:t>We introduce three smoothing methods:</a:t>
            </a:r>
          </a:p>
          <a:p>
            <a:pPr lvl="1"/>
            <a:r>
              <a:rPr lang="en-US" altLang="zh-TW" dirty="0"/>
              <a:t>Laplace’s law, </a:t>
            </a:r>
            <a:r>
              <a:rPr lang="en-US" altLang="zh-TW" dirty="0" err="1"/>
              <a:t>Lidstone’s</a:t>
            </a:r>
            <a:r>
              <a:rPr lang="en-US" altLang="zh-TW" dirty="0"/>
              <a:t> law, and Witten-Bell smoothing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C880-3CAC-4672-A7C4-A14AA63D48EC}" type="slidenum">
              <a:rPr lang="en-US" altLang="zh-TW" smtClean="0"/>
              <a:pPr/>
              <a:t>11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Laplace’s Law (1/3)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725662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In Laplace’s law:</a:t>
            </a:r>
          </a:p>
          <a:p>
            <a:endParaRPr lang="en-US" altLang="zh-TW" dirty="0"/>
          </a:p>
          <a:p>
            <a:endParaRPr lang="en-US" altLang="zh-TW" dirty="0"/>
          </a:p>
          <a:p>
            <a:pPr lvl="1"/>
            <a:r>
              <a:rPr lang="en-US" altLang="zh-TW" dirty="0"/>
              <a:t>Also referred to as </a:t>
            </a:r>
            <a:r>
              <a:rPr lang="en-US" altLang="zh-TW" b="1" i="1" dirty="0">
                <a:solidFill>
                  <a:srgbClr val="C00000"/>
                </a:solidFill>
              </a:rPr>
              <a:t>adding one smoothing</a:t>
            </a:r>
            <a:r>
              <a:rPr lang="en-US" altLang="zh-TW" dirty="0"/>
              <a:t>.</a:t>
            </a:r>
          </a:p>
          <a:p>
            <a:pPr lvl="2"/>
            <a:endParaRPr lang="en-US" altLang="zh-TW" sz="1000" dirty="0"/>
          </a:p>
          <a:p>
            <a:r>
              <a:rPr lang="en-US" altLang="zh-TW" dirty="0"/>
              <a:t>Examples in Church and Gale </a:t>
            </a:r>
            <a:r>
              <a:rPr lang="en-US" altLang="zh-TW" sz="1800" dirty="0"/>
              <a:t>(1991)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Estimate bi-gram.</a:t>
            </a:r>
          </a:p>
          <a:p>
            <a:pPr lvl="1"/>
            <a:r>
              <a:rPr lang="en-US" altLang="zh-TW" dirty="0"/>
              <a:t>The corpus of 44 million </a:t>
            </a:r>
            <a:r>
              <a:rPr lang="en-US" altLang="zh-TW" sz="1600" dirty="0"/>
              <a:t>(4.4 x 10</a:t>
            </a:r>
            <a:r>
              <a:rPr lang="en-US" altLang="zh-TW" sz="1600" baseline="30000" dirty="0"/>
              <a:t>7</a:t>
            </a:r>
            <a:r>
              <a:rPr lang="en-US" altLang="zh-TW" sz="1600" dirty="0"/>
              <a:t>)</a:t>
            </a:r>
            <a:r>
              <a:rPr lang="en-US" altLang="zh-TW" dirty="0"/>
              <a:t> words.</a:t>
            </a:r>
          </a:p>
          <a:p>
            <a:pPr lvl="2"/>
            <a:r>
              <a:rPr lang="en-US" altLang="zh-TW" dirty="0"/>
              <a:t>Half for training </a:t>
            </a:r>
            <a:r>
              <a:rPr lang="en-US" altLang="zh-TW" sz="1400" dirty="0"/>
              <a:t>(2.2 x 10</a:t>
            </a:r>
            <a:r>
              <a:rPr lang="en-US" altLang="zh-TW" sz="1400" baseline="30000" dirty="0"/>
              <a:t>7</a:t>
            </a:r>
            <a:r>
              <a:rPr lang="en-US" altLang="zh-TW" sz="1400" dirty="0"/>
              <a:t> words)</a:t>
            </a:r>
            <a:r>
              <a:rPr lang="en-US" altLang="zh-TW" dirty="0"/>
              <a:t>.</a:t>
            </a:r>
          </a:p>
          <a:p>
            <a:pPr lvl="2"/>
            <a:r>
              <a:rPr lang="en-US" altLang="zh-TW" dirty="0"/>
              <a:t>Half for testing </a:t>
            </a:r>
            <a:r>
              <a:rPr lang="en-US" altLang="zh-TW" sz="1400" dirty="0"/>
              <a:t>(2.2 x 10</a:t>
            </a:r>
            <a:r>
              <a:rPr lang="en-US" altLang="zh-TW" sz="1400" baseline="30000" dirty="0"/>
              <a:t>7</a:t>
            </a:r>
            <a:r>
              <a:rPr lang="en-US" altLang="zh-TW" sz="1400" dirty="0"/>
              <a:t> words)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Vocabulary of 400,653 words.</a:t>
            </a:r>
          </a:p>
          <a:p>
            <a:pPr lvl="1"/>
            <a:r>
              <a:rPr lang="en-US" altLang="zh-TW" i="1" dirty="0"/>
              <a:t>B</a:t>
            </a:r>
            <a:r>
              <a:rPr lang="en-US" altLang="zh-TW" dirty="0"/>
              <a:t> =</a:t>
            </a:r>
          </a:p>
          <a:p>
            <a:pPr lvl="1"/>
            <a:r>
              <a:rPr lang="en-US" altLang="zh-TW" i="1" dirty="0" err="1"/>
              <a:t>P</a:t>
            </a:r>
            <a:r>
              <a:rPr lang="en-US" altLang="zh-TW" i="1" baseline="-25000" dirty="0" err="1"/>
              <a:t>Lap</a:t>
            </a:r>
            <a:r>
              <a:rPr lang="en-US" altLang="zh-TW" dirty="0"/>
              <a:t>(</a:t>
            </a:r>
            <a:r>
              <a:rPr lang="en-US" altLang="zh-TW" i="1" dirty="0"/>
              <a:t>unseen bi-gram</a:t>
            </a:r>
            <a:r>
              <a:rPr lang="en-US" altLang="zh-TW" dirty="0"/>
              <a:t>) = (0+1) / (2.2x10</a:t>
            </a:r>
            <a:r>
              <a:rPr lang="en-US" altLang="zh-TW" baseline="30000" dirty="0"/>
              <a:t>7</a:t>
            </a:r>
            <a:r>
              <a:rPr lang="en-US" altLang="zh-TW" dirty="0"/>
              <a:t> + 1.6x10</a:t>
            </a:r>
            <a:r>
              <a:rPr lang="en-US" altLang="zh-TW" baseline="30000" dirty="0"/>
              <a:t>11</a:t>
            </a:r>
            <a:r>
              <a:rPr lang="en-US" altLang="zh-TW" dirty="0"/>
              <a:t>) = 6.2x10</a:t>
            </a:r>
            <a:r>
              <a:rPr lang="en-US" altLang="zh-TW" baseline="30000" dirty="0"/>
              <a:t>-12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C880-3CAC-4672-A7C4-A14AA63D48EC}" type="slidenum">
              <a:rPr lang="en-US" altLang="zh-TW" smtClean="0"/>
              <a:pPr/>
              <a:t>12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物件 4"/>
              <p:cNvSpPr txBox="1"/>
              <p:nvPr/>
            </p:nvSpPr>
            <p:spPr bwMode="auto">
              <a:xfrm>
                <a:off x="954088" y="2170113"/>
                <a:ext cx="3617912" cy="714375"/>
              </a:xfrm>
              <a:prstGeom prst="rect">
                <a:avLst/>
              </a:prstGeom>
              <a:noFill/>
              <a:ex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𝐿𝑎𝑝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,...,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)+1</m:t>
                          </m:r>
                        </m:num>
                        <m:den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5" name="物件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4088" y="2170113"/>
                <a:ext cx="3617912" cy="7143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4939376" y="2238157"/>
            <a:ext cx="2826415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normalization factor, </a:t>
            </a:r>
          </a:p>
          <a:p>
            <a:r>
              <a:rPr lang="en-US" altLang="zh-TW" dirty="0"/>
              <a:t>number of possible </a:t>
            </a:r>
            <a:r>
              <a:rPr lang="en-US" altLang="zh-TW" i="1" dirty="0"/>
              <a:t>n</a:t>
            </a:r>
            <a:r>
              <a:rPr lang="en-US" altLang="zh-TW" dirty="0"/>
              <a:t>-grams.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cxnSpLocks/>
            <a:stCxn id="6" idx="1"/>
          </p:cNvCxnSpPr>
          <p:nvPr/>
        </p:nvCxnSpPr>
        <p:spPr>
          <a:xfrm flipH="1">
            <a:off x="4068147" y="2561323"/>
            <a:ext cx="871229" cy="9790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1589964" y="5636959"/>
            <a:ext cx="5835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+mj-lt"/>
              </a:rPr>
              <a:t>400,653 x 400,653 = 1.6 x 10</a:t>
            </a:r>
            <a:r>
              <a:rPr lang="en-US" altLang="zh-TW" sz="2000" baseline="30000" dirty="0">
                <a:latin typeface="+mj-lt"/>
              </a:rPr>
              <a:t>11</a:t>
            </a:r>
            <a:r>
              <a:rPr lang="en-US" altLang="zh-TW" sz="2000" dirty="0">
                <a:latin typeface="+mj-lt"/>
              </a:rPr>
              <a:t> possible bi-grams.</a:t>
            </a:r>
            <a:endParaRPr lang="zh-TW" altLang="en-US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Laplace’s Law (2/3)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61760"/>
          </a:xfrm>
        </p:spPr>
        <p:txBody>
          <a:bodyPr/>
          <a:lstStyle/>
          <a:p>
            <a:r>
              <a:rPr lang="en-US" altLang="zh-TW" sz="2000" dirty="0"/>
              <a:t>The problem of Laplace’s law:</a:t>
            </a:r>
          </a:p>
          <a:p>
            <a:pPr lvl="1"/>
            <a:r>
              <a:rPr lang="en-US" altLang="zh-TW" sz="1800" dirty="0"/>
              <a:t>When </a:t>
            </a:r>
            <a:r>
              <a:rPr lang="en-US" altLang="zh-TW" sz="1800" b="1" i="1" dirty="0">
                <a:solidFill>
                  <a:srgbClr val="FF0000"/>
                </a:solidFill>
              </a:rPr>
              <a:t>B</a:t>
            </a:r>
            <a:r>
              <a:rPr lang="en-US" altLang="zh-TW" sz="1800" b="1" dirty="0">
                <a:solidFill>
                  <a:srgbClr val="FF0000"/>
                </a:solidFill>
              </a:rPr>
              <a:t> &gt;&gt; </a:t>
            </a:r>
            <a:r>
              <a:rPr lang="en-US" altLang="zh-TW" sz="1800" b="1" i="1" dirty="0">
                <a:solidFill>
                  <a:srgbClr val="FF0000"/>
                </a:solidFill>
              </a:rPr>
              <a:t>N</a:t>
            </a:r>
            <a:r>
              <a:rPr lang="en-US" altLang="zh-TW" sz="1800" dirty="0"/>
              <a:t>, Laplace’s law would </a:t>
            </a:r>
            <a:r>
              <a:rPr lang="en-US" altLang="zh-TW" sz="1800" b="1" u="sng" dirty="0"/>
              <a:t>give to much of the probability to unseen events</a:t>
            </a:r>
            <a:r>
              <a:rPr lang="en-US" altLang="zh-TW" sz="1800" dirty="0"/>
              <a:t>.</a:t>
            </a:r>
          </a:p>
          <a:p>
            <a:pPr lvl="1"/>
            <a:endParaRPr lang="en-US" altLang="zh-TW" sz="900" dirty="0"/>
          </a:p>
          <a:p>
            <a:pPr lvl="1"/>
            <a:r>
              <a:rPr lang="en-US" altLang="zh-TW" sz="1800" dirty="0"/>
              <a:t>For an bi-gram </a:t>
            </a:r>
            <a:r>
              <a:rPr lang="en-US" altLang="zh-TW" sz="1800" i="1" dirty="0"/>
              <a:t>x</a:t>
            </a:r>
            <a:r>
              <a:rPr lang="en-US" altLang="zh-TW" sz="1800" dirty="0"/>
              <a:t> that </a:t>
            </a:r>
            <a:r>
              <a:rPr lang="en-US" altLang="zh-TW" sz="1800" u="sng" dirty="0"/>
              <a:t>never appears</a:t>
            </a:r>
            <a:r>
              <a:rPr lang="en-US" altLang="zh-TW" sz="1800" dirty="0"/>
              <a:t> in the training corpus, </a:t>
            </a:r>
          </a:p>
          <a:p>
            <a:pPr lvl="1">
              <a:buNone/>
            </a:pPr>
            <a:r>
              <a:rPr lang="en-US" altLang="zh-TW" sz="1800" dirty="0"/>
              <a:t>	</a:t>
            </a:r>
            <a:r>
              <a:rPr lang="en-US" altLang="zh-TW" sz="1800" i="1" dirty="0"/>
              <a:t>P</a:t>
            </a:r>
            <a:r>
              <a:rPr lang="en-US" altLang="zh-TW" sz="1800" i="1" baseline="-25000" dirty="0"/>
              <a:t>MLE</a:t>
            </a:r>
            <a:r>
              <a:rPr lang="en-US" altLang="zh-TW" sz="1800" dirty="0"/>
              <a:t>(</a:t>
            </a:r>
            <a:r>
              <a:rPr lang="en-US" altLang="zh-TW" sz="1800" i="1" dirty="0"/>
              <a:t>x</a:t>
            </a:r>
            <a:r>
              <a:rPr lang="en-US" altLang="zh-TW" sz="1800" dirty="0"/>
              <a:t>) = 0/2.2x10</a:t>
            </a:r>
            <a:r>
              <a:rPr lang="en-US" altLang="zh-TW" sz="1800" baseline="30000" dirty="0"/>
              <a:t>7</a:t>
            </a:r>
            <a:r>
              <a:rPr lang="en-US" altLang="zh-TW" sz="1800" dirty="0"/>
              <a:t>=0</a:t>
            </a:r>
          </a:p>
          <a:p>
            <a:pPr lvl="1">
              <a:buNone/>
            </a:pPr>
            <a:r>
              <a:rPr lang="en-US" altLang="zh-TW" sz="1800" i="1" dirty="0"/>
              <a:t>	</a:t>
            </a:r>
            <a:r>
              <a:rPr lang="en-US" altLang="zh-TW" sz="1800" i="1" dirty="0" err="1"/>
              <a:t>P</a:t>
            </a:r>
            <a:r>
              <a:rPr lang="en-US" altLang="zh-TW" sz="1800" i="1" baseline="-25000" dirty="0" err="1"/>
              <a:t>Lap</a:t>
            </a:r>
            <a:r>
              <a:rPr lang="en-US" altLang="zh-TW" sz="1800" dirty="0"/>
              <a:t>(</a:t>
            </a:r>
            <a:r>
              <a:rPr lang="en-US" altLang="zh-TW" sz="1800" i="1" dirty="0"/>
              <a:t>x</a:t>
            </a:r>
            <a:r>
              <a:rPr lang="en-US" altLang="zh-TW" sz="1800" dirty="0"/>
              <a:t>) = (0+1) / (2.2x10</a:t>
            </a:r>
            <a:r>
              <a:rPr lang="en-US" altLang="zh-TW" sz="1800" baseline="30000" dirty="0"/>
              <a:t>7</a:t>
            </a:r>
            <a:r>
              <a:rPr lang="en-US" altLang="zh-TW" sz="1800" dirty="0"/>
              <a:t> + 1.6x10</a:t>
            </a:r>
            <a:r>
              <a:rPr lang="en-US" altLang="zh-TW" sz="1800" baseline="30000" dirty="0"/>
              <a:t>11</a:t>
            </a:r>
            <a:r>
              <a:rPr lang="en-US" altLang="zh-TW" sz="1800" dirty="0"/>
              <a:t>) = 6.2x10</a:t>
            </a:r>
            <a:r>
              <a:rPr lang="en-US" altLang="zh-TW" sz="1800" baseline="30000" dirty="0"/>
              <a:t>-12</a:t>
            </a:r>
          </a:p>
          <a:p>
            <a:pPr lvl="1">
              <a:buNone/>
            </a:pPr>
            <a:r>
              <a:rPr lang="en-US" altLang="zh-TW" sz="1800" dirty="0"/>
              <a:t>	The expected frequency </a:t>
            </a:r>
            <a:r>
              <a:rPr lang="en-US" altLang="zh-TW" sz="1800" i="1" dirty="0" err="1"/>
              <a:t>f</a:t>
            </a:r>
            <a:r>
              <a:rPr lang="en-US" altLang="zh-TW" sz="1800" i="1" baseline="-25000" dirty="0" err="1"/>
              <a:t>Lap</a:t>
            </a:r>
            <a:r>
              <a:rPr lang="en-US" altLang="zh-TW" sz="1800" dirty="0"/>
              <a:t> = </a:t>
            </a:r>
            <a:r>
              <a:rPr lang="en-US" altLang="zh-TW" sz="1800" i="1" dirty="0" err="1"/>
              <a:t>P</a:t>
            </a:r>
            <a:r>
              <a:rPr lang="en-US" altLang="zh-TW" sz="1800" i="1" baseline="-25000" dirty="0" err="1"/>
              <a:t>Lap</a:t>
            </a:r>
            <a:r>
              <a:rPr lang="en-US" altLang="zh-TW" sz="1800" dirty="0"/>
              <a:t> x </a:t>
            </a:r>
            <a:r>
              <a:rPr lang="en-US" altLang="zh-TW" sz="1800" i="1" dirty="0"/>
              <a:t>N</a:t>
            </a:r>
            <a:r>
              <a:rPr lang="en-US" altLang="zh-TW" sz="1800" dirty="0"/>
              <a:t> = 6.2x10</a:t>
            </a:r>
            <a:r>
              <a:rPr lang="en-US" altLang="zh-TW" sz="1800" baseline="30000" dirty="0"/>
              <a:t>-12</a:t>
            </a:r>
            <a:r>
              <a:rPr lang="en-US" altLang="zh-TW" sz="1800" dirty="0"/>
              <a:t> x 2.2x10</a:t>
            </a:r>
            <a:r>
              <a:rPr lang="en-US" altLang="zh-TW" sz="1800" baseline="30000" dirty="0"/>
              <a:t>7</a:t>
            </a:r>
            <a:r>
              <a:rPr lang="en-US" altLang="zh-TW" sz="1800" dirty="0"/>
              <a:t> = </a:t>
            </a:r>
            <a:r>
              <a:rPr lang="en-US" altLang="zh-TW" sz="1800" b="1" dirty="0">
                <a:solidFill>
                  <a:srgbClr val="FF0000"/>
                </a:solidFill>
              </a:rPr>
              <a:t>0.000137</a:t>
            </a:r>
            <a:r>
              <a:rPr lang="en-US" altLang="zh-TW" sz="1800" dirty="0"/>
              <a:t>.</a:t>
            </a:r>
          </a:p>
          <a:p>
            <a:pPr lvl="1"/>
            <a:endParaRPr lang="en-US" altLang="zh-TW" sz="900" dirty="0"/>
          </a:p>
          <a:p>
            <a:pPr lvl="1"/>
            <a:r>
              <a:rPr lang="en-US" altLang="zh-TW" sz="1800" dirty="0"/>
              <a:t>For an bi-gram </a:t>
            </a:r>
            <a:r>
              <a:rPr lang="en-US" altLang="zh-TW" sz="1800" i="1" dirty="0"/>
              <a:t>x</a:t>
            </a:r>
            <a:r>
              <a:rPr lang="en-US" altLang="zh-TW" sz="1800" dirty="0"/>
              <a:t> that </a:t>
            </a:r>
            <a:r>
              <a:rPr lang="en-US" altLang="zh-TW" sz="1800" u="sng" dirty="0"/>
              <a:t>appears once</a:t>
            </a:r>
            <a:r>
              <a:rPr lang="en-US" altLang="zh-TW" sz="1800" dirty="0"/>
              <a:t> in the training corpus, </a:t>
            </a:r>
          </a:p>
          <a:p>
            <a:pPr lvl="1">
              <a:buNone/>
            </a:pPr>
            <a:r>
              <a:rPr lang="en-US" altLang="zh-TW" sz="1800" dirty="0"/>
              <a:t>	</a:t>
            </a:r>
            <a:r>
              <a:rPr lang="en-US" altLang="zh-TW" sz="1800" i="1" dirty="0"/>
              <a:t>P</a:t>
            </a:r>
            <a:r>
              <a:rPr lang="en-US" altLang="zh-TW" sz="1800" i="1" baseline="-25000" dirty="0"/>
              <a:t>MLE</a:t>
            </a:r>
            <a:r>
              <a:rPr lang="en-US" altLang="zh-TW" sz="1800" dirty="0"/>
              <a:t>(</a:t>
            </a:r>
            <a:r>
              <a:rPr lang="en-US" altLang="zh-TW" sz="1800" i="1" dirty="0"/>
              <a:t>x</a:t>
            </a:r>
            <a:r>
              <a:rPr lang="en-US" altLang="zh-TW" sz="1800" dirty="0"/>
              <a:t>) = 1/2.2x10</a:t>
            </a:r>
            <a:r>
              <a:rPr lang="en-US" altLang="zh-TW" sz="1800" baseline="30000" dirty="0"/>
              <a:t>7</a:t>
            </a:r>
            <a:r>
              <a:rPr lang="en-US" altLang="zh-TW" sz="1800" dirty="0"/>
              <a:t>=4.5x10</a:t>
            </a:r>
            <a:r>
              <a:rPr lang="en-US" altLang="zh-TW" sz="1800" baseline="30000" dirty="0"/>
              <a:t>-8</a:t>
            </a:r>
            <a:endParaRPr lang="en-US" altLang="zh-TW" sz="1800" dirty="0"/>
          </a:p>
          <a:p>
            <a:pPr lvl="1">
              <a:buNone/>
            </a:pPr>
            <a:r>
              <a:rPr lang="en-US" altLang="zh-TW" sz="1800" i="1" dirty="0"/>
              <a:t>	</a:t>
            </a:r>
            <a:r>
              <a:rPr lang="en-US" altLang="zh-TW" sz="1800" i="1" dirty="0" err="1"/>
              <a:t>P</a:t>
            </a:r>
            <a:r>
              <a:rPr lang="en-US" altLang="zh-TW" sz="1800" i="1" baseline="-25000" dirty="0" err="1"/>
              <a:t>Lap</a:t>
            </a:r>
            <a:r>
              <a:rPr lang="en-US" altLang="zh-TW" sz="1800" dirty="0"/>
              <a:t>(</a:t>
            </a:r>
            <a:r>
              <a:rPr lang="en-US" altLang="zh-TW" sz="1800" i="1" dirty="0"/>
              <a:t>x</a:t>
            </a:r>
            <a:r>
              <a:rPr lang="en-US" altLang="zh-TW" sz="1800" dirty="0"/>
              <a:t>) = (1+1) / (2.2x10</a:t>
            </a:r>
            <a:r>
              <a:rPr lang="en-US" altLang="zh-TW" sz="1800" baseline="30000" dirty="0"/>
              <a:t>7</a:t>
            </a:r>
            <a:r>
              <a:rPr lang="en-US" altLang="zh-TW" sz="1800" dirty="0"/>
              <a:t> + 1.6x10</a:t>
            </a:r>
            <a:r>
              <a:rPr lang="en-US" altLang="zh-TW" sz="1800" baseline="30000" dirty="0"/>
              <a:t>11</a:t>
            </a:r>
            <a:r>
              <a:rPr lang="en-US" altLang="zh-TW" sz="1800" dirty="0"/>
              <a:t>) = 1.25x10</a:t>
            </a:r>
            <a:r>
              <a:rPr lang="en-US" altLang="zh-TW" sz="1800" baseline="30000" dirty="0"/>
              <a:t>-11</a:t>
            </a:r>
            <a:endParaRPr lang="en-US" altLang="zh-TW" sz="1800" dirty="0"/>
          </a:p>
          <a:p>
            <a:pPr lvl="1">
              <a:buNone/>
            </a:pPr>
            <a:r>
              <a:rPr lang="en-US" altLang="zh-TW" sz="1800" dirty="0"/>
              <a:t>	The expected frequency </a:t>
            </a:r>
            <a:r>
              <a:rPr lang="en-US" altLang="zh-TW" sz="1800" i="1" dirty="0" err="1"/>
              <a:t>f</a:t>
            </a:r>
            <a:r>
              <a:rPr lang="en-US" altLang="zh-TW" sz="1800" i="1" baseline="-25000" dirty="0" err="1"/>
              <a:t>Lap</a:t>
            </a:r>
            <a:r>
              <a:rPr lang="en-US" altLang="zh-TW" sz="1800" dirty="0"/>
              <a:t> = </a:t>
            </a:r>
            <a:r>
              <a:rPr lang="en-US" altLang="zh-TW" sz="1800" i="1" dirty="0" err="1"/>
              <a:t>P</a:t>
            </a:r>
            <a:r>
              <a:rPr lang="en-US" altLang="zh-TW" sz="1800" i="1" baseline="-25000" dirty="0" err="1"/>
              <a:t>Lap</a:t>
            </a:r>
            <a:r>
              <a:rPr lang="en-US" altLang="zh-TW" sz="1800" dirty="0"/>
              <a:t> x </a:t>
            </a:r>
            <a:r>
              <a:rPr lang="en-US" altLang="zh-TW" sz="1800" i="1" dirty="0"/>
              <a:t>N</a:t>
            </a:r>
            <a:r>
              <a:rPr lang="en-US" altLang="zh-TW" sz="1800" dirty="0"/>
              <a:t> = 1.25x10</a:t>
            </a:r>
            <a:r>
              <a:rPr lang="en-US" altLang="zh-TW" sz="1800" baseline="30000" dirty="0"/>
              <a:t>-11</a:t>
            </a:r>
            <a:r>
              <a:rPr lang="en-US" altLang="zh-TW" sz="1800" dirty="0"/>
              <a:t> x 2.2x10</a:t>
            </a:r>
            <a:r>
              <a:rPr lang="en-US" altLang="zh-TW" sz="1800" baseline="30000" dirty="0"/>
              <a:t>7</a:t>
            </a:r>
            <a:r>
              <a:rPr lang="en-US" altLang="zh-TW" sz="1800" dirty="0"/>
              <a:t> = </a:t>
            </a:r>
            <a:r>
              <a:rPr lang="en-US" altLang="zh-TW" sz="1800" b="1" dirty="0">
                <a:solidFill>
                  <a:srgbClr val="FF0000"/>
                </a:solidFill>
              </a:rPr>
              <a:t>0.000274</a:t>
            </a:r>
            <a:r>
              <a:rPr lang="en-US" altLang="zh-TW" sz="1800" dirty="0"/>
              <a:t>.</a:t>
            </a:r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C880-3CAC-4672-A7C4-A14AA63D48EC}" type="slidenum">
              <a:rPr lang="en-US" altLang="zh-TW" smtClean="0"/>
              <a:pPr/>
              <a:t>13</a:t>
            </a:fld>
            <a:endParaRPr lang="en-US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6942588" y="4254324"/>
            <a:ext cx="1424172" cy="107721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the difference </a:t>
            </a:r>
          </a:p>
          <a:p>
            <a:r>
              <a:rPr lang="en-US" altLang="zh-TW" sz="1600" dirty="0"/>
              <a:t>between MLE</a:t>
            </a:r>
          </a:p>
          <a:p>
            <a:r>
              <a:rPr lang="en-US" altLang="zh-TW" sz="1600" dirty="0"/>
              <a:t>and LAP may </a:t>
            </a:r>
          </a:p>
          <a:p>
            <a:r>
              <a:rPr lang="en-US" altLang="zh-TW" sz="1600" dirty="0"/>
              <a:t>be ignored!!</a:t>
            </a:r>
            <a:endParaRPr lang="zh-TW" altLang="en-US" sz="1600" dirty="0"/>
          </a:p>
        </p:txBody>
      </p:sp>
      <p:cxnSp>
        <p:nvCxnSpPr>
          <p:cNvPr id="7" name="直線單箭頭接點 6"/>
          <p:cNvCxnSpPr>
            <a:cxnSpLocks/>
            <a:stCxn id="5" idx="1"/>
          </p:cNvCxnSpPr>
          <p:nvPr/>
        </p:nvCxnSpPr>
        <p:spPr>
          <a:xfrm flipH="1" flipV="1">
            <a:off x="5654351" y="3723155"/>
            <a:ext cx="1288237" cy="106977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cxnSpLocks/>
            <a:stCxn id="5" idx="1"/>
          </p:cNvCxnSpPr>
          <p:nvPr/>
        </p:nvCxnSpPr>
        <p:spPr>
          <a:xfrm flipH="1">
            <a:off x="5812971" y="4792933"/>
            <a:ext cx="1129617" cy="44844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Laplace’s Law (3/3)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sz="1000" dirty="0"/>
          </a:p>
          <a:p>
            <a:r>
              <a:rPr lang="en-US" altLang="zh-TW" dirty="0"/>
              <a:t>In the training part, 74,671,100,000 bi-grams are unseen bi-grams.</a:t>
            </a:r>
          </a:p>
          <a:p>
            <a:pPr lvl="1"/>
            <a:r>
              <a:rPr lang="en-US" altLang="zh-TW" dirty="0"/>
              <a:t>So 74,671,100,000 x 6.2x10</a:t>
            </a:r>
            <a:r>
              <a:rPr lang="en-US" altLang="zh-TW" baseline="30000" dirty="0"/>
              <a:t>-12</a:t>
            </a:r>
            <a:r>
              <a:rPr lang="en-US" altLang="zh-TW" dirty="0"/>
              <a:t> = </a:t>
            </a:r>
            <a:r>
              <a:rPr lang="en-US" altLang="zh-TW" b="1" u="sng" dirty="0"/>
              <a:t>46.5%</a:t>
            </a:r>
            <a:r>
              <a:rPr lang="en-US" altLang="zh-TW" u="sng" dirty="0"/>
              <a:t> of the probability space has been given to unseen bigrams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But … the authors found that </a:t>
            </a:r>
            <a:r>
              <a:rPr lang="en-US" altLang="zh-TW" u="sng" dirty="0"/>
              <a:t>only </a:t>
            </a:r>
            <a:r>
              <a:rPr lang="en-US" altLang="zh-TW" b="1" u="sng" dirty="0"/>
              <a:t>9.2%</a:t>
            </a:r>
            <a:r>
              <a:rPr lang="en-US" altLang="zh-TW" u="sng" dirty="0"/>
              <a:t> of the bi-grams</a:t>
            </a:r>
            <a:r>
              <a:rPr lang="en-US" altLang="zh-TW" dirty="0"/>
              <a:t> in further text were previously unseen.</a:t>
            </a:r>
          </a:p>
          <a:p>
            <a:pPr lvl="1"/>
            <a:r>
              <a:rPr lang="en-US" altLang="zh-TW" dirty="0"/>
              <a:t>The discounting of </a:t>
            </a:r>
            <a:r>
              <a:rPr lang="en-US" altLang="zh-TW" dirty="0" err="1"/>
              <a:t>Lapalce’s</a:t>
            </a:r>
            <a:r>
              <a:rPr lang="en-US" altLang="zh-TW" dirty="0"/>
              <a:t> law from seen events is far too much.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C880-3CAC-4672-A7C4-A14AA63D48EC}" type="slidenum">
              <a:rPr lang="en-US" altLang="zh-TW" smtClean="0"/>
              <a:pPr/>
              <a:t>14</a:t>
            </a:fld>
            <a:endParaRPr lang="en-US" altLang="zh-TW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571736" y="1857378"/>
          <a:ext cx="354806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5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20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i="1" dirty="0"/>
                        <a:t>r</a:t>
                      </a:r>
                      <a:endParaRPr lang="zh-TW" altLang="en-US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i="1" dirty="0" err="1"/>
                        <a:t>f</a:t>
                      </a:r>
                      <a:r>
                        <a:rPr lang="en-US" altLang="zh-TW" sz="1400" i="1" baseline="-25000" dirty="0" err="1"/>
                        <a:t>Lap</a:t>
                      </a:r>
                      <a:endParaRPr lang="zh-TW" altLang="en-US" sz="1400" i="1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20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0.000137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20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0.000274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20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0.000411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20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0.000548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20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0.000685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Lidstone’s</a:t>
            </a:r>
            <a:r>
              <a:rPr lang="en-US" altLang="zh-TW" dirty="0"/>
              <a:t> Law 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 overcome the overestimate of Laplace’s law, we add not one, but some </a:t>
            </a:r>
            <a:r>
              <a:rPr lang="en-US" altLang="zh-TW" sz="1800" dirty="0"/>
              <a:t>(normally smaller)</a:t>
            </a:r>
            <a:r>
              <a:rPr lang="en-US" altLang="zh-TW" dirty="0"/>
              <a:t> positive value </a:t>
            </a:r>
            <a:r>
              <a:rPr lang="el-GR" altLang="zh-TW" i="1" dirty="0"/>
              <a:t>λ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The method has been showed as a linear interpolation between the MLE estimate and a uniform prior.</a:t>
            </a:r>
          </a:p>
          <a:p>
            <a:endParaRPr lang="en-US" altLang="zh-TW" dirty="0"/>
          </a:p>
          <a:p>
            <a:endParaRPr lang="en-US" altLang="zh-TW" dirty="0"/>
          </a:p>
          <a:p>
            <a:pPr lvl="1">
              <a:buNone/>
            </a:pPr>
            <a:r>
              <a:rPr lang="en-US" altLang="zh-TW" dirty="0"/>
              <a:t>where </a:t>
            </a:r>
            <a:r>
              <a:rPr lang="el-GR" altLang="zh-TW" i="1" dirty="0"/>
              <a:t>μ</a:t>
            </a:r>
            <a:r>
              <a:rPr lang="en-US" altLang="zh-TW" dirty="0"/>
              <a:t>=</a:t>
            </a:r>
            <a:r>
              <a:rPr lang="en-US" altLang="zh-TW" i="1" dirty="0"/>
              <a:t>N</a:t>
            </a:r>
            <a:r>
              <a:rPr lang="en-US" altLang="zh-TW" dirty="0"/>
              <a:t>/(</a:t>
            </a:r>
            <a:r>
              <a:rPr lang="en-US" altLang="zh-TW" i="1" dirty="0"/>
              <a:t>N</a:t>
            </a:r>
            <a:r>
              <a:rPr lang="en-US" altLang="zh-TW" dirty="0"/>
              <a:t>+</a:t>
            </a:r>
            <a:r>
              <a:rPr lang="en-US" altLang="zh-TW" i="1" dirty="0"/>
              <a:t>B</a:t>
            </a:r>
            <a:r>
              <a:rPr lang="el-GR" altLang="zh-TW" i="1" dirty="0"/>
              <a:t>λ</a:t>
            </a:r>
            <a:r>
              <a:rPr lang="en-US" altLang="zh-TW" dirty="0"/>
              <a:t>).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C880-3CAC-4672-A7C4-A14AA63D48EC}" type="slidenum">
              <a:rPr lang="en-US" altLang="zh-TW" smtClean="0"/>
              <a:pPr/>
              <a:t>15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物件 4"/>
              <p:cNvSpPr txBox="1"/>
              <p:nvPr/>
            </p:nvSpPr>
            <p:spPr bwMode="auto">
              <a:xfrm>
                <a:off x="1000099" y="2633851"/>
                <a:ext cx="3687123" cy="714380"/>
              </a:xfrm>
              <a:prstGeom prst="rect">
                <a:avLst/>
              </a:prstGeom>
              <a:noFill/>
              <a:ex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𝐿𝑖𝑑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,...,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物件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0099" y="2633851"/>
                <a:ext cx="3687123" cy="7143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539" name="Object 3"/>
              <p:cNvSpPr txBox="1"/>
              <p:nvPr/>
            </p:nvSpPr>
            <p:spPr bwMode="auto">
              <a:xfrm>
                <a:off x="1000099" y="4517487"/>
                <a:ext cx="4702175" cy="714375"/>
              </a:xfrm>
              <a:prstGeom prst="rect">
                <a:avLst/>
              </a:prstGeom>
              <a:noFill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𝐿𝑖𝑑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,...,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5539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0099" y="4517487"/>
                <a:ext cx="4702175" cy="7143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Lidstone’s</a:t>
            </a:r>
            <a:r>
              <a:rPr lang="en-US" altLang="zh-TW" dirty="0"/>
              <a:t> Law 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most widely used value for </a:t>
            </a:r>
            <a:r>
              <a:rPr lang="el-GR" altLang="zh-TW" i="1" dirty="0"/>
              <a:t>λ</a:t>
            </a:r>
            <a:r>
              <a:rPr lang="en-US" altLang="zh-TW" dirty="0"/>
              <a:t> is 0.5.</a:t>
            </a:r>
          </a:p>
          <a:p>
            <a:pPr lvl="1"/>
            <a:r>
              <a:rPr lang="en-US" altLang="zh-TW" dirty="0"/>
              <a:t>This method has its own names, the </a:t>
            </a:r>
            <a:r>
              <a:rPr lang="en-US" altLang="zh-TW" b="1" i="1" dirty="0" err="1">
                <a:solidFill>
                  <a:srgbClr val="C00000"/>
                </a:solidFill>
              </a:rPr>
              <a:t>Jeffreys</a:t>
            </a:r>
            <a:r>
              <a:rPr lang="en-US" altLang="zh-TW" b="1" i="1" dirty="0">
                <a:solidFill>
                  <a:srgbClr val="C00000"/>
                </a:solidFill>
              </a:rPr>
              <a:t>-Perks Law</a:t>
            </a:r>
            <a:r>
              <a:rPr lang="en-US" altLang="zh-TW" dirty="0"/>
              <a:t>.</a:t>
            </a:r>
          </a:p>
          <a:p>
            <a:endParaRPr lang="en-US" altLang="zh-TW" sz="1000" dirty="0"/>
          </a:p>
          <a:p>
            <a:r>
              <a:rPr lang="en-US" altLang="zh-TW" dirty="0"/>
              <a:t>In practice, </a:t>
            </a:r>
            <a:r>
              <a:rPr lang="en-US" altLang="zh-TW" dirty="0" err="1"/>
              <a:t>Lidstone’s</a:t>
            </a:r>
            <a:r>
              <a:rPr lang="en-US" altLang="zh-TW" dirty="0"/>
              <a:t> law often helps.</a:t>
            </a:r>
          </a:p>
          <a:p>
            <a:pPr lvl="1"/>
            <a:r>
              <a:rPr lang="en-US" altLang="zh-TW" dirty="0"/>
              <a:t>To avoid too much of the probability space being given to unseen events </a:t>
            </a:r>
            <a:r>
              <a:rPr lang="en-US" altLang="zh-TW" sz="1600" dirty="0"/>
              <a:t>(by choosing a small </a:t>
            </a:r>
            <a:r>
              <a:rPr lang="el-GR" altLang="zh-TW" sz="1600" i="1" dirty="0"/>
              <a:t>λ</a:t>
            </a:r>
            <a:r>
              <a:rPr lang="en-US" altLang="zh-TW" sz="1600" dirty="0"/>
              <a:t>)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But … we need a good way to guess an appropriate value for </a:t>
            </a:r>
            <a:r>
              <a:rPr lang="el-GR" altLang="zh-TW" i="1" dirty="0"/>
              <a:t>λ</a:t>
            </a:r>
            <a:r>
              <a:rPr lang="en-US" altLang="zh-TW" dirty="0"/>
              <a:t>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C880-3CAC-4672-A7C4-A14AA63D48EC}" type="slidenum">
              <a:rPr lang="en-US" altLang="zh-TW" smtClean="0"/>
              <a:pPr/>
              <a:t>16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3ACA85-8C0F-4814-87F1-2A40EBF96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Witten-Bell Smoothing (1/2)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240127-DCDC-45EC-BC28-EBE53E5207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endParaRPr lang="en-US" altLang="zh-TW" sz="10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𝑾𝑩</m:t>
                        </m:r>
                      </m:sub>
                    </m:sSub>
                    <m:d>
                      <m:dPr>
                        <m:ctrlP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..,</m:t>
                        </m:r>
                        <m:sSub>
                          <m:sSubPr>
                            <m:ctrlP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zh-TW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..,</m:t>
                        </m:r>
                        <m:sSub>
                          <m:sSubPr>
                            <m:ctrlP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  <m:t>ML</m:t>
                        </m:r>
                      </m:sub>
                    </m:sSub>
                    <m:d>
                      <m:dPr>
                        <m:ctrlP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..,</m:t>
                        </m:r>
                        <m:sSub>
                          <m:sSubPr>
                            <m:ctrlP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n-US" altLang="zh-TW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TW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TW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..,</m:t>
                              </m:r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𝑾𝑩</m:t>
                          </m:r>
                        </m:sub>
                      </m:sSub>
                      <m:d>
                        <m:d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TW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zh-TW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TW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TW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TW" alt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..,</m:t>
                          </m:r>
                          <m:sSub>
                            <m:sSubPr>
                              <m:ctrlPr>
                                <a:rPr lang="zh-TW" altLang="en-US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zh-TW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dirty="0"/>
              </a:p>
              <a:p>
                <a:pPr lvl="2"/>
                <a:endParaRPr lang="en-US" altLang="zh-TW" sz="600" dirty="0"/>
              </a:p>
              <a:p>
                <a:pPr lvl="1"/>
                <a:r>
                  <a:rPr lang="en-US" altLang="zh-TW" b="0" dirty="0">
                    <a:solidFill>
                      <a:srgbClr val="000000"/>
                    </a:solidFill>
                  </a:rPr>
                  <a:t>where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TW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..,</m:t>
                            </m:r>
                            <m:sSub>
                              <m:sSubPr>
                                <m:ctrlPr>
                                  <a:rPr lang="zh-TW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zh-TW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altLang="zh-TW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= </m:t>
                      </m:r>
                      <m:f>
                        <m:fPr>
                          <m:ctrlPr>
                            <a:rPr lang="en-US" altLang="zh-TW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(# </m:t>
                          </m:r>
                          <m:r>
                            <a:rPr lang="en-US" altLang="zh-TW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zh-TW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𝒕𝒆𝒓𝒎𝒔</m:t>
                          </m:r>
                          <m:r>
                            <a:rPr lang="en-US" altLang="zh-TW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𝑓𝑜𝑙𝑙𝑜𝑤𝑖𝑛𝑔</m:t>
                          </m:r>
                          <m:sSub>
                            <m:sSubPr>
                              <m:ctrlPr>
                                <a:rPr lang="en-US" altLang="zh-TW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TW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TW" alt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..,</m:t>
                          </m:r>
                          <m:sSub>
                            <m:sSubPr>
                              <m:ctrlPr>
                                <a:rPr lang="zh-TW" alt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TW" alt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</m:num>
                        <m:den>
                          <m:d>
                            <m:dPr>
                              <m:ctrlPr>
                                <a:rPr lang="en-US" altLang="zh-TW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# </m:t>
                              </m:r>
                              <m:r>
                                <a:rPr lang="en-US" altLang="zh-TW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altLang="zh-TW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𝒕𝒆𝒓𝒎𝒔</m:t>
                              </m:r>
                              <m:r>
                                <a:rPr lang="en-US" altLang="zh-TW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𝑓𝑜𝑙𝑙𝑜𝑤𝑖𝑛𝑔</m:t>
                              </m:r>
                              <m:sSub>
                                <m:sSubPr>
                                  <m:ctrlPr>
                                    <a:rPr lang="en-US" altLang="zh-TW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TW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TW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TW" alt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..,</m:t>
                              </m:r>
                              <m:sSub>
                                <m:sSubPr>
                                  <m:ctrlPr>
                                    <a:rPr lang="zh-TW" alt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zh-TW" alt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(# </m:t>
                          </m:r>
                          <m:r>
                            <a:rPr lang="en-US" altLang="zh-TW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zh-TW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𝒘𝒐𝒓𝒅𝒔</m:t>
                          </m:r>
                          <m:r>
                            <a:rPr lang="en-US" altLang="zh-TW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𝑓𝑜𝑙𝑙𝑜𝑤𝑖𝑛𝑔</m:t>
                          </m:r>
                          <m:sSub>
                            <m:sSubPr>
                              <m:ctrlPr>
                                <a:rPr lang="en-US" altLang="zh-TW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TW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TW" alt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..,</m:t>
                          </m:r>
                          <m:sSub>
                            <m:sSubPr>
                              <m:ctrlPr>
                                <a:rPr lang="zh-TW" alt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TW" alt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TW" sz="1200" dirty="0"/>
              </a:p>
              <a:p>
                <a:pPr lvl="3"/>
                <a:endParaRPr lang="en-US" altLang="zh-TW" sz="600" dirty="0"/>
              </a:p>
              <a:p>
                <a:pPr lvl="1"/>
                <a:r>
                  <a:rPr lang="en-US" altLang="zh-TW" dirty="0"/>
                  <a:t>Is a </a:t>
                </a:r>
                <a:r>
                  <a:rPr lang="en-US" altLang="zh-TW" b="1" dirty="0"/>
                  <a:t>recursive</a:t>
                </a:r>
                <a:r>
                  <a:rPr lang="en-US" altLang="zh-TW" dirty="0"/>
                  <a:t> </a:t>
                </a:r>
                <a:r>
                  <a:rPr lang="en-US" altLang="zh-TW" b="1" dirty="0"/>
                  <a:t>interpolate</a:t>
                </a:r>
                <a:r>
                  <a:rPr lang="en-US" altLang="zh-TW" dirty="0"/>
                  <a:t> smoothing method.</a:t>
                </a:r>
              </a:p>
              <a:p>
                <a:pPr lvl="1"/>
                <a:r>
                  <a:rPr lang="en-US" altLang="zh-TW" dirty="0"/>
                  <a:t>Considering the diversity of the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TW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TW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..,</m:t>
                    </m:r>
                    <m:sSub>
                      <m:sSubPr>
                        <m:ctrlP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).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240127-DCDC-45EC-BC28-EBE53E5207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6950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42483E-23AB-4D77-9016-FA2147F7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Witten-Bell Smoothing (2/2)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954733D-DD22-4C6B-8759-31AEC06A04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/>
                  <a:t>Consider a bigram model with two histories: </a:t>
                </a:r>
                <a:r>
                  <a:rPr lang="en-US" altLang="zh-TW" i="1" dirty="0"/>
                  <a:t>Hong</a:t>
                </a:r>
                <a:r>
                  <a:rPr lang="en-US" altLang="zh-TW" dirty="0"/>
                  <a:t> and </a:t>
                </a:r>
                <a:r>
                  <a:rPr lang="en-US" altLang="zh-TW" i="1" dirty="0"/>
                  <a:t>many</a:t>
                </a:r>
                <a:r>
                  <a:rPr lang="en-US" altLang="zh-TW" dirty="0"/>
                  <a:t>:</a:t>
                </a:r>
              </a:p>
              <a:p>
                <a:pPr lvl="1"/>
                <a:r>
                  <a:rPr lang="en-US" altLang="zh-TW" dirty="0"/>
                  <a:t>They both occur 1000 times in a corpus.</a:t>
                </a:r>
              </a:p>
              <a:p>
                <a:pPr lvl="1"/>
                <a:r>
                  <a:rPr lang="en-US" altLang="zh-TW" dirty="0"/>
                  <a:t>Hong is always followed by Kong; but many has diverse followers (said 300 terms).</a:t>
                </a:r>
              </a:p>
              <a:p>
                <a:pPr lvl="1"/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𝐻𝑜𝑛𝑔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altLang="zh-TW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1000</m:t>
                        </m:r>
                      </m:den>
                    </m:f>
                    <m:r>
                      <a:rPr lang="en-US" altLang="zh-TW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=0.0009</m:t>
                    </m:r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𝑚𝑎𝑛𝑦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300</m:t>
                        </m:r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altLang="zh-TW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300</m:t>
                        </m:r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+1000</m:t>
                        </m:r>
                      </m:den>
                    </m:f>
                    <m:r>
                      <a:rPr lang="en-US" altLang="zh-TW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zh-TW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23</m:t>
                    </m:r>
                  </m:oMath>
                </a14:m>
                <a:endParaRPr lang="en-US" altLang="zh-TW" dirty="0"/>
              </a:p>
              <a:p>
                <a:pPr lvl="2"/>
                <a:r>
                  <a:rPr lang="en-US" altLang="zh-TW" dirty="0"/>
                  <a:t>Consider the low-order history </a:t>
                </a:r>
                <a:r>
                  <a:rPr lang="en-US" altLang="zh-TW" b="1" dirty="0">
                    <a:solidFill>
                      <a:srgbClr val="FF0000"/>
                    </a:solidFill>
                  </a:rPr>
                  <a:t>more</a:t>
                </a:r>
                <a:r>
                  <a:rPr lang="en-US" altLang="zh-TW" dirty="0"/>
                  <a:t> if the outputs of the history are so diverse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954733D-DD22-4C6B-8759-31AEC06A04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2" t="-21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8017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FAF17-03B3-45A9-8BAB-5584F98F7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Let’s Practice (1/7)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4E43294F-2D5B-4D81-B8CF-7E89CA45B7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1984" y="1975516"/>
            <a:ext cx="8570311" cy="427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558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Language Modeling (1/10)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標楷體" panose="03000509000000000000" pitchFamily="65" charset="-120"/>
              </a:rPr>
              <a:t>Model the way of language speaking.</a:t>
            </a:r>
          </a:p>
          <a:p>
            <a:pPr lvl="1"/>
            <a:r>
              <a:rPr lang="en-US" altLang="zh-TW" dirty="0">
                <a:ea typeface="標楷體" panose="03000509000000000000" pitchFamily="65" charset="-120"/>
              </a:rPr>
              <a:t>Try to </a:t>
            </a:r>
            <a:r>
              <a:rPr lang="en-US" altLang="zh-TW" u="sng" dirty="0">
                <a:ea typeface="標楷體" panose="03000509000000000000" pitchFamily="65" charset="-120"/>
              </a:rPr>
              <a:t>model the sequence of word usage</a:t>
            </a:r>
            <a:r>
              <a:rPr lang="en-US" altLang="zh-TW" dirty="0">
                <a:ea typeface="標楷體" panose="03000509000000000000" pitchFamily="65" charset="-120"/>
              </a:rPr>
              <a:t> of a certain language.</a:t>
            </a:r>
          </a:p>
          <a:p>
            <a:pPr lvl="1"/>
            <a:endParaRPr lang="en-US" altLang="zh-TW" sz="1000" dirty="0">
              <a:ea typeface="標楷體" panose="03000509000000000000" pitchFamily="65" charset="-120"/>
            </a:endParaRPr>
          </a:p>
          <a:p>
            <a:r>
              <a:rPr lang="en-US" altLang="zh-TW" i="1" dirty="0">
                <a:ea typeface="標楷體" panose="03000509000000000000" pitchFamily="65" charset="-120"/>
              </a:rPr>
              <a:t>Given M</a:t>
            </a:r>
            <a:r>
              <a:rPr lang="zh-TW" altLang="en-US" i="1" baseline="-25000" dirty="0">
                <a:ea typeface="標楷體" panose="03000509000000000000" pitchFamily="65" charset="-120"/>
              </a:rPr>
              <a:t>國</a:t>
            </a:r>
            <a:r>
              <a:rPr lang="en-US" altLang="zh-TW" dirty="0">
                <a:ea typeface="標楷體" panose="03000509000000000000" pitchFamily="65" charset="-120"/>
              </a:rPr>
              <a:t>, </a:t>
            </a:r>
            <a:r>
              <a:rPr lang="en-US" altLang="zh-TW" i="1" dirty="0">
                <a:ea typeface="標楷體" panose="03000509000000000000" pitchFamily="65" charset="-120"/>
              </a:rPr>
              <a:t>M</a:t>
            </a:r>
            <a:r>
              <a:rPr lang="zh-TW" altLang="en-US" i="1" baseline="-25000" dirty="0">
                <a:ea typeface="標楷體" panose="03000509000000000000" pitchFamily="65" charset="-120"/>
              </a:rPr>
              <a:t>台</a:t>
            </a:r>
            <a:r>
              <a:rPr lang="en-US" altLang="zh-TW" dirty="0">
                <a:ea typeface="標楷體" panose="03000509000000000000" pitchFamily="65" charset="-120"/>
              </a:rPr>
              <a:t>, </a:t>
            </a:r>
            <a:r>
              <a:rPr lang="en-US" altLang="zh-TW" i="1" dirty="0">
                <a:ea typeface="標楷體" panose="03000509000000000000" pitchFamily="65" charset="-120"/>
              </a:rPr>
              <a:t>M</a:t>
            </a:r>
            <a:r>
              <a:rPr lang="zh-TW" altLang="en-US" i="1" baseline="-25000" dirty="0">
                <a:ea typeface="標楷體" panose="03000509000000000000" pitchFamily="65" charset="-120"/>
              </a:rPr>
              <a:t>粵</a:t>
            </a:r>
            <a:endParaRPr lang="en-US" altLang="zh-TW" dirty="0"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ea typeface="標楷體" panose="03000509000000000000" pitchFamily="65" charset="-120"/>
              </a:rPr>
              <a:t>他給我打</a:t>
            </a:r>
            <a:endParaRPr lang="en-US" altLang="zh-TW" dirty="0"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ea typeface="標楷體" panose="03000509000000000000" pitchFamily="65" charset="-120"/>
              </a:rPr>
              <a:t>他打我</a:t>
            </a:r>
            <a:endParaRPr lang="en-US" altLang="zh-TW" dirty="0"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ea typeface="標楷體" panose="03000509000000000000" pitchFamily="65" charset="-120"/>
              </a:rPr>
              <a:t>他打我來的</a:t>
            </a:r>
            <a:endParaRPr lang="en-US" altLang="zh-TW" dirty="0">
              <a:ea typeface="標楷體" panose="03000509000000000000" pitchFamily="65" charset="-120"/>
            </a:endParaRPr>
          </a:p>
          <a:p>
            <a:pPr lvl="1"/>
            <a:endParaRPr lang="en-US" altLang="zh-TW" sz="1000" dirty="0">
              <a:ea typeface="標楷體" panose="03000509000000000000" pitchFamily="65" charset="-120"/>
            </a:endParaRPr>
          </a:p>
          <a:p>
            <a:r>
              <a:rPr lang="en-US" altLang="zh-TW" dirty="0">
                <a:ea typeface="標楷體" panose="03000509000000000000" pitchFamily="65" charset="-120"/>
              </a:rPr>
              <a:t>For any language model … how can we calculate probabilities over word sequences – </a:t>
            </a:r>
            <a:r>
              <a:rPr lang="en-US" altLang="zh-TW" i="1" dirty="0">
                <a:ea typeface="標楷體" panose="03000509000000000000" pitchFamily="65" charset="-120"/>
              </a:rPr>
              <a:t>P</a:t>
            </a:r>
            <a:r>
              <a:rPr lang="en-US" altLang="zh-TW" dirty="0">
                <a:ea typeface="標楷體" panose="03000509000000000000" pitchFamily="65" charset="-120"/>
              </a:rPr>
              <a:t>(</a:t>
            </a:r>
            <a:r>
              <a:rPr lang="en-US" altLang="zh-TW" i="1" dirty="0">
                <a:ea typeface="標楷體" panose="03000509000000000000" pitchFamily="65" charset="-120"/>
              </a:rPr>
              <a:t>w</a:t>
            </a:r>
            <a:r>
              <a:rPr lang="en-US" altLang="zh-TW" i="1" baseline="-25000" dirty="0">
                <a:ea typeface="標楷體" panose="03000509000000000000" pitchFamily="65" charset="-120"/>
              </a:rPr>
              <a:t>1</a:t>
            </a:r>
            <a:r>
              <a:rPr lang="en-US" altLang="zh-TW" i="1" dirty="0">
                <a:ea typeface="標楷體" panose="03000509000000000000" pitchFamily="65" charset="-120"/>
              </a:rPr>
              <a:t>w</a:t>
            </a:r>
            <a:r>
              <a:rPr lang="en-US" altLang="zh-TW" i="1" baseline="-25000" dirty="0">
                <a:ea typeface="標楷體" panose="03000509000000000000" pitchFamily="65" charset="-120"/>
              </a:rPr>
              <a:t>2</a:t>
            </a:r>
            <a:r>
              <a:rPr lang="en-US" altLang="zh-TW" i="1" dirty="0">
                <a:ea typeface="標楷體" panose="03000509000000000000" pitchFamily="65" charset="-120"/>
              </a:rPr>
              <a:t>w</a:t>
            </a:r>
            <a:r>
              <a:rPr lang="en-US" altLang="zh-TW" i="1" baseline="-25000" dirty="0">
                <a:ea typeface="標楷體" panose="03000509000000000000" pitchFamily="65" charset="-120"/>
              </a:rPr>
              <a:t>3</a:t>
            </a:r>
            <a:r>
              <a:rPr lang="en-US" altLang="zh-TW" i="1" dirty="0">
                <a:ea typeface="標楷體" panose="03000509000000000000" pitchFamily="65" charset="-120"/>
              </a:rPr>
              <a:t>w</a:t>
            </a:r>
            <a:r>
              <a:rPr lang="en-US" altLang="zh-TW" i="1" baseline="-25000" dirty="0">
                <a:ea typeface="標楷體" panose="03000509000000000000" pitchFamily="65" charset="-120"/>
              </a:rPr>
              <a:t>4</a:t>
            </a:r>
            <a:r>
              <a:rPr lang="en-US" altLang="zh-TW" dirty="0">
                <a:ea typeface="標楷體" panose="03000509000000000000" pitchFamily="65" charset="-120"/>
              </a:rPr>
              <a:t>)?</a:t>
            </a:r>
          </a:p>
          <a:p>
            <a:endParaRPr lang="en-US" altLang="zh-TW" dirty="0">
              <a:ea typeface="標楷體" panose="03000509000000000000" pitchFamily="65" charset="-120"/>
            </a:endParaRPr>
          </a:p>
          <a:p>
            <a:endParaRPr lang="en-US" altLang="zh-TW" sz="1000" dirty="0"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C880-3CAC-4672-A7C4-A14AA63D48EC}" type="slidenum">
              <a:rPr lang="en-US" altLang="zh-TW" smtClean="0"/>
              <a:pPr/>
              <a:t>2</a:t>
            </a:fld>
            <a:endParaRPr lang="en-US" altLang="zh-TW"/>
          </a:p>
        </p:txBody>
      </p:sp>
      <p:sp>
        <p:nvSpPr>
          <p:cNvPr id="9" name="文字方塊 8"/>
          <p:cNvSpPr txBox="1"/>
          <p:nvPr/>
        </p:nvSpPr>
        <p:spPr>
          <a:xfrm>
            <a:off x="2908667" y="3273982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ym typeface="Wingdings" pitchFamily="2" charset="2"/>
              </a:rPr>
              <a:t> </a:t>
            </a:r>
            <a:r>
              <a:rPr lang="en-US" altLang="zh-TW" i="1" dirty="0">
                <a:solidFill>
                  <a:schemeClr val="bg1">
                    <a:lumMod val="75000"/>
                  </a:schemeClr>
                </a:solidFill>
              </a:rPr>
              <a:t>P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altLang="zh-TW" i="1" dirty="0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zh-TW" i="1" dirty="0">
                <a:solidFill>
                  <a:schemeClr val="bg1">
                    <a:lumMod val="75000"/>
                  </a:schemeClr>
                </a:solidFill>
              </a:rPr>
              <a:t>M</a:t>
            </a:r>
            <a:r>
              <a:rPr lang="zh-TW" altLang="en-US" i="1" baseline="-25000" dirty="0">
                <a:solidFill>
                  <a:schemeClr val="bg1">
                    <a:lumMod val="75000"/>
                  </a:schemeClr>
                </a:solidFill>
              </a:rPr>
              <a:t>國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)</a:t>
            </a:r>
            <a:r>
              <a:rPr lang="en-US" altLang="zh-TW" dirty="0"/>
              <a:t>   </a:t>
            </a:r>
            <a:r>
              <a:rPr lang="en-US" altLang="zh-TW" b="1" i="1" dirty="0">
                <a:solidFill>
                  <a:srgbClr val="FF0000"/>
                </a:solidFill>
              </a:rPr>
              <a:t>P</a:t>
            </a:r>
            <a:r>
              <a:rPr lang="en-US" altLang="zh-TW" b="1" dirty="0">
                <a:solidFill>
                  <a:srgbClr val="FF0000"/>
                </a:solidFill>
              </a:rPr>
              <a:t>(</a:t>
            </a:r>
            <a:r>
              <a:rPr lang="en-US" altLang="zh-TW" b="1" i="1" dirty="0">
                <a:solidFill>
                  <a:srgbClr val="FF0000"/>
                </a:solidFill>
              </a:rPr>
              <a:t>S</a:t>
            </a:r>
            <a:r>
              <a:rPr lang="en-US" altLang="zh-TW" b="1" dirty="0">
                <a:solidFill>
                  <a:srgbClr val="FF0000"/>
                </a:solidFill>
              </a:rPr>
              <a:t>|</a:t>
            </a:r>
            <a:r>
              <a:rPr lang="en-US" altLang="zh-TW" b="1" i="1" dirty="0">
                <a:solidFill>
                  <a:srgbClr val="FF0000"/>
                </a:solidFill>
              </a:rPr>
              <a:t>M</a:t>
            </a:r>
            <a:r>
              <a:rPr lang="zh-TW" altLang="en-US" b="1" i="1" baseline="-25000" dirty="0">
                <a:solidFill>
                  <a:srgbClr val="FF0000"/>
                </a:solidFill>
              </a:rPr>
              <a:t>台</a:t>
            </a:r>
            <a:r>
              <a:rPr lang="en-US" altLang="zh-TW" b="1" dirty="0">
                <a:solidFill>
                  <a:srgbClr val="FF0000"/>
                </a:solidFill>
              </a:rPr>
              <a:t>)</a:t>
            </a:r>
            <a:r>
              <a:rPr lang="en-US" altLang="zh-TW" dirty="0"/>
              <a:t>   </a:t>
            </a:r>
            <a:r>
              <a:rPr lang="en-US" altLang="zh-TW" i="1" dirty="0">
                <a:solidFill>
                  <a:schemeClr val="bg1">
                    <a:lumMod val="75000"/>
                  </a:schemeClr>
                </a:solidFill>
              </a:rPr>
              <a:t>P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altLang="zh-TW" i="1" dirty="0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zh-TW" i="1" dirty="0">
                <a:solidFill>
                  <a:schemeClr val="bg1">
                    <a:lumMod val="75000"/>
                  </a:schemeClr>
                </a:solidFill>
              </a:rPr>
              <a:t>M</a:t>
            </a:r>
            <a:r>
              <a:rPr lang="zh-TW" altLang="en-US" i="1" baseline="-25000" dirty="0">
                <a:solidFill>
                  <a:schemeClr val="bg1">
                    <a:lumMod val="75000"/>
                  </a:schemeClr>
                </a:solidFill>
              </a:rPr>
              <a:t>港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908667" y="3659748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ym typeface="Wingdings" pitchFamily="2" charset="2"/>
              </a:rPr>
              <a:t> </a:t>
            </a:r>
            <a:r>
              <a:rPr lang="en-US" altLang="zh-TW" b="1" i="1" dirty="0">
                <a:solidFill>
                  <a:srgbClr val="FF0000"/>
                </a:solidFill>
              </a:rPr>
              <a:t>P</a:t>
            </a:r>
            <a:r>
              <a:rPr lang="en-US" altLang="zh-TW" b="1" dirty="0">
                <a:solidFill>
                  <a:srgbClr val="FF0000"/>
                </a:solidFill>
              </a:rPr>
              <a:t>(</a:t>
            </a:r>
            <a:r>
              <a:rPr lang="en-US" altLang="zh-TW" b="1" i="1" dirty="0">
                <a:solidFill>
                  <a:srgbClr val="FF0000"/>
                </a:solidFill>
              </a:rPr>
              <a:t>S</a:t>
            </a:r>
            <a:r>
              <a:rPr lang="en-US" altLang="zh-TW" b="1" dirty="0">
                <a:solidFill>
                  <a:srgbClr val="FF0000"/>
                </a:solidFill>
              </a:rPr>
              <a:t>|</a:t>
            </a:r>
            <a:r>
              <a:rPr lang="en-US" altLang="zh-TW" b="1" i="1" dirty="0">
                <a:solidFill>
                  <a:srgbClr val="FF0000"/>
                </a:solidFill>
              </a:rPr>
              <a:t>M</a:t>
            </a:r>
            <a:r>
              <a:rPr lang="zh-TW" altLang="en-US" b="1" i="1" baseline="-25000" dirty="0">
                <a:solidFill>
                  <a:srgbClr val="FF0000"/>
                </a:solidFill>
              </a:rPr>
              <a:t>國</a:t>
            </a:r>
            <a:r>
              <a:rPr lang="en-US" altLang="zh-TW" b="1" dirty="0">
                <a:solidFill>
                  <a:srgbClr val="FF0000"/>
                </a:solidFill>
              </a:rPr>
              <a:t>)  </a:t>
            </a:r>
            <a:r>
              <a:rPr lang="en-US" altLang="zh-TW" dirty="0"/>
              <a:t> </a:t>
            </a:r>
            <a:r>
              <a:rPr lang="en-US" altLang="zh-TW" i="1" dirty="0">
                <a:solidFill>
                  <a:schemeClr val="bg1">
                    <a:lumMod val="75000"/>
                  </a:schemeClr>
                </a:solidFill>
              </a:rPr>
              <a:t>P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altLang="zh-TW" i="1" dirty="0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zh-TW" i="1" dirty="0">
                <a:solidFill>
                  <a:schemeClr val="bg1">
                    <a:lumMod val="75000"/>
                  </a:schemeClr>
                </a:solidFill>
              </a:rPr>
              <a:t>M</a:t>
            </a:r>
            <a:r>
              <a:rPr lang="zh-TW" altLang="en-US" i="1" baseline="-25000" dirty="0">
                <a:solidFill>
                  <a:schemeClr val="bg1">
                    <a:lumMod val="75000"/>
                  </a:schemeClr>
                </a:solidFill>
              </a:rPr>
              <a:t>台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)   </a:t>
            </a:r>
            <a:r>
              <a:rPr lang="en-US" altLang="zh-TW" i="1" dirty="0">
                <a:solidFill>
                  <a:schemeClr val="bg1">
                    <a:lumMod val="75000"/>
                  </a:schemeClr>
                </a:solidFill>
              </a:rPr>
              <a:t>P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altLang="zh-TW" i="1" dirty="0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zh-TW" i="1" dirty="0">
                <a:solidFill>
                  <a:schemeClr val="bg1">
                    <a:lumMod val="75000"/>
                  </a:schemeClr>
                </a:solidFill>
              </a:rPr>
              <a:t>M</a:t>
            </a:r>
            <a:r>
              <a:rPr lang="zh-TW" altLang="en-US" i="1" baseline="-25000" dirty="0">
                <a:solidFill>
                  <a:schemeClr val="bg1">
                    <a:lumMod val="75000"/>
                  </a:schemeClr>
                </a:solidFill>
              </a:rPr>
              <a:t>港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908667" y="4031224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ym typeface="Wingdings" pitchFamily="2" charset="2"/>
              </a:rPr>
              <a:t> </a:t>
            </a:r>
            <a:r>
              <a:rPr lang="en-US" altLang="zh-TW" i="1" dirty="0">
                <a:solidFill>
                  <a:schemeClr val="bg1">
                    <a:lumMod val="75000"/>
                  </a:schemeClr>
                </a:solidFill>
              </a:rPr>
              <a:t>P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altLang="zh-TW" i="1" dirty="0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zh-TW" i="1" dirty="0">
                <a:solidFill>
                  <a:schemeClr val="bg1">
                    <a:lumMod val="75000"/>
                  </a:schemeClr>
                </a:solidFill>
              </a:rPr>
              <a:t>M</a:t>
            </a:r>
            <a:r>
              <a:rPr lang="zh-TW" altLang="en-US" i="1" baseline="-25000" dirty="0">
                <a:solidFill>
                  <a:schemeClr val="bg1">
                    <a:lumMod val="75000"/>
                  </a:schemeClr>
                </a:solidFill>
              </a:rPr>
              <a:t>國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)   </a:t>
            </a:r>
            <a:r>
              <a:rPr lang="en-US" altLang="zh-TW" i="1" dirty="0">
                <a:solidFill>
                  <a:schemeClr val="bg1">
                    <a:lumMod val="75000"/>
                  </a:schemeClr>
                </a:solidFill>
              </a:rPr>
              <a:t>P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altLang="zh-TW" i="1" dirty="0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zh-TW" i="1" dirty="0">
                <a:solidFill>
                  <a:schemeClr val="bg1">
                    <a:lumMod val="75000"/>
                  </a:schemeClr>
                </a:solidFill>
              </a:rPr>
              <a:t>M</a:t>
            </a:r>
            <a:r>
              <a:rPr lang="zh-TW" altLang="en-US" i="1" baseline="-25000" dirty="0">
                <a:solidFill>
                  <a:schemeClr val="bg1">
                    <a:lumMod val="75000"/>
                  </a:schemeClr>
                </a:solidFill>
              </a:rPr>
              <a:t>台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)   </a:t>
            </a:r>
            <a:r>
              <a:rPr lang="en-US" altLang="zh-TW" b="1" i="1" dirty="0">
                <a:solidFill>
                  <a:srgbClr val="FF0000"/>
                </a:solidFill>
              </a:rPr>
              <a:t>P</a:t>
            </a:r>
            <a:r>
              <a:rPr lang="en-US" altLang="zh-TW" b="1" dirty="0">
                <a:solidFill>
                  <a:srgbClr val="FF0000"/>
                </a:solidFill>
              </a:rPr>
              <a:t>(</a:t>
            </a:r>
            <a:r>
              <a:rPr lang="en-US" altLang="zh-TW" b="1" i="1" dirty="0">
                <a:solidFill>
                  <a:srgbClr val="FF0000"/>
                </a:solidFill>
              </a:rPr>
              <a:t>S</a:t>
            </a:r>
            <a:r>
              <a:rPr lang="en-US" altLang="zh-TW" b="1" dirty="0">
                <a:solidFill>
                  <a:srgbClr val="FF0000"/>
                </a:solidFill>
              </a:rPr>
              <a:t>|</a:t>
            </a:r>
            <a:r>
              <a:rPr lang="en-US" altLang="zh-TW" b="1" i="1" dirty="0">
                <a:solidFill>
                  <a:srgbClr val="FF0000"/>
                </a:solidFill>
              </a:rPr>
              <a:t>M</a:t>
            </a:r>
            <a:r>
              <a:rPr lang="zh-TW" altLang="en-US" b="1" i="1" baseline="-25000" dirty="0">
                <a:solidFill>
                  <a:srgbClr val="FF0000"/>
                </a:solidFill>
              </a:rPr>
              <a:t>港</a:t>
            </a:r>
            <a:r>
              <a:rPr lang="en-US" altLang="zh-TW" b="1" dirty="0">
                <a:solidFill>
                  <a:srgbClr val="FF0000"/>
                </a:solidFill>
              </a:rPr>
              <a:t>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22E49F-58B7-4FA9-8BA4-DDF9C6A5F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Let’s Practice (2/7)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270A21A-6585-4D7E-BAF8-D4F290551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499" y="1963221"/>
            <a:ext cx="8705001" cy="472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857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AD1F5E-820C-4FB2-BF99-DD6A6FD6A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Let’s Practice (3/7)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71EE2A1-B18A-4D2F-B992-6B0C7A63C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41" y="2149791"/>
            <a:ext cx="8641118" cy="3279193"/>
          </a:xfrm>
          <a:prstGeom prst="rect">
            <a:avLst/>
          </a:prstGeom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13217D17-D1AC-47A3-BF3E-E42229E23283}"/>
              </a:ext>
            </a:extLst>
          </p:cNvPr>
          <p:cNvCxnSpPr/>
          <p:nvPr/>
        </p:nvCxnSpPr>
        <p:spPr>
          <a:xfrm>
            <a:off x="2047875" y="2447925"/>
            <a:ext cx="2381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5C8DCD3B-0399-4999-A684-B70539F40FA2}"/>
              </a:ext>
            </a:extLst>
          </p:cNvPr>
          <p:cNvCxnSpPr>
            <a:cxnSpLocks/>
          </p:cNvCxnSpPr>
          <p:nvPr/>
        </p:nvCxnSpPr>
        <p:spPr>
          <a:xfrm>
            <a:off x="1657350" y="2447925"/>
            <a:ext cx="3429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E48CCD9-2290-40B8-B425-B140B4CF0605}"/>
              </a:ext>
            </a:extLst>
          </p:cNvPr>
          <p:cNvCxnSpPr/>
          <p:nvPr/>
        </p:nvCxnSpPr>
        <p:spPr>
          <a:xfrm>
            <a:off x="2000250" y="4029075"/>
            <a:ext cx="2381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B1B27BB-5BD8-40F2-BA87-54206CB3B271}"/>
              </a:ext>
            </a:extLst>
          </p:cNvPr>
          <p:cNvCxnSpPr>
            <a:cxnSpLocks/>
          </p:cNvCxnSpPr>
          <p:nvPr/>
        </p:nvCxnSpPr>
        <p:spPr>
          <a:xfrm>
            <a:off x="1609725" y="4029075"/>
            <a:ext cx="3429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F981F29C-46DE-4EBB-834F-FC55AA34FE4A}"/>
              </a:ext>
            </a:extLst>
          </p:cNvPr>
          <p:cNvCxnSpPr/>
          <p:nvPr/>
        </p:nvCxnSpPr>
        <p:spPr>
          <a:xfrm>
            <a:off x="2000250" y="4229100"/>
            <a:ext cx="2381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114E4285-40FE-4DD2-BBDB-09B704B6793E}"/>
              </a:ext>
            </a:extLst>
          </p:cNvPr>
          <p:cNvCxnSpPr>
            <a:cxnSpLocks/>
          </p:cNvCxnSpPr>
          <p:nvPr/>
        </p:nvCxnSpPr>
        <p:spPr>
          <a:xfrm>
            <a:off x="1609725" y="4229100"/>
            <a:ext cx="3429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322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C4D788-DCDC-4571-BAC0-A280DC9FF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Let’s Practice (4/7)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203DF6A1-C400-43ED-B287-6D4F1C4718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75086" y="2425428"/>
            <a:ext cx="4633649" cy="2385588"/>
          </a:xfrm>
          <a:prstGeom prst="rect">
            <a:avLst/>
          </a:prstGeom>
        </p:spPr>
      </p:pic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F3CC99FE-992D-4861-8CBE-840C4140D4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08735" y="2425427"/>
            <a:ext cx="4121018" cy="3188563"/>
          </a:xfrm>
          <a:prstGeom prst="rect">
            <a:avLst/>
          </a:prstGeom>
        </p:spPr>
      </p:pic>
      <p:sp>
        <p:nvSpPr>
          <p:cNvPr id="3" name="語音泡泡: 圓角矩形 2">
            <a:extLst>
              <a:ext uri="{FF2B5EF4-FFF2-40B4-BE49-F238E27FC236}">
                <a16:creationId xmlns:a16="http://schemas.microsoft.com/office/drawing/2014/main" id="{A390553B-0C7B-4981-9AF6-166E496A62DD}"/>
              </a:ext>
            </a:extLst>
          </p:cNvPr>
          <p:cNvSpPr/>
          <p:nvPr/>
        </p:nvSpPr>
        <p:spPr>
          <a:xfrm>
            <a:off x="7015480" y="3200400"/>
            <a:ext cx="695960" cy="228600"/>
          </a:xfrm>
          <a:prstGeom prst="wedgeRoundRectCallout">
            <a:avLst>
              <a:gd name="adj1" fmla="val -111466"/>
              <a:gd name="adj2" fmla="val 66678"/>
              <a:gd name="adj3" fmla="val 16667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>
                <a:solidFill>
                  <a:schemeClr val="tx1"/>
                </a:solidFill>
              </a:rPr>
              <a:t>probability</a:t>
            </a:r>
            <a:endParaRPr lang="zh-TW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58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F90D3468-6DAC-4008-8996-AE22EC6F2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Let’s Practice (5/7)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7CF946F-8F4F-47EE-A0C9-072DF0FE8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28" y="2519781"/>
            <a:ext cx="8217603" cy="3079102"/>
          </a:xfrm>
          <a:prstGeom prst="rect">
            <a:avLst/>
          </a:prstGeom>
        </p:spPr>
      </p:pic>
      <p:sp>
        <p:nvSpPr>
          <p:cNvPr id="3" name="語音泡泡: 圓角矩形 2">
            <a:extLst>
              <a:ext uri="{FF2B5EF4-FFF2-40B4-BE49-F238E27FC236}">
                <a16:creationId xmlns:a16="http://schemas.microsoft.com/office/drawing/2014/main" id="{CE2193CB-FC07-47CC-8BF9-CACBE14C55CB}"/>
              </a:ext>
            </a:extLst>
          </p:cNvPr>
          <p:cNvSpPr/>
          <p:nvPr/>
        </p:nvSpPr>
        <p:spPr>
          <a:xfrm>
            <a:off x="3928956" y="1671942"/>
            <a:ext cx="4779109" cy="802433"/>
          </a:xfrm>
          <a:prstGeom prst="wedgeRoundRectCallout">
            <a:avLst>
              <a:gd name="adj1" fmla="val -65577"/>
              <a:gd name="adj2" fmla="val 48303"/>
              <a:gd name="adj3" fmla="val 16667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dirty="0">
                <a:solidFill>
                  <a:schemeClr val="tx1"/>
                </a:solidFill>
              </a:rPr>
              <a:t>Four sentences: </a:t>
            </a:r>
            <a:r>
              <a:rPr lang="zh-TW" altLang="en-US" sz="1600" i="1" dirty="0">
                <a:solidFill>
                  <a:schemeClr val="tx1"/>
                </a:solidFill>
              </a:rPr>
              <a:t>Statistical hypothesis </a:t>
            </a:r>
            <a:r>
              <a:rPr lang="en-US" altLang="zh-TW" sz="1600" i="1" dirty="0">
                <a:solidFill>
                  <a:schemeClr val="tx1"/>
                </a:solidFill>
              </a:rPr>
              <a:t>testing</a:t>
            </a:r>
            <a:r>
              <a:rPr lang="zh-TW" altLang="en-US" sz="1600" i="1" dirty="0">
                <a:solidFill>
                  <a:schemeClr val="tx1"/>
                </a:solidFill>
              </a:rPr>
              <a:t>. Language is never random. Language is </a:t>
            </a:r>
            <a:r>
              <a:rPr lang="zh-TW" altLang="en-US" sz="1600" b="1" i="1" dirty="0">
                <a:solidFill>
                  <a:srgbClr val="FF0000"/>
                </a:solidFill>
              </a:rPr>
              <a:t>random never</a:t>
            </a:r>
            <a:r>
              <a:rPr lang="zh-TW" altLang="en-US" sz="1600" i="1" dirty="0">
                <a:solidFill>
                  <a:schemeClr val="tx1"/>
                </a:solidFill>
              </a:rPr>
              <a:t>. Language is never random </a:t>
            </a:r>
            <a:r>
              <a:rPr lang="zh-TW" altLang="en-US" sz="1600" i="1" dirty="0">
                <a:solidFill>
                  <a:srgbClr val="FF0000"/>
                </a:solidFill>
              </a:rPr>
              <a:t>lol</a:t>
            </a:r>
            <a:r>
              <a:rPr lang="zh-TW" altLang="en-US" sz="1600" i="1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98E8F4E-49B5-41D9-B592-49B12E9AB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6871" y="4927289"/>
            <a:ext cx="3775301" cy="1343189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A02C962-8D81-4B82-ACC6-79A893696C3D}"/>
                  </a:ext>
                </a:extLst>
              </p:cNvPr>
              <p:cNvSpPr/>
              <p:nvPr/>
            </p:nvSpPr>
            <p:spPr>
              <a:xfrm>
                <a:off x="0" y="5598883"/>
                <a:ext cx="5061098" cy="4703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perplexity</m:t>
                    </m:r>
                    <m:d>
                      <m:dPr>
                        <m:ctrlPr>
                          <a:rPr lang="en-US" altLang="zh-TW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altLang="zh-TW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altLang="zh-TW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sSub>
                          <m:sSubPr>
                            <m:ctrlPr>
                              <a:rPr lang="en-US" altLang="zh-TW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altLang="zh-TW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zh-TW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A02C962-8D81-4B82-ACC6-79A893696C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598883"/>
                <a:ext cx="5061098" cy="4703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>
            <a:extLst>
              <a:ext uri="{FF2B5EF4-FFF2-40B4-BE49-F238E27FC236}">
                <a16:creationId xmlns:a16="http://schemas.microsoft.com/office/drawing/2014/main" id="{2C550765-13C7-48DD-8686-75E3B35240FE}"/>
              </a:ext>
            </a:extLst>
          </p:cNvPr>
          <p:cNvSpPr txBox="1"/>
          <p:nvPr/>
        </p:nvSpPr>
        <p:spPr>
          <a:xfrm>
            <a:off x="518280" y="6049927"/>
            <a:ext cx="2310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The smaller, the better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AD06E54-5115-42B2-ABC8-5D1CD529B5E4}"/>
              </a:ext>
            </a:extLst>
          </p:cNvPr>
          <p:cNvSpPr txBox="1"/>
          <p:nvPr/>
        </p:nvSpPr>
        <p:spPr>
          <a:xfrm>
            <a:off x="5596816" y="4697217"/>
            <a:ext cx="3083986" cy="369332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The outputs from MLE model!!</a:t>
            </a:r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958F35A3-AE71-4623-98F1-5D722C92E972}"/>
              </a:ext>
            </a:extLst>
          </p:cNvPr>
          <p:cNvSpPr/>
          <p:nvPr/>
        </p:nvSpPr>
        <p:spPr>
          <a:xfrm>
            <a:off x="6007395" y="5762847"/>
            <a:ext cx="404038" cy="414669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5023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805B2C-C320-4511-A7F1-0A27A245D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Let’s Practice (6/7)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4F716D-687B-4515-9CA3-EBE7CA922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Let the language model say something </a:t>
            </a:r>
            <a:r>
              <a:rPr lang="en-US" altLang="zh-TW" dirty="0">
                <a:sym typeface="Wingdings" panose="05000000000000000000" pitchFamily="2" charset="2"/>
              </a:rPr>
              <a:t>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F44487D-C391-48EA-A233-D24118516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191" y="2400381"/>
            <a:ext cx="7791063" cy="67164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B00E291-34DE-43AD-8A97-5EE27A9ED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191" y="3337031"/>
            <a:ext cx="5607211" cy="302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08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D4BBA4-3A4F-42D2-BE26-81DBE14D7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Let’s Practice </a:t>
            </a:r>
            <a:r>
              <a:rPr lang="en-US" altLang="zh-TW"/>
              <a:t>(7/7)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73A59C-8EDC-43F4-849D-3B359FC3D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Funny example – Let’s talk like Trump</a:t>
            </a:r>
          </a:p>
          <a:p>
            <a:pPr lvl="1"/>
            <a:r>
              <a:rPr lang="en-US" altLang="zh-TW" dirty="0">
                <a:hlinkClick r:id="rId2"/>
              </a:rPr>
              <a:t>https://www.kaggle.com/alvations/n-gram-language-model-with-nltk/</a:t>
            </a:r>
            <a:endParaRPr lang="en-US" altLang="zh-TW" dirty="0"/>
          </a:p>
          <a:p>
            <a:pPr lvl="1"/>
            <a:r>
              <a:rPr lang="en-US" altLang="zh-TW" dirty="0"/>
              <a:t>More than 7,000 tweets of Donald Trump</a:t>
            </a: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9F2E184-6BFC-4ED3-936C-FBFF2FD2C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550" y="3312216"/>
            <a:ext cx="7543802" cy="103448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97BC8C7-9D81-4E63-A630-0166215BB1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361" y="4455077"/>
            <a:ext cx="7439188" cy="76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611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Language Modeling (2/10)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614053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We can always use the </a:t>
            </a:r>
            <a:r>
              <a:rPr lang="en-US" altLang="zh-TW" b="1" dirty="0">
                <a:solidFill>
                  <a:srgbClr val="FF0000"/>
                </a:solidFill>
              </a:rPr>
              <a:t>chain rule </a:t>
            </a:r>
            <a:r>
              <a:rPr lang="en-US" altLang="zh-TW" dirty="0"/>
              <a:t>to decompose the probability: </a:t>
            </a:r>
          </a:p>
          <a:p>
            <a:pPr>
              <a:buNone/>
            </a:pPr>
            <a:r>
              <a:rPr lang="en-US" altLang="zh-TW" i="1" dirty="0"/>
              <a:t>	     P</a:t>
            </a:r>
            <a:r>
              <a:rPr lang="en-US" altLang="zh-TW" dirty="0"/>
              <a:t>(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1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2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3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4</a:t>
            </a:r>
            <a:r>
              <a:rPr lang="en-US" altLang="zh-TW" dirty="0"/>
              <a:t>) = </a:t>
            </a:r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1</a:t>
            </a:r>
            <a:r>
              <a:rPr lang="en-US" altLang="zh-TW" dirty="0"/>
              <a:t>)</a:t>
            </a:r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2</a:t>
            </a:r>
            <a:r>
              <a:rPr lang="en-US" altLang="zh-TW" dirty="0"/>
              <a:t>|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1</a:t>
            </a:r>
            <a:r>
              <a:rPr lang="en-US" altLang="zh-TW" dirty="0"/>
              <a:t>)</a:t>
            </a:r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3</a:t>
            </a:r>
            <a:r>
              <a:rPr lang="en-US" altLang="zh-TW" dirty="0"/>
              <a:t>|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1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2</a:t>
            </a:r>
            <a:r>
              <a:rPr lang="en-US" altLang="zh-TW" dirty="0"/>
              <a:t>)</a:t>
            </a:r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4</a:t>
            </a:r>
            <a:r>
              <a:rPr lang="en-US" altLang="zh-TW" dirty="0"/>
              <a:t>|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1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2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3</a:t>
            </a:r>
            <a:r>
              <a:rPr lang="en-US" altLang="zh-TW" dirty="0"/>
              <a:t>)</a:t>
            </a:r>
          </a:p>
          <a:p>
            <a:pPr>
              <a:buNone/>
            </a:pPr>
            <a:r>
              <a:rPr lang="en-US" altLang="zh-TW" sz="800" dirty="0"/>
              <a:t>		</a:t>
            </a:r>
          </a:p>
          <a:p>
            <a:r>
              <a:rPr lang="en-US" altLang="zh-TW" dirty="0"/>
              <a:t>Briefly, the task of language modeling is to predict </a:t>
            </a:r>
            <a:r>
              <a:rPr lang="en-US" altLang="zh-TW" sz="1800" dirty="0"/>
              <a:t>(model)</a:t>
            </a:r>
            <a:r>
              <a:rPr lang="en-US" altLang="zh-TW" dirty="0"/>
              <a:t> the next word given the previous words:</a:t>
            </a:r>
          </a:p>
          <a:p>
            <a:pPr>
              <a:buNone/>
            </a:pPr>
            <a:r>
              <a:rPr lang="en-US" altLang="zh-TW" dirty="0"/>
              <a:t>	     </a:t>
            </a:r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n</a:t>
            </a:r>
            <a:r>
              <a:rPr lang="en-US" altLang="zh-TW" dirty="0"/>
              <a:t>|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1</a:t>
            </a:r>
            <a:r>
              <a:rPr lang="en-US" altLang="zh-TW" dirty="0"/>
              <a:t>,…,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n-1</a:t>
            </a:r>
            <a:r>
              <a:rPr lang="en-US" altLang="zh-TW" dirty="0"/>
              <a:t>)</a:t>
            </a:r>
          </a:p>
          <a:p>
            <a:endParaRPr lang="en-US" altLang="zh-TW" sz="800" dirty="0"/>
          </a:p>
          <a:p>
            <a:r>
              <a:rPr lang="en-US" altLang="zh-TW" b="1" dirty="0">
                <a:solidFill>
                  <a:srgbClr val="FF0000"/>
                </a:solidFill>
              </a:rPr>
              <a:t>Language modeling is a classic NLP problem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sz="1900" dirty="0"/>
              <a:t>It is fundamental to </a:t>
            </a:r>
            <a:r>
              <a:rPr lang="en-US" altLang="zh-TW" sz="1900" b="1" dirty="0"/>
              <a:t>speech recognition</a:t>
            </a:r>
            <a:r>
              <a:rPr lang="en-US" altLang="zh-TW" sz="1900" dirty="0"/>
              <a:t>, </a:t>
            </a:r>
            <a:r>
              <a:rPr lang="en-US" altLang="zh-TW" sz="1900" b="1" dirty="0"/>
              <a:t>machine translation</a:t>
            </a:r>
            <a:r>
              <a:rPr lang="en-US" altLang="zh-TW" sz="1900" dirty="0"/>
              <a:t>, </a:t>
            </a:r>
            <a:r>
              <a:rPr lang="en-US" altLang="zh-TW" sz="1900" b="1" dirty="0"/>
              <a:t>chatting</a:t>
            </a:r>
            <a:r>
              <a:rPr lang="en-US" altLang="zh-TW" sz="1900" dirty="0"/>
              <a:t> …</a:t>
            </a:r>
          </a:p>
          <a:p>
            <a:pPr lvl="1"/>
            <a:r>
              <a:rPr lang="en-US" altLang="zh-TW" sz="1900" dirty="0"/>
              <a:t>Sue swallowed the large green ____.</a:t>
            </a:r>
          </a:p>
          <a:p>
            <a:pPr lvl="1"/>
            <a:endParaRPr lang="en-US" altLang="zh-TW" sz="1000" dirty="0"/>
          </a:p>
          <a:p>
            <a:r>
              <a:rPr lang="en-US" altLang="zh-TW" b="1" dirty="0"/>
              <a:t>This task has been well-studied</a:t>
            </a:r>
            <a:r>
              <a:rPr lang="en-US" altLang="zh-TW" dirty="0"/>
              <a:t>, and </a:t>
            </a:r>
            <a:r>
              <a:rPr lang="en-US" altLang="zh-TW" u="sng" dirty="0"/>
              <a:t>many estimation methods were developed</a:t>
            </a:r>
            <a:r>
              <a:rPr lang="en-US" altLang="zh-TW" dirty="0"/>
              <a:t> for this problem.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C880-3CAC-4672-A7C4-A14AA63D48EC}" type="slidenum">
              <a:rPr lang="en-US" altLang="zh-TW" smtClean="0"/>
              <a:pPr/>
              <a:t>3</a:t>
            </a:fld>
            <a:endParaRPr lang="en-US" altLang="zh-TW"/>
          </a:p>
        </p:txBody>
      </p:sp>
      <p:sp>
        <p:nvSpPr>
          <p:cNvPr id="5" name="文字方塊 4"/>
          <p:cNvSpPr txBox="1"/>
          <p:nvPr/>
        </p:nvSpPr>
        <p:spPr>
          <a:xfrm>
            <a:off x="3410437" y="3708121"/>
            <a:ext cx="825867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history</a:t>
            </a:r>
            <a:endParaRPr lang="zh-TW" altLang="en-US" dirty="0"/>
          </a:p>
        </p:txBody>
      </p:sp>
      <p:cxnSp>
        <p:nvCxnSpPr>
          <p:cNvPr id="6" name="直線單箭頭接點 5"/>
          <p:cNvCxnSpPr/>
          <p:nvPr/>
        </p:nvCxnSpPr>
        <p:spPr>
          <a:xfrm rot="10800000">
            <a:off x="3021858" y="3863139"/>
            <a:ext cx="357190" cy="5929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5255093" y="4939953"/>
            <a:ext cx="471604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pill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040781" y="5325719"/>
            <a:ext cx="785818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</a:rPr>
              <a:t>people</a:t>
            </a:r>
            <a:endParaRPr lang="zh-TW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1" name="直線單箭頭接點 10"/>
          <p:cNvCxnSpPr>
            <a:stCxn id="9" idx="1"/>
          </p:cNvCxnSpPr>
          <p:nvPr/>
        </p:nvCxnSpPr>
        <p:spPr>
          <a:xfrm rot="10800000" flipV="1">
            <a:off x="4683591" y="5109230"/>
            <a:ext cx="571502" cy="7361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rot="10800000">
            <a:off x="4683595" y="5254281"/>
            <a:ext cx="285749" cy="21431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Language Modeling (3/10)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>
            <a:normAutofit fontScale="92500"/>
          </a:bodyPr>
          <a:lstStyle/>
          <a:p>
            <a:r>
              <a:rPr lang="en-US" altLang="zh-TW" b="1" i="1" dirty="0">
                <a:solidFill>
                  <a:srgbClr val="C00000"/>
                </a:solidFill>
              </a:rPr>
              <a:t>Markov assumption</a:t>
            </a:r>
            <a:r>
              <a:rPr lang="en-US" altLang="zh-TW" dirty="0"/>
              <a:t>: </a:t>
            </a:r>
          </a:p>
          <a:p>
            <a:pPr lvl="1"/>
            <a:r>
              <a:rPr lang="en-US" altLang="zh-TW" dirty="0"/>
              <a:t>To give reasonable predictions, only the </a:t>
            </a:r>
            <a:r>
              <a:rPr lang="en-US" altLang="zh-TW" b="1" dirty="0">
                <a:solidFill>
                  <a:srgbClr val="FF0000"/>
                </a:solidFill>
              </a:rPr>
              <a:t>prior local context</a:t>
            </a:r>
            <a:r>
              <a:rPr lang="en-US" altLang="zh-TW" dirty="0"/>
              <a:t> </a:t>
            </a:r>
            <a:r>
              <a:rPr lang="en-US" altLang="zh-TW" sz="1600" dirty="0"/>
              <a:t>(the last few words)</a:t>
            </a:r>
            <a:r>
              <a:rPr lang="en-US" altLang="zh-TW" dirty="0"/>
              <a:t> affects the next word.</a:t>
            </a:r>
          </a:p>
          <a:p>
            <a:pPr lvl="1"/>
            <a:r>
              <a:rPr lang="en-US" altLang="zh-TW" dirty="0"/>
              <a:t>If all histories have the same last </a:t>
            </a:r>
            <a:r>
              <a:rPr lang="en-US" altLang="zh-TW" b="1" i="1" dirty="0">
                <a:solidFill>
                  <a:srgbClr val="009900"/>
                </a:solidFill>
              </a:rPr>
              <a:t>n</a:t>
            </a:r>
            <a:r>
              <a:rPr lang="en-US" altLang="zh-TW" b="1" dirty="0">
                <a:solidFill>
                  <a:srgbClr val="009900"/>
                </a:solidFill>
              </a:rPr>
              <a:t> – 1 words</a:t>
            </a:r>
            <a:r>
              <a:rPr lang="en-US" altLang="zh-TW" dirty="0"/>
              <a:t>, then we have an </a:t>
            </a:r>
            <a:r>
              <a:rPr lang="en-US" altLang="zh-TW" b="1" i="1" dirty="0">
                <a:solidFill>
                  <a:srgbClr val="C00000"/>
                </a:solidFill>
              </a:rPr>
              <a:t>(n – 1)</a:t>
            </a:r>
            <a:r>
              <a:rPr lang="en-US" altLang="zh-TW" b="1" i="1" baseline="30000" dirty="0" err="1">
                <a:solidFill>
                  <a:srgbClr val="C00000"/>
                </a:solidFill>
              </a:rPr>
              <a:t>th</a:t>
            </a:r>
            <a:r>
              <a:rPr lang="en-US" altLang="zh-TW" b="1" i="1" dirty="0">
                <a:solidFill>
                  <a:srgbClr val="C00000"/>
                </a:solidFill>
              </a:rPr>
              <a:t> order Markov model</a:t>
            </a:r>
            <a:r>
              <a:rPr lang="en-US" altLang="zh-TW" dirty="0"/>
              <a:t> or an </a:t>
            </a:r>
            <a:r>
              <a:rPr lang="en-US" altLang="zh-TW" b="1" i="1" dirty="0">
                <a:solidFill>
                  <a:srgbClr val="C00000"/>
                </a:solidFill>
              </a:rPr>
              <a:t>n-gram word model</a:t>
            </a:r>
            <a:r>
              <a:rPr lang="en-US" altLang="zh-TW" dirty="0"/>
              <a:t>.</a:t>
            </a:r>
          </a:p>
          <a:p>
            <a:pPr lvl="2"/>
            <a:r>
              <a:rPr lang="en-US" altLang="zh-TW" dirty="0"/>
              <a:t>E.g., </a:t>
            </a:r>
            <a:r>
              <a:rPr lang="en-US" altLang="zh-TW" b="1" i="1" dirty="0">
                <a:solidFill>
                  <a:srgbClr val="C00000"/>
                </a:solidFill>
              </a:rPr>
              <a:t>bi-gram</a:t>
            </a:r>
            <a:r>
              <a:rPr lang="en-US" altLang="zh-TW" dirty="0"/>
              <a:t>: </a:t>
            </a:r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n</a:t>
            </a:r>
            <a:r>
              <a:rPr lang="en-US" altLang="zh-TW" dirty="0"/>
              <a:t>|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n-1</a:t>
            </a:r>
            <a:r>
              <a:rPr lang="en-US" altLang="zh-TW" dirty="0"/>
              <a:t>), </a:t>
            </a:r>
            <a:r>
              <a:rPr lang="en-US" altLang="zh-TW" b="1" i="1" dirty="0">
                <a:solidFill>
                  <a:srgbClr val="C00000"/>
                </a:solidFill>
              </a:rPr>
              <a:t>tri-gram</a:t>
            </a:r>
            <a:r>
              <a:rPr lang="en-US" altLang="zh-TW" dirty="0"/>
              <a:t>: </a:t>
            </a:r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n</a:t>
            </a:r>
            <a:r>
              <a:rPr lang="en-US" altLang="zh-TW" dirty="0"/>
              <a:t>|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n-1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n-2</a:t>
            </a:r>
            <a:r>
              <a:rPr lang="en-US" altLang="zh-TW" dirty="0"/>
              <a:t>).</a:t>
            </a:r>
          </a:p>
          <a:p>
            <a:pPr lvl="2"/>
            <a:r>
              <a:rPr lang="en-US" altLang="zh-TW" dirty="0"/>
              <a:t>Bi-gram: </a:t>
            </a:r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1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2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3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4</a:t>
            </a:r>
            <a:r>
              <a:rPr lang="en-US" altLang="zh-TW" dirty="0"/>
              <a:t>) = </a:t>
            </a:r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1</a:t>
            </a:r>
            <a:r>
              <a:rPr lang="en-US" altLang="zh-TW" dirty="0"/>
              <a:t>)</a:t>
            </a:r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2</a:t>
            </a:r>
            <a:r>
              <a:rPr lang="en-US" altLang="zh-TW" dirty="0"/>
              <a:t>|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1</a:t>
            </a:r>
            <a:r>
              <a:rPr lang="en-US" altLang="zh-TW" dirty="0"/>
              <a:t>)</a:t>
            </a:r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3</a:t>
            </a:r>
            <a:r>
              <a:rPr lang="en-US" altLang="zh-TW" dirty="0"/>
              <a:t>|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2</a:t>
            </a:r>
            <a:r>
              <a:rPr lang="en-US" altLang="zh-TW" dirty="0"/>
              <a:t>)</a:t>
            </a:r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4</a:t>
            </a:r>
            <a:r>
              <a:rPr lang="en-US" altLang="zh-TW" dirty="0"/>
              <a:t>|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3</a:t>
            </a:r>
            <a:r>
              <a:rPr lang="en-US" altLang="zh-TW" dirty="0"/>
              <a:t>)</a:t>
            </a:r>
          </a:p>
          <a:p>
            <a:pPr lvl="2"/>
            <a:endParaRPr lang="en-US" altLang="zh-TW" sz="800" dirty="0"/>
          </a:p>
          <a:p>
            <a:r>
              <a:rPr lang="en-US" altLang="zh-TW" dirty="0"/>
              <a:t>The simplest form of language model simply throws away all conditioning context, and estimates each word independently.</a:t>
            </a:r>
          </a:p>
          <a:p>
            <a:pPr>
              <a:buNone/>
            </a:pPr>
            <a:r>
              <a:rPr lang="en-US" altLang="zh-TW" i="1" dirty="0"/>
              <a:t>	P</a:t>
            </a:r>
            <a:r>
              <a:rPr lang="en-US" altLang="zh-TW" dirty="0"/>
              <a:t>(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1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2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3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4</a:t>
            </a:r>
            <a:r>
              <a:rPr lang="en-US" altLang="zh-TW" dirty="0"/>
              <a:t>) = </a:t>
            </a:r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1</a:t>
            </a:r>
            <a:r>
              <a:rPr lang="en-US" altLang="zh-TW" dirty="0"/>
              <a:t>)</a:t>
            </a:r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2</a:t>
            </a:r>
            <a:r>
              <a:rPr lang="en-US" altLang="zh-TW" dirty="0"/>
              <a:t>)</a:t>
            </a:r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3</a:t>
            </a:r>
            <a:r>
              <a:rPr lang="en-US" altLang="zh-TW" dirty="0"/>
              <a:t>)</a:t>
            </a:r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4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Such a model is also called a </a:t>
            </a:r>
            <a:r>
              <a:rPr lang="en-US" altLang="zh-TW" b="1" i="1" dirty="0">
                <a:solidFill>
                  <a:srgbClr val="C00000"/>
                </a:solidFill>
              </a:rPr>
              <a:t>unigram language model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C880-3CAC-4672-A7C4-A14AA63D48EC}" type="slidenum">
              <a:rPr lang="en-US" altLang="zh-TW" smtClean="0"/>
              <a:pPr/>
              <a:t>4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Language Modeling (4/10)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959" y="1845735"/>
            <a:ext cx="7543801" cy="4248922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In principle, we would like the </a:t>
            </a:r>
            <a:r>
              <a:rPr lang="en-US" altLang="zh-TW" sz="2000" i="1" dirty="0"/>
              <a:t>n</a:t>
            </a:r>
            <a:r>
              <a:rPr lang="en-US" altLang="zh-TW" sz="2000" dirty="0"/>
              <a:t> of our </a:t>
            </a:r>
            <a:r>
              <a:rPr lang="en-US" altLang="zh-TW" sz="2000" i="1" dirty="0"/>
              <a:t>n</a:t>
            </a:r>
            <a:r>
              <a:rPr lang="en-US" altLang="zh-TW" sz="2000" dirty="0"/>
              <a:t>-gram models to be fairly large.</a:t>
            </a:r>
          </a:p>
          <a:p>
            <a:pPr marL="939800" lvl="2" indent="-469900">
              <a:buSzPct val="70000"/>
            </a:pPr>
            <a:r>
              <a:rPr lang="en-US" altLang="zh-TW" dirty="0"/>
              <a:t>Sue </a:t>
            </a:r>
            <a:r>
              <a:rPr lang="en-US" altLang="zh-TW" b="1" dirty="0">
                <a:solidFill>
                  <a:srgbClr val="009900"/>
                </a:solidFill>
              </a:rPr>
              <a:t>swallowed</a:t>
            </a:r>
            <a:r>
              <a:rPr lang="en-US" altLang="zh-TW" dirty="0">
                <a:solidFill>
                  <a:srgbClr val="009900"/>
                </a:solidFill>
              </a:rPr>
              <a:t> </a:t>
            </a:r>
            <a:r>
              <a:rPr lang="en-US" altLang="zh-TW" dirty="0"/>
              <a:t>the large </a:t>
            </a:r>
            <a:r>
              <a:rPr lang="en-US" altLang="zh-TW" b="1" dirty="0">
                <a:solidFill>
                  <a:srgbClr val="009900"/>
                </a:solidFill>
              </a:rPr>
              <a:t>green</a:t>
            </a:r>
            <a:r>
              <a:rPr lang="en-US" altLang="zh-TW" dirty="0"/>
              <a:t> ____.</a:t>
            </a:r>
          </a:p>
          <a:p>
            <a:endParaRPr lang="en-US" altLang="zh-TW" sz="1000" dirty="0"/>
          </a:p>
          <a:p>
            <a:r>
              <a:rPr lang="en-US" altLang="zh-TW" sz="2000" dirty="0"/>
              <a:t>But there will be a problem if we consider a long textual history.</a:t>
            </a:r>
          </a:p>
          <a:p>
            <a:pPr lvl="1"/>
            <a:r>
              <a:rPr lang="en-US" altLang="zh-TW" sz="1800" b="1" u="sng" dirty="0"/>
              <a:t>The model parameters will be too many to estimate!!!</a:t>
            </a:r>
          </a:p>
          <a:p>
            <a:pPr lvl="1"/>
            <a:r>
              <a:rPr lang="en-US" altLang="zh-TW" sz="1800" dirty="0"/>
              <a:t>If we assume that our language vocabulary consists of 20,000 words. </a:t>
            </a:r>
          </a:p>
          <a:p>
            <a:pPr lvl="1"/>
            <a:endParaRPr lang="en-US" altLang="zh-TW" sz="1800" dirty="0"/>
          </a:p>
          <a:p>
            <a:pPr lvl="1"/>
            <a:endParaRPr lang="en-US" altLang="zh-TW" sz="1800" dirty="0"/>
          </a:p>
          <a:p>
            <a:pPr lvl="1"/>
            <a:endParaRPr lang="en-US" altLang="zh-TW" sz="1800" dirty="0"/>
          </a:p>
          <a:p>
            <a:pPr lvl="1"/>
            <a:endParaRPr lang="en-US" altLang="zh-TW" sz="1800" dirty="0"/>
          </a:p>
          <a:p>
            <a:pPr lvl="1"/>
            <a:endParaRPr lang="en-US" altLang="zh-TW" sz="1800" dirty="0"/>
          </a:p>
          <a:p>
            <a:pPr lvl="1"/>
            <a:r>
              <a:rPr lang="en-US" altLang="zh-TW" sz="1800" dirty="0"/>
              <a:t>For this reason, </a:t>
            </a:r>
            <a:r>
              <a:rPr lang="en-US" altLang="zh-TW" sz="1800" i="1" dirty="0"/>
              <a:t>n</a:t>
            </a:r>
            <a:r>
              <a:rPr lang="en-US" altLang="zh-TW" sz="1800" dirty="0"/>
              <a:t>-gram systems usually use bi-gram or tri-grams.</a:t>
            </a:r>
          </a:p>
          <a:p>
            <a:pPr lvl="1"/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C880-3CAC-4672-A7C4-A14AA63D48EC}" type="slidenum">
              <a:rPr lang="en-US" altLang="zh-TW" smtClean="0"/>
              <a:pPr/>
              <a:t>5</a:t>
            </a:fld>
            <a:endParaRPr lang="en-US" altLang="zh-TW"/>
          </a:p>
        </p:txBody>
      </p:sp>
      <p:sp>
        <p:nvSpPr>
          <p:cNvPr id="10" name="文字方塊 9"/>
          <p:cNvSpPr txBox="1"/>
          <p:nvPr/>
        </p:nvSpPr>
        <p:spPr>
          <a:xfrm>
            <a:off x="5688061" y="2144261"/>
            <a:ext cx="504220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</a:rPr>
              <a:t>pill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688061" y="2518258"/>
            <a:ext cx="564247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00B050"/>
                </a:solidFill>
              </a:rPr>
              <a:t>tree</a:t>
            </a:r>
            <a:endParaRPr lang="zh-TW" altLang="en-US" sz="1400" b="1" dirty="0">
              <a:solidFill>
                <a:srgbClr val="00B050"/>
              </a:solidFill>
            </a:endParaRPr>
          </a:p>
        </p:txBody>
      </p:sp>
      <p:cxnSp>
        <p:nvCxnSpPr>
          <p:cNvPr id="12" name="直線單箭頭接點 11"/>
          <p:cNvCxnSpPr>
            <a:cxnSpLocks/>
            <a:stCxn id="10" idx="1"/>
          </p:cNvCxnSpPr>
          <p:nvPr/>
        </p:nvCxnSpPr>
        <p:spPr>
          <a:xfrm flipH="1">
            <a:off x="5294923" y="2298150"/>
            <a:ext cx="393138" cy="4616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cxnSpLocks/>
            <a:stCxn id="11" idx="1"/>
          </p:cNvCxnSpPr>
          <p:nvPr/>
        </p:nvCxnSpPr>
        <p:spPr>
          <a:xfrm flipH="1" flipV="1">
            <a:off x="5259754" y="2409885"/>
            <a:ext cx="428307" cy="26226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024652"/>
              </p:ext>
            </p:extLst>
          </p:nvPr>
        </p:nvGraphicFramePr>
        <p:xfrm>
          <a:off x="1180211" y="3983192"/>
          <a:ext cx="5072097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5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9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Model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Parameters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Bi-gram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20,000</a:t>
                      </a:r>
                      <a:r>
                        <a:rPr lang="en-US" altLang="zh-TW" sz="1600" baseline="0" dirty="0"/>
                        <a:t> x 19,999 = 400 million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Tri-gram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20,000</a:t>
                      </a:r>
                      <a:r>
                        <a:rPr lang="en-US" altLang="zh-TW" sz="1600" baseline="30000" dirty="0"/>
                        <a:t>2</a:t>
                      </a:r>
                      <a:r>
                        <a:rPr lang="en-US" altLang="zh-TW" sz="1600" baseline="0" dirty="0"/>
                        <a:t> x 19,999 = 8 trillion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Four-gram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20,000</a:t>
                      </a:r>
                      <a:r>
                        <a:rPr lang="en-US" altLang="zh-TW" sz="1600" baseline="30000" dirty="0"/>
                        <a:t>3</a:t>
                      </a:r>
                      <a:r>
                        <a:rPr lang="en-US" altLang="zh-TW" sz="1600" baseline="0" dirty="0"/>
                        <a:t> x 19,999 = 1.6 x 10</a:t>
                      </a:r>
                      <a:r>
                        <a:rPr lang="en-US" altLang="zh-TW" sz="1600" baseline="30000" dirty="0"/>
                        <a:t>17</a:t>
                      </a:r>
                      <a:endParaRPr lang="zh-TW" altLang="en-US" sz="1600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5259754" y="4431029"/>
            <a:ext cx="3505447" cy="584775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Difficult to have a large corpus to </a:t>
            </a:r>
          </a:p>
          <a:p>
            <a:r>
              <a:rPr lang="en-US" altLang="zh-TW" sz="1600" dirty="0"/>
              <a:t>produce</a:t>
            </a:r>
            <a:r>
              <a:rPr lang="en-US" altLang="zh-TW" sz="1600" b="1" dirty="0"/>
              <a:t> reliable parameter estimation</a:t>
            </a:r>
            <a:r>
              <a:rPr lang="en-US" altLang="zh-TW" sz="1600" dirty="0"/>
              <a:t>.</a:t>
            </a:r>
            <a:endParaRPr lang="zh-TW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Language Modeling (5/10)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But … How can we build </a:t>
            </a:r>
            <a:r>
              <a:rPr lang="en-US" altLang="zh-TW" i="1" dirty="0"/>
              <a:t>n</a:t>
            </a:r>
            <a:r>
              <a:rPr lang="en-US" altLang="zh-TW" dirty="0"/>
              <a:t>-gram model?</a:t>
            </a:r>
          </a:p>
          <a:p>
            <a:pPr lvl="1"/>
            <a:r>
              <a:rPr lang="en-US" altLang="zh-TW" dirty="0"/>
              <a:t>Or, how can we acquire </a:t>
            </a:r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n</a:t>
            </a:r>
            <a:r>
              <a:rPr lang="en-US" altLang="zh-TW" dirty="0"/>
              <a:t>|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1</a:t>
            </a:r>
            <a:r>
              <a:rPr lang="en-US" altLang="zh-TW" dirty="0"/>
              <a:t>,…,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n-1</a:t>
            </a:r>
            <a:r>
              <a:rPr lang="en-US" altLang="zh-TW" dirty="0"/>
              <a:t>)?</a:t>
            </a:r>
          </a:p>
          <a:p>
            <a:pPr lvl="1"/>
            <a:endParaRPr lang="en-US" altLang="zh-TW" sz="1000" dirty="0"/>
          </a:p>
          <a:p>
            <a:r>
              <a:rPr lang="en-US" altLang="zh-TW" dirty="0"/>
              <a:t>We can infer the probability </a:t>
            </a:r>
            <a:r>
              <a:rPr lang="en-US" altLang="zh-TW" u="sng" dirty="0"/>
              <a:t>from text </a:t>
            </a:r>
            <a:r>
              <a:rPr lang="en-US" altLang="zh-TW" sz="1800" u="sng" dirty="0"/>
              <a:t>(training)</a:t>
            </a:r>
            <a:r>
              <a:rPr lang="en-US" altLang="zh-TW" u="sng" dirty="0"/>
              <a:t> corpus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If </a:t>
            </a:r>
            <a:r>
              <a:rPr lang="en-US" altLang="zh-TW" i="1" dirty="0"/>
              <a:t>Kong</a:t>
            </a:r>
            <a:r>
              <a:rPr lang="en-US" altLang="zh-TW" dirty="0"/>
              <a:t> is always followed by </a:t>
            </a:r>
            <a:r>
              <a:rPr lang="en-US" altLang="zh-TW" i="1" dirty="0"/>
              <a:t>Hong</a:t>
            </a:r>
            <a:r>
              <a:rPr lang="en-US" altLang="zh-TW" dirty="0"/>
              <a:t> in corpus …</a:t>
            </a:r>
          </a:p>
          <a:p>
            <a:pPr lvl="1"/>
            <a:r>
              <a:rPr lang="en-US" altLang="zh-TW" dirty="0"/>
              <a:t>We should assign </a:t>
            </a:r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dirty="0" err="1"/>
              <a:t>Kong|</a:t>
            </a:r>
            <a:r>
              <a:rPr lang="en-US" altLang="zh-TW" i="1" dirty="0" err="1"/>
              <a:t>Hong</a:t>
            </a:r>
            <a:r>
              <a:rPr lang="en-US" altLang="zh-TW" dirty="0"/>
              <a:t>) a high probability and give </a:t>
            </a:r>
            <a:r>
              <a:rPr lang="en-US" altLang="zh-TW" i="1" dirty="0"/>
              <a:t>P</a:t>
            </a:r>
            <a:r>
              <a:rPr lang="en-US" altLang="zh-TW" dirty="0"/>
              <a:t>(*|</a:t>
            </a:r>
            <a:r>
              <a:rPr lang="en-US" altLang="zh-TW" i="1" dirty="0"/>
              <a:t>Hong</a:t>
            </a:r>
            <a:r>
              <a:rPr lang="en-US" altLang="zh-TW" dirty="0"/>
              <a:t>) a small value.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C880-3CAC-4672-A7C4-A14AA63D48EC}" type="slidenum">
              <a:rPr lang="en-US" altLang="zh-TW" smtClean="0"/>
              <a:pPr/>
              <a:t>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Language Modeling (6/10)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this training corpus …</a:t>
            </a:r>
          </a:p>
          <a:p>
            <a:pPr lvl="1"/>
            <a:r>
              <a:rPr lang="en-US" altLang="zh-TW" dirty="0"/>
              <a:t>We found 10 training instances of the words </a:t>
            </a:r>
            <a:r>
              <a:rPr lang="en-US" altLang="zh-TW" i="1" dirty="0"/>
              <a:t>comes across</a:t>
            </a:r>
            <a:r>
              <a:rPr lang="en-US" altLang="zh-TW" dirty="0"/>
              <a:t>, </a:t>
            </a:r>
          </a:p>
          <a:p>
            <a:pPr lvl="1"/>
            <a:r>
              <a:rPr lang="en-US" altLang="zh-TW" dirty="0"/>
              <a:t>And of those, 8 times they were followed by </a:t>
            </a:r>
            <a:r>
              <a:rPr lang="en-US" altLang="zh-TW" i="1" dirty="0"/>
              <a:t>as</a:t>
            </a:r>
            <a:r>
              <a:rPr lang="en-US" altLang="zh-TW" dirty="0"/>
              <a:t>, </a:t>
            </a:r>
          </a:p>
          <a:p>
            <a:pPr lvl="1"/>
            <a:r>
              <a:rPr lang="en-US" altLang="zh-TW" dirty="0"/>
              <a:t>Once by </a:t>
            </a:r>
            <a:r>
              <a:rPr lang="en-US" altLang="zh-TW" i="1" dirty="0"/>
              <a:t>more</a:t>
            </a:r>
            <a:r>
              <a:rPr lang="en-US" altLang="zh-TW" dirty="0"/>
              <a:t>,</a:t>
            </a:r>
          </a:p>
          <a:p>
            <a:pPr lvl="1"/>
            <a:r>
              <a:rPr lang="en-US" altLang="zh-TW" dirty="0"/>
              <a:t>Once by </a:t>
            </a:r>
            <a:r>
              <a:rPr lang="en-US" altLang="zh-TW" i="1" dirty="0"/>
              <a:t>a</a:t>
            </a:r>
            <a:r>
              <a:rPr lang="en-US" altLang="zh-TW" dirty="0"/>
              <a:t>.</a:t>
            </a:r>
          </a:p>
          <a:p>
            <a:pPr lvl="1"/>
            <a:endParaRPr lang="en-US" altLang="zh-TW" sz="1000" dirty="0"/>
          </a:p>
          <a:p>
            <a:r>
              <a:rPr lang="en-US" altLang="zh-TW" dirty="0"/>
              <a:t>Then …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C880-3CAC-4672-A7C4-A14AA63D48EC}" type="slidenum">
              <a:rPr lang="en-US" altLang="zh-TW" smtClean="0"/>
              <a:pPr/>
              <a:t>7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物件 4"/>
              <p:cNvSpPr txBox="1"/>
              <p:nvPr/>
            </p:nvSpPr>
            <p:spPr bwMode="auto">
              <a:xfrm>
                <a:off x="1924679" y="3977142"/>
                <a:ext cx="3819525" cy="2790825"/>
              </a:xfrm>
              <a:prstGeom prst="rect">
                <a:avLst/>
              </a:prstGeom>
              <a:noFill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𝑐𝑜𝑚𝑒</m:t>
                      </m:r>
                      <m: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𝑎𝑐𝑟𝑜𝑠𝑠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type m:val="skw"/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𝑐𝑜𝑚𝑒</m:t>
                      </m:r>
                      <m: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𝑎𝑐𝑟𝑜𝑠𝑠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type m:val="skw"/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=0.8</m:t>
                      </m:r>
                    </m:oMath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𝑚𝑜𝑟𝑒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𝑐𝑜𝑚𝑒</m:t>
                      </m:r>
                      <m: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𝑎𝑐𝑟𝑜𝑠𝑠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type m:val="skw"/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=0.1</m:t>
                      </m:r>
                    </m:oMath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𝑐𝑜𝑚𝑒</m:t>
                      </m:r>
                      <m: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𝑎𝑐𝑟𝑜𝑠𝑠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type m:val="skw"/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=0.1</m:t>
                      </m:r>
                    </m:oMath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𝑐𝑜𝑚𝑒</m:t>
                      </m:r>
                      <m: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𝑎𝑐𝑟𝑜𝑠𝑠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type m:val="skw"/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物件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24679" y="3977142"/>
                <a:ext cx="3819525" cy="2790825"/>
              </a:xfrm>
              <a:prstGeom prst="rect">
                <a:avLst/>
              </a:prstGeom>
              <a:blipFill>
                <a:blip r:embed="rId2"/>
                <a:stretch>
                  <a:fillRect t="-19432"/>
                </a:stretch>
              </a:blipFill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5549611" y="5222763"/>
            <a:ext cx="1710725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for </a:t>
            </a:r>
            <a:r>
              <a:rPr lang="en-US" altLang="zh-TW" i="1" dirty="0"/>
              <a:t>x</a:t>
            </a:r>
            <a:r>
              <a:rPr lang="en-US" altLang="zh-TW" dirty="0"/>
              <a:t> not among </a:t>
            </a:r>
          </a:p>
          <a:p>
            <a:r>
              <a:rPr lang="en-US" altLang="zh-TW" dirty="0"/>
              <a:t>the above words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stCxn id="6" idx="1"/>
          </p:cNvCxnSpPr>
          <p:nvPr/>
        </p:nvCxnSpPr>
        <p:spPr>
          <a:xfrm rot="10800000" flipV="1">
            <a:off x="5260073" y="5545929"/>
            <a:ext cx="289539" cy="10546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Language Modeling (7/10)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959" y="1845734"/>
            <a:ext cx="7910494" cy="4023360"/>
          </a:xfrm>
        </p:spPr>
        <p:txBody>
          <a:bodyPr>
            <a:normAutofit/>
          </a:bodyPr>
          <a:lstStyle/>
          <a:p>
            <a:r>
              <a:rPr lang="en-US" altLang="zh-TW" dirty="0"/>
              <a:t>Relative frequency is also called the </a:t>
            </a:r>
            <a:r>
              <a:rPr lang="en-US" altLang="zh-TW" b="1" i="1" dirty="0">
                <a:solidFill>
                  <a:srgbClr val="C00000"/>
                </a:solidFill>
              </a:rPr>
              <a:t>maximum likelihood estimate</a:t>
            </a:r>
            <a:r>
              <a:rPr lang="en-US" altLang="zh-TW" dirty="0"/>
              <a:t> </a:t>
            </a:r>
            <a:r>
              <a:rPr lang="en-US" altLang="zh-TW" sz="1800" dirty="0"/>
              <a:t>(MLE)</a:t>
            </a:r>
            <a:r>
              <a:rPr lang="en-US" altLang="zh-TW" dirty="0"/>
              <a:t>. </a:t>
            </a:r>
          </a:p>
          <a:p>
            <a:pPr lvl="1"/>
            <a:r>
              <a:rPr lang="en-US" altLang="zh-TW" dirty="0"/>
              <a:t>It makes the probability of observed events as high as it can.</a:t>
            </a:r>
          </a:p>
          <a:p>
            <a:pPr lvl="2"/>
            <a:endParaRPr lang="en-US" altLang="zh-TW" sz="850" dirty="0"/>
          </a:p>
          <a:p>
            <a:r>
              <a:rPr lang="en-US" altLang="zh-TW" dirty="0"/>
              <a:t>MLE is </a:t>
            </a:r>
            <a:r>
              <a:rPr lang="en-US" altLang="zh-TW" b="1" dirty="0">
                <a:solidFill>
                  <a:srgbClr val="FF0000"/>
                </a:solidFill>
              </a:rPr>
              <a:t>unsuitable </a:t>
            </a:r>
            <a:r>
              <a:rPr lang="en-US" altLang="zh-TW" dirty="0"/>
              <a:t>for statistical inference in NLP.</a:t>
            </a:r>
          </a:p>
          <a:p>
            <a:pPr lvl="1"/>
            <a:r>
              <a:rPr lang="en-US" altLang="zh-TW" sz="1900" b="1" u="sng" dirty="0"/>
              <a:t>The sparseness of data </a:t>
            </a:r>
            <a:r>
              <a:rPr lang="en-US" altLang="zh-TW" sz="1900" dirty="0"/>
              <a:t>would cause a </a:t>
            </a:r>
            <a:r>
              <a:rPr lang="en-US" altLang="zh-TW" sz="1900" b="1" dirty="0"/>
              <a:t>zero probability </a:t>
            </a:r>
            <a:r>
              <a:rPr lang="en-US" altLang="zh-TW" sz="1900" dirty="0"/>
              <a:t>of uncommon events.</a:t>
            </a:r>
          </a:p>
          <a:p>
            <a:pPr lvl="1"/>
            <a:r>
              <a:rPr lang="en-US" altLang="zh-TW" sz="1900" dirty="0"/>
              <a:t>Then, the probability of a long string will be zero because of </a:t>
            </a:r>
            <a:r>
              <a:rPr lang="en-US" altLang="zh-TW" sz="1900" u="sng" dirty="0">
                <a:solidFill>
                  <a:srgbClr val="FF0000"/>
                </a:solidFill>
              </a:rPr>
              <a:t>zero propagation</a:t>
            </a:r>
            <a:r>
              <a:rPr lang="en-US" altLang="zh-TW" sz="1900" dirty="0"/>
              <a:t>.</a:t>
            </a:r>
          </a:p>
          <a:p>
            <a:pPr lvl="1"/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1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2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3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4</a:t>
            </a:r>
            <a:r>
              <a:rPr lang="en-US" altLang="zh-TW" dirty="0"/>
              <a:t>) = </a:t>
            </a:r>
          </a:p>
          <a:p>
            <a:pPr lvl="1">
              <a:buNone/>
            </a:pPr>
            <a:r>
              <a:rPr lang="en-US" altLang="zh-TW" i="1" dirty="0"/>
              <a:t>	P</a:t>
            </a:r>
            <a:r>
              <a:rPr lang="en-US" altLang="zh-TW" dirty="0"/>
              <a:t>(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1</a:t>
            </a:r>
            <a:r>
              <a:rPr lang="en-US" altLang="zh-TW" i="1" dirty="0"/>
              <a:t>|dummy,dummy</a:t>
            </a:r>
            <a:r>
              <a:rPr lang="en-US" altLang="zh-TW" dirty="0"/>
              <a:t>)</a:t>
            </a:r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2</a:t>
            </a:r>
            <a:r>
              <a:rPr lang="en-US" altLang="zh-TW" dirty="0"/>
              <a:t>|</a:t>
            </a:r>
            <a:r>
              <a:rPr lang="en-US" altLang="zh-TW" i="1" dirty="0"/>
              <a:t>dummy</a:t>
            </a:r>
            <a:r>
              <a:rPr lang="en-US" altLang="zh-TW" dirty="0"/>
              <a:t>,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1</a:t>
            </a:r>
            <a:r>
              <a:rPr lang="en-US" altLang="zh-TW" dirty="0"/>
              <a:t>)</a:t>
            </a:r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3</a:t>
            </a:r>
            <a:r>
              <a:rPr lang="en-US" altLang="zh-TW" dirty="0"/>
              <a:t>|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1</a:t>
            </a:r>
            <a:r>
              <a:rPr lang="en-US" altLang="zh-TW" dirty="0"/>
              <a:t>,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2</a:t>
            </a:r>
            <a:r>
              <a:rPr lang="en-US" altLang="zh-TW" dirty="0"/>
              <a:t>)</a:t>
            </a:r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4</a:t>
            </a:r>
            <a:r>
              <a:rPr lang="en-US" altLang="zh-TW" dirty="0"/>
              <a:t>|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2</a:t>
            </a:r>
            <a:r>
              <a:rPr lang="en-US" altLang="zh-TW" dirty="0"/>
              <a:t>,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3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61EEC880-3CAC-4672-A7C4-A14AA63D48EC}" type="slidenum">
              <a:rPr lang="en-US" altLang="zh-TW" sz="1100" smtClean="0"/>
              <a:pPr/>
              <a:t>8</a:t>
            </a:fld>
            <a:endParaRPr lang="en-US" altLang="zh-TW" sz="11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919463" y="536739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0.8</a:t>
            </a:r>
            <a:endParaRPr lang="zh-TW" altLang="en-US" sz="1600" dirty="0"/>
          </a:p>
        </p:txBody>
      </p:sp>
      <p:cxnSp>
        <p:nvCxnSpPr>
          <p:cNvPr id="7" name="直線單箭頭接點 6"/>
          <p:cNvCxnSpPr>
            <a:stCxn id="5" idx="0"/>
          </p:cNvCxnSpPr>
          <p:nvPr/>
        </p:nvCxnSpPr>
        <p:spPr>
          <a:xfrm flipV="1">
            <a:off x="2157669" y="5224516"/>
            <a:ext cx="190421" cy="14287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3276785" y="534875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0.75</a:t>
            </a:r>
            <a:endParaRPr lang="zh-TW" altLang="en-US" sz="1600" dirty="0"/>
          </a:p>
        </p:txBody>
      </p:sp>
      <p:cxnSp>
        <p:nvCxnSpPr>
          <p:cNvPr id="9" name="直線單箭頭接點 8"/>
          <p:cNvCxnSpPr>
            <a:stCxn id="8" idx="0"/>
          </p:cNvCxnSpPr>
          <p:nvPr/>
        </p:nvCxnSpPr>
        <p:spPr>
          <a:xfrm flipV="1">
            <a:off x="3573501" y="5205880"/>
            <a:ext cx="131911" cy="14287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6550415" y="537499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0.85</a:t>
            </a:r>
            <a:endParaRPr lang="zh-TW" altLang="en-US" sz="1600" dirty="0"/>
          </a:p>
        </p:txBody>
      </p:sp>
      <p:cxnSp>
        <p:nvCxnSpPr>
          <p:cNvPr id="11" name="直線單箭頭接點 10"/>
          <p:cNvCxnSpPr>
            <a:stCxn id="10" idx="0"/>
          </p:cNvCxnSpPr>
          <p:nvPr/>
        </p:nvCxnSpPr>
        <p:spPr>
          <a:xfrm flipH="1" flipV="1">
            <a:off x="6634375" y="5232114"/>
            <a:ext cx="212756" cy="14287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3276785" y="5404292"/>
            <a:ext cx="4621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0</a:t>
            </a:r>
          </a:p>
          <a:p>
            <a:pPr algn="ctr"/>
            <a:r>
              <a:rPr lang="en-US" altLang="zh-TW" b="1" dirty="0" err="1"/>
              <a:t>bcz</a:t>
            </a:r>
            <a:r>
              <a:rPr lang="en-US" altLang="zh-TW" b="1" dirty="0"/>
              <a:t> no such a training instance in the corpus!!</a:t>
            </a:r>
            <a:endParaRPr lang="zh-TW" altLang="en-US" sz="1600" b="1" dirty="0"/>
          </a:p>
        </p:txBody>
      </p:sp>
      <p:cxnSp>
        <p:nvCxnSpPr>
          <p:cNvPr id="14" name="直線單箭頭接點 13"/>
          <p:cNvCxnSpPr>
            <a:cxnSpLocks/>
            <a:stCxn id="13" idx="0"/>
          </p:cNvCxnSpPr>
          <p:nvPr/>
        </p:nvCxnSpPr>
        <p:spPr>
          <a:xfrm flipV="1">
            <a:off x="5587352" y="5261840"/>
            <a:ext cx="132313" cy="14245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7868834" y="4884002"/>
            <a:ext cx="667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= 0!!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  <p:bldP spid="13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Language Modeling (8/10)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problem of data sparseness is unavoidable!!</a:t>
            </a:r>
          </a:p>
          <a:p>
            <a:pPr lvl="1"/>
            <a:r>
              <a:rPr lang="en-US" altLang="zh-TW" dirty="0"/>
              <a:t>After training on 1.5 million words from the IBM Laser Patent Text corpus …</a:t>
            </a:r>
          </a:p>
          <a:p>
            <a:pPr lvl="1"/>
            <a:r>
              <a:rPr lang="en-US" altLang="zh-TW" dirty="0" err="1"/>
              <a:t>Bahl</a:t>
            </a:r>
            <a:r>
              <a:rPr lang="en-US" altLang="zh-TW" dirty="0"/>
              <a:t> et al. </a:t>
            </a:r>
            <a:r>
              <a:rPr lang="en-US" altLang="zh-TW" sz="1600" dirty="0"/>
              <a:t>(1983)</a:t>
            </a:r>
            <a:r>
              <a:rPr lang="en-US" altLang="zh-TW" dirty="0"/>
              <a:t> report that </a:t>
            </a:r>
            <a:r>
              <a:rPr lang="en-US" altLang="zh-TW" u="sng" dirty="0"/>
              <a:t>23% of the trigram tokens</a:t>
            </a:r>
            <a:r>
              <a:rPr lang="en-US" altLang="zh-TW" dirty="0"/>
              <a:t> found in further test data drawn from the same corpus were previously unseen.</a:t>
            </a:r>
          </a:p>
          <a:p>
            <a:pPr lvl="1"/>
            <a:endParaRPr lang="en-US" altLang="zh-TW" sz="1000" dirty="0"/>
          </a:p>
          <a:p>
            <a:r>
              <a:rPr lang="en-US" altLang="zh-TW" dirty="0"/>
              <a:t>One might hope that by collecting much more data that the problem of data sparseness would go away.</a:t>
            </a:r>
          </a:p>
          <a:p>
            <a:pPr lvl="1"/>
            <a:r>
              <a:rPr lang="en-US" altLang="zh-TW" dirty="0"/>
              <a:t>Maybe … but it is never a general solution to the problem.</a:t>
            </a:r>
          </a:p>
          <a:p>
            <a:pPr lvl="1"/>
            <a:r>
              <a:rPr lang="en-US" altLang="zh-TW" dirty="0"/>
              <a:t>You can never have a corpus that is large enough to cover everything.</a:t>
            </a:r>
          </a:p>
          <a:p>
            <a:pPr lvl="2"/>
            <a:r>
              <a:rPr lang="en-US" altLang="zh-TW" dirty="0"/>
              <a:t>E.g., comes across could be followed by any </a:t>
            </a:r>
            <a:r>
              <a:rPr lang="en-US" altLang="zh-TW" sz="1400" dirty="0"/>
              <a:t>(infinite)</a:t>
            </a:r>
            <a:r>
              <a:rPr lang="en-US" altLang="zh-TW" dirty="0"/>
              <a:t> number.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C880-3CAC-4672-A7C4-A14AA63D48EC}" type="slidenum">
              <a:rPr lang="en-US" altLang="zh-TW" smtClean="0"/>
              <a:pPr/>
              <a:t>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18447</TotalTime>
  <Words>1980</Words>
  <Application>Microsoft Office PowerPoint</Application>
  <PresentationFormat>如螢幕大小 (4:3)</PresentationFormat>
  <Paragraphs>343</Paragraphs>
  <Slides>25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2" baseType="lpstr">
      <vt:lpstr>新細明體</vt:lpstr>
      <vt:lpstr>標楷體</vt:lpstr>
      <vt:lpstr>Calibri</vt:lpstr>
      <vt:lpstr>Calibri Light</vt:lpstr>
      <vt:lpstr>Cambria Math</vt:lpstr>
      <vt:lpstr>Wingdings</vt:lpstr>
      <vt:lpstr>回顧</vt:lpstr>
      <vt:lpstr>Language Models </vt:lpstr>
      <vt:lpstr>Language Modeling (1/10)</vt:lpstr>
      <vt:lpstr>Language Modeling (2/10)</vt:lpstr>
      <vt:lpstr>Language Modeling (3/10)</vt:lpstr>
      <vt:lpstr>Language Modeling (4/10)</vt:lpstr>
      <vt:lpstr>Language Modeling (5/10)</vt:lpstr>
      <vt:lpstr>Language Modeling (6/10)</vt:lpstr>
      <vt:lpstr>Language Modeling (7/10)</vt:lpstr>
      <vt:lpstr>Language Modeling (8/10)</vt:lpstr>
      <vt:lpstr>Language Modeling (9/10)</vt:lpstr>
      <vt:lpstr>Language Modeling (10/10)</vt:lpstr>
      <vt:lpstr>Laplace’s Law (1/3)</vt:lpstr>
      <vt:lpstr>Laplace’s Law (2/3)</vt:lpstr>
      <vt:lpstr>Laplace’s Law (3/3)</vt:lpstr>
      <vt:lpstr>Lidstone’s Law (1/2)</vt:lpstr>
      <vt:lpstr>Lidstone’s Law (2/2)</vt:lpstr>
      <vt:lpstr>Witten-Bell Smoothing (1/2)</vt:lpstr>
      <vt:lpstr>Witten-Bell Smoothing (2/2)</vt:lpstr>
      <vt:lpstr>Let’s Practice (1/7)</vt:lpstr>
      <vt:lpstr>Let’s Practice (2/7)</vt:lpstr>
      <vt:lpstr>Let’s Practice (3/7)</vt:lpstr>
      <vt:lpstr>Let’s Practice (4/7)</vt:lpstr>
      <vt:lpstr>Let’s Practice (5/7)</vt:lpstr>
      <vt:lpstr>Let’s Practice (6/7)</vt:lpstr>
      <vt:lpstr>Let’s Practice (7/7)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Your Vocabuliary</dc:title>
  <dc:creator>Chien Chin Chen</dc:creator>
  <cp:lastModifiedBy>Chien Chin Chen</cp:lastModifiedBy>
  <cp:revision>1656</cp:revision>
  <dcterms:created xsi:type="dcterms:W3CDTF">2020-05-18T06:06:35Z</dcterms:created>
  <dcterms:modified xsi:type="dcterms:W3CDTF">2020-12-17T11:41:04Z</dcterms:modified>
</cp:coreProperties>
</file>