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6" r:id="rId6"/>
    <p:sldId id="286" r:id="rId7"/>
    <p:sldId id="263" r:id="rId8"/>
    <p:sldId id="264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5" r:id="rId17"/>
    <p:sldId id="276" r:id="rId18"/>
    <p:sldId id="279" r:id="rId19"/>
    <p:sldId id="295" r:id="rId20"/>
    <p:sldId id="296" r:id="rId21"/>
    <p:sldId id="294" r:id="rId22"/>
    <p:sldId id="297" r:id="rId23"/>
    <p:sldId id="29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33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3" autoAdjust="0"/>
    <p:restoredTop sz="97107" autoAdjust="0"/>
  </p:normalViewPr>
  <p:slideViewPr>
    <p:cSldViewPr snapToGrid="0">
      <p:cViewPr varScale="1">
        <p:scale>
          <a:sx n="161" d="100"/>
          <a:sy n="161" d="100"/>
        </p:scale>
        <p:origin x="10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054F-021E-40B3-B540-180F3715AA11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96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29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D0499-6CD0-46F9-B267-52E79F056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Hierarchical Agglomerative Clustering</a:t>
            </a:r>
            <a:endParaRPr lang="zh-TW" altLang="en-US" sz="6000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8492EA-012C-4C4E-9513-514380254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Chien Chin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2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8792-A999-4970-97F7-27AFFDCAF36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Single-link and Complete-link (2/7)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000" b="1" i="1" dirty="0">
                <a:solidFill>
                  <a:srgbClr val="C00000"/>
                </a:solidFill>
              </a:rPr>
              <a:t>Complete-link 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dirty="0"/>
              <a:t>The similarity of two cluster is the similarity of </a:t>
            </a:r>
            <a:r>
              <a:rPr lang="en-US" altLang="zh-TW" sz="1800" b="1" dirty="0">
                <a:solidFill>
                  <a:srgbClr val="FF0000"/>
                </a:solidFill>
              </a:rPr>
              <a:t>their most dissimilar members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800" dirty="0"/>
          </a:p>
          <a:p>
            <a:pPr lvl="1"/>
            <a:r>
              <a:rPr lang="en-US" altLang="zh-TW" sz="1800" dirty="0"/>
              <a:t>This merge criterion is </a:t>
            </a:r>
            <a:r>
              <a:rPr lang="en-US" altLang="zh-TW" sz="1800" b="1" dirty="0">
                <a:solidFill>
                  <a:srgbClr val="FF0000"/>
                </a:solidFill>
              </a:rPr>
              <a:t>non-local</a:t>
            </a:r>
            <a:r>
              <a:rPr lang="en-US" altLang="zh-TW" sz="1800" dirty="0"/>
              <a:t>.</a:t>
            </a:r>
          </a:p>
          <a:p>
            <a:pPr lvl="2"/>
            <a:r>
              <a:rPr lang="en-US" altLang="zh-TW" sz="1600" dirty="0"/>
              <a:t>The entire structure of the clustering can influence merge decision.</a:t>
            </a:r>
          </a:p>
          <a:p>
            <a:pPr lvl="2"/>
            <a:endParaRPr lang="en-US" altLang="zh-TW" sz="800" dirty="0"/>
          </a:p>
          <a:p>
            <a:pPr lvl="1"/>
            <a:r>
              <a:rPr lang="en-US" altLang="zh-TW" sz="1800" dirty="0"/>
              <a:t>Is equivalent to choosing </a:t>
            </a:r>
            <a:r>
              <a:rPr lang="en-US" altLang="zh-TW" sz="1800" u="sng" dirty="0"/>
              <a:t>the cluster pair whose merge has the smallest diameter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1800" dirty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708275"/>
            <a:ext cx="3024187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8EFF-55F4-4B6C-8893-3E733DACB60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Single-link and Complete-link (3/7)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547813" y="2708275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1547813" y="4724400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2008188" y="46529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468563" y="46529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2928938" y="46529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389313" y="46529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1474788" y="433546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1474788" y="39465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1474788" y="355758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1474788" y="316865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860550" y="48688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1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344738" y="48688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2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776538" y="48688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3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203575" y="48688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4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1116013" y="41783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1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1116013" y="38084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2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1116013" y="34385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3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1116013" y="30686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4</a:t>
            </a:r>
          </a:p>
        </p:txBody>
      </p:sp>
      <p:sp>
        <p:nvSpPr>
          <p:cNvPr id="35871" name="Oval 31"/>
          <p:cNvSpPr>
            <a:spLocks noChangeArrowheads="1"/>
          </p:cNvSpPr>
          <p:nvPr/>
        </p:nvSpPr>
        <p:spPr bwMode="auto">
          <a:xfrm>
            <a:off x="1979613" y="429260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72" name="Oval 32"/>
          <p:cNvSpPr>
            <a:spLocks noChangeArrowheads="1"/>
          </p:cNvSpPr>
          <p:nvPr/>
        </p:nvSpPr>
        <p:spPr bwMode="auto">
          <a:xfrm>
            <a:off x="2411413" y="429260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73" name="Oval 33"/>
          <p:cNvSpPr>
            <a:spLocks noChangeArrowheads="1"/>
          </p:cNvSpPr>
          <p:nvPr/>
        </p:nvSpPr>
        <p:spPr bwMode="auto">
          <a:xfrm>
            <a:off x="3132138" y="429260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74" name="Oval 34"/>
          <p:cNvSpPr>
            <a:spLocks noChangeArrowheads="1"/>
          </p:cNvSpPr>
          <p:nvPr/>
        </p:nvSpPr>
        <p:spPr bwMode="auto">
          <a:xfrm>
            <a:off x="3563938" y="429260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77" name="Oval 37"/>
          <p:cNvSpPr>
            <a:spLocks noChangeArrowheads="1"/>
          </p:cNvSpPr>
          <p:nvPr/>
        </p:nvSpPr>
        <p:spPr bwMode="auto">
          <a:xfrm>
            <a:off x="1979613" y="355123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78" name="Oval 38"/>
          <p:cNvSpPr>
            <a:spLocks noChangeArrowheads="1"/>
          </p:cNvSpPr>
          <p:nvPr/>
        </p:nvSpPr>
        <p:spPr bwMode="auto">
          <a:xfrm>
            <a:off x="2411413" y="355123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79" name="Oval 39"/>
          <p:cNvSpPr>
            <a:spLocks noChangeArrowheads="1"/>
          </p:cNvSpPr>
          <p:nvPr/>
        </p:nvSpPr>
        <p:spPr bwMode="auto">
          <a:xfrm>
            <a:off x="3132138" y="355123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80" name="Oval 40"/>
          <p:cNvSpPr>
            <a:spLocks noChangeArrowheads="1"/>
          </p:cNvSpPr>
          <p:nvPr/>
        </p:nvSpPr>
        <p:spPr bwMode="auto">
          <a:xfrm>
            <a:off x="3563938" y="355123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 flipV="1">
            <a:off x="5364163" y="2708275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>
            <a:off x="5364163" y="4724400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5824538" y="46529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>
            <a:off x="6284913" y="46529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6745288" y="46529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7205663" y="46529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5291138" y="433546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5291138" y="39465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5291138" y="355758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5291138" y="316865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5676900" y="48688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1</a:t>
            </a: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6161088" y="48688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2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6592888" y="48688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3</a:t>
            </a:r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7019925" y="48688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4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4932363" y="41783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1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4932363" y="38084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2</a:t>
            </a:r>
          </a:p>
        </p:txBody>
      </p:sp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4932363" y="34385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3</a:t>
            </a:r>
          </a:p>
        </p:txBody>
      </p:sp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4932363" y="30686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Arial" charset="0"/>
              </a:rPr>
              <a:t>4</a:t>
            </a:r>
          </a:p>
        </p:txBody>
      </p:sp>
      <p:sp>
        <p:nvSpPr>
          <p:cNvPr id="35899" name="Oval 59"/>
          <p:cNvSpPr>
            <a:spLocks noChangeArrowheads="1"/>
          </p:cNvSpPr>
          <p:nvPr/>
        </p:nvSpPr>
        <p:spPr bwMode="auto">
          <a:xfrm>
            <a:off x="5795963" y="429260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00" name="Oval 60"/>
          <p:cNvSpPr>
            <a:spLocks noChangeArrowheads="1"/>
          </p:cNvSpPr>
          <p:nvPr/>
        </p:nvSpPr>
        <p:spPr bwMode="auto">
          <a:xfrm>
            <a:off x="6227763" y="429260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01" name="Oval 61"/>
          <p:cNvSpPr>
            <a:spLocks noChangeArrowheads="1"/>
          </p:cNvSpPr>
          <p:nvPr/>
        </p:nvSpPr>
        <p:spPr bwMode="auto">
          <a:xfrm>
            <a:off x="6948488" y="429260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02" name="Oval 62"/>
          <p:cNvSpPr>
            <a:spLocks noChangeArrowheads="1"/>
          </p:cNvSpPr>
          <p:nvPr/>
        </p:nvSpPr>
        <p:spPr bwMode="auto">
          <a:xfrm>
            <a:off x="7380288" y="4292600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03" name="Oval 63"/>
          <p:cNvSpPr>
            <a:spLocks noChangeArrowheads="1"/>
          </p:cNvSpPr>
          <p:nvPr/>
        </p:nvSpPr>
        <p:spPr bwMode="auto">
          <a:xfrm>
            <a:off x="5795963" y="355123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04" name="Oval 64"/>
          <p:cNvSpPr>
            <a:spLocks noChangeArrowheads="1"/>
          </p:cNvSpPr>
          <p:nvPr/>
        </p:nvSpPr>
        <p:spPr bwMode="auto">
          <a:xfrm>
            <a:off x="6227763" y="355123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05" name="Oval 65"/>
          <p:cNvSpPr>
            <a:spLocks noChangeArrowheads="1"/>
          </p:cNvSpPr>
          <p:nvPr/>
        </p:nvSpPr>
        <p:spPr bwMode="auto">
          <a:xfrm>
            <a:off x="6948488" y="355123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06" name="Oval 66"/>
          <p:cNvSpPr>
            <a:spLocks noChangeArrowheads="1"/>
          </p:cNvSpPr>
          <p:nvPr/>
        </p:nvSpPr>
        <p:spPr bwMode="auto">
          <a:xfrm>
            <a:off x="7380288" y="3551238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1476375" y="2341563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/>
              <a:t>Single-link</a:t>
            </a:r>
          </a:p>
        </p:txBody>
      </p:sp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5292725" y="234950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/>
              <a:t>Complete-link</a:t>
            </a:r>
          </a:p>
        </p:txBody>
      </p:sp>
      <p:sp>
        <p:nvSpPr>
          <p:cNvPr id="35909" name="Oval 69"/>
          <p:cNvSpPr>
            <a:spLocks noChangeArrowheads="1"/>
          </p:cNvSpPr>
          <p:nvPr/>
        </p:nvSpPr>
        <p:spPr bwMode="auto">
          <a:xfrm>
            <a:off x="1860550" y="3429000"/>
            <a:ext cx="720725" cy="28733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10" name="Oval 70"/>
          <p:cNvSpPr>
            <a:spLocks noChangeArrowheads="1"/>
          </p:cNvSpPr>
          <p:nvPr/>
        </p:nvSpPr>
        <p:spPr bwMode="auto">
          <a:xfrm>
            <a:off x="3000375" y="3429000"/>
            <a:ext cx="720725" cy="28733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11" name="Oval 71"/>
          <p:cNvSpPr>
            <a:spLocks noChangeArrowheads="1"/>
          </p:cNvSpPr>
          <p:nvPr/>
        </p:nvSpPr>
        <p:spPr bwMode="auto">
          <a:xfrm>
            <a:off x="1860550" y="4175125"/>
            <a:ext cx="720725" cy="28733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12" name="Oval 72"/>
          <p:cNvSpPr>
            <a:spLocks noChangeArrowheads="1"/>
          </p:cNvSpPr>
          <p:nvPr/>
        </p:nvSpPr>
        <p:spPr bwMode="auto">
          <a:xfrm>
            <a:off x="3000375" y="4175125"/>
            <a:ext cx="720725" cy="28733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13" name="Oval 73"/>
          <p:cNvSpPr>
            <a:spLocks noChangeArrowheads="1"/>
          </p:cNvSpPr>
          <p:nvPr/>
        </p:nvSpPr>
        <p:spPr bwMode="auto">
          <a:xfrm>
            <a:off x="5710238" y="3429000"/>
            <a:ext cx="720725" cy="28733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14" name="Oval 74"/>
          <p:cNvSpPr>
            <a:spLocks noChangeArrowheads="1"/>
          </p:cNvSpPr>
          <p:nvPr/>
        </p:nvSpPr>
        <p:spPr bwMode="auto">
          <a:xfrm>
            <a:off x="6850063" y="3429000"/>
            <a:ext cx="720725" cy="28733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15" name="Oval 75"/>
          <p:cNvSpPr>
            <a:spLocks noChangeArrowheads="1"/>
          </p:cNvSpPr>
          <p:nvPr/>
        </p:nvSpPr>
        <p:spPr bwMode="auto">
          <a:xfrm>
            <a:off x="5710238" y="4175125"/>
            <a:ext cx="720725" cy="28733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16" name="Oval 76"/>
          <p:cNvSpPr>
            <a:spLocks noChangeArrowheads="1"/>
          </p:cNvSpPr>
          <p:nvPr/>
        </p:nvSpPr>
        <p:spPr bwMode="auto">
          <a:xfrm>
            <a:off x="6850063" y="4175125"/>
            <a:ext cx="720725" cy="28733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18" name="Line 78"/>
          <p:cNvSpPr>
            <a:spLocks noChangeShapeType="1"/>
          </p:cNvSpPr>
          <p:nvPr/>
        </p:nvSpPr>
        <p:spPr bwMode="auto">
          <a:xfrm>
            <a:off x="2484438" y="35734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19" name="Line 79"/>
          <p:cNvSpPr>
            <a:spLocks noChangeShapeType="1"/>
          </p:cNvSpPr>
          <p:nvPr/>
        </p:nvSpPr>
        <p:spPr bwMode="auto">
          <a:xfrm>
            <a:off x="2484438" y="3573463"/>
            <a:ext cx="647700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20" name="Line 80"/>
          <p:cNvSpPr>
            <a:spLocks noChangeShapeType="1"/>
          </p:cNvSpPr>
          <p:nvPr/>
        </p:nvSpPr>
        <p:spPr bwMode="auto">
          <a:xfrm>
            <a:off x="2446338" y="36703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21" name="Oval 81"/>
          <p:cNvSpPr>
            <a:spLocks noChangeArrowheads="1"/>
          </p:cNvSpPr>
          <p:nvPr/>
        </p:nvSpPr>
        <p:spPr bwMode="auto">
          <a:xfrm>
            <a:off x="1692275" y="3284538"/>
            <a:ext cx="2159000" cy="57626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923" name="Line 83"/>
          <p:cNvSpPr>
            <a:spLocks noChangeShapeType="1"/>
          </p:cNvSpPr>
          <p:nvPr/>
        </p:nvSpPr>
        <p:spPr bwMode="auto">
          <a:xfrm>
            <a:off x="5867400" y="3644900"/>
            <a:ext cx="1512888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25" name="Freeform 85"/>
          <p:cNvSpPr>
            <a:spLocks/>
          </p:cNvSpPr>
          <p:nvPr/>
        </p:nvSpPr>
        <p:spPr bwMode="auto">
          <a:xfrm>
            <a:off x="5867400" y="3284538"/>
            <a:ext cx="1512888" cy="288925"/>
          </a:xfrm>
          <a:custGeom>
            <a:avLst/>
            <a:gdLst/>
            <a:ahLst/>
            <a:cxnLst>
              <a:cxn ang="0">
                <a:pos x="0" y="182"/>
              </a:cxn>
              <a:cxn ang="0">
                <a:pos x="454" y="0"/>
              </a:cxn>
              <a:cxn ang="0">
                <a:pos x="953" y="182"/>
              </a:cxn>
            </a:cxnLst>
            <a:rect l="0" t="0" r="r" b="b"/>
            <a:pathLst>
              <a:path w="953" h="182">
                <a:moveTo>
                  <a:pt x="0" y="182"/>
                </a:moveTo>
                <a:cubicBezTo>
                  <a:pt x="147" y="91"/>
                  <a:pt x="295" y="0"/>
                  <a:pt x="454" y="0"/>
                </a:cubicBezTo>
                <a:cubicBezTo>
                  <a:pt x="613" y="0"/>
                  <a:pt x="783" y="91"/>
                  <a:pt x="953" y="18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29" name="Line 89"/>
          <p:cNvSpPr>
            <a:spLocks noChangeShapeType="1"/>
          </p:cNvSpPr>
          <p:nvPr/>
        </p:nvSpPr>
        <p:spPr bwMode="auto">
          <a:xfrm>
            <a:off x="5795963" y="3573463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5529263" y="3213100"/>
            <a:ext cx="1079500" cy="13684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35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35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9" grpId="0" animBg="1"/>
      <p:bldP spid="35910" grpId="0" animBg="1"/>
      <p:bldP spid="35911" grpId="0" animBg="1"/>
      <p:bldP spid="35912" grpId="0" animBg="1"/>
      <p:bldP spid="35913" grpId="0" animBg="1"/>
      <p:bldP spid="35914" grpId="0" animBg="1"/>
      <p:bldP spid="35915" grpId="0" animBg="1"/>
      <p:bldP spid="35916" grpId="0" animBg="1"/>
      <p:bldP spid="35918" grpId="0" animBg="1"/>
      <p:bldP spid="35918" grpId="1" animBg="1"/>
      <p:bldP spid="35919" grpId="0" animBg="1"/>
      <p:bldP spid="35919" grpId="1" animBg="1"/>
      <p:bldP spid="35920" grpId="0" animBg="1"/>
      <p:bldP spid="35920" grpId="1" animBg="1"/>
      <p:bldP spid="35921" grpId="0" animBg="1"/>
      <p:bldP spid="35923" grpId="0" animBg="1"/>
      <p:bldP spid="35923" grpId="1" animBg="1"/>
      <p:bldP spid="35925" grpId="0" animBg="1"/>
      <p:bldP spid="35925" grpId="1" animBg="1"/>
      <p:bldP spid="35929" grpId="0" animBg="1"/>
      <p:bldP spid="35929" grpId="1" animBg="1"/>
      <p:bldP spid="359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C5FE-F3BA-42F9-979D-192776FC15F3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Single-link and Complete-link (4/7)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Graph-theoretic interpretations:</a:t>
            </a:r>
          </a:p>
          <a:p>
            <a:pPr lvl="1"/>
            <a:r>
              <a:rPr lang="en-US" altLang="zh-TW" sz="1800" dirty="0"/>
              <a:t>Let </a:t>
            </a:r>
            <a:r>
              <a:rPr lang="en-US" altLang="zh-TW" sz="1800" i="1" dirty="0" err="1"/>
              <a:t>s</a:t>
            </a:r>
            <a:r>
              <a:rPr lang="en-US" altLang="zh-TW" sz="1800" i="1" baseline="-25000" dirty="0" err="1"/>
              <a:t>k</a:t>
            </a:r>
            <a:r>
              <a:rPr lang="en-US" altLang="zh-TW" sz="1800" dirty="0"/>
              <a:t> to be the combination similarity of the two clusters merged in step </a:t>
            </a:r>
            <a:r>
              <a:rPr lang="en-US" altLang="zh-TW" sz="1800" i="1" dirty="0"/>
              <a:t>k</a:t>
            </a:r>
            <a:r>
              <a:rPr lang="en-US" altLang="zh-TW" sz="1800" dirty="0"/>
              <a:t>.</a:t>
            </a:r>
            <a:endParaRPr lang="en-US" altLang="zh-TW" sz="700" dirty="0"/>
          </a:p>
          <a:p>
            <a:pPr lvl="1"/>
            <a:r>
              <a:rPr lang="en-US" altLang="zh-TW" sz="1800" i="1" dirty="0"/>
              <a:t>G</a:t>
            </a:r>
            <a:r>
              <a:rPr lang="en-US" altLang="zh-TW" sz="1800" dirty="0"/>
              <a:t>(</a:t>
            </a:r>
            <a:r>
              <a:rPr lang="en-US" altLang="zh-TW" sz="1800" i="1" dirty="0" err="1"/>
              <a:t>s</a:t>
            </a:r>
            <a:r>
              <a:rPr lang="en-US" altLang="zh-TW" sz="1800" i="1" baseline="-25000" dirty="0" err="1"/>
              <a:t>k</a:t>
            </a:r>
            <a:r>
              <a:rPr lang="en-US" altLang="zh-TW" sz="1800" dirty="0"/>
              <a:t>) the graph that links all data points with a similarity of at least </a:t>
            </a:r>
            <a:r>
              <a:rPr lang="en-US" altLang="zh-TW" sz="1800" i="1" dirty="0"/>
              <a:t>s</a:t>
            </a:r>
            <a:r>
              <a:rPr lang="en-US" altLang="zh-TW" sz="1800" i="1" baseline="-25000" dirty="0"/>
              <a:t>k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900" dirty="0"/>
          </a:p>
          <a:p>
            <a:pPr lvl="1"/>
            <a:endParaRPr lang="en-US" altLang="zh-TW" sz="900" dirty="0"/>
          </a:p>
          <a:p>
            <a:pPr lvl="1"/>
            <a:r>
              <a:rPr lang="en-US" altLang="zh-TW" sz="1800" dirty="0"/>
              <a:t>Then, the clusters after step </a:t>
            </a:r>
            <a:r>
              <a:rPr lang="en-US" altLang="zh-TW" sz="1800" i="1" dirty="0"/>
              <a:t>k</a:t>
            </a:r>
            <a:r>
              <a:rPr lang="en-US" altLang="zh-TW" sz="1800" dirty="0"/>
              <a:t> in </a:t>
            </a:r>
            <a:r>
              <a:rPr lang="en-US" altLang="zh-TW" sz="1800" b="1" dirty="0">
                <a:solidFill>
                  <a:srgbClr val="7030A0"/>
                </a:solidFill>
              </a:rPr>
              <a:t>single-link</a:t>
            </a:r>
            <a:r>
              <a:rPr lang="en-US" altLang="zh-TW" sz="1800" dirty="0"/>
              <a:t> clustering are the </a:t>
            </a:r>
            <a:r>
              <a:rPr lang="en-US" altLang="zh-TW" sz="1800" b="1" i="1" dirty="0">
                <a:solidFill>
                  <a:srgbClr val="C00000"/>
                </a:solidFill>
              </a:rPr>
              <a:t>connected components</a:t>
            </a:r>
            <a:r>
              <a:rPr lang="en-US" altLang="zh-TW" sz="1800" dirty="0"/>
              <a:t> of </a:t>
            </a:r>
            <a:r>
              <a:rPr lang="en-US" altLang="zh-TW" sz="1800" i="1" dirty="0"/>
              <a:t>G</a:t>
            </a:r>
            <a:r>
              <a:rPr lang="en-US" altLang="zh-TW" sz="1800" dirty="0"/>
              <a:t>(</a:t>
            </a:r>
            <a:r>
              <a:rPr lang="en-US" altLang="zh-TW" sz="1800" i="1" dirty="0" err="1"/>
              <a:t>s</a:t>
            </a:r>
            <a:r>
              <a:rPr lang="en-US" altLang="zh-TW" sz="1800" i="1" baseline="-25000" dirty="0" err="1"/>
              <a:t>k</a:t>
            </a:r>
            <a:r>
              <a:rPr lang="en-US" altLang="zh-TW" sz="1800" dirty="0"/>
              <a:t>).</a:t>
            </a:r>
          </a:p>
          <a:p>
            <a:pPr lvl="2"/>
            <a:r>
              <a:rPr lang="en-US" altLang="zh-TW" sz="1600" dirty="0"/>
              <a:t>Points in a clusters are linked via at least one link </a:t>
            </a:r>
            <a:r>
              <a:rPr lang="en-US" altLang="zh-TW" sz="1600" dirty="0">
                <a:sym typeface="Wingdings" pitchFamily="2" charset="2"/>
              </a:rPr>
              <a:t> </a:t>
            </a:r>
            <a:r>
              <a:rPr lang="en-US" altLang="zh-TW" sz="1600" b="1" dirty="0">
                <a:sym typeface="Wingdings" pitchFamily="2" charset="2"/>
              </a:rPr>
              <a:t>single-link</a:t>
            </a:r>
            <a:r>
              <a:rPr lang="en-US" altLang="zh-TW" sz="1600" dirty="0">
                <a:sym typeface="Wingdings" pitchFamily="2" charset="2"/>
              </a:rPr>
              <a:t>!!</a:t>
            </a:r>
          </a:p>
          <a:p>
            <a:pPr lvl="2"/>
            <a:endParaRPr lang="en-US" altLang="zh-TW" sz="700" dirty="0"/>
          </a:p>
          <a:p>
            <a:pPr lvl="2"/>
            <a:endParaRPr lang="en-US" altLang="zh-TW" sz="700" dirty="0"/>
          </a:p>
          <a:p>
            <a:pPr lvl="1"/>
            <a:r>
              <a:rPr lang="en-US" altLang="zh-TW" sz="1800" dirty="0"/>
              <a:t>And the clusters after step </a:t>
            </a:r>
            <a:r>
              <a:rPr lang="en-US" altLang="zh-TW" sz="1800" i="1" dirty="0"/>
              <a:t>k</a:t>
            </a:r>
            <a:r>
              <a:rPr lang="en-US" altLang="zh-TW" sz="1800" dirty="0"/>
              <a:t> in </a:t>
            </a:r>
            <a:r>
              <a:rPr lang="en-US" altLang="zh-TW" sz="1800" b="1" dirty="0">
                <a:solidFill>
                  <a:srgbClr val="7030A0"/>
                </a:solidFill>
              </a:rPr>
              <a:t>complete-link</a:t>
            </a:r>
            <a:r>
              <a:rPr lang="en-US" altLang="zh-TW" sz="1800" dirty="0"/>
              <a:t> clustering are maximal </a:t>
            </a:r>
            <a:r>
              <a:rPr lang="en-US" altLang="zh-TW" sz="1800" b="1" i="1" dirty="0">
                <a:solidFill>
                  <a:srgbClr val="C00000"/>
                </a:solidFill>
              </a:rPr>
              <a:t>cliques</a:t>
            </a:r>
            <a:r>
              <a:rPr lang="en-US" altLang="zh-TW" sz="1800" dirty="0"/>
              <a:t> of </a:t>
            </a:r>
            <a:r>
              <a:rPr lang="en-US" altLang="zh-TW" sz="1800" i="1" dirty="0"/>
              <a:t>G</a:t>
            </a:r>
            <a:r>
              <a:rPr lang="en-US" altLang="zh-TW" sz="1800" dirty="0"/>
              <a:t>(</a:t>
            </a:r>
            <a:r>
              <a:rPr lang="en-US" altLang="zh-TW" sz="1800" i="1" dirty="0" err="1"/>
              <a:t>s</a:t>
            </a:r>
            <a:r>
              <a:rPr lang="en-US" altLang="zh-TW" sz="1800" i="1" baseline="-25000" dirty="0" err="1"/>
              <a:t>k</a:t>
            </a:r>
            <a:r>
              <a:rPr lang="en-US" altLang="zh-TW" sz="1800" dirty="0"/>
              <a:t>).</a:t>
            </a:r>
          </a:p>
          <a:p>
            <a:pPr lvl="2"/>
            <a:r>
              <a:rPr lang="en-US" altLang="zh-TW" sz="1600" dirty="0"/>
              <a:t>A clique is a set of points that are </a:t>
            </a:r>
            <a:r>
              <a:rPr lang="en-US" altLang="zh-TW" sz="1600" u="sng" dirty="0"/>
              <a:t>completely linked with each other</a:t>
            </a:r>
            <a:r>
              <a:rPr lang="en-US" altLang="zh-TW" sz="1600" dirty="0"/>
              <a:t> </a:t>
            </a:r>
            <a:r>
              <a:rPr lang="en-US" altLang="zh-TW" sz="1600" dirty="0">
                <a:sym typeface="Wingdings" pitchFamily="2" charset="2"/>
              </a:rPr>
              <a:t> </a:t>
            </a:r>
            <a:r>
              <a:rPr lang="en-US" altLang="zh-TW" sz="1600" b="1" dirty="0">
                <a:sym typeface="Wingdings" pitchFamily="2" charset="2"/>
              </a:rPr>
              <a:t>complete-link</a:t>
            </a:r>
            <a:r>
              <a:rPr lang="en-US" altLang="zh-TW" sz="1600" dirty="0">
                <a:sym typeface="Wingdings" pitchFamily="2" charset="2"/>
              </a:rPr>
              <a:t>!!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6EDD-A7FF-4931-8435-34DBDEE61AC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Single-link and Complete-link (5/7)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altLang="zh-TW" sz="2000" dirty="0"/>
              <a:t>Single-link assesses cluster quality via a pair of document.</a:t>
            </a:r>
          </a:p>
          <a:p>
            <a:pPr lvl="1"/>
            <a:r>
              <a:rPr lang="en-US" altLang="zh-TW" sz="1800" dirty="0"/>
              <a:t>The two most similar documents.</a:t>
            </a:r>
          </a:p>
          <a:p>
            <a:pPr lvl="1"/>
            <a:r>
              <a:rPr lang="en-US" altLang="zh-TW" sz="1800" dirty="0"/>
              <a:t>Clustering based on one pair cannot fully reflect the distribution of documents in a cluster.</a:t>
            </a:r>
          </a:p>
          <a:p>
            <a:pPr lvl="1"/>
            <a:endParaRPr lang="en-US" altLang="zh-TW" sz="900" dirty="0"/>
          </a:p>
          <a:p>
            <a:r>
              <a:rPr lang="en-US" altLang="zh-TW" sz="1800" b="1" i="1" dirty="0">
                <a:solidFill>
                  <a:srgbClr val="C00000"/>
                </a:solidFill>
              </a:rPr>
              <a:t>Chaining</a:t>
            </a:r>
            <a:r>
              <a:rPr lang="en-US" altLang="zh-TW" sz="1800" dirty="0"/>
              <a:t>: a problem of single-link.</a:t>
            </a:r>
          </a:p>
          <a:p>
            <a:pPr lvl="1"/>
            <a:r>
              <a:rPr lang="en-US" altLang="zh-TW" sz="1600" dirty="0"/>
              <a:t>A chain of points can be extended for long distances without regard to the overall shape of the cluster.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688" y="4462533"/>
            <a:ext cx="6049963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9109-7D30-4CBF-8106-16631A2D1A59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Single-link and Complete-link (6/7)</a:t>
            </a:r>
          </a:p>
        </p:txBody>
      </p:sp>
      <p:pic>
        <p:nvPicPr>
          <p:cNvPr id="39943" name="Picture 7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65663" y="1828800"/>
            <a:ext cx="4002087" cy="4302125"/>
          </a:xfrm>
          <a:noFill/>
          <a:ln/>
        </p:spPr>
      </p:pic>
      <p:pic>
        <p:nvPicPr>
          <p:cNvPr id="39944" name="Picture 8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874838"/>
            <a:ext cx="4038600" cy="4208462"/>
          </a:xfrm>
          <a:noFill/>
          <a:ln/>
        </p:spPr>
      </p:pic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879475" y="6142038"/>
            <a:ext cx="2428875" cy="527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/>
              <a:t>The last 12 merges add on </a:t>
            </a:r>
          </a:p>
          <a:p>
            <a:r>
              <a:rPr lang="en-US" altLang="zh-TW" sz="1400" dirty="0"/>
              <a:t>single documents </a:t>
            </a:r>
            <a:r>
              <a:rPr lang="en-US" altLang="zh-TW" sz="1400" dirty="0">
                <a:sym typeface="Wingdings" pitchFamily="2" charset="2"/>
              </a:rPr>
              <a:t> chaining!!</a:t>
            </a:r>
            <a:endParaRPr lang="en-US" altLang="zh-TW" sz="1400" dirty="0"/>
          </a:p>
        </p:txBody>
      </p:sp>
      <p:sp>
        <p:nvSpPr>
          <p:cNvPr id="39946" name="Freeform 10"/>
          <p:cNvSpPr>
            <a:spLocks/>
          </p:cNvSpPr>
          <p:nvPr/>
        </p:nvSpPr>
        <p:spPr bwMode="auto">
          <a:xfrm>
            <a:off x="179388" y="2205038"/>
            <a:ext cx="647700" cy="4103687"/>
          </a:xfrm>
          <a:custGeom>
            <a:avLst/>
            <a:gdLst/>
            <a:ahLst/>
            <a:cxnLst>
              <a:cxn ang="0">
                <a:pos x="408" y="2585"/>
              </a:cxn>
              <a:cxn ang="0">
                <a:pos x="0" y="952"/>
              </a:cxn>
              <a:cxn ang="0">
                <a:pos x="408" y="0"/>
              </a:cxn>
            </a:cxnLst>
            <a:rect l="0" t="0" r="r" b="b"/>
            <a:pathLst>
              <a:path w="408" h="2585">
                <a:moveTo>
                  <a:pt x="408" y="2585"/>
                </a:moveTo>
                <a:cubicBezTo>
                  <a:pt x="204" y="1984"/>
                  <a:pt x="0" y="1383"/>
                  <a:pt x="0" y="952"/>
                </a:cubicBezTo>
                <a:cubicBezTo>
                  <a:pt x="0" y="521"/>
                  <a:pt x="204" y="260"/>
                  <a:pt x="408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779838" y="6165850"/>
            <a:ext cx="3332162" cy="527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400" dirty="0"/>
              <a:t>We </a:t>
            </a:r>
            <a:r>
              <a:rPr lang="en-US" altLang="zh-TW" sz="1400" b="1" u="sng" dirty="0"/>
              <a:t>often</a:t>
            </a:r>
            <a:r>
              <a:rPr lang="en-US" altLang="zh-TW" sz="1400" b="1" dirty="0"/>
              <a:t> </a:t>
            </a:r>
            <a:r>
              <a:rPr lang="en-US" altLang="zh-TW" sz="1400" dirty="0"/>
              <a:t>prefer compact clusters with </a:t>
            </a:r>
          </a:p>
          <a:p>
            <a:r>
              <a:rPr lang="en-US" altLang="zh-TW" sz="1400" dirty="0"/>
              <a:t>small diameters over long, straggly clusters.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animBg="1"/>
      <p:bldP spid="39946" grpId="0" animBg="1"/>
      <p:bldP spid="399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1A2-EACD-4AA9-B7BD-8B105B2F1C2E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Single-link and Complete-link (7/7)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US" altLang="zh-TW"/>
              <a:t>The problem of complete-link clustering – </a:t>
            </a:r>
            <a:r>
              <a:rPr lang="en-US" altLang="zh-TW" b="1">
                <a:solidFill>
                  <a:srgbClr val="FF0000"/>
                </a:solidFill>
              </a:rPr>
              <a:t>very sensitive to outliers</a:t>
            </a:r>
            <a:r>
              <a:rPr lang="en-US" altLang="zh-TW"/>
              <a:t>.</a:t>
            </a:r>
          </a:p>
          <a:p>
            <a:pPr lvl="1"/>
            <a:r>
              <a:rPr lang="en-US" altLang="zh-TW"/>
              <a:t>A single document far from the center can increase diameters of candidate merge clusters dramatically.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483661" y="4012767"/>
            <a:ext cx="28733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3770999" y="4228667"/>
            <a:ext cx="287337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2835961" y="4084205"/>
            <a:ext cx="28733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410636" y="4373130"/>
            <a:ext cx="28733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4347261" y="4300105"/>
            <a:ext cx="287338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428349" y="3939742"/>
            <a:ext cx="287337" cy="2159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5066399" y="3795280"/>
            <a:ext cx="287337" cy="2159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5212449" y="4157230"/>
            <a:ext cx="287337" cy="2159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2643874" y="3927042"/>
            <a:ext cx="1558925" cy="7207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7" name="Oval 15"/>
          <p:cNvSpPr>
            <a:spLocks noChangeArrowheads="1"/>
          </p:cNvSpPr>
          <p:nvPr/>
        </p:nvSpPr>
        <p:spPr bwMode="auto">
          <a:xfrm>
            <a:off x="4923524" y="3652405"/>
            <a:ext cx="863600" cy="79216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978836" y="4228667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V="1">
            <a:off x="4563161" y="4012767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4707624" y="4373130"/>
            <a:ext cx="287337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8" grpId="0" animBg="1"/>
      <p:bldP spid="44048" grpId="1" animBg="1"/>
      <p:bldP spid="44049" grpId="0" animBg="1"/>
      <p:bldP spid="44049" grpId="1" animBg="1"/>
      <p:bldP spid="440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9879B-9C3E-4119-A7BC-66C22BCDE63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Group-average Linkage (1/2)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Group-average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similarity of two cluster is </a:t>
            </a:r>
            <a:r>
              <a:rPr lang="en-US" altLang="zh-TW" u="sng" dirty="0"/>
              <a:t>the average similarity of all pairs of documents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b="1" dirty="0">
                <a:solidFill>
                  <a:srgbClr val="FF0000"/>
                </a:solidFill>
              </a:rPr>
              <a:t>Including pairs from the same cluster!!</a:t>
            </a:r>
          </a:p>
          <a:p>
            <a:pPr lvl="2"/>
            <a:r>
              <a:rPr lang="en-US" altLang="zh-TW" b="1" dirty="0">
                <a:solidFill>
                  <a:srgbClr val="FF0000"/>
                </a:solidFill>
              </a:rPr>
              <a:t>But self-similarities are not included in the average!!</a:t>
            </a: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52642231"/>
              </p:ext>
            </p:extLst>
          </p:nvPr>
        </p:nvGraphicFramePr>
        <p:xfrm>
          <a:off x="1606949" y="3697681"/>
          <a:ext cx="62722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3" imgW="3848040" imgH="457200" progId="Equation.3">
                  <p:embed/>
                </p:oleObj>
              </mc:Choice>
              <mc:Fallback>
                <p:oleObj name="Equation" r:id="rId3" imgW="3848040" imgH="45720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949" y="3697681"/>
                        <a:ext cx="6272212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983082" y="4706901"/>
            <a:ext cx="1377950" cy="3460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/>
              <a:t>clusters </a:t>
            </a:r>
            <a:r>
              <a:rPr lang="en-US" altLang="zh-TW" sz="1600" i="1" dirty="0" err="1"/>
              <a:t>i</a:t>
            </a:r>
            <a:r>
              <a:rPr lang="en-US" altLang="zh-TW" sz="1600" dirty="0"/>
              <a:t> and </a:t>
            </a:r>
            <a:r>
              <a:rPr lang="en-US" altLang="zh-TW" sz="1600" i="1" dirty="0"/>
              <a:t>j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2207044" y="4251289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783307" y="4970426"/>
            <a:ext cx="1387475" cy="8350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/>
              <a:t>the number of </a:t>
            </a:r>
          </a:p>
          <a:p>
            <a:r>
              <a:rPr lang="en-US" altLang="zh-TW" sz="1600" dirty="0"/>
              <a:t>documents in </a:t>
            </a:r>
          </a:p>
          <a:p>
            <a:r>
              <a:rPr lang="en-US" altLang="zh-TW" sz="1600" dirty="0"/>
              <a:t>cluster </a:t>
            </a:r>
            <a:r>
              <a:rPr lang="en-US" altLang="zh-TW" sz="1600" i="1" dirty="0" err="1"/>
              <a:t>i</a:t>
            </a:r>
            <a:endParaRPr lang="en-US" altLang="zh-TW" sz="1600" i="1" dirty="0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V="1">
            <a:off x="3359569" y="4395751"/>
            <a:ext cx="287338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7012477" y="4931817"/>
            <a:ext cx="1686872" cy="584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/>
              <a:t>the </a:t>
            </a:r>
            <a:r>
              <a:rPr lang="en-US" altLang="zh-TW" sz="1600" b="1" dirty="0"/>
              <a:t>normalized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/>
              <a:t>document vectors</a:t>
            </a:r>
            <a:endParaRPr lang="en-US" altLang="zh-TW" sz="1600" i="1" baseline="-25000" dirty="0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H="1" flipV="1">
            <a:off x="7738161" y="4251288"/>
            <a:ext cx="64450" cy="68052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5BD0-AB99-4F8A-B8B5-56C56818D72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Group-average Linkage (2/2)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Why not including self-similarity?</a:t>
            </a:r>
          </a:p>
          <a:p>
            <a:pPr lvl="1"/>
            <a:r>
              <a:rPr lang="en-US" altLang="zh-TW" dirty="0"/>
              <a:t>If we define group-average similarity as </a:t>
            </a:r>
            <a:r>
              <a:rPr lang="en-US" altLang="zh-TW" u="sng" dirty="0"/>
              <a:t>including self-similarities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For a cluster of size </a:t>
            </a:r>
            <a:r>
              <a:rPr lang="en-US" altLang="zh-TW" i="1" dirty="0" err="1"/>
              <a:t>i</a:t>
            </a:r>
            <a:r>
              <a:rPr lang="en-US" altLang="zh-TW" dirty="0"/>
              <a:t>, the proportion of self-similarities is </a:t>
            </a:r>
            <a:r>
              <a:rPr lang="en-US" altLang="zh-TW" i="1" dirty="0" err="1"/>
              <a:t>i</a:t>
            </a:r>
            <a:r>
              <a:rPr lang="en-US" altLang="zh-TW" dirty="0"/>
              <a:t>/</a:t>
            </a:r>
            <a:r>
              <a:rPr lang="en-US" altLang="zh-TW" i="1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 or 1/</a:t>
            </a:r>
            <a:r>
              <a:rPr lang="en-US" altLang="zh-TW" i="1" dirty="0" err="1"/>
              <a:t>i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b="1" dirty="0">
                <a:solidFill>
                  <a:srgbClr val="FF0000"/>
                </a:solidFill>
              </a:rPr>
              <a:t>This gives an unfair advantage to small clusters</a:t>
            </a:r>
            <a:r>
              <a:rPr lang="en-US" altLang="zh-TW" dirty="0"/>
              <a:t>.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Moreover, for two documents 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2</a:t>
            </a:r>
            <a:r>
              <a:rPr lang="en-US" altLang="zh-TW" dirty="0"/>
              <a:t> with similarity </a:t>
            </a:r>
            <a:r>
              <a:rPr lang="en-US" altLang="zh-TW" i="1" dirty="0"/>
              <a:t>s</a:t>
            </a:r>
            <a:endParaRPr lang="en-US" altLang="zh-TW" dirty="0"/>
          </a:p>
          <a:p>
            <a:pPr lvl="2"/>
            <a:r>
              <a:rPr lang="en-US" altLang="zh-TW" i="1" dirty="0"/>
              <a:t>sim-</a:t>
            </a:r>
            <a:r>
              <a:rPr lang="en-US" altLang="zh-TW" i="1" dirty="0" err="1"/>
              <a:t>ga</a:t>
            </a:r>
            <a:r>
              <a:rPr lang="en-US" altLang="zh-TW" i="1" dirty="0"/>
              <a:t>’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2</a:t>
            </a:r>
            <a:r>
              <a:rPr lang="en-US" altLang="zh-TW" dirty="0"/>
              <a:t>) = (2+2</a:t>
            </a:r>
            <a:r>
              <a:rPr lang="en-US" altLang="zh-TW" i="1" dirty="0"/>
              <a:t>s</a:t>
            </a:r>
            <a:r>
              <a:rPr lang="en-US" altLang="zh-TW" dirty="0"/>
              <a:t>)/4 = (1+</a:t>
            </a:r>
            <a:r>
              <a:rPr lang="en-US" altLang="zh-TW" i="1" dirty="0"/>
              <a:t>s</a:t>
            </a:r>
            <a:r>
              <a:rPr lang="en-US" altLang="zh-TW" dirty="0"/>
              <a:t>)/2.</a:t>
            </a:r>
          </a:p>
          <a:p>
            <a:pPr lvl="2"/>
            <a:r>
              <a:rPr lang="en-US" altLang="zh-TW" i="1" dirty="0"/>
              <a:t>sim-</a:t>
            </a:r>
            <a:r>
              <a:rPr lang="en-US" altLang="zh-TW" i="1" dirty="0" err="1"/>
              <a:t>ga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2</a:t>
            </a:r>
            <a:r>
              <a:rPr lang="en-US" altLang="zh-TW" dirty="0"/>
              <a:t>) = 2</a:t>
            </a:r>
            <a:r>
              <a:rPr lang="en-US" altLang="zh-TW" i="1" dirty="0"/>
              <a:t>s</a:t>
            </a:r>
            <a:r>
              <a:rPr lang="en-US" altLang="zh-TW" dirty="0"/>
              <a:t>/2 = </a:t>
            </a:r>
            <a:r>
              <a:rPr lang="en-US" altLang="zh-TW" i="1" dirty="0"/>
              <a:t>s</a:t>
            </a:r>
            <a:r>
              <a:rPr lang="en-US" altLang="zh-TW" dirty="0"/>
              <a:t>. </a:t>
            </a:r>
          </a:p>
          <a:p>
            <a:pPr lvl="3"/>
            <a:r>
              <a:rPr lang="en-US" altLang="zh-TW" dirty="0"/>
              <a:t>is the same as in single-link, complete-link, and centroid clustering.</a:t>
            </a:r>
          </a:p>
          <a:p>
            <a:pPr lvl="2"/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Object 4"/>
              <p:cNvSpPr txBox="1"/>
              <p:nvPr/>
            </p:nvSpPr>
            <p:spPr bwMode="auto">
              <a:xfrm>
                <a:off x="1078746" y="2641320"/>
                <a:ext cx="5103813" cy="936723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𝑔𝑎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zh-TW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TW" altLang="en-US" dirty="0"/>
              </a:p>
            </p:txBody>
          </p:sp>
        </mc:Choice>
        <mc:Fallback xmlns="">
          <p:sp>
            <p:nvSpPr>
              <p:cNvPr id="4915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746" y="2641320"/>
                <a:ext cx="5103813" cy="936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4142-DD41-49E0-B7B9-1D6F4C6A6E3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Centroid Linkage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Centroid linkage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similarity of two cluster is defined as </a:t>
            </a:r>
            <a:r>
              <a:rPr lang="en-US" altLang="zh-TW" u="sng" dirty="0"/>
              <a:t>the similarity of their </a:t>
            </a:r>
            <a:r>
              <a:rPr lang="en-US" altLang="zh-TW" u="sng" dirty="0" err="1"/>
              <a:t>centroids</a:t>
            </a:r>
            <a:r>
              <a:rPr lang="en-US" altLang="zh-TW" u="sng" dirty="0"/>
              <a:t>:</a:t>
            </a:r>
          </a:p>
          <a:p>
            <a:pPr lvl="1"/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en-US" altLang="zh-TW" u="sng" dirty="0"/>
          </a:p>
          <a:p>
            <a:pPr lvl="3"/>
            <a:endParaRPr lang="en-US" altLang="zh-TW" sz="600" u="sng" dirty="0"/>
          </a:p>
          <a:p>
            <a:pPr lvl="2"/>
            <a:r>
              <a:rPr lang="en-US" altLang="zh-TW" dirty="0"/>
              <a:t>The similarity is equivalent to average similarity of </a:t>
            </a:r>
            <a:r>
              <a:rPr lang="en-US" altLang="zh-TW" u="sng" dirty="0"/>
              <a:t>all pairs of documents from </a:t>
            </a:r>
            <a:r>
              <a:rPr lang="en-US" altLang="zh-TW" b="1" u="sng" dirty="0">
                <a:solidFill>
                  <a:srgbClr val="FF0000"/>
                </a:solidFill>
              </a:rPr>
              <a:t>different</a:t>
            </a:r>
            <a:r>
              <a:rPr lang="en-US" altLang="zh-TW" u="sng" dirty="0"/>
              <a:t> clusters</a:t>
            </a:r>
            <a:r>
              <a:rPr lang="en-US" altLang="zh-TW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8" name="Object 4"/>
              <p:cNvSpPr txBox="1"/>
              <p:nvPr/>
            </p:nvSpPr>
            <p:spPr bwMode="auto">
              <a:xfrm>
                <a:off x="1038275" y="2891397"/>
                <a:ext cx="4635500" cy="158115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𝑐𝑒𝑛𝑡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2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8275" y="2891397"/>
                <a:ext cx="4635500" cy="1581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708CB-CCEC-4507-839E-C8D428C6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Ward’s Linkage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AE781-1DE4-465B-BC9A-3300D71F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Ward’s Linkage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distance between two clusters is how much the sum of squares will increase when we merge them: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sum of squares starts out at zero, and grows as we merge clusters</a:t>
            </a:r>
          </a:p>
          <a:p>
            <a:pPr lvl="1"/>
            <a:r>
              <a:rPr lang="en-US" altLang="zh-TW" dirty="0"/>
              <a:t>In the beginning, every document </a:t>
            </a:r>
            <a:r>
              <a:rPr lang="en-US" altLang="zh-TW" sz="1400" dirty="0"/>
              <a:t>(vector)</a:t>
            </a:r>
            <a:r>
              <a:rPr lang="en-US" altLang="zh-TW" dirty="0"/>
              <a:t> is in its own cluster.</a:t>
            </a:r>
          </a:p>
          <a:p>
            <a:pPr lvl="3"/>
            <a:endParaRPr lang="en-US" altLang="zh-TW" sz="800" dirty="0"/>
          </a:p>
          <a:p>
            <a:r>
              <a:rPr lang="en-US" altLang="zh-TW" dirty="0"/>
              <a:t>Ward’s linkage keeps this growth as small as possible.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0DF605-89BC-43B8-9669-DA9642DB0D07}"/>
                  </a:ext>
                </a:extLst>
              </p:cNvPr>
              <p:cNvSpPr/>
              <p:nvPr/>
            </p:nvSpPr>
            <p:spPr>
              <a:xfrm>
                <a:off x="1166325" y="2795530"/>
                <a:ext cx="6568751" cy="1026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𝑊𝑎𝑟𝑑</m:t>
                    </m:r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aln/>
                      </m:rP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𝑐𝑒𝑛𝑡𝑟𝑜𝑖𝑑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dirty="0"/>
                  <a:t>-</a:t>
                </a:r>
                <a:r>
                  <a:rPr lang="zh-TW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𝑐𝑒𝑛𝑡𝑟𝑜𝑖𝑑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dirty="0"/>
                  <a:t>-</a:t>
                </a:r>
                <a:r>
                  <a:rPr lang="zh-TW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𝑐𝑒𝑛𝑡𝑟𝑜𝑖𝑑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10DF605-89BC-43B8-9669-DA9642DB0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325" y="2795530"/>
                <a:ext cx="6568751" cy="1026691"/>
              </a:xfrm>
              <a:prstGeom prst="rect">
                <a:avLst/>
              </a:prstGeom>
              <a:blipFill>
                <a:blip r:embed="rId3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0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ADF0-668B-41A9-B66A-C881DD74637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Different to flat clustering, </a:t>
            </a:r>
            <a:r>
              <a:rPr lang="en-US" altLang="zh-TW" b="1" i="1" dirty="0">
                <a:solidFill>
                  <a:srgbClr val="C00000"/>
                </a:solidFill>
              </a:rPr>
              <a:t>hierarchical clustering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outputs a </a:t>
            </a:r>
            <a:r>
              <a:rPr lang="en-US" altLang="zh-TW" b="1" i="1" dirty="0">
                <a:solidFill>
                  <a:srgbClr val="7030A0"/>
                </a:solidFill>
              </a:rPr>
              <a:t>hierarchy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 structure </a:t>
            </a:r>
            <a:r>
              <a:rPr lang="en-US" altLang="zh-TW" sz="1600" dirty="0"/>
              <a:t>(</a:t>
            </a:r>
            <a:r>
              <a:rPr lang="en-US" altLang="zh-TW" sz="1600" b="1" dirty="0">
                <a:highlight>
                  <a:srgbClr val="FFFF00"/>
                </a:highlight>
              </a:rPr>
              <a:t>tree</a:t>
            </a:r>
            <a:r>
              <a:rPr lang="en-US" altLang="zh-TW" sz="1600" dirty="0"/>
              <a:t>)</a:t>
            </a:r>
            <a:r>
              <a:rPr lang="en-US" altLang="zh-TW" dirty="0"/>
              <a:t> that is supposed to be more informative than the unstructured set of clusters in flat clustering.</a:t>
            </a:r>
          </a:p>
          <a:p>
            <a:pPr lvl="1"/>
            <a:r>
              <a:rPr lang="en-US" altLang="zh-TW" dirty="0"/>
              <a:t>Some researchers believe that hierarchical clustering produces better clusters than flat clustering But … </a:t>
            </a:r>
            <a:r>
              <a:rPr lang="en-US" altLang="zh-TW" u="sng" dirty="0"/>
              <a:t>there is no consensus on this issue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This chapter focuses on </a:t>
            </a:r>
            <a:r>
              <a:rPr lang="en-US" altLang="zh-TW" b="1" i="1" dirty="0">
                <a:solidFill>
                  <a:srgbClr val="C00000"/>
                </a:solidFill>
              </a:rPr>
              <a:t>hierarchical agglomerative clustering</a:t>
            </a:r>
            <a:r>
              <a:rPr lang="en-US" altLang="zh-TW" dirty="0"/>
              <a:t> </a:t>
            </a:r>
            <a:r>
              <a:rPr lang="en-US" altLang="zh-TW" sz="1800" dirty="0"/>
              <a:t>(HAC)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Present five different linkage measures: </a:t>
            </a:r>
            <a:r>
              <a:rPr lang="en-US" altLang="zh-TW" i="1" u="sng" dirty="0"/>
              <a:t>single-link</a:t>
            </a:r>
            <a:r>
              <a:rPr lang="en-US" altLang="zh-TW" dirty="0"/>
              <a:t>, </a:t>
            </a:r>
            <a:r>
              <a:rPr lang="en-US" altLang="zh-TW" i="1" u="sng" dirty="0"/>
              <a:t>complete-link</a:t>
            </a:r>
            <a:r>
              <a:rPr lang="en-US" altLang="zh-TW" dirty="0"/>
              <a:t>, </a:t>
            </a:r>
            <a:r>
              <a:rPr lang="en-US" altLang="zh-TW" i="1" u="sng" dirty="0"/>
              <a:t>group-average</a:t>
            </a:r>
            <a:r>
              <a:rPr lang="en-US" altLang="zh-TW" dirty="0"/>
              <a:t>, </a:t>
            </a:r>
            <a:r>
              <a:rPr lang="en-US" altLang="zh-TW" i="1" u="sng" dirty="0"/>
              <a:t>centroid similarity</a:t>
            </a:r>
            <a:r>
              <a:rPr lang="en-US" altLang="zh-TW" dirty="0"/>
              <a:t>, and </a:t>
            </a:r>
            <a:r>
              <a:rPr lang="en-US" altLang="zh-TW" i="1" u="sng" dirty="0"/>
              <a:t>Ward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Clustering result is </a:t>
            </a:r>
            <a:r>
              <a:rPr lang="en-US" altLang="zh-TW" b="1" dirty="0">
                <a:solidFill>
                  <a:srgbClr val="FF0000"/>
                </a:solidFill>
              </a:rPr>
              <a:t>deterministic</a:t>
            </a:r>
            <a:r>
              <a:rPr lang="en-US" altLang="zh-TW" dirty="0"/>
              <a:t>!!</a:t>
            </a:r>
            <a:endParaRPr lang="en-US" altLang="zh-TW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71AFA-6056-4A1A-8917-3B791C15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Ward’s Linkage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C36F6-D9E1-4E2C-BEDD-C0E6AD11A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852042"/>
            <a:ext cx="7543801" cy="1017051"/>
          </a:xfrm>
        </p:spPr>
        <p:txBody>
          <a:bodyPr/>
          <a:lstStyle/>
          <a:p>
            <a:r>
              <a:rPr lang="en-US" altLang="zh-TW" dirty="0"/>
              <a:t>Another interpretation of Ward’s linkage is </a:t>
            </a:r>
            <a:r>
              <a:rPr lang="en-US" altLang="zh-TW" b="1" u="sng" dirty="0"/>
              <a:t>to minimize the variance of the clusters being merged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7FFE672-5482-47EE-9AFE-04873EA796A7}"/>
              </a:ext>
            </a:extLst>
          </p:cNvPr>
          <p:cNvSpPr/>
          <p:nvPr/>
        </p:nvSpPr>
        <p:spPr>
          <a:xfrm>
            <a:off x="2108719" y="2131840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6631B17-F93F-4D40-8960-79C5736185D8}"/>
              </a:ext>
            </a:extLst>
          </p:cNvPr>
          <p:cNvSpPr/>
          <p:nvPr/>
        </p:nvSpPr>
        <p:spPr>
          <a:xfrm>
            <a:off x="2513046" y="2131840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D436CE1-4654-4E09-A240-8464C6FA3B76}"/>
              </a:ext>
            </a:extLst>
          </p:cNvPr>
          <p:cNvSpPr/>
          <p:nvPr/>
        </p:nvSpPr>
        <p:spPr>
          <a:xfrm>
            <a:off x="2010748" y="2545497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EB5FBE0-38D4-4A2C-A0AD-E941D5EFAA89}"/>
              </a:ext>
            </a:extLst>
          </p:cNvPr>
          <p:cNvSpPr/>
          <p:nvPr/>
        </p:nvSpPr>
        <p:spPr>
          <a:xfrm>
            <a:off x="2620347" y="2554343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90B9D57-A81D-4C6F-BEF9-8C854895BBE6}"/>
              </a:ext>
            </a:extLst>
          </p:cNvPr>
          <p:cNvSpPr/>
          <p:nvPr/>
        </p:nvSpPr>
        <p:spPr>
          <a:xfrm>
            <a:off x="2315547" y="2750770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313EF19-A04C-48C9-8F97-D7F375A6650C}"/>
              </a:ext>
            </a:extLst>
          </p:cNvPr>
          <p:cNvSpPr/>
          <p:nvPr/>
        </p:nvSpPr>
        <p:spPr>
          <a:xfrm>
            <a:off x="2315547" y="2443621"/>
            <a:ext cx="195942" cy="165325"/>
          </a:xfrm>
          <a:prstGeom prst="ellipse">
            <a:avLst/>
          </a:prstGeom>
          <a:solidFill>
            <a:srgbClr val="CC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616FAFD-3E2F-4BCD-BB97-CA8F3B8703E0}"/>
              </a:ext>
            </a:extLst>
          </p:cNvPr>
          <p:cNvSpPr/>
          <p:nvPr/>
        </p:nvSpPr>
        <p:spPr>
          <a:xfrm>
            <a:off x="3228783" y="2131840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41D08CF-D347-4568-B2D8-E44E4C39ABCF}"/>
              </a:ext>
            </a:extLst>
          </p:cNvPr>
          <p:cNvSpPr/>
          <p:nvPr/>
        </p:nvSpPr>
        <p:spPr>
          <a:xfrm>
            <a:off x="3633110" y="2131840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EABAE12-7E30-4915-913F-EBDA29A63586}"/>
              </a:ext>
            </a:extLst>
          </p:cNvPr>
          <p:cNvSpPr/>
          <p:nvPr/>
        </p:nvSpPr>
        <p:spPr>
          <a:xfrm>
            <a:off x="3130812" y="2545497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0828C17-A36C-4C1A-B7E0-509CDAABCCB2}"/>
              </a:ext>
            </a:extLst>
          </p:cNvPr>
          <p:cNvSpPr/>
          <p:nvPr/>
        </p:nvSpPr>
        <p:spPr>
          <a:xfrm>
            <a:off x="3740411" y="2554343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3CC97A6-9873-4BCA-B421-D3808074DC2C}"/>
              </a:ext>
            </a:extLst>
          </p:cNvPr>
          <p:cNvSpPr/>
          <p:nvPr/>
        </p:nvSpPr>
        <p:spPr>
          <a:xfrm>
            <a:off x="3435611" y="2750770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B36426C-CB5E-46B0-A6BB-325CCF3263B9}"/>
              </a:ext>
            </a:extLst>
          </p:cNvPr>
          <p:cNvSpPr/>
          <p:nvPr/>
        </p:nvSpPr>
        <p:spPr>
          <a:xfrm>
            <a:off x="3435611" y="2443621"/>
            <a:ext cx="195942" cy="1653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81D0E27-B383-474A-A17A-DF7A42416F01}"/>
              </a:ext>
            </a:extLst>
          </p:cNvPr>
          <p:cNvSpPr/>
          <p:nvPr/>
        </p:nvSpPr>
        <p:spPr>
          <a:xfrm>
            <a:off x="2019750" y="3536726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6A46F4A-9CCF-4023-9C20-BF30D7DB5F85}"/>
              </a:ext>
            </a:extLst>
          </p:cNvPr>
          <p:cNvSpPr/>
          <p:nvPr/>
        </p:nvSpPr>
        <p:spPr>
          <a:xfrm>
            <a:off x="2644590" y="3531896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80F0DEED-5AF3-4131-AD11-E73D9EFE9ED2}"/>
              </a:ext>
            </a:extLst>
          </p:cNvPr>
          <p:cNvSpPr/>
          <p:nvPr/>
        </p:nvSpPr>
        <p:spPr>
          <a:xfrm>
            <a:off x="1870458" y="4233111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B80D1BDB-0F15-4769-A993-77705952C09C}"/>
              </a:ext>
            </a:extLst>
          </p:cNvPr>
          <p:cNvSpPr/>
          <p:nvPr/>
        </p:nvSpPr>
        <p:spPr>
          <a:xfrm>
            <a:off x="2757822" y="4314963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DC601BE-6C15-498E-A11B-048D70F0720C}"/>
              </a:ext>
            </a:extLst>
          </p:cNvPr>
          <p:cNvSpPr/>
          <p:nvPr/>
        </p:nvSpPr>
        <p:spPr>
          <a:xfrm>
            <a:off x="2335000" y="4504945"/>
            <a:ext cx="195942" cy="205273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BDCB493B-DA48-4564-88C8-30D82BE4C296}"/>
              </a:ext>
            </a:extLst>
          </p:cNvPr>
          <p:cNvSpPr/>
          <p:nvPr/>
        </p:nvSpPr>
        <p:spPr>
          <a:xfrm>
            <a:off x="2315547" y="3959990"/>
            <a:ext cx="195942" cy="165325"/>
          </a:xfrm>
          <a:prstGeom prst="ellipse">
            <a:avLst/>
          </a:prstGeom>
          <a:solidFill>
            <a:srgbClr val="CC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0F00297A-124C-4D39-B029-BE06832130A1}"/>
              </a:ext>
            </a:extLst>
          </p:cNvPr>
          <p:cNvSpPr/>
          <p:nvPr/>
        </p:nvSpPr>
        <p:spPr>
          <a:xfrm>
            <a:off x="3130812" y="3515822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1F056DAA-5DE6-4D66-B4A3-095FCC6D8687}"/>
              </a:ext>
            </a:extLst>
          </p:cNvPr>
          <p:cNvSpPr/>
          <p:nvPr/>
        </p:nvSpPr>
        <p:spPr>
          <a:xfrm>
            <a:off x="3829052" y="3493188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AD39919-8084-4946-8059-097C617E39F1}"/>
              </a:ext>
            </a:extLst>
          </p:cNvPr>
          <p:cNvSpPr/>
          <p:nvPr/>
        </p:nvSpPr>
        <p:spPr>
          <a:xfrm>
            <a:off x="3107755" y="4233110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1B435657-69E7-4862-89B0-656C094C1803}"/>
              </a:ext>
            </a:extLst>
          </p:cNvPr>
          <p:cNvSpPr/>
          <p:nvPr/>
        </p:nvSpPr>
        <p:spPr>
          <a:xfrm>
            <a:off x="3913295" y="4243896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2F2F137E-4CAC-4A8D-A8F1-ECAA98C40BAE}"/>
              </a:ext>
            </a:extLst>
          </p:cNvPr>
          <p:cNvSpPr/>
          <p:nvPr/>
        </p:nvSpPr>
        <p:spPr>
          <a:xfrm>
            <a:off x="3535139" y="4504945"/>
            <a:ext cx="195942" cy="20527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6A2ADE5C-9381-47A2-B89B-BEA39052CE4C}"/>
              </a:ext>
            </a:extLst>
          </p:cNvPr>
          <p:cNvSpPr/>
          <p:nvPr/>
        </p:nvSpPr>
        <p:spPr>
          <a:xfrm>
            <a:off x="3510525" y="3951144"/>
            <a:ext cx="195942" cy="1653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A57C123-1AFD-4C6B-8926-95B3521537CE}"/>
              </a:ext>
            </a:extLst>
          </p:cNvPr>
          <p:cNvSpPr txBox="1"/>
          <p:nvPr/>
        </p:nvSpPr>
        <p:spPr>
          <a:xfrm rot="820161">
            <a:off x="4464389" y="2818563"/>
            <a:ext cx="348781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Which two clusters would</a:t>
            </a:r>
          </a:p>
          <a:p>
            <a:r>
              <a:rPr lang="en-US" altLang="zh-TW" sz="2400" dirty="0"/>
              <a:t>Ward’s linkage group first?</a:t>
            </a:r>
            <a:endParaRPr lang="zh-TW" altLang="en-US" sz="2400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DE010858-AAE2-498E-B1F5-5FD1358C15B7}"/>
              </a:ext>
            </a:extLst>
          </p:cNvPr>
          <p:cNvSpPr/>
          <p:nvPr/>
        </p:nvSpPr>
        <p:spPr>
          <a:xfrm>
            <a:off x="1705949" y="1879185"/>
            <a:ext cx="2495630" cy="135247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27CB44A-E3DD-4776-BCB0-351A6FC21F12}"/>
              </a:ext>
            </a:extLst>
          </p:cNvPr>
          <p:cNvSpPr/>
          <p:nvPr/>
        </p:nvSpPr>
        <p:spPr>
          <a:xfrm>
            <a:off x="2948638" y="2485396"/>
            <a:ext cx="73316" cy="68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57C0550-21E2-40EB-AB47-A5D043A65B08}"/>
              </a:ext>
            </a:extLst>
          </p:cNvPr>
          <p:cNvSpPr/>
          <p:nvPr/>
        </p:nvSpPr>
        <p:spPr>
          <a:xfrm>
            <a:off x="2942574" y="4015435"/>
            <a:ext cx="73316" cy="68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  <p:bldP spid="20" grpId="1" animBg="1"/>
      <p:bldP spid="46" grpId="0" animBg="1"/>
      <p:bldP spid="46" grpId="1" animBg="1"/>
      <p:bldP spid="52" grpId="0" animBg="1"/>
      <p:bldP spid="52" grpId="1" animBg="1"/>
      <p:bldP spid="54" grpId="0" animBg="1"/>
      <p:bldP spid="9" grpId="0" animBg="1"/>
      <p:bldP spid="9" grpId="1" animBg="1"/>
      <p:bldP spid="31" grpId="0" animBg="1"/>
      <p:bldP spid="3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Which Similarity Strategy Is The Best ?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[Voorhees 1985] recommends complete-link and </a:t>
            </a:r>
            <a:r>
              <a:rPr lang="en-US" altLang="zh-TW" dirty="0" err="1"/>
              <a:t>centroid</a:t>
            </a:r>
            <a:r>
              <a:rPr lang="en-US" altLang="zh-TW" dirty="0"/>
              <a:t> clustering over single-link for a retrieval application.</a:t>
            </a:r>
          </a:p>
          <a:p>
            <a:endParaRPr lang="en-US" altLang="zh-TW" sz="1000" dirty="0"/>
          </a:p>
          <a:p>
            <a:r>
              <a:rPr lang="en-US" altLang="zh-TW" dirty="0"/>
              <a:t>But in news-related applications </a:t>
            </a:r>
            <a:r>
              <a:rPr lang="en-US" altLang="zh-TW" sz="1800" dirty="0"/>
              <a:t>(e.g., event/topic detection)</a:t>
            </a:r>
            <a:r>
              <a:rPr lang="en-US" altLang="zh-TW" dirty="0"/>
              <a:t>, single-link seems to be a better strategy.</a:t>
            </a:r>
          </a:p>
          <a:p>
            <a:pPr lvl="1"/>
            <a:r>
              <a:rPr lang="en-US" altLang="zh-TW" dirty="0"/>
              <a:t>Allan </a:t>
            </a:r>
            <a:r>
              <a:rPr lang="en-US" altLang="zh-TW"/>
              <a:t>et al. </a:t>
            </a:r>
            <a:r>
              <a:rPr lang="en-US" altLang="zh-TW" sz="1600" dirty="0"/>
              <a:t>(1998)</a:t>
            </a:r>
            <a:r>
              <a:rPr lang="en-US" altLang="zh-TW" dirty="0"/>
              <a:t> apply the single-link clustering to first story detection.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ACD2-B39B-4FDF-A6E4-76C701D617B9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66517-AA61-4E97-9786-F41C96A5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Time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F0619-47A7-4C6D-A01C-06124669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4590636"/>
            <a:ext cx="7543801" cy="1450756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Parameters:</a:t>
            </a:r>
          </a:p>
          <a:p>
            <a:pPr lvl="1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r>
              <a:rPr lang="en-US" altLang="zh-TW" sz="1600" dirty="0"/>
              <a:t>: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ward</a:t>
            </a:r>
            <a:r>
              <a:rPr lang="en-US" altLang="zh-TW" sz="1600" dirty="0"/>
              <a:t>,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altLang="zh-TW" sz="1600" dirty="0"/>
              <a:t>,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altLang="zh-TW" sz="1600" dirty="0"/>
              <a:t>,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</a:p>
          <a:p>
            <a:pPr lvl="2"/>
            <a:r>
              <a:rPr lang="en-US" altLang="zh-TW" sz="1200" dirty="0"/>
              <a:t>default –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ward</a:t>
            </a:r>
          </a:p>
          <a:p>
            <a:pPr lvl="1"/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altLang="zh-TW" sz="1600" dirty="0"/>
              <a:t>: the number of clusters to find.</a:t>
            </a:r>
          </a:p>
          <a:p>
            <a:pPr lvl="1"/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distance_threshold</a:t>
            </a:r>
            <a:r>
              <a:rPr lang="en-US" altLang="zh-TW" sz="1600" dirty="0"/>
              <a:t>: the distance threshold to stop merging</a:t>
            </a:r>
            <a:endParaRPr lang="zh-TW" altLang="en-US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F440A6-F3AA-451F-8216-461D5367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48" y="1792949"/>
            <a:ext cx="6690284" cy="259576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B185907-AB71-4EE9-9517-50A479B413D7}"/>
              </a:ext>
            </a:extLst>
          </p:cNvPr>
          <p:cNvSpPr/>
          <p:nvPr/>
        </p:nvSpPr>
        <p:spPr>
          <a:xfrm>
            <a:off x="2441085" y="3633431"/>
            <a:ext cx="370594" cy="18126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7329EAD-185F-42A5-AB3A-617447DE952F}"/>
              </a:ext>
            </a:extLst>
          </p:cNvPr>
          <p:cNvCxnSpPr/>
          <p:nvPr/>
        </p:nvCxnSpPr>
        <p:spPr>
          <a:xfrm>
            <a:off x="4120842" y="2207451"/>
            <a:ext cx="10271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4DEF3CA-4D63-44A1-BD6D-0780635565E0}"/>
              </a:ext>
            </a:extLst>
          </p:cNvPr>
          <p:cNvCxnSpPr/>
          <p:nvPr/>
        </p:nvCxnSpPr>
        <p:spPr>
          <a:xfrm>
            <a:off x="5360855" y="2207451"/>
            <a:ext cx="10271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5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84CCB-2516-4114-AA25-FA91B136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Time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8B958C-5C74-43DF-B5FF-834DE328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show the cluster hierarchy?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D158C7-3818-4A7B-8D49-7560133A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5" y="2268298"/>
            <a:ext cx="7254881" cy="31391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D1E07B-6D31-400E-BF6B-B604ED1B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560" y="860549"/>
            <a:ext cx="3311175" cy="21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DC22-D22D-4A67-B2C7-3FBDABF328C0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Hierarchical Agglomerative Clustering (1/6)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dirty="0">
                <a:solidFill>
                  <a:srgbClr val="FF0000"/>
                </a:solidFill>
              </a:rPr>
              <a:t>bottom-up</a:t>
            </a:r>
            <a:r>
              <a:rPr lang="en-US" altLang="zh-TW" dirty="0"/>
              <a:t> approach. </a:t>
            </a:r>
          </a:p>
          <a:p>
            <a:pPr lvl="2"/>
            <a:endParaRPr lang="en-US" altLang="zh-TW" sz="400" dirty="0"/>
          </a:p>
          <a:p>
            <a:r>
              <a:rPr lang="en-US" altLang="zh-TW" dirty="0"/>
              <a:t>Treats each document as a singleton cluster at the outset.</a:t>
            </a:r>
          </a:p>
          <a:p>
            <a:pPr lvl="2"/>
            <a:endParaRPr lang="en-US" altLang="zh-TW" sz="400" dirty="0"/>
          </a:p>
          <a:p>
            <a:r>
              <a:rPr lang="en-US" altLang="zh-TW" b="1" dirty="0"/>
              <a:t>Successively merge </a:t>
            </a:r>
            <a:r>
              <a:rPr lang="en-US" altLang="zh-TW" sz="1800" dirty="0"/>
              <a:t>(or agglomerate)</a:t>
            </a:r>
            <a:r>
              <a:rPr lang="en-US" altLang="zh-TW" dirty="0"/>
              <a:t> pairs of clusters </a:t>
            </a:r>
            <a:r>
              <a:rPr lang="en-US" altLang="zh-TW" u="sng" dirty="0"/>
              <a:t>until all clusters have been merged into a single cluster</a:t>
            </a:r>
            <a:r>
              <a:rPr lang="en-US" altLang="zh-TW" dirty="0"/>
              <a:t>.</a:t>
            </a:r>
          </a:p>
          <a:p>
            <a:pPr lvl="2"/>
            <a:endParaRPr lang="en-US" altLang="zh-TW" sz="400" dirty="0"/>
          </a:p>
          <a:p>
            <a:r>
              <a:rPr lang="en-US" altLang="zh-TW" dirty="0"/>
              <a:t>An HAC clustering is typically visualized as a </a:t>
            </a:r>
            <a:r>
              <a:rPr lang="en-US" altLang="zh-TW" b="1" i="1" dirty="0" err="1">
                <a:solidFill>
                  <a:srgbClr val="C00000"/>
                </a:solidFill>
              </a:rPr>
              <a:t>dendrogram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8C44-F3D5-4F82-BE3F-5FC88AE1531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Hierarchical Agglomerative Clustering (2/6)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000" dirty="0"/>
              <a:t>A merge of two clusters is represented as a horizontal line.</a:t>
            </a:r>
          </a:p>
          <a:p>
            <a:pPr lvl="2"/>
            <a:endParaRPr lang="en-US" altLang="zh-TW" sz="400" dirty="0"/>
          </a:p>
          <a:p>
            <a:r>
              <a:rPr lang="en-US" altLang="zh-TW" sz="2000" dirty="0"/>
              <a:t>The y-axis represents </a:t>
            </a:r>
            <a:r>
              <a:rPr lang="en-US" altLang="zh-TW" sz="2000" u="sng" dirty="0"/>
              <a:t>combination similarity</a:t>
            </a:r>
            <a:r>
              <a:rPr lang="en-US" altLang="zh-TW" sz="2000" dirty="0"/>
              <a:t> </a:t>
            </a:r>
            <a:r>
              <a:rPr lang="en-US" altLang="zh-TW" sz="1400" dirty="0"/>
              <a:t>(or distance)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1800" dirty="0"/>
              <a:t>The similarity of the two clusters connected by the horizontal line.</a:t>
            </a:r>
          </a:p>
          <a:p>
            <a:pPr lvl="2"/>
            <a:endParaRPr lang="en-US" altLang="zh-TW" sz="600" dirty="0"/>
          </a:p>
          <a:p>
            <a:r>
              <a:rPr lang="en-US" altLang="zh-TW" sz="2000" dirty="0"/>
              <a:t>The y-axis at leaf nodes is 1.</a:t>
            </a:r>
          </a:p>
          <a:p>
            <a:pPr lvl="1"/>
            <a:r>
              <a:rPr lang="en-US" altLang="zh-TW" sz="1800" dirty="0"/>
              <a:t>To represent each cluster as a document.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1844675"/>
            <a:ext cx="43180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5BF1-2322-4BDA-9BE2-66609DAB4A3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Hierarchical Agglomerative Clustering (3/6)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22960" y="1854222"/>
            <a:ext cx="7607342" cy="4378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itchFamily="49" charset="0"/>
              </a:rPr>
              <a:t>SimpleHAC</a:t>
            </a:r>
            <a:r>
              <a:rPr lang="en-US" altLang="zh-TW" sz="1600" dirty="0">
                <a:latin typeface="Courier New" pitchFamily="49" charset="0"/>
              </a:rPr>
              <a:t> (</a:t>
            </a:r>
            <a:r>
              <a:rPr lang="en-US" altLang="zh-TW" sz="1600" i="1" dirty="0">
                <a:latin typeface="Courier New" pitchFamily="49" charset="0"/>
              </a:rPr>
              <a:t>d</a:t>
            </a:r>
            <a:r>
              <a:rPr lang="en-US" altLang="zh-TW" sz="1600" i="1" baseline="-25000" dirty="0">
                <a:latin typeface="Courier New" pitchFamily="49" charset="0"/>
              </a:rPr>
              <a:t>1</a:t>
            </a:r>
            <a:r>
              <a:rPr lang="en-US" altLang="zh-TW" sz="1600" dirty="0">
                <a:latin typeface="Courier New" pitchFamily="49" charset="0"/>
              </a:rPr>
              <a:t>, ..., </a:t>
            </a:r>
            <a:r>
              <a:rPr lang="en-US" altLang="zh-TW" sz="1600" i="1" dirty="0" err="1">
                <a:latin typeface="Courier New" pitchFamily="49" charset="0"/>
              </a:rPr>
              <a:t>d</a:t>
            </a:r>
            <a:r>
              <a:rPr lang="en-US" altLang="zh-TW" sz="1600" i="1" baseline="-25000" dirty="0" err="1">
                <a:latin typeface="Courier New" pitchFamily="49" charset="0"/>
              </a:rPr>
              <a:t>N</a:t>
            </a:r>
            <a:r>
              <a:rPr lang="en-US" altLang="zh-TW" sz="1600" dirty="0">
                <a:latin typeface="Courier New" pitchFamily="49" charset="0"/>
              </a:rPr>
              <a:t>)</a:t>
            </a:r>
          </a:p>
          <a:p>
            <a:endParaRPr lang="en-US" altLang="zh-TW" sz="1600" dirty="0">
              <a:latin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</a:rPr>
              <a:t>  for </a:t>
            </a:r>
            <a:r>
              <a:rPr lang="en-US" altLang="zh-TW" sz="1600" i="1" dirty="0">
                <a:latin typeface="Courier New" pitchFamily="49" charset="0"/>
              </a:rPr>
              <a:t>n</a:t>
            </a:r>
            <a:r>
              <a:rPr lang="en-US" altLang="zh-TW" sz="1600" dirty="0">
                <a:latin typeface="Courier New" pitchFamily="49" charset="0"/>
              </a:rPr>
              <a:t> 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 1 to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N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do for 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 1 to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N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   do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C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n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][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  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Sim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d</a:t>
            </a:r>
            <a:r>
              <a:rPr lang="en-US" altLang="zh-TW" sz="1600" i="1" baseline="-25000" dirty="0" err="1">
                <a:latin typeface="Courier New" pitchFamily="49" charset="0"/>
                <a:sym typeface="Wingdings" pitchFamily="2" charset="2"/>
              </a:rPr>
              <a:t>n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d</a:t>
            </a:r>
            <a:r>
              <a:rPr lang="en-US" altLang="zh-TW" sz="1600" i="1" baseline="-25000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  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n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  1 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A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 []</a:t>
            </a:r>
          </a:p>
          <a:p>
            <a:endParaRPr lang="en-US" altLang="zh-TW" sz="1600" dirty="0">
              <a:latin typeface="Courier New" pitchFamily="49" charset="0"/>
              <a:sym typeface="Wingdings" pitchFamily="2" charset="2"/>
            </a:endParaRP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for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k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 1 to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N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-1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  do &lt;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m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&gt;  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argmax</a:t>
            </a:r>
            <a:r>
              <a:rPr lang="en-US" altLang="zh-TW" sz="1600" baseline="-25000" dirty="0">
                <a:latin typeface="Courier New" pitchFamily="49" charset="0"/>
                <a:sym typeface="Wingdings" pitchFamily="2" charset="2"/>
              </a:rPr>
              <a:t>{&lt;</a:t>
            </a:r>
            <a:r>
              <a:rPr lang="en-US" altLang="zh-TW" sz="1600" i="1" baseline="-25000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baseline="-25000" dirty="0" err="1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zh-TW" sz="1600" i="1" baseline="-25000" dirty="0" err="1">
                <a:latin typeface="Courier New" pitchFamily="49" charset="0"/>
                <a:sym typeface="Wingdings" pitchFamily="2" charset="2"/>
              </a:rPr>
              <a:t>m</a:t>
            </a:r>
            <a:r>
              <a:rPr lang="en-US" altLang="zh-TW" sz="1600" baseline="-25000" dirty="0">
                <a:latin typeface="Courier New" pitchFamily="49" charset="0"/>
                <a:sym typeface="Wingdings" pitchFamily="2" charset="2"/>
              </a:rPr>
              <a:t>&gt;: </a:t>
            </a:r>
            <a:r>
              <a:rPr lang="en-US" altLang="zh-TW" sz="1600" i="1" baseline="-25000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baseline="-25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≠</a:t>
            </a:r>
            <a:r>
              <a:rPr lang="en-US" altLang="zh-TW" sz="1600" i="1" baseline="-25000" dirty="0" err="1">
                <a:latin typeface="Courier New" pitchFamily="49" charset="0"/>
                <a:sym typeface="Wingdings" pitchFamily="2" charset="2"/>
              </a:rPr>
              <a:t>m</a:t>
            </a:r>
            <a:r>
              <a:rPr lang="en-US" altLang="zh-TW" sz="1600" baseline="-25000" dirty="0">
                <a:latin typeface="Courier New" pitchFamily="49" charset="0"/>
                <a:sym typeface="Wingdings" pitchFamily="2" charset="2"/>
              </a:rPr>
              <a:t> and </a:t>
            </a:r>
            <a:r>
              <a:rPr lang="en-US" altLang="zh-TW" sz="1600" i="1" baseline="-25000" dirty="0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baseline="-25000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US" altLang="zh-TW" sz="1600" i="1" baseline="-25000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baseline="-25000" dirty="0">
                <a:latin typeface="Courier New" pitchFamily="49" charset="0"/>
                <a:sym typeface="Wingdings" pitchFamily="2" charset="2"/>
              </a:rPr>
              <a:t>]=1 and </a:t>
            </a:r>
            <a:r>
              <a:rPr lang="en-US" altLang="zh-TW" sz="1600" i="1" baseline="-25000" dirty="0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baseline="-25000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US" altLang="zh-TW" sz="1600" i="1" baseline="-25000" dirty="0">
                <a:latin typeface="Courier New" pitchFamily="49" charset="0"/>
                <a:sym typeface="Wingdings" pitchFamily="2" charset="2"/>
              </a:rPr>
              <a:t>m</a:t>
            </a:r>
            <a:r>
              <a:rPr lang="en-US" altLang="zh-TW" sz="1600" baseline="-25000" dirty="0">
                <a:latin typeface="Courier New" pitchFamily="49" charset="0"/>
                <a:sym typeface="Wingdings" pitchFamily="2" charset="2"/>
              </a:rPr>
              <a:t>]=1}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C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][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m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A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.Append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(&lt;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m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&gt;)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     for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j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 1 to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N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     do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C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][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j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  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Sim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j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m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       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C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j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][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  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Sim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(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j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 err="1">
                <a:latin typeface="Courier New" pitchFamily="49" charset="0"/>
                <a:sym typeface="Wingdings" pitchFamily="2" charset="2"/>
              </a:rPr>
              <a:t>,</a:t>
            </a:r>
            <a:r>
              <a:rPr lang="en-US" altLang="zh-TW" sz="1600" i="1" dirty="0" err="1">
                <a:latin typeface="Courier New" pitchFamily="49" charset="0"/>
                <a:sym typeface="Wingdings" pitchFamily="2" charset="2"/>
              </a:rPr>
              <a:t>m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I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[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m</a:t>
            </a:r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]  0</a:t>
            </a:r>
          </a:p>
          <a:p>
            <a:endParaRPr lang="en-US" altLang="zh-TW" sz="1600" dirty="0">
              <a:latin typeface="Courier New" pitchFamily="49" charset="0"/>
              <a:sym typeface="Wingdings" pitchFamily="2" charset="2"/>
            </a:endParaRPr>
          </a:p>
          <a:p>
            <a:r>
              <a:rPr lang="en-US" altLang="zh-TW" sz="1600" dirty="0">
                <a:latin typeface="Courier New" pitchFamily="49" charset="0"/>
                <a:sym typeface="Wingdings" pitchFamily="2" charset="2"/>
              </a:rPr>
              <a:t>  return </a:t>
            </a:r>
            <a:r>
              <a:rPr lang="en-US" altLang="zh-TW" sz="1600" i="1" dirty="0">
                <a:latin typeface="Courier New" pitchFamily="49" charset="0"/>
                <a:sym typeface="Wingdings" pitchFamily="2" charset="2"/>
              </a:rPr>
              <a:t>A</a:t>
            </a:r>
            <a:r>
              <a:rPr lang="en-US" altLang="zh-TW" sz="2400" dirty="0">
                <a:latin typeface="Courier New" pitchFamily="49" charset="0"/>
              </a:rPr>
              <a:t>    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400675" y="1963738"/>
            <a:ext cx="2636838" cy="15684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i="1" dirty="0"/>
              <a:t>C</a:t>
            </a:r>
            <a:r>
              <a:rPr lang="en-US" altLang="zh-TW" sz="1600" dirty="0"/>
              <a:t>[</a:t>
            </a:r>
            <a:r>
              <a:rPr lang="en-US" altLang="zh-TW" sz="1600" i="1" dirty="0" err="1"/>
              <a:t>i</a:t>
            </a:r>
            <a:r>
              <a:rPr lang="en-US" altLang="zh-TW" sz="1600" dirty="0"/>
              <a:t>][</a:t>
            </a:r>
            <a:r>
              <a:rPr lang="en-US" altLang="zh-TW" sz="1600" i="1" dirty="0"/>
              <a:t>j</a:t>
            </a:r>
            <a:r>
              <a:rPr lang="en-US" altLang="zh-TW" sz="1600" dirty="0"/>
              <a:t>]: the similarity between</a:t>
            </a:r>
          </a:p>
          <a:p>
            <a:r>
              <a:rPr lang="en-US" altLang="zh-TW" sz="1600" dirty="0"/>
              <a:t>clusters </a:t>
            </a:r>
            <a:r>
              <a:rPr lang="en-US" altLang="zh-TW" sz="1600" i="1" dirty="0" err="1"/>
              <a:t>i</a:t>
            </a:r>
            <a:r>
              <a:rPr lang="en-US" altLang="zh-TW" sz="1600" dirty="0"/>
              <a:t> and </a:t>
            </a:r>
            <a:r>
              <a:rPr lang="en-US" altLang="zh-TW" sz="1600" i="1" dirty="0"/>
              <a:t>j</a:t>
            </a:r>
            <a:r>
              <a:rPr lang="en-US" altLang="zh-TW" sz="1600" dirty="0"/>
              <a:t>.</a:t>
            </a:r>
          </a:p>
          <a:p>
            <a:endParaRPr lang="en-US" altLang="zh-TW" sz="800" i="1" dirty="0"/>
          </a:p>
          <a:p>
            <a:r>
              <a:rPr lang="en-US" altLang="zh-TW" sz="1600" i="1" dirty="0"/>
              <a:t>I</a:t>
            </a:r>
            <a:r>
              <a:rPr lang="en-US" altLang="zh-TW" sz="1600" dirty="0"/>
              <a:t>: indicate which clusters are </a:t>
            </a:r>
          </a:p>
          <a:p>
            <a:r>
              <a:rPr lang="en-US" altLang="zh-TW" sz="1600" dirty="0"/>
              <a:t>still available to be merged.</a:t>
            </a:r>
          </a:p>
          <a:p>
            <a:endParaRPr lang="en-US" altLang="zh-TW" sz="800" dirty="0"/>
          </a:p>
          <a:p>
            <a:r>
              <a:rPr lang="en-US" altLang="zh-TW" sz="1600" i="1" dirty="0"/>
              <a:t>A</a:t>
            </a:r>
            <a:r>
              <a:rPr lang="en-US" altLang="zh-TW" sz="1600" dirty="0"/>
              <a:t>: a list of merges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17331" y="4589980"/>
            <a:ext cx="2723823" cy="5847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/>
              <a:t>the similarity of cluster </a:t>
            </a:r>
            <a:r>
              <a:rPr lang="en-US" altLang="zh-TW" sz="1600" i="1" dirty="0"/>
              <a:t>j</a:t>
            </a:r>
            <a:r>
              <a:rPr lang="en-US" altLang="zh-TW" sz="1600" dirty="0"/>
              <a:t> with </a:t>
            </a:r>
          </a:p>
          <a:p>
            <a:r>
              <a:rPr lang="en-US" altLang="zh-TW" sz="1600" dirty="0"/>
              <a:t>the merge of cluster </a:t>
            </a:r>
            <a:r>
              <a:rPr lang="en-US" altLang="zh-TW" sz="1600" i="1" dirty="0" err="1"/>
              <a:t>i</a:t>
            </a:r>
            <a:r>
              <a:rPr lang="en-US" altLang="zh-TW" sz="1600" dirty="0"/>
              <a:t> and </a:t>
            </a:r>
            <a:r>
              <a:rPr lang="en-US" altLang="zh-TW" sz="1600" i="1" dirty="0"/>
              <a:t>m</a:t>
            </a:r>
            <a:r>
              <a:rPr lang="en-US" altLang="zh-TW" sz="1600" dirty="0"/>
              <a:t>.</a:t>
            </a:r>
          </a:p>
        </p:txBody>
      </p:sp>
      <p:cxnSp>
        <p:nvCxnSpPr>
          <p:cNvPr id="9" name="直線單箭頭接點 8"/>
          <p:cNvCxnSpPr>
            <a:cxnSpLocks/>
            <a:stCxn id="6" idx="1"/>
          </p:cNvCxnSpPr>
          <p:nvPr/>
        </p:nvCxnSpPr>
        <p:spPr>
          <a:xfrm flipH="1">
            <a:off x="4712987" y="4882368"/>
            <a:ext cx="504344" cy="964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7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7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97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9124" y="2196052"/>
            <a:ext cx="2357454" cy="2000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1376314" y="2196052"/>
            <a:ext cx="285752" cy="20002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019124" y="2538494"/>
            <a:ext cx="235745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1019124" y="2223246"/>
            <a:ext cx="2357454" cy="28575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1048620" y="2196052"/>
            <a:ext cx="285752" cy="20002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2876512" y="2196052"/>
            <a:ext cx="285752" cy="200026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1019124" y="2838994"/>
            <a:ext cx="2357454" cy="28575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Hierarchical Agglomerative Clustering (4/6)</a:t>
            </a:r>
            <a:endParaRPr lang="zh-TW" altLang="en-US" sz="4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BE8B-7725-4C9D-8985-CC4C2A58F078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0570" y="19103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C</a:t>
            </a:r>
            <a:endParaRPr lang="zh-TW" altLang="en-US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1934" y="27675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874210" y="1826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906008" y="288093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046870" y="2973482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A</a:t>
            </a:r>
            <a:r>
              <a:rPr lang="en-US" altLang="zh-TW" dirty="0"/>
              <a:t> = {                              	      }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18457" y="298823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&lt;3,9&gt;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0496" y="4410630"/>
            <a:ext cx="433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 Search for the max similarity pair - &lt;</a:t>
            </a:r>
            <a:r>
              <a:rPr lang="en-US" altLang="zh-TW" i="1" dirty="0" err="1"/>
              <a:t>i,m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0496" y="4755678"/>
            <a:ext cx="430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 Record and merge cluster </a:t>
            </a:r>
            <a:r>
              <a:rPr lang="en-US" altLang="zh-TW" i="1" dirty="0"/>
              <a:t>m</a:t>
            </a:r>
            <a:r>
              <a:rPr lang="en-US" altLang="zh-TW" dirty="0"/>
              <a:t> into cluster </a:t>
            </a:r>
            <a:r>
              <a:rPr lang="en-US" altLang="zh-TW" i="1" dirty="0" err="1"/>
              <a:t>i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90496" y="5112868"/>
            <a:ext cx="4598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altLang="zh-TW" dirty="0"/>
              <a:t>Update the pair similarities between </a:t>
            </a:r>
          </a:p>
          <a:p>
            <a:pPr marL="342900" indent="-342900"/>
            <a:r>
              <a:rPr lang="en-US" altLang="zh-TW" dirty="0"/>
              <a:t>	the new merged cluster </a:t>
            </a:r>
            <a:r>
              <a:rPr lang="en-US" altLang="zh-TW" i="1" dirty="0" err="1"/>
              <a:t>i</a:t>
            </a:r>
            <a:r>
              <a:rPr lang="en-US" altLang="zh-TW" dirty="0"/>
              <a:t>. and other clusters.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12412" y="1826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1804942" y="2196052"/>
            <a:ext cx="285752" cy="20002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61934" y="36841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0496" y="5693125"/>
            <a:ext cx="415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TW" i="1" dirty="0"/>
              <a:t>I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= 0, remove the merged cluster </a:t>
            </a:r>
            <a:r>
              <a:rPr lang="en-US" altLang="zh-TW" i="1" dirty="0"/>
              <a:t>m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1019124" y="3725746"/>
            <a:ext cx="235745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542500" y="2357430"/>
          <a:ext cx="4429160" cy="5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9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9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9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9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[1]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[2]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[3]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[4]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[5]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[6]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[7]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[8]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[9]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i="1" dirty="0"/>
                        <a:t>I</a:t>
                      </a:r>
                      <a:r>
                        <a:rPr lang="en-US" altLang="zh-TW" sz="1100" dirty="0"/>
                        <a:t>[10]</a:t>
                      </a:r>
                      <a:endParaRPr lang="zh-TW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4046870" y="245145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I = </a:t>
            </a:r>
            <a:endParaRPr lang="zh-TW" altLang="en-US" i="1" dirty="0"/>
          </a:p>
        </p:txBody>
      </p:sp>
      <p:sp>
        <p:nvSpPr>
          <p:cNvPr id="27" name="橢圓 26"/>
          <p:cNvSpPr/>
          <p:nvPr/>
        </p:nvSpPr>
        <p:spPr>
          <a:xfrm>
            <a:off x="1433004" y="225274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376314" y="1826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1934" y="21839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67867" y="298823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&lt;1,2&gt;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66712" y="2674525"/>
            <a:ext cx="2616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endParaRPr lang="zh-TW" altLang="en-US" sz="12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185842" y="2674525"/>
            <a:ext cx="2616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endParaRPr lang="zh-TW" altLang="en-US" sz="12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流程圖: 文件 36"/>
          <p:cNvSpPr/>
          <p:nvPr/>
        </p:nvSpPr>
        <p:spPr>
          <a:xfrm>
            <a:off x="5286380" y="5500702"/>
            <a:ext cx="285752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流程圖: 文件 37"/>
          <p:cNvSpPr/>
          <p:nvPr/>
        </p:nvSpPr>
        <p:spPr>
          <a:xfrm>
            <a:off x="5643570" y="5500702"/>
            <a:ext cx="285752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流程圖: 文件 38"/>
          <p:cNvSpPr/>
          <p:nvPr/>
        </p:nvSpPr>
        <p:spPr>
          <a:xfrm>
            <a:off x="6000760" y="5500702"/>
            <a:ext cx="285752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流程圖: 文件 39"/>
          <p:cNvSpPr/>
          <p:nvPr/>
        </p:nvSpPr>
        <p:spPr>
          <a:xfrm>
            <a:off x="6357950" y="5500702"/>
            <a:ext cx="285752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流程圖: 文件 40"/>
          <p:cNvSpPr/>
          <p:nvPr/>
        </p:nvSpPr>
        <p:spPr>
          <a:xfrm>
            <a:off x="6715140" y="5500702"/>
            <a:ext cx="285752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流程圖: 文件 41"/>
          <p:cNvSpPr/>
          <p:nvPr/>
        </p:nvSpPr>
        <p:spPr>
          <a:xfrm>
            <a:off x="7072330" y="5500702"/>
            <a:ext cx="285752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文件 43"/>
          <p:cNvSpPr/>
          <p:nvPr/>
        </p:nvSpPr>
        <p:spPr>
          <a:xfrm>
            <a:off x="7429520" y="5500702"/>
            <a:ext cx="285752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流程圖: 文件 44"/>
          <p:cNvSpPr/>
          <p:nvPr/>
        </p:nvSpPr>
        <p:spPr>
          <a:xfrm>
            <a:off x="7786710" y="5500702"/>
            <a:ext cx="285752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流程圖: 文件 45"/>
          <p:cNvSpPr/>
          <p:nvPr/>
        </p:nvSpPr>
        <p:spPr>
          <a:xfrm>
            <a:off x="8143900" y="5500702"/>
            <a:ext cx="285752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流程圖: 文件 46"/>
          <p:cNvSpPr/>
          <p:nvPr/>
        </p:nvSpPr>
        <p:spPr>
          <a:xfrm>
            <a:off x="8501090" y="5500702"/>
            <a:ext cx="428628" cy="357190"/>
          </a:xfrm>
          <a:prstGeom prst="flowChartDocumen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10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958818" y="4857760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51" name="直線接點 50"/>
          <p:cNvCxnSpPr>
            <a:stCxn id="39" idx="0"/>
            <a:endCxn id="49" idx="4"/>
          </p:cNvCxnSpPr>
          <p:nvPr/>
        </p:nvCxnSpPr>
        <p:spPr>
          <a:xfrm rot="16200000" flipV="1">
            <a:off x="5961930" y="5318995"/>
            <a:ext cx="357190" cy="62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6" idx="0"/>
          </p:cNvCxnSpPr>
          <p:nvPr/>
        </p:nvCxnSpPr>
        <p:spPr>
          <a:xfrm rot="5400000" flipH="1" flipV="1">
            <a:off x="8036743" y="5250669"/>
            <a:ext cx="500066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9" idx="6"/>
          </p:cNvCxnSpPr>
          <p:nvPr/>
        </p:nvCxnSpPr>
        <p:spPr>
          <a:xfrm>
            <a:off x="6316008" y="5000636"/>
            <a:ext cx="197076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5244438" y="4357694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60" name="直線接點 59"/>
          <p:cNvCxnSpPr>
            <a:stCxn id="37" idx="0"/>
            <a:endCxn id="59" idx="4"/>
          </p:cNvCxnSpPr>
          <p:nvPr/>
        </p:nvCxnSpPr>
        <p:spPr>
          <a:xfrm rot="16200000" flipV="1">
            <a:off x="4997517" y="5068962"/>
            <a:ext cx="857256" cy="62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38" idx="0"/>
          </p:cNvCxnSpPr>
          <p:nvPr/>
        </p:nvCxnSpPr>
        <p:spPr>
          <a:xfrm rot="5400000" flipH="1" flipV="1">
            <a:off x="5286380" y="5000636"/>
            <a:ext cx="10001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9" idx="6"/>
          </p:cNvCxnSpPr>
          <p:nvPr/>
        </p:nvCxnSpPr>
        <p:spPr>
          <a:xfrm>
            <a:off x="5601628" y="4500570"/>
            <a:ext cx="18481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568875" y="392906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…</a:t>
            </a:r>
            <a:endParaRPr lang="zh-TW" altLang="en-US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6000760" y="274411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…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004794" y="1826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61934" y="2483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19124" y="2196052"/>
            <a:ext cx="2357454" cy="20002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99167E1-0D52-4881-A84F-1DD545F08546}"/>
              </a:ext>
            </a:extLst>
          </p:cNvPr>
          <p:cNvSpPr txBox="1"/>
          <p:nvPr/>
        </p:nvSpPr>
        <p:spPr>
          <a:xfrm>
            <a:off x="1966850" y="6068817"/>
            <a:ext cx="4973669" cy="646331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So complicated … </a:t>
            </a:r>
          </a:p>
          <a:p>
            <a:r>
              <a:rPr lang="en-US" altLang="zh-TW" dirty="0"/>
              <a:t>No worry,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altLang="zh-TW" dirty="0"/>
              <a:t> helps us do it in an easy way!!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007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1" grpId="0" animBg="1"/>
      <p:bldP spid="31" grpId="1" animBg="1"/>
      <p:bldP spid="32" grpId="0" animBg="1"/>
      <p:bldP spid="32" grpId="1" animBg="1"/>
      <p:bldP spid="24" grpId="0" animBg="1"/>
      <p:bldP spid="18" grpId="0" animBg="1"/>
      <p:bldP spid="18" grpId="1" animBg="1"/>
      <p:bldP spid="6" grpId="0"/>
      <p:bldP spid="6" grpId="1"/>
      <p:bldP spid="7" grpId="0"/>
      <p:bldP spid="7" grpId="1"/>
      <p:bldP spid="8" grpId="0" animBg="1"/>
      <p:bldP spid="8" grpId="1" animBg="1"/>
      <p:bldP spid="13" grpId="0"/>
      <p:bldP spid="14" grpId="0"/>
      <p:bldP spid="15" grpId="0"/>
      <p:bldP spid="16" grpId="0"/>
      <p:bldP spid="17" grpId="0"/>
      <p:bldP spid="17" grpId="1"/>
      <p:bldP spid="19" grpId="0" animBg="1"/>
      <p:bldP spid="19" grpId="1" animBg="1"/>
      <p:bldP spid="20" grpId="0"/>
      <p:bldP spid="20" grpId="1"/>
      <p:bldP spid="21" grpId="0"/>
      <p:bldP spid="22" grpId="0" animBg="1"/>
      <p:bldP spid="27" grpId="0" animBg="1"/>
      <p:bldP spid="27" grpId="1" animBg="1"/>
      <p:bldP spid="28" grpId="0"/>
      <p:bldP spid="28" grpId="1"/>
      <p:bldP spid="28" grpId="2"/>
      <p:bldP spid="29" grpId="0"/>
      <p:bldP spid="29" grpId="1"/>
      <p:bldP spid="29" grpId="2"/>
      <p:bldP spid="30" grpId="0"/>
      <p:bldP spid="35" grpId="0" animBg="1"/>
      <p:bldP spid="36" grpId="0" animBg="1"/>
      <p:bldP spid="49" grpId="0" animBg="1"/>
      <p:bldP spid="59" grpId="0" animBg="1"/>
      <p:bldP spid="69" grpId="0"/>
      <p:bldP spid="70" grpId="0"/>
      <p:bldP spid="72" grpId="0"/>
      <p:bldP spid="72" grpId="1"/>
      <p:bldP spid="73" grpId="0"/>
      <p:bldP spid="73" grpId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22DD-5565-4378-8AF3-68D84327EE4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Hierarchical Agglomerative Clustering (5/6)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 some cases, we want a partition of disjoint clusters just as in flat clustering.</a:t>
            </a:r>
          </a:p>
          <a:p>
            <a:pPr lvl="1"/>
            <a:r>
              <a:rPr lang="en-US" altLang="zh-TW" dirty="0"/>
              <a:t>The hierarchy needs to be </a:t>
            </a:r>
            <a:r>
              <a:rPr lang="en-US" altLang="zh-TW" u="sng" dirty="0"/>
              <a:t>cut at some point</a:t>
            </a:r>
            <a:r>
              <a:rPr lang="en-US" altLang="zh-TW" dirty="0"/>
              <a:t>!!</a:t>
            </a:r>
          </a:p>
          <a:p>
            <a:pPr lvl="1"/>
            <a:endParaRPr lang="en-US" altLang="zh-TW" sz="1000" dirty="0"/>
          </a:p>
          <a:p>
            <a:r>
              <a:rPr lang="en-US" altLang="zh-TW" b="1" dirty="0"/>
              <a:t>Criteria of cutting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As in flat clustering, we can also pre-specify the number of clusters </a:t>
            </a:r>
            <a:r>
              <a:rPr lang="en-US" altLang="zh-TW" i="1" dirty="0"/>
              <a:t>K</a:t>
            </a:r>
            <a:r>
              <a:rPr lang="en-US" altLang="zh-TW" dirty="0"/>
              <a:t>.</a:t>
            </a:r>
          </a:p>
          <a:p>
            <a:pPr lvl="2"/>
            <a:endParaRPr lang="en-US" altLang="zh-TW" sz="400" dirty="0"/>
          </a:p>
          <a:p>
            <a:pPr lvl="1"/>
            <a:r>
              <a:rPr lang="en-US" altLang="zh-TW" dirty="0"/>
              <a:t>Cut at a pre-specified level of similarity.</a:t>
            </a:r>
          </a:p>
          <a:p>
            <a:pPr lvl="2"/>
            <a:r>
              <a:rPr lang="en-US" altLang="zh-TW" dirty="0"/>
              <a:t>We cut the </a:t>
            </a:r>
            <a:r>
              <a:rPr lang="en-US" altLang="zh-TW" dirty="0" err="1"/>
              <a:t>dendrogram</a:t>
            </a:r>
            <a:r>
              <a:rPr lang="en-US" altLang="zh-TW" dirty="0"/>
              <a:t> at 0.4.</a:t>
            </a:r>
          </a:p>
          <a:p>
            <a:pPr lvl="2"/>
            <a:r>
              <a:rPr lang="en-US" altLang="zh-TW" dirty="0"/>
              <a:t>We want clusters with a minimum combination similarity of 0.4.</a:t>
            </a:r>
          </a:p>
          <a:p>
            <a:pPr lvl="2"/>
            <a:endParaRPr lang="en-US" altLang="zh-TW" sz="400" dirty="0"/>
          </a:p>
          <a:p>
            <a:pPr lvl="1"/>
            <a:r>
              <a:rPr lang="en-US" altLang="zh-TW" dirty="0"/>
              <a:t>Cut the dendrogram where the gap between two successive combination similarities is largest.</a:t>
            </a:r>
          </a:p>
          <a:p>
            <a:pPr lvl="2"/>
            <a:r>
              <a:rPr lang="en-US" altLang="zh-TW" dirty="0"/>
              <a:t>Merging one more cluster decreases the quality of the clustering significantly.</a:t>
            </a:r>
          </a:p>
          <a:p>
            <a:pPr lvl="2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833C-B796-4B95-AEA1-761C4A3E6D8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Hierarchical Agglomerative Clustering (6/6)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445" y="1844675"/>
            <a:ext cx="4276065" cy="461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956555" y="2934575"/>
            <a:ext cx="1808162" cy="5905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Arial" charset="0"/>
              </a:rPr>
              <a:t>Cutting at 0.4 </a:t>
            </a:r>
          </a:p>
          <a:p>
            <a:r>
              <a:rPr lang="en-US" altLang="zh-TW" sz="1600" dirty="0">
                <a:latin typeface="Arial" charset="0"/>
              </a:rPr>
              <a:t>yields 24 clusters.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 flipV="1">
            <a:off x="6451730" y="2948862"/>
            <a:ext cx="504825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885117" y="2142412"/>
            <a:ext cx="1808163" cy="5905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Arial" charset="0"/>
              </a:rPr>
              <a:t>Cutting at 0.1</a:t>
            </a:r>
          </a:p>
          <a:p>
            <a:r>
              <a:rPr lang="en-US" altLang="zh-TW" sz="1600" dirty="0">
                <a:latin typeface="Arial" charset="0"/>
              </a:rPr>
              <a:t>yields 12 clusters.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 flipV="1">
            <a:off x="6380292" y="2228137"/>
            <a:ext cx="504825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8A05-E4AC-41F8-AF19-321D4CAA3CB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Single-link and Complete-link (1/7)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000" b="1" i="1" dirty="0">
                <a:solidFill>
                  <a:srgbClr val="C00000"/>
                </a:solidFill>
              </a:rPr>
              <a:t>Single-link 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dirty="0"/>
              <a:t>The similarity of two clusters is the similarity of </a:t>
            </a:r>
            <a:r>
              <a:rPr lang="en-US" altLang="zh-TW" sz="1800" b="1" dirty="0">
                <a:solidFill>
                  <a:srgbClr val="FF0000"/>
                </a:solidFill>
              </a:rPr>
              <a:t>their most similar members</a:t>
            </a:r>
            <a:r>
              <a:rPr lang="en-US" altLang="zh-TW" sz="1800" dirty="0"/>
              <a:t>. </a:t>
            </a:r>
          </a:p>
          <a:p>
            <a:pPr lvl="1"/>
            <a:endParaRPr lang="en-US" altLang="zh-TW" sz="800" dirty="0"/>
          </a:p>
          <a:p>
            <a:pPr lvl="1"/>
            <a:r>
              <a:rPr lang="en-US" altLang="zh-TW" sz="1800" dirty="0"/>
              <a:t>This merge criterion is </a:t>
            </a:r>
            <a:r>
              <a:rPr lang="en-US" altLang="zh-TW" sz="1800" b="1" dirty="0">
                <a:solidFill>
                  <a:srgbClr val="FF0000"/>
                </a:solidFill>
              </a:rPr>
              <a:t>local</a:t>
            </a:r>
            <a:r>
              <a:rPr lang="en-US" altLang="zh-TW" sz="1800" dirty="0"/>
              <a:t>.</a:t>
            </a:r>
          </a:p>
          <a:p>
            <a:pPr lvl="2"/>
            <a:r>
              <a:rPr lang="en-US" altLang="zh-TW" sz="1600" dirty="0"/>
              <a:t>We pay attention solely to the </a:t>
            </a:r>
            <a:r>
              <a:rPr lang="en-US" altLang="zh-TW" sz="1600" u="sng" dirty="0"/>
              <a:t>area where the two clusters come closest to each other</a:t>
            </a:r>
            <a:r>
              <a:rPr lang="en-US" altLang="zh-TW" sz="1600" dirty="0"/>
              <a:t>.</a:t>
            </a:r>
          </a:p>
          <a:p>
            <a:pPr lvl="2"/>
            <a:r>
              <a:rPr lang="en-US" altLang="zh-TW" sz="1600" dirty="0"/>
              <a:t>The cluster overall structure is not taken into account.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781300"/>
            <a:ext cx="3024187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14496</TotalTime>
  <Words>1544</Words>
  <Application>Microsoft Office PowerPoint</Application>
  <PresentationFormat>如螢幕大小 (4:3)</PresentationFormat>
  <Paragraphs>272</Paragraphs>
  <Slides>23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Cambria Math</vt:lpstr>
      <vt:lpstr>Courier New</vt:lpstr>
      <vt:lpstr>Wingdings</vt:lpstr>
      <vt:lpstr>回顧</vt:lpstr>
      <vt:lpstr>Equation</vt:lpstr>
      <vt:lpstr>Hierarchical Agglomerative Clustering</vt:lpstr>
      <vt:lpstr>Preface</vt:lpstr>
      <vt:lpstr>Hierarchical Agglomerative Clustering (1/6)</vt:lpstr>
      <vt:lpstr>Hierarchical Agglomerative Clustering (2/6)</vt:lpstr>
      <vt:lpstr>Hierarchical Agglomerative Clustering (3/6)</vt:lpstr>
      <vt:lpstr>Hierarchical Agglomerative Clustering (4/6)</vt:lpstr>
      <vt:lpstr>Hierarchical Agglomerative Clustering (5/6)</vt:lpstr>
      <vt:lpstr>Hierarchical Agglomerative Clustering (6/6)</vt:lpstr>
      <vt:lpstr>Single-link and Complete-link (1/7)</vt:lpstr>
      <vt:lpstr>Single-link and Complete-link (2/7)</vt:lpstr>
      <vt:lpstr>Single-link and Complete-link (3/7)</vt:lpstr>
      <vt:lpstr>Single-link and Complete-link (4/7)</vt:lpstr>
      <vt:lpstr>Single-link and Complete-link (5/7)</vt:lpstr>
      <vt:lpstr>Single-link and Complete-link (6/7)</vt:lpstr>
      <vt:lpstr>Single-link and Complete-link (7/7)</vt:lpstr>
      <vt:lpstr>Group-average Linkage (1/2)</vt:lpstr>
      <vt:lpstr>Group-average Linkage (2/2)</vt:lpstr>
      <vt:lpstr>Centroid Linkage</vt:lpstr>
      <vt:lpstr>Ward’s Linkage (1/2)</vt:lpstr>
      <vt:lpstr>Ward’s Linkage (2/2)</vt:lpstr>
      <vt:lpstr>Which Similarity Strategy Is The Best ?</vt:lpstr>
      <vt:lpstr>Practice Time (1/2)</vt:lpstr>
      <vt:lpstr>Practice Time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Chien Chin Chen</cp:lastModifiedBy>
  <cp:revision>1280</cp:revision>
  <dcterms:created xsi:type="dcterms:W3CDTF">2020-05-18T06:06:35Z</dcterms:created>
  <dcterms:modified xsi:type="dcterms:W3CDTF">2020-11-26T06:50:30Z</dcterms:modified>
</cp:coreProperties>
</file>