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28" r:id="rId1"/>
  </p:sldMasterIdLst>
  <p:notesMasterIdLst>
    <p:notesMasterId r:id="rId36"/>
  </p:notes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  <p:sldId id="265" r:id="rId9"/>
    <p:sldId id="266" r:id="rId10"/>
    <p:sldId id="267" r:id="rId11"/>
    <p:sldId id="268" r:id="rId12"/>
    <p:sldId id="270" r:id="rId13"/>
    <p:sldId id="288" r:id="rId14"/>
    <p:sldId id="289" r:id="rId15"/>
    <p:sldId id="290" r:id="rId16"/>
    <p:sldId id="291" r:id="rId17"/>
    <p:sldId id="271" r:id="rId18"/>
    <p:sldId id="272" r:id="rId19"/>
    <p:sldId id="273" r:id="rId20"/>
    <p:sldId id="275" r:id="rId21"/>
    <p:sldId id="276" r:id="rId22"/>
    <p:sldId id="278" r:id="rId23"/>
    <p:sldId id="280" r:id="rId24"/>
    <p:sldId id="281" r:id="rId25"/>
    <p:sldId id="282" r:id="rId26"/>
    <p:sldId id="287" r:id="rId27"/>
    <p:sldId id="284" r:id="rId28"/>
    <p:sldId id="279" r:id="rId29"/>
    <p:sldId id="285" r:id="rId30"/>
    <p:sldId id="292" r:id="rId31"/>
    <p:sldId id="293" r:id="rId32"/>
    <p:sldId id="294" r:id="rId33"/>
    <p:sldId id="295" r:id="rId34"/>
    <p:sldId id="26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33CC33"/>
    <a:srgbClr val="CC3399"/>
    <a:srgbClr val="FF99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43" autoAdjust="0"/>
    <p:restoredTop sz="97489" autoAdjust="0"/>
  </p:normalViewPr>
  <p:slideViewPr>
    <p:cSldViewPr snapToGrid="0">
      <p:cViewPr varScale="1">
        <p:scale>
          <a:sx n="165" d="100"/>
          <a:sy n="165" d="100"/>
        </p:scale>
        <p:origin x="9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F0691-AD24-4BFB-B900-B1D209DF8D94}" type="datetimeFigureOut">
              <a:rPr lang="zh-TW" altLang="en-US" smtClean="0"/>
              <a:t>2020/12/3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CA1A0-5EA6-4B58-8AE8-F5644F1B2D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15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CA1A0-5EA6-4B58-8AE8-F5644F1B2D8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197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CA1A0-5EA6-4B58-8AE8-F5644F1B2D8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5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CA1A0-5EA6-4B58-8AE8-F5644F1B2D8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705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CA1A0-5EA6-4B58-8AE8-F5644F1B2D8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22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CA1A0-5EA6-4B58-8AE8-F5644F1B2D8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90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CA1A0-5EA6-4B58-8AE8-F5644F1B2D8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434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CA1A0-5EA6-4B58-8AE8-F5644F1B2D8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9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CA1A0-5EA6-4B58-8AE8-F5644F1B2D8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21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1A7D-409E-4C82-84C6-5B403B707AEA}" type="datetime1">
              <a:rPr lang="en-US" altLang="zh-TW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30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B2F2E-EA9F-4E91-BD1F-6F90CC3B932B}" type="datetime1">
              <a:rPr lang="en-US" altLang="zh-TW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2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5E8F-A9CE-4571-B465-6A4B0060E844}" type="datetime1">
              <a:rPr lang="en-US" altLang="zh-TW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46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676400" cy="457200"/>
          </a:xfrm>
        </p:spPr>
        <p:txBody>
          <a:bodyPr/>
          <a:lstStyle>
            <a:lvl1pPr>
              <a:defRPr/>
            </a:lvl1pPr>
          </a:lstStyle>
          <a:p>
            <a:fld id="{1B69AAF0-E7A0-4FF4-9DC2-624F5B98D289}" type="datetime1">
              <a:rPr lang="en-US" altLang="zh-TW" smtClean="0"/>
              <a:t>12/3/2020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A00F7D-DDDF-4BB9-A7F6-2BAB9DA7E54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150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450B6-8D72-482B-9E7A-83B4B9C87A0E}" type="datetime1">
              <a:rPr lang="en-US" altLang="zh-TW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7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DB72-34E5-4230-BCEB-2E452BF076D7}" type="datetime1">
              <a:rPr lang="en-US" altLang="zh-TW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3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4DA9-DB59-4C68-80DC-26D3C106C645}" type="datetime1">
              <a:rPr lang="en-US" altLang="zh-TW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7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D30B1-8811-4595-9F0D-4745E0F994C3}" type="datetime1">
              <a:rPr lang="en-US" altLang="zh-TW" smtClean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32D3-70C6-44B0-BBF9-03F9F95CC03F}" type="datetime1">
              <a:rPr lang="en-US" altLang="zh-TW" smtClean="0"/>
              <a:t>12/3/2020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2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6019-3AAA-4DE4-AC92-8A4AEFEC9ABA}" type="datetime1">
              <a:rPr lang="en-US" altLang="zh-TW" smtClean="0"/>
              <a:t>12/3/2020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4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903433B-5A10-417D-B8DF-0EA7F5669C09}" type="datetime1">
              <a:rPr lang="en-US" altLang="zh-TW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3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042C7-E1FB-4A11-B266-9340CA62741B}" type="datetime1">
              <a:rPr lang="en-US" altLang="zh-TW" smtClean="0"/>
              <a:t>12/3/2020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4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DA232A-4955-4E5B-9404-6199D00EFB91}" type="datetime1">
              <a:rPr lang="en-US" altLang="zh-TW" smtClean="0"/>
              <a:t>12/3/2020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10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D0499-6CD0-46F9-B267-52E79F056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Latent Semantic Analysis</a:t>
            </a:r>
            <a:br>
              <a:rPr lang="en-US" altLang="zh-TW" sz="6600" cap="none" dirty="0"/>
            </a:br>
            <a:r>
              <a:rPr lang="en-US" altLang="zh-TW" sz="2800" cap="none" dirty="0"/>
              <a:t>SVD, LDA</a:t>
            </a:r>
            <a:endParaRPr lang="zh-TW" altLang="en-US" sz="6600" cap="none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8492EA-012C-4C4E-9513-514380254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Chien Chin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228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F2B5C-3E7A-4542-A781-30702BE8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Singular Value Decomposition (6/6)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7E5A31-A4E9-4DE2-A7D2-784D18B2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Back to the term-document matrix</a:t>
            </a:r>
          </a:p>
          <a:p>
            <a:pPr lvl="1"/>
            <a:r>
              <a:rPr lang="en-US" altLang="zh-TW" dirty="0"/>
              <a:t>By preserving </a:t>
            </a:r>
            <a:r>
              <a:rPr lang="en-US" altLang="zh-TW" i="1" dirty="0"/>
              <a:t>k</a:t>
            </a:r>
            <a:r>
              <a:rPr lang="en-US" altLang="zh-TW" dirty="0"/>
              <a:t> most significant topics, we may re-construct the original text!! (without losing too much text information)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148126-8E0E-477E-A50E-53CB02D45884}"/>
              </a:ext>
            </a:extLst>
          </p:cNvPr>
          <p:cNvSpPr/>
          <p:nvPr/>
        </p:nvSpPr>
        <p:spPr>
          <a:xfrm>
            <a:off x="915489" y="3258823"/>
            <a:ext cx="1157463" cy="19302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i="1" dirty="0" err="1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en-US" altLang="zh-TW" sz="2800" i="1" baseline="-25000" dirty="0" err="1">
                <a:solidFill>
                  <a:schemeClr val="bg1">
                    <a:lumMod val="95000"/>
                  </a:schemeClr>
                </a:solidFill>
              </a:rPr>
              <a:t>mxn</a:t>
            </a:r>
            <a:endParaRPr lang="zh-TW" altLang="en-US" sz="2800" i="1" baseline="-25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514EAE-706C-41BB-8A4C-60EA3B076861}"/>
              </a:ext>
            </a:extLst>
          </p:cNvPr>
          <p:cNvSpPr/>
          <p:nvPr/>
        </p:nvSpPr>
        <p:spPr>
          <a:xfrm>
            <a:off x="3196854" y="3258822"/>
            <a:ext cx="1831112" cy="1930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i="1" baseline="-250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F16B7D-F504-4D6A-8D4F-FED72942FF19}"/>
              </a:ext>
            </a:extLst>
          </p:cNvPr>
          <p:cNvSpPr/>
          <p:nvPr/>
        </p:nvSpPr>
        <p:spPr>
          <a:xfrm>
            <a:off x="5292018" y="3258822"/>
            <a:ext cx="1157463" cy="19302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i="1" baseline="-250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D92243-F1B4-493C-BCF2-DB7EBB09785E}"/>
              </a:ext>
            </a:extLst>
          </p:cNvPr>
          <p:cNvSpPr/>
          <p:nvPr/>
        </p:nvSpPr>
        <p:spPr>
          <a:xfrm>
            <a:off x="7333027" y="3274297"/>
            <a:ext cx="1157463" cy="1157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i="1" baseline="-25000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8DBE248-D26A-48A2-9FF6-44A32DA107EC}"/>
              </a:ext>
            </a:extLst>
          </p:cNvPr>
          <p:cNvSpPr txBox="1"/>
          <p:nvPr/>
        </p:nvSpPr>
        <p:spPr>
          <a:xfrm>
            <a:off x="2066865" y="375490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</a:rPr>
              <a:t>≈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A81131-40A1-4EA7-A494-E39C9F1E5148}"/>
              </a:ext>
            </a:extLst>
          </p:cNvPr>
          <p:cNvSpPr/>
          <p:nvPr/>
        </p:nvSpPr>
        <p:spPr>
          <a:xfrm>
            <a:off x="3196524" y="3258822"/>
            <a:ext cx="486910" cy="1930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i="1" baseline="-25000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4F00CA-23E6-4762-BD15-5B4F22C6C04E}"/>
              </a:ext>
            </a:extLst>
          </p:cNvPr>
          <p:cNvSpPr/>
          <p:nvPr/>
        </p:nvSpPr>
        <p:spPr>
          <a:xfrm>
            <a:off x="3079699" y="5204029"/>
            <a:ext cx="834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i="1" dirty="0" err="1"/>
              <a:t>U</a:t>
            </a:r>
            <a:r>
              <a:rPr lang="en-US" altLang="zh-TW" sz="2800" i="1" baseline="-25000" dirty="0" err="1"/>
              <a:t>mxk</a:t>
            </a:r>
            <a:endParaRPr lang="zh-TW" altLang="en-US" sz="2800" i="1" baseline="-25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474347-9FB4-49FC-B1AA-3C684FA03843}"/>
              </a:ext>
            </a:extLst>
          </p:cNvPr>
          <p:cNvSpPr/>
          <p:nvPr/>
        </p:nvSpPr>
        <p:spPr>
          <a:xfrm>
            <a:off x="5292018" y="3258822"/>
            <a:ext cx="468299" cy="440155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i="1" baseline="-25000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8E6F3F6-B5E3-46C6-89D9-26030726F69A}"/>
              </a:ext>
            </a:extLst>
          </p:cNvPr>
          <p:cNvSpPr/>
          <p:nvPr/>
        </p:nvSpPr>
        <p:spPr>
          <a:xfrm>
            <a:off x="5247443" y="5175696"/>
            <a:ext cx="694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altLang="zh-TW" sz="2800" dirty="0">
                <a:cs typeface="Arial" panose="020B0604020202020204" pitchFamily="34" charset="0"/>
              </a:rPr>
              <a:t>Σ</a:t>
            </a:r>
            <a:r>
              <a:rPr lang="en-US" altLang="zh-TW" sz="2800" i="1" baseline="-25000" dirty="0" err="1">
                <a:cs typeface="Arial" panose="020B0604020202020204" pitchFamily="34" charset="0"/>
              </a:rPr>
              <a:t>kxk</a:t>
            </a:r>
            <a:endParaRPr lang="zh-TW" altLang="en-US" sz="2800" i="1" baseline="-25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B65E63-9B85-446D-BA5A-412441AC8274}"/>
              </a:ext>
            </a:extLst>
          </p:cNvPr>
          <p:cNvSpPr/>
          <p:nvPr/>
        </p:nvSpPr>
        <p:spPr>
          <a:xfrm>
            <a:off x="7478305" y="4519676"/>
            <a:ext cx="866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i="1" dirty="0" err="1"/>
              <a:t>V</a:t>
            </a:r>
            <a:r>
              <a:rPr lang="en-US" altLang="zh-TW" sz="2800" i="1" baseline="30000" dirty="0" err="1"/>
              <a:t>T</a:t>
            </a:r>
            <a:r>
              <a:rPr lang="en-US" altLang="zh-TW" sz="2800" i="1" baseline="-25000" dirty="0" err="1"/>
              <a:t>kxn</a:t>
            </a:r>
            <a:endParaRPr lang="zh-TW" altLang="en-US" sz="2800" i="1" baseline="-25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569C2B-C50C-4004-886E-164A1106C5CE}"/>
              </a:ext>
            </a:extLst>
          </p:cNvPr>
          <p:cNvSpPr/>
          <p:nvPr/>
        </p:nvSpPr>
        <p:spPr>
          <a:xfrm>
            <a:off x="7333027" y="3274297"/>
            <a:ext cx="1157463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i="1" baseline="-250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A3B7EBF-D235-4E4A-A614-D45666AD06B3}"/>
              </a:ext>
            </a:extLst>
          </p:cNvPr>
          <p:cNvSpPr txBox="1"/>
          <p:nvPr/>
        </p:nvSpPr>
        <p:spPr>
          <a:xfrm>
            <a:off x="144442" y="3954955"/>
            <a:ext cx="7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terms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CC35461-FDF8-4F67-899D-2EE0D2E695F0}"/>
              </a:ext>
            </a:extLst>
          </p:cNvPr>
          <p:cNvSpPr txBox="1"/>
          <p:nvPr/>
        </p:nvSpPr>
        <p:spPr>
          <a:xfrm>
            <a:off x="941442" y="2883641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documents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AA5B886-875A-4AD6-AF8C-A45A4424A00E}"/>
              </a:ext>
            </a:extLst>
          </p:cNvPr>
          <p:cNvSpPr txBox="1"/>
          <p:nvPr/>
        </p:nvSpPr>
        <p:spPr>
          <a:xfrm>
            <a:off x="2486876" y="3954955"/>
            <a:ext cx="7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terms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1E82A0B-38D5-4EA4-86E8-3F03C6676EFB}"/>
              </a:ext>
            </a:extLst>
          </p:cNvPr>
          <p:cNvSpPr txBox="1"/>
          <p:nvPr/>
        </p:nvSpPr>
        <p:spPr>
          <a:xfrm>
            <a:off x="3109750" y="2883202"/>
            <a:ext cx="9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k</a:t>
            </a:r>
            <a:r>
              <a:rPr lang="en-US" altLang="zh-TW" dirty="0"/>
              <a:t> topics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11D3B18-41D7-40A9-A66C-AB68ACAB2E74}"/>
              </a:ext>
            </a:extLst>
          </p:cNvPr>
          <p:cNvSpPr txBox="1"/>
          <p:nvPr/>
        </p:nvSpPr>
        <p:spPr>
          <a:xfrm>
            <a:off x="6449481" y="3336916"/>
            <a:ext cx="9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k</a:t>
            </a:r>
            <a:r>
              <a:rPr lang="en-US" altLang="zh-TW" dirty="0"/>
              <a:t> topics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85836CD-8DC6-47CD-8810-410FDDC63C89}"/>
              </a:ext>
            </a:extLst>
          </p:cNvPr>
          <p:cNvSpPr txBox="1"/>
          <p:nvPr/>
        </p:nvSpPr>
        <p:spPr>
          <a:xfrm>
            <a:off x="7294697" y="2883202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documents</a:t>
            </a:r>
            <a:endParaRPr lang="zh-TW" altLang="en-US" dirty="0"/>
          </a:p>
        </p:txBody>
      </p:sp>
      <p:sp>
        <p:nvSpPr>
          <p:cNvPr id="22" name="語音泡泡: 矩形 21">
            <a:extLst>
              <a:ext uri="{FF2B5EF4-FFF2-40B4-BE49-F238E27FC236}">
                <a16:creationId xmlns:a16="http://schemas.microsoft.com/office/drawing/2014/main" id="{F8F1D8FC-49C8-4AEB-BD9C-8590D80AF495}"/>
              </a:ext>
            </a:extLst>
          </p:cNvPr>
          <p:cNvSpPr/>
          <p:nvPr/>
        </p:nvSpPr>
        <p:spPr>
          <a:xfrm>
            <a:off x="5229458" y="5727249"/>
            <a:ext cx="3721189" cy="523220"/>
          </a:xfrm>
          <a:prstGeom prst="wedgeRectCallout">
            <a:avLst>
              <a:gd name="adj1" fmla="val 11432"/>
              <a:gd name="adj2" fmla="val -179848"/>
            </a:avLst>
          </a:prstGeom>
          <a:solidFill>
            <a:srgbClr val="33CC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chemeClr val="bg1"/>
                </a:solidFill>
              </a:rPr>
              <a:t>This way, a document can be represented by a k-dimensional (low) vector.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685074A7-1BEB-4A21-A601-78D05DF3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AA0A4-E133-44EC-943A-AB83FB6F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SVD</a:t>
            </a:r>
            <a:r>
              <a:rPr lang="zh-TW" altLang="en-US" dirty="0"/>
              <a:t> </a:t>
            </a:r>
            <a:r>
              <a:rPr lang="en-US" altLang="zh-TW" dirty="0"/>
              <a:t>+ KNN Example (1/6)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9B0E73-31E9-4BA2-ADD9-BFB792E71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our previous examples, we input classification and clustering models </a:t>
            </a:r>
            <a:r>
              <a:rPr lang="en-US" altLang="zh-TW" b="1" dirty="0">
                <a:solidFill>
                  <a:srgbClr val="FFC000"/>
                </a:solidFill>
              </a:rPr>
              <a:t>sparse </a:t>
            </a:r>
            <a:r>
              <a:rPr lang="en-US" altLang="zh-TW" dirty="0"/>
              <a:t>TFIDF vectors.</a:t>
            </a:r>
          </a:p>
          <a:p>
            <a:pPr lvl="3"/>
            <a:endParaRPr lang="en-US" altLang="zh-TW" sz="800" dirty="0"/>
          </a:p>
          <a:p>
            <a:r>
              <a:rPr lang="en-US" altLang="zh-TW" dirty="0"/>
              <a:t>In this practice, we first convert documents into low-dimensional topic vectors using SVD.</a:t>
            </a:r>
          </a:p>
          <a:p>
            <a:pPr lvl="2"/>
            <a:endParaRPr lang="en-US" altLang="zh-TW" sz="800" dirty="0"/>
          </a:p>
          <a:p>
            <a:r>
              <a:rPr lang="en-US" altLang="zh-TW" dirty="0"/>
              <a:t>Then, using them to construct a KNN classification model.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C7111-D7FF-4EF6-875B-0F4C1EAB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9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6F226-DA48-4086-89D6-5E780EBB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SVD</a:t>
            </a:r>
            <a:r>
              <a:rPr lang="zh-TW" altLang="en-US" dirty="0"/>
              <a:t> </a:t>
            </a:r>
            <a:r>
              <a:rPr lang="en-US" altLang="zh-TW" dirty="0"/>
              <a:t>+ KNN Example (2/6)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A2CBB7-A0A4-474F-9D23-B38F2CB8E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122" y="1810138"/>
            <a:ext cx="6143638" cy="4893479"/>
          </a:xfrm>
          <a:prstGeom prst="rect">
            <a:avLst/>
          </a:prstGeom>
        </p:spPr>
      </p:pic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113CF0C8-CBBF-49A9-A19B-D06E3C92A309}"/>
              </a:ext>
            </a:extLst>
          </p:cNvPr>
          <p:cNvSpPr/>
          <p:nvPr/>
        </p:nvSpPr>
        <p:spPr>
          <a:xfrm>
            <a:off x="608356" y="4926831"/>
            <a:ext cx="1506544" cy="1168177"/>
          </a:xfrm>
          <a:prstGeom prst="wedgeRoundRectCallout">
            <a:avLst>
              <a:gd name="adj1" fmla="val 60033"/>
              <a:gd name="adj2" fmla="val 66969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/>
                </a:solidFill>
              </a:rPr>
              <a:t>Nothing new here; just create the TFIDF matrix (vectors)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6C05B8D-FF23-483C-AA2E-27455E8E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9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87C00-5A23-4904-BBB8-C6AA9F0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SVD</a:t>
            </a:r>
            <a:r>
              <a:rPr lang="zh-TW" altLang="en-US" dirty="0"/>
              <a:t> </a:t>
            </a:r>
            <a:r>
              <a:rPr lang="en-US" altLang="zh-TW" dirty="0"/>
              <a:t>+ KNN Example (3/6)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443DE2E5-4C93-44D6-B7B3-0A91AA7CB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158" y="1783357"/>
            <a:ext cx="5343671" cy="4879833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C62577B-9CF5-4E39-BF32-A3AA5F7630CE}"/>
              </a:ext>
            </a:extLst>
          </p:cNvPr>
          <p:cNvCxnSpPr>
            <a:cxnSpLocks/>
          </p:cNvCxnSpPr>
          <p:nvPr/>
        </p:nvCxnSpPr>
        <p:spPr>
          <a:xfrm>
            <a:off x="3831924" y="2324061"/>
            <a:ext cx="20463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32A0FC1-E53B-4C8E-B3AF-A1FEAAD64250}"/>
              </a:ext>
            </a:extLst>
          </p:cNvPr>
          <p:cNvCxnSpPr>
            <a:cxnSpLocks/>
          </p:cNvCxnSpPr>
          <p:nvPr/>
        </p:nvCxnSpPr>
        <p:spPr>
          <a:xfrm>
            <a:off x="3376312" y="2046924"/>
            <a:ext cx="27539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2C3164E5-8EED-45AB-938E-5DA6DD0B8E0D}"/>
              </a:ext>
            </a:extLst>
          </p:cNvPr>
          <p:cNvSpPr/>
          <p:nvPr/>
        </p:nvSpPr>
        <p:spPr>
          <a:xfrm>
            <a:off x="3045664" y="5598067"/>
            <a:ext cx="661295" cy="24220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792906F-5EC9-4FF3-8F7A-13E46757FC99}"/>
              </a:ext>
            </a:extLst>
          </p:cNvPr>
          <p:cNvSpPr/>
          <p:nvPr/>
        </p:nvSpPr>
        <p:spPr>
          <a:xfrm>
            <a:off x="3024298" y="5026486"/>
            <a:ext cx="661295" cy="24220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EAEBA864-AD25-41AE-BABA-7F7806AFF07B}"/>
              </a:ext>
            </a:extLst>
          </p:cNvPr>
          <p:cNvSpPr/>
          <p:nvPr/>
        </p:nvSpPr>
        <p:spPr>
          <a:xfrm>
            <a:off x="3024298" y="6154791"/>
            <a:ext cx="4610531" cy="50839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0E484F-A0F1-4D87-A7AA-79FCF6DE086F}"/>
              </a:ext>
            </a:extLst>
          </p:cNvPr>
          <p:cNvSpPr txBox="1"/>
          <p:nvPr/>
        </p:nvSpPr>
        <p:spPr>
          <a:xfrm>
            <a:off x="962321" y="447147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≈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8ED1D92-E1BD-4026-8A88-5E0F6C3315E8}"/>
              </a:ext>
            </a:extLst>
          </p:cNvPr>
          <p:cNvSpPr/>
          <p:nvPr/>
        </p:nvSpPr>
        <p:spPr>
          <a:xfrm>
            <a:off x="586836" y="4384301"/>
            <a:ext cx="379732" cy="75847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TF</a:t>
            </a:r>
          </a:p>
          <a:p>
            <a:pPr algn="ctr"/>
            <a:r>
              <a:rPr lang="en-US" altLang="zh-TW" sz="900" dirty="0"/>
              <a:t>IDF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8ED96C73-2F58-4561-AEEC-5390A96D3E40}"/>
              </a:ext>
            </a:extLst>
          </p:cNvPr>
          <p:cNvSpPr/>
          <p:nvPr/>
        </p:nvSpPr>
        <p:spPr>
          <a:xfrm>
            <a:off x="1509171" y="4384301"/>
            <a:ext cx="100520" cy="118255"/>
          </a:xfrm>
          <a:prstGeom prst="round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3C90EF6-AD28-44C5-80E1-1D9CB8E89FE6}"/>
              </a:ext>
            </a:extLst>
          </p:cNvPr>
          <p:cNvSpPr txBox="1"/>
          <p:nvPr/>
        </p:nvSpPr>
        <p:spPr>
          <a:xfrm>
            <a:off x="318940" y="5120640"/>
            <a:ext cx="8705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52147x3227</a:t>
            </a:r>
            <a:endParaRPr lang="zh-TW" altLang="en-US" sz="1050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59912F1-4B88-474A-9E60-63DEFD8B1DCE}"/>
              </a:ext>
            </a:extLst>
          </p:cNvPr>
          <p:cNvSpPr/>
          <p:nvPr/>
        </p:nvSpPr>
        <p:spPr>
          <a:xfrm>
            <a:off x="1275384" y="4384301"/>
            <a:ext cx="147930" cy="758477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900" dirty="0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F204F8E-D4A0-41D1-8424-ACE291B9E9C3}"/>
              </a:ext>
            </a:extLst>
          </p:cNvPr>
          <p:cNvSpPr/>
          <p:nvPr/>
        </p:nvSpPr>
        <p:spPr>
          <a:xfrm>
            <a:off x="1710712" y="4384301"/>
            <a:ext cx="379732" cy="118256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9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45DC218-3F2C-4B25-A5E5-A032C7D99B75}"/>
              </a:ext>
            </a:extLst>
          </p:cNvPr>
          <p:cNvSpPr txBox="1"/>
          <p:nvPr/>
        </p:nvSpPr>
        <p:spPr>
          <a:xfrm>
            <a:off x="1029991" y="5120640"/>
            <a:ext cx="8705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/>
              <a:t>52147x10</a:t>
            </a:r>
            <a:endParaRPr lang="zh-TW" altLang="en-US" sz="105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994A8FA-CECE-4A34-AF23-B0A904695874}"/>
              </a:ext>
            </a:extLst>
          </p:cNvPr>
          <p:cNvSpPr txBox="1"/>
          <p:nvPr/>
        </p:nvSpPr>
        <p:spPr>
          <a:xfrm>
            <a:off x="1365457" y="4516041"/>
            <a:ext cx="5351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10x10</a:t>
            </a:r>
            <a:endParaRPr lang="zh-TW" altLang="en-US" sz="105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470AD68-7E40-4D93-AD85-DA6DB6C8725F}"/>
              </a:ext>
            </a:extLst>
          </p:cNvPr>
          <p:cNvSpPr txBox="1"/>
          <p:nvPr/>
        </p:nvSpPr>
        <p:spPr>
          <a:xfrm>
            <a:off x="1707514" y="4116903"/>
            <a:ext cx="7214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10x3227</a:t>
            </a:r>
            <a:endParaRPr lang="zh-TW" altLang="en-US" sz="105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F64B0D4-1F06-473E-B41C-50B50B8B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8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7" grpId="0" animBg="1"/>
      <p:bldP spid="19" grpId="0"/>
      <p:bldP spid="20" grpId="0" animBg="1"/>
      <p:bldP spid="21" grpId="0" animBg="1"/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1B0CE-1D04-4BD3-B185-B1183F2D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SVD</a:t>
            </a:r>
            <a:r>
              <a:rPr lang="zh-TW" altLang="en-US" dirty="0"/>
              <a:t> </a:t>
            </a:r>
            <a:r>
              <a:rPr lang="en-US" altLang="zh-TW" dirty="0"/>
              <a:t>+ KNN Example (4/6)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300581E-92C5-409C-8E46-9E6631B38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452" y="1846263"/>
            <a:ext cx="5860999" cy="4871778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8AC0998C-E612-480B-91D8-4B8A11961E6B}"/>
              </a:ext>
            </a:extLst>
          </p:cNvPr>
          <p:cNvSpPr/>
          <p:nvPr/>
        </p:nvSpPr>
        <p:spPr>
          <a:xfrm>
            <a:off x="2703618" y="3597017"/>
            <a:ext cx="5218072" cy="25770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18BC78F-8719-4AED-80F8-E384C070EB27}"/>
              </a:ext>
            </a:extLst>
          </p:cNvPr>
          <p:cNvSpPr/>
          <p:nvPr/>
        </p:nvSpPr>
        <p:spPr>
          <a:xfrm>
            <a:off x="2769286" y="4671355"/>
            <a:ext cx="3696827" cy="25780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1330FDBB-1C37-4B26-B6B2-D24F10E1E291}"/>
              </a:ext>
            </a:extLst>
          </p:cNvPr>
          <p:cNvSpPr/>
          <p:nvPr/>
        </p:nvSpPr>
        <p:spPr>
          <a:xfrm>
            <a:off x="2769286" y="6059052"/>
            <a:ext cx="3195701" cy="31831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32B4913-917E-49F5-9782-23520183E2D7}"/>
              </a:ext>
            </a:extLst>
          </p:cNvPr>
          <p:cNvCxnSpPr/>
          <p:nvPr/>
        </p:nvCxnSpPr>
        <p:spPr>
          <a:xfrm>
            <a:off x="5247381" y="2303510"/>
            <a:ext cx="1691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55C8A57-EA61-4D5A-9E7F-6AB9DC5C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98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A4C38A-BDAD-48A9-9E9A-8A2A3306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SVD</a:t>
            </a:r>
            <a:r>
              <a:rPr lang="zh-TW" altLang="en-US" dirty="0"/>
              <a:t> </a:t>
            </a:r>
            <a:r>
              <a:rPr lang="en-US" altLang="zh-TW" dirty="0"/>
              <a:t>+ KNN Example (5/6)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322ECB0-93CB-4E18-B298-E070925B8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179838"/>
            <a:ext cx="7543800" cy="3355575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465BB9D6-9169-48E1-B2EC-476618D1DA03}"/>
              </a:ext>
            </a:extLst>
          </p:cNvPr>
          <p:cNvSpPr/>
          <p:nvPr/>
        </p:nvSpPr>
        <p:spPr>
          <a:xfrm>
            <a:off x="2545819" y="2304127"/>
            <a:ext cx="1889222" cy="39073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A7992048-E661-466C-BB5B-180A5EE58087}"/>
              </a:ext>
            </a:extLst>
          </p:cNvPr>
          <p:cNvSpPr/>
          <p:nvPr/>
        </p:nvSpPr>
        <p:spPr>
          <a:xfrm>
            <a:off x="5135783" y="2416916"/>
            <a:ext cx="2686806" cy="700906"/>
          </a:xfrm>
          <a:prstGeom prst="wedgeRoundRectCallout">
            <a:avLst>
              <a:gd name="adj1" fmla="val -77671"/>
              <a:gd name="adj2" fmla="val -27155"/>
              <a:gd name="adj3" fmla="val 16667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/>
                </a:solidFill>
              </a:rPr>
              <a:t>Train/testing documents now are represented as </a:t>
            </a:r>
            <a:r>
              <a:rPr lang="en-US" altLang="zh-TW" sz="1400" b="1" dirty="0">
                <a:solidFill>
                  <a:srgbClr val="FF0000"/>
                </a:solidFill>
              </a:rPr>
              <a:t>topic vectors</a:t>
            </a:r>
            <a:r>
              <a:rPr lang="en-US" altLang="zh-TW" sz="1400" dirty="0">
                <a:solidFill>
                  <a:schemeClr val="tx1"/>
                </a:solidFill>
              </a:rPr>
              <a:t>!!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07D2B73-FC30-4B07-815F-F48BBA31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1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78780-87AD-4C7D-A8FC-C993119F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SVD</a:t>
            </a:r>
            <a:r>
              <a:rPr lang="zh-TW" altLang="en-US" dirty="0"/>
              <a:t> </a:t>
            </a:r>
            <a:r>
              <a:rPr lang="en-US" altLang="zh-TW" dirty="0"/>
              <a:t>+ KNN Example (6/6)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AEB0A972-05C2-4A7C-948B-0C2F44889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962" y="1814043"/>
            <a:ext cx="7064878" cy="21116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5DC87BD-221B-49F6-8E6D-9DBAFA5DA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62" y="4002340"/>
            <a:ext cx="7614772" cy="212454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81BC025-A1AF-4225-83DC-580C6634B53E}"/>
              </a:ext>
            </a:extLst>
          </p:cNvPr>
          <p:cNvSpPr txBox="1"/>
          <p:nvPr/>
        </p:nvSpPr>
        <p:spPr>
          <a:xfrm>
            <a:off x="458794" y="181404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TF-IDF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CC3947-3728-4F1A-A4FB-6107333D4E2A}"/>
              </a:ext>
            </a:extLst>
          </p:cNvPr>
          <p:cNvSpPr txBox="1"/>
          <p:nvPr/>
        </p:nvSpPr>
        <p:spPr>
          <a:xfrm>
            <a:off x="458794" y="4002339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SVD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E51779F-627B-4A13-89CF-631C2B174280}"/>
              </a:ext>
            </a:extLst>
          </p:cNvPr>
          <p:cNvSpPr txBox="1"/>
          <p:nvPr/>
        </p:nvSpPr>
        <p:spPr>
          <a:xfrm>
            <a:off x="5180257" y="4970791"/>
            <a:ext cx="3656770" cy="338554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Dimension reduction: from 52147 to 10 !!</a:t>
            </a:r>
            <a:endParaRPr lang="zh-TW" altLang="en-US" sz="16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1740A4-4AF6-46D5-A8A9-10159F13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0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B222E-B249-4870-A4B6-4474A691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Latent Dirichlet Allocation (1/13)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97C6C3-02BA-4E0F-B559-EF4599C8A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b="1" dirty="0"/>
              <a:t>probability-based</a:t>
            </a:r>
            <a:r>
              <a:rPr lang="en-US" altLang="zh-TW" dirty="0"/>
              <a:t> topic discovery model.</a:t>
            </a:r>
          </a:p>
          <a:p>
            <a:pPr lvl="1"/>
            <a:r>
              <a:rPr lang="en-US" altLang="zh-TW" dirty="0"/>
              <a:t>Reference paper: David M. </a:t>
            </a:r>
            <a:r>
              <a:rPr lang="en-US" altLang="zh-TW" dirty="0" err="1"/>
              <a:t>Blei</a:t>
            </a:r>
            <a:r>
              <a:rPr lang="en-US" altLang="zh-TW" dirty="0"/>
              <a:t>, Andrew Y. Ng, and Michael I. Jordan, Latent Dirichlet Allocation, Journal of Machine Learning Research, 3 (2003), 993-1022.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FBF89C-1812-49C1-8941-DA4EF5F08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54" y="3266119"/>
            <a:ext cx="4817720" cy="145598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9184542-D222-4B43-9EF3-4B0C07054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342" y="3429000"/>
            <a:ext cx="1243288" cy="274924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544A7C3-58CA-4F25-B7B6-3DF5EDF78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597" y="4326280"/>
            <a:ext cx="1746723" cy="22054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D496B7E-EA83-4E4F-8E36-6C81BFC6B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9443" y="3505535"/>
            <a:ext cx="1781230" cy="2596171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5B01026F-937C-4550-B3C4-8FDEFC0A4407}"/>
              </a:ext>
            </a:extLst>
          </p:cNvPr>
          <p:cNvSpPr/>
          <p:nvPr/>
        </p:nvSpPr>
        <p:spPr>
          <a:xfrm>
            <a:off x="2477339" y="4326280"/>
            <a:ext cx="418932" cy="18529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298637-6A45-459E-A78F-79F79596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23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48505-44ED-493A-9C06-162F63EC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Latent Dirichlet Allocation (2/13)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96C21C-6A83-4C24-9263-875483D64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Concept/assumption:</a:t>
            </a:r>
          </a:p>
          <a:p>
            <a:pPr lvl="1"/>
            <a:r>
              <a:rPr lang="en-US" altLang="zh-TW" dirty="0"/>
              <a:t>A document is generally involved several topics.</a:t>
            </a:r>
          </a:p>
          <a:p>
            <a:pPr lvl="2"/>
            <a:r>
              <a:rPr lang="en-US" altLang="zh-TW" dirty="0"/>
              <a:t>LDA views each document as </a:t>
            </a:r>
            <a:r>
              <a:rPr lang="en-US" altLang="zh-TW" b="1" u="sng" dirty="0"/>
              <a:t>a random mixture over latent topics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Or … each document is with a topic distribution.</a:t>
            </a:r>
          </a:p>
          <a:p>
            <a:pPr lvl="1"/>
            <a:r>
              <a:rPr lang="en-US" altLang="zh-TW" dirty="0"/>
              <a:t>Different topics prefer different words.</a:t>
            </a:r>
          </a:p>
          <a:p>
            <a:pPr lvl="2"/>
            <a:r>
              <a:rPr lang="en-US" altLang="zh-TW" dirty="0"/>
              <a:t>LDA characterizes a topic by </a:t>
            </a:r>
            <a:r>
              <a:rPr lang="en-US" altLang="zh-TW" b="1" u="sng" dirty="0"/>
              <a:t>a distribution over words</a:t>
            </a:r>
            <a:r>
              <a:rPr lang="en-US" altLang="zh-TW" dirty="0"/>
              <a:t>.</a:t>
            </a:r>
          </a:p>
          <a:p>
            <a:pPr lvl="2"/>
            <a:r>
              <a:rPr lang="en-US" altLang="zh-TW" dirty="0"/>
              <a:t>Or … each topic is with a word distribution.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When composing a document, LDA assumes:</a:t>
            </a:r>
          </a:p>
          <a:p>
            <a:pPr lvl="1"/>
            <a:r>
              <a:rPr lang="en-US" altLang="zh-TW" dirty="0"/>
              <a:t>A topic is selected based on the document’s topic mixture.</a:t>
            </a:r>
          </a:p>
          <a:p>
            <a:pPr lvl="1"/>
            <a:r>
              <a:rPr lang="en-US" altLang="zh-TW" dirty="0"/>
              <a:t>Then, a word is emitted in accordance with the topic’s word distribution. 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17553DC-BB2E-48C8-B692-D0863CDC1083}"/>
              </a:ext>
            </a:extLst>
          </p:cNvPr>
          <p:cNvSpPr txBox="1"/>
          <p:nvPr/>
        </p:nvSpPr>
        <p:spPr>
          <a:xfrm>
            <a:off x="3127930" y="5577765"/>
            <a:ext cx="523883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The two sets of distributions are unobserved!! 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We would like to infer them from a text corpus.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729228B-5201-4026-BECA-1E32E630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6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C0451-6EA7-4527-A1E7-82D8D095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Latent Dirichlet Allocation (3/13)</a:t>
            </a:r>
            <a:endParaRPr lang="zh-TW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CB2EB5-8821-45F9-AD83-F1D26F686A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Formal definition:</a:t>
                </a:r>
              </a:p>
              <a:p>
                <a:pPr lvl="1"/>
                <a:r>
                  <a:rPr lang="en-US" altLang="zh-TW" dirty="0"/>
                  <a:t>Assuming there are </a:t>
                </a:r>
                <a:r>
                  <a:rPr lang="en-US" altLang="zh-TW" b="1" i="1" dirty="0">
                    <a:solidFill>
                      <a:srgbClr val="FF33CC"/>
                    </a:solidFill>
                  </a:rPr>
                  <a:t>k</a:t>
                </a:r>
                <a:r>
                  <a:rPr lang="en-US" altLang="zh-TW" dirty="0"/>
                  <a:t> topics.</a:t>
                </a:r>
              </a:p>
              <a:p>
                <a:pPr lvl="1"/>
                <a:r>
                  <a:rPr lang="en-US" altLang="zh-TW" dirty="0"/>
                  <a:t>Each document has a topic distribution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/>
                      <m:sup>
                        <m:sSub>
                          <m:sSubPr>
                            <m:ctrlPr>
                              <a:rPr lang="en-US" altLang="zh-TW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TW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TW" dirty="0"/>
                  <a:t>, which obviously is a 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multinomial distribution</a:t>
                </a:r>
                <a:r>
                  <a:rPr lang="en-US" altLang="zh-TW" dirty="0"/>
                  <a:t>.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sz="1100" dirty="0"/>
              </a:p>
              <a:p>
                <a:pPr lvl="1"/>
                <a:endParaRPr lang="en-US" altLang="zh-TW" sz="1100" dirty="0"/>
              </a:p>
              <a:p>
                <a:pPr lvl="1"/>
                <a:r>
                  <a:rPr lang="en-US" altLang="zh-TW" dirty="0"/>
                  <a:t>The probability that a document </a:t>
                </a:r>
                <a:r>
                  <a:rPr lang="en-US" altLang="zh-TW" i="1" dirty="0"/>
                  <a:t>d</a:t>
                </a:r>
                <a:r>
                  <a:rPr lang="en-US" altLang="zh-TW" i="1" baseline="-25000" dirty="0"/>
                  <a:t>i</a:t>
                </a:r>
                <a:r>
                  <a:rPr lang="en-US" altLang="zh-TW" dirty="0"/>
                  <a:t> belongs to topic </a:t>
                </a:r>
                <a:r>
                  <a:rPr lang="en-US" altLang="zh-TW" i="1" dirty="0"/>
                  <a:t>z</a:t>
                </a:r>
                <a:r>
                  <a:rPr lang="en-US" altLang="zh-TW" dirty="0"/>
                  <a:t> (1 ≤ </a:t>
                </a:r>
                <a:r>
                  <a:rPr lang="en-US" altLang="zh-TW" i="1" dirty="0"/>
                  <a:t>z</a:t>
                </a:r>
                <a:r>
                  <a:rPr lang="en-US" altLang="zh-TW" dirty="0"/>
                  <a:t> ≤ </a:t>
                </a:r>
                <a:r>
                  <a:rPr lang="en-US" altLang="zh-TW" b="1" i="1" dirty="0">
                    <a:solidFill>
                      <a:srgbClr val="FF33CC"/>
                    </a:solidFill>
                  </a:rPr>
                  <a:t>k</a:t>
                </a:r>
                <a:r>
                  <a:rPr lang="en-US" altLang="zh-TW" dirty="0"/>
                  <a:t>) can be expressed as</a:t>
                </a:r>
              </a:p>
              <a:p>
                <a:pPr marL="201168" lvl="1" indent="0">
                  <a:buNone/>
                </a:pP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CB2EB5-8821-45F9-AD83-F1D26F686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121" b="-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群組 29">
            <a:extLst>
              <a:ext uri="{FF2B5EF4-FFF2-40B4-BE49-F238E27FC236}">
                <a16:creationId xmlns:a16="http://schemas.microsoft.com/office/drawing/2014/main" id="{4A2515EF-339E-4B41-BB2E-A9B1BAB63A2C}"/>
              </a:ext>
            </a:extLst>
          </p:cNvPr>
          <p:cNvGrpSpPr/>
          <p:nvPr/>
        </p:nvGrpSpPr>
        <p:grpSpPr>
          <a:xfrm>
            <a:off x="1997984" y="3392557"/>
            <a:ext cx="4449882" cy="1235310"/>
            <a:chOff x="2062435" y="3622164"/>
            <a:chExt cx="4449882" cy="123531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07151858-7379-457D-BB16-C3C6EE925EBD}"/>
                </a:ext>
              </a:extLst>
            </p:cNvPr>
            <p:cNvCxnSpPr>
              <a:cxnSpLocks/>
            </p:cNvCxnSpPr>
            <p:nvPr/>
          </p:nvCxnSpPr>
          <p:spPr>
            <a:xfrm>
              <a:off x="2062435" y="4531716"/>
              <a:ext cx="8806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E47ADD96-B4E1-4016-86D5-57135F55A69B}"/>
                </a:ext>
              </a:extLst>
            </p:cNvPr>
            <p:cNvCxnSpPr/>
            <p:nvPr/>
          </p:nvCxnSpPr>
          <p:spPr>
            <a:xfrm flipV="1">
              <a:off x="2062435" y="3705937"/>
              <a:ext cx="0" cy="8257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4160820-A270-4A11-97CC-C9996607A9D0}"/>
                </a:ext>
              </a:extLst>
            </p:cNvPr>
            <p:cNvSpPr txBox="1"/>
            <p:nvPr/>
          </p:nvSpPr>
          <p:spPr>
            <a:xfrm>
              <a:off x="2082578" y="4551862"/>
              <a:ext cx="8242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/>
                <a:t>1  2  3  …  </a:t>
              </a:r>
              <a:r>
                <a:rPr lang="en-US" altLang="zh-TW" sz="1050" b="1" i="1" dirty="0">
                  <a:solidFill>
                    <a:srgbClr val="FF33CC"/>
                  </a:solidFill>
                </a:rPr>
                <a:t>k</a:t>
              </a:r>
              <a:r>
                <a:rPr lang="en-US" altLang="zh-TW" sz="1050" dirty="0"/>
                <a:t> </a:t>
              </a:r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C66DD138-EA40-41FA-86AA-4C48798306ED}"/>
                    </a:ext>
                  </a:extLst>
                </p:cNvPr>
                <p:cNvSpPr/>
                <p:nvPr/>
              </p:nvSpPr>
              <p:spPr>
                <a:xfrm>
                  <a:off x="2595628" y="3622164"/>
                  <a:ext cx="584327" cy="4399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rgbClr val="33CC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i="1">
                                <a:solidFill>
                                  <a:srgbClr val="33CC33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/>
                          <m:sup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33CC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33CC33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33CC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C66DD138-EA40-41FA-86AA-4C4879830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628" y="3622164"/>
                  <a:ext cx="584327" cy="4399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手繪多邊形: 圖案 11">
              <a:extLst>
                <a:ext uri="{FF2B5EF4-FFF2-40B4-BE49-F238E27FC236}">
                  <a16:creationId xmlns:a16="http://schemas.microsoft.com/office/drawing/2014/main" id="{171815EB-0009-4D88-B2F7-405D14F0206A}"/>
                </a:ext>
              </a:extLst>
            </p:cNvPr>
            <p:cNvSpPr/>
            <p:nvPr/>
          </p:nvSpPr>
          <p:spPr>
            <a:xfrm>
              <a:off x="2134943" y="4095095"/>
              <a:ext cx="628398" cy="279522"/>
            </a:xfrm>
            <a:custGeom>
              <a:avLst/>
              <a:gdLst>
                <a:gd name="connsiteX0" fmla="*/ 0 w 628398"/>
                <a:gd name="connsiteY0" fmla="*/ 279522 h 279522"/>
                <a:gd name="connsiteX1" fmla="*/ 128902 w 628398"/>
                <a:gd name="connsiteY1" fmla="*/ 158677 h 279522"/>
                <a:gd name="connsiteX2" fmla="*/ 221551 w 628398"/>
                <a:gd name="connsiteY2" fmla="*/ 255353 h 279522"/>
                <a:gd name="connsiteX3" fmla="*/ 435045 w 628398"/>
                <a:gd name="connsiteY3" fmla="*/ 1577 h 279522"/>
                <a:gd name="connsiteX4" fmla="*/ 535750 w 628398"/>
                <a:gd name="connsiteY4" fmla="*/ 146592 h 279522"/>
                <a:gd name="connsiteX5" fmla="*/ 576032 w 628398"/>
                <a:gd name="connsiteY5" fmla="*/ 118395 h 279522"/>
                <a:gd name="connsiteX6" fmla="*/ 628398 w 628398"/>
                <a:gd name="connsiteY6" fmla="*/ 263410 h 27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8398" h="279522">
                  <a:moveTo>
                    <a:pt x="0" y="279522"/>
                  </a:moveTo>
                  <a:cubicBezTo>
                    <a:pt x="45988" y="221113"/>
                    <a:pt x="91977" y="162705"/>
                    <a:pt x="128902" y="158677"/>
                  </a:cubicBezTo>
                  <a:cubicBezTo>
                    <a:pt x="165827" y="154649"/>
                    <a:pt x="170527" y="281536"/>
                    <a:pt x="221551" y="255353"/>
                  </a:cubicBezTo>
                  <a:cubicBezTo>
                    <a:pt x="272575" y="229170"/>
                    <a:pt x="382679" y="19704"/>
                    <a:pt x="435045" y="1577"/>
                  </a:cubicBezTo>
                  <a:cubicBezTo>
                    <a:pt x="487412" y="-16550"/>
                    <a:pt x="512252" y="127122"/>
                    <a:pt x="535750" y="146592"/>
                  </a:cubicBezTo>
                  <a:cubicBezTo>
                    <a:pt x="559248" y="166062"/>
                    <a:pt x="560591" y="98925"/>
                    <a:pt x="576032" y="118395"/>
                  </a:cubicBezTo>
                  <a:cubicBezTo>
                    <a:pt x="591473" y="137865"/>
                    <a:pt x="609935" y="200637"/>
                    <a:pt x="628398" y="26341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3D5CC9F8-B7F8-4D54-B8D6-B4755FDEC954}"/>
                </a:ext>
              </a:extLst>
            </p:cNvPr>
            <p:cNvCxnSpPr>
              <a:cxnSpLocks/>
            </p:cNvCxnSpPr>
            <p:nvPr/>
          </p:nvCxnSpPr>
          <p:spPr>
            <a:xfrm>
              <a:off x="3401844" y="4549054"/>
              <a:ext cx="8806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6875B4C0-FBD1-4861-A79C-EAD23B8EB5CF}"/>
                </a:ext>
              </a:extLst>
            </p:cNvPr>
            <p:cNvCxnSpPr/>
            <p:nvPr/>
          </p:nvCxnSpPr>
          <p:spPr>
            <a:xfrm flipV="1">
              <a:off x="3401844" y="3723275"/>
              <a:ext cx="0" cy="8257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B105826-C8D5-4D4A-9E0D-978CF05AB509}"/>
                </a:ext>
              </a:extLst>
            </p:cNvPr>
            <p:cNvSpPr txBox="1"/>
            <p:nvPr/>
          </p:nvSpPr>
          <p:spPr>
            <a:xfrm>
              <a:off x="3421987" y="4569200"/>
              <a:ext cx="8242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/>
                <a:t>1  2  3  …  </a:t>
              </a:r>
              <a:r>
                <a:rPr lang="en-US" altLang="zh-TW" sz="1050" b="1" i="1" dirty="0">
                  <a:solidFill>
                    <a:srgbClr val="FF33CC"/>
                  </a:solidFill>
                </a:rPr>
                <a:t>k</a:t>
              </a:r>
              <a:r>
                <a:rPr lang="en-US" altLang="zh-TW" sz="1050" dirty="0"/>
                <a:t> </a:t>
              </a:r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4E8161-EFD7-438B-9B41-DF840CF5A236}"/>
                    </a:ext>
                  </a:extLst>
                </p:cNvPr>
                <p:cNvSpPr/>
                <p:nvPr/>
              </p:nvSpPr>
              <p:spPr>
                <a:xfrm>
                  <a:off x="3935037" y="3639502"/>
                  <a:ext cx="584327" cy="4399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rgbClr val="33CC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i="1">
                                <a:solidFill>
                                  <a:srgbClr val="33CC33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/>
                          <m:sup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33CC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33CC33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33CC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54E8161-EFD7-438B-9B41-DF840CF5A2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037" y="3639502"/>
                  <a:ext cx="584327" cy="4399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手繪多邊形: 圖案 17">
              <a:extLst>
                <a:ext uri="{FF2B5EF4-FFF2-40B4-BE49-F238E27FC236}">
                  <a16:creationId xmlns:a16="http://schemas.microsoft.com/office/drawing/2014/main" id="{DF0AC793-2BAE-4DFC-A66B-7F8253BFE74B}"/>
                </a:ext>
              </a:extLst>
            </p:cNvPr>
            <p:cNvSpPr/>
            <p:nvPr/>
          </p:nvSpPr>
          <p:spPr>
            <a:xfrm>
              <a:off x="3468275" y="3934518"/>
              <a:ext cx="644511" cy="527252"/>
            </a:xfrm>
            <a:custGeom>
              <a:avLst/>
              <a:gdLst>
                <a:gd name="connsiteX0" fmla="*/ 0 w 644511"/>
                <a:gd name="connsiteY0" fmla="*/ 174239 h 527252"/>
                <a:gd name="connsiteX1" fmla="*/ 88620 w 644511"/>
                <a:gd name="connsiteY1" fmla="*/ 105759 h 527252"/>
                <a:gd name="connsiteX2" fmla="*/ 161128 w 644511"/>
                <a:gd name="connsiteY2" fmla="*/ 73534 h 527252"/>
                <a:gd name="connsiteX3" fmla="*/ 205438 w 644511"/>
                <a:gd name="connsiteY3" fmla="*/ 158126 h 527252"/>
                <a:gd name="connsiteX4" fmla="*/ 338368 w 644511"/>
                <a:gd name="connsiteY4" fmla="*/ 9083 h 527252"/>
                <a:gd name="connsiteX5" fmla="*/ 410876 w 644511"/>
                <a:gd name="connsiteY5" fmla="*/ 472325 h 527252"/>
                <a:gd name="connsiteX6" fmla="*/ 539778 w 644511"/>
                <a:gd name="connsiteY6" fmla="*/ 452184 h 527252"/>
                <a:gd name="connsiteX7" fmla="*/ 596173 w 644511"/>
                <a:gd name="connsiteY7" fmla="*/ 520663 h 527252"/>
                <a:gd name="connsiteX8" fmla="*/ 644511 w 644511"/>
                <a:gd name="connsiteY8" fmla="*/ 520663 h 527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4511" h="527252">
                  <a:moveTo>
                    <a:pt x="0" y="174239"/>
                  </a:moveTo>
                  <a:cubicBezTo>
                    <a:pt x="30882" y="148391"/>
                    <a:pt x="61765" y="122543"/>
                    <a:pt x="88620" y="105759"/>
                  </a:cubicBezTo>
                  <a:cubicBezTo>
                    <a:pt x="115475" y="88975"/>
                    <a:pt x="141658" y="64806"/>
                    <a:pt x="161128" y="73534"/>
                  </a:cubicBezTo>
                  <a:cubicBezTo>
                    <a:pt x="180598" y="82262"/>
                    <a:pt x="175898" y="168868"/>
                    <a:pt x="205438" y="158126"/>
                  </a:cubicBezTo>
                  <a:cubicBezTo>
                    <a:pt x="234978" y="147384"/>
                    <a:pt x="304128" y="-43284"/>
                    <a:pt x="338368" y="9083"/>
                  </a:cubicBezTo>
                  <a:cubicBezTo>
                    <a:pt x="372608" y="61450"/>
                    <a:pt x="377308" y="398475"/>
                    <a:pt x="410876" y="472325"/>
                  </a:cubicBezTo>
                  <a:cubicBezTo>
                    <a:pt x="444444" y="546175"/>
                    <a:pt x="508895" y="444128"/>
                    <a:pt x="539778" y="452184"/>
                  </a:cubicBezTo>
                  <a:cubicBezTo>
                    <a:pt x="570661" y="460240"/>
                    <a:pt x="578718" y="509250"/>
                    <a:pt x="596173" y="520663"/>
                  </a:cubicBezTo>
                  <a:cubicBezTo>
                    <a:pt x="613628" y="532076"/>
                    <a:pt x="629069" y="526369"/>
                    <a:pt x="644511" y="52066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FF403F16-0915-4C2E-84CD-EE50DF2F2D28}"/>
                </a:ext>
              </a:extLst>
            </p:cNvPr>
            <p:cNvCxnSpPr>
              <a:cxnSpLocks/>
            </p:cNvCxnSpPr>
            <p:nvPr/>
          </p:nvCxnSpPr>
          <p:spPr>
            <a:xfrm>
              <a:off x="5359531" y="4583412"/>
              <a:ext cx="8806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BDB59B54-079C-4F13-837C-950D50EB2224}"/>
                </a:ext>
              </a:extLst>
            </p:cNvPr>
            <p:cNvCxnSpPr/>
            <p:nvPr/>
          </p:nvCxnSpPr>
          <p:spPr>
            <a:xfrm flipV="1">
              <a:off x="5359531" y="3757633"/>
              <a:ext cx="0" cy="8257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9CB36A3-23C1-425F-842A-88865E1CA5EC}"/>
                </a:ext>
              </a:extLst>
            </p:cNvPr>
            <p:cNvSpPr txBox="1"/>
            <p:nvPr/>
          </p:nvSpPr>
          <p:spPr>
            <a:xfrm>
              <a:off x="5379674" y="4603558"/>
              <a:ext cx="8242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/>
                <a:t>1  2  3  …  </a:t>
              </a:r>
              <a:r>
                <a:rPr lang="en-US" altLang="zh-TW" sz="1050" b="1" i="1" dirty="0">
                  <a:solidFill>
                    <a:srgbClr val="FF33CC"/>
                  </a:solidFill>
                </a:rPr>
                <a:t>k</a:t>
              </a:r>
              <a:r>
                <a:rPr lang="en-US" altLang="zh-TW" sz="1050" dirty="0"/>
                <a:t> </a:t>
              </a:r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D5E2FAA-E822-4AA3-A6CE-D6E152673FF6}"/>
                    </a:ext>
                  </a:extLst>
                </p:cNvPr>
                <p:cNvSpPr/>
                <p:nvPr/>
              </p:nvSpPr>
              <p:spPr>
                <a:xfrm>
                  <a:off x="5892724" y="3673860"/>
                  <a:ext cx="619593" cy="4399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rgbClr val="33CC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i="1">
                                <a:solidFill>
                                  <a:srgbClr val="33CC33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/>
                          <m:sup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33CC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rgbClr val="33CC33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33CC33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D5E2FAA-E822-4AA3-A6CE-D6E152673F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2724" y="3673860"/>
                  <a:ext cx="619593" cy="4399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8B4C46A-CE83-4862-9C71-7360BA3BCD82}"/>
                </a:ext>
              </a:extLst>
            </p:cNvPr>
            <p:cNvSpPr txBox="1"/>
            <p:nvPr/>
          </p:nvSpPr>
          <p:spPr>
            <a:xfrm>
              <a:off x="4641727" y="3967311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b="1" dirty="0"/>
                <a:t>…</a:t>
              </a:r>
              <a:endParaRPr lang="zh-TW" altLang="en-US" sz="2400" b="1" dirty="0"/>
            </a:p>
          </p:txBody>
        </p:sp>
        <p:sp>
          <p:nvSpPr>
            <p:cNvPr id="29" name="手繪多邊形: 圖案 28">
              <a:extLst>
                <a:ext uri="{FF2B5EF4-FFF2-40B4-BE49-F238E27FC236}">
                  <a16:creationId xmlns:a16="http://schemas.microsoft.com/office/drawing/2014/main" id="{7758DFB5-F79D-4761-8BF9-FF7D5E0D84DA}"/>
                </a:ext>
              </a:extLst>
            </p:cNvPr>
            <p:cNvSpPr/>
            <p:nvPr/>
          </p:nvSpPr>
          <p:spPr>
            <a:xfrm>
              <a:off x="5430006" y="4080531"/>
              <a:ext cx="632426" cy="417711"/>
            </a:xfrm>
            <a:custGeom>
              <a:avLst/>
              <a:gdLst>
                <a:gd name="connsiteX0" fmla="*/ 0 w 632426"/>
                <a:gd name="connsiteY0" fmla="*/ 410904 h 417711"/>
                <a:gd name="connsiteX1" fmla="*/ 233635 w 632426"/>
                <a:gd name="connsiteY1" fmla="*/ 386735 h 417711"/>
                <a:gd name="connsiteX2" fmla="*/ 431016 w 632426"/>
                <a:gd name="connsiteY2" fmla="*/ 390763 h 417711"/>
                <a:gd name="connsiteX3" fmla="*/ 551862 w 632426"/>
                <a:gd name="connsiteY3" fmla="*/ 28 h 417711"/>
                <a:gd name="connsiteX4" fmla="*/ 632426 w 632426"/>
                <a:gd name="connsiteY4" fmla="*/ 374650 h 41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426" h="417711">
                  <a:moveTo>
                    <a:pt x="0" y="410904"/>
                  </a:moveTo>
                  <a:cubicBezTo>
                    <a:pt x="80899" y="400498"/>
                    <a:pt x="161799" y="390092"/>
                    <a:pt x="233635" y="386735"/>
                  </a:cubicBezTo>
                  <a:cubicBezTo>
                    <a:pt x="305471" y="383378"/>
                    <a:pt x="377978" y="455214"/>
                    <a:pt x="431016" y="390763"/>
                  </a:cubicBezTo>
                  <a:cubicBezTo>
                    <a:pt x="484054" y="326312"/>
                    <a:pt x="518294" y="2713"/>
                    <a:pt x="551862" y="28"/>
                  </a:cubicBezTo>
                  <a:cubicBezTo>
                    <a:pt x="585430" y="-2658"/>
                    <a:pt x="608928" y="185996"/>
                    <a:pt x="632426" y="3746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語音泡泡: 圓角矩形 30">
            <a:extLst>
              <a:ext uri="{FF2B5EF4-FFF2-40B4-BE49-F238E27FC236}">
                <a16:creationId xmlns:a16="http://schemas.microsoft.com/office/drawing/2014/main" id="{4BE641E2-58AC-4125-93EE-A509C35A7F33}"/>
              </a:ext>
            </a:extLst>
          </p:cNvPr>
          <p:cNvSpPr/>
          <p:nvPr/>
        </p:nvSpPr>
        <p:spPr>
          <a:xfrm>
            <a:off x="4198431" y="5223464"/>
            <a:ext cx="3817673" cy="1135530"/>
          </a:xfrm>
          <a:prstGeom prst="wedgeRoundRectCallout">
            <a:avLst>
              <a:gd name="adj1" fmla="val -74376"/>
              <a:gd name="adj2" fmla="val -15046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TW" sz="1600" dirty="0"/>
              <a:t>This distribution, usually represented as a </a:t>
            </a:r>
            <a:r>
              <a:rPr lang="en-US" altLang="zh-TW" sz="1600" i="1" u="sng" dirty="0">
                <a:solidFill>
                  <a:srgbClr val="FF33CC"/>
                </a:solidFill>
              </a:rPr>
              <a:t>k</a:t>
            </a:r>
            <a:r>
              <a:rPr lang="en-US" altLang="zh-TW" sz="1600" u="sng" dirty="0"/>
              <a:t>-dimensional vector</a:t>
            </a:r>
            <a:r>
              <a:rPr lang="en-US" altLang="zh-TW" sz="1600" dirty="0"/>
              <a:t>, is what the task of dimension reduction wants.</a:t>
            </a:r>
            <a:endParaRPr lang="zh-TW" altLang="en-US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F923C1-DB01-49E2-803D-F8EC2BAD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語音泡泡: 橢圓形 8">
            <a:extLst>
              <a:ext uri="{FF2B5EF4-FFF2-40B4-BE49-F238E27FC236}">
                <a16:creationId xmlns:a16="http://schemas.microsoft.com/office/drawing/2014/main" id="{427D42F8-5C1F-4969-8186-DEB28A3D5FDC}"/>
              </a:ext>
            </a:extLst>
          </p:cNvPr>
          <p:cNvSpPr/>
          <p:nvPr/>
        </p:nvSpPr>
        <p:spPr>
          <a:xfrm>
            <a:off x="3762333" y="1824645"/>
            <a:ext cx="1417924" cy="382339"/>
          </a:xfrm>
          <a:prstGeom prst="wedgeEllipseCallout">
            <a:avLst>
              <a:gd name="adj1" fmla="val -76598"/>
              <a:gd name="adj2" fmla="val 72118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</a:rPr>
              <a:t>Pre-defined!!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4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6848D-510F-4748-8FD9-A328D72B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Term Grouping and Why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427D5B-5125-4771-9F9F-7227A710F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7109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Now, we know how to do document clustering. How about grouping </a:t>
            </a:r>
            <a:r>
              <a:rPr lang="en-US" altLang="zh-TW" b="1" dirty="0">
                <a:solidFill>
                  <a:srgbClr val="FF0000"/>
                </a:solidFill>
              </a:rPr>
              <a:t>terms</a:t>
            </a:r>
            <a:r>
              <a:rPr lang="en-US" altLang="zh-TW" dirty="0"/>
              <a:t> into clusters?</a:t>
            </a:r>
          </a:p>
          <a:p>
            <a:pPr lvl="1"/>
            <a:r>
              <a:rPr lang="en-US" altLang="zh-TW" dirty="0"/>
              <a:t>Each cluster would represent a certain concept or </a:t>
            </a:r>
            <a:r>
              <a:rPr lang="en-US" altLang="zh-TW" b="1" dirty="0">
                <a:solidFill>
                  <a:srgbClr val="CC3399"/>
                </a:solidFill>
              </a:rPr>
              <a:t>TOPIC</a:t>
            </a:r>
            <a:r>
              <a:rPr lang="en-US" altLang="zh-TW" dirty="0"/>
              <a:t>!!</a:t>
            </a:r>
          </a:p>
          <a:p>
            <a:pPr lvl="1"/>
            <a:r>
              <a:rPr lang="en-US" altLang="zh-TW" dirty="0"/>
              <a:t>For instance, </a:t>
            </a:r>
            <a:r>
              <a:rPr lang="en-US" altLang="zh-TW" i="1" dirty="0"/>
              <a:t>cell</a:t>
            </a:r>
            <a:r>
              <a:rPr lang="en-US" altLang="zh-TW" dirty="0"/>
              <a:t>, </a:t>
            </a:r>
            <a:r>
              <a:rPr lang="en-US" altLang="zh-TW" i="1" dirty="0"/>
              <a:t>android</a:t>
            </a:r>
            <a:r>
              <a:rPr lang="en-US" altLang="zh-TW" dirty="0"/>
              <a:t>, and </a:t>
            </a:r>
            <a:r>
              <a:rPr lang="en-US" altLang="zh-TW" i="1" dirty="0" err="1"/>
              <a:t>iphone</a:t>
            </a:r>
            <a:r>
              <a:rPr lang="en-US" altLang="zh-TW" dirty="0"/>
              <a:t> are all about mobile phone.</a:t>
            </a:r>
          </a:p>
          <a:p>
            <a:pPr lvl="2"/>
            <a:endParaRPr lang="en-US" altLang="zh-TW" sz="800" dirty="0"/>
          </a:p>
          <a:p>
            <a:r>
              <a:rPr lang="en-US" altLang="zh-TW" dirty="0"/>
              <a:t>Term clustering makes </a:t>
            </a:r>
            <a:r>
              <a:rPr lang="en-US" altLang="zh-TW" b="1" dirty="0">
                <a:solidFill>
                  <a:srgbClr val="00B050"/>
                </a:solidFill>
              </a:rPr>
              <a:t>semantic search </a:t>
            </a:r>
            <a:r>
              <a:rPr lang="en-US" altLang="zh-TW" dirty="0"/>
              <a:t>possible.</a:t>
            </a:r>
          </a:p>
          <a:p>
            <a:pPr lvl="1"/>
            <a:r>
              <a:rPr lang="en-US" altLang="zh-TW" dirty="0"/>
              <a:t>Search engines search for document based on their meaning, rather than keyword matching.</a:t>
            </a:r>
          </a:p>
          <a:p>
            <a:pPr lvl="1"/>
            <a:r>
              <a:rPr lang="en-US" altLang="zh-TW" dirty="0"/>
              <a:t>For instance, users search for “</a:t>
            </a:r>
            <a:r>
              <a:rPr lang="en-US" altLang="zh-TW" i="1" dirty="0" err="1"/>
              <a:t>iphone</a:t>
            </a:r>
            <a:r>
              <a:rPr lang="en-US" altLang="zh-TW" dirty="0"/>
              <a:t>” and “</a:t>
            </a:r>
            <a:r>
              <a:rPr lang="en-US" altLang="zh-TW" i="1" dirty="0"/>
              <a:t>12 pro</a:t>
            </a:r>
            <a:r>
              <a:rPr lang="en-US" altLang="zh-TW" dirty="0"/>
              <a:t>” would obtain the same result.</a:t>
            </a:r>
          </a:p>
          <a:p>
            <a:pPr lvl="2"/>
            <a:endParaRPr lang="en-US" altLang="zh-TW" sz="800" dirty="0"/>
          </a:p>
          <a:p>
            <a:r>
              <a:rPr lang="en-US" altLang="zh-TW" dirty="0"/>
              <a:t>Identifying terms with similar meaning is a challenging text mining research topic, called </a:t>
            </a:r>
            <a:r>
              <a:rPr lang="en-US" altLang="zh-TW" b="1" dirty="0">
                <a:solidFill>
                  <a:srgbClr val="7030A0"/>
                </a:solidFill>
              </a:rPr>
              <a:t>latent semantic analysis </a:t>
            </a:r>
            <a:r>
              <a:rPr lang="en-US" altLang="zh-TW" dirty="0">
                <a:solidFill>
                  <a:schemeClr val="tx1"/>
                </a:solidFill>
              </a:rPr>
              <a:t>(LSA)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Here, we present two well-known LSA methods: </a:t>
            </a:r>
            <a:r>
              <a:rPr lang="en-US" altLang="zh-TW" b="1" dirty="0">
                <a:solidFill>
                  <a:srgbClr val="FF0000"/>
                </a:solidFill>
              </a:rPr>
              <a:t>singular value decomposition</a:t>
            </a:r>
            <a:r>
              <a:rPr lang="en-US" altLang="zh-TW" dirty="0"/>
              <a:t> and </a:t>
            </a:r>
            <a:r>
              <a:rPr lang="en-US" altLang="zh-TW" b="1" dirty="0">
                <a:solidFill>
                  <a:srgbClr val="FF0000"/>
                </a:solidFill>
              </a:rPr>
              <a:t>latent Dirichlet allocation</a:t>
            </a:r>
            <a:r>
              <a:rPr lang="en-US" altLang="zh-TW" dirty="0"/>
              <a:t>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F6A3A6-902F-4101-A1C4-57876D0D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4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143D2-F92C-4C43-9895-005E7DBA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Latent Dirichlet Allocation (4/13)</a:t>
            </a:r>
            <a:endParaRPr lang="zh-TW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62131FB-6DCB-4196-A796-401950EBF9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32948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zh-TW" dirty="0"/>
                  <a:t>A topic can also be represented as a distribution over words </a:t>
                </a:r>
                <a:r>
                  <a:rPr lang="en-US" altLang="zh-TW" sz="1600" dirty="0"/>
                  <a:t>(unique terms)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/>
                      <m:sup>
                        <m:r>
                          <a:rPr lang="en-US" altLang="zh-TW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p>
                    </m:sSubSup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2"/>
                <a:r>
                  <a:rPr lang="en-US" altLang="zh-TW" i="1" dirty="0"/>
                  <a:t>M</a:t>
                </a:r>
                <a:r>
                  <a:rPr lang="en-US" altLang="zh-TW" dirty="0"/>
                  <a:t> is the size of the vocabulary.</a:t>
                </a:r>
              </a:p>
              <a:p>
                <a:pPr lvl="2"/>
                <a:r>
                  <a:rPr lang="en-US" altLang="zh-TW" dirty="0"/>
                  <a:t>Different topics prefer using different words.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/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also a 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multinomial distribution</a:t>
                </a:r>
                <a:r>
                  <a:rPr lang="en-US" altLang="zh-TW" dirty="0"/>
                  <a:t>.</a:t>
                </a:r>
              </a:p>
              <a:p>
                <a:pPr lvl="2"/>
                <a:endParaRPr lang="en-US" altLang="zh-TW" dirty="0"/>
              </a:p>
              <a:p>
                <a:pPr lvl="1"/>
                <a:r>
                  <a:rPr lang="en-US" altLang="zh-TW" dirty="0"/>
                  <a:t>The probability that a term </a:t>
                </a:r>
                <a:r>
                  <a:rPr lang="en-US" altLang="zh-TW" i="1" dirty="0"/>
                  <a:t>w</a:t>
                </a:r>
                <a:r>
                  <a:rPr lang="zh-TW" altLang="en-US" i="1" dirty="0"/>
                  <a:t> </a:t>
                </a:r>
                <a:r>
                  <a:rPr lang="en-US" altLang="zh-TW" dirty="0"/>
                  <a:t>is used to compose a content regarding to topic </a:t>
                </a:r>
                <a:r>
                  <a:rPr lang="en-US" altLang="zh-TW" i="1" dirty="0"/>
                  <a:t>z</a:t>
                </a:r>
                <a:r>
                  <a:rPr lang="en-US" altLang="zh-TW" dirty="0"/>
                  <a:t> is</a:t>
                </a:r>
              </a:p>
              <a:p>
                <a:pPr marL="201168" lvl="1" indent="0">
                  <a:buNone/>
                </a:pPr>
                <a:endParaRPr lang="en-US" altLang="zh-TW" sz="900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62131FB-6DCB-4196-A796-401950EBF9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329488"/>
              </a:xfrm>
              <a:blipFill>
                <a:blip r:embed="rId2"/>
                <a:stretch>
                  <a:fillRect t="-1690" r="-21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4">
            <a:extLst>
              <a:ext uri="{FF2B5EF4-FFF2-40B4-BE49-F238E27FC236}">
                <a16:creationId xmlns:a16="http://schemas.microsoft.com/office/drawing/2014/main" id="{76113BFC-F790-48B9-9E15-ED9715FCF1E8}"/>
              </a:ext>
            </a:extLst>
          </p:cNvPr>
          <p:cNvGrpSpPr/>
          <p:nvPr/>
        </p:nvGrpSpPr>
        <p:grpSpPr>
          <a:xfrm>
            <a:off x="1301106" y="2577165"/>
            <a:ext cx="4389994" cy="1235310"/>
            <a:chOff x="1486403" y="3614108"/>
            <a:chExt cx="4389994" cy="1235310"/>
          </a:xfrm>
        </p:grpSpPr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E6422418-343F-48B0-A65E-1197DFDA712F}"/>
                </a:ext>
              </a:extLst>
            </p:cNvPr>
            <p:cNvCxnSpPr>
              <a:cxnSpLocks/>
            </p:cNvCxnSpPr>
            <p:nvPr/>
          </p:nvCxnSpPr>
          <p:spPr>
            <a:xfrm>
              <a:off x="1486403" y="4523660"/>
              <a:ext cx="8806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4445E375-D3DA-43C5-935E-43329F3159EE}"/>
                </a:ext>
              </a:extLst>
            </p:cNvPr>
            <p:cNvCxnSpPr/>
            <p:nvPr/>
          </p:nvCxnSpPr>
          <p:spPr>
            <a:xfrm flipV="1">
              <a:off x="1486403" y="3697881"/>
              <a:ext cx="0" cy="8257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B0ABC1B-5298-4039-AB40-7D53F90E8E21}"/>
                </a:ext>
              </a:extLst>
            </p:cNvPr>
            <p:cNvSpPr txBox="1"/>
            <p:nvPr/>
          </p:nvSpPr>
          <p:spPr>
            <a:xfrm>
              <a:off x="1506546" y="4543806"/>
              <a:ext cx="8755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/>
                <a:t>1  2  3  …  </a:t>
              </a:r>
              <a:r>
                <a:rPr lang="en-US" altLang="zh-TW" sz="1050" b="1" i="1" dirty="0">
                  <a:solidFill>
                    <a:srgbClr val="FF33CC"/>
                  </a:solidFill>
                </a:rPr>
                <a:t>M</a:t>
              </a:r>
              <a:r>
                <a:rPr lang="en-US" altLang="zh-TW" sz="1050" dirty="0"/>
                <a:t> </a:t>
              </a:r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B2EFAB51-35AB-4491-ADE5-07C396091EE6}"/>
                    </a:ext>
                  </a:extLst>
                </p:cNvPr>
                <p:cNvSpPr/>
                <p:nvPr/>
              </p:nvSpPr>
              <p:spPr>
                <a:xfrm>
                  <a:off x="2019596" y="3614108"/>
                  <a:ext cx="559705" cy="396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rgbClr val="33CC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i="1">
                                <a:solidFill>
                                  <a:srgbClr val="33CC33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/>
                          <m:sup>
                            <m:r>
                              <a:rPr lang="en-US" altLang="zh-TW" i="1" smtClean="0">
                                <a:solidFill>
                                  <a:srgbClr val="33CC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B2EFAB51-35AB-4491-ADE5-07C396091E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596" y="3614108"/>
                  <a:ext cx="559705" cy="396968"/>
                </a:xfrm>
                <a:prstGeom prst="rect">
                  <a:avLst/>
                </a:prstGeom>
                <a:blipFill>
                  <a:blip r:embed="rId3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3A4C433D-FBE6-4709-96A7-ED86EB759223}"/>
                </a:ext>
              </a:extLst>
            </p:cNvPr>
            <p:cNvCxnSpPr>
              <a:cxnSpLocks/>
            </p:cNvCxnSpPr>
            <p:nvPr/>
          </p:nvCxnSpPr>
          <p:spPr>
            <a:xfrm>
              <a:off x="2825812" y="4540998"/>
              <a:ext cx="8806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274D0760-B3E2-4EC6-82BF-F2565B1DE5DB}"/>
                </a:ext>
              </a:extLst>
            </p:cNvPr>
            <p:cNvCxnSpPr/>
            <p:nvPr/>
          </p:nvCxnSpPr>
          <p:spPr>
            <a:xfrm flipV="1">
              <a:off x="2825812" y="3715219"/>
              <a:ext cx="0" cy="8257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E56DFFB-2C2F-40A8-A3C9-6C0861F59DDA}"/>
                </a:ext>
              </a:extLst>
            </p:cNvPr>
            <p:cNvSpPr txBox="1"/>
            <p:nvPr/>
          </p:nvSpPr>
          <p:spPr>
            <a:xfrm>
              <a:off x="2845955" y="4561144"/>
              <a:ext cx="8755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/>
                <a:t>1  2  3  …  </a:t>
              </a:r>
              <a:r>
                <a:rPr lang="en-US" altLang="zh-TW" sz="1050" b="1" i="1" dirty="0">
                  <a:solidFill>
                    <a:srgbClr val="FF33CC"/>
                  </a:solidFill>
                </a:rPr>
                <a:t>M</a:t>
              </a:r>
              <a:r>
                <a:rPr lang="en-US" altLang="zh-TW" sz="1050" dirty="0"/>
                <a:t> </a:t>
              </a:r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EE83ECB2-DE25-4F83-9960-C6E6578CFB88}"/>
                    </a:ext>
                  </a:extLst>
                </p:cNvPr>
                <p:cNvSpPr/>
                <p:nvPr/>
              </p:nvSpPr>
              <p:spPr>
                <a:xfrm>
                  <a:off x="3359005" y="3631446"/>
                  <a:ext cx="559705" cy="3975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rgbClr val="33CC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i="1">
                                <a:solidFill>
                                  <a:srgbClr val="33CC33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/>
                          <m:sup>
                            <m:r>
                              <a:rPr lang="en-US" altLang="zh-TW" i="1" smtClean="0">
                                <a:solidFill>
                                  <a:srgbClr val="33CC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EE83ECB2-DE25-4F83-9960-C6E6578CFB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005" y="3631446"/>
                  <a:ext cx="559705" cy="397545"/>
                </a:xfrm>
                <a:prstGeom prst="rect">
                  <a:avLst/>
                </a:prstGeom>
                <a:blipFill>
                  <a:blip r:embed="rId4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ACED7A9A-214B-4768-A38B-A0510091FB0D}"/>
                </a:ext>
              </a:extLst>
            </p:cNvPr>
            <p:cNvCxnSpPr>
              <a:cxnSpLocks/>
            </p:cNvCxnSpPr>
            <p:nvPr/>
          </p:nvCxnSpPr>
          <p:spPr>
            <a:xfrm>
              <a:off x="4783499" y="4575356"/>
              <a:ext cx="8806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BADD9707-8508-4A46-925F-38B32779BDD6}"/>
                </a:ext>
              </a:extLst>
            </p:cNvPr>
            <p:cNvCxnSpPr/>
            <p:nvPr/>
          </p:nvCxnSpPr>
          <p:spPr>
            <a:xfrm flipV="1">
              <a:off x="4783499" y="3749577"/>
              <a:ext cx="0" cy="8257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BB38677-4AD1-4D16-A352-3E24D38C3FDC}"/>
                </a:ext>
              </a:extLst>
            </p:cNvPr>
            <p:cNvSpPr txBox="1"/>
            <p:nvPr/>
          </p:nvSpPr>
          <p:spPr>
            <a:xfrm>
              <a:off x="4803642" y="4595502"/>
              <a:ext cx="8755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/>
                <a:t>1  2  3  …  </a:t>
              </a:r>
              <a:r>
                <a:rPr lang="en-US" altLang="zh-TW" sz="1050" b="1" i="1" dirty="0">
                  <a:solidFill>
                    <a:srgbClr val="FF33CC"/>
                  </a:solidFill>
                </a:rPr>
                <a:t>M</a:t>
              </a:r>
              <a:r>
                <a:rPr lang="en-US" altLang="zh-TW" sz="1050" dirty="0"/>
                <a:t> </a:t>
              </a:r>
              <a:endParaRPr lang="zh-TW" altLang="en-US" sz="10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C675E68-AFBF-4CF5-9405-26BED03CFBAB}"/>
                    </a:ext>
                  </a:extLst>
                </p:cNvPr>
                <p:cNvSpPr/>
                <p:nvPr/>
              </p:nvSpPr>
              <p:spPr>
                <a:xfrm>
                  <a:off x="5316692" y="3665804"/>
                  <a:ext cx="559705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i="1" smtClean="0">
                                <a:solidFill>
                                  <a:srgbClr val="33CC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i="1">
                                <a:solidFill>
                                  <a:srgbClr val="33CC33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/>
                          <m:sup>
                            <m:r>
                              <a:rPr lang="en-US" altLang="zh-TW" b="0" i="1" smtClean="0">
                                <a:solidFill>
                                  <a:srgbClr val="33CC33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C675E68-AFBF-4CF5-9405-26BED03CFB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6692" y="3665804"/>
                  <a:ext cx="559705" cy="404791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B87D72F-EC31-4FC6-B079-FD712FC5EF7E}"/>
                </a:ext>
              </a:extLst>
            </p:cNvPr>
            <p:cNvSpPr txBox="1"/>
            <p:nvPr/>
          </p:nvSpPr>
          <p:spPr>
            <a:xfrm>
              <a:off x="4104730" y="4273913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…</a:t>
              </a:r>
              <a:endParaRPr lang="zh-TW" altLang="en-US" b="1" dirty="0"/>
            </a:p>
          </p:txBody>
        </p:sp>
        <p:sp>
          <p:nvSpPr>
            <p:cNvPr id="22" name="手繪多邊形: 圖案 21">
              <a:extLst>
                <a:ext uri="{FF2B5EF4-FFF2-40B4-BE49-F238E27FC236}">
                  <a16:creationId xmlns:a16="http://schemas.microsoft.com/office/drawing/2014/main" id="{360A642C-5269-4589-9045-F5CF3129876C}"/>
                </a:ext>
              </a:extLst>
            </p:cNvPr>
            <p:cNvSpPr/>
            <p:nvPr/>
          </p:nvSpPr>
          <p:spPr>
            <a:xfrm>
              <a:off x="1542798" y="4189322"/>
              <a:ext cx="676737" cy="268085"/>
            </a:xfrm>
            <a:custGeom>
              <a:avLst/>
              <a:gdLst>
                <a:gd name="connsiteX0" fmla="*/ 0 w 676737"/>
                <a:gd name="connsiteY0" fmla="*/ 241691 h 268085"/>
                <a:gd name="connsiteX1" fmla="*/ 112790 w 676737"/>
                <a:gd name="connsiteY1" fmla="*/ 245719 h 268085"/>
                <a:gd name="connsiteX2" fmla="*/ 334340 w 676737"/>
                <a:gd name="connsiteY2" fmla="*/ 0 h 268085"/>
                <a:gd name="connsiteX3" fmla="*/ 487412 w 676737"/>
                <a:gd name="connsiteY3" fmla="*/ 245719 h 268085"/>
                <a:gd name="connsiteX4" fmla="*/ 676737 w 676737"/>
                <a:gd name="connsiteY4" fmla="*/ 157099 h 26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737" h="268085">
                  <a:moveTo>
                    <a:pt x="0" y="241691"/>
                  </a:moveTo>
                  <a:cubicBezTo>
                    <a:pt x="28533" y="263846"/>
                    <a:pt x="57067" y="286001"/>
                    <a:pt x="112790" y="245719"/>
                  </a:cubicBezTo>
                  <a:cubicBezTo>
                    <a:pt x="168513" y="205437"/>
                    <a:pt x="271903" y="0"/>
                    <a:pt x="334340" y="0"/>
                  </a:cubicBezTo>
                  <a:cubicBezTo>
                    <a:pt x="396777" y="0"/>
                    <a:pt x="430346" y="219536"/>
                    <a:pt x="487412" y="245719"/>
                  </a:cubicBezTo>
                  <a:cubicBezTo>
                    <a:pt x="544478" y="271902"/>
                    <a:pt x="610607" y="214500"/>
                    <a:pt x="676737" y="15709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: 圖案 22">
              <a:extLst>
                <a:ext uri="{FF2B5EF4-FFF2-40B4-BE49-F238E27FC236}">
                  <a16:creationId xmlns:a16="http://schemas.microsoft.com/office/drawing/2014/main" id="{233624A8-675C-4F23-881D-FF5D41065C25}"/>
                </a:ext>
              </a:extLst>
            </p:cNvPr>
            <p:cNvSpPr/>
            <p:nvPr/>
          </p:nvSpPr>
          <p:spPr>
            <a:xfrm>
              <a:off x="2892243" y="4157096"/>
              <a:ext cx="672709" cy="277688"/>
            </a:xfrm>
            <a:custGeom>
              <a:avLst/>
              <a:gdLst>
                <a:gd name="connsiteX0" fmla="*/ 0 w 672709"/>
                <a:gd name="connsiteY0" fmla="*/ 36254 h 277688"/>
                <a:gd name="connsiteX1" fmla="*/ 169184 w 672709"/>
                <a:gd name="connsiteY1" fmla="*/ 225579 h 277688"/>
                <a:gd name="connsiteX2" fmla="*/ 338368 w 672709"/>
                <a:gd name="connsiteY2" fmla="*/ 261833 h 277688"/>
                <a:gd name="connsiteX3" fmla="*/ 672709 w 672709"/>
                <a:gd name="connsiteY3" fmla="*/ 0 h 27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2709" h="277688">
                  <a:moveTo>
                    <a:pt x="0" y="36254"/>
                  </a:moveTo>
                  <a:cubicBezTo>
                    <a:pt x="56394" y="112118"/>
                    <a:pt x="112789" y="187983"/>
                    <a:pt x="169184" y="225579"/>
                  </a:cubicBezTo>
                  <a:cubicBezTo>
                    <a:pt x="225579" y="263175"/>
                    <a:pt x="254447" y="299429"/>
                    <a:pt x="338368" y="261833"/>
                  </a:cubicBezTo>
                  <a:cubicBezTo>
                    <a:pt x="422289" y="224237"/>
                    <a:pt x="547499" y="112118"/>
                    <a:pt x="67270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手繪多邊形: 圖案 23">
              <a:extLst>
                <a:ext uri="{FF2B5EF4-FFF2-40B4-BE49-F238E27FC236}">
                  <a16:creationId xmlns:a16="http://schemas.microsoft.com/office/drawing/2014/main" id="{1F593023-2456-4E36-A6CA-4A8BCD8315FC}"/>
                </a:ext>
              </a:extLst>
            </p:cNvPr>
            <p:cNvSpPr/>
            <p:nvPr/>
          </p:nvSpPr>
          <p:spPr>
            <a:xfrm>
              <a:off x="4874115" y="3984349"/>
              <a:ext cx="668680" cy="511115"/>
            </a:xfrm>
            <a:custGeom>
              <a:avLst/>
              <a:gdLst>
                <a:gd name="connsiteX0" fmla="*/ 0 w 668680"/>
                <a:gd name="connsiteY0" fmla="*/ 55929 h 511115"/>
                <a:gd name="connsiteX1" fmla="*/ 92648 w 668680"/>
                <a:gd name="connsiteY1" fmla="*/ 35788 h 511115"/>
                <a:gd name="connsiteX2" fmla="*/ 153071 w 668680"/>
                <a:gd name="connsiteY2" fmla="*/ 470833 h 511115"/>
                <a:gd name="connsiteX3" fmla="*/ 290029 w 668680"/>
                <a:gd name="connsiteY3" fmla="*/ 410410 h 511115"/>
                <a:gd name="connsiteX4" fmla="*/ 366565 w 668680"/>
                <a:gd name="connsiteY4" fmla="*/ 499031 h 511115"/>
                <a:gd name="connsiteX5" fmla="*/ 491439 w 668680"/>
                <a:gd name="connsiteY5" fmla="*/ 406382 h 511115"/>
                <a:gd name="connsiteX6" fmla="*/ 668680 w 668680"/>
                <a:gd name="connsiteY6" fmla="*/ 511115 h 51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8680" h="511115">
                  <a:moveTo>
                    <a:pt x="0" y="55929"/>
                  </a:moveTo>
                  <a:cubicBezTo>
                    <a:pt x="33568" y="11283"/>
                    <a:pt x="67136" y="-33363"/>
                    <a:pt x="92648" y="35788"/>
                  </a:cubicBezTo>
                  <a:cubicBezTo>
                    <a:pt x="118160" y="104939"/>
                    <a:pt x="120174" y="408396"/>
                    <a:pt x="153071" y="470833"/>
                  </a:cubicBezTo>
                  <a:cubicBezTo>
                    <a:pt x="185968" y="533270"/>
                    <a:pt x="254447" y="405710"/>
                    <a:pt x="290029" y="410410"/>
                  </a:cubicBezTo>
                  <a:cubicBezTo>
                    <a:pt x="325611" y="415110"/>
                    <a:pt x="332997" y="499702"/>
                    <a:pt x="366565" y="499031"/>
                  </a:cubicBezTo>
                  <a:cubicBezTo>
                    <a:pt x="400133" y="498360"/>
                    <a:pt x="441087" y="404368"/>
                    <a:pt x="491439" y="406382"/>
                  </a:cubicBezTo>
                  <a:cubicBezTo>
                    <a:pt x="541791" y="408396"/>
                    <a:pt x="605235" y="459755"/>
                    <a:pt x="668680" y="51111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27C8EE0-A280-476F-8AC2-AD36369BA2C1}"/>
                  </a:ext>
                </a:extLst>
              </p:cNvPr>
              <p:cNvSpPr/>
              <p:nvPr/>
            </p:nvSpPr>
            <p:spPr>
              <a:xfrm>
                <a:off x="659843" y="5887589"/>
                <a:ext cx="2007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27C8EE0-A280-476F-8AC2-AD36369BA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43" y="5887589"/>
                <a:ext cx="200760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42860D-50B8-4E49-A512-1EAC4ADD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CB9B1-0469-4ED8-9DFB-27EC70F8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Latent Dirichlet Allocation (5/13)</a:t>
            </a:r>
            <a:endParaRPr lang="zh-TW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C2D1C2-CF77-416A-8CB1-1E65B0C037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02336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/>
                  <a:t>Based on the above distributions, the probability of seeing a word </a:t>
                </a:r>
                <a:r>
                  <a:rPr lang="en-US" altLang="zh-TW" sz="2000" i="1" dirty="0"/>
                  <a:t>w</a:t>
                </a:r>
                <a:r>
                  <a:rPr lang="en-US" altLang="zh-TW" sz="2000" dirty="0"/>
                  <a:t> in document </a:t>
                </a:r>
                <a:r>
                  <a:rPr lang="en-US" altLang="zh-TW" sz="2000" i="1" dirty="0"/>
                  <a:t>d</a:t>
                </a:r>
                <a:r>
                  <a:rPr lang="en-US" altLang="zh-TW" sz="2000" i="1" baseline="-25000" dirty="0"/>
                  <a:t>i</a:t>
                </a:r>
                <a:r>
                  <a:rPr lang="en-US" altLang="zh-TW" sz="2000" dirty="0"/>
                  <a:t> is expressed as: 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0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a:rPr lang="en-US" altLang="zh-TW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  <m:sSubSup>
                          <m:sSubSup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 sz="2000" dirty="0"/>
              </a:p>
              <a:p>
                <a:pPr lvl="1"/>
                <a:endParaRPr lang="en-US" altLang="zh-TW" sz="800" dirty="0"/>
              </a:p>
              <a:p>
                <a:r>
                  <a:rPr lang="en-US" altLang="zh-TW" sz="2000" dirty="0"/>
                  <a:t>A graphical model representation of LDA:</a:t>
                </a:r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BC2D1C2-CF77-416A-8CB1-1E65B0C037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023360"/>
              </a:xfrm>
              <a:blipFill>
                <a:blip r:embed="rId2"/>
                <a:stretch>
                  <a:fillRect l="-2019" t="-1667" r="-4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35">
            <a:extLst>
              <a:ext uri="{FF2B5EF4-FFF2-40B4-BE49-F238E27FC236}">
                <a16:creationId xmlns:a16="http://schemas.microsoft.com/office/drawing/2014/main" id="{80451A52-749F-4241-931A-9710D1776392}"/>
              </a:ext>
            </a:extLst>
          </p:cNvPr>
          <p:cNvGrpSpPr/>
          <p:nvPr/>
        </p:nvGrpSpPr>
        <p:grpSpPr>
          <a:xfrm>
            <a:off x="2532240" y="3793677"/>
            <a:ext cx="3077374" cy="2103875"/>
            <a:chOff x="1648696" y="3791400"/>
            <a:chExt cx="3077374" cy="2103875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E6C2DAE0-0B67-4817-9D69-79EF9B482AFD}"/>
                </a:ext>
              </a:extLst>
            </p:cNvPr>
            <p:cNvSpPr/>
            <p:nvPr/>
          </p:nvSpPr>
          <p:spPr>
            <a:xfrm>
              <a:off x="1648696" y="5001304"/>
              <a:ext cx="614998" cy="5861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3A4C36C2-7130-410F-A4A3-F5CE737B9C89}"/>
                </a:ext>
              </a:extLst>
            </p:cNvPr>
            <p:cNvSpPr/>
            <p:nvPr/>
          </p:nvSpPr>
          <p:spPr>
            <a:xfrm>
              <a:off x="3700279" y="3791400"/>
              <a:ext cx="614998" cy="5861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877FB7AB-B070-4549-A23F-9A479A42F589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263694" y="5294401"/>
              <a:ext cx="410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11C4584B-D261-49F4-9F88-19D99234F626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4315277" y="4084497"/>
              <a:ext cx="410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2F4AE66-8D34-48D7-BA39-C2896AD8E31E}"/>
                </a:ext>
              </a:extLst>
            </p:cNvPr>
            <p:cNvSpPr txBox="1"/>
            <p:nvPr/>
          </p:nvSpPr>
          <p:spPr>
            <a:xfrm>
              <a:off x="1843428" y="558749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sz="1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zh-TW" altLang="en-US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A8EC0CB-E2C2-428A-AF0D-3227DDAB213C}"/>
                </a:ext>
              </a:extLst>
            </p:cNvPr>
            <p:cNvSpPr txBox="1"/>
            <p:nvPr/>
          </p:nvSpPr>
          <p:spPr>
            <a:xfrm>
              <a:off x="3446079" y="391904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sz="1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zh-TW" altLang="en-US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636FD6D4-5253-47AA-B4F2-3D81D91EC670}"/>
              </a:ext>
            </a:extLst>
          </p:cNvPr>
          <p:cNvGrpSpPr/>
          <p:nvPr/>
        </p:nvGrpSpPr>
        <p:grpSpPr>
          <a:xfrm>
            <a:off x="3411831" y="3690507"/>
            <a:ext cx="3377045" cy="2462014"/>
            <a:chOff x="2528287" y="3688230"/>
            <a:chExt cx="3377045" cy="246201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C1DD854-D5B0-4A7C-AC16-5A3EBB18122A}"/>
                </a:ext>
              </a:extLst>
            </p:cNvPr>
            <p:cNvSpPr/>
            <p:nvPr/>
          </p:nvSpPr>
          <p:spPr>
            <a:xfrm>
              <a:off x="3574737" y="4780895"/>
              <a:ext cx="2007905" cy="11911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F84476B-A86B-49DE-AF34-98BC289371E2}"/>
                </a:ext>
              </a:extLst>
            </p:cNvPr>
            <p:cNvSpPr/>
            <p:nvPr/>
          </p:nvSpPr>
          <p:spPr>
            <a:xfrm>
              <a:off x="2674487" y="5001304"/>
              <a:ext cx="614998" cy="5861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229E0636-8E2C-476C-B9B7-D97CFF5CD8BA}"/>
                </a:ext>
              </a:extLst>
            </p:cNvPr>
            <p:cNvSpPr/>
            <p:nvPr/>
          </p:nvSpPr>
          <p:spPr>
            <a:xfrm>
              <a:off x="3700279" y="5001304"/>
              <a:ext cx="614998" cy="5861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337D9F0-6705-4DCA-A1EA-E77B34185198}"/>
                </a:ext>
              </a:extLst>
            </p:cNvPr>
            <p:cNvSpPr/>
            <p:nvPr/>
          </p:nvSpPr>
          <p:spPr>
            <a:xfrm>
              <a:off x="4726070" y="5001304"/>
              <a:ext cx="614998" cy="5861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DABBA0D-AB6A-41DA-A948-C52A0CCC5E85}"/>
                </a:ext>
              </a:extLst>
            </p:cNvPr>
            <p:cNvSpPr/>
            <p:nvPr/>
          </p:nvSpPr>
          <p:spPr>
            <a:xfrm>
              <a:off x="2528287" y="4565957"/>
              <a:ext cx="3344125" cy="1584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0048C37E-0CEE-4F0A-BF3F-E06F80D416FB}"/>
                </a:ext>
              </a:extLst>
            </p:cNvPr>
            <p:cNvSpPr/>
            <p:nvPr/>
          </p:nvSpPr>
          <p:spPr>
            <a:xfrm>
              <a:off x="4726070" y="3791400"/>
              <a:ext cx="614998" cy="5861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45E06B2C-AA40-4AFA-94A5-5BE1C5AD1FD2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3289486" y="5294401"/>
              <a:ext cx="410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9607F1DC-4F37-47D7-AF9C-FB47AEEF4092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4315277" y="5294401"/>
              <a:ext cx="410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BC460FFB-7770-4066-B67A-F867841D8271}"/>
                </a:ext>
              </a:extLst>
            </p:cNvPr>
            <p:cNvCxnSpPr>
              <a:stCxn id="11" idx="4"/>
              <a:endCxn id="8" idx="0"/>
            </p:cNvCxnSpPr>
            <p:nvPr/>
          </p:nvCxnSpPr>
          <p:spPr>
            <a:xfrm>
              <a:off x="5033570" y="4377594"/>
              <a:ext cx="0" cy="6237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3D2B7C8-5B29-4A8A-8B92-67B04459DEA1}"/>
                </a:ext>
              </a:extLst>
            </p:cNvPr>
            <p:cNvSpPr/>
            <p:nvPr/>
          </p:nvSpPr>
          <p:spPr>
            <a:xfrm>
              <a:off x="4520674" y="3688230"/>
              <a:ext cx="1328126" cy="783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B1EBB13-3637-4C9B-B31A-B64F30457DF4}"/>
                </a:ext>
              </a:extLst>
            </p:cNvPr>
            <p:cNvSpPr txBox="1"/>
            <p:nvPr/>
          </p:nvSpPr>
          <p:spPr>
            <a:xfrm>
              <a:off x="2869220" y="5587498"/>
              <a:ext cx="241065" cy="263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zh-TW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33A1B9-61B9-4639-9B18-64E3E2C0CD9D}"/>
                </a:ext>
              </a:extLst>
            </p:cNvPr>
            <p:cNvSpPr txBox="1"/>
            <p:nvPr/>
          </p:nvSpPr>
          <p:spPr>
            <a:xfrm>
              <a:off x="3895011" y="5587498"/>
              <a:ext cx="225484" cy="263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TW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E76D5AA2-9B18-4A14-8DD6-8ACD825BA690}"/>
                    </a:ext>
                  </a:extLst>
                </p:cNvPr>
                <p:cNvSpPr txBox="1"/>
                <p:nvPr/>
              </p:nvSpPr>
              <p:spPr>
                <a:xfrm>
                  <a:off x="5362583" y="3919042"/>
                  <a:ext cx="313865" cy="2630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zh-TW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E76D5AA2-9B18-4A14-8DD6-8ACD825BA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2583" y="3919042"/>
                  <a:ext cx="313865" cy="263056"/>
                </a:xfrm>
                <a:prstGeom prst="rect">
                  <a:avLst/>
                </a:prstGeom>
                <a:blipFill>
                  <a:blip r:embed="rId3"/>
                  <a:stretch>
                    <a:fillRect b="-209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41F84D6-9F4A-4E68-A921-7F730FD884D1}"/>
                </a:ext>
              </a:extLst>
            </p:cNvPr>
            <p:cNvSpPr/>
            <p:nvPr/>
          </p:nvSpPr>
          <p:spPr>
            <a:xfrm>
              <a:off x="4911191" y="5604788"/>
              <a:ext cx="244760" cy="2630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i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w</a:t>
              </a:r>
              <a:endParaRPr lang="zh-TW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142B8D7-3EE7-4A7C-BB51-53D20A1C3613}"/>
                </a:ext>
              </a:extLst>
            </p:cNvPr>
            <p:cNvSpPr txBox="1"/>
            <p:nvPr/>
          </p:nvSpPr>
          <p:spPr>
            <a:xfrm>
              <a:off x="5634647" y="4261331"/>
              <a:ext cx="214153" cy="210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TW" alt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E9174E2-9DE0-42B4-A978-1BD64619A5BB}"/>
                </a:ext>
              </a:extLst>
            </p:cNvPr>
            <p:cNvSpPr txBox="1"/>
            <p:nvPr/>
          </p:nvSpPr>
          <p:spPr>
            <a:xfrm>
              <a:off x="5667099" y="5926317"/>
              <a:ext cx="238233" cy="210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TW" alt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6837E84-29A8-401E-AA9A-BEC4A20F15B4}"/>
              </a:ext>
            </a:extLst>
          </p:cNvPr>
          <p:cNvSpPr txBox="1"/>
          <p:nvPr/>
        </p:nvSpPr>
        <p:spPr>
          <a:xfrm rot="1784803">
            <a:off x="5716052" y="3760654"/>
            <a:ext cx="328865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Good … but … where is </a:t>
            </a:r>
            <a:r>
              <a:rPr lang="en-US" altLang="zh-TW" b="1" dirty="0">
                <a:solidFill>
                  <a:srgbClr val="7030A0"/>
                </a:solidFill>
              </a:rPr>
              <a:t>Dirichlet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8890ECD-7BD4-4063-BDE5-3A858ABCD7F0}"/>
              </a:ext>
            </a:extLst>
          </p:cNvPr>
          <p:cNvSpPr txBox="1"/>
          <p:nvPr/>
        </p:nvSpPr>
        <p:spPr>
          <a:xfrm rot="20931891">
            <a:off x="991202" y="4596229"/>
            <a:ext cx="179215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What are those?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A2BA97C-3DF6-453D-ACE9-2DD358B70F8D}"/>
              </a:ext>
            </a:extLst>
          </p:cNvPr>
          <p:cNvSpPr txBox="1"/>
          <p:nvPr/>
        </p:nvSpPr>
        <p:spPr>
          <a:xfrm>
            <a:off x="808359" y="3690507"/>
            <a:ext cx="3418565" cy="646331"/>
          </a:xfrm>
          <a:prstGeom prst="rect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Two </a:t>
            </a:r>
            <a:r>
              <a:rPr lang="en-US" altLang="zh-TW" b="1" dirty="0">
                <a:solidFill>
                  <a:srgbClr val="FF0000"/>
                </a:solidFill>
              </a:rPr>
              <a:t>Dirichlet hyper-parameters</a:t>
            </a:r>
          </a:p>
          <a:p>
            <a:r>
              <a:rPr lang="el-GR" altLang="zh-TW" b="1" i="1" dirty="0">
                <a:solidFill>
                  <a:srgbClr val="FF0000"/>
                </a:solidFill>
              </a:rPr>
              <a:t>α</a:t>
            </a:r>
            <a:r>
              <a:rPr lang="en-US" altLang="zh-TW" dirty="0"/>
              <a:t> and </a:t>
            </a:r>
            <a:r>
              <a:rPr lang="el-GR" altLang="zh-TW" b="1" i="1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β</a:t>
            </a:r>
            <a:r>
              <a:rPr lang="en-US" altLang="zh-TW" dirty="0"/>
              <a:t> are added into the model.</a:t>
            </a:r>
            <a:endParaRPr lang="zh-TW" altLang="en-US" dirty="0"/>
          </a:p>
        </p:txBody>
      </p:sp>
      <p:sp>
        <p:nvSpPr>
          <p:cNvPr id="29" name="投影片編號版面配置區 28">
            <a:extLst>
              <a:ext uri="{FF2B5EF4-FFF2-40B4-BE49-F238E27FC236}">
                <a16:creationId xmlns:a16="http://schemas.microsoft.com/office/drawing/2014/main" id="{6CA5F989-05AB-403A-BF3D-44C608DD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02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7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3D3A2-1094-446B-BBD0-D5881776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Latent Dirichlet Allocation (6/13)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3CF902-B856-4405-8881-FA6790E29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To understand the role of the two </a:t>
            </a:r>
            <a:r>
              <a:rPr lang="en-US" altLang="zh-TW" dirty="0">
                <a:solidFill>
                  <a:srgbClr val="FF0000"/>
                </a:solidFill>
              </a:rPr>
              <a:t>Dirichlet hyper-parameters</a:t>
            </a:r>
            <a:r>
              <a:rPr lang="en-US" altLang="zh-TW" dirty="0"/>
              <a:t>, we have to talk about </a:t>
            </a:r>
            <a:r>
              <a:rPr lang="en-US" altLang="zh-TW" b="1" dirty="0"/>
              <a:t>maximum a posteriori </a:t>
            </a:r>
            <a:r>
              <a:rPr lang="en-US" altLang="zh-TW" sz="1600" b="1" dirty="0"/>
              <a:t>(MAP)</a:t>
            </a:r>
            <a:r>
              <a:rPr lang="en-US" altLang="zh-TW" b="1" dirty="0"/>
              <a:t> estimate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Track back to the model-based clustering.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sz="2000" dirty="0"/>
              <a:t>To </a:t>
            </a:r>
            <a:r>
              <a:rPr lang="en-US" altLang="zh-TW" sz="2000" b="1" dirty="0">
                <a:solidFill>
                  <a:srgbClr val="FF0000"/>
                </a:solidFill>
              </a:rPr>
              <a:t>simplify</a:t>
            </a:r>
            <a:r>
              <a:rPr lang="en-US" altLang="zh-TW" sz="2000" dirty="0"/>
              <a:t> the model search problem, </a:t>
            </a:r>
            <a:r>
              <a:rPr lang="en-US" altLang="zh-TW" sz="2000" b="1" dirty="0"/>
              <a:t>we generally </a:t>
            </a:r>
            <a:r>
              <a:rPr lang="en-US" altLang="zh-TW" sz="2000" b="1" dirty="0">
                <a:solidFill>
                  <a:srgbClr val="FF0000"/>
                </a:solidFill>
              </a:rPr>
              <a:t>assume</a:t>
            </a:r>
            <a:r>
              <a:rPr lang="en-US" altLang="zh-TW" sz="2000" b="1" dirty="0"/>
              <a:t> that the prior probability of every model is equal</a:t>
            </a:r>
            <a:r>
              <a:rPr lang="en-US" altLang="zh-TW" sz="2000" dirty="0"/>
              <a:t> </a:t>
            </a:r>
            <a:r>
              <a:rPr lang="en-US" altLang="zh-TW" sz="1600" dirty="0"/>
              <a:t>(e.g., </a:t>
            </a:r>
            <a:r>
              <a:rPr lang="en-US" altLang="zh-TW" sz="1600" i="1" dirty="0"/>
              <a:t>P</a:t>
            </a:r>
            <a:r>
              <a:rPr lang="en-US" altLang="zh-TW" sz="1600" dirty="0"/>
              <a:t>(</a:t>
            </a:r>
            <a:r>
              <a:rPr lang="el-GR" altLang="zh-TW" sz="1600" i="1" dirty="0"/>
              <a:t>θ</a:t>
            </a:r>
            <a:r>
              <a:rPr lang="en-US" altLang="zh-TW" sz="1600" i="1" baseline="-25000" dirty="0" err="1"/>
              <a:t>i</a:t>
            </a:r>
            <a:r>
              <a:rPr lang="en-US" altLang="zh-TW" sz="1600" dirty="0"/>
              <a:t>) = </a:t>
            </a:r>
            <a:r>
              <a:rPr lang="en-US" altLang="zh-TW" sz="1600" i="1" dirty="0"/>
              <a:t>P</a:t>
            </a:r>
            <a:r>
              <a:rPr lang="en-US" altLang="zh-TW" sz="1600" dirty="0"/>
              <a:t>(</a:t>
            </a:r>
            <a:r>
              <a:rPr lang="el-GR" altLang="zh-TW" sz="1600" i="1" dirty="0"/>
              <a:t>θ</a:t>
            </a:r>
            <a:r>
              <a:rPr lang="en-US" altLang="zh-TW" sz="1600" i="1" baseline="-25000" dirty="0"/>
              <a:t>j</a:t>
            </a:r>
            <a:r>
              <a:rPr lang="en-US" altLang="zh-TW" sz="1600" dirty="0"/>
              <a:t>) for all </a:t>
            </a:r>
            <a:r>
              <a:rPr lang="en-US" altLang="zh-TW" sz="1600" i="1" dirty="0" err="1"/>
              <a:t>i</a:t>
            </a:r>
            <a:r>
              <a:rPr lang="en-US" altLang="zh-TW" sz="1600" dirty="0"/>
              <a:t> and </a:t>
            </a:r>
            <a:r>
              <a:rPr lang="en-US" altLang="zh-TW" sz="1600" i="1" dirty="0"/>
              <a:t>j</a:t>
            </a:r>
            <a:r>
              <a:rPr lang="en-US" altLang="zh-TW" sz="1600" dirty="0"/>
              <a:t> in the model space)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1800" dirty="0"/>
              <a:t>Then…</a:t>
            </a:r>
            <a:endParaRPr lang="zh-TW" altLang="en-US" sz="2400" dirty="0"/>
          </a:p>
          <a:p>
            <a:pPr lvl="1"/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物件 4">
                <a:extLst>
                  <a:ext uri="{FF2B5EF4-FFF2-40B4-BE49-F238E27FC236}">
                    <a16:creationId xmlns:a16="http://schemas.microsoft.com/office/drawing/2014/main" id="{769FFF28-DE93-4E0E-AC68-67D43A24DA4B}"/>
                  </a:ext>
                </a:extLst>
              </p:cNvPr>
              <p:cNvSpPr txBox="1"/>
              <p:nvPr/>
            </p:nvSpPr>
            <p:spPr bwMode="auto">
              <a:xfrm>
                <a:off x="1221215" y="2926483"/>
                <a:ext cx="2320707" cy="563910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i="1" dirty="0"/>
                            <m:t>θ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𝑀𝐴𝑃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el-GR" altLang="zh-TW" i="1" dirty="0"/>
                            <m:t>θ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model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space</m:t>
                          </m:r>
                        </m:lim>
                      </m:limLow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altLang="zh-TW" i="1" dirty="0"/>
                        <m:t>θ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物件 4">
                <a:extLst>
                  <a:ext uri="{FF2B5EF4-FFF2-40B4-BE49-F238E27FC236}">
                    <a16:creationId xmlns:a16="http://schemas.microsoft.com/office/drawing/2014/main" id="{769FFF28-DE93-4E0E-AC68-67D43A24D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1215" y="2926483"/>
                <a:ext cx="2320707" cy="5639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4EE86396-D7D7-4F23-9EEE-489598B837B8}"/>
                  </a:ext>
                </a:extLst>
              </p:cNvPr>
              <p:cNvSpPr txBox="1"/>
              <p:nvPr/>
            </p:nvSpPr>
            <p:spPr bwMode="auto">
              <a:xfrm>
                <a:off x="1562941" y="3378331"/>
                <a:ext cx="2667000" cy="1301412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el-GR" altLang="zh-TW" i="1" dirty="0"/>
                            <m:t>θ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model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space</m:t>
                          </m:r>
                        </m:lim>
                      </m:limLow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l-GR" altLang="zh-TW" i="1" dirty="0"/>
                            <m:t>θ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altLang="zh-TW" i="1" dirty="0"/>
                            <m:t>θ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el-GR" altLang="zh-TW" i="1" dirty="0"/>
                            <m:t>θ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model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space</m:t>
                          </m:r>
                        </m:lim>
                      </m:limLow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l-GR" altLang="zh-TW" i="1" dirty="0"/>
                        <m:t>θ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altLang="zh-TW" i="1" dirty="0"/>
                        <m:t>θ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4EE86396-D7D7-4F23-9EEE-489598B83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2941" y="3378331"/>
                <a:ext cx="2667000" cy="1301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297CDF89-44F2-4037-A415-0975D3991874}"/>
                  </a:ext>
                </a:extLst>
              </p:cNvPr>
              <p:cNvSpPr txBox="1"/>
              <p:nvPr/>
            </p:nvSpPr>
            <p:spPr bwMode="auto">
              <a:xfrm>
                <a:off x="1864123" y="5413904"/>
                <a:ext cx="3279881" cy="708951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i="1" dirty="0"/>
                            <m:t>θ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𝑀𝐴𝑃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altLang="zh-TW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TW" i="1" dirty="0"/>
                            <m:t>θ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el-GR" altLang="zh-TW" i="1" dirty="0"/>
                            <m:t>θ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model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space</m:t>
                          </m:r>
                        </m:lim>
                      </m:limLow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l-GR" altLang="zh-TW" i="1" dirty="0"/>
                        <m:t>θ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297CDF89-44F2-4037-A415-0975D3991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4123" y="5413904"/>
                <a:ext cx="3279881" cy="7089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72E5AD51-21CF-44C4-9839-60F5E2614B44}"/>
              </a:ext>
            </a:extLst>
          </p:cNvPr>
          <p:cNvSpPr txBox="1"/>
          <p:nvPr/>
        </p:nvSpPr>
        <p:spPr>
          <a:xfrm rot="21104176">
            <a:off x="4435694" y="3202812"/>
            <a:ext cx="4480329" cy="101566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/>
              <a:t>What if the prior is not uniform??</a:t>
            </a:r>
          </a:p>
          <a:p>
            <a:r>
              <a:rPr lang="en-US" altLang="zh-TW" sz="600" b="1" dirty="0"/>
              <a:t>	</a:t>
            </a:r>
          </a:p>
          <a:p>
            <a:r>
              <a:rPr lang="en-US" altLang="zh-TW" b="1" dirty="0"/>
              <a:t>Can we incorporate our </a:t>
            </a:r>
            <a:r>
              <a:rPr lang="en-US" altLang="zh-TW" b="1" dirty="0">
                <a:solidFill>
                  <a:srgbClr val="FF0000"/>
                </a:solidFill>
              </a:rPr>
              <a:t>prior beliefs</a:t>
            </a:r>
            <a:r>
              <a:rPr lang="en-US" altLang="zh-TW" b="1" dirty="0"/>
              <a:t> into the </a:t>
            </a:r>
          </a:p>
          <a:p>
            <a:r>
              <a:rPr lang="en-US" altLang="zh-TW" b="1" dirty="0"/>
              <a:t>parameter estimate process?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9A1FF6B-BAD3-4FB6-B35A-4C971D40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0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D203C-E064-412B-9F35-80BA6AE8D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Latent Dirichlet Allocation (7/13)</a:t>
            </a:r>
            <a:endParaRPr lang="zh-TW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B530EE-9279-4D9A-BD3F-2E4757FCF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In LDA, the model parameters we are going to learn </a:t>
                </a:r>
                <a:r>
                  <a:rPr lang="en-US" altLang="zh-TW" sz="1600" dirty="0"/>
                  <a:t>(estimate)</a:t>
                </a:r>
                <a:r>
                  <a:rPr lang="en-US" altLang="zh-TW" dirty="0"/>
                  <a:t> from text corpus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/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They are all 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multinomial distributions</a:t>
                </a:r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LDA adopts </a:t>
                </a:r>
                <a:r>
                  <a:rPr lang="en-US" altLang="zh-TW" b="1" dirty="0">
                    <a:solidFill>
                      <a:srgbClr val="7030A0"/>
                    </a:solidFill>
                  </a:rPr>
                  <a:t>Dirichlet distribution </a:t>
                </a:r>
                <a:r>
                  <a:rPr lang="en-US" altLang="zh-TW" dirty="0"/>
                  <a:t>to incorporate </a:t>
                </a:r>
                <a:r>
                  <a:rPr lang="en-US" altLang="zh-TW" b="1" dirty="0">
                    <a:solidFill>
                      <a:srgbClr val="00B050"/>
                    </a:solidFill>
                  </a:rPr>
                  <a:t>our prior knowledge</a:t>
                </a:r>
                <a:r>
                  <a:rPr lang="en-US" altLang="zh-TW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TW" dirty="0"/>
                  <a:t>into the model estimate process.</a:t>
                </a:r>
              </a:p>
              <a:p>
                <a:pPr lvl="2"/>
                <a:r>
                  <a:rPr lang="en-US" altLang="zh-TW" sz="2000" b="1" dirty="0">
                    <a:solidFill>
                      <a:schemeClr val="tx1"/>
                    </a:solidFill>
                  </a:rPr>
                  <a:t>Dirichlet distributions</a:t>
                </a:r>
                <a:r>
                  <a:rPr lang="en-US" altLang="zh-TW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000" dirty="0"/>
                  <a:t>is a </a:t>
                </a:r>
                <a:r>
                  <a:rPr lang="en-US" altLang="zh-TW" sz="2000" b="1" dirty="0"/>
                  <a:t>conjugate prior</a:t>
                </a:r>
                <a:r>
                  <a:rPr lang="en-US" altLang="zh-TW" sz="2000" dirty="0"/>
                  <a:t> for multinomial.</a:t>
                </a:r>
              </a:p>
              <a:p>
                <a:pPr lvl="3"/>
                <a:r>
                  <a:rPr lang="en-US" altLang="zh-TW" sz="2000" b="1" dirty="0"/>
                  <a:t>Conjugate</a:t>
                </a:r>
                <a:r>
                  <a:rPr lang="en-US" altLang="zh-TW" sz="2000" dirty="0"/>
                  <a:t>: the posterior has the same form as the prior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EB530EE-9279-4D9A-BD3F-2E4757FCF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2" t="-2121" r="-20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C5AEFF-0B50-4C9E-A6A1-9267AAC6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48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D77A7F-7B98-4C3F-89DC-75BD9D6A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Latent Dirichlet Allocation (8/13)</a:t>
            </a:r>
            <a:endParaRPr lang="zh-TW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9E6C80-8D74-4F02-BC2C-FBE4AD251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1" dirty="0">
                    <a:solidFill>
                      <a:srgbClr val="FF0000"/>
                    </a:solidFill>
                  </a:rPr>
                  <a:t>Dirichlet distribution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en-US" altLang="zh-TW" dirty="0"/>
                  <a:t>Suppose there are </a:t>
                </a:r>
                <a:r>
                  <a:rPr lang="en-US" altLang="zh-TW" i="1" dirty="0"/>
                  <a:t>K</a:t>
                </a:r>
                <a:r>
                  <a:rPr lang="en-US" altLang="zh-TW" dirty="0"/>
                  <a:t> outcomes of a certain experiment.</a:t>
                </a:r>
              </a:p>
              <a:p>
                <a:pPr lvl="1"/>
                <a:r>
                  <a:rPr lang="en-US" altLang="zh-TW" dirty="0"/>
                  <a:t>Let </a:t>
                </a:r>
                <a:r>
                  <a:rPr lang="en-US" altLang="zh-TW" b="1" i="1" dirty="0"/>
                  <a:t>q</a:t>
                </a:r>
                <a:r>
                  <a:rPr lang="en-US" altLang="zh-TW" dirty="0"/>
                  <a:t> = [</a:t>
                </a:r>
                <a:r>
                  <a:rPr lang="en-US" altLang="zh-TW" i="1" dirty="0"/>
                  <a:t>q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 </a:t>
                </a:r>
                <a:r>
                  <a:rPr lang="en-US" altLang="zh-TW" i="1" dirty="0"/>
                  <a:t>q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, …, </a:t>
                </a:r>
                <a:r>
                  <a:rPr lang="en-US" altLang="zh-TW" i="1" dirty="0" err="1"/>
                  <a:t>q</a:t>
                </a:r>
                <a:r>
                  <a:rPr lang="en-US" altLang="zh-TW" i="1" baseline="-25000" dirty="0" err="1"/>
                  <a:t>k</a:t>
                </a:r>
                <a:r>
                  <a:rPr lang="en-US" altLang="zh-TW" dirty="0"/>
                  <a:t>] be a set of outcome probabilities.</a:t>
                </a:r>
              </a:p>
              <a:p>
                <a:pPr lvl="2"/>
                <a:r>
                  <a:rPr lang="en-US" altLang="zh-TW" i="1" dirty="0"/>
                  <a:t>q</a:t>
                </a:r>
                <a:r>
                  <a:rPr lang="en-US" altLang="zh-TW" i="1" baseline="-25000" dirty="0"/>
                  <a:t>i</a:t>
                </a:r>
                <a:r>
                  <a:rPr lang="en-US" altLang="zh-TW" dirty="0"/>
                  <a:t> ≥ 0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altLang="zh-TW" dirty="0"/>
              </a:p>
              <a:p>
                <a:pPr lvl="2"/>
                <a:endParaRPr lang="en-US" altLang="zh-TW" sz="800" dirty="0"/>
              </a:p>
              <a:p>
                <a:pPr lvl="1"/>
                <a:r>
                  <a:rPr lang="en-US" altLang="zh-TW" dirty="0"/>
                  <a:t>Let </a:t>
                </a:r>
                <a:r>
                  <a:rPr lang="el-GR" altLang="zh-TW" b="1" i="1" dirty="0">
                    <a:solidFill>
                      <a:srgbClr val="33CC33"/>
                    </a:solidFill>
                  </a:rPr>
                  <a:t>α</a:t>
                </a:r>
                <a:r>
                  <a:rPr lang="en-US" altLang="zh-TW" dirty="0"/>
                  <a:t> = [</a:t>
                </a:r>
                <a:r>
                  <a:rPr lang="el-GR" altLang="zh-TW" i="1" dirty="0"/>
                  <a:t>α</a:t>
                </a:r>
                <a:r>
                  <a:rPr lang="en-US" altLang="zh-TW" i="1" baseline="-25000" dirty="0"/>
                  <a:t>1</a:t>
                </a:r>
                <a:r>
                  <a:rPr lang="en-US" altLang="zh-TW" dirty="0"/>
                  <a:t>, </a:t>
                </a:r>
                <a:r>
                  <a:rPr lang="el-GR" altLang="zh-TW" i="1" dirty="0"/>
                  <a:t>α</a:t>
                </a:r>
                <a:r>
                  <a:rPr lang="en-US" altLang="zh-TW" i="1" baseline="-25000" dirty="0"/>
                  <a:t>2</a:t>
                </a:r>
                <a:r>
                  <a:rPr lang="en-US" altLang="zh-TW" dirty="0"/>
                  <a:t>, …,</a:t>
                </a:r>
                <a:r>
                  <a:rPr lang="el-GR" altLang="zh-TW" i="1" dirty="0"/>
                  <a:t>α</a:t>
                </a:r>
                <a:r>
                  <a:rPr lang="en-US" altLang="zh-TW" i="1" baseline="-25000" dirty="0"/>
                  <a:t>k</a:t>
                </a:r>
                <a:r>
                  <a:rPr lang="en-US" altLang="zh-TW" dirty="0"/>
                  <a:t>] be a set of positive numbers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TW" i="1" dirty="0"/>
                      <m:t>α</m:t>
                    </m:r>
                    <m:r>
                      <m:rPr>
                        <m:nor/>
                      </m:rPr>
                      <a:rPr lang="en-US" altLang="zh-TW" b="0" i="1" baseline="-25000" dirty="0" smtClean="0"/>
                      <m:t>0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l-GR" altLang="zh-TW" i="1" dirty="0"/>
                          <m:t>α</m:t>
                        </m:r>
                        <m:r>
                          <m:rPr>
                            <m:nor/>
                          </m:rPr>
                          <a:rPr lang="en-US" altLang="zh-TW" b="0" i="1" baseline="-25000" dirty="0" smtClean="0"/>
                          <m:t>i</m:t>
                        </m:r>
                      </m:e>
                    </m:nary>
                  </m:oMath>
                </a14:m>
                <a:endParaRPr lang="en-US" altLang="zh-TW" dirty="0"/>
              </a:p>
              <a:p>
                <a:pPr lvl="2"/>
                <a:r>
                  <a:rPr lang="el-GR" altLang="zh-TW" b="1" i="1" dirty="0"/>
                  <a:t>α </a:t>
                </a:r>
                <a:r>
                  <a:rPr lang="en-US" altLang="zh-TW" dirty="0"/>
                  <a:t> is called the hyper-parameter of Dirichlet distribution.</a:t>
                </a:r>
              </a:p>
              <a:p>
                <a:pPr lvl="2"/>
                <a:r>
                  <a:rPr lang="en-US" altLang="zh-TW" dirty="0"/>
                  <a:t>Specified by domain experts.</a:t>
                </a:r>
              </a:p>
              <a:p>
                <a:pPr lvl="2"/>
                <a:endParaRPr lang="en-US" altLang="zh-TW" sz="8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𝐷𝑖𝑟𝑖𝑐h𝑙𝑒𝑡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e>
                        <m:r>
                          <a:rPr lang="zh-TW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∏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9E6C80-8D74-4F02-BC2C-FBE4AD251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2" t="-2121" r="-1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語音泡泡: 圓角矩形 3">
                <a:extLst>
                  <a:ext uri="{FF2B5EF4-FFF2-40B4-BE49-F238E27FC236}">
                    <a16:creationId xmlns:a16="http://schemas.microsoft.com/office/drawing/2014/main" id="{76025D66-A25F-484D-AC5C-5D7785BBFBB1}"/>
                  </a:ext>
                </a:extLst>
              </p:cNvPr>
              <p:cNvSpPr/>
              <p:nvPr/>
            </p:nvSpPr>
            <p:spPr>
              <a:xfrm>
                <a:off x="4251759" y="5413202"/>
                <a:ext cx="2058407" cy="911784"/>
              </a:xfrm>
              <a:prstGeom prst="wedgeRoundRectCallout">
                <a:avLst>
                  <a:gd name="adj1" fmla="val -86831"/>
                  <a:gd name="adj2" fmla="val -76101"/>
                  <a:gd name="adj3" fmla="val 16667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15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altLang="zh-TW" sz="15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15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500" dirty="0">
                    <a:solidFill>
                      <a:schemeClr val="tx1"/>
                    </a:solidFill>
                  </a:rPr>
                  <a:t>Is the Gamma function, and is (</a:t>
                </a:r>
                <a:r>
                  <a:rPr lang="en-US" altLang="zh-TW" sz="1500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TW" sz="1500" dirty="0">
                    <a:solidFill>
                      <a:schemeClr val="tx1"/>
                    </a:solidFill>
                  </a:rPr>
                  <a:t>-1)! If </a:t>
                </a:r>
                <a:r>
                  <a:rPr lang="en-US" altLang="zh-TW" sz="1500" i="1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TW" sz="1500" dirty="0">
                    <a:solidFill>
                      <a:schemeClr val="tx1"/>
                    </a:solidFill>
                  </a:rPr>
                  <a:t> is a positive integer</a:t>
                </a:r>
                <a:endParaRPr lang="zh-TW" altLang="en-US" sz="15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語音泡泡: 圓角矩形 3">
                <a:extLst>
                  <a:ext uri="{FF2B5EF4-FFF2-40B4-BE49-F238E27FC236}">
                    <a16:creationId xmlns:a16="http://schemas.microsoft.com/office/drawing/2014/main" id="{76025D66-A25F-484D-AC5C-5D7785BBF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759" y="5413202"/>
                <a:ext cx="2058407" cy="911784"/>
              </a:xfrm>
              <a:prstGeom prst="wedgeRoundRectCallout">
                <a:avLst>
                  <a:gd name="adj1" fmla="val -86831"/>
                  <a:gd name="adj2" fmla="val -76101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>
            <a:extLst>
              <a:ext uri="{FF2B5EF4-FFF2-40B4-BE49-F238E27FC236}">
                <a16:creationId xmlns:a16="http://schemas.microsoft.com/office/drawing/2014/main" id="{AEDE6C0F-F063-4968-A93D-82A7DF7CE0D2}"/>
              </a:ext>
            </a:extLst>
          </p:cNvPr>
          <p:cNvSpPr/>
          <p:nvPr/>
        </p:nvSpPr>
        <p:spPr>
          <a:xfrm>
            <a:off x="4251759" y="4551667"/>
            <a:ext cx="1405839" cy="640483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8FC079-BE60-4FFC-BA4C-FE62598CE943}"/>
              </a:ext>
            </a:extLst>
          </p:cNvPr>
          <p:cNvSpPr txBox="1"/>
          <p:nvPr/>
        </p:nvSpPr>
        <p:spPr>
          <a:xfrm>
            <a:off x="6120840" y="4250762"/>
            <a:ext cx="2567369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Very similar to </a:t>
            </a:r>
          </a:p>
          <a:p>
            <a:r>
              <a:rPr lang="en-US" altLang="zh-TW" dirty="0"/>
              <a:t>multinomial distribution?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63C01CC-EB51-4813-B9A3-5352C3DCFC86}"/>
              </a:ext>
            </a:extLst>
          </p:cNvPr>
          <p:cNvCxnSpPr>
            <a:stCxn id="6" idx="1"/>
          </p:cNvCxnSpPr>
          <p:nvPr/>
        </p:nvCxnSpPr>
        <p:spPr>
          <a:xfrm flipH="1">
            <a:off x="5657598" y="4573928"/>
            <a:ext cx="463242" cy="239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BA9EBD-4CB4-4806-9853-233BB818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30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E542E-9CF6-42E5-BCA7-7F406B56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Latent Dirichlet Allocation (9/13)</a:t>
            </a:r>
            <a:endParaRPr lang="zh-TW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82DB1B4-F539-423F-A983-47B2E4907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854510" cy="402336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Back to the MAP of multinomial distribution </a:t>
                </a:r>
                <a:r>
                  <a:rPr lang="en-US" altLang="zh-TW" b="1" i="1" dirty="0"/>
                  <a:t>q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en-US" altLang="zh-TW" dirty="0"/>
                  <a:t>Let </a:t>
                </a:r>
                <a:r>
                  <a:rPr lang="en-US" altLang="zh-TW" b="1" i="1" dirty="0">
                    <a:solidFill>
                      <a:srgbClr val="CC3399"/>
                    </a:solidFill>
                  </a:rPr>
                  <a:t>D</a:t>
                </a:r>
                <a:r>
                  <a:rPr lang="en-US" altLang="zh-TW" dirty="0"/>
                  <a:t> be a set of observed </a:t>
                </a:r>
                <a:r>
                  <a:rPr lang="en-US" altLang="zh-TW" b="1" dirty="0">
                    <a:solidFill>
                      <a:srgbClr val="CC3399"/>
                    </a:solidFill>
                  </a:rPr>
                  <a:t>samples</a:t>
                </a:r>
                <a:r>
                  <a:rPr lang="en-US" altLang="zh-TW" dirty="0"/>
                  <a:t> and [</a:t>
                </a:r>
                <a:r>
                  <a:rPr lang="en-US" altLang="zh-TW" i="1" dirty="0">
                    <a:solidFill>
                      <a:srgbClr val="CC3399"/>
                    </a:solidFill>
                  </a:rPr>
                  <a:t>N</a:t>
                </a:r>
                <a:r>
                  <a:rPr lang="en-US" altLang="zh-TW" baseline="-25000" dirty="0">
                    <a:solidFill>
                      <a:srgbClr val="CC3399"/>
                    </a:solidFill>
                  </a:rPr>
                  <a:t>1</a:t>
                </a:r>
                <a:r>
                  <a:rPr lang="en-US" altLang="zh-TW" dirty="0">
                    <a:solidFill>
                      <a:srgbClr val="CC3399"/>
                    </a:solidFill>
                  </a:rPr>
                  <a:t>, </a:t>
                </a:r>
                <a:r>
                  <a:rPr lang="en-US" altLang="zh-TW" i="1" dirty="0">
                    <a:solidFill>
                      <a:srgbClr val="CC3399"/>
                    </a:solidFill>
                  </a:rPr>
                  <a:t>N</a:t>
                </a:r>
                <a:r>
                  <a:rPr lang="en-US" altLang="zh-TW" baseline="-25000" dirty="0">
                    <a:solidFill>
                      <a:srgbClr val="CC3399"/>
                    </a:solidFill>
                  </a:rPr>
                  <a:t>2</a:t>
                </a:r>
                <a:r>
                  <a:rPr lang="en-US" altLang="zh-TW" dirty="0">
                    <a:solidFill>
                      <a:srgbClr val="CC3399"/>
                    </a:solidFill>
                  </a:rPr>
                  <a:t>, …, </a:t>
                </a:r>
                <a:r>
                  <a:rPr lang="en-US" altLang="zh-TW" i="1" dirty="0" err="1">
                    <a:solidFill>
                      <a:srgbClr val="CC3399"/>
                    </a:solidFill>
                  </a:rPr>
                  <a:t>N</a:t>
                </a:r>
                <a:r>
                  <a:rPr lang="en-US" altLang="zh-TW" i="1" baseline="-25000" dirty="0" err="1">
                    <a:solidFill>
                      <a:srgbClr val="CC3399"/>
                    </a:solidFill>
                  </a:rPr>
                  <a:t>k</a:t>
                </a:r>
                <a:r>
                  <a:rPr lang="en-US" altLang="zh-TW" dirty="0"/>
                  <a:t>] lists the number of times each outcome occurs.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i="1" dirty="0"/>
                      <m:t>N</m:t>
                    </m:r>
                    <m:r>
                      <m:rPr>
                        <m:nor/>
                      </m:rPr>
                      <a:rPr lang="en-US" altLang="zh-TW" i="1" baseline="-25000" dirty="0"/>
                      <m:t>i</m:t>
                    </m:r>
                    <m:r>
                      <a:rPr lang="en-US" altLang="zh-TW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 is the number of times </a:t>
                </a:r>
                <a:r>
                  <a:rPr lang="en-US" altLang="zh-TW" i="1" dirty="0" err="1"/>
                  <a:t>i</a:t>
                </a:r>
                <a:r>
                  <a:rPr lang="en-US" altLang="zh-TW" dirty="0"/>
                  <a:t> outcome occurs.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altLang="zh-TW" i="1" dirty="0"/>
                          <m:t>N</m:t>
                        </m:r>
                        <m:r>
                          <m:rPr>
                            <m:nor/>
                          </m:rPr>
                          <a:rPr lang="en-US" altLang="zh-TW" i="1" baseline="-25000" dirty="0"/>
                          <m:t>i</m:t>
                        </m:r>
                      </m:e>
                    </m:nary>
                  </m:oMath>
                </a14:m>
                <a:r>
                  <a:rPr lang="en-US" altLang="zh-TW" dirty="0"/>
                  <a:t> be the number of multinomial experiments.</a:t>
                </a:r>
              </a:p>
              <a:p>
                <a:pPr lvl="3"/>
                <a:endParaRPr lang="en-US" altLang="zh-TW" sz="800" dirty="0"/>
              </a:p>
              <a:p>
                <a:pPr lvl="1"/>
                <a:r>
                  <a:rPr lang="en-US" altLang="zh-TW" dirty="0"/>
                  <a:t>Given </a:t>
                </a:r>
                <a:r>
                  <a:rPr lang="en-US" altLang="zh-TW" b="1" i="1" dirty="0">
                    <a:solidFill>
                      <a:srgbClr val="CC3399"/>
                    </a:solidFill>
                  </a:rPr>
                  <a:t>D</a:t>
                </a:r>
                <a:r>
                  <a:rPr lang="en-US" altLang="zh-TW" dirty="0"/>
                  <a:t> and the expert-defined hyper-parameters </a:t>
                </a:r>
                <a:r>
                  <a:rPr lang="el-GR" altLang="zh-TW" b="1" i="1" dirty="0">
                    <a:solidFill>
                      <a:srgbClr val="33CC33"/>
                    </a:solidFill>
                  </a:rPr>
                  <a:t>α</a:t>
                </a:r>
                <a:r>
                  <a:rPr lang="en-US" altLang="zh-TW" dirty="0"/>
                  <a:t>, we calculate the following posterior probability to select a good model parameter </a:t>
                </a:r>
                <a:r>
                  <a:rPr lang="en-US" altLang="zh-TW" b="1" i="1" dirty="0"/>
                  <a:t>q</a:t>
                </a:r>
                <a:r>
                  <a:rPr lang="en-US" altLang="zh-TW" dirty="0"/>
                  <a:t>.</a:t>
                </a:r>
              </a:p>
              <a:p>
                <a:pPr lvl="2"/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82DB1B4-F539-423F-A983-47B2E4907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854510" cy="4023360"/>
              </a:xfrm>
              <a:blipFill>
                <a:blip r:embed="rId3"/>
                <a:stretch>
                  <a:fillRect l="-1165" t="-2121" r="-1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物件 4">
                <a:extLst>
                  <a:ext uri="{FF2B5EF4-FFF2-40B4-BE49-F238E27FC236}">
                    <a16:creationId xmlns:a16="http://schemas.microsoft.com/office/drawing/2014/main" id="{64F21FCE-B71C-4611-B89D-06CB9E7AAC90}"/>
                  </a:ext>
                </a:extLst>
              </p:cNvPr>
              <p:cNvSpPr txBox="1"/>
              <p:nvPr/>
            </p:nvSpPr>
            <p:spPr bwMode="auto">
              <a:xfrm>
                <a:off x="1216982" y="4299645"/>
                <a:ext cx="2320707" cy="563910"/>
              </a:xfrm>
              <a:prstGeom prst="rect">
                <a:avLst/>
              </a:prstGeom>
              <a:noFill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物件 4">
                <a:extLst>
                  <a:ext uri="{FF2B5EF4-FFF2-40B4-BE49-F238E27FC236}">
                    <a16:creationId xmlns:a16="http://schemas.microsoft.com/office/drawing/2014/main" id="{64F21FCE-B71C-4611-B89D-06CB9E7AA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6982" y="4299645"/>
                <a:ext cx="2320707" cy="563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32DA4A1-9B43-4A17-B5D3-AA9D777EBAFE}"/>
                  </a:ext>
                </a:extLst>
              </p:cNvPr>
              <p:cNvSpPr/>
              <p:nvPr/>
            </p:nvSpPr>
            <p:spPr>
              <a:xfrm>
                <a:off x="1612595" y="4652902"/>
                <a:ext cx="2612775" cy="789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zh-TW" alt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nary>
                        <m:naryPr>
                          <m:chr m:val="∏"/>
                          <m:ctrlPr>
                            <a:rPr lang="zh-TW" alt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32DA4A1-9B43-4A17-B5D3-AA9D777EB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595" y="4652902"/>
                <a:ext cx="2612775" cy="789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99FE43A-47C6-4E79-8CA5-DE4E38B14FFD}"/>
                  </a:ext>
                </a:extLst>
              </p:cNvPr>
              <p:cNvSpPr/>
              <p:nvPr/>
            </p:nvSpPr>
            <p:spPr>
              <a:xfrm>
                <a:off x="1430655" y="5435391"/>
                <a:ext cx="2612775" cy="789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zh-TW" alt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99FE43A-47C6-4E79-8CA5-DE4E38B14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655" y="5435391"/>
                <a:ext cx="2612775" cy="789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321066-A67B-4415-AB4B-12BE52E5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2F059-FD58-4780-980B-1C83319C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Latent Dirichlet Allocation (10/13)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F94D5-BD91-4678-AD1A-595F1EE9F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27072"/>
            <a:ext cx="7543801" cy="4237825"/>
          </a:xfrm>
        </p:spPr>
        <p:txBody>
          <a:bodyPr>
            <a:normAutofit lnSpcReduction="10000"/>
          </a:bodyPr>
          <a:lstStyle/>
          <a:p>
            <a:r>
              <a:rPr lang="en-US" altLang="zh-TW" sz="2800" dirty="0"/>
              <a:t>The equation helps interpret the role of the hyper-parameters in the model estimate process.</a:t>
            </a: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pPr lvl="1"/>
            <a:r>
              <a:rPr lang="en-US" altLang="zh-TW" sz="2400" dirty="0"/>
              <a:t>The posterior of </a:t>
            </a:r>
            <a:r>
              <a:rPr lang="en-US" altLang="zh-TW" sz="2400" i="1" dirty="0"/>
              <a:t>q</a:t>
            </a:r>
            <a:r>
              <a:rPr lang="en-US" altLang="zh-TW" sz="2400" dirty="0"/>
              <a:t> is calculated </a:t>
            </a:r>
            <a:r>
              <a:rPr lang="en-US" altLang="zh-TW" sz="2400" u="sng" dirty="0"/>
              <a:t>by combining two datasets</a:t>
            </a:r>
            <a:r>
              <a:rPr lang="en-US" altLang="zh-TW" sz="2400" dirty="0"/>
              <a:t>.</a:t>
            </a:r>
          </a:p>
          <a:p>
            <a:pPr lvl="2"/>
            <a:r>
              <a:rPr lang="en-US" altLang="zh-TW" sz="2000" dirty="0"/>
              <a:t>One is the </a:t>
            </a:r>
            <a:r>
              <a:rPr lang="en-US" altLang="zh-TW" sz="2000" b="1" dirty="0"/>
              <a:t>observed sample </a:t>
            </a:r>
            <a:r>
              <a:rPr lang="en-US" altLang="zh-TW" sz="2000" b="1" i="1" dirty="0">
                <a:solidFill>
                  <a:srgbClr val="CC3399"/>
                </a:solidFill>
              </a:rPr>
              <a:t>D</a:t>
            </a:r>
            <a:r>
              <a:rPr lang="en-US" altLang="zh-TW" sz="2000" dirty="0"/>
              <a:t> </a:t>
            </a:r>
            <a:r>
              <a:rPr lang="en-US" altLang="zh-TW" sz="1400" dirty="0"/>
              <a:t>(i.e., [</a:t>
            </a:r>
            <a:r>
              <a:rPr lang="en-US" altLang="zh-TW" sz="1400" i="1" dirty="0">
                <a:solidFill>
                  <a:srgbClr val="CC3399"/>
                </a:solidFill>
              </a:rPr>
              <a:t>N</a:t>
            </a:r>
            <a:r>
              <a:rPr lang="en-US" altLang="zh-TW" sz="1400" baseline="-25000" dirty="0">
                <a:solidFill>
                  <a:srgbClr val="CC3399"/>
                </a:solidFill>
              </a:rPr>
              <a:t>1</a:t>
            </a:r>
            <a:r>
              <a:rPr lang="en-US" altLang="zh-TW" sz="1400" dirty="0">
                <a:solidFill>
                  <a:srgbClr val="CC3399"/>
                </a:solidFill>
              </a:rPr>
              <a:t>, </a:t>
            </a:r>
            <a:r>
              <a:rPr lang="en-US" altLang="zh-TW" sz="1400" i="1" dirty="0">
                <a:solidFill>
                  <a:srgbClr val="CC3399"/>
                </a:solidFill>
              </a:rPr>
              <a:t>N</a:t>
            </a:r>
            <a:r>
              <a:rPr lang="en-US" altLang="zh-TW" sz="1400" baseline="-25000" dirty="0">
                <a:solidFill>
                  <a:srgbClr val="CC3399"/>
                </a:solidFill>
              </a:rPr>
              <a:t>2</a:t>
            </a:r>
            <a:r>
              <a:rPr lang="en-US" altLang="zh-TW" sz="1400" dirty="0">
                <a:solidFill>
                  <a:srgbClr val="CC3399"/>
                </a:solidFill>
              </a:rPr>
              <a:t>, …, </a:t>
            </a:r>
            <a:r>
              <a:rPr lang="en-US" altLang="zh-TW" sz="1400" i="1" dirty="0" err="1">
                <a:solidFill>
                  <a:srgbClr val="CC3399"/>
                </a:solidFill>
              </a:rPr>
              <a:t>N</a:t>
            </a:r>
            <a:r>
              <a:rPr lang="en-US" altLang="zh-TW" sz="1400" i="1" baseline="-25000" dirty="0" err="1">
                <a:solidFill>
                  <a:srgbClr val="CC3399"/>
                </a:solidFill>
              </a:rPr>
              <a:t>k</a:t>
            </a:r>
            <a:r>
              <a:rPr lang="en-US" altLang="zh-TW" sz="1400" dirty="0"/>
              <a:t>])</a:t>
            </a:r>
            <a:r>
              <a:rPr lang="en-US" altLang="zh-TW" sz="2000" dirty="0"/>
              <a:t>.</a:t>
            </a:r>
          </a:p>
          <a:p>
            <a:pPr lvl="2"/>
            <a:r>
              <a:rPr lang="en-US" altLang="zh-TW" sz="2000" dirty="0"/>
              <a:t>The other one is an </a:t>
            </a:r>
            <a:r>
              <a:rPr lang="en-US" altLang="zh-TW" sz="2000" b="1" dirty="0"/>
              <a:t>imaginary dataset </a:t>
            </a:r>
            <a:r>
              <a:rPr lang="en-US" altLang="zh-TW" sz="2000" dirty="0"/>
              <a:t>originated from our prior beliefs </a:t>
            </a:r>
            <a:r>
              <a:rPr lang="en-US" altLang="zh-TW" sz="1400" dirty="0"/>
              <a:t>(i.e., </a:t>
            </a:r>
            <a:r>
              <a:rPr lang="el-GR" altLang="zh-TW" sz="1400" b="1" i="1" dirty="0">
                <a:solidFill>
                  <a:srgbClr val="33CC33"/>
                </a:solidFill>
              </a:rPr>
              <a:t>α</a:t>
            </a:r>
            <a:r>
              <a:rPr lang="en-US" altLang="zh-TW" sz="1400" dirty="0">
                <a:solidFill>
                  <a:srgbClr val="33CC33"/>
                </a:solidFill>
              </a:rPr>
              <a:t> </a:t>
            </a:r>
            <a:r>
              <a:rPr lang="en-US" altLang="zh-TW" sz="1400" dirty="0"/>
              <a:t>= [</a:t>
            </a:r>
            <a:r>
              <a:rPr lang="el-GR" altLang="zh-TW" sz="1400" i="1" dirty="0">
                <a:solidFill>
                  <a:srgbClr val="33CC33"/>
                </a:solidFill>
              </a:rPr>
              <a:t>α</a:t>
            </a:r>
            <a:r>
              <a:rPr lang="en-US" altLang="zh-TW" sz="1400" i="1" baseline="-25000" dirty="0">
                <a:solidFill>
                  <a:srgbClr val="33CC33"/>
                </a:solidFill>
              </a:rPr>
              <a:t>1</a:t>
            </a:r>
            <a:r>
              <a:rPr lang="en-US" altLang="zh-TW" sz="1400" dirty="0">
                <a:solidFill>
                  <a:srgbClr val="33CC33"/>
                </a:solidFill>
              </a:rPr>
              <a:t>, </a:t>
            </a:r>
            <a:r>
              <a:rPr lang="el-GR" altLang="zh-TW" sz="1400" i="1" dirty="0">
                <a:solidFill>
                  <a:srgbClr val="33CC33"/>
                </a:solidFill>
              </a:rPr>
              <a:t>α</a:t>
            </a:r>
            <a:r>
              <a:rPr lang="en-US" altLang="zh-TW" sz="1400" i="1" baseline="-25000" dirty="0">
                <a:solidFill>
                  <a:srgbClr val="33CC33"/>
                </a:solidFill>
              </a:rPr>
              <a:t>2</a:t>
            </a:r>
            <a:r>
              <a:rPr lang="en-US" altLang="zh-TW" sz="1400" dirty="0">
                <a:solidFill>
                  <a:srgbClr val="33CC33"/>
                </a:solidFill>
              </a:rPr>
              <a:t>, …,</a:t>
            </a:r>
            <a:r>
              <a:rPr lang="el-GR" altLang="zh-TW" sz="1400" i="1" dirty="0">
                <a:solidFill>
                  <a:srgbClr val="33CC33"/>
                </a:solidFill>
              </a:rPr>
              <a:t>α</a:t>
            </a:r>
            <a:r>
              <a:rPr lang="en-US" altLang="zh-TW" sz="1400" i="1" baseline="-25000" dirty="0">
                <a:solidFill>
                  <a:srgbClr val="33CC33"/>
                </a:solidFill>
              </a:rPr>
              <a:t>k</a:t>
            </a:r>
            <a:r>
              <a:rPr lang="en-US" altLang="zh-TW" sz="1400" dirty="0"/>
              <a:t>])</a:t>
            </a:r>
            <a:r>
              <a:rPr lang="en-US" altLang="zh-TW" sz="2000" dirty="0"/>
              <a:t>.</a:t>
            </a:r>
          </a:p>
          <a:p>
            <a:pPr lvl="2"/>
            <a:r>
              <a:rPr lang="en-US" altLang="zh-TW" sz="2000" dirty="0"/>
              <a:t>Larger</a:t>
            </a:r>
            <a:r>
              <a:rPr lang="el-GR" altLang="zh-TW" sz="2000" b="1" i="1" dirty="0"/>
              <a:t> </a:t>
            </a:r>
            <a:r>
              <a:rPr lang="el-GR" altLang="zh-TW" sz="2000" b="1" i="1" dirty="0">
                <a:solidFill>
                  <a:srgbClr val="33CC33"/>
                </a:solidFill>
              </a:rPr>
              <a:t>α</a:t>
            </a:r>
            <a:r>
              <a:rPr lang="en-US" altLang="zh-TW" sz="2000" dirty="0"/>
              <a:t> implies we have a higher confidence in our prior beliefs.</a:t>
            </a:r>
            <a:endParaRPr lang="zh-TW" altLang="en-US" sz="2000" dirty="0"/>
          </a:p>
          <a:p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物件 4">
                <a:extLst>
                  <a:ext uri="{FF2B5EF4-FFF2-40B4-BE49-F238E27FC236}">
                    <a16:creationId xmlns:a16="http://schemas.microsoft.com/office/drawing/2014/main" id="{EF0673A2-DBF2-4874-BDEE-5444FD8F0539}"/>
                  </a:ext>
                </a:extLst>
              </p:cNvPr>
              <p:cNvSpPr txBox="1"/>
              <p:nvPr/>
            </p:nvSpPr>
            <p:spPr bwMode="auto">
              <a:xfrm>
                <a:off x="777240" y="2700756"/>
                <a:ext cx="2888488" cy="563910"/>
              </a:xfrm>
              <a:prstGeom prst="rect">
                <a:avLst/>
              </a:prstGeom>
              <a:noFill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b="1" i="1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TW" sz="2000" b="1" i="1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b="1" i="1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zh-TW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" name="物件 4">
                <a:extLst>
                  <a:ext uri="{FF2B5EF4-FFF2-40B4-BE49-F238E27FC236}">
                    <a16:creationId xmlns:a16="http://schemas.microsoft.com/office/drawing/2014/main" id="{EF0673A2-DBF2-4874-BDEE-5444FD8F0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240" y="2700756"/>
                <a:ext cx="2888488" cy="5639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91B1484-0960-4DFC-ABD2-6F85534A59DB}"/>
                  </a:ext>
                </a:extLst>
              </p:cNvPr>
              <p:cNvSpPr/>
              <p:nvPr/>
            </p:nvSpPr>
            <p:spPr>
              <a:xfrm>
                <a:off x="1372533" y="3111312"/>
                <a:ext cx="2637492" cy="964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ctrlPr>
                            <a:rPr lang="zh-TW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91B1484-0960-4DFC-ABD2-6F85534A5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533" y="3111312"/>
                <a:ext cx="2637492" cy="964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4E78CB-6FF2-4ADB-B367-248A7165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1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0D8BDF-5929-4957-9586-A2AA6BEE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Latent Dirichlet Allocation (11/13)</a:t>
            </a:r>
            <a:endParaRPr lang="zh-TW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59A9D7E-AAD4-4EBF-8841-1BFE9B8735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02336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The model parameters of LDA -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/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altLang="zh-TW" dirty="0"/>
                  <a:t> are all multinomial distributions.</a:t>
                </a:r>
              </a:p>
              <a:p>
                <a:pPr lvl="1"/>
                <a:r>
                  <a:rPr lang="en-US" altLang="zh-TW" dirty="0"/>
                  <a:t>LDA utilizes 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two</a:t>
                </a:r>
                <a:r>
                  <a:rPr lang="en-US" altLang="zh-TW" dirty="0"/>
                  <a:t> Dirichlet hyper-parameters </a:t>
                </a:r>
                <a:r>
                  <a:rPr lang="el-GR" altLang="zh-TW" b="1" i="1" dirty="0">
                    <a:solidFill>
                      <a:srgbClr val="33CC33"/>
                    </a:solidFill>
                  </a:rPr>
                  <a:t>α</a:t>
                </a:r>
                <a:r>
                  <a:rPr lang="en-US" altLang="zh-TW" dirty="0"/>
                  <a:t> and </a:t>
                </a:r>
                <a:r>
                  <a:rPr lang="el-GR" altLang="zh-TW" b="1" i="1" dirty="0">
                    <a:solidFill>
                      <a:srgbClr val="33CC33"/>
                    </a:solidFill>
                    <a:latin typeface="Bahnschrift" panose="020B0502040204020203" pitchFamily="34" charset="0"/>
                  </a:rPr>
                  <a:t>β</a:t>
                </a:r>
                <a:r>
                  <a:rPr lang="en-US" altLang="zh-TW" dirty="0"/>
                  <a:t> to incorporate priors into the model estimate process.</a:t>
                </a:r>
              </a:p>
              <a:p>
                <a:pPr lvl="1"/>
                <a:r>
                  <a:rPr lang="en-US" altLang="zh-TW" dirty="0"/>
                  <a:t>Note that </a:t>
                </a:r>
                <a:r>
                  <a:rPr lang="el-GR" altLang="zh-TW" b="1" i="1" dirty="0">
                    <a:solidFill>
                      <a:srgbClr val="33CC33"/>
                    </a:solidFill>
                  </a:rPr>
                  <a:t>α</a:t>
                </a:r>
                <a:r>
                  <a:rPr lang="en-US" altLang="zh-TW" dirty="0"/>
                  <a:t> and </a:t>
                </a:r>
                <a:r>
                  <a:rPr lang="el-GR" altLang="zh-TW" b="1" i="1" dirty="0">
                    <a:solidFill>
                      <a:srgbClr val="33CC33"/>
                    </a:solidFill>
                    <a:latin typeface="Bahnschrift" panose="020B0502040204020203" pitchFamily="34" charset="0"/>
                  </a:rPr>
                  <a:t>β</a:t>
                </a:r>
                <a:r>
                  <a:rPr lang="en-US" altLang="zh-TW" dirty="0"/>
                  <a:t> are vectors of length </a:t>
                </a:r>
                <a:r>
                  <a:rPr lang="en-US" altLang="zh-TW" i="1" dirty="0"/>
                  <a:t>k</a:t>
                </a:r>
                <a:r>
                  <a:rPr lang="en-US" altLang="zh-TW" dirty="0"/>
                  <a:t> and </a:t>
                </a:r>
                <a:r>
                  <a:rPr lang="en-US" altLang="zh-TW" i="1" dirty="0"/>
                  <a:t>m</a:t>
                </a:r>
                <a:r>
                  <a:rPr lang="en-US" altLang="zh-TW" dirty="0"/>
                  <a:t>, respectively; but in many text mining packages, we only need to specify each a single value.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59A9D7E-AAD4-4EBF-8841-1BFE9B8735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023360"/>
              </a:xfrm>
              <a:blipFill>
                <a:blip r:embed="rId2"/>
                <a:stretch>
                  <a:fillRect l="-1212" t="-455" r="-3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群組 28">
            <a:extLst>
              <a:ext uri="{FF2B5EF4-FFF2-40B4-BE49-F238E27FC236}">
                <a16:creationId xmlns:a16="http://schemas.microsoft.com/office/drawing/2014/main" id="{86C00EF2-E1F6-4CBE-A2F8-DB1C85B4AC2E}"/>
              </a:ext>
            </a:extLst>
          </p:cNvPr>
          <p:cNvGrpSpPr/>
          <p:nvPr/>
        </p:nvGrpSpPr>
        <p:grpSpPr>
          <a:xfrm>
            <a:off x="2410024" y="3974231"/>
            <a:ext cx="3998833" cy="2329892"/>
            <a:chOff x="1648696" y="3688230"/>
            <a:chExt cx="4256636" cy="2462014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16A56916-0C30-4CB6-870E-21BAFF5DC3B6}"/>
                </a:ext>
              </a:extLst>
            </p:cNvPr>
            <p:cNvSpPr/>
            <p:nvPr/>
          </p:nvSpPr>
          <p:spPr>
            <a:xfrm>
              <a:off x="1648696" y="5001304"/>
              <a:ext cx="614998" cy="5861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4FEBFE8-C362-4A5B-AA58-7D6442BD2617}"/>
                </a:ext>
              </a:extLst>
            </p:cNvPr>
            <p:cNvSpPr/>
            <p:nvPr/>
          </p:nvSpPr>
          <p:spPr>
            <a:xfrm>
              <a:off x="3700279" y="3791400"/>
              <a:ext cx="614998" cy="5861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AC91F46E-B0E5-4B4C-8683-BE61183F253F}"/>
                </a:ext>
              </a:extLst>
            </p:cNvPr>
            <p:cNvCxnSpPr>
              <a:stCxn id="5" idx="6"/>
              <a:endCxn id="13" idx="2"/>
            </p:cNvCxnSpPr>
            <p:nvPr/>
          </p:nvCxnSpPr>
          <p:spPr>
            <a:xfrm>
              <a:off x="2263694" y="5294401"/>
              <a:ext cx="410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99458DDA-8A1C-491E-9B2B-A01835881687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>
              <a:off x="4315277" y="4084497"/>
              <a:ext cx="410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4F03EA8-53BB-4FB8-A103-E5CDDEA28754}"/>
                </a:ext>
              </a:extLst>
            </p:cNvPr>
            <p:cNvSpPr txBox="1"/>
            <p:nvPr/>
          </p:nvSpPr>
          <p:spPr>
            <a:xfrm>
              <a:off x="1843428" y="558749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sz="1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zh-TW" altLang="en-US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A1A5EA8-A909-4BE2-8E24-3E7F8ED403EF}"/>
                </a:ext>
              </a:extLst>
            </p:cNvPr>
            <p:cNvSpPr txBox="1"/>
            <p:nvPr/>
          </p:nvSpPr>
          <p:spPr>
            <a:xfrm>
              <a:off x="3446079" y="391904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sz="1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endParaRPr lang="zh-TW" altLang="en-US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1AF2E64-3398-43D0-B249-EC631F2317A1}"/>
                </a:ext>
              </a:extLst>
            </p:cNvPr>
            <p:cNvSpPr/>
            <p:nvPr/>
          </p:nvSpPr>
          <p:spPr>
            <a:xfrm>
              <a:off x="3574737" y="4780895"/>
              <a:ext cx="2007905" cy="11911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18400036-1073-4DF8-A232-3AB436A4A803}"/>
                </a:ext>
              </a:extLst>
            </p:cNvPr>
            <p:cNvSpPr/>
            <p:nvPr/>
          </p:nvSpPr>
          <p:spPr>
            <a:xfrm>
              <a:off x="2674487" y="5001304"/>
              <a:ext cx="614998" cy="5861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2660CECE-A425-4A62-A15B-23CBE818F01E}"/>
                </a:ext>
              </a:extLst>
            </p:cNvPr>
            <p:cNvSpPr/>
            <p:nvPr/>
          </p:nvSpPr>
          <p:spPr>
            <a:xfrm>
              <a:off x="3700279" y="5001304"/>
              <a:ext cx="614998" cy="5861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D2FDF6F4-F01B-4FF3-97B4-988FBE1D301B}"/>
                </a:ext>
              </a:extLst>
            </p:cNvPr>
            <p:cNvSpPr/>
            <p:nvPr/>
          </p:nvSpPr>
          <p:spPr>
            <a:xfrm>
              <a:off x="4726070" y="5001304"/>
              <a:ext cx="614998" cy="58619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34F4983-7216-4C11-B9E3-21CDCA7F9B6D}"/>
                </a:ext>
              </a:extLst>
            </p:cNvPr>
            <p:cNvSpPr/>
            <p:nvPr/>
          </p:nvSpPr>
          <p:spPr>
            <a:xfrm>
              <a:off x="2528287" y="4565957"/>
              <a:ext cx="3344125" cy="15842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C9906A1E-86D0-46C8-B208-E09D3218CD22}"/>
                </a:ext>
              </a:extLst>
            </p:cNvPr>
            <p:cNvSpPr/>
            <p:nvPr/>
          </p:nvSpPr>
          <p:spPr>
            <a:xfrm>
              <a:off x="4726070" y="3791400"/>
              <a:ext cx="614998" cy="5861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77F616F2-6C4D-4CC3-B735-F3721D379A4A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3289486" y="5294401"/>
              <a:ext cx="410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F3FEC158-D3B5-455E-8922-27AB91F6D3E8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>
              <a:off x="4315277" y="5294401"/>
              <a:ext cx="41079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57733752-D8C7-4028-80F4-5851386CA0F8}"/>
                </a:ext>
              </a:extLst>
            </p:cNvPr>
            <p:cNvCxnSpPr>
              <a:stCxn id="17" idx="4"/>
              <a:endCxn id="15" idx="0"/>
            </p:cNvCxnSpPr>
            <p:nvPr/>
          </p:nvCxnSpPr>
          <p:spPr>
            <a:xfrm>
              <a:off x="5033570" y="4377594"/>
              <a:ext cx="0" cy="6237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64010D9-44FA-46F9-B488-0FB8F477526F}"/>
                </a:ext>
              </a:extLst>
            </p:cNvPr>
            <p:cNvSpPr/>
            <p:nvPr/>
          </p:nvSpPr>
          <p:spPr>
            <a:xfrm>
              <a:off x="4520674" y="3688230"/>
              <a:ext cx="1328126" cy="783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08A2023-9827-4D98-91B6-D374C810985C}"/>
                </a:ext>
              </a:extLst>
            </p:cNvPr>
            <p:cNvSpPr txBox="1"/>
            <p:nvPr/>
          </p:nvSpPr>
          <p:spPr>
            <a:xfrm>
              <a:off x="2869220" y="5587498"/>
              <a:ext cx="241065" cy="263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zh-TW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E015C8C-8FB2-43A1-B5C2-0CF676A5AA69}"/>
                </a:ext>
              </a:extLst>
            </p:cNvPr>
            <p:cNvSpPr txBox="1"/>
            <p:nvPr/>
          </p:nvSpPr>
          <p:spPr>
            <a:xfrm>
              <a:off x="3895011" y="5587498"/>
              <a:ext cx="225484" cy="2630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TW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4BC67C91-143A-4C90-9DC7-98BA00E6FABF}"/>
                    </a:ext>
                  </a:extLst>
                </p:cNvPr>
                <p:cNvSpPr txBox="1"/>
                <p:nvPr/>
              </p:nvSpPr>
              <p:spPr>
                <a:xfrm>
                  <a:off x="5362583" y="3919042"/>
                  <a:ext cx="313865" cy="2630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40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zh-TW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4BC67C91-143A-4C90-9DC7-98BA00E6F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2583" y="3919042"/>
                  <a:ext cx="313865" cy="263056"/>
                </a:xfrm>
                <a:prstGeom prst="rect">
                  <a:avLst/>
                </a:prstGeom>
                <a:blipFill>
                  <a:blip r:embed="rId3"/>
                  <a:stretch>
                    <a:fillRect b="-268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7B3F1E0-EF07-4CF2-96A1-3BD769FBF55A}"/>
                </a:ext>
              </a:extLst>
            </p:cNvPr>
            <p:cNvSpPr/>
            <p:nvPr/>
          </p:nvSpPr>
          <p:spPr>
            <a:xfrm>
              <a:off x="4911191" y="5604788"/>
              <a:ext cx="244760" cy="2630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1400" i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w</a:t>
              </a:r>
              <a:endParaRPr lang="zh-TW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BBE68F-1AFB-4235-A9D6-7E5FC1DD6EAA}"/>
                </a:ext>
              </a:extLst>
            </p:cNvPr>
            <p:cNvSpPr txBox="1"/>
            <p:nvPr/>
          </p:nvSpPr>
          <p:spPr>
            <a:xfrm>
              <a:off x="5634647" y="4261331"/>
              <a:ext cx="214153" cy="210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lang="zh-TW" alt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205CFF0B-E2CF-4C8B-8654-99B98849AEE1}"/>
                </a:ext>
              </a:extLst>
            </p:cNvPr>
            <p:cNvSpPr txBox="1"/>
            <p:nvPr/>
          </p:nvSpPr>
          <p:spPr>
            <a:xfrm>
              <a:off x="5667099" y="5926317"/>
              <a:ext cx="238233" cy="210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TW" alt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7D6172-8FE4-46B6-A4FC-9429F012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82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EA8F0-966D-4484-9C77-05D75CEC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Latent Dirichlet Allocation (12/13)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E14C0A-3D99-488F-97B2-98BC0B37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LDA’s parameter inference is complicated. One frequently used inference approach is based on </a:t>
            </a:r>
            <a:r>
              <a:rPr lang="en-US" altLang="zh-TW" b="1" dirty="0"/>
              <a:t>Gibbs sampling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First randomly assign each word in the text corpus an integer in [1, k].</a:t>
            </a:r>
          </a:p>
          <a:p>
            <a:pPr lvl="2"/>
            <a:r>
              <a:rPr lang="en-US" altLang="zh-TW" dirty="0"/>
              <a:t>That is, to randomly assign a topic to each word.</a:t>
            </a:r>
          </a:p>
          <a:p>
            <a:pPr lvl="3"/>
            <a:endParaRPr lang="en-US" altLang="zh-TW" sz="900" dirty="0"/>
          </a:p>
          <a:p>
            <a:pPr lvl="1"/>
            <a:r>
              <a:rPr lang="en-US" altLang="zh-TW" dirty="0"/>
              <a:t>Then, sequentially examine the words and compute the following probability.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3"/>
            <a:endParaRPr lang="en-US" altLang="zh-TW" dirty="0"/>
          </a:p>
          <a:p>
            <a:pPr lvl="2"/>
            <a:r>
              <a:rPr lang="en-US" altLang="zh-TW" dirty="0"/>
              <a:t>Use the above topic distribution </a:t>
            </a:r>
            <a:r>
              <a:rPr lang="en-US" altLang="zh-TW" u="sng" dirty="0"/>
              <a:t>to sample a topic for the current word</a:t>
            </a:r>
            <a:r>
              <a:rPr lang="en-US" altLang="zh-TW" dirty="0"/>
              <a:t>.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A8DB891-E433-4255-A977-D48B6B160B6B}"/>
                  </a:ext>
                </a:extLst>
              </p:cNvPr>
              <p:cNvSpPr/>
              <p:nvPr/>
            </p:nvSpPr>
            <p:spPr>
              <a:xfrm>
                <a:off x="1064690" y="4040291"/>
                <a:ext cx="4631396" cy="844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A8DB891-E433-4255-A977-D48B6B160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90" y="4040291"/>
                <a:ext cx="4631396" cy="8442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CBA444-B4A3-4F49-9154-00AF9171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4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2D480-38CB-4479-A171-767013C1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Latent Dirichlet Allocation (13/13)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9B6E38-5052-4757-A660-4280583B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With a sufficient number of sampling, model parameters are estimated as follows: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No worry too much, packages help you acquire the distribution with a few lines of code.</a:t>
            </a:r>
          </a:p>
          <a:p>
            <a:r>
              <a:rPr lang="zh-TW" altLang="en-US" dirty="0"/>
              <a:t>                                                                    </a:t>
            </a:r>
            <a:r>
              <a:rPr lang="en-US" altLang="zh-TW" sz="3200" b="1" dirty="0">
                <a:solidFill>
                  <a:srgbClr val="FF33CC"/>
                </a:solidFill>
              </a:rPr>
              <a:t>So …. Let’s practice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C383B27-208E-4A18-BFA8-10F00249C651}"/>
                  </a:ext>
                </a:extLst>
              </p:cNvPr>
              <p:cNvSpPr/>
              <p:nvPr/>
            </p:nvSpPr>
            <p:spPr>
              <a:xfrm>
                <a:off x="967776" y="2568233"/>
                <a:ext cx="2630528" cy="830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sz="22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sSub>
                          <m:sSub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r>
                      <a:rPr lang="en-US" altLang="zh-TW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TW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sSubSup>
                          <m:sSubSupPr>
                            <m:ctrlP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2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TW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TW" altLang="en-US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zh-TW" altLang="en-US" sz="2200" dirty="0"/>
                  <a:t> </a:t>
                </a:r>
                <a:r>
                  <a:rPr lang="en-US" altLang="zh-TW" sz="2200" dirty="0"/>
                  <a:t>    and  </a:t>
                </a:r>
                <a:endParaRPr lang="zh-TW" altLang="en-US" sz="22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C383B27-208E-4A18-BFA8-10F00249C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76" y="2568233"/>
                <a:ext cx="2630528" cy="830227"/>
              </a:xfrm>
              <a:prstGeom prst="rect">
                <a:avLst/>
              </a:prstGeom>
              <a:blipFill>
                <a:blip r:embed="rId2"/>
                <a:stretch>
                  <a:fillRect r="-23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EA59DD-9182-46E3-9D14-29A83441DC3F}"/>
                  </a:ext>
                </a:extLst>
              </p:cNvPr>
              <p:cNvSpPr/>
              <p:nvPr/>
            </p:nvSpPr>
            <p:spPr>
              <a:xfrm>
                <a:off x="3449776" y="2568233"/>
                <a:ext cx="2020425" cy="799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altLang="zh-TW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US" altLang="zh-TW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TW" sz="2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TW" altLang="en-US" sz="2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BEA59DD-9182-46E3-9D14-29A83441D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776" y="2568233"/>
                <a:ext cx="2020425" cy="799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F25C46CE-1791-4CA0-82BA-DAFE6D0A021B}"/>
              </a:ext>
            </a:extLst>
          </p:cNvPr>
          <p:cNvSpPr/>
          <p:nvPr/>
        </p:nvSpPr>
        <p:spPr>
          <a:xfrm>
            <a:off x="1073812" y="3443860"/>
            <a:ext cx="2275877" cy="833836"/>
          </a:xfrm>
          <a:prstGeom prst="wedgeRoundRectCallout">
            <a:avLst>
              <a:gd name="adj1" fmla="val -37832"/>
              <a:gd name="adj2" fmla="val -70776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chemeClr val="tx1"/>
                </a:solidFill>
              </a:rPr>
              <a:t>This way, you represent a document as a k-dimensional vector.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ECC94E8A-442E-4EC5-90D4-F839981E123F}"/>
              </a:ext>
            </a:extLst>
          </p:cNvPr>
          <p:cNvSpPr/>
          <p:nvPr/>
        </p:nvSpPr>
        <p:spPr>
          <a:xfrm>
            <a:off x="3449775" y="3443860"/>
            <a:ext cx="2275877" cy="833836"/>
          </a:xfrm>
          <a:prstGeom prst="wedgeRoundRectCallout">
            <a:avLst>
              <a:gd name="adj1" fmla="val -35358"/>
              <a:gd name="adj2" fmla="val -7553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solidFill>
                  <a:schemeClr val="tx1"/>
                </a:solidFill>
              </a:rPr>
              <a:t>The distribution would reveal what a topic is.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590C7A6-6C6D-4223-A20F-DA7DA8EC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5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C012D-D482-49B0-AA0A-2D21FEE9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Latent Semantic Analysis Benefits A LOTS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D8F0BE-C5D1-4DE8-B124-40246C53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39042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LSA helps represent each document as a topic vector.</a:t>
            </a:r>
          </a:p>
          <a:p>
            <a:pPr lvl="1"/>
            <a:r>
              <a:rPr lang="en-US" altLang="zh-TW" sz="1800" dirty="0"/>
              <a:t>Successfully </a:t>
            </a:r>
            <a:r>
              <a:rPr lang="en-US" altLang="zh-TW" sz="1800" u="sng" dirty="0">
                <a:solidFill>
                  <a:srgbClr val="FF0000"/>
                </a:solidFill>
              </a:rPr>
              <a:t>reduce the dimensionality of document</a:t>
            </a:r>
            <a:r>
              <a:rPr lang="en-US" altLang="zh-TW" sz="1800" dirty="0"/>
              <a:t>.</a:t>
            </a:r>
          </a:p>
          <a:p>
            <a:pPr lvl="2"/>
            <a:endParaRPr lang="en-US" altLang="zh-TW" sz="1600" dirty="0"/>
          </a:p>
          <a:p>
            <a:pPr lvl="2"/>
            <a:endParaRPr lang="en-US" altLang="zh-TW" sz="1600" dirty="0"/>
          </a:p>
          <a:p>
            <a:pPr lvl="2"/>
            <a:endParaRPr lang="en-US" altLang="zh-TW" sz="1600" dirty="0"/>
          </a:p>
          <a:p>
            <a:pPr lvl="2"/>
            <a:endParaRPr lang="en-US" altLang="zh-TW" sz="1600" dirty="0"/>
          </a:p>
          <a:p>
            <a:pPr lvl="2"/>
            <a:endParaRPr lang="en-US" altLang="zh-TW" sz="1600" dirty="0"/>
          </a:p>
          <a:p>
            <a:pPr lvl="2"/>
            <a:endParaRPr lang="en-US" altLang="zh-TW" sz="1600" dirty="0"/>
          </a:p>
          <a:p>
            <a:r>
              <a:rPr lang="en-US" altLang="zh-TW" sz="2000" dirty="0"/>
              <a:t>Benefits of such </a:t>
            </a:r>
            <a:r>
              <a:rPr lang="en-US" altLang="zh-TW" sz="2000" b="1" dirty="0"/>
              <a:t>dimension reduction</a:t>
            </a:r>
            <a:r>
              <a:rPr lang="en-US" altLang="zh-TW" sz="2000" dirty="0"/>
              <a:t>:</a:t>
            </a:r>
          </a:p>
          <a:p>
            <a:pPr lvl="1"/>
            <a:r>
              <a:rPr lang="en-US" altLang="zh-TW" sz="1800" dirty="0"/>
              <a:t>Enhance the similarity calculation of documents that further bring out better classification/clustering performance.</a:t>
            </a:r>
          </a:p>
          <a:p>
            <a:pPr lvl="2"/>
            <a:r>
              <a:rPr lang="en-US" altLang="zh-TW" sz="1600" dirty="0"/>
              <a:t>Cosine similarity </a:t>
            </a:r>
            <a:r>
              <a:rPr lang="en-US" altLang="zh-TW" sz="1200" dirty="0"/>
              <a:t>(Euclidean distance)</a:t>
            </a:r>
            <a:r>
              <a:rPr lang="en-US" altLang="zh-TW" sz="1600" dirty="0"/>
              <a:t> based on sparse TFIDF/frequency vectors would be messed up.</a:t>
            </a:r>
          </a:p>
          <a:p>
            <a:pPr lvl="1"/>
            <a:r>
              <a:rPr lang="en-US" altLang="zh-TW" sz="1800" dirty="0"/>
              <a:t>Reduce storage requirement and facilitate model learning and testing. </a:t>
            </a:r>
            <a:endParaRPr lang="zh-TW" altLang="en-US" sz="1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F8C4EC-EE7E-4BAE-9E8E-AD3DADCD8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27968"/>
              </p:ext>
            </p:extLst>
          </p:nvPr>
        </p:nvGraphicFramePr>
        <p:xfrm>
          <a:off x="3286593" y="2592614"/>
          <a:ext cx="1489788" cy="16727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87490">
                  <a:extLst>
                    <a:ext uri="{9D8B030D-6E8A-4147-A177-3AD203B41FA5}">
                      <a16:colId xmlns:a16="http://schemas.microsoft.com/office/drawing/2014/main" val="3606314567"/>
                    </a:ext>
                  </a:extLst>
                </a:gridCol>
                <a:gridCol w="502298">
                  <a:extLst>
                    <a:ext uri="{9D8B030D-6E8A-4147-A177-3AD203B41FA5}">
                      <a16:colId xmlns:a16="http://schemas.microsoft.com/office/drawing/2014/main" val="4215276828"/>
                    </a:ext>
                  </a:extLst>
                </a:gridCol>
              </a:tblGrid>
              <a:tr h="2787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B050"/>
                          </a:solidFill>
                        </a:rPr>
                        <a:t>apple</a:t>
                      </a:r>
                      <a:endParaRPr lang="zh-TW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/>
                        <a:t>0.04</a:t>
                      </a:r>
                      <a:endParaRPr lang="zh-TW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85262"/>
                  </a:ext>
                </a:extLst>
              </a:tr>
              <a:tr h="2787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err="1">
                          <a:solidFill>
                            <a:srgbClr val="00B050"/>
                          </a:solidFill>
                        </a:rPr>
                        <a:t>iphone</a:t>
                      </a:r>
                      <a:endParaRPr lang="zh-TW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/>
                        <a:t>0.16</a:t>
                      </a:r>
                      <a:endParaRPr lang="zh-TW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74136"/>
                  </a:ext>
                </a:extLst>
              </a:tr>
              <a:tr h="2787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99FF"/>
                          </a:solidFill>
                        </a:rPr>
                        <a:t>party</a:t>
                      </a:r>
                      <a:endParaRPr lang="zh-TW" altLang="en-US" sz="1200" b="1" dirty="0">
                        <a:solidFill>
                          <a:srgbClr val="FF99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/>
                        <a:t>0.01</a:t>
                      </a:r>
                      <a:endParaRPr lang="zh-TW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389088"/>
                  </a:ext>
                </a:extLst>
              </a:tr>
              <a:tr h="2787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…</a:t>
                      </a:r>
                      <a:endParaRPr lang="zh-TW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/>
                        <a:t>…</a:t>
                      </a:r>
                      <a:endParaRPr lang="zh-TW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528908"/>
                  </a:ext>
                </a:extLst>
              </a:tr>
              <a:tr h="2787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err="1">
                          <a:solidFill>
                            <a:srgbClr val="FF99FF"/>
                          </a:solidFill>
                        </a:rPr>
                        <a:t>x’max</a:t>
                      </a:r>
                      <a:endParaRPr lang="zh-TW" altLang="en-US" sz="1200" b="1" dirty="0">
                        <a:solidFill>
                          <a:srgbClr val="FF99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/>
                        <a:t>0.01</a:t>
                      </a:r>
                      <a:endParaRPr lang="zh-TW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441074"/>
                  </a:ext>
                </a:extLst>
              </a:tr>
              <a:tr h="2787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B0F0"/>
                          </a:solidFill>
                        </a:rPr>
                        <a:t>classmate</a:t>
                      </a:r>
                      <a:endParaRPr lang="zh-TW" altLang="en-US" sz="1200" b="1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/>
                        <a:t>0.03</a:t>
                      </a:r>
                      <a:endParaRPr lang="zh-TW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2075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3613A85-DA51-4155-AD32-EA801249B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86879"/>
              </p:ext>
            </p:extLst>
          </p:nvPr>
        </p:nvGraphicFramePr>
        <p:xfrm>
          <a:off x="5760631" y="2871410"/>
          <a:ext cx="1489788" cy="11151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87490">
                  <a:extLst>
                    <a:ext uri="{9D8B030D-6E8A-4147-A177-3AD203B41FA5}">
                      <a16:colId xmlns:a16="http://schemas.microsoft.com/office/drawing/2014/main" val="3606314567"/>
                    </a:ext>
                  </a:extLst>
                </a:gridCol>
                <a:gridCol w="502298">
                  <a:extLst>
                    <a:ext uri="{9D8B030D-6E8A-4147-A177-3AD203B41FA5}">
                      <a16:colId xmlns:a16="http://schemas.microsoft.com/office/drawing/2014/main" val="4215276828"/>
                    </a:ext>
                  </a:extLst>
                </a:gridCol>
              </a:tblGrid>
              <a:tr h="2787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B0F0"/>
                          </a:solidFill>
                        </a:rPr>
                        <a:t>topic</a:t>
                      </a:r>
                      <a:r>
                        <a:rPr lang="en-US" altLang="zh-TW" sz="1200" b="1" baseline="-25000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TW" altLang="en-US" sz="1200" b="1" baseline="-25000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/>
                        <a:t>0.05</a:t>
                      </a:r>
                      <a:endParaRPr lang="zh-TW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85262"/>
                  </a:ext>
                </a:extLst>
              </a:tr>
              <a:tr h="2787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B050"/>
                          </a:solidFill>
                        </a:rPr>
                        <a:t>topic</a:t>
                      </a:r>
                      <a:r>
                        <a:rPr lang="en-US" altLang="zh-TW" sz="1200" b="1" baseline="-25000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sz="1200" b="1" baseline="-25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/>
                        <a:t>0.27</a:t>
                      </a:r>
                      <a:endParaRPr lang="zh-TW" alt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774136"/>
                  </a:ext>
                </a:extLst>
              </a:tr>
              <a:tr h="2787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…</a:t>
                      </a:r>
                      <a:endParaRPr lang="zh-TW" altLang="en-US" sz="12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…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528908"/>
                  </a:ext>
                </a:extLst>
              </a:tr>
              <a:tr h="27879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FF99FF"/>
                          </a:solidFill>
                        </a:rPr>
                        <a:t>topic</a:t>
                      </a:r>
                      <a:r>
                        <a:rPr lang="en-US" altLang="zh-TW" sz="1100" b="1" baseline="-25000" dirty="0">
                          <a:solidFill>
                            <a:srgbClr val="FF99FF"/>
                          </a:solidFill>
                        </a:rPr>
                        <a:t>10</a:t>
                      </a:r>
                      <a:endParaRPr lang="zh-TW" altLang="en-US" sz="1200" b="1" baseline="-25000" dirty="0">
                        <a:solidFill>
                          <a:srgbClr val="FF99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0.17</a:t>
                      </a:r>
                      <a:endParaRPr lang="zh-TW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20758"/>
                  </a:ext>
                </a:extLst>
              </a:tr>
            </a:tbl>
          </a:graphicData>
        </a:graphic>
      </p:graphicFrame>
      <p:sp>
        <p:nvSpPr>
          <p:cNvPr id="7" name="箭號: 向右 6">
            <a:extLst>
              <a:ext uri="{FF2B5EF4-FFF2-40B4-BE49-F238E27FC236}">
                <a16:creationId xmlns:a16="http://schemas.microsoft.com/office/drawing/2014/main" id="{A10D7E6D-5600-4FC8-973A-632B14BF6F78}"/>
              </a:ext>
            </a:extLst>
          </p:cNvPr>
          <p:cNvSpPr/>
          <p:nvPr/>
        </p:nvSpPr>
        <p:spPr>
          <a:xfrm>
            <a:off x="5112514" y="3235647"/>
            <a:ext cx="511581" cy="386707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DA7EAF-7F14-4457-BBB8-04D5A183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流程圖: 文件 7">
            <a:extLst>
              <a:ext uri="{FF2B5EF4-FFF2-40B4-BE49-F238E27FC236}">
                <a16:creationId xmlns:a16="http://schemas.microsoft.com/office/drawing/2014/main" id="{2E99EFAD-7034-4926-80F5-2776C8B8D942}"/>
              </a:ext>
            </a:extLst>
          </p:cNvPr>
          <p:cNvSpPr/>
          <p:nvPr/>
        </p:nvSpPr>
        <p:spPr>
          <a:xfrm>
            <a:off x="1353472" y="2803623"/>
            <a:ext cx="1260825" cy="1313191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i="1" dirty="0">
                <a:solidFill>
                  <a:schemeClr val="tx1"/>
                </a:solidFill>
              </a:rPr>
              <a:t>Last night, I used my apple </a:t>
            </a:r>
            <a:r>
              <a:rPr lang="en-US" altLang="zh-TW" sz="1100" i="1" dirty="0" err="1">
                <a:solidFill>
                  <a:schemeClr val="tx1"/>
                </a:solidFill>
              </a:rPr>
              <a:t>iphone</a:t>
            </a:r>
            <a:r>
              <a:rPr lang="en-US" altLang="zh-TW" sz="1100" i="1" dirty="0">
                <a:solidFill>
                  <a:schemeClr val="tx1"/>
                </a:solidFill>
              </a:rPr>
              <a:t> …</a:t>
            </a:r>
          </a:p>
          <a:p>
            <a:endParaRPr lang="en-US" altLang="zh-TW" sz="1100" dirty="0">
              <a:solidFill>
                <a:schemeClr val="tx1"/>
              </a:solidFill>
            </a:endParaRPr>
          </a:p>
          <a:p>
            <a:endParaRPr lang="zh-TW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734BF50D-1A47-4D6B-8F63-C90DE11F8BFA}"/>
              </a:ext>
            </a:extLst>
          </p:cNvPr>
          <p:cNvSpPr/>
          <p:nvPr/>
        </p:nvSpPr>
        <p:spPr>
          <a:xfrm>
            <a:off x="2786876" y="3235646"/>
            <a:ext cx="511581" cy="386707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6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2C72BA-91E7-4EAE-89A1-DAE60D19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LDA</a:t>
            </a:r>
            <a:r>
              <a:rPr lang="zh-TW" altLang="en-US" dirty="0"/>
              <a:t> </a:t>
            </a:r>
            <a:r>
              <a:rPr lang="en-US" altLang="zh-TW" dirty="0"/>
              <a:t>+ KNN Example (1/4)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A986EAD-BB26-4422-86E3-FD605D94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171" y="2724695"/>
            <a:ext cx="7467600" cy="2343150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A3B596E-7CC9-4A52-A9DE-E3BD946A4E6E}"/>
              </a:ext>
            </a:extLst>
          </p:cNvPr>
          <p:cNvCxnSpPr/>
          <p:nvPr/>
        </p:nvCxnSpPr>
        <p:spPr>
          <a:xfrm>
            <a:off x="6194705" y="3145155"/>
            <a:ext cx="143691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429AC431-97C5-44EF-B1E0-1FBA49B6B572}"/>
              </a:ext>
            </a:extLst>
          </p:cNvPr>
          <p:cNvSpPr txBox="1"/>
          <p:nvPr/>
        </p:nvSpPr>
        <p:spPr>
          <a:xfrm>
            <a:off x="3381837" y="1928214"/>
            <a:ext cx="4795934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LDA is based on multinomial distribution, and the input of </a:t>
            </a:r>
            <a:r>
              <a:rPr lang="en-US" altLang="zh-TW" b="1" dirty="0" err="1">
                <a:solidFill>
                  <a:srgbClr val="CC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LatentDirichletAllocation</a:t>
            </a:r>
            <a:r>
              <a:rPr lang="en-US" altLang="zh-TW" dirty="0"/>
              <a:t> needs to be frequency vectors.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4A406C0-B49F-488F-B117-7B0A22E8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84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39B9E-196C-42B4-925F-30A7BAFB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zh-TW" dirty="0"/>
              <a:t>LDA</a:t>
            </a:r>
            <a:r>
              <a:rPr lang="zh-TW" altLang="en-US" dirty="0"/>
              <a:t> </a:t>
            </a:r>
            <a:r>
              <a:rPr lang="en-US" altLang="zh-TW" dirty="0"/>
              <a:t>+ KNN Example (2/4)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3D4446B-2871-45F2-8A2B-EAD8027FE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2960" y="1855594"/>
            <a:ext cx="5857403" cy="4573198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78F63CF-50C8-47C1-B7A1-93472A85564D}"/>
              </a:ext>
            </a:extLst>
          </p:cNvPr>
          <p:cNvCxnSpPr>
            <a:cxnSpLocks/>
          </p:cNvCxnSpPr>
          <p:nvPr/>
        </p:nvCxnSpPr>
        <p:spPr>
          <a:xfrm>
            <a:off x="2006082" y="2146040"/>
            <a:ext cx="406814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語音泡泡: 矩形 8">
            <a:extLst>
              <a:ext uri="{FF2B5EF4-FFF2-40B4-BE49-F238E27FC236}">
                <a16:creationId xmlns:a16="http://schemas.microsoft.com/office/drawing/2014/main" id="{E2571B19-EED5-451D-82DC-ADAB21D7D569}"/>
              </a:ext>
            </a:extLst>
          </p:cNvPr>
          <p:cNvSpPr/>
          <p:nvPr/>
        </p:nvSpPr>
        <p:spPr>
          <a:xfrm>
            <a:off x="6680363" y="1859855"/>
            <a:ext cx="2239701" cy="2656151"/>
          </a:xfrm>
          <a:prstGeom prst="wedgeRectCallout">
            <a:avLst>
              <a:gd name="adj1" fmla="val -124361"/>
              <a:gd name="adj2" fmla="val -3088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You can specify </a:t>
            </a:r>
            <a:r>
              <a:rPr lang="el-GR" altLang="zh-TW" b="1" i="1" dirty="0">
                <a:solidFill>
                  <a:srgbClr val="FF0000"/>
                </a:solidFill>
              </a:rPr>
              <a:t>α</a:t>
            </a:r>
            <a:r>
              <a:rPr lang="en-US" altLang="zh-TW" dirty="0">
                <a:solidFill>
                  <a:schemeClr val="tx1"/>
                </a:solidFill>
              </a:rPr>
              <a:t> and </a:t>
            </a:r>
            <a:r>
              <a:rPr lang="el-GR" altLang="zh-TW" b="1" i="1" dirty="0">
                <a:solidFill>
                  <a:srgbClr val="FF0000"/>
                </a:solidFill>
                <a:latin typeface="Bahnschrift" panose="020B0502040204020203" pitchFamily="34" charset="0"/>
              </a:rPr>
              <a:t>β</a:t>
            </a:r>
            <a:r>
              <a:rPr lang="en-US" altLang="zh-TW" dirty="0">
                <a:solidFill>
                  <a:schemeClr val="tx1"/>
                </a:solidFill>
              </a:rPr>
              <a:t> using parameters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doc_topic_prior</a:t>
            </a:r>
            <a:r>
              <a:rPr lang="en-US" altLang="zh-TW" dirty="0">
                <a:solidFill>
                  <a:schemeClr val="tx1"/>
                </a:solidFill>
              </a:rPr>
              <a:t> and 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word_topic_prior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The default value of them is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1/</a:t>
            </a:r>
            <a:r>
              <a:rPr lang="en-US" altLang="zh-TW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n_components</a:t>
            </a:r>
            <a:endParaRPr lang="en-US" altLang="zh-TW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971BDCF-FEBF-4C72-9C84-4E455296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25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A2299-6713-473D-8E2E-00323F7A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LDA</a:t>
            </a:r>
            <a:r>
              <a:rPr lang="zh-TW" altLang="en-US" dirty="0"/>
              <a:t> </a:t>
            </a:r>
            <a:r>
              <a:rPr lang="en-US" altLang="zh-TW" dirty="0"/>
              <a:t>+ KNN Example (3/4)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C2AE144-79BF-4038-B9C2-CD5BC0D9B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2D9CF1-CC9D-4648-B081-0EFEB43FA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62" y="1737361"/>
            <a:ext cx="6242763" cy="4879401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AF48643-D218-4640-A704-4561BF20A4B8}"/>
              </a:ext>
            </a:extLst>
          </p:cNvPr>
          <p:cNvCxnSpPr/>
          <p:nvPr/>
        </p:nvCxnSpPr>
        <p:spPr>
          <a:xfrm>
            <a:off x="2099388" y="2957804"/>
            <a:ext cx="52251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BDE8FB7-ED4D-4775-A82D-8958CC6C9BFE}"/>
              </a:ext>
            </a:extLst>
          </p:cNvPr>
          <p:cNvCxnSpPr>
            <a:cxnSpLocks/>
          </p:cNvCxnSpPr>
          <p:nvPr/>
        </p:nvCxnSpPr>
        <p:spPr>
          <a:xfrm>
            <a:off x="2099387" y="4808375"/>
            <a:ext cx="33030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3F41C4C-9366-439B-B4AA-904B32B278E8}"/>
              </a:ext>
            </a:extLst>
          </p:cNvPr>
          <p:cNvCxnSpPr>
            <a:cxnSpLocks/>
          </p:cNvCxnSpPr>
          <p:nvPr/>
        </p:nvCxnSpPr>
        <p:spPr>
          <a:xfrm>
            <a:off x="2099387" y="5222032"/>
            <a:ext cx="437605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4116E0F-9BCC-458B-A0BD-8187C420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15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81132A-2F73-49CC-A048-9DE896E4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LDA</a:t>
            </a:r>
            <a:r>
              <a:rPr lang="zh-TW" altLang="en-US" dirty="0"/>
              <a:t> </a:t>
            </a:r>
            <a:r>
              <a:rPr lang="en-US" altLang="zh-TW" dirty="0"/>
              <a:t>+ KNN Example (4/4)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1ED17-4E21-4426-B47B-68065306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13A3CD-3DE4-4D71-9C09-A8AFFA0E5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845734"/>
            <a:ext cx="4267200" cy="13620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D72F32E-3BD4-44E2-A10C-7822E859C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42" y="3487680"/>
            <a:ext cx="7709874" cy="1990664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0A86EE-276F-4B95-AC5A-748CA026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51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23776-278E-487D-96EE-C9960CC9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88422-5212-40D4-9006-AEB718048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Now, we are able to extract topics from documents and represent each document/term by a topic vector!!</a:t>
            </a:r>
          </a:p>
          <a:p>
            <a:pPr lvl="1"/>
            <a:endParaRPr lang="en-US" altLang="zh-TW" sz="900" dirty="0"/>
          </a:p>
          <a:p>
            <a:r>
              <a:rPr lang="en-US" altLang="zh-TW" dirty="0"/>
              <a:t>Is that good enough??    How about </a:t>
            </a:r>
            <a:r>
              <a:rPr lang="en-US" altLang="zh-TW" b="1" dirty="0" err="1">
                <a:solidFill>
                  <a:srgbClr val="CC3399"/>
                </a:solidFill>
              </a:rPr>
              <a:t>POLYsemy</a:t>
            </a:r>
            <a:r>
              <a:rPr lang="en-US" altLang="zh-TW" dirty="0"/>
              <a:t>??</a:t>
            </a:r>
          </a:p>
          <a:p>
            <a:pPr lvl="1"/>
            <a:r>
              <a:rPr lang="en-US" altLang="zh-TW" i="1" dirty="0"/>
              <a:t>I walked into a </a:t>
            </a:r>
            <a:r>
              <a:rPr lang="en-US" altLang="zh-TW" i="1" dirty="0">
                <a:highlight>
                  <a:srgbClr val="FFFF00"/>
                </a:highlight>
              </a:rPr>
              <a:t>bank</a:t>
            </a:r>
            <a:r>
              <a:rPr lang="en-US" altLang="zh-TW" i="1" dirty="0"/>
              <a:t> aside a river </a:t>
            </a:r>
            <a:r>
              <a:rPr lang="en-US" altLang="zh-TW" i="1" dirty="0">
                <a:highlight>
                  <a:srgbClr val="FFFF00"/>
                </a:highlight>
              </a:rPr>
              <a:t>bank</a:t>
            </a:r>
            <a:r>
              <a:rPr lang="en-US" altLang="zh-TW" i="1" dirty="0"/>
              <a:t>.</a:t>
            </a:r>
          </a:p>
          <a:p>
            <a:pPr lvl="1"/>
            <a:r>
              <a:rPr lang="en-US" altLang="zh-TW" dirty="0"/>
              <a:t>SVD</a:t>
            </a:r>
            <a:r>
              <a:rPr lang="zh-TW" altLang="en-US" dirty="0"/>
              <a:t> </a:t>
            </a:r>
            <a:r>
              <a:rPr lang="en-US" altLang="zh-TW" dirty="0"/>
              <a:t>and LDA use a single topic vector for these two ‘</a:t>
            </a:r>
            <a:r>
              <a:rPr lang="en-US" altLang="zh-TW" i="1" dirty="0"/>
              <a:t>bank</a:t>
            </a:r>
            <a:r>
              <a:rPr lang="en-US" altLang="zh-TW" dirty="0"/>
              <a:t>’, even though their meanings are totally different!!</a:t>
            </a:r>
          </a:p>
          <a:p>
            <a:pPr lvl="1"/>
            <a:r>
              <a:rPr lang="en-US" altLang="zh-TW" dirty="0"/>
              <a:t>Polysemy may overestimate the similarity between documents.</a:t>
            </a:r>
          </a:p>
          <a:p>
            <a:pPr lvl="1"/>
            <a:endParaRPr lang="en-US" altLang="zh-TW" sz="900" dirty="0"/>
          </a:p>
          <a:p>
            <a:r>
              <a:rPr lang="en-US" altLang="zh-TW" dirty="0"/>
              <a:t>Can we determine the meaning of a word according to its </a:t>
            </a:r>
            <a:r>
              <a:rPr lang="en-US" altLang="zh-TW" b="1" dirty="0"/>
              <a:t>context</a:t>
            </a:r>
            <a:r>
              <a:rPr lang="en-US" altLang="zh-TW" dirty="0"/>
              <a:t>?? </a:t>
            </a:r>
          </a:p>
          <a:p>
            <a:pPr lvl="1"/>
            <a:r>
              <a:rPr lang="en-US" altLang="zh-TW" dirty="0"/>
              <a:t>Here comes </a:t>
            </a:r>
            <a:r>
              <a:rPr lang="en-US" altLang="zh-TW" b="1" dirty="0">
                <a:solidFill>
                  <a:srgbClr val="FF0000"/>
                </a:solidFill>
              </a:rPr>
              <a:t>BERT</a:t>
            </a:r>
            <a:r>
              <a:rPr lang="en-US" altLang="zh-TW" dirty="0"/>
              <a:t>!!!!!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59B6FD-D79F-46CF-AB4B-7E9482F3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BA8A52-805D-402F-8BB7-40673D66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Remember Token Normalization?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A7AFDD-2BEF-4294-AAC5-05F8FE4DF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CC3399"/>
                </a:solidFill>
              </a:rPr>
              <a:t>Stemming</a:t>
            </a:r>
            <a:r>
              <a:rPr lang="en-US" altLang="zh-TW" dirty="0"/>
              <a:t> and </a:t>
            </a:r>
            <a:r>
              <a:rPr lang="en-US" altLang="zh-TW" b="1" dirty="0">
                <a:solidFill>
                  <a:srgbClr val="CC3399"/>
                </a:solidFill>
              </a:rPr>
              <a:t>lemmatization</a:t>
            </a:r>
            <a:r>
              <a:rPr lang="en-US" altLang="zh-TW" dirty="0"/>
              <a:t> also help similarity calculation by grouping terms </a:t>
            </a:r>
            <a:r>
              <a:rPr lang="en-US" altLang="zh-TW" b="1" dirty="0"/>
              <a:t>superficially different </a:t>
            </a:r>
            <a:r>
              <a:rPr lang="en-US" altLang="zh-TW" dirty="0"/>
              <a:t>together.</a:t>
            </a:r>
          </a:p>
          <a:p>
            <a:pPr lvl="1"/>
            <a:r>
              <a:rPr lang="en-US" altLang="zh-TW" i="1" dirty="0"/>
              <a:t>Manufacture, manufacturing, manufactured, manufactured</a:t>
            </a:r>
          </a:p>
          <a:p>
            <a:pPr lvl="1"/>
            <a:r>
              <a:rPr lang="en-US" altLang="zh-TW" i="1" dirty="0"/>
              <a:t>Operator, operation, operate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LSA take token normalization to another level by handling </a:t>
            </a:r>
            <a:r>
              <a:rPr lang="en-US" altLang="zh-TW" b="1" dirty="0">
                <a:solidFill>
                  <a:srgbClr val="FF0000"/>
                </a:solidFill>
              </a:rPr>
              <a:t>synonyms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i="1" dirty="0"/>
              <a:t>Cell</a:t>
            </a:r>
            <a:r>
              <a:rPr lang="en-US" altLang="zh-TW" dirty="0"/>
              <a:t>, </a:t>
            </a:r>
            <a:r>
              <a:rPr lang="en-US" altLang="zh-TW" i="1" dirty="0"/>
              <a:t>phone</a:t>
            </a:r>
            <a:r>
              <a:rPr lang="en-US" altLang="zh-TW" dirty="0"/>
              <a:t>, </a:t>
            </a:r>
            <a:r>
              <a:rPr lang="en-US" altLang="zh-TW" i="1" dirty="0"/>
              <a:t>mobile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the same topic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C4945D-E498-4E77-B2DB-098BE0B3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3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F82A0-A320-4A26-A99A-1818EAF7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Singular Value Decomposition (1/6)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1CB88-2F50-47C6-B3E4-3BC5BF32D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One popular method of latent semantic analysis is </a:t>
            </a:r>
            <a:r>
              <a:rPr lang="en-US" altLang="zh-TW" b="1" dirty="0">
                <a:solidFill>
                  <a:srgbClr val="FF0000"/>
                </a:solidFill>
              </a:rPr>
              <a:t>Singular Value Decomposition</a:t>
            </a:r>
            <a:r>
              <a:rPr lang="en-US" altLang="zh-TW" dirty="0"/>
              <a:t> </a:t>
            </a:r>
            <a:r>
              <a:rPr lang="en-US" altLang="zh-TW" sz="1600" dirty="0"/>
              <a:t>(SVD)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SVD is not a new technology; you can find it in every linear algebra textbook.</a:t>
            </a:r>
          </a:p>
          <a:p>
            <a:pPr lvl="1"/>
            <a:r>
              <a:rPr lang="en-US" altLang="zh-TW" dirty="0"/>
              <a:t>Actually, it was heavily used in the field of data mining to reduce the dimensions of data.</a:t>
            </a:r>
          </a:p>
          <a:p>
            <a:pPr lvl="2"/>
            <a:endParaRPr lang="en-US" altLang="zh-TW" dirty="0"/>
          </a:p>
          <a:p>
            <a:r>
              <a:rPr lang="en-US" altLang="zh-TW" dirty="0"/>
              <a:t>We first talk about the math of SVD, and then apply it to latent semantic analysis.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C44F44-C0BB-4315-9E46-0FFD1A5B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3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2DFB55-C087-465D-972C-AA1A2A51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Singular Value Decomposition (2/6)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C9B6BA-DACE-4B1A-8089-5042A655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Mathematically, SVD decomposes a </a:t>
            </a:r>
            <a:r>
              <a:rPr lang="en-US" altLang="zh-TW" sz="1600" dirty="0"/>
              <a:t>(</a:t>
            </a:r>
            <a:r>
              <a:rPr lang="en-US" altLang="zh-TW" sz="1600" b="1" dirty="0">
                <a:solidFill>
                  <a:srgbClr val="FF0000"/>
                </a:solidFill>
              </a:rPr>
              <a:t>any</a:t>
            </a:r>
            <a:r>
              <a:rPr lang="en-US" altLang="zh-TW" sz="1600" dirty="0"/>
              <a:t>)</a:t>
            </a:r>
            <a:r>
              <a:rPr lang="en-US" altLang="zh-TW" dirty="0"/>
              <a:t> matrix </a:t>
            </a:r>
            <a:r>
              <a:rPr lang="en-US" altLang="zh-TW" i="1" dirty="0"/>
              <a:t>B</a:t>
            </a:r>
            <a:r>
              <a:rPr lang="en-US" altLang="zh-TW" dirty="0"/>
              <a:t> into three matrices.</a:t>
            </a:r>
          </a:p>
          <a:p>
            <a:pPr lvl="1"/>
            <a:r>
              <a:rPr lang="en-US" altLang="zh-TW" sz="2800" i="1" dirty="0"/>
              <a:t>B </a:t>
            </a:r>
            <a:r>
              <a:rPr lang="en-US" altLang="zh-TW" sz="2800" dirty="0"/>
              <a:t>= </a:t>
            </a:r>
            <a:r>
              <a:rPr lang="en-US" altLang="zh-TW" sz="2800" i="1" dirty="0">
                <a:solidFill>
                  <a:srgbClr val="00B0F0"/>
                </a:solidFill>
              </a:rPr>
              <a:t>U</a:t>
            </a:r>
            <a:r>
              <a:rPr lang="en-US" altLang="zh-TW" sz="2800" i="1" dirty="0"/>
              <a:t> </a:t>
            </a:r>
            <a:r>
              <a:rPr lang="el-GR" altLang="zh-TW" sz="2800" dirty="0">
                <a:solidFill>
                  <a:srgbClr val="FF99FF"/>
                </a:solidFill>
                <a:cs typeface="Arial" panose="020B0604020202020204" pitchFamily="34" charset="0"/>
              </a:rPr>
              <a:t>Σ</a:t>
            </a:r>
            <a:r>
              <a:rPr lang="en-US" altLang="zh-TW" sz="2800" dirty="0">
                <a:cs typeface="Arial" panose="020B0604020202020204" pitchFamily="34" charset="0"/>
              </a:rPr>
              <a:t> </a:t>
            </a:r>
            <a:r>
              <a:rPr lang="en-US" altLang="zh-TW" sz="2800" i="1" dirty="0">
                <a:solidFill>
                  <a:srgbClr val="00B050"/>
                </a:solidFill>
                <a:cs typeface="Arial" panose="020B0604020202020204" pitchFamily="34" charset="0"/>
              </a:rPr>
              <a:t>V</a:t>
            </a:r>
            <a:r>
              <a:rPr lang="en-US" altLang="zh-TW" sz="2800" i="1" baseline="30000" dirty="0">
                <a:solidFill>
                  <a:srgbClr val="00B050"/>
                </a:solidFill>
                <a:cs typeface="Arial" panose="020B0604020202020204" pitchFamily="34" charset="0"/>
              </a:rPr>
              <a:t>T</a:t>
            </a:r>
            <a:endParaRPr lang="en-US" altLang="zh-TW" sz="2800" dirty="0">
              <a:solidFill>
                <a:srgbClr val="00B050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D18CFB-E632-4EC5-AB6D-E78FBFFBD3D0}"/>
              </a:ext>
            </a:extLst>
          </p:cNvPr>
          <p:cNvSpPr/>
          <p:nvPr/>
        </p:nvSpPr>
        <p:spPr>
          <a:xfrm>
            <a:off x="1168192" y="3136292"/>
            <a:ext cx="1157463" cy="19302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i="1" dirty="0" err="1">
                <a:solidFill>
                  <a:schemeClr val="tx1"/>
                </a:solidFill>
              </a:rPr>
              <a:t>B</a:t>
            </a:r>
            <a:r>
              <a:rPr lang="en-US" altLang="zh-TW" sz="2800" b="1" i="1" baseline="-25000" dirty="0" err="1">
                <a:solidFill>
                  <a:srgbClr val="FF0000"/>
                </a:solidFill>
              </a:rPr>
              <a:t>mxn</a:t>
            </a:r>
            <a:endParaRPr lang="zh-TW" altLang="en-US" sz="2800" b="1" i="1" baseline="-250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074F4F-0FF6-4C5C-8093-2C7C4FB1C0C0}"/>
              </a:ext>
            </a:extLst>
          </p:cNvPr>
          <p:cNvSpPr/>
          <p:nvPr/>
        </p:nvSpPr>
        <p:spPr>
          <a:xfrm>
            <a:off x="2954096" y="3136292"/>
            <a:ext cx="1831112" cy="1930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i="1" dirty="0" err="1">
                <a:solidFill>
                  <a:schemeClr val="tx1"/>
                </a:solidFill>
              </a:rPr>
              <a:t>U</a:t>
            </a:r>
            <a:r>
              <a:rPr lang="en-US" altLang="zh-TW" sz="2800" b="1" i="1" baseline="-25000" dirty="0" err="1">
                <a:solidFill>
                  <a:srgbClr val="FF0000"/>
                </a:solidFill>
              </a:rPr>
              <a:t>mxm</a:t>
            </a:r>
            <a:endParaRPr lang="zh-TW" altLang="en-US" sz="2800" b="1" i="1" baseline="-250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B95CFA-D789-4F54-8F2B-76726B591B85}"/>
              </a:ext>
            </a:extLst>
          </p:cNvPr>
          <p:cNvSpPr/>
          <p:nvPr/>
        </p:nvSpPr>
        <p:spPr>
          <a:xfrm>
            <a:off x="5049260" y="3136292"/>
            <a:ext cx="1157463" cy="1930227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sz="2800" dirty="0">
                <a:solidFill>
                  <a:schemeClr val="tx1"/>
                </a:solidFill>
                <a:cs typeface="Arial" panose="020B0604020202020204" pitchFamily="34" charset="0"/>
              </a:rPr>
              <a:t>Σ</a:t>
            </a:r>
            <a:r>
              <a:rPr lang="en-US" altLang="zh-TW" sz="2800" b="1" i="1" baseline="-25000" dirty="0" err="1">
                <a:solidFill>
                  <a:srgbClr val="FF0000"/>
                </a:solidFill>
                <a:cs typeface="Arial" panose="020B0604020202020204" pitchFamily="34" charset="0"/>
              </a:rPr>
              <a:t>mxn</a:t>
            </a:r>
            <a:endParaRPr lang="zh-TW" altLang="en-US" sz="2800" b="1" i="1" baseline="-250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5B689A-5701-42A8-8C59-80FF902C474B}"/>
              </a:ext>
            </a:extLst>
          </p:cNvPr>
          <p:cNvSpPr/>
          <p:nvPr/>
        </p:nvSpPr>
        <p:spPr>
          <a:xfrm>
            <a:off x="6470775" y="3136292"/>
            <a:ext cx="1157463" cy="11574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i="1" dirty="0" err="1">
                <a:solidFill>
                  <a:schemeClr val="tx1"/>
                </a:solidFill>
              </a:rPr>
              <a:t>V</a:t>
            </a:r>
            <a:r>
              <a:rPr lang="en-US" altLang="zh-TW" sz="2800" i="1" baseline="30000" dirty="0" err="1">
                <a:solidFill>
                  <a:schemeClr val="tx1"/>
                </a:solidFill>
              </a:rPr>
              <a:t>T</a:t>
            </a:r>
            <a:r>
              <a:rPr lang="en-US" altLang="zh-TW" sz="2800" b="1" i="1" baseline="-25000" dirty="0" err="1">
                <a:solidFill>
                  <a:srgbClr val="FF0000"/>
                </a:solidFill>
              </a:rPr>
              <a:t>nxn</a:t>
            </a:r>
            <a:endParaRPr lang="zh-TW" altLang="en-US" sz="2800" b="1" i="1" baseline="-250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35ABDFF-7EA1-4AAB-B4DF-B5C17C99AF4A}"/>
              </a:ext>
            </a:extLst>
          </p:cNvPr>
          <p:cNvSpPr txBox="1"/>
          <p:nvPr/>
        </p:nvSpPr>
        <p:spPr>
          <a:xfrm>
            <a:off x="2444619" y="37695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=</a:t>
            </a:r>
            <a:endParaRPr lang="zh-TW" altLang="en-US" sz="32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3E8B5B-ED7F-41C9-BC82-62D79908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01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F00A15-E592-42EB-8AFB-31E9D9F3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Singular Value Decomposition (3/6)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4C9FA2-0EB7-499C-BC1B-8896E483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FF0000"/>
                </a:solidFill>
              </a:rPr>
              <a:t>columns</a:t>
            </a:r>
            <a:r>
              <a:rPr lang="en-US" altLang="zh-TW" dirty="0"/>
              <a:t> in </a:t>
            </a:r>
            <a:r>
              <a:rPr lang="en-US" altLang="zh-TW" b="1" i="1" dirty="0">
                <a:solidFill>
                  <a:srgbClr val="00B0F0"/>
                </a:solidFill>
              </a:rPr>
              <a:t>U</a:t>
            </a:r>
            <a:r>
              <a:rPr lang="en-US" altLang="zh-TW" dirty="0"/>
              <a:t> and </a:t>
            </a:r>
            <a:r>
              <a:rPr lang="en-US" altLang="zh-TW" b="1" i="1" dirty="0">
                <a:solidFill>
                  <a:srgbClr val="33CC33"/>
                </a:solidFill>
              </a:rPr>
              <a:t>V</a:t>
            </a:r>
            <a:r>
              <a:rPr lang="en-US" altLang="zh-TW" dirty="0"/>
              <a:t> are </a:t>
            </a:r>
            <a:r>
              <a:rPr lang="en-US" altLang="zh-TW" b="1" dirty="0"/>
              <a:t>left</a:t>
            </a:r>
            <a:r>
              <a:rPr lang="en-US" altLang="zh-TW" dirty="0"/>
              <a:t> and </a:t>
            </a:r>
            <a:r>
              <a:rPr lang="en-US" altLang="zh-TW" b="1" dirty="0"/>
              <a:t>right </a:t>
            </a:r>
            <a:r>
              <a:rPr lang="en-US" altLang="zh-TW" b="1" dirty="0">
                <a:solidFill>
                  <a:srgbClr val="FF0000"/>
                </a:solidFill>
              </a:rPr>
              <a:t>singular vectors </a:t>
            </a:r>
            <a:r>
              <a:rPr lang="en-US" altLang="zh-TW" dirty="0"/>
              <a:t>respectively.</a:t>
            </a:r>
          </a:p>
          <a:p>
            <a:pPr lvl="1"/>
            <a:r>
              <a:rPr lang="en-US" altLang="zh-TW" dirty="0"/>
              <a:t>Which are also the </a:t>
            </a:r>
            <a:r>
              <a:rPr lang="en-US" altLang="zh-TW" b="1" dirty="0"/>
              <a:t>eigenvectors </a:t>
            </a:r>
            <a:r>
              <a:rPr lang="en-US" altLang="zh-TW" dirty="0"/>
              <a:t>of </a:t>
            </a:r>
            <a:r>
              <a:rPr lang="en-US" altLang="zh-TW" b="1" i="1" dirty="0"/>
              <a:t>BB</a:t>
            </a:r>
            <a:r>
              <a:rPr lang="en-US" altLang="zh-TW" b="1" i="1" baseline="30000" dirty="0"/>
              <a:t>T</a:t>
            </a:r>
            <a:r>
              <a:rPr lang="en-US" altLang="zh-TW" dirty="0"/>
              <a:t> and </a:t>
            </a:r>
            <a:r>
              <a:rPr lang="en-US" altLang="zh-TW" b="1" i="1" dirty="0"/>
              <a:t>B</a:t>
            </a:r>
            <a:r>
              <a:rPr lang="en-US" altLang="zh-TW" b="1" i="1" baseline="30000" dirty="0"/>
              <a:t>T</a:t>
            </a:r>
            <a:r>
              <a:rPr lang="en-US" altLang="zh-TW" b="1" i="1" dirty="0"/>
              <a:t>B</a:t>
            </a:r>
            <a:r>
              <a:rPr lang="en-US" altLang="zh-TW" dirty="0"/>
              <a:t>, respectively.</a:t>
            </a:r>
          </a:p>
          <a:p>
            <a:pPr lvl="1"/>
            <a:r>
              <a:rPr lang="en-US" altLang="zh-TW" dirty="0"/>
              <a:t>In terms of text corpus, these singular vectors form the basis of retaining term-term/document-document relation.</a:t>
            </a:r>
          </a:p>
          <a:p>
            <a:pPr lvl="2"/>
            <a:r>
              <a:rPr lang="en-US" altLang="zh-TW" dirty="0"/>
              <a:t>Or the topics in terms of terms and documents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BD3E9-2405-403A-9D9E-5EC7EBDEFAF2}"/>
              </a:ext>
            </a:extLst>
          </p:cNvPr>
          <p:cNvSpPr/>
          <p:nvPr/>
        </p:nvSpPr>
        <p:spPr>
          <a:xfrm>
            <a:off x="2427801" y="4226746"/>
            <a:ext cx="1831112" cy="1930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i="1" dirty="0" err="1">
                <a:solidFill>
                  <a:schemeClr val="tx1"/>
                </a:solidFill>
              </a:rPr>
              <a:t>U</a:t>
            </a:r>
            <a:r>
              <a:rPr lang="en-US" altLang="zh-TW" sz="2800" b="1" i="1" baseline="-25000" dirty="0" err="1">
                <a:solidFill>
                  <a:srgbClr val="FF0000"/>
                </a:solidFill>
              </a:rPr>
              <a:t>mxm</a:t>
            </a:r>
            <a:endParaRPr lang="zh-TW" altLang="en-US" sz="2800" b="1" i="1" baseline="-25000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4DDA54-7E2B-453C-BA84-98D404229613}"/>
              </a:ext>
            </a:extLst>
          </p:cNvPr>
          <p:cNvSpPr/>
          <p:nvPr/>
        </p:nvSpPr>
        <p:spPr>
          <a:xfrm>
            <a:off x="5168786" y="4226746"/>
            <a:ext cx="1157463" cy="11574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i="1" dirty="0" err="1">
                <a:solidFill>
                  <a:schemeClr val="tx1"/>
                </a:solidFill>
              </a:rPr>
              <a:t>V</a:t>
            </a:r>
            <a:r>
              <a:rPr lang="en-US" altLang="zh-TW" sz="2800" i="1" baseline="30000" dirty="0" err="1">
                <a:solidFill>
                  <a:schemeClr val="tx1"/>
                </a:solidFill>
              </a:rPr>
              <a:t>T</a:t>
            </a:r>
            <a:r>
              <a:rPr lang="en-US" altLang="zh-TW" sz="2800" b="1" i="1" baseline="-25000" dirty="0" err="1">
                <a:solidFill>
                  <a:srgbClr val="FF0000"/>
                </a:solidFill>
              </a:rPr>
              <a:t>nxn</a:t>
            </a:r>
            <a:endParaRPr lang="zh-TW" altLang="en-US" sz="2800" b="1" i="1" baseline="-250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CBDFC25-C061-4C2B-AF33-36E64E2C8F41}"/>
              </a:ext>
            </a:extLst>
          </p:cNvPr>
          <p:cNvSpPr txBox="1"/>
          <p:nvPr/>
        </p:nvSpPr>
        <p:spPr>
          <a:xfrm>
            <a:off x="1665125" y="5007193"/>
            <a:ext cx="7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terms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6BEECDB-6EB1-466B-9986-44753274FD6D}"/>
              </a:ext>
            </a:extLst>
          </p:cNvPr>
          <p:cNvSpPr txBox="1"/>
          <p:nvPr/>
        </p:nvSpPr>
        <p:spPr>
          <a:xfrm>
            <a:off x="2971620" y="3877554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topics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20734757-ECEE-449A-BE91-9C80601B0C5F}"/>
              </a:ext>
            </a:extLst>
          </p:cNvPr>
          <p:cNvSpPr/>
          <p:nvPr/>
        </p:nvSpPr>
        <p:spPr>
          <a:xfrm>
            <a:off x="2489406" y="4226746"/>
            <a:ext cx="217542" cy="1930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1A733E8-5DC2-410B-B88E-C254AD6C0723}"/>
              </a:ext>
            </a:extLst>
          </p:cNvPr>
          <p:cNvSpPr/>
          <p:nvPr/>
        </p:nvSpPr>
        <p:spPr>
          <a:xfrm>
            <a:off x="2740835" y="4226745"/>
            <a:ext cx="217542" cy="19302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A90A5E7-E46D-41E0-B43F-4137D90255DC}"/>
              </a:ext>
            </a:extLst>
          </p:cNvPr>
          <p:cNvSpPr txBox="1"/>
          <p:nvPr/>
        </p:nvSpPr>
        <p:spPr>
          <a:xfrm>
            <a:off x="2307726" y="6126257"/>
            <a:ext cx="54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/>
              <a:t>topic</a:t>
            </a:r>
            <a:r>
              <a:rPr lang="en-US" altLang="zh-TW" sz="1200" baseline="-25000" dirty="0"/>
              <a:t>1</a:t>
            </a:r>
            <a:endParaRPr lang="zh-TW" altLang="en-US" sz="1200" baseline="-250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2C7F0FF-B3E8-48D5-AFAD-944376FA2917}"/>
              </a:ext>
            </a:extLst>
          </p:cNvPr>
          <p:cNvSpPr txBox="1"/>
          <p:nvPr/>
        </p:nvSpPr>
        <p:spPr>
          <a:xfrm>
            <a:off x="2687437" y="6131200"/>
            <a:ext cx="54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/>
              <a:t>topic</a:t>
            </a:r>
            <a:r>
              <a:rPr lang="en-US" altLang="zh-TW" sz="1200" baseline="-25000" dirty="0"/>
              <a:t>2</a:t>
            </a:r>
            <a:endParaRPr lang="zh-TW" altLang="en-US" sz="1200" baseline="-25000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228D746-C79A-4D16-9842-41AC5778C1F7}"/>
              </a:ext>
            </a:extLst>
          </p:cNvPr>
          <p:cNvSpPr/>
          <p:nvPr/>
        </p:nvSpPr>
        <p:spPr>
          <a:xfrm>
            <a:off x="5188926" y="4246949"/>
            <a:ext cx="1119225" cy="163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4395C4-9E5E-4D0F-BAD2-21EDE8B91742}"/>
              </a:ext>
            </a:extLst>
          </p:cNvPr>
          <p:cNvSpPr txBox="1"/>
          <p:nvPr/>
        </p:nvSpPr>
        <p:spPr>
          <a:xfrm>
            <a:off x="6318437" y="4226745"/>
            <a:ext cx="54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/>
              <a:t>topic</a:t>
            </a:r>
            <a:r>
              <a:rPr lang="en-US" altLang="zh-TW" sz="1200" baseline="-25000" dirty="0"/>
              <a:t>1</a:t>
            </a:r>
            <a:endParaRPr lang="zh-TW" altLang="en-US" sz="1200" baseline="-250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CAF33A1-02ED-400D-824A-518EC21812CC}"/>
              </a:ext>
            </a:extLst>
          </p:cNvPr>
          <p:cNvSpPr txBox="1"/>
          <p:nvPr/>
        </p:nvSpPr>
        <p:spPr>
          <a:xfrm>
            <a:off x="6318437" y="4410872"/>
            <a:ext cx="54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/>
              <a:t>topic</a:t>
            </a:r>
            <a:r>
              <a:rPr lang="en-US" altLang="zh-TW" sz="1200" baseline="-25000" dirty="0"/>
              <a:t>2</a:t>
            </a:r>
            <a:endParaRPr lang="zh-TW" altLang="en-US" sz="1200" baseline="-25000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0AAEEFDC-794C-43C3-AB1E-E5A8BEC22754}"/>
              </a:ext>
            </a:extLst>
          </p:cNvPr>
          <p:cNvSpPr/>
          <p:nvPr/>
        </p:nvSpPr>
        <p:spPr>
          <a:xfrm>
            <a:off x="5188926" y="4447686"/>
            <a:ext cx="1119225" cy="1639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DA2EC3D-8D05-4D18-B383-07B2F354F21F}"/>
              </a:ext>
            </a:extLst>
          </p:cNvPr>
          <p:cNvSpPr txBox="1"/>
          <p:nvPr/>
        </p:nvSpPr>
        <p:spPr>
          <a:xfrm>
            <a:off x="4425313" y="4594178"/>
            <a:ext cx="74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topics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6DCEB75-B57A-410F-B76C-FC955D3E1DF5}"/>
              </a:ext>
            </a:extLst>
          </p:cNvPr>
          <p:cNvSpPr txBox="1"/>
          <p:nvPr/>
        </p:nvSpPr>
        <p:spPr>
          <a:xfrm>
            <a:off x="5121289" y="3893688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documents</a:t>
            </a:r>
            <a:endParaRPr lang="zh-TW" altLang="en-US" dirty="0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BF146ED0-DD13-4FBB-A4DB-F06CEFBD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8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/>
      <p:bldP spid="11" grpId="0"/>
      <p:bldP spid="14" grpId="0" animBg="1"/>
      <p:bldP spid="16" grpId="0"/>
      <p:bldP spid="17" grpId="0"/>
      <p:bldP spid="18" grpId="0" animBg="1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AE5623-B670-452A-B23E-F2ABACE5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Singular Value Decomposition (4/6)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CA9F57-01E0-425B-97F4-90986FE5E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The matrix </a:t>
            </a:r>
            <a:r>
              <a:rPr lang="el-GR" altLang="zh-TW" sz="2800" dirty="0">
                <a:solidFill>
                  <a:srgbClr val="FF99FF"/>
                </a:solidFill>
                <a:cs typeface="Arial" panose="020B0604020202020204" pitchFamily="34" charset="0"/>
              </a:rPr>
              <a:t>Σ</a:t>
            </a:r>
            <a:r>
              <a:rPr lang="en-US" altLang="zh-TW" sz="2800" dirty="0"/>
              <a:t> is a </a:t>
            </a:r>
            <a:r>
              <a:rPr lang="en-US" altLang="zh-TW" sz="2800" b="1" dirty="0"/>
              <a:t>diagonal matrix</a:t>
            </a:r>
            <a:r>
              <a:rPr lang="en-US" altLang="zh-TW" sz="2800" dirty="0"/>
              <a:t>.</a:t>
            </a:r>
          </a:p>
          <a:p>
            <a:pPr lvl="1"/>
            <a:r>
              <a:rPr lang="en-US" altLang="zh-TW" sz="2400" dirty="0"/>
              <a:t>The diagonal entries are </a:t>
            </a:r>
            <a:r>
              <a:rPr lang="en-US" altLang="zh-TW" sz="2400" b="1" dirty="0">
                <a:solidFill>
                  <a:srgbClr val="CC3399"/>
                </a:solidFill>
              </a:rPr>
              <a:t>singular values </a:t>
            </a:r>
            <a:r>
              <a:rPr lang="en-US" altLang="zh-TW" sz="2400" dirty="0"/>
              <a:t>of </a:t>
            </a:r>
            <a:r>
              <a:rPr lang="en-US" altLang="zh-TW" sz="2400" i="1" dirty="0"/>
              <a:t>B</a:t>
            </a:r>
            <a:r>
              <a:rPr lang="en-US" altLang="zh-TW" sz="2400" dirty="0"/>
              <a:t>, and they are </a:t>
            </a:r>
            <a:r>
              <a:rPr lang="en-US" altLang="zh-TW" sz="2400" b="1" dirty="0">
                <a:solidFill>
                  <a:srgbClr val="0070C0"/>
                </a:solidFill>
              </a:rPr>
              <a:t>non-negative</a:t>
            </a:r>
            <a:r>
              <a:rPr lang="en-US" altLang="zh-TW" sz="2400" dirty="0"/>
              <a:t>!!</a:t>
            </a:r>
          </a:p>
          <a:p>
            <a:pPr lvl="2"/>
            <a:r>
              <a:rPr lang="en-US" altLang="zh-TW" sz="2200" dirty="0"/>
              <a:t>Usually, the diagonal elements are </a:t>
            </a:r>
            <a:r>
              <a:rPr lang="en-US" altLang="zh-TW" sz="2200" b="1" u="sng" dirty="0"/>
              <a:t>arranged in descending order</a:t>
            </a:r>
            <a:r>
              <a:rPr lang="en-US" altLang="zh-TW" sz="2200" dirty="0"/>
              <a:t>.</a:t>
            </a:r>
          </a:p>
          <a:p>
            <a:pPr lvl="2"/>
            <a:r>
              <a:rPr lang="en-US" altLang="zh-TW" sz="2200" dirty="0"/>
              <a:t>They tell how much each singular vector contributes </a:t>
            </a:r>
            <a:r>
              <a:rPr lang="en-US" altLang="zh-TW" sz="2200" b="1" dirty="0">
                <a:solidFill>
                  <a:srgbClr val="FF0000"/>
                </a:solidFill>
              </a:rPr>
              <a:t>in restoring the matrix </a:t>
            </a:r>
            <a:r>
              <a:rPr lang="en-US" altLang="zh-TW" sz="2200" b="1" i="1" dirty="0">
                <a:solidFill>
                  <a:srgbClr val="FF0000"/>
                </a:solidFill>
              </a:rPr>
              <a:t>B</a:t>
            </a:r>
            <a:r>
              <a:rPr lang="en-US" altLang="zh-TW" sz="2200" dirty="0"/>
              <a:t>.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45A7C3-27AF-4CD8-A031-4BF3BD5DA7B2}"/>
              </a:ext>
            </a:extLst>
          </p:cNvPr>
          <p:cNvSpPr/>
          <p:nvPr/>
        </p:nvSpPr>
        <p:spPr>
          <a:xfrm>
            <a:off x="4078876" y="4383068"/>
            <a:ext cx="1157463" cy="1930227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i="1" baseline="-250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70F9825-7E58-400B-A682-434C37BE4977}"/>
              </a:ext>
            </a:extLst>
          </p:cNvPr>
          <p:cNvSpPr txBox="1"/>
          <p:nvPr/>
        </p:nvSpPr>
        <p:spPr>
          <a:xfrm>
            <a:off x="4786604" y="4568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C40F4D-C08C-496C-A9CF-51813983E50F}"/>
              </a:ext>
            </a:extLst>
          </p:cNvPr>
          <p:cNvSpPr txBox="1"/>
          <p:nvPr/>
        </p:nvSpPr>
        <p:spPr>
          <a:xfrm>
            <a:off x="4304135" y="5169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2399AE-EEDB-499D-907D-8916F5F23FA6}"/>
              </a:ext>
            </a:extLst>
          </p:cNvPr>
          <p:cNvSpPr/>
          <p:nvPr/>
        </p:nvSpPr>
        <p:spPr>
          <a:xfrm>
            <a:off x="4229722" y="5716275"/>
            <a:ext cx="8585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altLang="zh-TW" sz="3200" dirty="0">
                <a:cs typeface="Arial" panose="020B0604020202020204" pitchFamily="34" charset="0"/>
              </a:rPr>
              <a:t>Σ</a:t>
            </a:r>
            <a:r>
              <a:rPr lang="en-US" altLang="zh-TW" sz="3200" b="1" i="1" baseline="-25000" dirty="0" err="1">
                <a:solidFill>
                  <a:srgbClr val="FF0000"/>
                </a:solidFill>
                <a:cs typeface="Arial" panose="020B0604020202020204" pitchFamily="34" charset="0"/>
              </a:rPr>
              <a:t>mxn</a:t>
            </a:r>
            <a:endParaRPr lang="zh-TW" altLang="en-US" sz="3200" b="1" i="1" baseline="-25000" dirty="0">
              <a:solidFill>
                <a:srgbClr val="FF0000"/>
              </a:solidFill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1894B77-1809-40B6-B037-CEED1F9C604A}"/>
              </a:ext>
            </a:extLst>
          </p:cNvPr>
          <p:cNvSpPr/>
          <p:nvPr/>
        </p:nvSpPr>
        <p:spPr>
          <a:xfrm rot="2620813">
            <a:off x="3945190" y="4847495"/>
            <a:ext cx="1419194" cy="1852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F17DCD-956E-4C23-A354-AC02CAAC1715}"/>
              </a:ext>
            </a:extLst>
          </p:cNvPr>
          <p:cNvSpPr txBox="1"/>
          <p:nvPr/>
        </p:nvSpPr>
        <p:spPr>
          <a:xfrm rot="2689329">
            <a:off x="4453344" y="4806110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≥0</a:t>
            </a:r>
            <a:endParaRPr lang="zh-TW" altLang="en-US" sz="1600" dirty="0">
              <a:solidFill>
                <a:schemeClr val="bg1"/>
              </a:solidFill>
            </a:endParaRPr>
          </a:p>
          <a:p>
            <a:endParaRPr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A15230-B664-42AD-84BD-CF0F2E3E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D25AEA-9F9E-4DB2-8CC2-0E08153B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Singular Value Decomposition (5/6)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0F7FF5-ECF9-481D-831E-E0E6941D2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u="sng" dirty="0"/>
              <a:t>Restoring</a:t>
            </a:r>
            <a:r>
              <a:rPr lang="en-US" altLang="zh-TW" dirty="0"/>
              <a:t> </a:t>
            </a:r>
            <a:r>
              <a:rPr lang="en-US" altLang="zh-TW" i="1" dirty="0"/>
              <a:t>B</a:t>
            </a:r>
            <a:r>
              <a:rPr lang="en-US" altLang="zh-TW" dirty="0"/>
              <a:t> and dimension reduction:</a:t>
            </a:r>
          </a:p>
          <a:p>
            <a:pPr lvl="1"/>
            <a:r>
              <a:rPr lang="en-US" altLang="zh-TW" i="1" dirty="0"/>
              <a:t>B</a:t>
            </a:r>
            <a:r>
              <a:rPr lang="en-US" altLang="zh-TW" dirty="0"/>
              <a:t> can be </a:t>
            </a:r>
            <a:r>
              <a:rPr lang="en-US" altLang="zh-TW" b="1" dirty="0">
                <a:solidFill>
                  <a:srgbClr val="FF0000"/>
                </a:solidFill>
              </a:rPr>
              <a:t>approximated</a:t>
            </a:r>
            <a:r>
              <a:rPr lang="en-US" altLang="zh-TW" dirty="0"/>
              <a:t> by preserving </a:t>
            </a:r>
            <a:r>
              <a:rPr lang="en-US" altLang="zh-TW" sz="3600" b="1" i="1" dirty="0">
                <a:solidFill>
                  <a:srgbClr val="FF0000"/>
                </a:solidFill>
              </a:rPr>
              <a:t>k</a:t>
            </a:r>
            <a:r>
              <a:rPr lang="en-US" altLang="zh-TW" dirty="0"/>
              <a:t> significant singular values and the corresponding singular vectors.</a:t>
            </a:r>
          </a:p>
          <a:p>
            <a:pPr lvl="1"/>
            <a:r>
              <a:rPr lang="en-US" altLang="zh-TW" i="1" dirty="0"/>
              <a:t>k</a:t>
            </a:r>
            <a:r>
              <a:rPr lang="en-US" altLang="zh-TW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&lt;&lt;</a:t>
            </a:r>
            <a:r>
              <a:rPr lang="en-US" altLang="zh-TW" dirty="0"/>
              <a:t> </a:t>
            </a:r>
            <a:r>
              <a:rPr lang="en-US" altLang="zh-TW" i="1" dirty="0"/>
              <a:t>m</a:t>
            </a:r>
            <a:r>
              <a:rPr lang="en-US" altLang="zh-TW" dirty="0"/>
              <a:t>, </a:t>
            </a:r>
            <a:r>
              <a:rPr lang="en-US" altLang="zh-TW" i="1" dirty="0"/>
              <a:t>n</a:t>
            </a:r>
          </a:p>
          <a:p>
            <a:pPr lvl="1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589800-B5BE-4CAE-B9D3-A1590FF2507E}"/>
              </a:ext>
            </a:extLst>
          </p:cNvPr>
          <p:cNvSpPr/>
          <p:nvPr/>
        </p:nvSpPr>
        <p:spPr>
          <a:xfrm>
            <a:off x="1211093" y="3743199"/>
            <a:ext cx="1157463" cy="193022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i="1" dirty="0" err="1">
                <a:solidFill>
                  <a:schemeClr val="bg1"/>
                </a:solidFill>
              </a:rPr>
              <a:t>B</a:t>
            </a:r>
            <a:r>
              <a:rPr lang="en-US" altLang="zh-TW" sz="2800" i="1" baseline="-25000" dirty="0" err="1">
                <a:solidFill>
                  <a:schemeClr val="bg1"/>
                </a:solidFill>
              </a:rPr>
              <a:t>mxn</a:t>
            </a:r>
            <a:endParaRPr lang="zh-TW" altLang="en-US" sz="2800" i="1" baseline="-250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6622A0-6B39-4FD1-8CAC-82A94CBA40A7}"/>
              </a:ext>
            </a:extLst>
          </p:cNvPr>
          <p:cNvSpPr/>
          <p:nvPr/>
        </p:nvSpPr>
        <p:spPr>
          <a:xfrm>
            <a:off x="2996997" y="3743199"/>
            <a:ext cx="1831112" cy="193022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i="1" baseline="-25000" dirty="0">
              <a:solidFill>
                <a:srgbClr val="00B0F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F43914-6D64-449D-ACAE-CF685A683F13}"/>
              </a:ext>
            </a:extLst>
          </p:cNvPr>
          <p:cNvSpPr/>
          <p:nvPr/>
        </p:nvSpPr>
        <p:spPr>
          <a:xfrm>
            <a:off x="5083075" y="3729846"/>
            <a:ext cx="1157463" cy="1930227"/>
          </a:xfrm>
          <a:prstGeom prst="rect">
            <a:avLst/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i="1" baseline="-250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9E3FA6-7AAE-4E20-A9D7-5D3C9D4F9B9E}"/>
              </a:ext>
            </a:extLst>
          </p:cNvPr>
          <p:cNvSpPr/>
          <p:nvPr/>
        </p:nvSpPr>
        <p:spPr>
          <a:xfrm>
            <a:off x="6513676" y="3743199"/>
            <a:ext cx="1157463" cy="115746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i="1" baseline="-25000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6788A5E-C673-4C30-8AF0-F5690E333EB3}"/>
              </a:ext>
            </a:extLst>
          </p:cNvPr>
          <p:cNvSpPr txBox="1"/>
          <p:nvPr/>
        </p:nvSpPr>
        <p:spPr>
          <a:xfrm>
            <a:off x="2475875" y="4239277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</a:rPr>
              <a:t>≈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E05916-67DB-4CEF-BD9F-A6048367D0BC}"/>
              </a:ext>
            </a:extLst>
          </p:cNvPr>
          <p:cNvSpPr/>
          <p:nvPr/>
        </p:nvSpPr>
        <p:spPr>
          <a:xfrm>
            <a:off x="3477189" y="3739840"/>
            <a:ext cx="1345552" cy="19302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i="1" baseline="-25000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03A947-E375-468D-B73A-9C6C46545B4A}"/>
              </a:ext>
            </a:extLst>
          </p:cNvPr>
          <p:cNvSpPr/>
          <p:nvPr/>
        </p:nvSpPr>
        <p:spPr>
          <a:xfrm>
            <a:off x="2886607" y="5688406"/>
            <a:ext cx="8213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i="1" dirty="0" err="1"/>
              <a:t>U</a:t>
            </a:r>
            <a:r>
              <a:rPr lang="en-US" altLang="zh-TW" sz="2800" i="1" baseline="-25000" dirty="0" err="1"/>
              <a:t>mx</a:t>
            </a:r>
            <a:r>
              <a:rPr lang="en-US" altLang="zh-TW" sz="2800" b="1" i="1" baseline="-25000" dirty="0" err="1">
                <a:solidFill>
                  <a:srgbClr val="FF0000"/>
                </a:solidFill>
              </a:rPr>
              <a:t>k</a:t>
            </a:r>
            <a:endParaRPr lang="zh-TW" altLang="en-US" sz="2800" b="1" i="1" baseline="-25000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4FB2D53-E298-4E4C-8F39-3CA273680E16}"/>
              </a:ext>
            </a:extLst>
          </p:cNvPr>
          <p:cNvSpPr/>
          <p:nvPr/>
        </p:nvSpPr>
        <p:spPr>
          <a:xfrm>
            <a:off x="5051593" y="5660073"/>
            <a:ext cx="686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altLang="zh-TW" sz="2800" dirty="0">
                <a:cs typeface="Arial" panose="020B0604020202020204" pitchFamily="34" charset="0"/>
              </a:rPr>
              <a:t>Σ</a:t>
            </a:r>
            <a:r>
              <a:rPr lang="en-US" altLang="zh-TW" sz="2800" b="1" i="1" baseline="-25000" dirty="0" err="1">
                <a:solidFill>
                  <a:srgbClr val="FF0000"/>
                </a:solidFill>
                <a:cs typeface="Arial" panose="020B0604020202020204" pitchFamily="34" charset="0"/>
              </a:rPr>
              <a:t>k</a:t>
            </a:r>
            <a:r>
              <a:rPr lang="en-US" altLang="zh-TW" sz="2800" i="1" baseline="-25000" dirty="0" err="1">
                <a:cs typeface="Arial" panose="020B0604020202020204" pitchFamily="34" charset="0"/>
              </a:rPr>
              <a:t>x</a:t>
            </a:r>
            <a:r>
              <a:rPr lang="en-US" altLang="zh-TW" sz="2800" b="1" i="1" baseline="-25000" dirty="0" err="1">
                <a:solidFill>
                  <a:srgbClr val="FF0000"/>
                </a:solidFill>
                <a:cs typeface="Arial" panose="020B0604020202020204" pitchFamily="34" charset="0"/>
              </a:rPr>
              <a:t>k</a:t>
            </a:r>
            <a:endParaRPr lang="zh-TW" altLang="en-US" sz="2800" b="1" i="1" baseline="-25000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C5022C-06C7-446D-A456-325673229109}"/>
              </a:ext>
            </a:extLst>
          </p:cNvPr>
          <p:cNvSpPr/>
          <p:nvPr/>
        </p:nvSpPr>
        <p:spPr>
          <a:xfrm>
            <a:off x="6442504" y="4934141"/>
            <a:ext cx="866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i="1" dirty="0" err="1"/>
              <a:t>V</a:t>
            </a:r>
            <a:r>
              <a:rPr lang="en-US" altLang="zh-TW" sz="2800" i="1" baseline="30000" dirty="0" err="1"/>
              <a:t>T</a:t>
            </a:r>
            <a:r>
              <a:rPr lang="en-US" altLang="zh-TW" sz="2800" b="1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TW" sz="2800" i="1" baseline="-25000" dirty="0" err="1"/>
              <a:t>xn</a:t>
            </a:r>
            <a:endParaRPr lang="zh-TW" altLang="en-US" sz="2800" i="1" baseline="-25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66A9EB-CEB8-451D-BE07-2D7964141F45}"/>
              </a:ext>
            </a:extLst>
          </p:cNvPr>
          <p:cNvSpPr/>
          <p:nvPr/>
        </p:nvSpPr>
        <p:spPr>
          <a:xfrm>
            <a:off x="6513676" y="4138614"/>
            <a:ext cx="1157463" cy="7556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i="1" baseline="-25000" dirty="0">
              <a:solidFill>
                <a:srgbClr val="FF0000"/>
              </a:solidFill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7A0962D-4D30-4C80-9DEE-99A62A44A9CA}"/>
              </a:ext>
            </a:extLst>
          </p:cNvPr>
          <p:cNvGrpSpPr/>
          <p:nvPr/>
        </p:nvGrpSpPr>
        <p:grpSpPr>
          <a:xfrm>
            <a:off x="5090553" y="3729846"/>
            <a:ext cx="1149985" cy="1930227"/>
            <a:chOff x="5083075" y="3739840"/>
            <a:chExt cx="1157463" cy="1942289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53AD74D-C35B-44E5-8AF9-C97490BB45E0}"/>
                </a:ext>
              </a:extLst>
            </p:cNvPr>
            <p:cNvSpPr/>
            <p:nvPr/>
          </p:nvSpPr>
          <p:spPr>
            <a:xfrm>
              <a:off x="5600535" y="3739840"/>
              <a:ext cx="640003" cy="5501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87A295D-34E7-439E-8FC1-7A44EB579478}"/>
                </a:ext>
              </a:extLst>
            </p:cNvPr>
            <p:cNvSpPr/>
            <p:nvPr/>
          </p:nvSpPr>
          <p:spPr>
            <a:xfrm>
              <a:off x="5083075" y="4267970"/>
              <a:ext cx="1157463" cy="14141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 i="1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C20AB5-D934-4461-8A11-91B8D6551AFC}"/>
              </a:ext>
            </a:extLst>
          </p:cNvPr>
          <p:cNvSpPr txBox="1"/>
          <p:nvPr/>
        </p:nvSpPr>
        <p:spPr>
          <a:xfrm>
            <a:off x="2475875" y="3937209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</a:rPr>
              <a:t>=</a:t>
            </a:r>
            <a:endParaRPr lang="zh-TW" altLang="en-US" sz="4400" b="1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10F58B-5445-4FE9-9C77-AA21A9F4B975}"/>
              </a:ext>
            </a:extLst>
          </p:cNvPr>
          <p:cNvSpPr/>
          <p:nvPr/>
        </p:nvSpPr>
        <p:spPr>
          <a:xfrm>
            <a:off x="3643317" y="5688406"/>
            <a:ext cx="898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i="1" dirty="0" err="1"/>
              <a:t>U</a:t>
            </a:r>
            <a:r>
              <a:rPr lang="en-US" altLang="zh-TW" sz="2800" i="1" baseline="-25000" dirty="0" err="1"/>
              <a:t>mxm</a:t>
            </a:r>
            <a:endParaRPr lang="zh-TW" altLang="en-US" sz="2800" i="1" baseline="-250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63C2E8-3E15-4E55-83E3-D48DAA6F1891}"/>
              </a:ext>
            </a:extLst>
          </p:cNvPr>
          <p:cNvSpPr/>
          <p:nvPr/>
        </p:nvSpPr>
        <p:spPr>
          <a:xfrm>
            <a:off x="5617990" y="5660073"/>
            <a:ext cx="772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altLang="zh-TW" sz="2800" dirty="0">
                <a:cs typeface="Arial" panose="020B0604020202020204" pitchFamily="34" charset="0"/>
              </a:rPr>
              <a:t>Σ</a:t>
            </a:r>
            <a:r>
              <a:rPr lang="en-US" altLang="zh-TW" sz="2800" i="1" baseline="-25000" dirty="0" err="1">
                <a:cs typeface="Arial" panose="020B0604020202020204" pitchFamily="34" charset="0"/>
              </a:rPr>
              <a:t>mxn</a:t>
            </a:r>
            <a:endParaRPr lang="zh-TW" altLang="en-US" sz="2800" i="1" baseline="-25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BE814B3-5EAB-423B-90D3-B8B1C02DD4A9}"/>
              </a:ext>
            </a:extLst>
          </p:cNvPr>
          <p:cNvSpPr/>
          <p:nvPr/>
        </p:nvSpPr>
        <p:spPr>
          <a:xfrm>
            <a:off x="7237686" y="4934141"/>
            <a:ext cx="866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i="1" dirty="0" err="1"/>
              <a:t>V</a:t>
            </a:r>
            <a:r>
              <a:rPr lang="en-US" altLang="zh-TW" sz="2800" i="1" baseline="30000" dirty="0" err="1"/>
              <a:t>T</a:t>
            </a:r>
            <a:r>
              <a:rPr lang="en-US" altLang="zh-TW" sz="2800" i="1" baseline="-25000" dirty="0" err="1"/>
              <a:t>nxn</a:t>
            </a:r>
            <a:endParaRPr lang="zh-TW" altLang="en-US" sz="2800" i="1" baseline="-25000" dirty="0"/>
          </a:p>
        </p:txBody>
      </p:sp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AB1C4BB5-9E01-4755-8E0B-D9280B11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5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2" grpId="0"/>
      <p:bldP spid="13" grpId="0"/>
      <p:bldP spid="14" grpId="0" animBg="1"/>
      <p:bldP spid="17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17871</TotalTime>
  <Words>2223</Words>
  <Application>Microsoft Office PowerPoint</Application>
  <PresentationFormat>如螢幕大小 (4:3)</PresentationFormat>
  <Paragraphs>384</Paragraphs>
  <Slides>34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6" baseType="lpstr">
      <vt:lpstr>新細明體</vt:lpstr>
      <vt:lpstr>標楷體</vt:lpstr>
      <vt:lpstr>Arial</vt:lpstr>
      <vt:lpstr>Bahnschrift</vt:lpstr>
      <vt:lpstr>Bahnschrift SemiCondensed</vt:lpstr>
      <vt:lpstr>Calibri</vt:lpstr>
      <vt:lpstr>Calibri Light</vt:lpstr>
      <vt:lpstr>Cambria Math</vt:lpstr>
      <vt:lpstr>Courier New</vt:lpstr>
      <vt:lpstr>Times New Roman</vt:lpstr>
      <vt:lpstr>Wingdings</vt:lpstr>
      <vt:lpstr>回顧</vt:lpstr>
      <vt:lpstr>Latent Semantic Analysis SVD, LDA</vt:lpstr>
      <vt:lpstr>Term Grouping and Why</vt:lpstr>
      <vt:lpstr>Latent Semantic Analysis Benefits A LOTS</vt:lpstr>
      <vt:lpstr>Remember Token Normalization?</vt:lpstr>
      <vt:lpstr>Singular Value Decomposition (1/6)</vt:lpstr>
      <vt:lpstr>Singular Value Decomposition (2/6)</vt:lpstr>
      <vt:lpstr>Singular Value Decomposition (3/6)</vt:lpstr>
      <vt:lpstr>Singular Value Decomposition (4/6)</vt:lpstr>
      <vt:lpstr>Singular Value Decomposition (5/6)</vt:lpstr>
      <vt:lpstr>Singular Value Decomposition (6/6)</vt:lpstr>
      <vt:lpstr>SVD + KNN Example (1/6)</vt:lpstr>
      <vt:lpstr>SVD + KNN Example (2/6)</vt:lpstr>
      <vt:lpstr>SVD + KNN Example (3/6)</vt:lpstr>
      <vt:lpstr>SVD + KNN Example (4/6)</vt:lpstr>
      <vt:lpstr>SVD + KNN Example (5/6)</vt:lpstr>
      <vt:lpstr>SVD + KNN Example (6/6)</vt:lpstr>
      <vt:lpstr>Latent Dirichlet Allocation (1/13)</vt:lpstr>
      <vt:lpstr>Latent Dirichlet Allocation (2/13)</vt:lpstr>
      <vt:lpstr>Latent Dirichlet Allocation (3/13)</vt:lpstr>
      <vt:lpstr>Latent Dirichlet Allocation (4/13)</vt:lpstr>
      <vt:lpstr>Latent Dirichlet Allocation (5/13)</vt:lpstr>
      <vt:lpstr>Latent Dirichlet Allocation (6/13)</vt:lpstr>
      <vt:lpstr>Latent Dirichlet Allocation (7/13)</vt:lpstr>
      <vt:lpstr>Latent Dirichlet Allocation (8/13)</vt:lpstr>
      <vt:lpstr>Latent Dirichlet Allocation (9/13)</vt:lpstr>
      <vt:lpstr>Latent Dirichlet Allocation (10/13)</vt:lpstr>
      <vt:lpstr>Latent Dirichlet Allocation (11/13)</vt:lpstr>
      <vt:lpstr>Latent Dirichlet Allocation (12/13)</vt:lpstr>
      <vt:lpstr>Latent Dirichlet Allocation (13/13)</vt:lpstr>
      <vt:lpstr>LDA + KNN Example (1/4)</vt:lpstr>
      <vt:lpstr>LDA + KNN Example (2/4)</vt:lpstr>
      <vt:lpstr>LDA + KNN Example (3/4)</vt:lpstr>
      <vt:lpstr>LDA + KNN Example (4/4)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Vocabuliary</dc:title>
  <dc:creator>Chien Chin Chen</dc:creator>
  <cp:lastModifiedBy>Chien Chin Chen</cp:lastModifiedBy>
  <cp:revision>1672</cp:revision>
  <dcterms:created xsi:type="dcterms:W3CDTF">2020-05-18T06:06:35Z</dcterms:created>
  <dcterms:modified xsi:type="dcterms:W3CDTF">2020-12-03T07:43:57Z</dcterms:modified>
</cp:coreProperties>
</file>