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19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306" autoAdjust="0"/>
  </p:normalViewPr>
  <p:slideViewPr>
    <p:cSldViewPr snapToGrid="0">
      <p:cViewPr varScale="1">
        <p:scale>
          <a:sx n="158" d="100"/>
          <a:sy n="158" d="100"/>
        </p:scale>
        <p:origin x="12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(1/17)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Model-based clustering assumes that …</a:t>
            </a:r>
          </a:p>
          <a:p>
            <a:pPr lvl="1"/>
            <a:r>
              <a:rPr lang="en-US" altLang="zh-TW" sz="1800" dirty="0"/>
              <a:t>The data were generated by an </a:t>
            </a:r>
            <a:r>
              <a:rPr lang="en-US" altLang="zh-TW" sz="1800" b="1" dirty="0">
                <a:solidFill>
                  <a:srgbClr val="FF0000"/>
                </a:solidFill>
              </a:rPr>
              <a:t>unknown model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dirty="0"/>
              <a:t>And tries to recover the original model from the data.</a:t>
            </a:r>
          </a:p>
          <a:p>
            <a:pPr lvl="1"/>
            <a:r>
              <a:rPr lang="en-US" altLang="zh-TW" sz="1800" dirty="0"/>
              <a:t>Then, the recovered model defines clusters and assigns documents to clusters.</a:t>
            </a:r>
          </a:p>
          <a:p>
            <a:pPr lvl="2"/>
            <a:endParaRPr lang="en-US" altLang="zh-TW" sz="700" dirty="0"/>
          </a:p>
          <a:p>
            <a:r>
              <a:rPr lang="en-US" altLang="zh-TW" sz="2000" dirty="0"/>
              <a:t>For example, consider that the data </a:t>
            </a:r>
            <a:r>
              <a:rPr lang="en-US" altLang="zh-TW" sz="2000" i="1" dirty="0"/>
              <a:t>D</a:t>
            </a:r>
            <a:r>
              <a:rPr lang="en-US" altLang="zh-TW" sz="2000" dirty="0"/>
              <a:t> is a set of instances generated by a probability distribution that is </a:t>
            </a:r>
            <a:r>
              <a:rPr lang="en-US" altLang="zh-TW" sz="2000" u="sng" dirty="0"/>
              <a:t>a mixture of 2 distinct Normal distributions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1</a:t>
            </a:fld>
            <a:endParaRPr lang="en-US" altLang="zh-TW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5235165" y="3375435"/>
            <a:ext cx="1922298" cy="385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913436" y="4631803"/>
            <a:ext cx="2698559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each instance is generated by first </a:t>
            </a:r>
          </a:p>
          <a:p>
            <a:r>
              <a:rPr lang="en-US" altLang="zh-TW" sz="1400" dirty="0"/>
              <a:t>selecting one of the Normal </a:t>
            </a:r>
          </a:p>
          <a:p>
            <a:r>
              <a:rPr lang="en-US" altLang="zh-TW" sz="1400" dirty="0"/>
              <a:t>distributions randomly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62715" y="5555492"/>
            <a:ext cx="239379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then </a:t>
            </a:r>
            <a:r>
              <a:rPr lang="en-US" altLang="zh-TW" sz="1400" i="1" dirty="0"/>
              <a:t>x</a:t>
            </a:r>
            <a:r>
              <a:rPr lang="en-US" altLang="zh-TW" sz="1400" i="1" baseline="-25000" dirty="0"/>
              <a:t>i</a:t>
            </a:r>
            <a:r>
              <a:rPr lang="en-US" altLang="zh-TW" sz="1400" dirty="0"/>
              <a:t> is generated according </a:t>
            </a:r>
          </a:p>
          <a:p>
            <a:r>
              <a:rPr lang="en-US" altLang="zh-TW" sz="1400" dirty="0"/>
              <a:t>to the selected distribution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(10/17)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 the M-step</a:t>
            </a:r>
            <a:r>
              <a:rPr lang="en-US" altLang="zh-TW" dirty="0"/>
              <a:t>, we use the </a:t>
            </a:r>
            <a:r>
              <a:rPr lang="en-US" altLang="zh-TW" i="1" dirty="0"/>
              <a:t>E</a:t>
            </a:r>
            <a:r>
              <a:rPr lang="en-US" altLang="zh-TW" dirty="0"/>
              <a:t>[</a:t>
            </a:r>
            <a:r>
              <a:rPr lang="en-US" altLang="zh-TW" i="1" dirty="0" err="1"/>
              <a:t>z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] calculated during the E-step to derive a new maximum likelihood model </a:t>
            </a:r>
            <a:r>
              <a:rPr lang="el-GR" altLang="zh-TW" i="1" dirty="0"/>
              <a:t>θ</a:t>
            </a:r>
            <a:r>
              <a:rPr lang="en-US" altLang="zh-TW" i="1" dirty="0"/>
              <a:t>’</a:t>
            </a:r>
            <a:r>
              <a:rPr lang="en-US" altLang="zh-TW" dirty="0"/>
              <a:t>=&lt;</a:t>
            </a:r>
            <a:r>
              <a:rPr lang="en-US" altLang="zh-TW" i="1" dirty="0"/>
              <a:t>u’</a:t>
            </a:r>
            <a:r>
              <a:rPr lang="en-US" altLang="zh-TW" i="1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u’</a:t>
            </a:r>
            <a:r>
              <a:rPr lang="en-US" altLang="zh-TW" i="1" baseline="-25000" dirty="0"/>
              <a:t>2</a:t>
            </a:r>
            <a:r>
              <a:rPr lang="en-US" altLang="zh-TW" dirty="0"/>
              <a:t>&gt;.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This equation is similar to the mean of the single Normal distribution problem.</a:t>
            </a:r>
          </a:p>
          <a:p>
            <a:pPr lvl="2"/>
            <a:r>
              <a:rPr lang="en-US" altLang="zh-TW" dirty="0"/>
              <a:t>It is the </a:t>
            </a:r>
            <a:r>
              <a:rPr lang="en-US" altLang="zh-TW" b="1" dirty="0"/>
              <a:t>weighted mean</a:t>
            </a:r>
            <a:r>
              <a:rPr lang="en-US" altLang="zh-TW" dirty="0"/>
              <a:t> for </a:t>
            </a:r>
            <a:r>
              <a:rPr lang="en-US" altLang="zh-TW" i="1" dirty="0" err="1"/>
              <a:t>u</a:t>
            </a:r>
            <a:r>
              <a:rPr lang="en-US" altLang="zh-TW" i="1" baseline="-25000" dirty="0" err="1"/>
              <a:t>j</a:t>
            </a:r>
            <a:r>
              <a:rPr lang="en-US" altLang="zh-TW" dirty="0"/>
              <a:t>, with each instance weighted by the expectation </a:t>
            </a:r>
            <a:r>
              <a:rPr lang="en-US" altLang="zh-TW" i="1" dirty="0"/>
              <a:t>E</a:t>
            </a:r>
            <a:r>
              <a:rPr lang="en-US" altLang="zh-TW" dirty="0"/>
              <a:t>[</a:t>
            </a:r>
            <a:r>
              <a:rPr lang="en-US" altLang="zh-TW" i="1" dirty="0" err="1"/>
              <a:t>z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].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Each iteration increases the likelihood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dirty="0"/>
              <a:t>|</a:t>
            </a:r>
            <a:r>
              <a:rPr lang="el-GR" altLang="zh-TW" i="1" dirty="0"/>
              <a:t>θ</a:t>
            </a:r>
            <a:r>
              <a:rPr lang="en-US" altLang="zh-TW" dirty="0"/>
              <a:t>), unless it is at a local maximum </a:t>
            </a:r>
            <a:r>
              <a:rPr lang="en-US" altLang="zh-TW" sz="1600" dirty="0"/>
              <a:t>[Mitchell 97]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10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1074648" y="2521352"/>
                <a:ext cx="2337955" cy="1016642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4648" y="2521352"/>
                <a:ext cx="2337955" cy="1016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(11/17)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Now, we applied the EM algorithm to </a:t>
            </a:r>
            <a:r>
              <a:rPr lang="en-US" altLang="zh-TW" sz="2200" b="1" dirty="0">
                <a:solidFill>
                  <a:srgbClr val="FF0000"/>
                </a:solidFill>
              </a:rPr>
              <a:t>document clustering</a:t>
            </a:r>
            <a:r>
              <a:rPr lang="en-US" altLang="zh-TW" sz="2200" dirty="0"/>
              <a:t>.</a:t>
            </a:r>
          </a:p>
          <a:p>
            <a:pPr lvl="2"/>
            <a:endParaRPr lang="en-US" altLang="zh-TW" sz="400" dirty="0"/>
          </a:p>
          <a:p>
            <a:r>
              <a:rPr lang="en-US" altLang="zh-TW" sz="2200" dirty="0"/>
              <a:t>Here, we assume that the data </a:t>
            </a:r>
            <a:r>
              <a:rPr lang="en-US" altLang="zh-TW" sz="2200" i="1" dirty="0"/>
              <a:t>D</a:t>
            </a:r>
            <a:r>
              <a:rPr lang="en-US" altLang="zh-TW" sz="2200" dirty="0"/>
              <a:t> is a set of documents generated by a probability distribution that is </a:t>
            </a:r>
            <a:r>
              <a:rPr lang="en-US" altLang="zh-TW" sz="2200" u="sng" dirty="0"/>
              <a:t>a mixture of </a:t>
            </a:r>
            <a:r>
              <a:rPr lang="en-US" altLang="zh-TW" sz="2200" i="1" u="sng" dirty="0"/>
              <a:t>K</a:t>
            </a:r>
            <a:r>
              <a:rPr lang="en-US" altLang="zh-TW" sz="2200" u="sng" dirty="0"/>
              <a:t> distinct </a:t>
            </a:r>
            <a:r>
              <a:rPr lang="en-US" altLang="zh-TW" sz="2200" b="1" u="sng" dirty="0"/>
              <a:t>multivariate Bernoulli distributions</a:t>
            </a:r>
            <a:r>
              <a:rPr lang="en-US" altLang="zh-TW" sz="2200" dirty="0"/>
              <a:t>.</a:t>
            </a:r>
          </a:p>
          <a:p>
            <a:pPr lvl="1"/>
            <a:r>
              <a:rPr lang="en-US" altLang="zh-TW" sz="1800" dirty="0"/>
              <a:t>In </a:t>
            </a:r>
            <a:r>
              <a:rPr lang="en-US" altLang="zh-TW" sz="1800" b="1" dirty="0">
                <a:solidFill>
                  <a:srgbClr val="FF0000"/>
                </a:solidFill>
              </a:rPr>
              <a:t>a</a:t>
            </a:r>
            <a:r>
              <a:rPr lang="en-US" altLang="zh-TW" sz="1800" dirty="0"/>
              <a:t> multivariate Bernoulli model … </a:t>
            </a:r>
          </a:p>
          <a:p>
            <a:pPr lvl="2"/>
            <a:r>
              <a:rPr lang="en-US" altLang="zh-TW" sz="1600" dirty="0"/>
              <a:t>Documents are represented as binary term incidence vectors.</a:t>
            </a:r>
          </a:p>
          <a:p>
            <a:pPr lvl="2"/>
            <a:r>
              <a:rPr lang="en-US" altLang="zh-TW" sz="1600" dirty="0"/>
              <a:t>The text generation process is viewed as a random process in which </a:t>
            </a:r>
            <a:r>
              <a:rPr lang="en-US" altLang="zh-TW" sz="1600" u="sng" dirty="0"/>
              <a:t>|</a:t>
            </a:r>
            <a:r>
              <a:rPr lang="en-US" altLang="zh-TW" sz="1600" i="1" u="sng" dirty="0"/>
              <a:t>V</a:t>
            </a:r>
            <a:r>
              <a:rPr lang="en-US" altLang="zh-TW" sz="1600" u="sng" dirty="0"/>
              <a:t>| independent Bernoulli trials are run</a:t>
            </a:r>
            <a:r>
              <a:rPr lang="en-US" altLang="zh-TW" sz="1600" dirty="0"/>
              <a:t>.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11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1302614" y="4513262"/>
                <a:ext cx="4268787" cy="1735138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2614" y="4513262"/>
                <a:ext cx="4268787" cy="173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996181" y="4383393"/>
            <a:ext cx="208101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i="1" dirty="0"/>
              <a:t>I</a:t>
            </a:r>
            <a:r>
              <a:rPr lang="en-US" altLang="zh-TW" dirty="0"/>
              <a:t>(</a:t>
            </a:r>
            <a:r>
              <a:rPr lang="en-US" altLang="zh-TW" i="1" dirty="0" err="1"/>
              <a:t>t</a:t>
            </a:r>
            <a:r>
              <a:rPr lang="en-US" altLang="zh-TW" i="1" baseline="-25000" dirty="0" err="1"/>
              <a:t>m</a:t>
            </a:r>
            <a:r>
              <a:rPr lang="en-US" altLang="zh-TW" dirty="0" err="1"/>
              <a:t>,</a:t>
            </a:r>
            <a:r>
              <a:rPr lang="en-US" altLang="zh-TW" i="1" dirty="0" err="1"/>
              <a:t>d</a:t>
            </a:r>
            <a:r>
              <a:rPr lang="en-US" altLang="zh-TW" dirty="0"/>
              <a:t>) = 1 if </a:t>
            </a:r>
            <a:r>
              <a:rPr lang="en-US" altLang="zh-TW" i="1" dirty="0"/>
              <a:t>t</a:t>
            </a:r>
            <a:r>
              <a:rPr lang="en-US" altLang="zh-TW" i="1" baseline="-25000" dirty="0"/>
              <a:t>m</a:t>
            </a:r>
            <a:r>
              <a:rPr lang="en-US" altLang="zh-TW" dirty="0"/>
              <a:t> in </a:t>
            </a:r>
            <a:r>
              <a:rPr lang="en-US" altLang="zh-TW" i="1" dirty="0"/>
              <a:t>d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otherwise 0.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rot="10800000" flipV="1">
            <a:off x="5462781" y="4706559"/>
            <a:ext cx="533400" cy="1340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334000" y="5325070"/>
            <a:ext cx="2743200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i="1" dirty="0" err="1"/>
              <a:t>q</a:t>
            </a:r>
            <a:r>
              <a:rPr lang="en-US" altLang="zh-TW" i="1" baseline="-25000" dirty="0" err="1"/>
              <a:t>m</a:t>
            </a:r>
            <a:r>
              <a:rPr lang="en-US" altLang="zh-TW" dirty="0"/>
              <a:t>: the probability that a document from model </a:t>
            </a:r>
            <a:r>
              <a:rPr lang="el-GR" altLang="zh-TW" dirty="0"/>
              <a:t>ω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contains term </a:t>
            </a:r>
            <a:r>
              <a:rPr lang="en-US" altLang="zh-TW" i="1" dirty="0"/>
              <a:t>t</a:t>
            </a:r>
            <a:r>
              <a:rPr lang="en-US" altLang="zh-TW" i="1" baseline="-25000" dirty="0"/>
              <a:t>m</a:t>
            </a:r>
            <a:r>
              <a:rPr lang="en-US" altLang="zh-TW" dirty="0"/>
              <a:t>.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cxnSpLocks/>
          </p:cNvCxnSpPr>
          <p:nvPr/>
        </p:nvCxnSpPr>
        <p:spPr>
          <a:xfrm flipH="1" flipV="1">
            <a:off x="4490977" y="5142131"/>
            <a:ext cx="843023" cy="4966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(12/17)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</a:t>
            </a:r>
            <a:r>
              <a:rPr lang="en-US" altLang="zh-TW" b="1" u="sng" dirty="0"/>
              <a:t>a mixture of </a:t>
            </a:r>
            <a:r>
              <a:rPr lang="en-US" altLang="zh-TW" b="1" i="1" u="sng" dirty="0"/>
              <a:t>K</a:t>
            </a:r>
            <a:r>
              <a:rPr lang="en-US" altLang="zh-TW" b="1" u="sng" dirty="0"/>
              <a:t> distinct </a:t>
            </a:r>
            <a:r>
              <a:rPr lang="en-US" altLang="zh-TW" u="sng" dirty="0"/>
              <a:t>multivariate Bernoulli distributions </a:t>
            </a:r>
            <a:r>
              <a:rPr lang="en-US" altLang="zh-TW" dirty="0"/>
              <a:t>…</a:t>
            </a:r>
          </a:p>
          <a:p>
            <a:pPr lvl="1"/>
            <a:r>
              <a:rPr lang="en-US" altLang="zh-TW" dirty="0"/>
              <a:t>The model parameters </a:t>
            </a:r>
            <a:r>
              <a:rPr lang="el-GR" altLang="zh-TW" i="1" dirty="0"/>
              <a:t>θ</a:t>
            </a:r>
            <a:r>
              <a:rPr lang="en-US" altLang="zh-TW" dirty="0"/>
              <a:t> = {</a:t>
            </a:r>
            <a:r>
              <a:rPr lang="el-GR" altLang="zh-TW" i="1" dirty="0"/>
              <a:t>ω</a:t>
            </a:r>
            <a:r>
              <a:rPr lang="en-US" altLang="zh-TW" i="1" baseline="-25000" dirty="0"/>
              <a:t>1</a:t>
            </a:r>
            <a:r>
              <a:rPr lang="en-US" altLang="zh-TW" dirty="0"/>
              <a:t>, </a:t>
            </a:r>
            <a:r>
              <a:rPr lang="el-GR" altLang="zh-TW" i="1" dirty="0"/>
              <a:t>ω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, …, </a:t>
            </a:r>
            <a:r>
              <a:rPr lang="el-GR" altLang="zh-TW" i="1" dirty="0"/>
              <a:t>ω</a:t>
            </a:r>
            <a:r>
              <a:rPr lang="en-US" altLang="zh-TW" i="1" baseline="-25000" dirty="0"/>
              <a:t>K</a:t>
            </a:r>
            <a:r>
              <a:rPr lang="en-US" altLang="zh-TW" dirty="0"/>
              <a:t>}. </a:t>
            </a:r>
          </a:p>
          <a:p>
            <a:pPr lvl="2"/>
            <a:r>
              <a:rPr lang="el-GR" altLang="zh-TW" i="1" dirty="0"/>
              <a:t>ω</a:t>
            </a:r>
            <a:r>
              <a:rPr lang="en-US" altLang="zh-TW" i="1" baseline="-25000" dirty="0"/>
              <a:t>k</a:t>
            </a:r>
            <a:r>
              <a:rPr lang="en-US" altLang="zh-TW" dirty="0"/>
              <a:t> = (</a:t>
            </a:r>
            <a:r>
              <a:rPr lang="en-US" altLang="zh-TW" i="1" dirty="0"/>
              <a:t>q</a:t>
            </a:r>
            <a:r>
              <a:rPr lang="en-US" altLang="zh-TW" i="1" baseline="-25000" dirty="0"/>
              <a:t>1k</a:t>
            </a:r>
            <a:r>
              <a:rPr lang="en-US" altLang="zh-TW" dirty="0"/>
              <a:t>, </a:t>
            </a:r>
            <a:r>
              <a:rPr lang="en-US" altLang="zh-TW" i="1" dirty="0"/>
              <a:t>q</a:t>
            </a:r>
            <a:r>
              <a:rPr lang="en-US" altLang="zh-TW" i="1" baseline="-25000" dirty="0"/>
              <a:t>2k</a:t>
            </a:r>
            <a:r>
              <a:rPr lang="en-US" altLang="zh-TW" dirty="0"/>
              <a:t>, …</a:t>
            </a:r>
            <a:r>
              <a:rPr lang="en-US" altLang="zh-TW" i="1" dirty="0"/>
              <a:t> </a:t>
            </a:r>
            <a:r>
              <a:rPr lang="en-US" altLang="zh-TW" i="1" dirty="0" err="1"/>
              <a:t>q</a:t>
            </a:r>
            <a:r>
              <a:rPr lang="en-US" altLang="zh-TW" i="1" baseline="-25000" dirty="0" err="1"/>
              <a:t>Mk</a:t>
            </a:r>
            <a:r>
              <a:rPr lang="en-US" altLang="zh-TW" dirty="0"/>
              <a:t>, </a:t>
            </a:r>
            <a:r>
              <a:rPr lang="el-GR" altLang="zh-TW" i="1" dirty="0">
                <a:solidFill>
                  <a:srgbClr val="FF0000"/>
                </a:solidFill>
              </a:rPr>
              <a:t>α</a:t>
            </a:r>
            <a:r>
              <a:rPr lang="en-US" altLang="zh-TW" i="1" baseline="-25000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) </a:t>
            </a:r>
          </a:p>
          <a:p>
            <a:pPr lvl="2"/>
            <a:r>
              <a:rPr lang="en-US" altLang="zh-TW" i="1" dirty="0"/>
              <a:t>M</a:t>
            </a:r>
            <a:r>
              <a:rPr lang="en-US" altLang="zh-TW" dirty="0"/>
              <a:t> = |</a:t>
            </a:r>
            <a:r>
              <a:rPr lang="en-US" altLang="zh-TW" i="1" dirty="0"/>
              <a:t>V</a:t>
            </a:r>
            <a:r>
              <a:rPr lang="en-US" altLang="zh-TW" dirty="0"/>
              <a:t>|.</a:t>
            </a:r>
          </a:p>
          <a:p>
            <a:pPr lvl="2"/>
            <a:r>
              <a:rPr lang="en-US" altLang="zh-TW" i="1" dirty="0" err="1"/>
              <a:t>q</a:t>
            </a:r>
            <a:r>
              <a:rPr lang="en-US" altLang="zh-TW" i="1" baseline="-25000" dirty="0" err="1"/>
              <a:t>mk</a:t>
            </a:r>
            <a:r>
              <a:rPr lang="en-US" altLang="zh-TW" dirty="0"/>
              <a:t> is the probability that a document from model </a:t>
            </a:r>
            <a:r>
              <a:rPr lang="el-GR" altLang="zh-TW" i="1" dirty="0"/>
              <a:t>ω</a:t>
            </a:r>
            <a:r>
              <a:rPr lang="en-US" altLang="zh-TW" i="1" baseline="-25000" dirty="0"/>
              <a:t>k</a:t>
            </a:r>
            <a:r>
              <a:rPr lang="en-US" altLang="zh-TW" dirty="0"/>
              <a:t> contains term </a:t>
            </a:r>
            <a:r>
              <a:rPr lang="en-US" altLang="zh-TW" i="1" dirty="0"/>
              <a:t>t</a:t>
            </a:r>
            <a:r>
              <a:rPr lang="en-US" altLang="zh-TW" i="1" baseline="-25000" dirty="0"/>
              <a:t>m</a:t>
            </a:r>
            <a:r>
              <a:rPr lang="en-US" altLang="zh-TW" dirty="0"/>
              <a:t>.</a:t>
            </a:r>
            <a:endParaRPr lang="zh-TW" altLang="en-US" dirty="0"/>
          </a:p>
          <a:p>
            <a:pPr lvl="2"/>
            <a:r>
              <a:rPr lang="el-GR" altLang="zh-TW" i="1" dirty="0"/>
              <a:t>α</a:t>
            </a:r>
            <a:r>
              <a:rPr lang="en-US" altLang="zh-TW" i="1" baseline="-25000" dirty="0"/>
              <a:t>k</a:t>
            </a:r>
            <a:r>
              <a:rPr lang="en-US" altLang="zh-TW" dirty="0"/>
              <a:t> is the prior probability of model </a:t>
            </a:r>
            <a:r>
              <a:rPr lang="el-GR" altLang="zh-TW" i="1" dirty="0"/>
              <a:t>ω</a:t>
            </a:r>
            <a:r>
              <a:rPr lang="en-US" altLang="zh-TW" i="1" baseline="-25000" dirty="0"/>
              <a:t>k</a:t>
            </a:r>
            <a:r>
              <a:rPr lang="en-US" altLang="zh-TW" dirty="0"/>
              <a:t>.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And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12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1130782" y="4907666"/>
                <a:ext cx="4673600" cy="9144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nary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782" y="4907666"/>
                <a:ext cx="46736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(13/17)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How do we calculate the parameters </a:t>
            </a:r>
            <a:r>
              <a:rPr lang="el-GR" altLang="zh-TW" i="1" dirty="0"/>
              <a:t>α</a:t>
            </a:r>
            <a:r>
              <a:rPr lang="en-US" altLang="zh-TW" i="1" baseline="-25000" dirty="0"/>
              <a:t>k</a:t>
            </a:r>
            <a:r>
              <a:rPr lang="en-US" altLang="zh-TW" dirty="0"/>
              <a:t> and </a:t>
            </a:r>
            <a:r>
              <a:rPr lang="en-US" altLang="zh-TW" i="1" dirty="0" err="1"/>
              <a:t>q</a:t>
            </a:r>
            <a:r>
              <a:rPr lang="en-US" altLang="zh-TW" i="1" baseline="-25000" dirty="0" err="1"/>
              <a:t>mk</a:t>
            </a:r>
            <a:r>
              <a:rPr lang="en-US" altLang="zh-TW" dirty="0"/>
              <a:t> from the data? </a:t>
            </a:r>
          </a:p>
          <a:p>
            <a:pPr lvl="1"/>
            <a:r>
              <a:rPr lang="en-US" altLang="zh-TW" dirty="0"/>
              <a:t>If we know which multivariate Bernoulli model generated which document  … we can calculate </a:t>
            </a:r>
            <a:r>
              <a:rPr lang="el-GR" altLang="zh-TW" i="1" dirty="0"/>
              <a:t>α</a:t>
            </a:r>
            <a:r>
              <a:rPr lang="en-US" altLang="zh-TW" i="1" baseline="-25000" dirty="0"/>
              <a:t>k</a:t>
            </a:r>
            <a:r>
              <a:rPr lang="en-US" altLang="zh-TW" dirty="0"/>
              <a:t> and </a:t>
            </a:r>
            <a:r>
              <a:rPr lang="en-US" altLang="zh-TW" i="1" dirty="0" err="1"/>
              <a:t>q</a:t>
            </a:r>
            <a:r>
              <a:rPr lang="en-US" altLang="zh-TW" i="1" baseline="-25000" dirty="0" err="1"/>
              <a:t>mk</a:t>
            </a:r>
            <a:r>
              <a:rPr lang="en-US" altLang="zh-TW" dirty="0"/>
              <a:t> by using Relative frequency.</a:t>
            </a:r>
          </a:p>
          <a:p>
            <a:pPr lvl="2"/>
            <a:r>
              <a:rPr lang="en-US" altLang="zh-TW" dirty="0"/>
              <a:t>E.g., </a:t>
            </a:r>
            <a:r>
              <a:rPr lang="el-GR" altLang="zh-TW" i="1" dirty="0"/>
              <a:t>α</a:t>
            </a:r>
            <a:r>
              <a:rPr lang="en-US" altLang="zh-TW" i="1" baseline="-25000" dirty="0"/>
              <a:t>k</a:t>
            </a:r>
            <a:r>
              <a:rPr lang="en-US" altLang="zh-TW" dirty="0"/>
              <a:t> = (# of documents generated by Bernoulli model </a:t>
            </a:r>
            <a:r>
              <a:rPr lang="en-US" altLang="zh-TW" i="1" dirty="0"/>
              <a:t>k</a:t>
            </a:r>
            <a:r>
              <a:rPr lang="en-US" altLang="zh-TW" dirty="0"/>
              <a:t>) / </a:t>
            </a:r>
            <a:r>
              <a:rPr lang="en-US" altLang="zh-TW" i="1" dirty="0"/>
              <a:t>N</a:t>
            </a:r>
            <a:r>
              <a:rPr lang="en-US" altLang="zh-TW" dirty="0"/>
              <a:t>.</a:t>
            </a:r>
          </a:p>
          <a:p>
            <a:pPr lvl="1"/>
            <a:endParaRPr lang="en-US" altLang="zh-TW" sz="8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However, we cannot observe the information!!</a:t>
            </a:r>
          </a:p>
          <a:p>
            <a:pPr lvl="1"/>
            <a:r>
              <a:rPr lang="en-US" altLang="zh-TW" dirty="0"/>
              <a:t>Or … each document </a:t>
            </a:r>
            <a:r>
              <a:rPr lang="en-US" altLang="zh-TW" i="1" dirty="0" err="1"/>
              <a:t>d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has  &lt;</a:t>
            </a:r>
            <a:r>
              <a:rPr lang="en-US" altLang="zh-TW" i="1" dirty="0"/>
              <a:t>z</a:t>
            </a:r>
            <a:r>
              <a:rPr lang="en-US" altLang="zh-TW" i="1" baseline="-25000" dirty="0"/>
              <a:t>i1</a:t>
            </a:r>
            <a:r>
              <a:rPr lang="en-US" altLang="zh-TW" dirty="0"/>
              <a:t>, </a:t>
            </a:r>
            <a:r>
              <a:rPr lang="en-US" altLang="zh-TW" i="1" dirty="0"/>
              <a:t>z</a:t>
            </a:r>
            <a:r>
              <a:rPr lang="en-US" altLang="zh-TW" i="1" baseline="-25000" dirty="0"/>
              <a:t>i2</a:t>
            </a:r>
            <a:r>
              <a:rPr lang="en-US" altLang="zh-TW" dirty="0"/>
              <a:t>,…, </a:t>
            </a:r>
            <a:r>
              <a:rPr lang="en-US" altLang="zh-TW" i="1" dirty="0" err="1"/>
              <a:t>z</a:t>
            </a:r>
            <a:r>
              <a:rPr lang="en-US" altLang="zh-TW" i="1" baseline="-25000" dirty="0" err="1"/>
              <a:t>iK</a:t>
            </a:r>
            <a:r>
              <a:rPr lang="en-US" altLang="zh-TW" dirty="0"/>
              <a:t>&gt;  </a:t>
            </a:r>
            <a:r>
              <a:rPr lang="en-US" altLang="zh-TW" b="1" dirty="0"/>
              <a:t>hidden </a:t>
            </a:r>
            <a:r>
              <a:rPr lang="en-US" altLang="zh-TW" sz="1400" b="1" dirty="0"/>
              <a:t>(unobserved)</a:t>
            </a:r>
            <a:r>
              <a:rPr lang="en-US" altLang="zh-TW" b="1" dirty="0"/>
              <a:t> variables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i="1" dirty="0" err="1"/>
              <a:t>z</a:t>
            </a:r>
            <a:r>
              <a:rPr lang="en-US" altLang="zh-TW" i="1" baseline="-25000" dirty="0" err="1"/>
              <a:t>ik</a:t>
            </a:r>
            <a:r>
              <a:rPr lang="en-US" altLang="zh-TW" dirty="0"/>
              <a:t> = 1 if </a:t>
            </a:r>
            <a:r>
              <a:rPr lang="en-US" altLang="zh-TW" i="1" dirty="0" err="1"/>
              <a:t>d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was created by the </a:t>
            </a:r>
            <a:r>
              <a:rPr lang="en-US" altLang="zh-TW" i="1" dirty="0" err="1"/>
              <a:t>k</a:t>
            </a:r>
            <a:r>
              <a:rPr lang="en-US" altLang="zh-TW" dirty="0" err="1"/>
              <a:t>th</a:t>
            </a:r>
            <a:r>
              <a:rPr lang="en-US" altLang="zh-TW" dirty="0"/>
              <a:t> Bernoulli model, and 0 otherwise.</a:t>
            </a:r>
          </a:p>
          <a:p>
            <a:pPr lvl="2"/>
            <a:endParaRPr lang="en-US" altLang="zh-TW" sz="600" dirty="0"/>
          </a:p>
          <a:p>
            <a:r>
              <a:rPr lang="en-US" altLang="zh-TW" dirty="0"/>
              <a:t>So we use EM algorithm to infer the parameters from the incomplete data.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(14/17)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first randomly initialize the model parameters.</a:t>
            </a:r>
          </a:p>
          <a:p>
            <a:pPr lvl="1"/>
            <a:r>
              <a:rPr lang="en-US" altLang="zh-TW" dirty="0"/>
              <a:t>But need to follow the probability constraint: </a:t>
            </a:r>
            <a:r>
              <a:rPr lang="el-GR" altLang="zh-TW" dirty="0"/>
              <a:t>Σ</a:t>
            </a:r>
            <a:r>
              <a:rPr lang="el-GR" altLang="zh-TW" i="1" dirty="0"/>
              <a:t>α</a:t>
            </a:r>
            <a:r>
              <a:rPr lang="en-US" altLang="zh-TW" i="1" baseline="-25000" dirty="0"/>
              <a:t>k</a:t>
            </a:r>
            <a:r>
              <a:rPr lang="en-US" altLang="zh-TW" dirty="0"/>
              <a:t>=1 and 0≤</a:t>
            </a:r>
            <a:r>
              <a:rPr lang="el-GR" altLang="zh-TW" i="1" dirty="0"/>
              <a:t>α</a:t>
            </a:r>
            <a:r>
              <a:rPr lang="en-US" altLang="zh-TW" i="1" baseline="-25000" dirty="0"/>
              <a:t>k</a:t>
            </a:r>
            <a:r>
              <a:rPr lang="en-US" altLang="zh-TW" dirty="0"/>
              <a:t>, </a:t>
            </a:r>
            <a:r>
              <a:rPr lang="en-US" altLang="zh-TW" i="1" dirty="0"/>
              <a:t>q</a:t>
            </a:r>
            <a:r>
              <a:rPr lang="en-US" altLang="zh-TW" i="1" baseline="-25000" dirty="0"/>
              <a:t>mk</a:t>
            </a:r>
            <a:r>
              <a:rPr lang="en-US" altLang="zh-TW" dirty="0"/>
              <a:t>≤1.</a:t>
            </a:r>
          </a:p>
          <a:p>
            <a:pPr lvl="2"/>
            <a:endParaRPr lang="en-US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The expectation step</a:t>
            </a:r>
            <a:r>
              <a:rPr lang="en-US" altLang="zh-TW" dirty="0"/>
              <a:t>:</a:t>
            </a:r>
          </a:p>
          <a:p>
            <a:endParaRPr lang="en-US" altLang="zh-TW" sz="900" dirty="0"/>
          </a:p>
          <a:p>
            <a:pPr>
              <a:buNone/>
            </a:pPr>
            <a:r>
              <a:rPr lang="en-US" altLang="zh-TW" sz="800" dirty="0"/>
              <a:t>	</a:t>
            </a:r>
          </a:p>
          <a:p>
            <a:pPr>
              <a:buNone/>
            </a:pPr>
            <a:r>
              <a:rPr lang="en-US" altLang="zh-TW" dirty="0"/>
              <a:t>	Then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>
              <a:buNone/>
            </a:pPr>
            <a:endParaRPr lang="en-US" altLang="zh-TW" dirty="0"/>
          </a:p>
          <a:p>
            <a:pPr lvl="1"/>
            <a:endParaRPr lang="en-US" altLang="zh-TW" sz="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14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0468FD0-A779-48DC-BE1B-452B1EEA57C0}"/>
                  </a:ext>
                </a:extLst>
              </p:cNvPr>
              <p:cNvSpPr txBox="1"/>
              <p:nvPr/>
            </p:nvSpPr>
            <p:spPr bwMode="auto">
              <a:xfrm>
                <a:off x="567159" y="4575704"/>
                <a:ext cx="5601343" cy="1401763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nary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0468FD0-A779-48DC-BE1B-452B1EEA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159" y="4575704"/>
                <a:ext cx="5601343" cy="140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ED70E483-C7F1-4183-9BDD-61076F06C1A2}"/>
                  </a:ext>
                </a:extLst>
              </p:cNvPr>
              <p:cNvSpPr txBox="1"/>
              <p:nvPr/>
            </p:nvSpPr>
            <p:spPr bwMode="auto">
              <a:xfrm>
                <a:off x="1028528" y="3429000"/>
                <a:ext cx="6104657" cy="521686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]=1∗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)+0∗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ED70E483-C7F1-4183-9BDD-61076F06C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528" y="3429000"/>
                <a:ext cx="6104657" cy="521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02432CE2-0D63-4EE2-B330-CF274EEB5DC4}"/>
              </a:ext>
            </a:extLst>
          </p:cNvPr>
          <p:cNvSpPr/>
          <p:nvPr/>
        </p:nvSpPr>
        <p:spPr>
          <a:xfrm>
            <a:off x="5572430" y="3277316"/>
            <a:ext cx="1530567" cy="673369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(15/17)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The maximization step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These are MLEs for parameters except that documents are assigned fractionally to cluster here.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15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888221" y="2569580"/>
                <a:ext cx="3221182" cy="11430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8221" y="2569580"/>
                <a:ext cx="3221182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467" name="Object 3"/>
              <p:cNvSpPr txBox="1"/>
              <p:nvPr/>
            </p:nvSpPr>
            <p:spPr bwMode="auto">
              <a:xfrm>
                <a:off x="4822564" y="2611318"/>
                <a:ext cx="2128837" cy="960437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9046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2564" y="2611318"/>
                <a:ext cx="2128837" cy="960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043467" y="280529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and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(16/17)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we reach local maximum, the parameters </a:t>
            </a:r>
            <a:r>
              <a:rPr lang="el-GR" altLang="zh-TW" i="1" dirty="0"/>
              <a:t>α</a:t>
            </a:r>
            <a:r>
              <a:rPr lang="en-US" altLang="zh-TW" i="1" baseline="-25000" dirty="0"/>
              <a:t>k</a:t>
            </a:r>
            <a:r>
              <a:rPr lang="en-US" altLang="zh-TW" dirty="0"/>
              <a:t> and </a:t>
            </a:r>
            <a:r>
              <a:rPr lang="en-US" altLang="zh-TW" i="1" dirty="0" err="1"/>
              <a:t>q</a:t>
            </a:r>
            <a:r>
              <a:rPr lang="en-US" altLang="zh-TW" i="1" baseline="-25000" dirty="0" err="1"/>
              <a:t>mk</a:t>
            </a:r>
            <a:r>
              <a:rPr lang="en-US" altLang="zh-TW" dirty="0"/>
              <a:t> can perform </a:t>
            </a:r>
            <a:r>
              <a:rPr lang="en-US" altLang="zh-TW" b="1" dirty="0">
                <a:solidFill>
                  <a:srgbClr val="FF0000"/>
                </a:solidFill>
              </a:rPr>
              <a:t>soft clustering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Basically, this soft clustering is identical to </a:t>
            </a:r>
            <a:r>
              <a:rPr lang="en-US" altLang="zh-TW" i="1" dirty="0"/>
              <a:t>E</a:t>
            </a:r>
            <a:r>
              <a:rPr lang="en-US" altLang="zh-TW" dirty="0"/>
              <a:t>[</a:t>
            </a:r>
            <a:r>
              <a:rPr lang="en-US" altLang="zh-TW" i="1" dirty="0" err="1"/>
              <a:t>z</a:t>
            </a:r>
            <a:r>
              <a:rPr lang="en-US" altLang="zh-TW" i="1" baseline="-25000" dirty="0" err="1"/>
              <a:t>ik</a:t>
            </a:r>
            <a:r>
              <a:rPr lang="en-US" altLang="zh-TW" dirty="0"/>
              <a:t>] computed in the final iteration.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16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0" name="Object 2"/>
              <p:cNvSpPr txBox="1"/>
              <p:nvPr/>
            </p:nvSpPr>
            <p:spPr bwMode="auto">
              <a:xfrm>
                <a:off x="461119" y="2599482"/>
                <a:ext cx="5098588" cy="1297329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nary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149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119" y="2599482"/>
                <a:ext cx="5098588" cy="1297329"/>
              </a:xfrm>
              <a:prstGeom prst="rect">
                <a:avLst/>
              </a:prstGeom>
              <a:blipFill>
                <a:blip r:embed="rId2"/>
                <a:stretch>
                  <a:fillRect r="-1196"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(17/17)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17</a:t>
            </a:fld>
            <a:endParaRPr lang="en-US" altLang="zh-TW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1"/>
            <a:ext cx="3810000" cy="11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930705"/>
            <a:ext cx="5105400" cy="447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152400" y="3453825"/>
            <a:ext cx="327044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K</a:t>
            </a:r>
            <a:r>
              <a:rPr lang="en-US" altLang="zh-TW" sz="1600" dirty="0"/>
              <a:t>=2, initially assign document 6 to </a:t>
            </a:r>
          </a:p>
          <a:p>
            <a:r>
              <a:rPr lang="en-US" altLang="zh-TW" sz="1600" dirty="0"/>
              <a:t>cluster 1 and document 7 to cluster 2.</a:t>
            </a:r>
            <a:endParaRPr lang="zh-TW" altLang="en-US" sz="1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10024" y="2476504"/>
            <a:ext cx="761999" cy="2039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1,1</a:t>
            </a:r>
            <a:r>
              <a:rPr lang="en-US" altLang="zh-TW" sz="1150" dirty="0"/>
              <a:t>]</a:t>
            </a:r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2,1</a:t>
            </a:r>
            <a:r>
              <a:rPr lang="en-US" altLang="zh-TW" sz="1150" dirty="0"/>
              <a:t>]</a:t>
            </a:r>
            <a:endParaRPr lang="zh-TW" altLang="en-US" sz="1150" dirty="0"/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3,1</a:t>
            </a:r>
            <a:r>
              <a:rPr lang="en-US" altLang="zh-TW" sz="1150" dirty="0"/>
              <a:t>]</a:t>
            </a:r>
            <a:endParaRPr lang="zh-TW" altLang="en-US" sz="1150" dirty="0"/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4,1</a:t>
            </a:r>
            <a:r>
              <a:rPr lang="en-US" altLang="zh-TW" sz="1150" dirty="0"/>
              <a:t>]</a:t>
            </a:r>
            <a:endParaRPr lang="zh-TW" altLang="en-US" sz="1150" dirty="0"/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5,1</a:t>
            </a:r>
            <a:r>
              <a:rPr lang="en-US" altLang="zh-TW" sz="1150" dirty="0"/>
              <a:t>]</a:t>
            </a:r>
            <a:endParaRPr lang="zh-TW" altLang="en-US" sz="1150" dirty="0"/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6,1</a:t>
            </a:r>
            <a:r>
              <a:rPr lang="en-US" altLang="zh-TW" sz="1150" dirty="0"/>
              <a:t>]</a:t>
            </a:r>
            <a:endParaRPr lang="zh-TW" altLang="en-US" sz="1150" dirty="0"/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7,1</a:t>
            </a:r>
            <a:r>
              <a:rPr lang="en-US" altLang="zh-TW" sz="1150" dirty="0"/>
              <a:t>]</a:t>
            </a:r>
            <a:endParaRPr lang="zh-TW" altLang="en-US" sz="1150" dirty="0"/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8,1</a:t>
            </a:r>
            <a:r>
              <a:rPr lang="en-US" altLang="zh-TW" sz="1150" dirty="0"/>
              <a:t>]</a:t>
            </a:r>
            <a:endParaRPr lang="zh-TW" altLang="en-US" sz="1150" dirty="0"/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9,1</a:t>
            </a:r>
            <a:r>
              <a:rPr lang="en-US" altLang="zh-TW" sz="1150" dirty="0"/>
              <a:t>]</a:t>
            </a:r>
            <a:endParaRPr lang="zh-TW" altLang="en-US" sz="1150" dirty="0"/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10,1</a:t>
            </a:r>
            <a:r>
              <a:rPr lang="en-US" altLang="zh-TW" sz="1150" dirty="0"/>
              <a:t>]</a:t>
            </a:r>
            <a:endParaRPr lang="zh-TW" altLang="en-US" sz="1150" dirty="0"/>
          </a:p>
          <a:p>
            <a:r>
              <a:rPr lang="en-US" altLang="zh-TW" sz="1150" i="1" dirty="0"/>
              <a:t>E</a:t>
            </a:r>
            <a:r>
              <a:rPr lang="en-US" altLang="zh-TW" sz="1150" dirty="0"/>
              <a:t>[</a:t>
            </a:r>
            <a:r>
              <a:rPr lang="en-US" altLang="zh-TW" sz="1150" i="1" dirty="0"/>
              <a:t>z</a:t>
            </a:r>
            <a:r>
              <a:rPr lang="en-US" altLang="zh-TW" sz="1150" i="1" baseline="-25000" dirty="0"/>
              <a:t>11,1</a:t>
            </a:r>
            <a:r>
              <a:rPr lang="en-US" altLang="zh-TW" sz="1150" dirty="0"/>
              <a:t>]</a:t>
            </a:r>
            <a:endParaRPr lang="zh-TW" altLang="en-US" sz="1150" dirty="0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3422847" y="3581403"/>
            <a:ext cx="1453953" cy="1648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5248" y="4648200"/>
            <a:ext cx="3726341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while the final assignment is a hard</a:t>
            </a:r>
          </a:p>
          <a:p>
            <a:r>
              <a:rPr lang="en-US" altLang="zh-TW" dirty="0"/>
              <a:t>clustering here, EM usually converges</a:t>
            </a:r>
          </a:p>
          <a:p>
            <a:r>
              <a:rPr lang="en-US" altLang="zh-TW" dirty="0"/>
              <a:t>to a soft assignment.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3"/>
          </p:cNvCxnSpPr>
          <p:nvPr/>
        </p:nvCxnSpPr>
        <p:spPr>
          <a:xfrm flipV="1">
            <a:off x="3821589" y="3352800"/>
            <a:ext cx="4636611" cy="17570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(2/17)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simplicity, we assume that …</a:t>
            </a:r>
          </a:p>
          <a:p>
            <a:pPr lvl="1"/>
            <a:r>
              <a:rPr lang="en-US" altLang="zh-TW" dirty="0"/>
              <a:t>The selection of the single Normal distribution is with uniform probability.</a:t>
            </a:r>
          </a:p>
          <a:p>
            <a:pPr lvl="1"/>
            <a:r>
              <a:rPr lang="en-US" altLang="zh-TW" dirty="0"/>
              <a:t>Each of the 2 Normal distributions has the same variance </a:t>
            </a:r>
            <a:r>
              <a:rPr lang="el-GR" altLang="zh-TW" i="1" dirty="0"/>
              <a:t>σ</a:t>
            </a:r>
            <a:r>
              <a:rPr lang="en-US" altLang="zh-TW" baseline="30000" dirty="0"/>
              <a:t>2</a:t>
            </a:r>
            <a:r>
              <a:rPr lang="en-US" altLang="zh-TW" dirty="0"/>
              <a:t> and </a:t>
            </a:r>
            <a:r>
              <a:rPr lang="el-GR" altLang="zh-TW" i="1" dirty="0"/>
              <a:t>σ</a:t>
            </a:r>
            <a:r>
              <a:rPr lang="en-US" altLang="zh-TW" baseline="30000" dirty="0"/>
              <a:t>2</a:t>
            </a:r>
            <a:r>
              <a:rPr lang="en-US" altLang="zh-TW" dirty="0"/>
              <a:t> is known.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The task is to find </a:t>
            </a:r>
            <a:r>
              <a:rPr lang="en-US" altLang="zh-TW" sz="1800" dirty="0"/>
              <a:t>(recover)</a:t>
            </a:r>
            <a:r>
              <a:rPr lang="en-US" altLang="zh-TW" dirty="0"/>
              <a:t> the model </a:t>
            </a:r>
            <a:r>
              <a:rPr lang="el-GR" altLang="zh-TW" i="1" dirty="0"/>
              <a:t>θ</a:t>
            </a:r>
            <a:r>
              <a:rPr lang="en-US" altLang="zh-TW" dirty="0"/>
              <a:t> = &lt;</a:t>
            </a:r>
            <a:r>
              <a:rPr lang="en-US" altLang="zh-TW" i="1" dirty="0"/>
              <a:t>u</a:t>
            </a:r>
            <a:r>
              <a:rPr lang="en-US" altLang="zh-TW" i="1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u</a:t>
            </a:r>
            <a:r>
              <a:rPr lang="en-US" altLang="zh-TW" i="1" baseline="-25000" dirty="0"/>
              <a:t>2</a:t>
            </a:r>
            <a:r>
              <a:rPr lang="en-US" altLang="zh-TW" dirty="0"/>
              <a:t>&gt; that describes the means of each of the two distributions.</a:t>
            </a:r>
          </a:p>
          <a:p>
            <a:endParaRPr lang="en-US" altLang="zh-TW" sz="1000" dirty="0"/>
          </a:p>
          <a:p>
            <a:r>
              <a:rPr lang="en-US" altLang="zh-TW" dirty="0"/>
              <a:t>And then use the model to calculate the Normal distribution </a:t>
            </a:r>
            <a:r>
              <a:rPr lang="en-US" altLang="zh-TW" sz="1800" dirty="0"/>
              <a:t>(cluster label)</a:t>
            </a:r>
            <a:r>
              <a:rPr lang="en-US" altLang="zh-TW" dirty="0"/>
              <a:t> that each instance belongs to.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(3/17)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Model recovery is a search problem</a:t>
            </a:r>
            <a:r>
              <a:rPr lang="en-US" altLang="zh-TW" sz="2000" dirty="0"/>
              <a:t>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In many cases, we will assume that the prior probability of every model is equal </a:t>
            </a:r>
            <a:r>
              <a:rPr lang="en-US" altLang="zh-TW" sz="1600" dirty="0"/>
              <a:t>(e.g., </a:t>
            </a:r>
            <a:r>
              <a:rPr lang="en-US" altLang="zh-TW" sz="1600" i="1" dirty="0"/>
              <a:t>P</a:t>
            </a:r>
            <a:r>
              <a:rPr lang="en-US" altLang="zh-TW" sz="1600" dirty="0"/>
              <a:t>(</a:t>
            </a:r>
            <a:r>
              <a:rPr lang="el-GR" altLang="zh-TW" sz="1600" i="1" dirty="0"/>
              <a:t>θ</a:t>
            </a:r>
            <a:r>
              <a:rPr lang="en-US" altLang="zh-TW" sz="1600" i="1" baseline="-25000" dirty="0" err="1"/>
              <a:t>i</a:t>
            </a:r>
            <a:r>
              <a:rPr lang="en-US" altLang="zh-TW" sz="1600" dirty="0"/>
              <a:t>) = </a:t>
            </a:r>
            <a:r>
              <a:rPr lang="en-US" altLang="zh-TW" sz="1600" i="1" dirty="0"/>
              <a:t>P</a:t>
            </a:r>
            <a:r>
              <a:rPr lang="en-US" altLang="zh-TW" sz="1600" dirty="0"/>
              <a:t>(</a:t>
            </a:r>
            <a:r>
              <a:rPr lang="el-GR" altLang="zh-TW" sz="1600" i="1" dirty="0"/>
              <a:t>θ</a:t>
            </a:r>
            <a:r>
              <a:rPr lang="en-US" altLang="zh-TW" sz="1600" i="1" baseline="-25000" dirty="0"/>
              <a:t>j</a:t>
            </a:r>
            <a:r>
              <a:rPr lang="en-US" altLang="zh-TW" sz="1600" dirty="0"/>
              <a:t>) for all </a:t>
            </a:r>
            <a:r>
              <a:rPr lang="en-US" altLang="zh-TW" sz="1600" i="1" dirty="0" err="1"/>
              <a:t>i</a:t>
            </a:r>
            <a:r>
              <a:rPr lang="en-US" altLang="zh-TW" sz="1600" dirty="0"/>
              <a:t> and </a:t>
            </a:r>
            <a:r>
              <a:rPr lang="en-US" altLang="zh-TW" sz="1600" i="1" dirty="0"/>
              <a:t>j</a:t>
            </a:r>
            <a:r>
              <a:rPr lang="en-US" altLang="zh-TW" sz="1600" dirty="0"/>
              <a:t> in the model space)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1800" dirty="0"/>
              <a:t>Then…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1676400" y="2286000"/>
                <a:ext cx="2320707" cy="56391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</m:lim>
                      </m:limLow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86000"/>
                <a:ext cx="2320707" cy="563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947" name="Object 3"/>
              <p:cNvSpPr txBox="1"/>
              <p:nvPr/>
            </p:nvSpPr>
            <p:spPr bwMode="auto">
              <a:xfrm>
                <a:off x="1828800" y="2895600"/>
                <a:ext cx="2667000" cy="1301412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</m:lim>
                      </m:limLow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</m:lim>
                      </m:limLow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9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2895600"/>
                <a:ext cx="2667000" cy="1301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948" name="Object 4"/>
              <p:cNvSpPr txBox="1"/>
              <p:nvPr/>
            </p:nvSpPr>
            <p:spPr bwMode="auto">
              <a:xfrm>
                <a:off x="1775504" y="4768854"/>
                <a:ext cx="2320925" cy="563563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</m:lim>
                      </m:limLow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9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5504" y="4768854"/>
                <a:ext cx="2320925" cy="563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515573" y="4731421"/>
            <a:ext cx="2909771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is often called the </a:t>
            </a:r>
            <a:r>
              <a:rPr lang="en-US" altLang="zh-TW" b="1" i="1" u="sng" dirty="0">
                <a:solidFill>
                  <a:srgbClr val="C00000"/>
                </a:solidFill>
              </a:rPr>
              <a:t>likelihood</a:t>
            </a:r>
            <a:r>
              <a:rPr lang="en-US" altLang="zh-TW" u="sng" dirty="0"/>
              <a:t> </a:t>
            </a:r>
          </a:p>
          <a:p>
            <a:r>
              <a:rPr lang="en-US" altLang="zh-TW" u="sng" dirty="0"/>
              <a:t>of the data </a:t>
            </a:r>
            <a:r>
              <a:rPr lang="en-US" altLang="zh-TW" i="1" u="sng" dirty="0"/>
              <a:t>D</a:t>
            </a:r>
            <a:r>
              <a:rPr lang="en-US" altLang="zh-TW" u="sng" dirty="0"/>
              <a:t> given </a:t>
            </a:r>
            <a:r>
              <a:rPr lang="el-GR" altLang="zh-TW" i="1" u="sng" dirty="0"/>
              <a:t>θ</a:t>
            </a:r>
            <a:r>
              <a:rPr lang="en-US" altLang="zh-TW" dirty="0"/>
              <a:t>.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cxnSpLocks/>
          </p:cNvCxnSpPr>
          <p:nvPr/>
        </p:nvCxnSpPr>
        <p:spPr>
          <a:xfrm flipH="1">
            <a:off x="3997107" y="4883821"/>
            <a:ext cx="518466" cy="58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50200" y="5440530"/>
            <a:ext cx="409599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then … any model that maximizes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dirty="0"/>
              <a:t>|</a:t>
            </a:r>
            <a:r>
              <a:rPr lang="el-GR" altLang="zh-TW" i="1" dirty="0"/>
              <a:t>θ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is called a </a:t>
            </a:r>
            <a:r>
              <a:rPr lang="en-US" altLang="zh-TW" b="1" i="1" dirty="0">
                <a:solidFill>
                  <a:srgbClr val="C00000"/>
                </a:solidFill>
              </a:rPr>
              <a:t>maximum likelihood</a:t>
            </a:r>
            <a:r>
              <a:rPr lang="en-US" altLang="zh-TW" dirty="0"/>
              <a:t> model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cxnSpLocks/>
          </p:cNvCxnSpPr>
          <p:nvPr/>
        </p:nvCxnSpPr>
        <p:spPr>
          <a:xfrm flipV="1">
            <a:off x="1707503" y="5089003"/>
            <a:ext cx="217753" cy="3528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95800" y="2317956"/>
            <a:ext cx="4554132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l-GR" altLang="zh-TW" i="1" dirty="0"/>
              <a:t>θ</a:t>
            </a:r>
            <a:r>
              <a:rPr lang="en-US" altLang="zh-TW" dirty="0"/>
              <a:t>|</a:t>
            </a:r>
            <a:r>
              <a:rPr lang="en-US" altLang="zh-TW" i="1" dirty="0"/>
              <a:t>D</a:t>
            </a:r>
            <a:r>
              <a:rPr lang="en-US" altLang="zh-TW" dirty="0"/>
              <a:t>) is called the </a:t>
            </a:r>
            <a:r>
              <a:rPr lang="en-US" altLang="zh-TW" b="1" dirty="0"/>
              <a:t>posterior probability </a:t>
            </a:r>
            <a:r>
              <a:rPr lang="en-US" altLang="zh-TW" dirty="0"/>
              <a:t>of </a:t>
            </a:r>
            <a:r>
              <a:rPr lang="el-GR" altLang="zh-TW" i="1" dirty="0"/>
              <a:t>θ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so, the maximal model in this form is called 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C00000"/>
                </a:solidFill>
              </a:rPr>
              <a:t>maximum a posteriori</a:t>
            </a:r>
            <a:r>
              <a:rPr lang="en-US" altLang="zh-TW" dirty="0"/>
              <a:t> </a:t>
            </a:r>
            <a:r>
              <a:rPr lang="en-US" altLang="zh-TW" sz="1400" dirty="0"/>
              <a:t>(MAP)</a:t>
            </a:r>
            <a:r>
              <a:rPr lang="en-US" altLang="zh-TW" dirty="0"/>
              <a:t> model.</a:t>
            </a:r>
            <a:endParaRPr lang="zh-TW" altLang="en-US" dirty="0"/>
          </a:p>
        </p:txBody>
      </p:sp>
      <p:sp>
        <p:nvSpPr>
          <p:cNvPr id="15" name="手繪多邊形 14"/>
          <p:cNvSpPr/>
          <p:nvPr/>
        </p:nvSpPr>
        <p:spPr>
          <a:xfrm>
            <a:off x="3476330" y="2574017"/>
            <a:ext cx="1021927" cy="387952"/>
          </a:xfrm>
          <a:custGeom>
            <a:avLst/>
            <a:gdLst>
              <a:gd name="connsiteX0" fmla="*/ 2669458 w 2669458"/>
              <a:gd name="connsiteY0" fmla="*/ 250722 h 351503"/>
              <a:gd name="connsiteX1" fmla="*/ 678426 w 2669458"/>
              <a:gd name="connsiteY1" fmla="*/ 309716 h 351503"/>
              <a:gd name="connsiteX2" fmla="*/ 0 w 2669458"/>
              <a:gd name="connsiteY2" fmla="*/ 0 h 35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9458" h="351503">
                <a:moveTo>
                  <a:pt x="2669458" y="250722"/>
                </a:moveTo>
                <a:cubicBezTo>
                  <a:pt x="1896397" y="301112"/>
                  <a:pt x="1123336" y="351503"/>
                  <a:pt x="678426" y="309716"/>
                </a:cubicBezTo>
                <a:cubicBezTo>
                  <a:pt x="233516" y="267929"/>
                  <a:pt x="116758" y="133964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  <p:bldP spid="82948" grpId="0"/>
      <p:bldP spid="8" grpId="0" animBg="1"/>
      <p:bldP spid="11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(4/17)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Lets first consider a simple model search problem:</a:t>
            </a:r>
          </a:p>
          <a:p>
            <a:pPr lvl="1"/>
            <a:r>
              <a:rPr lang="en-US" altLang="zh-TW" dirty="0"/>
              <a:t>Assume that the instances &lt;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</a:t>
            </a:r>
            <a:r>
              <a:rPr lang="en-US" altLang="zh-TW" dirty="0"/>
              <a:t>, …,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&gt; = </a:t>
            </a:r>
            <a:r>
              <a:rPr lang="en-US" altLang="zh-TW" i="1" dirty="0"/>
              <a:t>D</a:t>
            </a:r>
            <a:r>
              <a:rPr lang="en-US" altLang="zh-TW" dirty="0"/>
              <a:t> are generated by a single Normal distribution whose variance is </a:t>
            </a:r>
            <a:r>
              <a:rPr lang="el-GR" altLang="zh-TW" i="1" dirty="0"/>
              <a:t>σ</a:t>
            </a:r>
            <a:r>
              <a:rPr lang="en-US" altLang="zh-TW" baseline="30000" dirty="0"/>
              <a:t>2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And the distribution over models is uniform.</a:t>
            </a:r>
          </a:p>
          <a:p>
            <a:pPr lvl="3"/>
            <a:endParaRPr lang="en-US" altLang="zh-TW" sz="800" dirty="0"/>
          </a:p>
          <a:p>
            <a:pPr lvl="1"/>
            <a:r>
              <a:rPr lang="en-US" altLang="zh-TW" dirty="0"/>
              <a:t>Thus, we are looking for a model </a:t>
            </a:r>
            <a:r>
              <a:rPr lang="el-GR" altLang="zh-TW" i="1" dirty="0"/>
              <a:t>θ</a:t>
            </a:r>
            <a:r>
              <a:rPr lang="en-US" altLang="zh-TW" dirty="0"/>
              <a:t> = &lt;</a:t>
            </a:r>
            <a:r>
              <a:rPr lang="en-US" altLang="zh-TW" i="1" dirty="0"/>
              <a:t>u</a:t>
            </a:r>
            <a:r>
              <a:rPr lang="en-US" altLang="zh-TW" dirty="0"/>
              <a:t>&gt;</a:t>
            </a:r>
            <a:r>
              <a:rPr lang="el-GR" altLang="zh-TW" dirty="0"/>
              <a:t> </a:t>
            </a:r>
            <a:r>
              <a:rPr lang="en-US" altLang="zh-TW" dirty="0"/>
              <a:t>that maximizes the likelihood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dirty="0"/>
              <a:t>|</a:t>
            </a:r>
            <a:r>
              <a:rPr lang="el-GR" altLang="zh-TW" i="1" dirty="0"/>
              <a:t>θ</a:t>
            </a:r>
            <a:r>
              <a:rPr lang="en-US" altLang="zh-TW" dirty="0"/>
              <a:t>):</a:t>
            </a:r>
          </a:p>
          <a:p>
            <a:pPr lvl="1"/>
            <a:endParaRPr lang="en-US" altLang="zh-TW" dirty="0"/>
          </a:p>
          <a:p>
            <a:pPr lvl="2"/>
            <a:endParaRPr lang="en-US" altLang="zh-TW" sz="800" dirty="0"/>
          </a:p>
          <a:p>
            <a:pPr lvl="1"/>
            <a:r>
              <a:rPr lang="en-US" altLang="zh-TW" dirty="0"/>
              <a:t>Assuming the instances are </a:t>
            </a:r>
            <a:r>
              <a:rPr lang="en-US" altLang="zh-TW" b="1" dirty="0"/>
              <a:t>mutually independent </a:t>
            </a:r>
            <a:r>
              <a:rPr lang="en-US" altLang="zh-TW" dirty="0"/>
              <a:t>given </a:t>
            </a:r>
            <a:r>
              <a:rPr lang="el-GR" altLang="zh-TW" i="1" dirty="0"/>
              <a:t>θ</a:t>
            </a:r>
            <a:r>
              <a:rPr lang="en-US" altLang="zh-TW" dirty="0"/>
              <a:t>, we can write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dirty="0"/>
              <a:t>|</a:t>
            </a:r>
            <a:r>
              <a:rPr lang="el-GR" altLang="zh-TW" i="1" dirty="0"/>
              <a:t>θ</a:t>
            </a:r>
            <a:r>
              <a:rPr lang="en-US" altLang="zh-TW" dirty="0"/>
              <a:t>) as the product of the various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dirty="0"/>
              <a:t>|</a:t>
            </a:r>
            <a:r>
              <a:rPr lang="el-GR" altLang="zh-TW" i="1" dirty="0"/>
              <a:t>θ</a:t>
            </a:r>
            <a:r>
              <a:rPr lang="en-US" altLang="zh-TW" dirty="0"/>
              <a:t>):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957323" y="4036237"/>
                <a:ext cx="2743199" cy="42013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7323" y="4036237"/>
                <a:ext cx="2743199" cy="42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Object 3"/>
              <p:cNvSpPr txBox="1"/>
              <p:nvPr/>
            </p:nvSpPr>
            <p:spPr bwMode="auto">
              <a:xfrm>
                <a:off x="957323" y="5224503"/>
                <a:ext cx="3238500" cy="468312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97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7323" y="5224503"/>
                <a:ext cx="3238500" cy="468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39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(5/17)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We can write the formula of Normal distribution to describe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dirty="0"/>
              <a:t>|</a:t>
            </a:r>
            <a:r>
              <a:rPr lang="el-GR" altLang="zh-TW" i="1" dirty="0"/>
              <a:t>θ</a:t>
            </a:r>
            <a:r>
              <a:rPr lang="en-US" altLang="zh-TW" dirty="0"/>
              <a:t>):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3"/>
            <a:endParaRPr lang="en-US" altLang="zh-TW" sz="800" dirty="0"/>
          </a:p>
          <a:p>
            <a:pPr lvl="1"/>
            <a:r>
              <a:rPr lang="en-US" altLang="zh-TW" dirty="0"/>
              <a:t>Now, we apply a transformation that is common in maximum likelihood calculation – </a:t>
            </a:r>
            <a:r>
              <a:rPr lang="en-US" altLang="zh-TW" b="1" dirty="0">
                <a:solidFill>
                  <a:srgbClr val="FF0000"/>
                </a:solidFill>
              </a:rPr>
              <a:t>logarithm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4" name="Object 2"/>
              <p:cNvSpPr txBox="1"/>
              <p:nvPr/>
            </p:nvSpPr>
            <p:spPr bwMode="auto">
              <a:xfrm>
                <a:off x="1006374" y="2258028"/>
                <a:ext cx="3238500" cy="468312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9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374" y="2258028"/>
                <a:ext cx="3238500" cy="468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995" name="Object 3"/>
              <p:cNvSpPr txBox="1"/>
              <p:nvPr/>
            </p:nvSpPr>
            <p:spPr bwMode="auto">
              <a:xfrm>
                <a:off x="1404957" y="2778889"/>
                <a:ext cx="3956050" cy="912813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fName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8499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4957" y="2778889"/>
                <a:ext cx="3956050" cy="912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Object 4"/>
              <p:cNvSpPr txBox="1"/>
              <p:nvPr/>
            </p:nvSpPr>
            <p:spPr bwMode="auto">
              <a:xfrm>
                <a:off x="745794" y="4512968"/>
                <a:ext cx="5564188" cy="839788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func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9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794" y="4512968"/>
                <a:ext cx="5564188" cy="839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997" name="Object 5"/>
              <p:cNvSpPr txBox="1"/>
              <p:nvPr/>
            </p:nvSpPr>
            <p:spPr bwMode="auto">
              <a:xfrm>
                <a:off x="1254739" y="5393574"/>
                <a:ext cx="3498598" cy="839788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9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739" y="5393574"/>
                <a:ext cx="3498598" cy="839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(6/17)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zh-TW" dirty="0"/>
              <a:t>Maximizing this negative quantity is equivalent to minimizing the corresponding positive quantity: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1000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To acquire </a:t>
            </a:r>
            <a:r>
              <a:rPr lang="en-US" altLang="zh-TW" i="1" dirty="0"/>
              <a:t>u</a:t>
            </a:r>
            <a:r>
              <a:rPr lang="en-US" altLang="zh-TW" dirty="0"/>
              <a:t> that minimizes the sum of the squared errors, we can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Then   	</a:t>
            </a:r>
          </a:p>
          <a:p>
            <a:pPr lvl="1">
              <a:buNone/>
            </a:pPr>
            <a:endParaRPr lang="en-US" altLang="zh-TW" sz="1000" dirty="0"/>
          </a:p>
          <a:p>
            <a:pPr lvl="1">
              <a:buNone/>
            </a:pPr>
            <a:r>
              <a:rPr lang="en-US" altLang="zh-TW" dirty="0"/>
              <a:t>				   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8" name="Object 2"/>
              <p:cNvSpPr txBox="1"/>
              <p:nvPr/>
            </p:nvSpPr>
            <p:spPr bwMode="auto">
              <a:xfrm>
                <a:off x="552691" y="2363572"/>
                <a:ext cx="3591046" cy="1301744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0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691" y="2363572"/>
                <a:ext cx="3591046" cy="1301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Object 3"/>
              <p:cNvSpPr txBox="1"/>
              <p:nvPr/>
            </p:nvSpPr>
            <p:spPr bwMode="auto">
              <a:xfrm>
                <a:off x="1265690" y="4291527"/>
                <a:ext cx="2018264" cy="802291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01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5690" y="4291527"/>
                <a:ext cx="2018264" cy="802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0" name="Object 4"/>
              <p:cNvSpPr txBox="1"/>
              <p:nvPr/>
            </p:nvSpPr>
            <p:spPr bwMode="auto">
              <a:xfrm>
                <a:off x="1766839" y="5289886"/>
                <a:ext cx="2152699" cy="74454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0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6839" y="5289886"/>
                <a:ext cx="2152699" cy="744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1" name="Object 5"/>
              <p:cNvSpPr txBox="1"/>
              <p:nvPr/>
            </p:nvSpPr>
            <p:spPr bwMode="auto">
              <a:xfrm>
                <a:off x="3850090" y="5314166"/>
                <a:ext cx="1659459" cy="74454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02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0090" y="5314166"/>
                <a:ext cx="1659459" cy="744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0" grpId="0"/>
      <p:bldP spid="86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(7/17)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problem of the first mixture model (i.e., </a:t>
            </a:r>
            <a:r>
              <a:rPr lang="el-GR" altLang="zh-TW" i="1" dirty="0"/>
              <a:t>θ</a:t>
            </a:r>
            <a:r>
              <a:rPr lang="en-US" altLang="zh-TW" dirty="0"/>
              <a:t> = &lt;</a:t>
            </a:r>
            <a:r>
              <a:rPr lang="en-US" altLang="zh-TW" i="1" dirty="0"/>
              <a:t>u</a:t>
            </a:r>
            <a:r>
              <a:rPr lang="en-US" altLang="zh-TW" i="1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u</a:t>
            </a:r>
            <a:r>
              <a:rPr lang="en-US" altLang="zh-TW" i="1" baseline="-25000" dirty="0"/>
              <a:t>2</a:t>
            </a:r>
            <a:r>
              <a:rPr lang="en-US" altLang="zh-TW" dirty="0"/>
              <a:t>&gt;) is more </a:t>
            </a:r>
            <a:r>
              <a:rPr lang="en-US" altLang="zh-TW" b="1" dirty="0"/>
              <a:t>complex</a:t>
            </a:r>
            <a:r>
              <a:rPr lang="en-US" altLang="zh-TW" dirty="0"/>
              <a:t> since it involves a mixture of 2 different Normal distributions.</a:t>
            </a:r>
          </a:p>
          <a:p>
            <a:pPr lvl="1"/>
            <a:r>
              <a:rPr lang="en-US" altLang="zh-TW" dirty="0"/>
              <a:t>We cannot observe which instances were generated by which distribution.</a:t>
            </a:r>
          </a:p>
          <a:p>
            <a:pPr lvl="1"/>
            <a:r>
              <a:rPr lang="en-US" altLang="zh-TW" dirty="0"/>
              <a:t>and we </a:t>
            </a:r>
            <a:r>
              <a:rPr lang="en-US" altLang="zh-TW" b="1" dirty="0">
                <a:solidFill>
                  <a:srgbClr val="FF0000"/>
                </a:solidFill>
              </a:rPr>
              <a:t>cannot</a:t>
            </a:r>
            <a:r>
              <a:rPr lang="en-US" altLang="zh-TW" dirty="0"/>
              <a:t> use the previous way to find </a:t>
            </a:r>
            <a:r>
              <a:rPr lang="el-GR" altLang="zh-TW" i="1" dirty="0"/>
              <a:t>θ</a:t>
            </a:r>
            <a:r>
              <a:rPr lang="en-US" altLang="zh-TW" i="1" baseline="-25000" dirty="0"/>
              <a:t>ML</a:t>
            </a:r>
            <a:r>
              <a:rPr lang="en-US" altLang="zh-TW" dirty="0"/>
              <a:t>.</a:t>
            </a:r>
          </a:p>
          <a:p>
            <a:pPr lvl="3"/>
            <a:endParaRPr lang="en-US" altLang="zh-TW" sz="800" dirty="0"/>
          </a:p>
          <a:p>
            <a:r>
              <a:rPr lang="en-US" altLang="zh-TW" dirty="0"/>
              <a:t>We can </a:t>
            </a:r>
            <a:r>
              <a:rPr lang="en-US" altLang="zh-TW" b="1" dirty="0">
                <a:solidFill>
                  <a:srgbClr val="FF0000"/>
                </a:solidFill>
              </a:rPr>
              <a:t>hope</a:t>
            </a:r>
            <a:r>
              <a:rPr lang="en-US" altLang="zh-TW" dirty="0"/>
              <a:t> to find </a:t>
            </a:r>
            <a:r>
              <a:rPr lang="el-GR" altLang="zh-TW" i="1" dirty="0"/>
              <a:t>θ</a:t>
            </a:r>
            <a:r>
              <a:rPr lang="en-US" altLang="zh-TW" i="1" baseline="-25000" dirty="0"/>
              <a:t>ML </a:t>
            </a:r>
            <a:r>
              <a:rPr lang="en-US" altLang="zh-TW" dirty="0"/>
              <a:t>using a very popular method – </a:t>
            </a:r>
            <a:r>
              <a:rPr lang="zh-TW" altLang="en-US" dirty="0"/>
              <a:t>   </a:t>
            </a:r>
            <a:r>
              <a:rPr lang="en-US" altLang="zh-TW" b="1" i="1" dirty="0">
                <a:solidFill>
                  <a:srgbClr val="C00000"/>
                </a:solidFill>
              </a:rPr>
              <a:t>EM algorithm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‘hope’ means that the solution obtained by EM </a:t>
            </a:r>
            <a:r>
              <a:rPr lang="en-US" altLang="zh-TW" b="1" dirty="0">
                <a:solidFill>
                  <a:srgbClr val="FF0000"/>
                </a:solidFill>
              </a:rPr>
              <a:t>may not be</a:t>
            </a:r>
            <a:r>
              <a:rPr lang="en-US" altLang="zh-TW" dirty="0"/>
              <a:t> an optimal solution. </a:t>
            </a:r>
          </a:p>
          <a:p>
            <a:pPr lvl="1"/>
            <a:r>
              <a:rPr lang="en-US" altLang="zh-TW" dirty="0"/>
              <a:t>But the solution </a:t>
            </a:r>
            <a:r>
              <a:rPr lang="en-US" altLang="zh-TW" b="1" dirty="0">
                <a:solidFill>
                  <a:srgbClr val="FF0000"/>
                </a:solidFill>
              </a:rPr>
              <a:t>must be</a:t>
            </a:r>
            <a:r>
              <a:rPr lang="en-US" altLang="zh-TW" dirty="0"/>
              <a:t> a local maximum likelihood model.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(8/17)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The EM algorithm is a widely used approach for </a:t>
            </a:r>
            <a:r>
              <a:rPr lang="en-US" altLang="zh-TW" sz="2000" u="sng" dirty="0"/>
              <a:t>learning in the presence of unobserved variables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1800" dirty="0"/>
              <a:t>In this example, we can think of the full description of each instance as the triple &lt;</a:t>
            </a:r>
            <a:r>
              <a:rPr lang="en-US" altLang="zh-TW" sz="1800" i="1" dirty="0"/>
              <a:t>x</a:t>
            </a:r>
            <a:r>
              <a:rPr lang="en-US" altLang="zh-TW" sz="1800" i="1" baseline="-25000" dirty="0"/>
              <a:t>i</a:t>
            </a:r>
            <a:r>
              <a:rPr lang="en-US" altLang="zh-TW" sz="1800" dirty="0"/>
              <a:t>, </a:t>
            </a:r>
            <a:r>
              <a:rPr lang="en-US" altLang="zh-TW" sz="1800" i="1" dirty="0"/>
              <a:t>z</a:t>
            </a:r>
            <a:r>
              <a:rPr lang="en-US" altLang="zh-TW" sz="1800" i="1" baseline="-25000" dirty="0"/>
              <a:t>i1</a:t>
            </a:r>
            <a:r>
              <a:rPr lang="en-US" altLang="zh-TW" sz="1800" dirty="0"/>
              <a:t>, </a:t>
            </a:r>
            <a:r>
              <a:rPr lang="en-US" altLang="zh-TW" sz="1800" i="1" dirty="0"/>
              <a:t>z</a:t>
            </a:r>
            <a:r>
              <a:rPr lang="en-US" altLang="zh-TW" sz="1800" i="1" baseline="-25000" dirty="0"/>
              <a:t>i2</a:t>
            </a:r>
            <a:r>
              <a:rPr lang="en-US" altLang="zh-TW" sz="1800" dirty="0"/>
              <a:t>&gt;.</a:t>
            </a:r>
          </a:p>
          <a:p>
            <a:pPr lvl="2"/>
            <a:r>
              <a:rPr lang="en-US" altLang="zh-TW" sz="1600" i="1" dirty="0"/>
              <a:t>x</a:t>
            </a:r>
            <a:r>
              <a:rPr lang="en-US" altLang="zh-TW" sz="1600" i="1" baseline="-25000" dirty="0"/>
              <a:t>i</a:t>
            </a:r>
            <a:r>
              <a:rPr lang="en-US" altLang="zh-TW" sz="1600" dirty="0"/>
              <a:t> is the </a:t>
            </a:r>
            <a:r>
              <a:rPr lang="en-US" altLang="zh-TW" sz="1600" b="1" dirty="0"/>
              <a:t>observed value</a:t>
            </a:r>
            <a:r>
              <a:rPr lang="en-US" altLang="zh-TW" sz="1600" dirty="0"/>
              <a:t> of the </a:t>
            </a:r>
            <a:r>
              <a:rPr lang="en-US" altLang="zh-TW" sz="1600" i="1" dirty="0" err="1"/>
              <a:t>i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 instance.</a:t>
            </a:r>
          </a:p>
          <a:p>
            <a:pPr lvl="2"/>
            <a:r>
              <a:rPr lang="en-US" altLang="zh-TW" sz="1600" i="1" dirty="0"/>
              <a:t>z</a:t>
            </a:r>
            <a:r>
              <a:rPr lang="en-US" altLang="zh-TW" sz="1600" i="1" baseline="-25000" dirty="0"/>
              <a:t>i1</a:t>
            </a:r>
            <a:r>
              <a:rPr lang="en-US" altLang="zh-TW" sz="1600" dirty="0"/>
              <a:t> and </a:t>
            </a:r>
            <a:r>
              <a:rPr lang="en-US" altLang="zh-TW" sz="1600" i="1" dirty="0"/>
              <a:t>z</a:t>
            </a:r>
            <a:r>
              <a:rPr lang="en-US" altLang="zh-TW" sz="1600" i="1" baseline="-25000" dirty="0"/>
              <a:t>i2</a:t>
            </a:r>
            <a:r>
              <a:rPr lang="en-US" altLang="zh-TW" sz="1600" dirty="0"/>
              <a:t> are </a:t>
            </a:r>
            <a:r>
              <a:rPr lang="en-US" altLang="zh-TW" sz="1600" b="1" dirty="0"/>
              <a:t>hidden </a:t>
            </a:r>
            <a:r>
              <a:rPr lang="en-US" altLang="zh-TW" sz="1200" b="1" dirty="0"/>
              <a:t>(unobserved)</a:t>
            </a:r>
            <a:r>
              <a:rPr lang="en-US" altLang="zh-TW" sz="1600" b="1" dirty="0"/>
              <a:t> variables</a:t>
            </a:r>
            <a:r>
              <a:rPr lang="en-US" altLang="zh-TW" sz="1600" dirty="0"/>
              <a:t> </a:t>
            </a:r>
          </a:p>
          <a:p>
            <a:pPr lvl="3"/>
            <a:r>
              <a:rPr lang="en-US" altLang="zh-TW" sz="1600" i="1" dirty="0" err="1"/>
              <a:t>z</a:t>
            </a:r>
            <a:r>
              <a:rPr lang="en-US" altLang="zh-TW" sz="1600" i="1" baseline="-25000" dirty="0" err="1"/>
              <a:t>ij</a:t>
            </a:r>
            <a:r>
              <a:rPr lang="en-US" altLang="zh-TW" sz="1600" dirty="0"/>
              <a:t> = 1 if </a:t>
            </a:r>
            <a:r>
              <a:rPr lang="en-US" altLang="zh-TW" sz="1600" i="1" dirty="0"/>
              <a:t>x</a:t>
            </a:r>
            <a:r>
              <a:rPr lang="en-US" altLang="zh-TW" sz="1600" i="1" baseline="-25000" dirty="0"/>
              <a:t>i</a:t>
            </a:r>
            <a:r>
              <a:rPr lang="en-US" altLang="zh-TW" sz="1600" dirty="0"/>
              <a:t> was created by the </a:t>
            </a:r>
            <a:r>
              <a:rPr lang="en-US" altLang="zh-TW" sz="1600" i="1" dirty="0" err="1"/>
              <a:t>j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 Normal distribution, and 0 otherwise.</a:t>
            </a:r>
          </a:p>
          <a:p>
            <a:endParaRPr lang="en-US" altLang="zh-TW" sz="800" dirty="0"/>
          </a:p>
          <a:p>
            <a:r>
              <a:rPr lang="en-US" altLang="zh-TW" sz="2000" dirty="0"/>
              <a:t>The procedure of EM algorithm:</a:t>
            </a:r>
          </a:p>
          <a:p>
            <a:pPr lvl="1"/>
            <a:r>
              <a:rPr lang="en-US" altLang="zh-TW" sz="1800" dirty="0"/>
              <a:t>Beginning with a guess for </a:t>
            </a:r>
            <a:r>
              <a:rPr lang="el-GR" altLang="zh-TW" sz="1800" i="1" dirty="0"/>
              <a:t>θ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dirty="0"/>
              <a:t>Iterating the follow two steps until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X</a:t>
            </a:r>
            <a:r>
              <a:rPr lang="en-US" altLang="zh-TW" sz="1800" dirty="0"/>
              <a:t>|</a:t>
            </a:r>
            <a:r>
              <a:rPr lang="el-GR" altLang="zh-TW" sz="1800" i="1" dirty="0"/>
              <a:t>θ</a:t>
            </a:r>
            <a:r>
              <a:rPr lang="en-US" altLang="zh-TW" sz="1800" dirty="0"/>
              <a:t>) converges to a local maximum.</a:t>
            </a:r>
          </a:p>
          <a:p>
            <a:pPr lvl="2"/>
            <a:r>
              <a:rPr lang="en-US" altLang="zh-TW" sz="1600" b="1" i="1" dirty="0">
                <a:solidFill>
                  <a:srgbClr val="C00000"/>
                </a:solidFill>
              </a:rPr>
              <a:t>Expectation step</a:t>
            </a:r>
            <a:r>
              <a:rPr lang="en-US" altLang="zh-TW" sz="1600" dirty="0"/>
              <a:t>: calculate the expected value of each hidden variable, assuming the current model </a:t>
            </a:r>
            <a:r>
              <a:rPr lang="el-GR" altLang="zh-TW" sz="1600" i="1" dirty="0"/>
              <a:t>θ</a:t>
            </a:r>
            <a:r>
              <a:rPr lang="en-US" altLang="zh-TW" sz="1600" dirty="0"/>
              <a:t> holds.</a:t>
            </a:r>
          </a:p>
          <a:p>
            <a:pPr lvl="2"/>
            <a:r>
              <a:rPr lang="en-US" altLang="zh-TW" sz="1600" b="1" i="1" dirty="0">
                <a:solidFill>
                  <a:srgbClr val="C00000"/>
                </a:solidFill>
              </a:rPr>
              <a:t>Maximization step</a:t>
            </a:r>
            <a:r>
              <a:rPr lang="en-US" altLang="zh-TW" sz="1600" dirty="0"/>
              <a:t>: compute  a new maximum likelihood model, given the expected value of each hidden variable.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Model-based Clustering (9/17)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For the mixture of 2 distinct Normal distributions problem</a:t>
            </a:r>
            <a:endParaRPr lang="en-US" altLang="zh-TW" sz="800" dirty="0"/>
          </a:p>
          <a:p>
            <a:pPr lvl="1"/>
            <a:r>
              <a:rPr lang="en-US" altLang="zh-TW" sz="1800" dirty="0"/>
              <a:t>We first randomly initialize the parameters </a:t>
            </a:r>
            <a:r>
              <a:rPr lang="en-US" altLang="zh-TW" sz="1800" i="1" dirty="0"/>
              <a:t>u</a:t>
            </a:r>
            <a:r>
              <a:rPr lang="en-US" altLang="zh-TW" sz="1800" i="1" baseline="-25000" dirty="0"/>
              <a:t>1</a:t>
            </a:r>
            <a:r>
              <a:rPr lang="en-US" altLang="zh-TW" sz="1800" dirty="0"/>
              <a:t> and </a:t>
            </a:r>
            <a:r>
              <a:rPr lang="en-US" altLang="zh-TW" sz="1800" i="1" dirty="0"/>
              <a:t>u</a:t>
            </a:r>
            <a:r>
              <a:rPr lang="en-US" altLang="zh-TW" sz="1800" i="1" baseline="-25000" dirty="0"/>
              <a:t>2</a:t>
            </a:r>
            <a:r>
              <a:rPr lang="en-US" altLang="zh-TW" sz="1800" dirty="0"/>
              <a:t>.</a:t>
            </a:r>
            <a:endParaRPr lang="en-US" altLang="zh-TW" dirty="0"/>
          </a:p>
          <a:p>
            <a:pPr lvl="2"/>
            <a:endParaRPr lang="en-US" altLang="zh-TW" sz="200" dirty="0"/>
          </a:p>
          <a:p>
            <a:pPr lvl="1"/>
            <a:r>
              <a:rPr lang="en-US" altLang="zh-TW" sz="1800" b="1" dirty="0">
                <a:solidFill>
                  <a:srgbClr val="FF0000"/>
                </a:solidFill>
              </a:rPr>
              <a:t>The E-step </a:t>
            </a:r>
            <a:r>
              <a:rPr lang="en-US" altLang="zh-TW" sz="1800" dirty="0"/>
              <a:t>is to compute the expectation of hidden variable </a:t>
            </a:r>
            <a:r>
              <a:rPr lang="en-US" altLang="zh-TW" sz="1800" i="1" dirty="0" err="1"/>
              <a:t>z</a:t>
            </a:r>
            <a:r>
              <a:rPr lang="en-US" altLang="zh-TW" sz="1800" i="1" baseline="-25000" dirty="0" err="1"/>
              <a:t>ij</a:t>
            </a:r>
            <a:r>
              <a:rPr lang="en-US" altLang="zh-TW" sz="1800" dirty="0"/>
              <a:t> or </a:t>
            </a:r>
            <a:r>
              <a:rPr lang="en-US" altLang="zh-TW" sz="1800" i="1" dirty="0"/>
              <a:t>E</a:t>
            </a:r>
            <a:r>
              <a:rPr lang="en-US" altLang="zh-TW" sz="1800" dirty="0"/>
              <a:t>[</a:t>
            </a:r>
            <a:r>
              <a:rPr lang="en-US" altLang="zh-TW" sz="1800" i="1" dirty="0" err="1"/>
              <a:t>z</a:t>
            </a:r>
            <a:r>
              <a:rPr lang="en-US" altLang="zh-TW" sz="1800" i="1" baseline="-25000" dirty="0" err="1"/>
              <a:t>ij</a:t>
            </a:r>
            <a:r>
              <a:rPr lang="en-US" altLang="zh-TW" sz="1800" dirty="0"/>
              <a:t>].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sz="1600" dirty="0"/>
              <a:t>So … </a:t>
            </a:r>
            <a:r>
              <a:rPr lang="en-US" altLang="zh-TW" sz="1600" i="1" dirty="0"/>
              <a:t>E</a:t>
            </a:r>
            <a:r>
              <a:rPr lang="en-US" altLang="zh-TW" sz="1600" dirty="0"/>
              <a:t>[</a:t>
            </a:r>
            <a:r>
              <a:rPr lang="en-US" altLang="zh-TW" sz="1600" i="1" dirty="0" err="1"/>
              <a:t>z</a:t>
            </a:r>
            <a:r>
              <a:rPr lang="en-US" altLang="zh-TW" sz="1600" i="1" baseline="-25000" dirty="0" err="1"/>
              <a:t>ij</a:t>
            </a:r>
            <a:r>
              <a:rPr lang="en-US" altLang="zh-TW" sz="1600" dirty="0"/>
              <a:t>] is just </a:t>
            </a:r>
            <a:r>
              <a:rPr lang="en-US" altLang="zh-TW" sz="1600" u="sng" dirty="0"/>
              <a:t>the probability that instance </a:t>
            </a:r>
            <a:r>
              <a:rPr lang="en-US" altLang="zh-TW" sz="1600" i="1" u="sng" dirty="0"/>
              <a:t>x</a:t>
            </a:r>
            <a:r>
              <a:rPr lang="en-US" altLang="zh-TW" sz="1600" i="1" u="sng" baseline="-25000" dirty="0"/>
              <a:t>i</a:t>
            </a:r>
            <a:r>
              <a:rPr lang="en-US" altLang="zh-TW" sz="1600" u="sng" dirty="0"/>
              <a:t> was generated by the </a:t>
            </a:r>
            <a:r>
              <a:rPr lang="en-US" altLang="zh-TW" sz="1600" i="1" u="sng" dirty="0" err="1"/>
              <a:t>j</a:t>
            </a:r>
            <a:r>
              <a:rPr lang="en-US" altLang="zh-TW" sz="1600" u="sng" dirty="0" err="1"/>
              <a:t>th</a:t>
            </a:r>
            <a:r>
              <a:rPr lang="en-US" altLang="zh-TW" sz="1600" u="sng" dirty="0"/>
              <a:t> Normal distribution</a:t>
            </a:r>
            <a:r>
              <a:rPr lang="en-US" altLang="zh-TW" sz="1600" dirty="0"/>
              <a:t>.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720C-E0AE-4EBD-893E-1567EFFBC325}" type="slidenum">
              <a:rPr lang="en-US" altLang="zh-TW" smtClean="0"/>
              <a:pPr/>
              <a:t>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158186" y="4302888"/>
                <a:ext cx="4132163" cy="1935866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f>
                                <m:fPr>
                                  <m:type m:val="skw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186" y="4302888"/>
                <a:ext cx="4132163" cy="1935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物件 6"/>
              <p:cNvSpPr txBox="1"/>
              <p:nvPr/>
            </p:nvSpPr>
            <p:spPr bwMode="auto">
              <a:xfrm>
                <a:off x="1135283" y="3056044"/>
                <a:ext cx="5454316" cy="38100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]=1∗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)+0∗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物件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5283" y="3056044"/>
                <a:ext cx="5454316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5172665" y="2979844"/>
            <a:ext cx="1447800" cy="5334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13146</TotalTime>
  <Words>1636</Words>
  <Application>Microsoft Office PowerPoint</Application>
  <PresentationFormat>如螢幕大小 (4:3)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Calibri</vt:lpstr>
      <vt:lpstr>Calibri Light</vt:lpstr>
      <vt:lpstr>Cambria Math</vt:lpstr>
      <vt:lpstr>回顧</vt:lpstr>
      <vt:lpstr>Model-based Clustering (1/17)</vt:lpstr>
      <vt:lpstr>Model-based Clustering (2/17)</vt:lpstr>
      <vt:lpstr>Model-based Clustering (3/17)</vt:lpstr>
      <vt:lpstr>Model-based Clustering (4/17)</vt:lpstr>
      <vt:lpstr>Model-based Clustering (5/17)</vt:lpstr>
      <vt:lpstr>Model-based Clustering (6/17)</vt:lpstr>
      <vt:lpstr>Model-based Clustering (7/17)</vt:lpstr>
      <vt:lpstr>Model-based Clustering (8/17)</vt:lpstr>
      <vt:lpstr>Model-based Clustering (9/17)</vt:lpstr>
      <vt:lpstr>Model-based Clustering (10/17)</vt:lpstr>
      <vt:lpstr>Model-based Clustering (11/17)</vt:lpstr>
      <vt:lpstr>Model-based Clustering (12/17)</vt:lpstr>
      <vt:lpstr>Model-based Clustering (13/17)</vt:lpstr>
      <vt:lpstr>Model-based Clustering (14/17)</vt:lpstr>
      <vt:lpstr>Model-based Clustering (15/17)</vt:lpstr>
      <vt:lpstr>Model-based Clustering (16/17)</vt:lpstr>
      <vt:lpstr>Model-based Clustering (17/17)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Chien Chin Chen</cp:lastModifiedBy>
  <cp:revision>1197</cp:revision>
  <dcterms:created xsi:type="dcterms:W3CDTF">2020-05-18T06:06:35Z</dcterms:created>
  <dcterms:modified xsi:type="dcterms:W3CDTF">2020-11-27T00:17:04Z</dcterms:modified>
</cp:coreProperties>
</file>