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3923FF-2944-430C-9EB7-8615DE3FFC5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1E3FB1F-B320-4D37-9F90-64D96B72CF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EC80403-1BFE-4BBC-9AFD-B8D48E4AC6C0}"/>
              </a:ext>
            </a:extLst>
          </p:cNvPr>
          <p:cNvSpPr>
            <a:spLocks noGrp="1"/>
          </p:cNvSpPr>
          <p:nvPr>
            <p:ph type="dt" sz="half" idx="10"/>
          </p:nvPr>
        </p:nvSpPr>
        <p:spPr/>
        <p:txBody>
          <a:bodyPr/>
          <a:lstStyle/>
          <a:p>
            <a:fld id="{E2139F2C-3FC3-4A2A-B90F-6F7F3598FFF2}" type="datetimeFigureOut">
              <a:rPr lang="zh-CN" altLang="en-US" smtClean="0"/>
              <a:t>2021/1/23</a:t>
            </a:fld>
            <a:endParaRPr lang="zh-CN" altLang="en-US"/>
          </a:p>
        </p:txBody>
      </p:sp>
      <p:sp>
        <p:nvSpPr>
          <p:cNvPr id="5" name="页脚占位符 4">
            <a:extLst>
              <a:ext uri="{FF2B5EF4-FFF2-40B4-BE49-F238E27FC236}">
                <a16:creationId xmlns:a16="http://schemas.microsoft.com/office/drawing/2014/main" id="{0130A5D7-50CE-4717-B673-C4AAD22E71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EB0AB3-5FBB-480D-A8E4-E9A71D299F54}"/>
              </a:ext>
            </a:extLst>
          </p:cNvPr>
          <p:cNvSpPr>
            <a:spLocks noGrp="1"/>
          </p:cNvSpPr>
          <p:nvPr>
            <p:ph type="sldNum" sz="quarter" idx="12"/>
          </p:nvPr>
        </p:nvSpPr>
        <p:spPr/>
        <p:txBody>
          <a:bodyPr/>
          <a:lstStyle/>
          <a:p>
            <a:fld id="{01808028-2F1B-4770-ABF9-BE432B7FD757}" type="slidenum">
              <a:rPr lang="zh-CN" altLang="en-US" smtClean="0"/>
              <a:t>‹#›</a:t>
            </a:fld>
            <a:endParaRPr lang="zh-CN" altLang="en-US"/>
          </a:p>
        </p:txBody>
      </p:sp>
    </p:spTree>
    <p:extLst>
      <p:ext uri="{BB962C8B-B14F-4D97-AF65-F5344CB8AC3E}">
        <p14:creationId xmlns:p14="http://schemas.microsoft.com/office/powerpoint/2010/main" val="1184355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EA06E-369C-4AE4-9EEE-0E7753E8FFF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5DB916F-4960-4889-BD81-C5A27B4D4C9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34C0B2-1DE4-492A-B4E2-4F71B538BFE4}"/>
              </a:ext>
            </a:extLst>
          </p:cNvPr>
          <p:cNvSpPr>
            <a:spLocks noGrp="1"/>
          </p:cNvSpPr>
          <p:nvPr>
            <p:ph type="dt" sz="half" idx="10"/>
          </p:nvPr>
        </p:nvSpPr>
        <p:spPr/>
        <p:txBody>
          <a:bodyPr/>
          <a:lstStyle/>
          <a:p>
            <a:fld id="{E2139F2C-3FC3-4A2A-B90F-6F7F3598FFF2}" type="datetimeFigureOut">
              <a:rPr lang="zh-CN" altLang="en-US" smtClean="0"/>
              <a:t>2021/1/23</a:t>
            </a:fld>
            <a:endParaRPr lang="zh-CN" altLang="en-US"/>
          </a:p>
        </p:txBody>
      </p:sp>
      <p:sp>
        <p:nvSpPr>
          <p:cNvPr id="5" name="页脚占位符 4">
            <a:extLst>
              <a:ext uri="{FF2B5EF4-FFF2-40B4-BE49-F238E27FC236}">
                <a16:creationId xmlns:a16="http://schemas.microsoft.com/office/drawing/2014/main" id="{D5F44C40-3B0B-40BE-943A-B384FC37EA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6792B3-A3E1-4541-B469-11EBFE0F993C}"/>
              </a:ext>
            </a:extLst>
          </p:cNvPr>
          <p:cNvSpPr>
            <a:spLocks noGrp="1"/>
          </p:cNvSpPr>
          <p:nvPr>
            <p:ph type="sldNum" sz="quarter" idx="12"/>
          </p:nvPr>
        </p:nvSpPr>
        <p:spPr/>
        <p:txBody>
          <a:bodyPr/>
          <a:lstStyle/>
          <a:p>
            <a:fld id="{01808028-2F1B-4770-ABF9-BE432B7FD757}" type="slidenum">
              <a:rPr lang="zh-CN" altLang="en-US" smtClean="0"/>
              <a:t>‹#›</a:t>
            </a:fld>
            <a:endParaRPr lang="zh-CN" altLang="en-US"/>
          </a:p>
        </p:txBody>
      </p:sp>
    </p:spTree>
    <p:extLst>
      <p:ext uri="{BB962C8B-B14F-4D97-AF65-F5344CB8AC3E}">
        <p14:creationId xmlns:p14="http://schemas.microsoft.com/office/powerpoint/2010/main" val="120903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DD896DF-1EBE-4745-9403-33ACACF5EE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CA29407-C29A-40D1-9518-47564393675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B15E9D-DC91-46B9-8C66-DC6F03759191}"/>
              </a:ext>
            </a:extLst>
          </p:cNvPr>
          <p:cNvSpPr>
            <a:spLocks noGrp="1"/>
          </p:cNvSpPr>
          <p:nvPr>
            <p:ph type="dt" sz="half" idx="10"/>
          </p:nvPr>
        </p:nvSpPr>
        <p:spPr/>
        <p:txBody>
          <a:bodyPr/>
          <a:lstStyle/>
          <a:p>
            <a:fld id="{E2139F2C-3FC3-4A2A-B90F-6F7F3598FFF2}" type="datetimeFigureOut">
              <a:rPr lang="zh-CN" altLang="en-US" smtClean="0"/>
              <a:t>2021/1/23</a:t>
            </a:fld>
            <a:endParaRPr lang="zh-CN" altLang="en-US"/>
          </a:p>
        </p:txBody>
      </p:sp>
      <p:sp>
        <p:nvSpPr>
          <p:cNvPr id="5" name="页脚占位符 4">
            <a:extLst>
              <a:ext uri="{FF2B5EF4-FFF2-40B4-BE49-F238E27FC236}">
                <a16:creationId xmlns:a16="http://schemas.microsoft.com/office/drawing/2014/main" id="{8E2BD23C-8903-4351-BF83-6E94DCA19B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8ED836-9B39-4721-914A-A7AEAC0D215B}"/>
              </a:ext>
            </a:extLst>
          </p:cNvPr>
          <p:cNvSpPr>
            <a:spLocks noGrp="1"/>
          </p:cNvSpPr>
          <p:nvPr>
            <p:ph type="sldNum" sz="quarter" idx="12"/>
          </p:nvPr>
        </p:nvSpPr>
        <p:spPr/>
        <p:txBody>
          <a:bodyPr/>
          <a:lstStyle/>
          <a:p>
            <a:fld id="{01808028-2F1B-4770-ABF9-BE432B7FD757}" type="slidenum">
              <a:rPr lang="zh-CN" altLang="en-US" smtClean="0"/>
              <a:t>‹#›</a:t>
            </a:fld>
            <a:endParaRPr lang="zh-CN" altLang="en-US"/>
          </a:p>
        </p:txBody>
      </p:sp>
    </p:spTree>
    <p:extLst>
      <p:ext uri="{BB962C8B-B14F-4D97-AF65-F5344CB8AC3E}">
        <p14:creationId xmlns:p14="http://schemas.microsoft.com/office/powerpoint/2010/main" val="4049100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23D15-272B-41AD-9E3C-60F0B90C4F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CD57E1-628E-4CA2-ABC5-153C50A73B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65F3EE-E5C7-488C-99C4-B0D22A0D207C}"/>
              </a:ext>
            </a:extLst>
          </p:cNvPr>
          <p:cNvSpPr>
            <a:spLocks noGrp="1"/>
          </p:cNvSpPr>
          <p:nvPr>
            <p:ph type="dt" sz="half" idx="10"/>
          </p:nvPr>
        </p:nvSpPr>
        <p:spPr/>
        <p:txBody>
          <a:bodyPr/>
          <a:lstStyle/>
          <a:p>
            <a:fld id="{E2139F2C-3FC3-4A2A-B90F-6F7F3598FFF2}" type="datetimeFigureOut">
              <a:rPr lang="zh-CN" altLang="en-US" smtClean="0"/>
              <a:t>2021/1/23</a:t>
            </a:fld>
            <a:endParaRPr lang="zh-CN" altLang="en-US"/>
          </a:p>
        </p:txBody>
      </p:sp>
      <p:sp>
        <p:nvSpPr>
          <p:cNvPr id="5" name="页脚占位符 4">
            <a:extLst>
              <a:ext uri="{FF2B5EF4-FFF2-40B4-BE49-F238E27FC236}">
                <a16:creationId xmlns:a16="http://schemas.microsoft.com/office/drawing/2014/main" id="{3327836B-FB7F-46B0-8345-93EE330E6D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EFF643-F39B-4E1D-A0E1-F02A974E6C31}"/>
              </a:ext>
            </a:extLst>
          </p:cNvPr>
          <p:cNvSpPr>
            <a:spLocks noGrp="1"/>
          </p:cNvSpPr>
          <p:nvPr>
            <p:ph type="sldNum" sz="quarter" idx="12"/>
          </p:nvPr>
        </p:nvSpPr>
        <p:spPr/>
        <p:txBody>
          <a:bodyPr/>
          <a:lstStyle/>
          <a:p>
            <a:fld id="{01808028-2F1B-4770-ABF9-BE432B7FD757}" type="slidenum">
              <a:rPr lang="zh-CN" altLang="en-US" smtClean="0"/>
              <a:t>‹#›</a:t>
            </a:fld>
            <a:endParaRPr lang="zh-CN" altLang="en-US"/>
          </a:p>
        </p:txBody>
      </p:sp>
    </p:spTree>
    <p:extLst>
      <p:ext uri="{BB962C8B-B14F-4D97-AF65-F5344CB8AC3E}">
        <p14:creationId xmlns:p14="http://schemas.microsoft.com/office/powerpoint/2010/main" val="417454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4ED5E-582A-4E03-8F17-B51BF59C8A7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98C3938-8004-46A8-8944-064BC9B52C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8C26214-7FFE-4FB1-A2F8-428E341DE192}"/>
              </a:ext>
            </a:extLst>
          </p:cNvPr>
          <p:cNvSpPr>
            <a:spLocks noGrp="1"/>
          </p:cNvSpPr>
          <p:nvPr>
            <p:ph type="dt" sz="half" idx="10"/>
          </p:nvPr>
        </p:nvSpPr>
        <p:spPr/>
        <p:txBody>
          <a:bodyPr/>
          <a:lstStyle/>
          <a:p>
            <a:fld id="{E2139F2C-3FC3-4A2A-B90F-6F7F3598FFF2}" type="datetimeFigureOut">
              <a:rPr lang="zh-CN" altLang="en-US" smtClean="0"/>
              <a:t>2021/1/23</a:t>
            </a:fld>
            <a:endParaRPr lang="zh-CN" altLang="en-US"/>
          </a:p>
        </p:txBody>
      </p:sp>
      <p:sp>
        <p:nvSpPr>
          <p:cNvPr id="5" name="页脚占位符 4">
            <a:extLst>
              <a:ext uri="{FF2B5EF4-FFF2-40B4-BE49-F238E27FC236}">
                <a16:creationId xmlns:a16="http://schemas.microsoft.com/office/drawing/2014/main" id="{91FFD12D-C730-42B9-9539-38407801A5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5E84F1-58A3-4C2A-8642-06E9E75CFA3D}"/>
              </a:ext>
            </a:extLst>
          </p:cNvPr>
          <p:cNvSpPr>
            <a:spLocks noGrp="1"/>
          </p:cNvSpPr>
          <p:nvPr>
            <p:ph type="sldNum" sz="quarter" idx="12"/>
          </p:nvPr>
        </p:nvSpPr>
        <p:spPr/>
        <p:txBody>
          <a:bodyPr/>
          <a:lstStyle/>
          <a:p>
            <a:fld id="{01808028-2F1B-4770-ABF9-BE432B7FD757}" type="slidenum">
              <a:rPr lang="zh-CN" altLang="en-US" smtClean="0"/>
              <a:t>‹#›</a:t>
            </a:fld>
            <a:endParaRPr lang="zh-CN" altLang="en-US"/>
          </a:p>
        </p:txBody>
      </p:sp>
    </p:spTree>
    <p:extLst>
      <p:ext uri="{BB962C8B-B14F-4D97-AF65-F5344CB8AC3E}">
        <p14:creationId xmlns:p14="http://schemas.microsoft.com/office/powerpoint/2010/main" val="9809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F7F45-9782-41A2-9B8F-4612E0255E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6EEB3D-8230-4E12-AA4F-A2DB6CA03BA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46B8EAD-C6D7-47F3-966B-24C472A1E8B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53B660E-DE8B-45FA-AC1B-C98D5563E581}"/>
              </a:ext>
            </a:extLst>
          </p:cNvPr>
          <p:cNvSpPr>
            <a:spLocks noGrp="1"/>
          </p:cNvSpPr>
          <p:nvPr>
            <p:ph type="dt" sz="half" idx="10"/>
          </p:nvPr>
        </p:nvSpPr>
        <p:spPr/>
        <p:txBody>
          <a:bodyPr/>
          <a:lstStyle/>
          <a:p>
            <a:fld id="{E2139F2C-3FC3-4A2A-B90F-6F7F3598FFF2}" type="datetimeFigureOut">
              <a:rPr lang="zh-CN" altLang="en-US" smtClean="0"/>
              <a:t>2021/1/23</a:t>
            </a:fld>
            <a:endParaRPr lang="zh-CN" altLang="en-US"/>
          </a:p>
        </p:txBody>
      </p:sp>
      <p:sp>
        <p:nvSpPr>
          <p:cNvPr id="6" name="页脚占位符 5">
            <a:extLst>
              <a:ext uri="{FF2B5EF4-FFF2-40B4-BE49-F238E27FC236}">
                <a16:creationId xmlns:a16="http://schemas.microsoft.com/office/drawing/2014/main" id="{F425CA57-E273-4067-81E6-BE2071294F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B7C759-03FF-4183-8226-9E7184D791F4}"/>
              </a:ext>
            </a:extLst>
          </p:cNvPr>
          <p:cNvSpPr>
            <a:spLocks noGrp="1"/>
          </p:cNvSpPr>
          <p:nvPr>
            <p:ph type="sldNum" sz="quarter" idx="12"/>
          </p:nvPr>
        </p:nvSpPr>
        <p:spPr/>
        <p:txBody>
          <a:bodyPr/>
          <a:lstStyle/>
          <a:p>
            <a:fld id="{01808028-2F1B-4770-ABF9-BE432B7FD757}" type="slidenum">
              <a:rPr lang="zh-CN" altLang="en-US" smtClean="0"/>
              <a:t>‹#›</a:t>
            </a:fld>
            <a:endParaRPr lang="zh-CN" altLang="en-US"/>
          </a:p>
        </p:txBody>
      </p:sp>
    </p:spTree>
    <p:extLst>
      <p:ext uri="{BB962C8B-B14F-4D97-AF65-F5344CB8AC3E}">
        <p14:creationId xmlns:p14="http://schemas.microsoft.com/office/powerpoint/2010/main" val="239351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357EF-5175-4C51-B9DA-DA19A28DC30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395BA14-633D-4FDB-8FC8-A6FAD678D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B15FD9A-7EA0-4771-99BF-778E8B55592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3B4D0B5-02BC-4ABC-A30C-9902262EDE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4E5607-72A5-48A4-BE91-B768E8C6F74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A621F89-4882-446D-BECE-2FC2C8789622}"/>
              </a:ext>
            </a:extLst>
          </p:cNvPr>
          <p:cNvSpPr>
            <a:spLocks noGrp="1"/>
          </p:cNvSpPr>
          <p:nvPr>
            <p:ph type="dt" sz="half" idx="10"/>
          </p:nvPr>
        </p:nvSpPr>
        <p:spPr/>
        <p:txBody>
          <a:bodyPr/>
          <a:lstStyle/>
          <a:p>
            <a:fld id="{E2139F2C-3FC3-4A2A-B90F-6F7F3598FFF2}" type="datetimeFigureOut">
              <a:rPr lang="zh-CN" altLang="en-US" smtClean="0"/>
              <a:t>2021/1/23</a:t>
            </a:fld>
            <a:endParaRPr lang="zh-CN" altLang="en-US"/>
          </a:p>
        </p:txBody>
      </p:sp>
      <p:sp>
        <p:nvSpPr>
          <p:cNvPr id="8" name="页脚占位符 7">
            <a:extLst>
              <a:ext uri="{FF2B5EF4-FFF2-40B4-BE49-F238E27FC236}">
                <a16:creationId xmlns:a16="http://schemas.microsoft.com/office/drawing/2014/main" id="{0D38F612-D157-4169-9624-15BED13EDE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1289AE-9881-432C-8CA4-62414938E576}"/>
              </a:ext>
            </a:extLst>
          </p:cNvPr>
          <p:cNvSpPr>
            <a:spLocks noGrp="1"/>
          </p:cNvSpPr>
          <p:nvPr>
            <p:ph type="sldNum" sz="quarter" idx="12"/>
          </p:nvPr>
        </p:nvSpPr>
        <p:spPr/>
        <p:txBody>
          <a:bodyPr/>
          <a:lstStyle/>
          <a:p>
            <a:fld id="{01808028-2F1B-4770-ABF9-BE432B7FD757}" type="slidenum">
              <a:rPr lang="zh-CN" altLang="en-US" smtClean="0"/>
              <a:t>‹#›</a:t>
            </a:fld>
            <a:endParaRPr lang="zh-CN" altLang="en-US"/>
          </a:p>
        </p:txBody>
      </p:sp>
    </p:spTree>
    <p:extLst>
      <p:ext uri="{BB962C8B-B14F-4D97-AF65-F5344CB8AC3E}">
        <p14:creationId xmlns:p14="http://schemas.microsoft.com/office/powerpoint/2010/main" val="299526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38DA7-3E48-4BA9-975B-3F47E59F51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8241FD7-502C-45FD-B5FF-4D8B63CD3D0B}"/>
              </a:ext>
            </a:extLst>
          </p:cNvPr>
          <p:cNvSpPr>
            <a:spLocks noGrp="1"/>
          </p:cNvSpPr>
          <p:nvPr>
            <p:ph type="dt" sz="half" idx="10"/>
          </p:nvPr>
        </p:nvSpPr>
        <p:spPr/>
        <p:txBody>
          <a:bodyPr/>
          <a:lstStyle/>
          <a:p>
            <a:fld id="{E2139F2C-3FC3-4A2A-B90F-6F7F3598FFF2}" type="datetimeFigureOut">
              <a:rPr lang="zh-CN" altLang="en-US" smtClean="0"/>
              <a:t>2021/1/23</a:t>
            </a:fld>
            <a:endParaRPr lang="zh-CN" altLang="en-US"/>
          </a:p>
        </p:txBody>
      </p:sp>
      <p:sp>
        <p:nvSpPr>
          <p:cNvPr id="4" name="页脚占位符 3">
            <a:extLst>
              <a:ext uri="{FF2B5EF4-FFF2-40B4-BE49-F238E27FC236}">
                <a16:creationId xmlns:a16="http://schemas.microsoft.com/office/drawing/2014/main" id="{1C5B20C5-C5D7-4547-93B6-7A086345C1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24E77CF-87A5-40DC-B735-2B77BD095B5F}"/>
              </a:ext>
            </a:extLst>
          </p:cNvPr>
          <p:cNvSpPr>
            <a:spLocks noGrp="1"/>
          </p:cNvSpPr>
          <p:nvPr>
            <p:ph type="sldNum" sz="quarter" idx="12"/>
          </p:nvPr>
        </p:nvSpPr>
        <p:spPr/>
        <p:txBody>
          <a:bodyPr/>
          <a:lstStyle/>
          <a:p>
            <a:fld id="{01808028-2F1B-4770-ABF9-BE432B7FD757}" type="slidenum">
              <a:rPr lang="zh-CN" altLang="en-US" smtClean="0"/>
              <a:t>‹#›</a:t>
            </a:fld>
            <a:endParaRPr lang="zh-CN" altLang="en-US"/>
          </a:p>
        </p:txBody>
      </p:sp>
    </p:spTree>
    <p:extLst>
      <p:ext uri="{BB962C8B-B14F-4D97-AF65-F5344CB8AC3E}">
        <p14:creationId xmlns:p14="http://schemas.microsoft.com/office/powerpoint/2010/main" val="135596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DB0DBF8-B51B-4940-AAA4-116A3405D318}"/>
              </a:ext>
            </a:extLst>
          </p:cNvPr>
          <p:cNvSpPr>
            <a:spLocks noGrp="1"/>
          </p:cNvSpPr>
          <p:nvPr>
            <p:ph type="dt" sz="half" idx="10"/>
          </p:nvPr>
        </p:nvSpPr>
        <p:spPr/>
        <p:txBody>
          <a:bodyPr/>
          <a:lstStyle/>
          <a:p>
            <a:fld id="{E2139F2C-3FC3-4A2A-B90F-6F7F3598FFF2}" type="datetimeFigureOut">
              <a:rPr lang="zh-CN" altLang="en-US" smtClean="0"/>
              <a:t>2021/1/23</a:t>
            </a:fld>
            <a:endParaRPr lang="zh-CN" altLang="en-US"/>
          </a:p>
        </p:txBody>
      </p:sp>
      <p:sp>
        <p:nvSpPr>
          <p:cNvPr id="3" name="页脚占位符 2">
            <a:extLst>
              <a:ext uri="{FF2B5EF4-FFF2-40B4-BE49-F238E27FC236}">
                <a16:creationId xmlns:a16="http://schemas.microsoft.com/office/drawing/2014/main" id="{093983D1-0FED-469D-9034-414C278173C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66ADCC9-1943-4033-ACED-515839E80C27}"/>
              </a:ext>
            </a:extLst>
          </p:cNvPr>
          <p:cNvSpPr>
            <a:spLocks noGrp="1"/>
          </p:cNvSpPr>
          <p:nvPr>
            <p:ph type="sldNum" sz="quarter" idx="12"/>
          </p:nvPr>
        </p:nvSpPr>
        <p:spPr/>
        <p:txBody>
          <a:bodyPr/>
          <a:lstStyle/>
          <a:p>
            <a:fld id="{01808028-2F1B-4770-ABF9-BE432B7FD757}" type="slidenum">
              <a:rPr lang="zh-CN" altLang="en-US" smtClean="0"/>
              <a:t>‹#›</a:t>
            </a:fld>
            <a:endParaRPr lang="zh-CN" altLang="en-US"/>
          </a:p>
        </p:txBody>
      </p:sp>
    </p:spTree>
    <p:extLst>
      <p:ext uri="{BB962C8B-B14F-4D97-AF65-F5344CB8AC3E}">
        <p14:creationId xmlns:p14="http://schemas.microsoft.com/office/powerpoint/2010/main" val="385955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BB5AC-96FD-4193-8F3A-8DFD598555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031F8A6-132E-477A-8314-1BAD54FA9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A1B96E-05EA-417A-AD82-6B7B7CC94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F69922-92E9-4CE6-952C-5B688C003E9E}"/>
              </a:ext>
            </a:extLst>
          </p:cNvPr>
          <p:cNvSpPr>
            <a:spLocks noGrp="1"/>
          </p:cNvSpPr>
          <p:nvPr>
            <p:ph type="dt" sz="half" idx="10"/>
          </p:nvPr>
        </p:nvSpPr>
        <p:spPr/>
        <p:txBody>
          <a:bodyPr/>
          <a:lstStyle/>
          <a:p>
            <a:fld id="{E2139F2C-3FC3-4A2A-B90F-6F7F3598FFF2}" type="datetimeFigureOut">
              <a:rPr lang="zh-CN" altLang="en-US" smtClean="0"/>
              <a:t>2021/1/23</a:t>
            </a:fld>
            <a:endParaRPr lang="zh-CN" altLang="en-US"/>
          </a:p>
        </p:txBody>
      </p:sp>
      <p:sp>
        <p:nvSpPr>
          <p:cNvPr id="6" name="页脚占位符 5">
            <a:extLst>
              <a:ext uri="{FF2B5EF4-FFF2-40B4-BE49-F238E27FC236}">
                <a16:creationId xmlns:a16="http://schemas.microsoft.com/office/drawing/2014/main" id="{8AC74674-84BE-44B5-AF64-7ACB22E97A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0A2D3D-12DD-46DA-A493-E04821DAD157}"/>
              </a:ext>
            </a:extLst>
          </p:cNvPr>
          <p:cNvSpPr>
            <a:spLocks noGrp="1"/>
          </p:cNvSpPr>
          <p:nvPr>
            <p:ph type="sldNum" sz="quarter" idx="12"/>
          </p:nvPr>
        </p:nvSpPr>
        <p:spPr/>
        <p:txBody>
          <a:bodyPr/>
          <a:lstStyle/>
          <a:p>
            <a:fld id="{01808028-2F1B-4770-ABF9-BE432B7FD757}" type="slidenum">
              <a:rPr lang="zh-CN" altLang="en-US" smtClean="0"/>
              <a:t>‹#›</a:t>
            </a:fld>
            <a:endParaRPr lang="zh-CN" altLang="en-US"/>
          </a:p>
        </p:txBody>
      </p:sp>
    </p:spTree>
    <p:extLst>
      <p:ext uri="{BB962C8B-B14F-4D97-AF65-F5344CB8AC3E}">
        <p14:creationId xmlns:p14="http://schemas.microsoft.com/office/powerpoint/2010/main" val="47605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0B3AB-D7D3-4017-A1EE-D1F846CF55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6C2989-5C93-4791-889B-33065AB5FB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301315-6C03-4C5F-AB03-A12509479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933FEDE-211F-43F9-9323-2D393EF13A88}"/>
              </a:ext>
            </a:extLst>
          </p:cNvPr>
          <p:cNvSpPr>
            <a:spLocks noGrp="1"/>
          </p:cNvSpPr>
          <p:nvPr>
            <p:ph type="dt" sz="half" idx="10"/>
          </p:nvPr>
        </p:nvSpPr>
        <p:spPr/>
        <p:txBody>
          <a:bodyPr/>
          <a:lstStyle/>
          <a:p>
            <a:fld id="{E2139F2C-3FC3-4A2A-B90F-6F7F3598FFF2}" type="datetimeFigureOut">
              <a:rPr lang="zh-CN" altLang="en-US" smtClean="0"/>
              <a:t>2021/1/23</a:t>
            </a:fld>
            <a:endParaRPr lang="zh-CN" altLang="en-US"/>
          </a:p>
        </p:txBody>
      </p:sp>
      <p:sp>
        <p:nvSpPr>
          <p:cNvPr id="6" name="页脚占位符 5">
            <a:extLst>
              <a:ext uri="{FF2B5EF4-FFF2-40B4-BE49-F238E27FC236}">
                <a16:creationId xmlns:a16="http://schemas.microsoft.com/office/drawing/2014/main" id="{EDDC0873-B47A-4BB7-B6AA-9234D96F84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9DF2F0-0D1C-4BF1-A137-A99AF5ED2E5B}"/>
              </a:ext>
            </a:extLst>
          </p:cNvPr>
          <p:cNvSpPr>
            <a:spLocks noGrp="1"/>
          </p:cNvSpPr>
          <p:nvPr>
            <p:ph type="sldNum" sz="quarter" idx="12"/>
          </p:nvPr>
        </p:nvSpPr>
        <p:spPr/>
        <p:txBody>
          <a:bodyPr/>
          <a:lstStyle/>
          <a:p>
            <a:fld id="{01808028-2F1B-4770-ABF9-BE432B7FD757}" type="slidenum">
              <a:rPr lang="zh-CN" altLang="en-US" smtClean="0"/>
              <a:t>‹#›</a:t>
            </a:fld>
            <a:endParaRPr lang="zh-CN" altLang="en-US"/>
          </a:p>
        </p:txBody>
      </p:sp>
    </p:spTree>
    <p:extLst>
      <p:ext uri="{BB962C8B-B14F-4D97-AF65-F5344CB8AC3E}">
        <p14:creationId xmlns:p14="http://schemas.microsoft.com/office/powerpoint/2010/main" val="163250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12DB79-A3A1-40D9-BE51-2C41360B8D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85340D5-5649-4834-AEFB-DBD5E0D1EC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8669B6-6710-4D2F-BA5A-1079E4E871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39F2C-3FC3-4A2A-B90F-6F7F3598FFF2}" type="datetimeFigureOut">
              <a:rPr lang="zh-CN" altLang="en-US" smtClean="0"/>
              <a:t>2021/1/23</a:t>
            </a:fld>
            <a:endParaRPr lang="zh-CN" altLang="en-US"/>
          </a:p>
        </p:txBody>
      </p:sp>
      <p:sp>
        <p:nvSpPr>
          <p:cNvPr id="5" name="页脚占位符 4">
            <a:extLst>
              <a:ext uri="{FF2B5EF4-FFF2-40B4-BE49-F238E27FC236}">
                <a16:creationId xmlns:a16="http://schemas.microsoft.com/office/drawing/2014/main" id="{5C26AC5F-383F-40B8-A938-925DB3F94B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EE9B5C-8B72-4F6F-937D-18BB48759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08028-2F1B-4770-ABF9-BE432B7FD757}" type="slidenum">
              <a:rPr lang="zh-CN" altLang="en-US" smtClean="0"/>
              <a:t>‹#›</a:t>
            </a:fld>
            <a:endParaRPr lang="zh-CN" altLang="en-US"/>
          </a:p>
        </p:txBody>
      </p:sp>
    </p:spTree>
    <p:extLst>
      <p:ext uri="{BB962C8B-B14F-4D97-AF65-F5344CB8AC3E}">
        <p14:creationId xmlns:p14="http://schemas.microsoft.com/office/powerpoint/2010/main" val="3861901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0B0CF-5A72-4F97-AD13-82862F7B2E2E}"/>
              </a:ext>
            </a:extLst>
          </p:cNvPr>
          <p:cNvSpPr>
            <a:spLocks noGrp="1"/>
          </p:cNvSpPr>
          <p:nvPr>
            <p:ph type="ctrTitle"/>
          </p:nvPr>
        </p:nvSpPr>
        <p:spPr/>
        <p:txBody>
          <a:bodyPr/>
          <a:lstStyle/>
          <a:p>
            <a:r>
              <a:rPr lang="zh-CN" altLang="en-US" dirty="0"/>
              <a:t>以太坊</a:t>
            </a:r>
          </a:p>
        </p:txBody>
      </p:sp>
      <p:sp>
        <p:nvSpPr>
          <p:cNvPr id="3" name="副标题 2">
            <a:extLst>
              <a:ext uri="{FF2B5EF4-FFF2-40B4-BE49-F238E27FC236}">
                <a16:creationId xmlns:a16="http://schemas.microsoft.com/office/drawing/2014/main" id="{5F66F099-8BAB-4AF0-85FE-582B4EE601DF}"/>
              </a:ext>
            </a:extLst>
          </p:cNvPr>
          <p:cNvSpPr>
            <a:spLocks noGrp="1"/>
          </p:cNvSpPr>
          <p:nvPr>
            <p:ph type="subTitle" idx="1"/>
          </p:nvPr>
        </p:nvSpPr>
        <p:spPr/>
        <p:txBody>
          <a:bodyPr/>
          <a:lstStyle/>
          <a:p>
            <a:endParaRPr lang="en-US" altLang="zh-CN" dirty="0"/>
          </a:p>
          <a:p>
            <a:r>
              <a:rPr lang="zh-CN" altLang="en-US" dirty="0"/>
              <a:t>王林</a:t>
            </a:r>
          </a:p>
        </p:txBody>
      </p:sp>
    </p:spTree>
    <p:extLst>
      <p:ext uri="{BB962C8B-B14F-4D97-AF65-F5344CB8AC3E}">
        <p14:creationId xmlns:p14="http://schemas.microsoft.com/office/powerpoint/2010/main" val="199150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9B9F8-FBAA-4CA1-94D3-40EA0D75DCD9}"/>
              </a:ext>
            </a:extLst>
          </p:cNvPr>
          <p:cNvSpPr>
            <a:spLocks noGrp="1"/>
          </p:cNvSpPr>
          <p:nvPr>
            <p:ph type="title"/>
          </p:nvPr>
        </p:nvSpPr>
        <p:spPr/>
        <p:txBody>
          <a:bodyPr/>
          <a:lstStyle/>
          <a:p>
            <a:r>
              <a:rPr lang="en-US" altLang="zh-CN" b="1" dirty="0"/>
              <a:t>Gas</a:t>
            </a:r>
            <a:r>
              <a:rPr lang="zh-CN" altLang="en-US" b="1" dirty="0"/>
              <a:t>和支付</a:t>
            </a:r>
            <a:endParaRPr lang="zh-CN" altLang="en-US" dirty="0"/>
          </a:p>
        </p:txBody>
      </p:sp>
      <p:sp>
        <p:nvSpPr>
          <p:cNvPr id="3" name="内容占位符 2">
            <a:extLst>
              <a:ext uri="{FF2B5EF4-FFF2-40B4-BE49-F238E27FC236}">
                <a16:creationId xmlns:a16="http://schemas.microsoft.com/office/drawing/2014/main" id="{570EE936-DEAD-42B2-AF94-DFE5E8304799}"/>
              </a:ext>
            </a:extLst>
          </p:cNvPr>
          <p:cNvSpPr>
            <a:spLocks noGrp="1"/>
          </p:cNvSpPr>
          <p:nvPr>
            <p:ph idx="1"/>
          </p:nvPr>
        </p:nvSpPr>
        <p:spPr/>
        <p:txBody>
          <a:bodyPr/>
          <a:lstStyle/>
          <a:p>
            <a:r>
              <a:rPr lang="ja-JP" altLang="en-US" dirty="0"/>
              <a:t>在以太坊网络上进行的每一笔交易都会产生费用ーー这笔费用被称为「</a:t>
            </a:r>
            <a:r>
              <a:rPr lang="en-US" altLang="ja-JP" dirty="0"/>
              <a:t>Gas</a:t>
            </a:r>
            <a:r>
              <a:rPr lang="ja-JP" altLang="en-US" dirty="0"/>
              <a:t>」。</a:t>
            </a:r>
            <a:endParaRPr lang="en-US" altLang="ja-JP" dirty="0"/>
          </a:p>
          <a:p>
            <a:r>
              <a:rPr lang="en-US" altLang="zh-CN" dirty="0"/>
              <a:t>Gas</a:t>
            </a:r>
            <a:r>
              <a:rPr lang="zh-CN" altLang="en-US" dirty="0"/>
              <a:t>不仅用于支付计算的费用，还用于支付存储的使用费用。</a:t>
            </a:r>
          </a:p>
        </p:txBody>
      </p:sp>
    </p:spTree>
    <p:extLst>
      <p:ext uri="{BB962C8B-B14F-4D97-AF65-F5344CB8AC3E}">
        <p14:creationId xmlns:p14="http://schemas.microsoft.com/office/powerpoint/2010/main" val="1088844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7FC7A-D787-4718-B451-122481BF6777}"/>
              </a:ext>
            </a:extLst>
          </p:cNvPr>
          <p:cNvSpPr>
            <a:spLocks noGrp="1"/>
          </p:cNvSpPr>
          <p:nvPr>
            <p:ph type="title"/>
          </p:nvPr>
        </p:nvSpPr>
        <p:spPr/>
        <p:txBody>
          <a:bodyPr/>
          <a:lstStyle/>
          <a:p>
            <a:r>
              <a:rPr lang="zh-CN" altLang="en-US" dirty="0"/>
              <a:t>交易</a:t>
            </a:r>
          </a:p>
        </p:txBody>
      </p:sp>
      <p:sp>
        <p:nvSpPr>
          <p:cNvPr id="3" name="内容占位符 2">
            <a:extLst>
              <a:ext uri="{FF2B5EF4-FFF2-40B4-BE49-F238E27FC236}">
                <a16:creationId xmlns:a16="http://schemas.microsoft.com/office/drawing/2014/main" id="{E4EBEEE1-1CA7-454E-B2F8-C8E219DE7C41}"/>
              </a:ext>
            </a:extLst>
          </p:cNvPr>
          <p:cNvSpPr>
            <a:spLocks noGrp="1"/>
          </p:cNvSpPr>
          <p:nvPr>
            <p:ph idx="1"/>
          </p:nvPr>
        </p:nvSpPr>
        <p:spPr/>
        <p:txBody>
          <a:bodyPr>
            <a:normAutofit fontScale="85000" lnSpcReduction="10000"/>
          </a:bodyPr>
          <a:lstStyle/>
          <a:p>
            <a:r>
              <a:rPr lang="zh-CN" altLang="en-US" dirty="0"/>
              <a:t>一个交易包含：</a:t>
            </a:r>
            <a:endParaRPr lang="en-US" altLang="zh-CN" dirty="0"/>
          </a:p>
          <a:p>
            <a:pPr lvl="1"/>
            <a:r>
              <a:rPr lang="en-US" altLang="zh-CN" dirty="0"/>
              <a:t>Nonce</a:t>
            </a:r>
            <a:r>
              <a:rPr lang="zh-CN" altLang="en-US" dirty="0"/>
              <a:t>：发送方发送的交易数量的计数</a:t>
            </a:r>
            <a:endParaRPr lang="en-US" altLang="zh-CN" dirty="0"/>
          </a:p>
          <a:p>
            <a:pPr lvl="1"/>
            <a:r>
              <a:rPr lang="en-US" altLang="zh-CN" dirty="0" err="1"/>
              <a:t>gasPrice</a:t>
            </a:r>
            <a:r>
              <a:rPr lang="zh-CN" altLang="en-US" dirty="0"/>
              <a:t>：发送方愿意支付每单位</a:t>
            </a:r>
            <a:r>
              <a:rPr lang="en-US" altLang="zh-CN" dirty="0"/>
              <a:t>Gas</a:t>
            </a:r>
            <a:r>
              <a:rPr lang="zh-CN" altLang="en-US" dirty="0"/>
              <a:t>所需执行交易的</a:t>
            </a:r>
            <a:r>
              <a:rPr lang="en-US" altLang="zh-CN" dirty="0"/>
              <a:t>Wei</a:t>
            </a:r>
            <a:r>
              <a:rPr lang="zh-CN" altLang="en-US" dirty="0"/>
              <a:t>数量；</a:t>
            </a:r>
            <a:endParaRPr lang="en-US" altLang="zh-CN" dirty="0"/>
          </a:p>
          <a:p>
            <a:pPr lvl="1"/>
            <a:r>
              <a:rPr lang="en-US" altLang="zh-CN" dirty="0" err="1"/>
              <a:t>gasLimit</a:t>
            </a:r>
            <a:r>
              <a:rPr lang="zh-CN" altLang="en-US" dirty="0"/>
              <a:t>：发送方愿意支付的执行这一交易的</a:t>
            </a:r>
            <a:r>
              <a:rPr lang="en-US" altLang="zh-CN" dirty="0"/>
              <a:t>Gas</a:t>
            </a:r>
            <a:r>
              <a:rPr lang="zh-CN" altLang="en-US" dirty="0"/>
              <a:t>最大数量。这个数额是预先设定和支付的；</a:t>
            </a:r>
            <a:endParaRPr lang="en-US" altLang="zh-CN" dirty="0"/>
          </a:p>
          <a:p>
            <a:pPr lvl="1"/>
            <a:r>
              <a:rPr lang="en-US" altLang="zh-CN" dirty="0"/>
              <a:t>to</a:t>
            </a:r>
            <a:r>
              <a:rPr lang="zh-CN" altLang="en-US" dirty="0"/>
              <a:t>：接收方的地址，在创建合约的交易中，合约帐户地址还不存在，因此使用了空值；</a:t>
            </a:r>
            <a:endParaRPr lang="en-US" altLang="zh-CN" dirty="0"/>
          </a:p>
          <a:p>
            <a:pPr lvl="1"/>
            <a:r>
              <a:rPr lang="en-US" altLang="zh-CN" dirty="0"/>
              <a:t>Value</a:t>
            </a:r>
            <a:r>
              <a:rPr lang="zh-CN" altLang="en-US" dirty="0"/>
              <a:t>：从发送方转移到收件方的金额，在创建合约的交易中，这个</a:t>
            </a:r>
            <a:r>
              <a:rPr lang="en-US" altLang="zh-CN" dirty="0"/>
              <a:t>Value</a:t>
            </a:r>
            <a:r>
              <a:rPr lang="zh-CN" altLang="en-US" dirty="0"/>
              <a:t>作为新创建合约账户内的起始余额；</a:t>
            </a:r>
            <a:endParaRPr lang="en-US" altLang="zh-CN" dirty="0"/>
          </a:p>
          <a:p>
            <a:pPr lvl="1"/>
            <a:r>
              <a:rPr lang="en-US" altLang="zh-CN" dirty="0"/>
              <a:t>v, r, s</a:t>
            </a:r>
            <a:r>
              <a:rPr lang="zh-CN" altLang="en-US" dirty="0"/>
              <a:t>：用于生成识别交易发送方的签名；</a:t>
            </a:r>
            <a:endParaRPr lang="en-US" altLang="zh-CN" dirty="0"/>
          </a:p>
          <a:p>
            <a:pPr lvl="1"/>
            <a:r>
              <a:rPr lang="en-US" altLang="zh-CN" dirty="0"/>
              <a:t>Init</a:t>
            </a:r>
            <a:r>
              <a:rPr lang="zh-CN" altLang="en-US" dirty="0"/>
              <a:t>（只存在于创建合同的交易中）：用于初始化新合约帐户的</a:t>
            </a:r>
            <a:r>
              <a:rPr lang="en-US" altLang="zh-CN" dirty="0"/>
              <a:t>EVM</a:t>
            </a:r>
            <a:r>
              <a:rPr lang="zh-CN" altLang="en-US" dirty="0"/>
              <a:t>代码片段，它只运行一次，然后被丢弃，当</a:t>
            </a:r>
            <a:r>
              <a:rPr lang="en-US" altLang="zh-CN" dirty="0" err="1"/>
              <a:t>init</a:t>
            </a:r>
            <a:r>
              <a:rPr lang="zh-CN" altLang="en-US" dirty="0"/>
              <a:t>第一次运行时，它会返回帐户代码的主体，这个代码是与合约帐户永久关联的一段代码；</a:t>
            </a:r>
            <a:endParaRPr lang="en-US" altLang="zh-CN" dirty="0"/>
          </a:p>
          <a:p>
            <a:pPr lvl="1"/>
            <a:r>
              <a:rPr lang="en-US" altLang="zh-CN" dirty="0"/>
              <a:t>data</a:t>
            </a:r>
            <a:r>
              <a:rPr lang="zh-CN" altLang="en-US" dirty="0"/>
              <a:t>（只存在于消息调用中的可选字段）：消息调用的输入数据（即参数）。例如，如果一个智能合约充当域名注册服务，那么对该合约的调用可能会有诸如域名以及</a:t>
            </a:r>
            <a:r>
              <a:rPr lang="en-US" altLang="zh-CN" dirty="0"/>
              <a:t>IP</a:t>
            </a:r>
            <a:r>
              <a:rPr lang="zh-CN" altLang="en-US" dirty="0"/>
              <a:t>地址等输入字段。</a:t>
            </a:r>
          </a:p>
        </p:txBody>
      </p:sp>
    </p:spTree>
    <p:extLst>
      <p:ext uri="{BB962C8B-B14F-4D97-AF65-F5344CB8AC3E}">
        <p14:creationId xmlns:p14="http://schemas.microsoft.com/office/powerpoint/2010/main" val="398396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E7CB9-7CB0-423D-8CE1-84D0265623F1}"/>
              </a:ext>
            </a:extLst>
          </p:cNvPr>
          <p:cNvSpPr>
            <a:spLocks noGrp="1"/>
          </p:cNvSpPr>
          <p:nvPr>
            <p:ph type="title"/>
          </p:nvPr>
        </p:nvSpPr>
        <p:spPr/>
        <p:txBody>
          <a:bodyPr/>
          <a:lstStyle/>
          <a:p>
            <a:r>
              <a:rPr lang="zh-CN" altLang="en-US" dirty="0"/>
              <a:t>区块</a:t>
            </a:r>
          </a:p>
        </p:txBody>
      </p:sp>
      <p:sp>
        <p:nvSpPr>
          <p:cNvPr id="3" name="内容占位符 2">
            <a:extLst>
              <a:ext uri="{FF2B5EF4-FFF2-40B4-BE49-F238E27FC236}">
                <a16:creationId xmlns:a16="http://schemas.microsoft.com/office/drawing/2014/main" id="{8F0E26C8-3693-4D9B-88EA-65DADC400887}"/>
              </a:ext>
            </a:extLst>
          </p:cNvPr>
          <p:cNvSpPr>
            <a:spLocks noGrp="1"/>
          </p:cNvSpPr>
          <p:nvPr>
            <p:ph idx="1"/>
          </p:nvPr>
        </p:nvSpPr>
        <p:spPr/>
        <p:txBody>
          <a:bodyPr/>
          <a:lstStyle/>
          <a:p>
            <a:r>
              <a:rPr lang="zh-CN" altLang="en-US" dirty="0"/>
              <a:t>所有的交易都被组合成「区块」，区块链则包含一系列这样被链接在一起的区块。</a:t>
            </a:r>
          </a:p>
        </p:txBody>
      </p:sp>
    </p:spTree>
    <p:extLst>
      <p:ext uri="{BB962C8B-B14F-4D97-AF65-F5344CB8AC3E}">
        <p14:creationId xmlns:p14="http://schemas.microsoft.com/office/powerpoint/2010/main" val="1964755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2DB8F-1072-4A28-B4C8-23760FC5813C}"/>
              </a:ext>
            </a:extLst>
          </p:cNvPr>
          <p:cNvSpPr>
            <a:spLocks noGrp="1"/>
          </p:cNvSpPr>
          <p:nvPr>
            <p:ph type="title"/>
          </p:nvPr>
        </p:nvSpPr>
        <p:spPr/>
        <p:txBody>
          <a:bodyPr/>
          <a:lstStyle/>
          <a:p>
            <a:r>
              <a:rPr lang="zh-CN" altLang="en-US" dirty="0"/>
              <a:t>区块的难度</a:t>
            </a:r>
          </a:p>
        </p:txBody>
      </p:sp>
      <p:sp>
        <p:nvSpPr>
          <p:cNvPr id="3" name="内容占位符 2">
            <a:extLst>
              <a:ext uri="{FF2B5EF4-FFF2-40B4-BE49-F238E27FC236}">
                <a16:creationId xmlns:a16="http://schemas.microsoft.com/office/drawing/2014/main" id="{271AE6C2-8EB9-4E29-82F3-3A57B4C115AF}"/>
              </a:ext>
            </a:extLst>
          </p:cNvPr>
          <p:cNvSpPr>
            <a:spLocks noGrp="1"/>
          </p:cNvSpPr>
          <p:nvPr>
            <p:ph idx="1"/>
          </p:nvPr>
        </p:nvSpPr>
        <p:spPr>
          <a:xfrm>
            <a:off x="663271" y="1507573"/>
            <a:ext cx="10515600" cy="4351338"/>
          </a:xfrm>
        </p:spPr>
        <p:txBody>
          <a:bodyPr/>
          <a:lstStyle/>
          <a:p>
            <a:r>
              <a:rPr lang="zh-CN" altLang="en-US" dirty="0"/>
              <a:t>区块的「难度」用于在验证区块的时间内来加强一致性。元区块的难度为</a:t>
            </a:r>
            <a:r>
              <a:rPr lang="en-US" altLang="zh-CN" dirty="0"/>
              <a:t>131,072</a:t>
            </a:r>
            <a:r>
              <a:rPr lang="zh-CN" altLang="en-US" dirty="0"/>
              <a:t>，并用一个特殊的公式来计算后面每个区块的难度。如果某个区块比前一个区块更快地被验证，那么以太坊协议会增加该区块的难度。</a:t>
            </a:r>
            <a:endParaRPr lang="en-US" altLang="zh-CN" dirty="0"/>
          </a:p>
          <a:p>
            <a:r>
              <a:rPr lang="zh-CN" altLang="en-US" dirty="0"/>
              <a:t>区块的难度与</a:t>
            </a:r>
            <a:r>
              <a:rPr lang="en-US" altLang="zh-CN" dirty="0"/>
              <a:t>nonce</a:t>
            </a:r>
            <a:r>
              <a:rPr lang="zh-CN" altLang="en-US" dirty="0"/>
              <a:t>之间的关系在数学上表示为</a:t>
            </a:r>
            <a:r>
              <a:rPr lang="en-US" altLang="zh-CN" dirty="0"/>
              <a:t>:</a:t>
            </a:r>
            <a:endParaRPr lang="zh-CN" altLang="en-US" dirty="0"/>
          </a:p>
        </p:txBody>
      </p:sp>
      <p:pic>
        <p:nvPicPr>
          <p:cNvPr id="2050" name="Picture 2" descr="640?wx_fmt=png">
            <a:extLst>
              <a:ext uri="{FF2B5EF4-FFF2-40B4-BE49-F238E27FC236}">
                <a16:creationId xmlns:a16="http://schemas.microsoft.com/office/drawing/2014/main" id="{7E12FB29-BFF4-42F4-A4FB-6BC57E65B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2490" y="3033712"/>
            <a:ext cx="112395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723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4ADEB-BACF-4E59-9981-AD5D81EF03E0}"/>
              </a:ext>
            </a:extLst>
          </p:cNvPr>
          <p:cNvSpPr>
            <a:spLocks noGrp="1"/>
          </p:cNvSpPr>
          <p:nvPr>
            <p:ph type="title"/>
          </p:nvPr>
        </p:nvSpPr>
        <p:spPr/>
        <p:txBody>
          <a:bodyPr/>
          <a:lstStyle/>
          <a:p>
            <a:r>
              <a:rPr lang="zh-CN" altLang="en-US" dirty="0"/>
              <a:t>交易的执行</a:t>
            </a:r>
          </a:p>
        </p:txBody>
      </p:sp>
      <p:sp>
        <p:nvSpPr>
          <p:cNvPr id="3" name="内容占位符 2">
            <a:extLst>
              <a:ext uri="{FF2B5EF4-FFF2-40B4-BE49-F238E27FC236}">
                <a16:creationId xmlns:a16="http://schemas.microsoft.com/office/drawing/2014/main" id="{4D6364E4-C873-4BC9-A801-22218383F219}"/>
              </a:ext>
            </a:extLst>
          </p:cNvPr>
          <p:cNvSpPr>
            <a:spLocks noGrp="1"/>
          </p:cNvSpPr>
          <p:nvPr>
            <p:ph idx="1"/>
          </p:nvPr>
        </p:nvSpPr>
        <p:spPr/>
        <p:txBody>
          <a:bodyPr/>
          <a:lstStyle/>
          <a:p>
            <a:r>
              <a:rPr lang="zh-CN" altLang="en-US" dirty="0"/>
              <a:t>验证：</a:t>
            </a:r>
            <a:endParaRPr lang="en-US" altLang="zh-CN" dirty="0"/>
          </a:p>
          <a:p>
            <a:pPr lvl="1"/>
            <a:r>
              <a:rPr lang="zh-CN" altLang="en-US" dirty="0"/>
              <a:t>交易格式</a:t>
            </a:r>
            <a:endParaRPr lang="en-US" altLang="zh-CN" dirty="0"/>
          </a:p>
          <a:p>
            <a:pPr lvl="1"/>
            <a:r>
              <a:rPr lang="zh-CN" altLang="en-US" dirty="0"/>
              <a:t>交易签名</a:t>
            </a:r>
            <a:endParaRPr lang="en-US" altLang="zh-CN" dirty="0"/>
          </a:p>
          <a:p>
            <a:pPr lvl="1"/>
            <a:r>
              <a:rPr lang="zh-CN" altLang="en-US" dirty="0"/>
              <a:t>交易</a:t>
            </a:r>
            <a:r>
              <a:rPr lang="en-US" altLang="zh-CN" dirty="0"/>
              <a:t>nonce</a:t>
            </a:r>
          </a:p>
          <a:p>
            <a:pPr lvl="1"/>
            <a:r>
              <a:rPr lang="zh-CN" altLang="en-US" dirty="0"/>
              <a:t>交易</a:t>
            </a:r>
            <a:r>
              <a:rPr lang="en-US" altLang="zh-CN" dirty="0"/>
              <a:t>Gas</a:t>
            </a:r>
            <a:r>
              <a:rPr lang="zh-CN" altLang="en-US" dirty="0"/>
              <a:t>限额</a:t>
            </a:r>
            <a:endParaRPr lang="en-US" altLang="zh-CN" dirty="0"/>
          </a:p>
          <a:p>
            <a:pPr lvl="1"/>
            <a:r>
              <a:rPr lang="zh-CN" altLang="en-US" dirty="0"/>
              <a:t>发送者账户余额是否足够支付</a:t>
            </a:r>
            <a:r>
              <a:rPr lang="en-US" altLang="zh-CN" dirty="0"/>
              <a:t>Gas</a:t>
            </a:r>
          </a:p>
          <a:p>
            <a:r>
              <a:rPr lang="zh-CN" altLang="en-US" dirty="0"/>
              <a:t>执行交易</a:t>
            </a:r>
            <a:endParaRPr lang="en-US" altLang="zh-CN" dirty="0"/>
          </a:p>
          <a:p>
            <a:r>
              <a:rPr lang="zh-CN" altLang="en-US" dirty="0"/>
              <a:t>结算</a:t>
            </a:r>
            <a:r>
              <a:rPr lang="en-US" altLang="zh-CN" dirty="0"/>
              <a:t>Gas</a:t>
            </a:r>
            <a:r>
              <a:rPr lang="zh-CN" altLang="en-US" dirty="0"/>
              <a:t>和退款</a:t>
            </a:r>
            <a:endParaRPr lang="en-US" altLang="zh-CN" dirty="0"/>
          </a:p>
        </p:txBody>
      </p:sp>
    </p:spTree>
    <p:extLst>
      <p:ext uri="{BB962C8B-B14F-4D97-AF65-F5344CB8AC3E}">
        <p14:creationId xmlns:p14="http://schemas.microsoft.com/office/powerpoint/2010/main" val="331384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A6328F-4B29-464F-9573-533277307CEA}"/>
              </a:ext>
            </a:extLst>
          </p:cNvPr>
          <p:cNvSpPr>
            <a:spLocks noGrp="1"/>
          </p:cNvSpPr>
          <p:nvPr>
            <p:ph type="title"/>
          </p:nvPr>
        </p:nvSpPr>
        <p:spPr/>
        <p:txBody>
          <a:bodyPr/>
          <a:lstStyle/>
          <a:p>
            <a:r>
              <a:rPr lang="zh-CN" altLang="en-US" dirty="0"/>
              <a:t>合约创建</a:t>
            </a:r>
          </a:p>
        </p:txBody>
      </p:sp>
      <p:sp>
        <p:nvSpPr>
          <p:cNvPr id="3" name="内容占位符 2">
            <a:extLst>
              <a:ext uri="{FF2B5EF4-FFF2-40B4-BE49-F238E27FC236}">
                <a16:creationId xmlns:a16="http://schemas.microsoft.com/office/drawing/2014/main" id="{1ABDD4C5-3DC0-47A9-8F3E-0514DA9EDCEE}"/>
              </a:ext>
            </a:extLst>
          </p:cNvPr>
          <p:cNvSpPr>
            <a:spLocks noGrp="1"/>
          </p:cNvSpPr>
          <p:nvPr>
            <p:ph idx="1"/>
          </p:nvPr>
        </p:nvSpPr>
        <p:spPr/>
        <p:txBody>
          <a:bodyPr/>
          <a:lstStyle/>
          <a:p>
            <a:r>
              <a:rPr lang="zh-CN" altLang="en-US" dirty="0"/>
              <a:t>为了创建一个新的合约账户，我们使用一个特殊的公式来声明新账户的地址。然后我们使用下面的方法来初始化一个账户：</a:t>
            </a:r>
          </a:p>
          <a:p>
            <a:pPr lvl="1"/>
            <a:r>
              <a:rPr lang="zh-CN" altLang="en-US" dirty="0"/>
              <a:t>设置</a:t>
            </a:r>
            <a:r>
              <a:rPr lang="en-US" altLang="zh-CN" dirty="0"/>
              <a:t>nonce</a:t>
            </a:r>
            <a:r>
              <a:rPr lang="zh-CN" altLang="en-US" dirty="0"/>
              <a:t>为</a:t>
            </a:r>
            <a:r>
              <a:rPr lang="en-US" altLang="zh-CN" dirty="0"/>
              <a:t>0</a:t>
            </a:r>
          </a:p>
          <a:p>
            <a:pPr lvl="1"/>
            <a:r>
              <a:rPr lang="zh-CN" altLang="en-US" dirty="0"/>
              <a:t>如果发送者通过交易发送了一定量的</a:t>
            </a:r>
            <a:r>
              <a:rPr lang="en-US" altLang="zh-CN" dirty="0"/>
              <a:t>Ether</a:t>
            </a:r>
            <a:r>
              <a:rPr lang="zh-CN" altLang="en-US" dirty="0"/>
              <a:t>作为</a:t>
            </a:r>
            <a:r>
              <a:rPr lang="en-US" altLang="zh-CN" dirty="0"/>
              <a:t>value</a:t>
            </a:r>
            <a:r>
              <a:rPr lang="zh-CN" altLang="en-US" dirty="0"/>
              <a:t>，那么设置账户的余额为</a:t>
            </a:r>
            <a:r>
              <a:rPr lang="en-US" altLang="zh-CN" dirty="0"/>
              <a:t>value</a:t>
            </a:r>
          </a:p>
          <a:p>
            <a:pPr lvl="1"/>
            <a:r>
              <a:rPr lang="zh-CN" altLang="en-US" dirty="0"/>
              <a:t>将存储设置为</a:t>
            </a:r>
            <a:r>
              <a:rPr lang="en-US" altLang="zh-CN" dirty="0"/>
              <a:t>0</a:t>
            </a:r>
          </a:p>
          <a:p>
            <a:pPr lvl="1"/>
            <a:r>
              <a:rPr lang="zh-CN" altLang="en-US" dirty="0"/>
              <a:t>设置合约的</a:t>
            </a:r>
            <a:r>
              <a:rPr lang="en-US" altLang="zh-CN" dirty="0" err="1"/>
              <a:t>codeHash</a:t>
            </a:r>
            <a:r>
              <a:rPr lang="zh-CN" altLang="en-US" dirty="0"/>
              <a:t>为一个空字符串的</a:t>
            </a:r>
            <a:r>
              <a:rPr lang="en-US" altLang="zh-CN" dirty="0"/>
              <a:t>Hash</a:t>
            </a:r>
            <a:r>
              <a:rPr lang="zh-CN" altLang="en-US" dirty="0"/>
              <a:t>值</a:t>
            </a:r>
          </a:p>
          <a:p>
            <a:endParaRPr lang="zh-CN" altLang="en-US" dirty="0"/>
          </a:p>
        </p:txBody>
      </p:sp>
    </p:spTree>
    <p:extLst>
      <p:ext uri="{BB962C8B-B14F-4D97-AF65-F5344CB8AC3E}">
        <p14:creationId xmlns:p14="http://schemas.microsoft.com/office/powerpoint/2010/main" val="362525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D15D6-8FF3-494E-89A1-673D10AC41F7}"/>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A2C024F7-EB63-41B2-BACF-87A12A58EE3D}"/>
              </a:ext>
            </a:extLst>
          </p:cNvPr>
          <p:cNvSpPr>
            <a:spLocks noGrp="1"/>
          </p:cNvSpPr>
          <p:nvPr>
            <p:ph idx="1"/>
          </p:nvPr>
        </p:nvSpPr>
        <p:spPr/>
        <p:txBody>
          <a:bodyPr/>
          <a:lstStyle/>
          <a:p>
            <a:r>
              <a:rPr lang="zh-CN" altLang="en-US" dirty="0"/>
              <a:t>花了三天时间看了以太坊的黄皮书</a:t>
            </a:r>
            <a:r>
              <a:rPr lang="en-US" altLang="zh-CN" dirty="0"/>
              <a:t>《 ETHEREUM: A SECURE DECENTRALISED GENERALISED TRANSACTION LEDGER</a:t>
            </a:r>
          </a:p>
          <a:p>
            <a:r>
              <a:rPr lang="en-US" altLang="zh-CN" dirty="0"/>
              <a:t>EIP-150 REVISION 》</a:t>
            </a:r>
            <a:r>
              <a:rPr lang="zh-CN" altLang="en-US" dirty="0"/>
              <a:t>，大体的运算流程已经基本搞懂了，但是还有一些小的细节没有来得及去细看，比如</a:t>
            </a:r>
            <a:r>
              <a:rPr lang="en-US" altLang="zh-CN" dirty="0"/>
              <a:t>GHOST</a:t>
            </a:r>
            <a:r>
              <a:rPr lang="zh-CN" altLang="en-US" dirty="0"/>
              <a:t>协议的内容、合约是怎样去进行编程实现的、附录里面一些计算步骤等。</a:t>
            </a:r>
            <a:endParaRPr lang="en-US" altLang="zh-CN" dirty="0"/>
          </a:p>
          <a:p>
            <a:r>
              <a:rPr lang="zh-CN" altLang="en-US" dirty="0"/>
              <a:t>关于智能合约还没能太搞清楚是怎么回事，认知还只是停留在以太坊币的交易阶段。而以太坊与比特币之间最显著的特点我觉得就是智能合约的内容，所以这篇文章感觉还只读了皮毛。</a:t>
            </a:r>
            <a:endParaRPr lang="en-US" altLang="zh-CN" dirty="0"/>
          </a:p>
          <a:p>
            <a:r>
              <a:rPr lang="zh-CN" altLang="en-US" dirty="0"/>
              <a:t>后续还需要时间去消化这部分内容，整个文章内容太庞杂精细了。</a:t>
            </a:r>
          </a:p>
        </p:txBody>
      </p:sp>
    </p:spTree>
    <p:extLst>
      <p:ext uri="{BB962C8B-B14F-4D97-AF65-F5344CB8AC3E}">
        <p14:creationId xmlns:p14="http://schemas.microsoft.com/office/powerpoint/2010/main" val="211808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19FF9-C0F0-480B-9D11-EE8612EEC3E8}"/>
              </a:ext>
            </a:extLst>
          </p:cNvPr>
          <p:cNvSpPr>
            <a:spLocks noGrp="1"/>
          </p:cNvSpPr>
          <p:nvPr>
            <p:ph type="title"/>
          </p:nvPr>
        </p:nvSpPr>
        <p:spPr/>
        <p:txBody>
          <a:bodyPr/>
          <a:lstStyle/>
          <a:p>
            <a:r>
              <a:rPr lang="zh-CN" altLang="zh-CN" dirty="0"/>
              <a:t>动机</a:t>
            </a:r>
            <a:endParaRPr lang="zh-CN" altLang="en-US" dirty="0"/>
          </a:p>
        </p:txBody>
      </p:sp>
      <p:sp>
        <p:nvSpPr>
          <p:cNvPr id="3" name="内容占位符 2">
            <a:extLst>
              <a:ext uri="{FF2B5EF4-FFF2-40B4-BE49-F238E27FC236}">
                <a16:creationId xmlns:a16="http://schemas.microsoft.com/office/drawing/2014/main" id="{B2AB8F48-D47A-46A2-8BE1-B66D28366F60}"/>
              </a:ext>
            </a:extLst>
          </p:cNvPr>
          <p:cNvSpPr>
            <a:spLocks noGrp="1"/>
          </p:cNvSpPr>
          <p:nvPr>
            <p:ph idx="1"/>
          </p:nvPr>
        </p:nvSpPr>
        <p:spPr/>
        <p:txBody>
          <a:bodyPr/>
          <a:lstStyle/>
          <a:p>
            <a:r>
              <a:rPr lang="zh-CN" altLang="zh-CN" dirty="0"/>
              <a:t>基于区块链的比特币作为一个去中心化的交易系统具有非常差的扩展性，所以希望设计一个可编程的基于区块链的平台，让每个人都可以在平台上面交易一切信息，可以包括账户余额、名誉、信托安排、与物质世界信息有关的数据等信息，简而言之，目前可以由计算机表示的任何东西都希望能通过区块链交易。</a:t>
            </a:r>
          </a:p>
          <a:p>
            <a:endParaRPr lang="zh-CN" altLang="en-US" dirty="0"/>
          </a:p>
        </p:txBody>
      </p:sp>
    </p:spTree>
    <p:extLst>
      <p:ext uri="{BB962C8B-B14F-4D97-AF65-F5344CB8AC3E}">
        <p14:creationId xmlns:p14="http://schemas.microsoft.com/office/powerpoint/2010/main" val="4226501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8B613-0A2D-4D1E-94B6-6AFA30DD55B8}"/>
              </a:ext>
            </a:extLst>
          </p:cNvPr>
          <p:cNvSpPr>
            <a:spLocks noGrp="1"/>
          </p:cNvSpPr>
          <p:nvPr>
            <p:ph type="title"/>
          </p:nvPr>
        </p:nvSpPr>
        <p:spPr/>
        <p:txBody>
          <a:bodyPr/>
          <a:lstStyle/>
          <a:p>
            <a:r>
              <a:rPr lang="zh-CN" altLang="zh-CN" dirty="0"/>
              <a:t>主要贡献</a:t>
            </a:r>
            <a:endParaRPr lang="zh-CN" altLang="en-US" dirty="0"/>
          </a:p>
        </p:txBody>
      </p:sp>
      <p:sp>
        <p:nvSpPr>
          <p:cNvPr id="3" name="内容占位符 2">
            <a:extLst>
              <a:ext uri="{FF2B5EF4-FFF2-40B4-BE49-F238E27FC236}">
                <a16:creationId xmlns:a16="http://schemas.microsoft.com/office/drawing/2014/main" id="{C437231F-EA4E-4173-90A9-D779EA657FF0}"/>
              </a:ext>
            </a:extLst>
          </p:cNvPr>
          <p:cNvSpPr>
            <a:spLocks noGrp="1"/>
          </p:cNvSpPr>
          <p:nvPr>
            <p:ph idx="1"/>
          </p:nvPr>
        </p:nvSpPr>
        <p:spPr/>
        <p:txBody>
          <a:bodyPr/>
          <a:lstStyle/>
          <a:p>
            <a:r>
              <a:rPr lang="zh-CN" altLang="zh-CN" dirty="0"/>
              <a:t>构建一个全新开放的区块链平台，它允许任何人在平台中建立和使用通过区块链技术运行的去中心化应用，相对于比特币来说，设计十分灵活，可扩展性是它的最优势的特点。</a:t>
            </a:r>
          </a:p>
          <a:p>
            <a:endParaRPr lang="zh-CN" altLang="en-US" dirty="0"/>
          </a:p>
        </p:txBody>
      </p:sp>
    </p:spTree>
    <p:extLst>
      <p:ext uri="{BB962C8B-B14F-4D97-AF65-F5344CB8AC3E}">
        <p14:creationId xmlns:p14="http://schemas.microsoft.com/office/powerpoint/2010/main" val="421367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F3910-198C-4551-A3CA-FAE03ACCB8F2}"/>
              </a:ext>
            </a:extLst>
          </p:cNvPr>
          <p:cNvSpPr>
            <a:spLocks noGrp="1"/>
          </p:cNvSpPr>
          <p:nvPr>
            <p:ph type="title"/>
          </p:nvPr>
        </p:nvSpPr>
        <p:spPr/>
        <p:txBody>
          <a:bodyPr/>
          <a:lstStyle/>
          <a:p>
            <a:r>
              <a:rPr lang="zh-CN" altLang="en-US" dirty="0"/>
              <a:t>实现</a:t>
            </a:r>
          </a:p>
        </p:txBody>
      </p:sp>
      <p:sp>
        <p:nvSpPr>
          <p:cNvPr id="3" name="内容占位符 2">
            <a:extLst>
              <a:ext uri="{FF2B5EF4-FFF2-40B4-BE49-F238E27FC236}">
                <a16:creationId xmlns:a16="http://schemas.microsoft.com/office/drawing/2014/main" id="{485D35BD-5804-4BA5-B18C-4DEAFEAAD28A}"/>
              </a:ext>
            </a:extLst>
          </p:cNvPr>
          <p:cNvSpPr>
            <a:spLocks noGrp="1"/>
          </p:cNvSpPr>
          <p:nvPr>
            <p:ph idx="1"/>
          </p:nvPr>
        </p:nvSpPr>
        <p:spPr/>
        <p:txBody>
          <a:bodyPr/>
          <a:lstStyle/>
          <a:p>
            <a:r>
              <a:rPr lang="zh-CN" altLang="zh-CN" dirty="0"/>
              <a:t>以太坊可以被视为是一个基于事务的状态机</a:t>
            </a:r>
          </a:p>
          <a:p>
            <a:endParaRPr lang="en-US" altLang="zh-CN" dirty="0"/>
          </a:p>
          <a:p>
            <a:endParaRPr lang="en-US" altLang="zh-CN" dirty="0"/>
          </a:p>
          <a:p>
            <a:endParaRPr lang="en-US" altLang="zh-CN" dirty="0"/>
          </a:p>
          <a:p>
            <a:r>
              <a:rPr lang="zh-CN" altLang="en-US" dirty="0"/>
              <a:t>扩展到：</a:t>
            </a:r>
            <a:endParaRPr lang="en-US" altLang="zh-CN" dirty="0"/>
          </a:p>
          <a:p>
            <a:endParaRPr lang="zh-CN" altLang="en-US" dirty="0"/>
          </a:p>
        </p:txBody>
      </p:sp>
      <p:pic>
        <p:nvPicPr>
          <p:cNvPr id="4" name="图片 3">
            <a:extLst>
              <a:ext uri="{FF2B5EF4-FFF2-40B4-BE49-F238E27FC236}">
                <a16:creationId xmlns:a16="http://schemas.microsoft.com/office/drawing/2014/main" id="{A8938CC4-9ECE-4AC1-8C93-FA3E2B874866}"/>
              </a:ext>
            </a:extLst>
          </p:cNvPr>
          <p:cNvPicPr/>
          <p:nvPr/>
        </p:nvPicPr>
        <p:blipFill>
          <a:blip r:embed="rId2"/>
          <a:stretch>
            <a:fillRect/>
          </a:stretch>
        </p:blipFill>
        <p:spPr>
          <a:xfrm>
            <a:off x="1260195" y="2494995"/>
            <a:ext cx="3295650" cy="304800"/>
          </a:xfrm>
          <a:prstGeom prst="rect">
            <a:avLst/>
          </a:prstGeom>
        </p:spPr>
      </p:pic>
      <p:sp>
        <p:nvSpPr>
          <p:cNvPr id="5" name="矩形 4">
            <a:extLst>
              <a:ext uri="{FF2B5EF4-FFF2-40B4-BE49-F238E27FC236}">
                <a16:creationId xmlns:a16="http://schemas.microsoft.com/office/drawing/2014/main" id="{852A5A3B-CAC8-458D-8977-E22A8898E069}"/>
              </a:ext>
            </a:extLst>
          </p:cNvPr>
          <p:cNvSpPr/>
          <p:nvPr/>
        </p:nvSpPr>
        <p:spPr>
          <a:xfrm>
            <a:off x="1260195" y="2934732"/>
            <a:ext cx="6096000" cy="646331"/>
          </a:xfrm>
          <a:prstGeom prst="rect">
            <a:avLst/>
          </a:prstGeom>
        </p:spPr>
        <p:txBody>
          <a:bodyPr>
            <a:spAutoFit/>
          </a:bodyPr>
          <a:lstStyle/>
          <a:p>
            <a:pPr algn="just">
              <a:spcAft>
                <a:spcPts val="0"/>
              </a:spcAft>
            </a:pPr>
            <a:r>
              <a:rPr lang="zh-CN" altLang="zh-CN" kern="100" dirty="0">
                <a:latin typeface="等线" panose="02010600030101010101" pitchFamily="2" charset="-122"/>
                <a:cs typeface="Times New Roman" panose="02020603050405020304" pitchFamily="18" charset="0"/>
              </a:rPr>
              <a:t>Υ：以太坊状态转移函数，允许执行任意计算</a:t>
            </a:r>
            <a:endParaRPr lang="zh-CN" altLang="zh-CN" sz="1200"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σ</a:t>
            </a:r>
            <a:r>
              <a:rPr lang="zh-CN" altLang="zh-CN" kern="100" dirty="0">
                <a:latin typeface="等线" panose="02010600030101010101" pitchFamily="2" charset="-122"/>
                <a:cs typeface="Times New Roman" panose="02020603050405020304" pitchFamily="18" charset="0"/>
              </a:rPr>
              <a:t>：允许存储任意状态</a:t>
            </a:r>
            <a:endParaRPr lang="zh-CN" altLang="zh-CN" sz="1200" kern="100" dirty="0">
              <a:latin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8C1CFADB-A0D5-477B-9916-EE036ACCDE69}"/>
              </a:ext>
            </a:extLst>
          </p:cNvPr>
          <p:cNvPicPr>
            <a:picLocks noChangeAspect="1"/>
          </p:cNvPicPr>
          <p:nvPr/>
        </p:nvPicPr>
        <p:blipFill>
          <a:blip r:embed="rId3"/>
          <a:stretch>
            <a:fillRect/>
          </a:stretch>
        </p:blipFill>
        <p:spPr>
          <a:xfrm>
            <a:off x="2572552" y="3785408"/>
            <a:ext cx="4200000" cy="904762"/>
          </a:xfrm>
          <a:prstGeom prst="rect">
            <a:avLst/>
          </a:prstGeom>
        </p:spPr>
      </p:pic>
      <p:sp>
        <p:nvSpPr>
          <p:cNvPr id="7" name="矩形 6">
            <a:extLst>
              <a:ext uri="{FF2B5EF4-FFF2-40B4-BE49-F238E27FC236}">
                <a16:creationId xmlns:a16="http://schemas.microsoft.com/office/drawing/2014/main" id="{13DC855A-80A9-419C-BA7A-8E2882FC4B54}"/>
              </a:ext>
            </a:extLst>
          </p:cNvPr>
          <p:cNvSpPr/>
          <p:nvPr/>
        </p:nvSpPr>
        <p:spPr>
          <a:xfrm>
            <a:off x="1081300" y="5054280"/>
            <a:ext cx="4281941" cy="923330"/>
          </a:xfrm>
          <a:prstGeom prst="rect">
            <a:avLst/>
          </a:prstGeom>
        </p:spPr>
        <p:txBody>
          <a:bodyPr wrap="none">
            <a:spAutoFit/>
          </a:bodyPr>
          <a:lstStyle/>
          <a:p>
            <a:r>
              <a:rPr lang="zh-CN" altLang="en-US" dirty="0"/>
              <a:t>Ω：块最终状态函数，用来奖励被提名方</a:t>
            </a:r>
            <a:endParaRPr lang="en-US" altLang="zh-CN" dirty="0"/>
          </a:p>
          <a:p>
            <a:r>
              <a:rPr lang="en-US" altLang="zh-CN" dirty="0"/>
              <a:t>B</a:t>
            </a:r>
            <a:r>
              <a:rPr lang="zh-CN" altLang="en-US" dirty="0"/>
              <a:t>：一个块，包含一系列事务</a:t>
            </a:r>
            <a:endParaRPr lang="en-US" altLang="zh-CN" dirty="0"/>
          </a:p>
          <a:p>
            <a:r>
              <a:rPr lang="el-GR" altLang="zh-CN" dirty="0"/>
              <a:t>Π</a:t>
            </a:r>
            <a:r>
              <a:rPr lang="zh-CN" altLang="en-US" dirty="0"/>
              <a:t>：对一个块的状态转换函数</a:t>
            </a:r>
          </a:p>
        </p:txBody>
      </p:sp>
    </p:spTree>
    <p:extLst>
      <p:ext uri="{BB962C8B-B14F-4D97-AF65-F5344CB8AC3E}">
        <p14:creationId xmlns:p14="http://schemas.microsoft.com/office/powerpoint/2010/main" val="91932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4CD10508-0BE5-4517-9290-C21F7DF728E5}"/>
              </a:ext>
            </a:extLst>
          </p:cNvPr>
          <p:cNvPicPr>
            <a:picLocks noGrp="1" noChangeAspect="1"/>
          </p:cNvPicPr>
          <p:nvPr>
            <p:ph idx="1"/>
          </p:nvPr>
        </p:nvPicPr>
        <p:blipFill>
          <a:blip r:embed="rId2"/>
          <a:stretch>
            <a:fillRect/>
          </a:stretch>
        </p:blipFill>
        <p:spPr>
          <a:xfrm>
            <a:off x="2083111" y="465203"/>
            <a:ext cx="2000000" cy="1409524"/>
          </a:xfrm>
          <a:prstGeom prst="rect">
            <a:avLst/>
          </a:prstGeom>
        </p:spPr>
      </p:pic>
      <p:sp>
        <p:nvSpPr>
          <p:cNvPr id="5" name="文本框 4">
            <a:extLst>
              <a:ext uri="{FF2B5EF4-FFF2-40B4-BE49-F238E27FC236}">
                <a16:creationId xmlns:a16="http://schemas.microsoft.com/office/drawing/2014/main" id="{367A82A4-D5C5-458F-BBC8-642C5A67A5A8}"/>
              </a:ext>
            </a:extLst>
          </p:cNvPr>
          <p:cNvSpPr txBox="1"/>
          <p:nvPr/>
        </p:nvSpPr>
        <p:spPr>
          <a:xfrm>
            <a:off x="527901" y="964824"/>
            <a:ext cx="1225484" cy="369332"/>
          </a:xfrm>
          <a:prstGeom prst="rect">
            <a:avLst/>
          </a:prstGeom>
          <a:noFill/>
        </p:spPr>
        <p:txBody>
          <a:bodyPr wrap="square" rtlCol="0">
            <a:spAutoFit/>
          </a:bodyPr>
          <a:lstStyle/>
          <a:p>
            <a:r>
              <a:rPr lang="zh-CN" altLang="en-US" dirty="0"/>
              <a:t>规定货币：</a:t>
            </a:r>
          </a:p>
        </p:txBody>
      </p:sp>
      <p:sp>
        <p:nvSpPr>
          <p:cNvPr id="8" name="文本框 7">
            <a:extLst>
              <a:ext uri="{FF2B5EF4-FFF2-40B4-BE49-F238E27FC236}">
                <a16:creationId xmlns:a16="http://schemas.microsoft.com/office/drawing/2014/main" id="{0846BED1-8340-42E8-9B4B-F7B87FFAD301}"/>
              </a:ext>
            </a:extLst>
          </p:cNvPr>
          <p:cNvSpPr txBox="1"/>
          <p:nvPr/>
        </p:nvSpPr>
        <p:spPr>
          <a:xfrm>
            <a:off x="414779" y="3563332"/>
            <a:ext cx="6183984" cy="369332"/>
          </a:xfrm>
          <a:prstGeom prst="rect">
            <a:avLst/>
          </a:prstGeom>
          <a:noFill/>
        </p:spPr>
        <p:txBody>
          <a:bodyPr wrap="square" rtlCol="0">
            <a:spAutoFit/>
          </a:bodyPr>
          <a:lstStyle/>
          <a:p>
            <a:r>
              <a:rPr lang="zh-CN" altLang="en-US" dirty="0"/>
              <a:t>生成共识的方案： </a:t>
            </a:r>
            <a:r>
              <a:rPr lang="en-US" altLang="zh-CN" dirty="0"/>
              <a:t>GHOST</a:t>
            </a:r>
            <a:r>
              <a:rPr lang="zh-CN" altLang="en-US" dirty="0"/>
              <a:t>协议的简化版本</a:t>
            </a:r>
          </a:p>
        </p:txBody>
      </p:sp>
    </p:spTree>
    <p:extLst>
      <p:ext uri="{BB962C8B-B14F-4D97-AF65-F5344CB8AC3E}">
        <p14:creationId xmlns:p14="http://schemas.microsoft.com/office/powerpoint/2010/main" val="27896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AA2CF9-58BE-4D39-A01B-2617BA3793EF}"/>
              </a:ext>
            </a:extLst>
          </p:cNvPr>
          <p:cNvSpPr>
            <a:spLocks noGrp="1"/>
          </p:cNvSpPr>
          <p:nvPr>
            <p:ph type="title"/>
          </p:nvPr>
        </p:nvSpPr>
        <p:spPr/>
        <p:txBody>
          <a:bodyPr/>
          <a:lstStyle/>
          <a:p>
            <a:r>
              <a:rPr lang="zh-CN" altLang="en-US" b="1" dirty="0"/>
              <a:t>以太坊的帐户</a:t>
            </a:r>
            <a:endParaRPr lang="zh-CN" altLang="en-US" dirty="0"/>
          </a:p>
        </p:txBody>
      </p:sp>
      <p:sp>
        <p:nvSpPr>
          <p:cNvPr id="3" name="内容占位符 2">
            <a:extLst>
              <a:ext uri="{FF2B5EF4-FFF2-40B4-BE49-F238E27FC236}">
                <a16:creationId xmlns:a16="http://schemas.microsoft.com/office/drawing/2014/main" id="{6A8A40A2-C4F9-44D8-8FEA-F69D431215E4}"/>
              </a:ext>
            </a:extLst>
          </p:cNvPr>
          <p:cNvSpPr>
            <a:spLocks noGrp="1"/>
          </p:cNvSpPr>
          <p:nvPr>
            <p:ph idx="1"/>
          </p:nvPr>
        </p:nvSpPr>
        <p:spPr/>
        <p:txBody>
          <a:bodyPr/>
          <a:lstStyle/>
          <a:p>
            <a:r>
              <a:rPr lang="zh-CN" altLang="en-US" dirty="0"/>
              <a:t>以太坊的全球「共享状态」是由许多账户组成的，它们能够通过一个消息传递框架相互通信。每个帐户都有一个与它关联的状态和一个</a:t>
            </a:r>
            <a:r>
              <a:rPr lang="en-US" altLang="zh-CN" dirty="0"/>
              <a:t>20</a:t>
            </a:r>
            <a:r>
              <a:rPr lang="zh-CN" altLang="en-US" dirty="0"/>
              <a:t>字节的地址。以太坊的地址是一个</a:t>
            </a:r>
            <a:r>
              <a:rPr lang="en-US" altLang="zh-CN" dirty="0"/>
              <a:t>160</a:t>
            </a:r>
            <a:r>
              <a:rPr lang="zh-CN" altLang="en-US" dirty="0"/>
              <a:t>位比特的标识符，用于识别帐户。</a:t>
            </a:r>
            <a:br>
              <a:rPr lang="zh-CN" altLang="en-US" dirty="0"/>
            </a:br>
            <a:endParaRPr lang="zh-CN" altLang="en-US" dirty="0"/>
          </a:p>
          <a:p>
            <a:r>
              <a:rPr lang="zh-CN" altLang="en-US" dirty="0"/>
              <a:t>以太坊有两种账户类型</a:t>
            </a:r>
            <a:r>
              <a:rPr lang="en-US" altLang="zh-CN" dirty="0"/>
              <a:t>:</a:t>
            </a:r>
          </a:p>
          <a:p>
            <a:pPr lvl="1"/>
            <a:r>
              <a:rPr lang="zh-CN" altLang="en-US" dirty="0"/>
              <a:t>外部帐户由私人密钥控制，没有与之相关的代码。</a:t>
            </a:r>
          </a:p>
          <a:p>
            <a:pPr lvl="1"/>
            <a:r>
              <a:rPr lang="zh-CN" altLang="en-US" dirty="0"/>
              <a:t>合约账户由其合约代码控制，并具有与其相关的代码。</a:t>
            </a:r>
          </a:p>
          <a:p>
            <a:endParaRPr lang="zh-CN" altLang="en-US" dirty="0"/>
          </a:p>
        </p:txBody>
      </p:sp>
    </p:spTree>
    <p:extLst>
      <p:ext uri="{BB962C8B-B14F-4D97-AF65-F5344CB8AC3E}">
        <p14:creationId xmlns:p14="http://schemas.microsoft.com/office/powerpoint/2010/main" val="92901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4BB56-454F-4A2F-BC7F-1ABD6337511F}"/>
              </a:ext>
            </a:extLst>
          </p:cNvPr>
          <p:cNvSpPr>
            <a:spLocks noGrp="1"/>
          </p:cNvSpPr>
          <p:nvPr>
            <p:ph type="title"/>
          </p:nvPr>
        </p:nvSpPr>
        <p:spPr>
          <a:xfrm>
            <a:off x="0" y="0"/>
            <a:ext cx="12192000" cy="6858000"/>
          </a:xfrm>
        </p:spPr>
        <p:txBody>
          <a:bodyPr>
            <a:noAutofit/>
          </a:bodyPr>
          <a:lstStyle/>
          <a:p>
            <a:r>
              <a:rPr lang="zh-CN" altLang="en-US" sz="2000" dirty="0"/>
              <a:t>外部账户可以通过创建和使用其私人密钥签署一项交易，向其他外部账户或其他合约账户发送消息。两个外部账户之间的消息只是一种价值转移。但从一个外部帐户到一个合约账户的消息会激活合约账户的代码，使它能够执行各种操作（例如转移代币、写入内存、生成新的代币、执行一些计算、创建新合约等）。</a:t>
            </a:r>
            <a:br>
              <a:rPr lang="en-US" altLang="zh-CN" sz="2000" dirty="0"/>
            </a:br>
            <a:r>
              <a:rPr lang="zh-CN" altLang="en-US" sz="2000" dirty="0"/>
              <a:t>与外部账户不同，合约账户不能自行启动新的交易。相反，合约账户只能根据它们收到的其他交易（从外部账户或从另一个合约账户）进行交易。</a:t>
            </a:r>
            <a:br>
              <a:rPr lang="en-US" altLang="zh-CN" sz="2000" dirty="0"/>
            </a:br>
            <a:br>
              <a:rPr lang="en-US" altLang="zh-CN" sz="2000" dirty="0"/>
            </a:br>
            <a:br>
              <a:rPr lang="en-US" altLang="zh-CN" sz="2000" dirty="0"/>
            </a:br>
            <a:r>
              <a:rPr lang="zh-CN" altLang="en-US" sz="2000" dirty="0"/>
              <a:t>账户状态：</a:t>
            </a:r>
            <a:br>
              <a:rPr lang="en-US" altLang="zh-CN" sz="2000" dirty="0"/>
            </a:br>
            <a:r>
              <a:rPr lang="en-US" altLang="zh-CN" sz="2000" dirty="0"/>
              <a:t>	nonce</a:t>
            </a:r>
            <a:r>
              <a:rPr lang="zh-CN" altLang="en-US" sz="2000" dirty="0"/>
              <a:t>：如果帐户是一个外部帐户，这个数字代表从帐户地址发送的交易数量。如果帐户是一个合约帐户，</a:t>
            </a:r>
            <a:r>
              <a:rPr lang="en-US" altLang="zh-CN" sz="2000" dirty="0"/>
              <a:t>nonce</a:t>
            </a:r>
            <a:r>
              <a:rPr lang="zh-CN" altLang="en-US" sz="2000" dirty="0"/>
              <a:t>是帐户创建的合约数量。</a:t>
            </a:r>
            <a:br>
              <a:rPr lang="zh-CN" altLang="en-US" sz="2000" dirty="0"/>
            </a:br>
            <a:r>
              <a:rPr lang="en-US" altLang="zh-CN" sz="2000" dirty="0"/>
              <a:t>	balance</a:t>
            </a:r>
            <a:r>
              <a:rPr lang="zh-CN" altLang="en-US" sz="2000" dirty="0"/>
              <a:t>：这个地址拥有的</a:t>
            </a:r>
            <a:r>
              <a:rPr lang="en-US" altLang="zh-CN" sz="2000" dirty="0"/>
              <a:t>Wei</a:t>
            </a:r>
            <a:r>
              <a:rPr lang="zh-CN" altLang="en-US" sz="2000" dirty="0"/>
              <a:t>（以太坊货币单位）数量，每个以太币有</a:t>
            </a:r>
            <a:r>
              <a:rPr lang="en-US" altLang="zh-CN" sz="2000" dirty="0"/>
              <a:t>1e+18 Wei</a:t>
            </a:r>
            <a:r>
              <a:rPr lang="zh-CN" altLang="en-US" sz="2000" dirty="0"/>
              <a:t>。</a:t>
            </a:r>
            <a:br>
              <a:rPr lang="zh-CN" altLang="en-US" sz="2000" dirty="0"/>
            </a:br>
            <a:r>
              <a:rPr lang="en-US" altLang="zh-CN" sz="2000" dirty="0"/>
              <a:t>	</a:t>
            </a:r>
            <a:r>
              <a:rPr lang="en-US" altLang="zh-CN" sz="2000" dirty="0" err="1"/>
              <a:t>storageRoot</a:t>
            </a:r>
            <a:r>
              <a:rPr lang="zh-CN" altLang="en-US" sz="2000" dirty="0"/>
              <a:t> ：一个</a:t>
            </a:r>
            <a:r>
              <a:rPr lang="en-US" altLang="zh-CN" sz="2000" dirty="0"/>
              <a:t>Merkle Patricia</a:t>
            </a:r>
            <a:r>
              <a:rPr lang="zh-CN" altLang="en-US" sz="2000" dirty="0"/>
              <a:t>树根节点的哈希，它对帐户的存储内容的哈希值进行编码，并默认为空。</a:t>
            </a:r>
            <a:br>
              <a:rPr lang="zh-CN" altLang="en-US" sz="2000" dirty="0"/>
            </a:br>
            <a:r>
              <a:rPr lang="en-US" altLang="zh-CN" sz="2000" dirty="0"/>
              <a:t>	</a:t>
            </a:r>
            <a:r>
              <a:rPr lang="en-US" altLang="zh-CN" sz="2000" dirty="0" err="1"/>
              <a:t>codeHash</a:t>
            </a:r>
            <a:r>
              <a:rPr lang="zh-CN" altLang="en-US" sz="2000" dirty="0"/>
              <a:t>：</a:t>
            </a:r>
            <a:r>
              <a:rPr lang="en-US" altLang="zh-CN" sz="2000" dirty="0"/>
              <a:t>EVM</a:t>
            </a:r>
            <a:r>
              <a:rPr lang="zh-CN" altLang="en-US" sz="2000" dirty="0"/>
              <a:t>（以太坊虚拟机）的哈希值代码。 对于合约帐户，这是一个被哈希后并存储为</a:t>
            </a:r>
            <a:r>
              <a:rPr lang="en-US" altLang="zh-CN" sz="2000" dirty="0" err="1"/>
              <a:t>codeHash</a:t>
            </a:r>
            <a:r>
              <a:rPr lang="zh-CN" altLang="en-US" sz="2000" dirty="0"/>
              <a:t>的代码。对于外部帐户，</a:t>
            </a:r>
            <a:r>
              <a:rPr lang="en-US" altLang="zh-CN" sz="2000" dirty="0" err="1"/>
              <a:t>codeHash</a:t>
            </a:r>
            <a:r>
              <a:rPr lang="zh-CN" altLang="en-US" sz="2000" dirty="0"/>
              <a:t>字段是空字符串的哈希。</a:t>
            </a:r>
            <a:br>
              <a:rPr lang="zh-CN" altLang="en-US" sz="2000" dirty="0"/>
            </a:br>
            <a:endParaRPr lang="zh-CN" altLang="en-US" sz="2000" dirty="0"/>
          </a:p>
        </p:txBody>
      </p:sp>
    </p:spTree>
    <p:extLst>
      <p:ext uri="{BB962C8B-B14F-4D97-AF65-F5344CB8AC3E}">
        <p14:creationId xmlns:p14="http://schemas.microsoft.com/office/powerpoint/2010/main" val="4019306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2EF54-0495-448C-B4B9-6507EA71997E}"/>
              </a:ext>
            </a:extLst>
          </p:cNvPr>
          <p:cNvSpPr>
            <a:spLocks noGrp="1"/>
          </p:cNvSpPr>
          <p:nvPr>
            <p:ph type="title"/>
          </p:nvPr>
        </p:nvSpPr>
        <p:spPr/>
        <p:txBody>
          <a:bodyPr/>
          <a:lstStyle/>
          <a:p>
            <a:r>
              <a:rPr lang="zh-CN" altLang="en-US" dirty="0"/>
              <a:t>全局状态</a:t>
            </a:r>
          </a:p>
        </p:txBody>
      </p:sp>
      <p:sp>
        <p:nvSpPr>
          <p:cNvPr id="3" name="内容占位符 2">
            <a:extLst>
              <a:ext uri="{FF2B5EF4-FFF2-40B4-BE49-F238E27FC236}">
                <a16:creationId xmlns:a16="http://schemas.microsoft.com/office/drawing/2014/main" id="{001346FC-709A-46C7-BAC7-265BAE6E03FC}"/>
              </a:ext>
            </a:extLst>
          </p:cNvPr>
          <p:cNvSpPr>
            <a:spLocks noGrp="1"/>
          </p:cNvSpPr>
          <p:nvPr>
            <p:ph idx="1"/>
          </p:nvPr>
        </p:nvSpPr>
        <p:spPr>
          <a:xfrm>
            <a:off x="536870" y="1497013"/>
            <a:ext cx="10515600" cy="4351338"/>
          </a:xfrm>
        </p:spPr>
        <p:txBody>
          <a:bodyPr/>
          <a:lstStyle/>
          <a:p>
            <a:r>
              <a:rPr lang="zh-CN" altLang="en-US"/>
              <a:t>全局状态包括帐户地址和帐户状态之间的映射，这个映射存储在一个数据结构中，这种结构被称为</a:t>
            </a:r>
            <a:r>
              <a:rPr lang="en-US" altLang="zh-CN"/>
              <a:t>Merkle Patricia</a:t>
            </a:r>
            <a:r>
              <a:rPr lang="zh-CN" altLang="en-US"/>
              <a:t>树。</a:t>
            </a:r>
            <a:endParaRPr lang="zh-CN" altLang="en-US" dirty="0"/>
          </a:p>
        </p:txBody>
      </p:sp>
      <p:pic>
        <p:nvPicPr>
          <p:cNvPr id="3074" name="Picture 2">
            <a:extLst>
              <a:ext uri="{FF2B5EF4-FFF2-40B4-BE49-F238E27FC236}">
                <a16:creationId xmlns:a16="http://schemas.microsoft.com/office/drawing/2014/main" id="{04459E33-CB44-4962-A2CC-E2D11576E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71" y="2541587"/>
            <a:ext cx="3009900" cy="28194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F6ED74F-4B05-4E32-BDD2-DF506E764A61}"/>
              </a:ext>
            </a:extLst>
          </p:cNvPr>
          <p:cNvSpPr/>
          <p:nvPr/>
        </p:nvSpPr>
        <p:spPr>
          <a:xfrm>
            <a:off x="1139530" y="5722701"/>
            <a:ext cx="877163" cy="369332"/>
          </a:xfrm>
          <a:prstGeom prst="rect">
            <a:avLst/>
          </a:prstGeom>
        </p:spPr>
        <p:txBody>
          <a:bodyPr wrap="none">
            <a:spAutoFit/>
          </a:bodyPr>
          <a:lstStyle/>
          <a:p>
            <a:r>
              <a:rPr lang="zh-CN" altLang="en-US" b="0" i="0" dirty="0">
                <a:solidFill>
                  <a:srgbClr val="222222"/>
                </a:solidFill>
                <a:effectLst/>
                <a:latin typeface="Source Sans Pro" panose="020B0604020202020204" pitchFamily="34" charset="0"/>
              </a:rPr>
              <a:t>前缀树</a:t>
            </a:r>
          </a:p>
        </p:txBody>
      </p:sp>
      <p:pic>
        <p:nvPicPr>
          <p:cNvPr id="3076" name="Picture 4">
            <a:extLst>
              <a:ext uri="{FF2B5EF4-FFF2-40B4-BE49-F238E27FC236}">
                <a16:creationId xmlns:a16="http://schemas.microsoft.com/office/drawing/2014/main" id="{D5CA2796-A675-4A73-9AC8-155186280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0271" y="2582269"/>
            <a:ext cx="4626990" cy="294542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CE88E530-EA39-4A84-9783-45C009740F4B}"/>
              </a:ext>
            </a:extLst>
          </p:cNvPr>
          <p:cNvSpPr/>
          <p:nvPr/>
        </p:nvSpPr>
        <p:spPr>
          <a:xfrm>
            <a:off x="4816138" y="5636174"/>
            <a:ext cx="1107996" cy="369332"/>
          </a:xfrm>
          <a:prstGeom prst="rect">
            <a:avLst/>
          </a:prstGeom>
        </p:spPr>
        <p:txBody>
          <a:bodyPr wrap="none">
            <a:spAutoFit/>
          </a:bodyPr>
          <a:lstStyle/>
          <a:p>
            <a:r>
              <a:rPr lang="zh-CN" altLang="en-US" b="0" i="0" dirty="0">
                <a:solidFill>
                  <a:srgbClr val="222222"/>
                </a:solidFill>
                <a:effectLst/>
                <a:latin typeface="Source Sans Pro" panose="020B0503030403020204" pitchFamily="34" charset="0"/>
              </a:rPr>
              <a:t>默克尔树</a:t>
            </a:r>
          </a:p>
        </p:txBody>
      </p:sp>
      <p:pic>
        <p:nvPicPr>
          <p:cNvPr id="3078" name="Picture 6">
            <a:extLst>
              <a:ext uri="{FF2B5EF4-FFF2-40B4-BE49-F238E27FC236}">
                <a16:creationId xmlns:a16="http://schemas.microsoft.com/office/drawing/2014/main" id="{C5C9ABA1-0B3C-4924-9A4F-5890CE417C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7261" y="2697667"/>
            <a:ext cx="4486275" cy="27146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03536EB0-0236-4E82-8B4A-E7D5B4325DC2}"/>
              </a:ext>
            </a:extLst>
          </p:cNvPr>
          <p:cNvSpPr/>
          <p:nvPr/>
        </p:nvSpPr>
        <p:spPr>
          <a:xfrm>
            <a:off x="9395867" y="5636174"/>
            <a:ext cx="1130246" cy="369332"/>
          </a:xfrm>
          <a:prstGeom prst="rect">
            <a:avLst/>
          </a:prstGeom>
        </p:spPr>
        <p:txBody>
          <a:bodyPr wrap="none">
            <a:spAutoFit/>
          </a:bodyPr>
          <a:lstStyle/>
          <a:p>
            <a:r>
              <a:rPr lang="en-US" altLang="zh-CN" b="1" i="0" dirty="0">
                <a:solidFill>
                  <a:srgbClr val="4F4F4F"/>
                </a:solidFill>
                <a:effectLst/>
                <a:latin typeface="PingFang SC"/>
              </a:rPr>
              <a:t>Patricia</a:t>
            </a:r>
            <a:r>
              <a:rPr lang="zh-CN" altLang="en-US" b="1" i="0" dirty="0">
                <a:solidFill>
                  <a:srgbClr val="4F4F4F"/>
                </a:solidFill>
                <a:effectLst/>
                <a:latin typeface="PingFang SC"/>
              </a:rPr>
              <a:t>树</a:t>
            </a:r>
          </a:p>
        </p:txBody>
      </p:sp>
    </p:spTree>
    <p:extLst>
      <p:ext uri="{BB962C8B-B14F-4D97-AF65-F5344CB8AC3E}">
        <p14:creationId xmlns:p14="http://schemas.microsoft.com/office/powerpoint/2010/main" val="348565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4ABFC-0B72-4E2D-9331-3FC9CC0AE8FB}"/>
              </a:ext>
            </a:extLst>
          </p:cNvPr>
          <p:cNvSpPr>
            <a:spLocks noGrp="1"/>
          </p:cNvSpPr>
          <p:nvPr>
            <p:ph type="title"/>
          </p:nvPr>
        </p:nvSpPr>
        <p:spPr/>
        <p:txBody>
          <a:bodyPr/>
          <a:lstStyle/>
          <a:p>
            <a:r>
              <a:rPr lang="en-US" altLang="zh-CN" b="1" dirty="0"/>
              <a:t> MPT</a:t>
            </a:r>
            <a:r>
              <a:rPr lang="zh-CN" altLang="en-US" b="1" dirty="0"/>
              <a:t>（</a:t>
            </a:r>
            <a:r>
              <a:rPr lang="en-US" altLang="zh-CN" b="1" dirty="0"/>
              <a:t>Merkle Patricia Tree</a:t>
            </a:r>
            <a:r>
              <a:rPr lang="zh-CN" altLang="en-US" b="1" dirty="0"/>
              <a:t>）树</a:t>
            </a:r>
            <a:endParaRPr lang="zh-CN" altLang="en-US" dirty="0"/>
          </a:p>
        </p:txBody>
      </p:sp>
      <p:pic>
        <p:nvPicPr>
          <p:cNvPr id="4098" name="Picture 2">
            <a:extLst>
              <a:ext uri="{FF2B5EF4-FFF2-40B4-BE49-F238E27FC236}">
                <a16:creationId xmlns:a16="http://schemas.microsoft.com/office/drawing/2014/main" id="{264EEEF8-F7F4-4B67-B124-2084502D39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477" y="1566859"/>
            <a:ext cx="6971193" cy="4926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3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1278</Words>
  <Application>Microsoft Office PowerPoint</Application>
  <PresentationFormat>宽屏</PresentationFormat>
  <Paragraphs>70</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PingFang SC</vt:lpstr>
      <vt:lpstr>等线</vt:lpstr>
      <vt:lpstr>等线 Light</vt:lpstr>
      <vt:lpstr>Arial</vt:lpstr>
      <vt:lpstr>Source Sans Pro</vt:lpstr>
      <vt:lpstr>Office 主题​​</vt:lpstr>
      <vt:lpstr>以太坊</vt:lpstr>
      <vt:lpstr>动机</vt:lpstr>
      <vt:lpstr>主要贡献</vt:lpstr>
      <vt:lpstr>实现</vt:lpstr>
      <vt:lpstr>PowerPoint 演示文稿</vt:lpstr>
      <vt:lpstr>以太坊的帐户</vt:lpstr>
      <vt:lpstr>外部账户可以通过创建和使用其私人密钥签署一项交易，向其他外部账户或其他合约账户发送消息。两个外部账户之间的消息只是一种价值转移。但从一个外部帐户到一个合约账户的消息会激活合约账户的代码，使它能够执行各种操作（例如转移代币、写入内存、生成新的代币、执行一些计算、创建新合约等）。 与外部账户不同，合约账户不能自行启动新的交易。相反，合约账户只能根据它们收到的其他交易（从外部账户或从另一个合约账户）进行交易。   账户状态：  nonce：如果帐户是一个外部帐户，这个数字代表从帐户地址发送的交易数量。如果帐户是一个合约帐户，nonce是帐户创建的合约数量。  balance：这个地址拥有的Wei（以太坊货币单位）数量，每个以太币有1e+18 Wei。  storageRoot ：一个Merkle Patricia树根节点的哈希，它对帐户的存储内容的哈希值进行编码，并默认为空。  codeHash：EVM（以太坊虚拟机）的哈希值代码。 对于合约帐户，这是一个被哈希后并存储为codeHash的代码。对于外部帐户，codeHash字段是空字符串的哈希。 </vt:lpstr>
      <vt:lpstr>全局状态</vt:lpstr>
      <vt:lpstr> MPT（Merkle Patricia Tree）树</vt:lpstr>
      <vt:lpstr>Gas和支付</vt:lpstr>
      <vt:lpstr>交易</vt:lpstr>
      <vt:lpstr>区块</vt:lpstr>
      <vt:lpstr>区块的难度</vt:lpstr>
      <vt:lpstr>交易的执行</vt:lpstr>
      <vt:lpstr>合约创建</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林</dc:creator>
  <cp:lastModifiedBy>王 林</cp:lastModifiedBy>
  <cp:revision>13</cp:revision>
  <dcterms:created xsi:type="dcterms:W3CDTF">2021-01-23T05:33:27Z</dcterms:created>
  <dcterms:modified xsi:type="dcterms:W3CDTF">2021-01-23T10:49:52Z</dcterms:modified>
</cp:coreProperties>
</file>