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7" r:id="rId3"/>
    <p:sldId id="262" r:id="rId4"/>
    <p:sldId id="263" r:id="rId5"/>
    <p:sldId id="266" r:id="rId6"/>
    <p:sldId id="264" r:id="rId7"/>
    <p:sldId id="270" r:id="rId8"/>
    <p:sldId id="265" r:id="rId9"/>
    <p:sldId id="260" r:id="rId10"/>
    <p:sldId id="258" r:id="rId11"/>
    <p:sldId id="259" r:id="rId12"/>
    <p:sldId id="268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pos="257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82887"/>
  </p:normalViewPr>
  <p:slideViewPr>
    <p:cSldViewPr snapToGrid="0" snapToObjects="1">
      <p:cViewPr varScale="1">
        <p:scale>
          <a:sx n="101" d="100"/>
          <a:sy n="101" d="100"/>
        </p:scale>
        <p:origin x="808" y="192"/>
      </p:cViewPr>
      <p:guideLst>
        <p:guide pos="3840"/>
        <p:guide orient="horz" pos="2160"/>
        <p:guide pos="7151"/>
        <p:guide pos="506"/>
        <p:guide pos="7423"/>
        <p:guide pos="257"/>
        <p:guide orient="horz" pos="1434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31664-2B98-1D46-9844-DA8ABE0DBF64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997C5-72A5-524A-A568-F556B10071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47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아키택쳐 적으로 로직자체를 바꾸기보다는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기존에 아키택쳐가 설명성을 높여주었다고 했는데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예시들을 통해 몇가지 한계점 혹은 더 보완해야할 방향성에 대해서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8666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 보다 인간의 사고와 유사하게 모델의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 </a:t>
            </a:r>
            <a:r>
              <a:rPr kumimoji="1" lang="ko-KR" altLang="en-US" dirty="0"/>
              <a:t>판단을 유사하도록 </a:t>
            </a:r>
            <a:r>
              <a:rPr kumimoji="1" lang="en-US" altLang="ko-KR" dirty="0"/>
              <a:t>naïve</a:t>
            </a:r>
            <a:r>
              <a:rPr kumimoji="1" lang="ko-KR" altLang="en-US" dirty="0"/>
              <a:t>하게 짜보았다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934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Probability </a:t>
            </a:r>
            <a:r>
              <a:rPr kumimoji="1" lang="ko-Kore-KR" altLang="en-US" dirty="0"/>
              <a:t>가 높은 순서로 하여금 </a:t>
            </a:r>
            <a:r>
              <a:rPr kumimoji="1" lang="en-US" altLang="ko-Kore-KR" dirty="0"/>
              <a:t>top 8 </a:t>
            </a:r>
            <a:r>
              <a:rPr kumimoji="1" lang="ko-Kore-KR" altLang="en-US" dirty="0"/>
              <a:t>을 표현</a:t>
            </a:r>
            <a:r>
              <a:rPr kumimoji="1" lang="en-US" altLang="ko-Kore-KR" dirty="0"/>
              <a:t>.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ko-Kore-KR" altLang="en-US" dirty="0"/>
              <a:t>히트맵을 통해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설명가능하다고 하는 부분에 대해서 우리는 충분히 합당하고 생각할 수 있을까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961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두가지 이상의 객체가 </a:t>
            </a:r>
            <a:r>
              <a:rPr kumimoji="1" lang="en-US" altLang="ko-Kore-KR" dirty="0"/>
              <a:t>physical</a:t>
            </a:r>
            <a:r>
              <a:rPr kumimoji="1" lang="ko-Kore-KR" altLang="en-US" dirty="0"/>
              <a:t>하게 떨어져 있는 </a:t>
            </a:r>
            <a:r>
              <a:rPr kumimoji="1" lang="en-US" altLang="ko-Kore-KR" dirty="0"/>
              <a:t>easy problem </a:t>
            </a:r>
            <a:r>
              <a:rPr kumimoji="1" lang="ko-Kore-KR" altLang="en-US" dirty="0"/>
              <a:t>에 비해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두 객체가 겹쳐있는 </a:t>
            </a:r>
            <a:r>
              <a:rPr kumimoji="1" lang="en-US" altLang="ko-Kore-KR" dirty="0"/>
              <a:t>hard problem</a:t>
            </a:r>
            <a:r>
              <a:rPr kumimoji="1" lang="ko-Kore-KR" altLang="en-US" dirty="0"/>
              <a:t>은 잘 풀지 못함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즉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대상이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개라고도 보지 못함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29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조금의 변형을 주었을때의 설명 가능성이 굉장히 낮아짐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고양이를 판단하는 모델의 경우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고양이에게 옷을 입히거나 가발을 씌는 등</a:t>
            </a:r>
            <a:r>
              <a:rPr kumimoji="1" lang="en-US" altLang="ko-Kore-KR" dirty="0"/>
              <a:t>, </a:t>
            </a:r>
          </a:p>
          <a:p>
            <a:r>
              <a:rPr kumimoji="1" lang="ko-Kore-KR" altLang="en-US" dirty="0"/>
              <a:t>우리 인간은 본판은 그대로 라고 생각하지만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모델 너무나 달라짐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847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Probability </a:t>
            </a:r>
            <a:r>
              <a:rPr kumimoji="1" lang="ko-Kore-KR" altLang="en-US" dirty="0"/>
              <a:t>자체에 대해서도 문제가 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저자는 단순 </a:t>
            </a:r>
            <a:r>
              <a:rPr kumimoji="1" lang="en-US" altLang="ko-Kore-KR" dirty="0"/>
              <a:t>soft max </a:t>
            </a:r>
            <a:r>
              <a:rPr kumimoji="1" lang="ko-Kore-KR" altLang="en-US" dirty="0"/>
              <a:t>를 통해서 값을 도출했다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혹은 앞단의 아키택쳐의 문제일 수도 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그러나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아래의 예시처럼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앵무새는 </a:t>
            </a:r>
            <a:r>
              <a:rPr kumimoji="1" lang="en-US" altLang="ko-Kore-KR" dirty="0"/>
              <a:t>class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top 8 </a:t>
            </a:r>
            <a:r>
              <a:rPr kumimoji="1" lang="ko-Kore-KR" altLang="en-US" dirty="0"/>
              <a:t>즉 </a:t>
            </a:r>
            <a:r>
              <a:rPr kumimoji="1" lang="en-US" altLang="ko-Kore-KR" dirty="0"/>
              <a:t>0</a:t>
            </a:r>
            <a:r>
              <a:rPr kumimoji="1" lang="en-US" altLang="ko-KR" dirty="0"/>
              <a:t>.2%</a:t>
            </a:r>
            <a:r>
              <a:rPr kumimoji="1" lang="ko-KR" altLang="en-US" dirty="0"/>
              <a:t>도 미쳐 안되는 확률을 갖고 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실제로 인위적으로 값을 넣어주면 잘 모사를 하는 것을 볼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858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677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우리는 그 중에 한 부분을 </a:t>
            </a:r>
            <a:r>
              <a:rPr kumimoji="1" lang="en-US" altLang="ko-Kore-KR" dirty="0"/>
              <a:t>further explain</a:t>
            </a:r>
            <a:r>
              <a:rPr kumimoji="1" lang="ko-Kore-KR" altLang="en-US" dirty="0"/>
              <a:t>을 위해 시도해보았다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즉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설명가능하다고 하는 부분은 우리 </a:t>
            </a:r>
            <a:r>
              <a:rPr kumimoji="1" lang="en-US" altLang="ko-Kore-KR" dirty="0"/>
              <a:t>“</a:t>
            </a:r>
            <a:r>
              <a:rPr kumimoji="1" lang="ko-Kore-KR" altLang="en-US" dirty="0"/>
              <a:t>인간</a:t>
            </a:r>
            <a:r>
              <a:rPr kumimoji="1" lang="en-US" altLang="ko-Kore-KR" dirty="0"/>
              <a:t>”</a:t>
            </a:r>
            <a:r>
              <a:rPr kumimoji="1" lang="ko-Kore-KR" altLang="en-US" dirty="0"/>
              <a:t>이 느끼기에 모델이 얼마나 잘 설명해주고 있는가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즉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인간 중심적으로 판단이 되어야 한다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12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 여러 실험을 돌린 이후에</a:t>
            </a:r>
            <a:r>
              <a:rPr kumimoji="1" lang="en-US" altLang="ko-Kore-KR" dirty="0"/>
              <a:t>,</a:t>
            </a:r>
          </a:p>
          <a:p>
            <a:endParaRPr kumimoji="1" lang="en-US" altLang="ko-Kore-KR" dirty="0"/>
          </a:p>
          <a:p>
            <a:pPr marL="228600" indent="-228600">
              <a:buAutoNum type="arabicParenR"/>
            </a:pPr>
            <a:r>
              <a:rPr kumimoji="1" lang="ko-KR" altLang="en-US" dirty="0" err="1"/>
              <a:t>뒷</a:t>
            </a:r>
            <a:r>
              <a:rPr kumimoji="1" lang="ko-KR" altLang="en-US" dirty="0"/>
              <a:t> 배경이 있음으로 인해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두 </a:t>
            </a:r>
            <a:r>
              <a:rPr kumimoji="1" lang="ko-KR" altLang="en-US" dirty="0" err="1"/>
              <a:t>예측값간의</a:t>
            </a:r>
            <a:r>
              <a:rPr kumimoji="1" lang="ko-KR" altLang="en-US" dirty="0"/>
              <a:t> 유사도에 큰 영향을 줌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kumimoji="1" lang="ko-Kore-KR" altLang="en-US" dirty="0"/>
              <a:t>따라서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뒷 배경을 지운 상황속에서 유사도를 판단</a:t>
            </a:r>
            <a:r>
              <a:rPr kumimoji="1" lang="en-US" altLang="ko-Kore-KR" dirty="0"/>
              <a:t>.</a:t>
            </a:r>
          </a:p>
          <a:p>
            <a:pPr marL="228600" indent="-228600">
              <a:buAutoNum type="arabicParenR"/>
            </a:pPr>
            <a:r>
              <a:rPr kumimoji="1" lang="ko-Kore-KR" altLang="en-US" dirty="0"/>
              <a:t>어떤 종류의 문제인지에 따라서</a:t>
            </a:r>
            <a:r>
              <a:rPr kumimoji="1" lang="en-US" altLang="ko-Kore-KR" dirty="0"/>
              <a:t>, threshold</a:t>
            </a:r>
            <a:r>
              <a:rPr kumimoji="1" lang="ko-Kore-KR" altLang="en-US" dirty="0"/>
              <a:t>값이 달라짐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92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컴퓨터는 </a:t>
            </a:r>
            <a:r>
              <a:rPr kumimoji="1" lang="en-US" altLang="ko-Kore-KR" dirty="0"/>
              <a:t>clustering</a:t>
            </a:r>
            <a:r>
              <a:rPr kumimoji="1" lang="ko-Kore-KR" altLang="en-US" dirty="0"/>
              <a:t>을 해도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이게 대표적으로 어떤 사물인지 알 수가 없다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앞단에서 각 </a:t>
            </a:r>
            <a:r>
              <a:rPr kumimoji="1" lang="en-US" altLang="ko-Kore-KR" dirty="0"/>
              <a:t>c</a:t>
            </a:r>
            <a:r>
              <a:rPr kumimoji="1" lang="en-US" altLang="ko-KR" dirty="0"/>
              <a:t>lustering</a:t>
            </a:r>
            <a:r>
              <a:rPr kumimoji="1" lang="ko-KR" altLang="en-US" dirty="0"/>
              <a:t>을 시행하고 난 뒤에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그에 해당하는 </a:t>
            </a:r>
            <a:r>
              <a:rPr kumimoji="1" lang="en-US" altLang="ko-KR" dirty="0"/>
              <a:t>global name</a:t>
            </a:r>
            <a:r>
              <a:rPr kumimoji="1" lang="ko-KR" altLang="en-US" dirty="0"/>
              <a:t>을 만드는 과정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여기서는 아주 간단하게 각 객체 내에서 중복되는 이름으로 단순하게 구하였다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kumimoji="1" lang="ko-Kore-KR" altLang="en-US" dirty="0"/>
              <a:t>이 상황속에서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겹치는 단어가 없는 경우는 </a:t>
            </a:r>
            <a:r>
              <a:rPr kumimoji="1" lang="en-US" altLang="ko-Kore-KR" dirty="0"/>
              <a:t>’Object + index’</a:t>
            </a:r>
            <a:r>
              <a:rPr kumimoji="1" lang="ko-Kore-KR" altLang="en-US" dirty="0"/>
              <a:t>로 표현하여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사용자가 하여금 판단을 하도록 진행</a:t>
            </a:r>
            <a:r>
              <a:rPr kumimoji="1" lang="en-US" altLang="ko-Kore-KR" dirty="0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997C5-72A5-524A-A568-F556B100712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0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FB4CAC-A6E8-4254-BB4B-EE4F7A09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50335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1D6C927-6308-4CCF-A24A-711E142A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415F29-AA48-40B2-BEBE-090EE5F7482A}" type="datetime1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36ECFA0-CD36-435C-98C3-271E7A05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D80AB2-5043-4262-9FA7-AF3941AF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076D74-7979-4E8E-A6A8-3CBB003702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444A0-44FA-4EA2-B3D7-198266012ACF}"/>
              </a:ext>
            </a:extLst>
          </p:cNvPr>
          <p:cNvCxnSpPr/>
          <p:nvPr userDrawn="1"/>
        </p:nvCxnSpPr>
        <p:spPr>
          <a:xfrm>
            <a:off x="0" y="571951"/>
            <a:ext cx="12192000" cy="0"/>
          </a:xfrm>
          <a:prstGeom prst="line">
            <a:avLst/>
          </a:prstGeom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454BBE-2EC6-4452-8699-0F221EA0A5EA}"/>
              </a:ext>
            </a:extLst>
          </p:cNvPr>
          <p:cNvCxnSpPr/>
          <p:nvPr userDrawn="1"/>
        </p:nvCxnSpPr>
        <p:spPr>
          <a:xfrm>
            <a:off x="0" y="6358618"/>
            <a:ext cx="12192000" cy="0"/>
          </a:xfrm>
          <a:prstGeom prst="line">
            <a:avLst/>
          </a:prstGeom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46CED7-C1B7-4E42-A6EE-7F197B11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503355"/>
          </a:xfrm>
        </p:spPr>
        <p:txBody>
          <a:bodyPr anchor="t"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08B2A2-9E7B-4E2F-AE06-BCA591FB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9661"/>
            <a:ext cx="10515600" cy="3477301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Clr>
                <a:srgbClr val="6666FF"/>
              </a:buClr>
              <a:defRPr/>
            </a:lvl1pPr>
            <a:lvl2pPr>
              <a:lnSpc>
                <a:spcPct val="130000"/>
              </a:lnSpc>
              <a:buClr>
                <a:srgbClr val="6666FF"/>
              </a:buClr>
              <a:defRPr/>
            </a:lvl2pPr>
            <a:lvl3pPr>
              <a:lnSpc>
                <a:spcPct val="130000"/>
              </a:lnSpc>
              <a:buClr>
                <a:srgbClr val="6666FF"/>
              </a:buClr>
              <a:defRPr/>
            </a:lvl3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610BB27-0AF7-421D-AC3A-908A033C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415F29-AA48-40B2-BEBE-090EE5F7482A}" type="datetime1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CE1693B-4A60-4FD9-8533-1E8258ED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F034A16-2AAD-40D5-937E-7CE01DF3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076D74-7979-4E8E-A6A8-3CBB003702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5C45AE-0F29-412B-920E-DA982DD222B0}"/>
              </a:ext>
            </a:extLst>
          </p:cNvPr>
          <p:cNvCxnSpPr/>
          <p:nvPr userDrawn="1"/>
        </p:nvCxnSpPr>
        <p:spPr>
          <a:xfrm>
            <a:off x="0" y="571951"/>
            <a:ext cx="12192000" cy="0"/>
          </a:xfrm>
          <a:prstGeom prst="line">
            <a:avLst/>
          </a:prstGeom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46D5E1-CF5C-4FBE-9F54-7F25D63055D4}"/>
              </a:ext>
            </a:extLst>
          </p:cNvPr>
          <p:cNvCxnSpPr/>
          <p:nvPr userDrawn="1"/>
        </p:nvCxnSpPr>
        <p:spPr>
          <a:xfrm>
            <a:off x="0" y="6358618"/>
            <a:ext cx="12192000" cy="0"/>
          </a:xfrm>
          <a:prstGeom prst="line">
            <a:avLst/>
          </a:prstGeom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4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AC02C8-7AC6-17F8-34EC-5548C065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8F056-0A18-4C7E-A091-5DD52054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A2C40-B5C0-A0D4-39FD-8E21B57F1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1812-BFD4-B345-9BD5-E917EC2AE5E4}" type="datetimeFigureOut">
              <a:rPr kumimoji="1" lang="ko-Kore-KR" altLang="en-US" smtClean="0"/>
              <a:t>2022. 12. 11.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23A60-51B1-3E9A-67BF-5D22D45CD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B0AEF-EBD0-2F2A-D03B-566524A2B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FAEA-2FA7-8042-9FFB-173BF20CEB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555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F0185-E6A3-9D64-7B38-07B4ADBD41BA}"/>
              </a:ext>
            </a:extLst>
          </p:cNvPr>
          <p:cNvSpPr txBox="1"/>
          <p:nvPr/>
        </p:nvSpPr>
        <p:spPr>
          <a:xfrm>
            <a:off x="431074" y="2790206"/>
            <a:ext cx="113298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b="1" dirty="0">
                <a:solidFill>
                  <a:srgbClr val="3333CC"/>
                </a:solidFill>
                <a:latin typeface="+mj-ea"/>
                <a:ea typeface="+mj-ea"/>
              </a:rPr>
              <a:t>Several limitations of transformer </a:t>
            </a:r>
            <a:r>
              <a:rPr kumimoji="1" lang="en-US" altLang="ko-Kore-KR" sz="3600" b="1" dirty="0" err="1">
                <a:solidFill>
                  <a:srgbClr val="3333CC"/>
                </a:solidFill>
                <a:latin typeface="+mj-ea"/>
                <a:ea typeface="+mj-ea"/>
              </a:rPr>
              <a:t>explainability</a:t>
            </a:r>
            <a:br>
              <a:rPr kumimoji="1" lang="en-US" altLang="ko-Kore-KR" sz="3600" b="1" dirty="0">
                <a:latin typeface="+mj-ea"/>
                <a:ea typeface="+mj-ea"/>
              </a:rPr>
            </a:br>
            <a:r>
              <a:rPr kumimoji="1" lang="en-US" altLang="ko-Kore-KR" sz="2800" dirty="0">
                <a:latin typeface="+mj-ea"/>
                <a:ea typeface="+mj-ea"/>
              </a:rPr>
              <a:t>The direction the transformer should go further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F3D62-ECC6-692A-61C1-9221AB10DCF3}"/>
              </a:ext>
            </a:extLst>
          </p:cNvPr>
          <p:cNvSpPr txBox="1"/>
          <p:nvPr/>
        </p:nvSpPr>
        <p:spPr>
          <a:xfrm>
            <a:off x="4774668" y="5861475"/>
            <a:ext cx="26426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dirty="0">
                <a:latin typeface="+mj-ea"/>
                <a:ea typeface="+mj-ea"/>
              </a:rPr>
              <a:t>박상민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오민아 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 유재상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23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B45C7A-1B9E-4C44-BC18-B8B5F7BE9BF7}"/>
              </a:ext>
            </a:extLst>
          </p:cNvPr>
          <p:cNvGrpSpPr/>
          <p:nvPr/>
        </p:nvGrpSpPr>
        <p:grpSpPr>
          <a:xfrm>
            <a:off x="862788" y="2358958"/>
            <a:ext cx="7956747" cy="2955877"/>
            <a:chOff x="171449" y="1315581"/>
            <a:chExt cx="8349759" cy="310187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E4AF15A-CAF1-AE51-D847-461952DBD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49" y="1315581"/>
              <a:ext cx="8349759" cy="2317955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C65A5E8-9555-812B-EB15-4ACB6EC4287B}"/>
                </a:ext>
              </a:extLst>
            </p:cNvPr>
            <p:cNvSpPr/>
            <p:nvPr/>
          </p:nvSpPr>
          <p:spPr>
            <a:xfrm>
              <a:off x="1978024" y="1632543"/>
              <a:ext cx="317573" cy="18716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7BF7864-6DA8-7155-54B9-1DD28C7662DF}"/>
                </a:ext>
              </a:extLst>
            </p:cNvPr>
            <p:cNvSpPr/>
            <p:nvPr/>
          </p:nvSpPr>
          <p:spPr>
            <a:xfrm>
              <a:off x="2584449" y="1848045"/>
              <a:ext cx="317573" cy="18716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F87D7A7-B766-44EC-DB14-1F151678C47E}"/>
                </a:ext>
              </a:extLst>
            </p:cNvPr>
            <p:cNvSpPr/>
            <p:nvPr/>
          </p:nvSpPr>
          <p:spPr>
            <a:xfrm>
              <a:off x="2228849" y="2065689"/>
              <a:ext cx="317573" cy="18716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6BB40A4-C388-E5A8-07A6-3077B4C15192}"/>
                </a:ext>
              </a:extLst>
            </p:cNvPr>
            <p:cNvSpPr/>
            <p:nvPr/>
          </p:nvSpPr>
          <p:spPr>
            <a:xfrm>
              <a:off x="2136810" y="2485060"/>
              <a:ext cx="317573" cy="18716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38DED47-E930-E14B-D661-1F796F00C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788" y="3883985"/>
              <a:ext cx="6125430" cy="53347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DB0F97-10F3-6FEA-ABDC-A8613A028180}"/>
                </a:ext>
              </a:extLst>
            </p:cNvPr>
            <p:cNvSpPr/>
            <p:nvPr/>
          </p:nvSpPr>
          <p:spPr>
            <a:xfrm>
              <a:off x="968206" y="3899658"/>
              <a:ext cx="536744" cy="18716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86EE67-173D-9DF0-4F24-17BB92BBA5FD}"/>
              </a:ext>
            </a:extLst>
          </p:cNvPr>
          <p:cNvSpPr txBox="1"/>
          <p:nvPr/>
        </p:nvSpPr>
        <p:spPr>
          <a:xfrm>
            <a:off x="7155543" y="4610312"/>
            <a:ext cx="4171599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900" dirty="0">
                <a:latin typeface="+mj-lt"/>
                <a:ea typeface="+mj-ea"/>
              </a:rPr>
              <a:t>2) If there are </a:t>
            </a:r>
            <a:r>
              <a:rPr kumimoji="1" lang="en-US" altLang="ko-KR" sz="1900" b="1" dirty="0">
                <a:latin typeface="+mj-lt"/>
                <a:ea typeface="+mj-ea"/>
              </a:rPr>
              <a:t>no overlapping words</a:t>
            </a:r>
          </a:p>
          <a:p>
            <a:endParaRPr kumimoji="1" lang="en-US" altLang="ko-KR" sz="1900" b="1" dirty="0">
              <a:latin typeface="+mj-lt"/>
              <a:ea typeface="+mj-ea"/>
            </a:endParaRPr>
          </a:p>
          <a:p>
            <a:r>
              <a:rPr kumimoji="1" lang="en-US" altLang="ko-KR" sz="1900" dirty="0">
                <a:latin typeface="+mj-lt"/>
              </a:rPr>
              <a:t>→ </a:t>
            </a:r>
            <a:r>
              <a:rPr kumimoji="1" lang="en-US" altLang="ko-KR" sz="1900" dirty="0">
                <a:latin typeface="+mj-lt"/>
                <a:ea typeface="+mj-ea"/>
              </a:rPr>
              <a:t>[Object + index] Since the computer cannot determine what it 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2B5C4-CF5D-4449-9D2F-8FF5BBCE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2) Global Name</a:t>
            </a:r>
            <a:endParaRPr lang="ko-KR" altLang="en-US" sz="4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144CB2-1F8F-45BA-96A4-9B3CF5E0E780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800" dirty="0">
                <a:solidFill>
                  <a:srgbClr val="6666FF"/>
                </a:solidFill>
              </a:rPr>
              <a:t>) Method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D733-CFA1-424B-991A-134CE75B8DB4}"/>
              </a:ext>
            </a:extLst>
          </p:cNvPr>
          <p:cNvSpPr txBox="1"/>
          <p:nvPr/>
        </p:nvSpPr>
        <p:spPr>
          <a:xfrm>
            <a:off x="7147264" y="2358958"/>
            <a:ext cx="430977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sz="1900" dirty="0">
                <a:latin typeface="+mj-lt"/>
                <a:ea typeface="+mj-ea"/>
              </a:rPr>
              <a:t>If there are </a:t>
            </a:r>
            <a:r>
              <a:rPr kumimoji="1" lang="en-US" altLang="ko-KR" sz="1900" b="1" dirty="0">
                <a:latin typeface="+mj-lt"/>
                <a:ea typeface="+mj-ea"/>
              </a:rPr>
              <a:t>overlapping words</a:t>
            </a:r>
          </a:p>
          <a:p>
            <a:r>
              <a:rPr kumimoji="1" lang="en-US" altLang="ko-KR" sz="1900" dirty="0">
                <a:latin typeface="+mj-lt"/>
              </a:rPr>
              <a:t>→</a:t>
            </a:r>
            <a:r>
              <a:rPr kumimoji="1" lang="en-US" altLang="ko-KR" sz="1900" dirty="0">
                <a:latin typeface="+mj-lt"/>
                <a:ea typeface="+mj-ea"/>
              </a:rPr>
              <a:t> choose the word that appears the most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05E2DA-28F5-4497-BED3-5C3DA297C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97FC1F-C1B6-4E9E-80F3-82F475ABC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3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502D59-FA8F-9A2D-77B2-87FA9D3C0382}"/>
              </a:ext>
            </a:extLst>
          </p:cNvPr>
          <p:cNvGrpSpPr/>
          <p:nvPr/>
        </p:nvGrpSpPr>
        <p:grpSpPr>
          <a:xfrm>
            <a:off x="838200" y="2569653"/>
            <a:ext cx="4938219" cy="3550712"/>
            <a:chOff x="459281" y="873651"/>
            <a:chExt cx="7416092" cy="53323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1F4283B-8710-60B9-692D-18A36AD98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106"/>
            <a:stretch/>
          </p:blipFill>
          <p:spPr>
            <a:xfrm>
              <a:off x="459281" y="873651"/>
              <a:ext cx="7416092" cy="533236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52C78A-FD71-3CB5-9D2A-77331DAC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3588" y="3126252"/>
              <a:ext cx="1111785" cy="44131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43FCFF-80AB-47A7-FC78-A6A31D608593}"/>
              </a:ext>
            </a:extLst>
          </p:cNvPr>
          <p:cNvSpPr txBox="1"/>
          <p:nvPr/>
        </p:nvSpPr>
        <p:spPr>
          <a:xfrm>
            <a:off x="6270170" y="3059217"/>
            <a:ext cx="508362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arabicParenR"/>
            </a:pPr>
            <a:r>
              <a:rPr kumimoji="1" lang="en-US" altLang="ko-KR" sz="1900" dirty="0">
                <a:latin typeface="+mj-lt"/>
                <a:ea typeface="+mj-ea"/>
              </a:rPr>
              <a:t>Determine the number of objects that can be viewed from the image</a:t>
            </a:r>
          </a:p>
          <a:p>
            <a:pPr marL="400050" indent="-400050">
              <a:buFont typeface="+mj-lt"/>
              <a:buAutoNum type="arabicParenR"/>
            </a:pPr>
            <a:endParaRPr kumimoji="1" lang="en-US" altLang="en-US" sz="1200" dirty="0">
              <a:latin typeface="+mj-lt"/>
              <a:ea typeface="+mj-ea"/>
            </a:endParaRPr>
          </a:p>
          <a:p>
            <a:pPr marL="400050" indent="-400050">
              <a:buFont typeface="+mj-lt"/>
              <a:buAutoNum type="arabicParenR"/>
            </a:pPr>
            <a:r>
              <a:rPr kumimoji="1" lang="en-US" altLang="ko-KR" sz="1900" dirty="0">
                <a:latin typeface="+mj-lt"/>
                <a:ea typeface="+mj-ea"/>
              </a:rPr>
              <a:t>Subsequently give details of the object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11A5E1-6348-43BF-A2C0-9934B58A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Improve </a:t>
            </a:r>
            <a:r>
              <a:rPr lang="en-US" altLang="ko-KR" sz="4000" dirty="0" err="1"/>
              <a:t>explainability</a:t>
            </a:r>
            <a:r>
              <a:rPr lang="en-US" altLang="ko-KR" sz="4000" dirty="0"/>
              <a:t> using structures similar to “how humans view and infer images”</a:t>
            </a:r>
            <a:endParaRPr lang="ko-KR" altLang="en-US" sz="4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291919-ECC8-44B4-8C59-F4787A64E38B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1800" dirty="0">
                <a:solidFill>
                  <a:srgbClr val="6666FF"/>
                </a:solidFill>
              </a:rPr>
              <a:t>) Results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55A733-9655-4523-9337-44902697B347}"/>
              </a:ext>
            </a:extLst>
          </p:cNvPr>
          <p:cNvSpPr/>
          <p:nvPr/>
        </p:nvSpPr>
        <p:spPr>
          <a:xfrm>
            <a:off x="6097587" y="4876534"/>
            <a:ext cx="5256213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900" dirty="0">
                <a:latin typeface="+mj-lt"/>
              </a:rPr>
              <a:t>This structure is more similar to how humans view and infer images.</a:t>
            </a:r>
          </a:p>
          <a:p>
            <a:pPr algn="ctr"/>
            <a:endParaRPr kumimoji="1" lang="en-US" altLang="ko-KR" sz="1200" dirty="0">
              <a:latin typeface="+mj-lt"/>
            </a:endParaRPr>
          </a:p>
          <a:p>
            <a:pPr algn="ctr"/>
            <a:r>
              <a:rPr kumimoji="1" lang="en-US" altLang="ko-KR" sz="1900" b="1" dirty="0">
                <a:solidFill>
                  <a:schemeClr val="bg1"/>
                </a:solidFill>
                <a:highlight>
                  <a:srgbClr val="6666FF"/>
                </a:highlight>
                <a:latin typeface="+mj-lt"/>
                <a:sym typeface="Wingdings" panose="05000000000000000000" pitchFamily="2" charset="2"/>
              </a:rPr>
              <a:t> “</a:t>
            </a:r>
            <a:r>
              <a:rPr kumimoji="1" lang="en-GB" altLang="ko-KR" sz="1900" b="1" dirty="0">
                <a:solidFill>
                  <a:schemeClr val="bg1"/>
                </a:solidFill>
                <a:highlight>
                  <a:srgbClr val="6666FF"/>
                </a:highlight>
                <a:latin typeface="+mj-lt"/>
                <a:sym typeface="Wingdings" panose="05000000000000000000" pitchFamily="2" charset="2"/>
              </a:rPr>
              <a:t>Increased accountability</a:t>
            </a:r>
            <a:r>
              <a:rPr kumimoji="1" lang="en-US" altLang="ko-KR" sz="1900" b="1" dirty="0">
                <a:solidFill>
                  <a:schemeClr val="bg1"/>
                </a:solidFill>
                <a:highlight>
                  <a:srgbClr val="6666FF"/>
                </a:highlight>
                <a:latin typeface="+mj-lt"/>
                <a:sym typeface="Wingdings" panose="05000000000000000000" pitchFamily="2" charset="2"/>
              </a:rPr>
              <a:t>“</a:t>
            </a:r>
            <a:endParaRPr kumimoji="1" lang="en-US" altLang="en-US" sz="1900" b="1" dirty="0">
              <a:solidFill>
                <a:schemeClr val="bg1"/>
              </a:solidFill>
              <a:highlight>
                <a:srgbClr val="6666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553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F0185-E6A3-9D64-7B38-07B4ADBD41BA}"/>
              </a:ext>
            </a:extLst>
          </p:cNvPr>
          <p:cNvSpPr txBox="1"/>
          <p:nvPr/>
        </p:nvSpPr>
        <p:spPr>
          <a:xfrm>
            <a:off x="3049003" y="3136613"/>
            <a:ext cx="6093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b="1" dirty="0">
                <a:latin typeface="+mj-lt"/>
                <a:ea typeface="+mj-ea"/>
              </a:rPr>
              <a:t>THANK YOU </a:t>
            </a:r>
            <a:r>
              <a:rPr kumimoji="1" lang="en-US" altLang="ko-KR" sz="3200" b="1" dirty="0">
                <a:latin typeface="+mj-lt"/>
                <a:ea typeface="+mj-ea"/>
                <a:sym typeface="Wingdings" panose="05000000000000000000" pitchFamily="2" charset="2"/>
              </a:rPr>
              <a:t></a:t>
            </a:r>
            <a:endParaRPr kumimoji="1" lang="en-US" altLang="ko-Kore-KR" sz="3200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167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FFBD7-3A2C-4000-8D36-A06B124F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1806646" cy="150335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Transformer Interpretability beyond attention visualization  (</a:t>
            </a:r>
            <a:r>
              <a:rPr lang="ko-KR" altLang="en-US" sz="4000" dirty="0" err="1"/>
              <a:t>참고논헌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A44D1-6C9E-4B73-B952-F863C7BC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68875"/>
            <a:ext cx="5257800" cy="3477301"/>
          </a:xfrm>
        </p:spPr>
        <p:txBody>
          <a:bodyPr/>
          <a:lstStyle/>
          <a:p>
            <a:r>
              <a:rPr lang="en-US" altLang="ko-KR" sz="1900" dirty="0">
                <a:latin typeface="+mj-lt"/>
              </a:rPr>
              <a:t>Tested Transformer-</a:t>
            </a:r>
            <a:r>
              <a:rPr lang="en-US" altLang="ko-KR" sz="1900" dirty="0" err="1">
                <a:latin typeface="+mj-lt"/>
              </a:rPr>
              <a:t>Explainability</a:t>
            </a:r>
            <a:r>
              <a:rPr lang="en-US" altLang="ko-KR" sz="1900" dirty="0">
                <a:latin typeface="+mj-lt"/>
              </a:rPr>
              <a:t> with </a:t>
            </a:r>
            <a:r>
              <a:rPr lang="fr-FR" altLang="ko-KR" sz="1900" dirty="0">
                <a:latin typeface="+mj-lt"/>
              </a:rPr>
              <a:t>Animals - 10 Image classification </a:t>
            </a:r>
            <a:r>
              <a:rPr lang="fr-FR" altLang="ko-KR" sz="1900" dirty="0" err="1">
                <a:latin typeface="+mj-lt"/>
              </a:rPr>
              <a:t>Dataset</a:t>
            </a:r>
            <a:endParaRPr lang="fr-FR" altLang="ko-KR" sz="1900" dirty="0">
              <a:latin typeface="+mj-lt"/>
            </a:endParaRPr>
          </a:p>
          <a:p>
            <a:r>
              <a:rPr lang="en-US" altLang="ko-KR" sz="1900" dirty="0">
                <a:latin typeface="+mj-lt"/>
              </a:rPr>
              <a:t>4 Limitations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8A5908-E39A-45C8-896A-73C8DF354E6C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sz="1800" dirty="0">
                <a:solidFill>
                  <a:srgbClr val="6666FF"/>
                </a:solidFill>
              </a:rPr>
              <a:t>) Introduction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DCEAEF-D1FE-49B5-A0F6-13443A951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6"/>
          <a:stretch/>
        </p:blipFill>
        <p:spPr>
          <a:xfrm>
            <a:off x="1497628" y="2184393"/>
            <a:ext cx="3307326" cy="4091630"/>
          </a:xfrm>
          <a:prstGeom prst="rect">
            <a:avLst/>
          </a:prstGeom>
        </p:spPr>
      </p:pic>
      <p:grpSp>
        <p:nvGrpSpPr>
          <p:cNvPr id="7" name="그룹 11">
            <a:extLst>
              <a:ext uri="{FF2B5EF4-FFF2-40B4-BE49-F238E27FC236}">
                <a16:creationId xmlns:a16="http://schemas.microsoft.com/office/drawing/2014/main" id="{6FC4AFB9-30BD-23C4-5593-8A730310E05E}"/>
              </a:ext>
            </a:extLst>
          </p:cNvPr>
          <p:cNvGrpSpPr/>
          <p:nvPr/>
        </p:nvGrpSpPr>
        <p:grpSpPr>
          <a:xfrm>
            <a:off x="6277964" y="4059880"/>
            <a:ext cx="5173304" cy="1842944"/>
            <a:chOff x="5204455" y="3530484"/>
            <a:chExt cx="6617820" cy="2357540"/>
          </a:xfrm>
        </p:grpSpPr>
        <p:pic>
          <p:nvPicPr>
            <p:cNvPr id="8" name="그림 4">
              <a:extLst>
                <a:ext uri="{FF2B5EF4-FFF2-40B4-BE49-F238E27FC236}">
                  <a16:creationId xmlns:a16="http://schemas.microsoft.com/office/drawing/2014/main" id="{56DA136A-5F6E-2599-A651-9FF947E97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4455" y="3530484"/>
              <a:ext cx="6617820" cy="235754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DA68FA-2E47-51B2-2C7E-E6BF526528AC}"/>
                </a:ext>
              </a:extLst>
            </p:cNvPr>
            <p:cNvSpPr/>
            <p:nvPr/>
          </p:nvSpPr>
          <p:spPr>
            <a:xfrm>
              <a:off x="7335826" y="3757691"/>
              <a:ext cx="2983832" cy="399084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499062-EB9C-E099-65F8-8462C1FC678F}"/>
                </a:ext>
              </a:extLst>
            </p:cNvPr>
            <p:cNvSpPr/>
            <p:nvPr/>
          </p:nvSpPr>
          <p:spPr>
            <a:xfrm>
              <a:off x="8101760" y="5040348"/>
              <a:ext cx="782886" cy="782886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5B56D2-451D-090E-DFDC-F8753EC5C48A}"/>
                </a:ext>
              </a:extLst>
            </p:cNvPr>
            <p:cNvSpPr/>
            <p:nvPr/>
          </p:nvSpPr>
          <p:spPr>
            <a:xfrm>
              <a:off x="7998646" y="4854530"/>
              <a:ext cx="161182" cy="159782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6F88F9-F798-268A-0650-ABE76D198E7C}"/>
              </a:ext>
            </a:extLst>
          </p:cNvPr>
          <p:cNvSpPr txBox="1"/>
          <p:nvPr/>
        </p:nvSpPr>
        <p:spPr>
          <a:xfrm>
            <a:off x="5790502" y="3749163"/>
            <a:ext cx="600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rgbClr val="2F5597"/>
                </a:solidFill>
              </a:rPr>
              <a:t>LRP with Gradient &amp; Relevancy propagations</a:t>
            </a:r>
            <a:endParaRPr kumimoji="1" lang="ko-Kore-KR" altLang="en-US" sz="20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0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FADDC8D9-6DF8-C30A-4DCB-C7F29679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46" y="2311847"/>
            <a:ext cx="4315648" cy="364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B7FE03B1-2025-1370-194E-211DE81A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5" r="20276"/>
          <a:stretch/>
        </p:blipFill>
        <p:spPr>
          <a:xfrm>
            <a:off x="848278" y="2384400"/>
            <a:ext cx="4888845" cy="35757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F10098-F6DD-4C2F-866C-CA64BB6F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Limitation 1) Heatmap or feature map’s plotting does not properly explain the difference between classes</a:t>
            </a:r>
            <a:endParaRPr lang="ko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7B642D-CABD-4637-8C08-0556D3020B95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sz="1800" dirty="0">
                <a:solidFill>
                  <a:srgbClr val="6666FF"/>
                </a:solidFill>
              </a:rPr>
              <a:t>) Introduction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1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3600497-6C76-B0B7-AB46-ED265E0A9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5" b="2051"/>
          <a:stretch/>
        </p:blipFill>
        <p:spPr>
          <a:xfrm>
            <a:off x="1238196" y="3523921"/>
            <a:ext cx="4305300" cy="1313776"/>
          </a:xfrm>
          <a:prstGeom prst="rect">
            <a:avLst/>
          </a:prstGeom>
        </p:spPr>
      </p:pic>
      <p:pic>
        <p:nvPicPr>
          <p:cNvPr id="16" name="내용 개체 틀 2">
            <a:extLst>
              <a:ext uri="{FF2B5EF4-FFF2-40B4-BE49-F238E27FC236}">
                <a16:creationId xmlns:a16="http://schemas.microsoft.com/office/drawing/2014/main" id="{24E45B5F-450B-2D5D-BFE3-14AE1EA08D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99" r="17409"/>
          <a:stretch/>
        </p:blipFill>
        <p:spPr>
          <a:xfrm>
            <a:off x="6227569" y="2411669"/>
            <a:ext cx="4785228" cy="353828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B1B2BEC-1280-4F12-87D9-E837D1EE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Limitation 2) The model's performance is poor for complicated images compared to simple images that are physically separated between the two.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A67238-B8C9-4F1E-86FA-0F51E30F5185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sz="1800" dirty="0">
                <a:solidFill>
                  <a:srgbClr val="6666FF"/>
                </a:solidFill>
              </a:rPr>
              <a:t>) Introduction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1EDC4-56CF-40ED-B9DE-D1C5160BAC0E}"/>
              </a:ext>
            </a:extLst>
          </p:cNvPr>
          <p:cNvSpPr/>
          <p:nvPr/>
        </p:nvSpPr>
        <p:spPr>
          <a:xfrm>
            <a:off x="2351972" y="5242343"/>
            <a:ext cx="2077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overlapping objects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52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14A6508E-6490-D817-7F5E-9788274EC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93" y="2428658"/>
            <a:ext cx="4772762" cy="352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0F0CC4D-098A-8E68-7D86-6A91BED7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08" y="2428658"/>
            <a:ext cx="3962988" cy="352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D2346D9-D583-4CFA-AC18-43690B92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50335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Limitation 3) Poor </a:t>
            </a:r>
            <a:r>
              <a:rPr lang="en-US" altLang="ko-KR" sz="4000" dirty="0" err="1"/>
              <a:t>explainability</a:t>
            </a:r>
            <a:r>
              <a:rPr lang="en-US" altLang="ko-KR" sz="4000" dirty="0"/>
              <a:t> even with a slight variation from the original input</a:t>
            </a:r>
            <a:endParaRPr lang="ko-KR" altLang="en-US" sz="4000" dirty="0">
              <a:latin typeface="+mj-e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503786-CFB8-471C-B9C6-DE1786F929E6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sz="1800" dirty="0">
                <a:solidFill>
                  <a:srgbClr val="6666FF"/>
                </a:solidFill>
              </a:rPr>
              <a:t>) Introduction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8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96473-A09D-80F9-CB09-5A422EDD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81" y="2344083"/>
            <a:ext cx="6798038" cy="262689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0F025C-F941-4BCC-9181-9E943D78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Limitation 4) Limitations of logic for judging probability itself (soft max simple)</a:t>
            </a:r>
            <a:endParaRPr lang="ko-KR" alt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67B4D9-A1BE-4739-A3E5-9EE654957721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sz="1800" dirty="0">
                <a:solidFill>
                  <a:srgbClr val="6666FF"/>
                </a:solidFill>
              </a:rPr>
              <a:t>) Introduction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F0185-E6A3-9D64-7B38-07B4ADBD41BA}"/>
              </a:ext>
            </a:extLst>
          </p:cNvPr>
          <p:cNvSpPr txBox="1"/>
          <p:nvPr/>
        </p:nvSpPr>
        <p:spPr>
          <a:xfrm>
            <a:off x="838200" y="5209982"/>
            <a:ext cx="105156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kumimoji="1" lang="en-US" altLang="ko-KR" sz="1900" dirty="0">
                <a:latin typeface="+mj-lt"/>
                <a:ea typeface="+mj-ea"/>
                <a:sym typeface="Wingdings" pitchFamily="2" charset="2"/>
              </a:rPr>
              <a:t>Parrot is predicted to be less than 0.1%, but when it is actually plotted, it explains well</a:t>
            </a:r>
          </a:p>
          <a:p>
            <a:r>
              <a:rPr kumimoji="1" lang="en-US" altLang="ko-KR" sz="1900" dirty="0">
                <a:latin typeface="+mj-lt"/>
                <a:ea typeface="+mj-ea"/>
                <a:sym typeface="Wingdings" pitchFamily="2" charset="2"/>
              </a:rPr>
              <a:t> Need to improve the calculation of probability</a:t>
            </a:r>
            <a:endParaRPr kumimoji="1" lang="en-US" altLang="ko-Kore-KR" sz="19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514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1F62D54-1A50-19EE-12D2-F7A047BD1D09}"/>
              </a:ext>
            </a:extLst>
          </p:cNvPr>
          <p:cNvSpPr txBox="1"/>
          <p:nvPr/>
        </p:nvSpPr>
        <p:spPr>
          <a:xfrm>
            <a:off x="6697739" y="1427270"/>
            <a:ext cx="44543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 err="1">
                <a:latin typeface="+mn-ea"/>
              </a:rPr>
              <a:t>i</a:t>
            </a:r>
            <a:r>
              <a:rPr kumimoji="1" lang="en-US" altLang="ko-Kore-KR" sz="2000" dirty="0">
                <a:latin typeface="+mn-ea"/>
              </a:rPr>
              <a:t>) </a:t>
            </a:r>
            <a:r>
              <a:rPr kumimoji="1" lang="ko-Kore-KR" altLang="en-US" sz="2000" dirty="0">
                <a:latin typeface="+mn-ea"/>
              </a:rPr>
              <a:t>종합적인 정보</a:t>
            </a:r>
            <a:br>
              <a:rPr kumimoji="1" lang="en-US" altLang="ko-Kore-KR" sz="2000" dirty="0">
                <a:latin typeface="+mn-ea"/>
              </a:rPr>
            </a:br>
            <a:r>
              <a:rPr kumimoji="1" lang="en-US" altLang="ko-Kore-KR" sz="2000" dirty="0">
                <a:latin typeface="+mn-ea"/>
              </a:rPr>
              <a:t>   </a:t>
            </a:r>
            <a:r>
              <a:rPr kumimoji="1" lang="en-US" altLang="ko-KR" sz="2000" dirty="0">
                <a:latin typeface="+mn-ea"/>
              </a:rPr>
              <a:t>- </a:t>
            </a:r>
            <a:r>
              <a:rPr kumimoji="1" lang="en-US" altLang="ko-Kore-KR" sz="2000" dirty="0">
                <a:latin typeface="+mn-ea"/>
              </a:rPr>
              <a:t>2</a:t>
            </a:r>
            <a:r>
              <a:rPr kumimoji="1" lang="ko-Kore-KR" altLang="en-US" sz="2000" dirty="0">
                <a:latin typeface="+mn-ea"/>
              </a:rPr>
              <a:t>마리의 객체</a:t>
            </a:r>
            <a:r>
              <a:rPr kumimoji="1" lang="en-US" altLang="ko-Kore-KR" sz="2000" dirty="0">
                <a:latin typeface="+mn-ea"/>
              </a:rPr>
              <a:t> 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kumimoji="1" lang="ko-KR" altLang="en-US" sz="2000" dirty="0">
                <a:latin typeface="+mn-ea"/>
              </a:rPr>
              <a:t>개</a:t>
            </a:r>
            <a:r>
              <a:rPr kumimoji="1" lang="en-US" altLang="ko-KR" sz="2000" dirty="0">
                <a:latin typeface="+mn-ea"/>
              </a:rPr>
              <a:t>, </a:t>
            </a:r>
            <a:r>
              <a:rPr kumimoji="1" lang="ko-KR" altLang="en-US" sz="2000" dirty="0">
                <a:latin typeface="+mn-ea"/>
              </a:rPr>
              <a:t>고양이</a:t>
            </a:r>
            <a:r>
              <a:rPr kumimoji="1" lang="en-US" altLang="ko-KR" sz="2000" dirty="0">
                <a:latin typeface="+mn-ea"/>
              </a:rPr>
              <a:t>)</a:t>
            </a:r>
            <a:br>
              <a:rPr kumimoji="1" lang="en-US" altLang="ko-KR" sz="2000" dirty="0">
                <a:latin typeface="+mn-ea"/>
              </a:rPr>
            </a:br>
            <a:r>
              <a:rPr kumimoji="1" lang="en-US" altLang="ko-KR" sz="2000" dirty="0">
                <a:latin typeface="+mn-ea"/>
              </a:rPr>
              <a:t>  - </a:t>
            </a:r>
            <a:r>
              <a:rPr kumimoji="1" lang="ko-KR" altLang="en-US" sz="2000" dirty="0">
                <a:latin typeface="+mn-ea"/>
              </a:rPr>
              <a:t>각 객체 별 수</a:t>
            </a:r>
            <a:r>
              <a:rPr kumimoji="1" lang="ko-Kore-KR" altLang="en-US" sz="2000" dirty="0">
                <a:latin typeface="+mn-ea"/>
              </a:rPr>
              <a:t> </a:t>
            </a:r>
            <a:endParaRPr kumimoji="1" lang="en-US" altLang="ko-Kore-KR" sz="2000" dirty="0">
              <a:latin typeface="+mn-ea"/>
            </a:endParaRPr>
          </a:p>
          <a:p>
            <a:endParaRPr kumimoji="1" lang="en-US" altLang="ko-Kore-KR" sz="2000" dirty="0">
              <a:latin typeface="+mn-ea"/>
            </a:endParaRPr>
          </a:p>
          <a:p>
            <a:r>
              <a:rPr kumimoji="1" lang="en-US" altLang="ko-Kore-KR" sz="2000" dirty="0">
                <a:latin typeface="+mn-ea"/>
              </a:rPr>
              <a:t>ii)</a:t>
            </a:r>
            <a:r>
              <a:rPr kumimoji="1" lang="ko-Kore-KR" altLang="en-US" sz="2000" dirty="0">
                <a:latin typeface="+mn-ea"/>
              </a:rPr>
              <a:t> 상세 정보 </a:t>
            </a:r>
            <a:endParaRPr kumimoji="1" lang="en-US" altLang="ko-Kore-KR" sz="2000" dirty="0">
              <a:latin typeface="+mn-ea"/>
            </a:endParaRPr>
          </a:p>
          <a:p>
            <a:r>
              <a:rPr kumimoji="1" lang="ko-Kore-KR" altLang="en-US" sz="2000" dirty="0">
                <a:latin typeface="+mn-ea"/>
              </a:rPr>
              <a:t>   </a:t>
            </a:r>
            <a:r>
              <a:rPr kumimoji="1" lang="en-US" altLang="ko-Kore-KR" sz="2000" dirty="0">
                <a:latin typeface="+mn-ea"/>
              </a:rPr>
              <a:t>- </a:t>
            </a:r>
            <a:r>
              <a:rPr kumimoji="1" lang="ko-Kore-KR" altLang="en-US" sz="2000" dirty="0">
                <a:latin typeface="+mn-ea"/>
              </a:rPr>
              <a:t>나이</a:t>
            </a:r>
            <a:endParaRPr kumimoji="1" lang="en-US" altLang="ko-Kore-KR" sz="2000" dirty="0">
              <a:latin typeface="+mn-ea"/>
            </a:endParaRPr>
          </a:p>
          <a:p>
            <a:r>
              <a:rPr kumimoji="1" lang="ko-Kore-KR" altLang="en-US" sz="2000" dirty="0">
                <a:latin typeface="+mn-ea"/>
              </a:rPr>
              <a:t>   </a:t>
            </a:r>
            <a:r>
              <a:rPr kumimoji="1" lang="en-US" altLang="ko-Kore-KR" sz="2000" dirty="0">
                <a:latin typeface="+mn-ea"/>
              </a:rPr>
              <a:t>- </a:t>
            </a:r>
            <a:r>
              <a:rPr kumimoji="1" lang="ko-Kore-KR" altLang="en-US" sz="2000" dirty="0">
                <a:latin typeface="+mn-ea"/>
              </a:rPr>
              <a:t>성별</a:t>
            </a:r>
            <a:endParaRPr kumimoji="1" lang="en-US" altLang="ko-Kore-KR" sz="2000" dirty="0">
              <a:latin typeface="+mn-ea"/>
            </a:endParaRPr>
          </a:p>
          <a:p>
            <a:r>
              <a:rPr kumimoji="1" lang="ko-Kore-KR" altLang="en-US" sz="2000" dirty="0">
                <a:latin typeface="+mn-ea"/>
              </a:rPr>
              <a:t>  </a:t>
            </a:r>
            <a:r>
              <a:rPr kumimoji="1" lang="en-US" altLang="ko-Kore-KR" sz="2000" dirty="0">
                <a:latin typeface="+mn-ea"/>
              </a:rPr>
              <a:t> </a:t>
            </a:r>
            <a:r>
              <a:rPr kumimoji="1" lang="en-US" altLang="ko-KR" sz="2000" dirty="0">
                <a:latin typeface="+mn-ea"/>
              </a:rPr>
              <a:t>- </a:t>
            </a:r>
            <a:r>
              <a:rPr kumimoji="1" lang="ko-KR" altLang="en-US" sz="2000" dirty="0">
                <a:latin typeface="+mn-ea"/>
              </a:rPr>
              <a:t>종</a:t>
            </a:r>
            <a:endParaRPr kumimoji="1" lang="en-US" altLang="ko-Kore-KR" sz="2000" dirty="0">
              <a:latin typeface="+mn-ea"/>
            </a:endParaRPr>
          </a:p>
          <a:p>
            <a:endParaRPr kumimoji="1" lang="en-US" altLang="ko-Kore-KR" sz="2000" dirty="0">
              <a:latin typeface="+mn-ea"/>
            </a:endParaRPr>
          </a:p>
          <a:p>
            <a:r>
              <a:rPr kumimoji="1" lang="en-US" altLang="ko-KR" sz="2400" b="1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2400" b="1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2400" b="1" dirty="0">
                <a:latin typeface="+mn-ea"/>
                <a:sym typeface="Wingdings" pitchFamily="2" charset="2"/>
              </a:rPr>
              <a:t>＂</a:t>
            </a:r>
            <a:r>
              <a:rPr kumimoji="1" lang="ko-KR" altLang="en-US" sz="2400" b="1" dirty="0">
                <a:latin typeface="+mn-ea"/>
                <a:sym typeface="Wingdings" pitchFamily="2" charset="2"/>
              </a:rPr>
              <a:t>인간 사고적인</a:t>
            </a:r>
            <a:r>
              <a:rPr kumimoji="1" lang="en-US" altLang="ko-KR" sz="2400" b="1" dirty="0">
                <a:latin typeface="+mn-ea"/>
                <a:sym typeface="Wingdings" pitchFamily="2" charset="2"/>
              </a:rPr>
              <a:t>” </a:t>
            </a:r>
            <a:r>
              <a:rPr kumimoji="1" lang="ko-KR" altLang="en-US" sz="2400" b="1" dirty="0">
                <a:latin typeface="+mn-ea"/>
                <a:sym typeface="Wingdings" pitchFamily="2" charset="2"/>
              </a:rPr>
              <a:t>결과값</a:t>
            </a:r>
            <a:endParaRPr kumimoji="1" lang="en-US" altLang="ko-Kore-KR" sz="2400" b="1" dirty="0">
              <a:latin typeface="+mn-ea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BAEA7D7-4937-4967-BD7B-070B57EA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6556"/>
            <a:ext cx="11195957" cy="64157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맨 처음 이 사진을 보고 어떤 것들이 보이시나요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AF8DC9-C565-44E3-A632-2C0132C6A70B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800" dirty="0">
                <a:solidFill>
                  <a:srgbClr val="6666FF"/>
                </a:solidFill>
              </a:rPr>
              <a:t>) Method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061FBC-4A06-394C-CDA5-5817732F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8" y="1402547"/>
            <a:ext cx="2931164" cy="29311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500F69-26D2-28DD-14AA-A49B2B61AA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19"/>
          <a:stretch/>
        </p:blipFill>
        <p:spPr>
          <a:xfrm>
            <a:off x="838199" y="4581082"/>
            <a:ext cx="5228104" cy="15309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80969C-F7CB-64CB-B032-669F43A275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147"/>
          <a:stretch/>
        </p:blipFill>
        <p:spPr>
          <a:xfrm>
            <a:off x="6182362" y="4581081"/>
            <a:ext cx="2420471" cy="15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48EEF5-C315-49E7-C673-B56B872F82C4}"/>
              </a:ext>
            </a:extLst>
          </p:cNvPr>
          <p:cNvGrpSpPr/>
          <p:nvPr/>
        </p:nvGrpSpPr>
        <p:grpSpPr>
          <a:xfrm>
            <a:off x="398804" y="1534887"/>
            <a:ext cx="6756740" cy="4591500"/>
            <a:chOff x="366398" y="873651"/>
            <a:chExt cx="7508975" cy="533236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25E91F-6843-0981-819B-C8E9F82F0A2C}"/>
                </a:ext>
              </a:extLst>
            </p:cNvPr>
            <p:cNvGrpSpPr/>
            <p:nvPr/>
          </p:nvGrpSpPr>
          <p:grpSpPr>
            <a:xfrm>
              <a:off x="366398" y="873651"/>
              <a:ext cx="7508975" cy="5332369"/>
              <a:chOff x="491089" y="762815"/>
              <a:chExt cx="7508975" cy="5332369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67FCAB8-95CB-B8A3-60E9-96D5C28919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2106"/>
              <a:stretch/>
            </p:blipFill>
            <p:spPr>
              <a:xfrm>
                <a:off x="583972" y="762815"/>
                <a:ext cx="7416092" cy="5332369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1565AFB-C0FE-87C5-232C-F21070732192}"/>
                  </a:ext>
                </a:extLst>
              </p:cNvPr>
              <p:cNvSpPr/>
              <p:nvPr/>
            </p:nvSpPr>
            <p:spPr>
              <a:xfrm>
                <a:off x="1199536" y="1545771"/>
                <a:ext cx="378542" cy="187164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4D695B8-EB31-7E62-1415-A39555DB7991}"/>
                  </a:ext>
                </a:extLst>
              </p:cNvPr>
              <p:cNvSpPr/>
              <p:nvPr/>
            </p:nvSpPr>
            <p:spPr>
              <a:xfrm>
                <a:off x="1206909" y="2814132"/>
                <a:ext cx="705018" cy="187164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" name="왼쪽 대괄호[L] 7">
                <a:extLst>
                  <a:ext uri="{FF2B5EF4-FFF2-40B4-BE49-F238E27FC236}">
                    <a16:creationId xmlns:a16="http://schemas.microsoft.com/office/drawing/2014/main" id="{40937B24-BAB0-63D9-DEE3-8D1FF58A201F}"/>
                  </a:ext>
                </a:extLst>
              </p:cNvPr>
              <p:cNvSpPr/>
              <p:nvPr/>
            </p:nvSpPr>
            <p:spPr>
              <a:xfrm>
                <a:off x="491089" y="1639353"/>
                <a:ext cx="185766" cy="1312607"/>
              </a:xfrm>
              <a:prstGeom prst="leftBracket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A6E424E-BA10-7E9E-6DDE-673D51F18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3588" y="3126252"/>
              <a:ext cx="1111785" cy="44131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F62D54-1A50-19EE-12D2-F7A047BD1D09}"/>
              </a:ext>
            </a:extLst>
          </p:cNvPr>
          <p:cNvSpPr txBox="1"/>
          <p:nvPr/>
        </p:nvSpPr>
        <p:spPr>
          <a:xfrm>
            <a:off x="7768375" y="1907832"/>
            <a:ext cx="406237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900" dirty="0">
                <a:latin typeface="+mj-lt"/>
                <a:ea typeface="+mj-ea"/>
              </a:rPr>
              <a:t>1) </a:t>
            </a:r>
            <a:r>
              <a:rPr kumimoji="1" lang="en-US" altLang="ko-Kore-KR" sz="1900" b="1" dirty="0">
                <a:latin typeface="+mj-lt"/>
                <a:ea typeface="+mj-ea"/>
              </a:rPr>
              <a:t>Clustering</a:t>
            </a:r>
          </a:p>
          <a:p>
            <a:r>
              <a:rPr kumimoji="1" lang="en-US" altLang="ko-KR" sz="1900" dirty="0">
                <a:latin typeface="+mj-lt"/>
                <a:ea typeface="+mj-ea"/>
              </a:rPr>
              <a:t>It should be possible to derive the final output similar to the human mind</a:t>
            </a:r>
          </a:p>
          <a:p>
            <a:endParaRPr kumimoji="1" lang="en-US" altLang="ko-Kore-KR" sz="1900" dirty="0">
              <a:latin typeface="+mj-lt"/>
              <a:ea typeface="+mj-ea"/>
            </a:endParaRPr>
          </a:p>
          <a:p>
            <a:r>
              <a:rPr kumimoji="1" lang="en-US" altLang="ko-KR" sz="1900" dirty="0">
                <a:latin typeface="+mj-lt"/>
                <a:ea typeface="+mj-ea"/>
              </a:rPr>
              <a:t>→ How can computer cluster the final output expressed in numbers similarly?</a:t>
            </a:r>
            <a:r>
              <a:rPr kumimoji="1" lang="ko-Kore-KR" altLang="en-US" sz="1900" dirty="0">
                <a:latin typeface="+mj-lt"/>
                <a:ea typeface="+mj-ea"/>
              </a:rPr>
              <a:t> </a:t>
            </a:r>
            <a:r>
              <a:rPr kumimoji="1" lang="en-US" altLang="ko-Kore-KR" sz="1900" dirty="0">
                <a:latin typeface="+mj-lt"/>
                <a:ea typeface="+mj-ea"/>
              </a:rPr>
              <a:t> </a:t>
            </a:r>
          </a:p>
          <a:p>
            <a:endParaRPr kumimoji="1" lang="en-US" altLang="ko-Kore-KR" sz="1900" dirty="0">
              <a:latin typeface="+mj-lt"/>
              <a:ea typeface="+mj-ea"/>
            </a:endParaRPr>
          </a:p>
          <a:p>
            <a:r>
              <a:rPr kumimoji="1" lang="en-US" altLang="ko-KR" sz="1900" b="1" dirty="0">
                <a:latin typeface="+mj-lt"/>
                <a:ea typeface="+mj-ea"/>
              </a:rPr>
              <a:t>2) Global name</a:t>
            </a:r>
          </a:p>
          <a:p>
            <a:r>
              <a:rPr kumimoji="1" lang="en-US" altLang="ko-KR" sz="1900" dirty="0">
                <a:latin typeface="+mj-lt"/>
                <a:ea typeface="+mj-ea"/>
              </a:rPr>
              <a:t>Need a global name that represents a cluster</a:t>
            </a:r>
            <a:endParaRPr kumimoji="1" lang="en-US" altLang="ko-Kore-KR" sz="1900" dirty="0">
              <a:latin typeface="+mj-lt"/>
              <a:ea typeface="+mj-ea"/>
            </a:endParaRPr>
          </a:p>
          <a:p>
            <a:endParaRPr kumimoji="1" lang="en-US" altLang="ko-Kore-KR" sz="1900" dirty="0">
              <a:latin typeface="+mj-lt"/>
              <a:ea typeface="+mj-ea"/>
            </a:endParaRPr>
          </a:p>
          <a:p>
            <a:r>
              <a:rPr kumimoji="1" lang="en-US" altLang="ko-KR" sz="1900" dirty="0">
                <a:latin typeface="+mj-lt"/>
              </a:rPr>
              <a:t>→</a:t>
            </a:r>
            <a:r>
              <a:rPr kumimoji="1" lang="en-US" altLang="ko-KR" sz="1900" dirty="0">
                <a:latin typeface="+mj-lt"/>
                <a:ea typeface="+mj-ea"/>
              </a:rPr>
              <a:t> </a:t>
            </a:r>
            <a:r>
              <a:rPr kumimoji="1" lang="en-US" altLang="en-US" sz="1900" dirty="0">
                <a:latin typeface="+mj-lt"/>
                <a:ea typeface="+mj-ea"/>
              </a:rPr>
              <a:t>How should be the representative object name given?</a:t>
            </a:r>
            <a:endParaRPr kumimoji="1" lang="en-US" altLang="ko-Kore-KR" sz="1900" dirty="0">
              <a:latin typeface="+mj-lt"/>
              <a:ea typeface="+mj-ea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BAEA7D7-4937-4967-BD7B-070B57EA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Overview </a:t>
            </a:r>
            <a:endParaRPr lang="ko-KR" altLang="en-US" sz="4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AF8DC9-C565-44E3-A632-2C0132C6A70B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800" dirty="0">
                <a:solidFill>
                  <a:srgbClr val="6666FF"/>
                </a:solidFill>
              </a:rPr>
              <a:t>) Method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8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A15FCE-C790-8A4D-61EF-85D72024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83" y="1867913"/>
            <a:ext cx="2123323" cy="122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A20F87-7A39-2C50-54C6-3DF57D093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94" y="3345295"/>
            <a:ext cx="1247521" cy="12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235D76-FF0A-AC9B-7BB2-F3810779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85" y="3345294"/>
            <a:ext cx="1247521" cy="12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6C679B5-36B8-7135-3DAA-8BF325CA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42" y="3345293"/>
            <a:ext cx="1247521" cy="12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79983F9-C4B7-20D5-C06E-465ACC52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94" y="4692832"/>
            <a:ext cx="1247521" cy="12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044D24F-BEAE-8383-0254-1AF26E42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85" y="4692832"/>
            <a:ext cx="1247521" cy="12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44F1309-C1B7-CC96-8B33-5DF26A35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77" y="4693835"/>
            <a:ext cx="1247522" cy="124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6C39F3-D38B-E6D3-CC49-E6BA723AE5B4}"/>
              </a:ext>
            </a:extLst>
          </p:cNvPr>
          <p:cNvSpPr txBox="1"/>
          <p:nvPr/>
        </p:nvSpPr>
        <p:spPr>
          <a:xfrm>
            <a:off x="872239" y="3781962"/>
            <a:ext cx="10527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900" dirty="0">
                <a:latin typeface="+mj-lt"/>
                <a:ea typeface="+mj-ea"/>
              </a:rPr>
              <a:t>Case</a:t>
            </a:r>
            <a:r>
              <a:rPr kumimoji="1" lang="ko-KR" altLang="en-US" sz="1900" dirty="0">
                <a:latin typeface="+mj-lt"/>
                <a:ea typeface="+mj-ea"/>
              </a:rPr>
              <a:t> </a:t>
            </a:r>
            <a:r>
              <a:rPr kumimoji="1" lang="en-US" altLang="ko-KR" sz="1900" dirty="0">
                <a:latin typeface="+mj-lt"/>
                <a:ea typeface="+mj-ea"/>
              </a:rPr>
              <a:t>1</a:t>
            </a:r>
            <a:endParaRPr kumimoji="1" lang="ko-Kore-KR" altLang="en-US" sz="1900" dirty="0">
              <a:latin typeface="+mj-lt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21F8E-AC4E-D3F0-CAC8-5F45426E3263}"/>
              </a:ext>
            </a:extLst>
          </p:cNvPr>
          <p:cNvSpPr txBox="1"/>
          <p:nvPr/>
        </p:nvSpPr>
        <p:spPr>
          <a:xfrm>
            <a:off x="872239" y="5131926"/>
            <a:ext cx="10527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900" dirty="0">
                <a:latin typeface="+mj-lt"/>
                <a:ea typeface="+mj-ea"/>
              </a:rPr>
              <a:t>Case</a:t>
            </a:r>
            <a:r>
              <a:rPr kumimoji="1" lang="ko-KR" altLang="en-US" sz="1900" dirty="0">
                <a:latin typeface="+mj-lt"/>
                <a:ea typeface="+mj-ea"/>
              </a:rPr>
              <a:t> </a:t>
            </a:r>
            <a:r>
              <a:rPr kumimoji="1" lang="en-US" altLang="ko-KR" sz="1900" dirty="0">
                <a:latin typeface="+mj-lt"/>
                <a:ea typeface="+mj-ea"/>
              </a:rPr>
              <a:t>2</a:t>
            </a:r>
            <a:endParaRPr kumimoji="1" lang="ko-Kore-KR" altLang="en-US" sz="1900" dirty="0">
              <a:latin typeface="+mj-lt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19CE7-9B9B-01F6-4491-158C12413397}"/>
              </a:ext>
            </a:extLst>
          </p:cNvPr>
          <p:cNvSpPr txBox="1"/>
          <p:nvPr/>
        </p:nvSpPr>
        <p:spPr>
          <a:xfrm>
            <a:off x="6143592" y="5293188"/>
            <a:ext cx="12651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900" dirty="0">
                <a:latin typeface="+mj-lt"/>
                <a:ea typeface="+mj-ea"/>
              </a:rPr>
              <a:t>75</a:t>
            </a:r>
            <a:r>
              <a:rPr kumimoji="1" lang="en-US" altLang="en-US" sz="1900">
                <a:latin typeface="+mj-lt"/>
                <a:ea typeface="+mj-ea"/>
              </a:rPr>
              <a:t>% sim</a:t>
            </a:r>
            <a:endParaRPr kumimoji="1" lang="ko-Kore-KR" altLang="en-US" sz="1900" dirty="0">
              <a:latin typeface="+mj-lt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32808E-FC92-57A5-282C-A373D16E3B2A}"/>
              </a:ext>
            </a:extLst>
          </p:cNvPr>
          <p:cNvSpPr txBox="1"/>
          <p:nvPr/>
        </p:nvSpPr>
        <p:spPr>
          <a:xfrm>
            <a:off x="6143592" y="3781962"/>
            <a:ext cx="12651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900" dirty="0">
                <a:latin typeface="+mj-lt"/>
                <a:ea typeface="+mj-ea"/>
              </a:rPr>
              <a:t>46% sim</a:t>
            </a:r>
            <a:endParaRPr kumimoji="1" lang="ko-Kore-KR" altLang="en-US" sz="1900" dirty="0">
              <a:latin typeface="+mj-lt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AE09C9-7444-18FA-244E-1FE6C2E461C6}"/>
              </a:ext>
            </a:extLst>
          </p:cNvPr>
          <p:cNvSpPr txBox="1"/>
          <p:nvPr/>
        </p:nvSpPr>
        <p:spPr>
          <a:xfrm>
            <a:off x="872239" y="2367088"/>
            <a:ext cx="10527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900" dirty="0">
                <a:latin typeface="+mj-lt"/>
                <a:ea typeface="+mj-ea"/>
              </a:rPr>
              <a:t>Original</a:t>
            </a:r>
            <a:endParaRPr kumimoji="1" lang="ko-Kore-KR" altLang="en-US" sz="1900" dirty="0">
              <a:latin typeface="+mj-lt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88F2D0-D2EC-167C-96D0-B15FA9014441}"/>
              </a:ext>
            </a:extLst>
          </p:cNvPr>
          <p:cNvSpPr txBox="1"/>
          <p:nvPr/>
        </p:nvSpPr>
        <p:spPr>
          <a:xfrm>
            <a:off x="6386052" y="2090089"/>
            <a:ext cx="4911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900" dirty="0">
                <a:latin typeface="+mj-lt"/>
                <a:ea typeface="+mj-ea"/>
              </a:rPr>
              <a:t>Similarity can be found in more detail by considering only the part in the feature map after background is removed.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2D43D-028D-1438-DF8F-63F4CB96085B}"/>
              </a:ext>
            </a:extLst>
          </p:cNvPr>
          <p:cNvSpPr txBox="1"/>
          <p:nvPr/>
        </p:nvSpPr>
        <p:spPr>
          <a:xfrm>
            <a:off x="7561926" y="3793830"/>
            <a:ext cx="35161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900" dirty="0">
                <a:latin typeface="+mj-lt"/>
                <a:ea typeface="+mj-ea"/>
              </a:rPr>
              <a:t>Clustering based on threshold</a:t>
            </a:r>
            <a:endParaRPr kumimoji="1" lang="ko-Kore-KR" altLang="en-US" sz="1900" dirty="0">
              <a:latin typeface="+mj-lt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A4A42-A2A9-EFD6-7E00-8E795CC37D35}"/>
              </a:ext>
            </a:extLst>
          </p:cNvPr>
          <p:cNvSpPr txBox="1"/>
          <p:nvPr/>
        </p:nvSpPr>
        <p:spPr>
          <a:xfrm>
            <a:off x="7561926" y="5131926"/>
            <a:ext cx="37960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900" dirty="0">
                <a:latin typeface="+mj-lt"/>
                <a:ea typeface="+mj-ea"/>
              </a:rPr>
              <a:t>Candidate with a prediction probability &lt; 1% is not considered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CF8361-BDD0-4C47-AC0C-A996DDB3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1) Clustering</a:t>
            </a:r>
            <a:endParaRPr lang="ko-KR" altLang="en-US" sz="4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835654C-861C-4DC3-AB12-8DDAA60995E1}"/>
              </a:ext>
            </a:extLst>
          </p:cNvPr>
          <p:cNvSpPr txBox="1">
            <a:spLocks/>
          </p:cNvSpPr>
          <p:nvPr/>
        </p:nvSpPr>
        <p:spPr>
          <a:xfrm>
            <a:off x="838200" y="236085"/>
            <a:ext cx="3752850" cy="3174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66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800" dirty="0">
                <a:solidFill>
                  <a:srgbClr val="6666FF"/>
                </a:solidFill>
              </a:rPr>
              <a:t>) Method</a:t>
            </a:r>
            <a:endParaRPr lang="ko-KR" altLang="en-US" sz="1800" dirty="0">
              <a:solidFill>
                <a:srgbClr val="6666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48BFB-3DF7-436B-9884-47F6FE90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BEF26-1F81-59E7-D6AB-47D677FAFBB9}"/>
              </a:ext>
            </a:extLst>
          </p:cNvPr>
          <p:cNvSpPr txBox="1"/>
          <p:nvPr/>
        </p:nvSpPr>
        <p:spPr>
          <a:xfrm>
            <a:off x="119104" y="6448545"/>
            <a:ext cx="1036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400" b="0" i="0" u="none" strike="noStrike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skimage.metrics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sz="1400" b="0" i="0" u="none" strike="noStrike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sz="1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structural_similarity</a:t>
            </a:r>
            <a:endParaRPr lang="en" altLang="ko-Kore-KR" sz="14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740</Words>
  <Application>Microsoft Macintosh PowerPoint</Application>
  <PresentationFormat>와이드스크린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Transformer Interpretability beyond attention visualization  (참고논헌)</vt:lpstr>
      <vt:lpstr>Limitation 1) Heatmap or feature map’s plotting does not properly explain the difference between classes</vt:lpstr>
      <vt:lpstr>Limitation 2) The model's performance is poor for complicated images compared to simple images that are physically separated between the two. </vt:lpstr>
      <vt:lpstr>Limitation 3) Poor explainability even with a slight variation from the original input</vt:lpstr>
      <vt:lpstr>Limitation 4) Limitations of logic for judging probability itself (soft max simple)</vt:lpstr>
      <vt:lpstr>맨 처음 이 사진을 보고 어떤 것들이 보이시나요?</vt:lpstr>
      <vt:lpstr>Overview </vt:lpstr>
      <vt:lpstr>1) Clustering</vt:lpstr>
      <vt:lpstr>2) Global Name</vt:lpstr>
      <vt:lpstr>Improve explainability using structures similar to “how humans view and infer images”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유재상 (전기전자컴퓨터공학부)</dc:creator>
  <cp:lastModifiedBy>(학생) 유재상 (전기전자컴퓨터공학부)</cp:lastModifiedBy>
  <cp:revision>24</cp:revision>
  <dcterms:created xsi:type="dcterms:W3CDTF">2022-12-06T06:46:57Z</dcterms:created>
  <dcterms:modified xsi:type="dcterms:W3CDTF">2022-12-11T04:01:40Z</dcterms:modified>
</cp:coreProperties>
</file>