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56" r:id="rId3"/>
    <p:sldId id="263" r:id="rId4"/>
    <p:sldId id="264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/>
    <p:restoredTop sz="94930" autoAdjust="0"/>
  </p:normalViewPr>
  <p:slideViewPr>
    <p:cSldViewPr snapToGrid="0" snapToObjects="1">
      <p:cViewPr>
        <p:scale>
          <a:sx n="164" d="100"/>
          <a:sy n="164" d="100"/>
        </p:scale>
        <p:origin x="-2688" y="-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BF696-69CA-9E44-AA0C-BA611AD300CD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773A6-9CA4-C44F-BD50-062043CC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89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플랫폼을 </a:t>
            </a:r>
            <a:r>
              <a:rPr lang="en-US" altLang="ko-KR" dirty="0"/>
              <a:t>replacement </a:t>
            </a:r>
            <a:r>
              <a:rPr lang="ko-KR" altLang="en-US" dirty="0"/>
              <a:t>하는 시간을 결정하는 문제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강창묵</a:t>
            </a:r>
            <a:r>
              <a:rPr lang="ko-KR" altLang="en-US" dirty="0"/>
              <a:t> 교수님의 논문을 많이 </a:t>
            </a:r>
            <a:r>
              <a:rPr lang="en-US" altLang="ko-KR" dirty="0"/>
              <a:t>reference</a:t>
            </a:r>
            <a:r>
              <a:rPr lang="ko-KR" altLang="en-US" dirty="0"/>
              <a:t>한 논문인데</a:t>
            </a:r>
            <a:r>
              <a:rPr lang="en-US" altLang="ko-KR" dirty="0"/>
              <a:t>, </a:t>
            </a:r>
            <a:r>
              <a:rPr lang="ko-KR" altLang="en-US" dirty="0"/>
              <a:t>최근 논문이라 가져와봤습니다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990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Frictional resistance &amp; </a:t>
            </a:r>
            <a:r>
              <a:rPr kumimoji="1" lang="en-US" altLang="ko-KR" dirty="0" err="1"/>
              <a:t>wave_making</a:t>
            </a:r>
            <a:r>
              <a:rPr kumimoji="1" lang="en-US" altLang="ko-KR" dirty="0"/>
              <a:t> resistance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95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플랫폼을 </a:t>
            </a:r>
            <a:r>
              <a:rPr lang="en-US" altLang="ko-KR" dirty="0"/>
              <a:t>replacement </a:t>
            </a:r>
            <a:r>
              <a:rPr lang="ko-KR" altLang="en-US" dirty="0"/>
              <a:t>하는 시간을 결정하는 문제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강창묵</a:t>
            </a:r>
            <a:r>
              <a:rPr lang="ko-KR" altLang="en-US" dirty="0"/>
              <a:t> 교수님의 논문을 많이 </a:t>
            </a:r>
            <a:r>
              <a:rPr lang="en-US" altLang="ko-KR" dirty="0"/>
              <a:t>reference</a:t>
            </a:r>
            <a:r>
              <a:rPr lang="ko-KR" altLang="en-US" dirty="0"/>
              <a:t>한 논문인데</a:t>
            </a:r>
            <a:r>
              <a:rPr lang="en-US" altLang="ko-KR" dirty="0"/>
              <a:t>, </a:t>
            </a:r>
            <a:r>
              <a:rPr lang="ko-KR" altLang="en-US" dirty="0"/>
              <a:t>최근 논문이라 가져와봤습니다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708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435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DBB11-3427-2849-AB58-941E7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8DEA1-7D81-F544-BCBF-18C309BB8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77932-E662-7B49-8F14-5D0CC29D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22CA7-B46A-0846-B050-0F166878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3A754-B039-4149-B364-5472A9D2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DAA69-067E-0940-9F00-587B3734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C33FA-D2CB-D94C-9FFF-2F01EE2AB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3642A-E7E8-8246-8181-EE6B8C73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53A66-7955-CE4A-908C-4DF3B00D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5887-C51E-8B44-A071-576DB186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69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0523F4-EB01-5345-88E1-EAC20C542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DBCD5-B916-F64C-9CBA-C08F4BB5C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C0A22-3804-4F49-9EFF-49BF274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2F40-1649-D34C-A333-EE07C92E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8C991-4019-8944-8486-2C6BDCCC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484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E91B2-126E-DB48-A4D5-61190979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57502-2CA5-814B-8EB7-A149F0DA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41228-59DF-0A4B-8ED4-8AC6E246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3B1B-4491-8843-A22D-B1760540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3CB35-AFDB-E545-8C22-6353EB58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27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0DCCF-B360-A542-B05A-4B79CFC0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CD46D-90D1-3345-9692-5D9CD9A9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23DF2-575B-F74A-B8EC-0BDA91FD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93097-1CCC-D747-A10A-8D052B54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FFF46-B722-174F-A0D9-C28621D8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2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749B-7300-7046-866A-CAF53480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A33C3-A2F8-AE44-8720-66B4968CA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4721B-326D-AE4E-BAB6-60951B3B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57C05-74D7-1E4A-B0AD-9CE453B5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586A7-44DC-9D49-BA48-E9E58923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39841-3475-5845-8C77-C068ABEE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0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64DCE-F193-A64B-9291-D7FA9A86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08BF3-468F-A541-B0FA-6BAF66F1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5CBEC-778F-3649-B401-1C70C4D4E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48B8E-4090-DB40-81C1-BD944EDB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B8D8B3-EEB4-D045-8212-3ADFBF19E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3E77B-45A5-9D4D-A38A-F39F1502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7A59D-D3E6-FD4D-AB78-79A29ED3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4ECD04-10E6-E84A-8054-EE872AB4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31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67AA6-7962-A642-9D73-C1E582D7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E21446-9207-0F4B-A31B-A5469E78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91733-83E3-8042-A12F-8537A4FF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92103C-A28F-6845-BBA9-AAD12E25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1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1FB9A-1394-C04A-B321-9BB291AF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760B9A-8F3F-174B-9C08-7CE155C0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A575C-A5DE-7246-9A03-6327BF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10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0DFE-5E04-E444-B23B-2ED7BDFE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34181-CBDC-694E-A320-32D62328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074E6-FF80-7145-8D78-9C3315507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A90F9-0330-5A43-9BDE-965A535F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0D1A-1AB2-CA49-BEF3-B3423380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B990D-5AD7-184D-8978-1378FA0E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9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B135-6EA2-384F-AF5F-CABC1FFF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9EFB6A-2FE5-C349-82E7-9EA4C410E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7D075-1989-9941-A1F4-F473C15DA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05D13-92AD-C942-9FC1-796B634B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9770F-AF22-EA4B-968A-93ED16D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766B6-F0FC-804A-A55C-C87B41F4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44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7323D1-BA22-D24B-9D83-53074518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81DFE-1BDD-014F-B33A-1FA2777F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A03B5-2045-F246-B923-B9C9A6DA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0C7C-D85B-7C45-9DE0-7601AACB77F4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C5F0-E17B-C74C-ABB3-5D40D0D54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36056-BB7C-3B49-84F6-90BD7464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95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7A002DD4-A337-E24D-BBC1-01C66B41C558}"/>
              </a:ext>
            </a:extLst>
          </p:cNvPr>
          <p:cNvSpPr txBox="1">
            <a:spLocks/>
          </p:cNvSpPr>
          <p:nvPr/>
        </p:nvSpPr>
        <p:spPr>
          <a:xfrm>
            <a:off x="1233055" y="4076596"/>
            <a:ext cx="10044545" cy="237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kumimoji="1" lang="ko-Kore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9306EA6-279A-4F4A-8D86-62E4998D4890}"/>
              </a:ext>
            </a:extLst>
          </p:cNvPr>
          <p:cNvCxnSpPr/>
          <p:nvPr/>
        </p:nvCxnSpPr>
        <p:spPr>
          <a:xfrm>
            <a:off x="0" y="416532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9DDF8B-78B0-B54A-813D-A50E5592DAD6}"/>
              </a:ext>
            </a:extLst>
          </p:cNvPr>
          <p:cNvSpPr txBox="1"/>
          <p:nvPr/>
        </p:nvSpPr>
        <p:spPr>
          <a:xfrm>
            <a:off x="-50803" y="2031427"/>
            <a:ext cx="1219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Artificial Intelligence Design for ship structure : </a:t>
            </a:r>
          </a:p>
          <a:p>
            <a:pPr algn="ctr"/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 variant Multiple-Input Neural Network-based ship Resistance prediction</a:t>
            </a:r>
            <a:endParaRPr kumimoji="1" lang="ko-Kore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8C8D7-0EFA-0941-9D28-D648E7BE1A46}"/>
              </a:ext>
            </a:extLst>
          </p:cNvPr>
          <p:cNvSpPr txBox="1"/>
          <p:nvPr/>
        </p:nvSpPr>
        <p:spPr>
          <a:xfrm>
            <a:off x="914645" y="3609567"/>
            <a:ext cx="11277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2022.07.</a:t>
            </a: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en-US" altLang="ko-Kore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E27AC-1CE1-DF49-AF33-87FE2145ED1B}"/>
              </a:ext>
            </a:extLst>
          </p:cNvPr>
          <p:cNvSpPr txBox="1"/>
          <p:nvPr/>
        </p:nvSpPr>
        <p:spPr>
          <a:xfrm>
            <a:off x="6095998" y="4437109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>
                <a:solidFill>
                  <a:srgbClr val="FF0000"/>
                </a:solidFill>
              </a:rPr>
              <a:t>Journal of Mechanical Design (2022)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7CCC6BF-3AE6-6C40-8A3A-0F43074D279F}"/>
              </a:ext>
            </a:extLst>
          </p:cNvPr>
          <p:cNvSpPr txBox="1">
            <a:spLocks/>
          </p:cNvSpPr>
          <p:nvPr/>
        </p:nvSpPr>
        <p:spPr>
          <a:xfrm>
            <a:off x="1930398" y="5079914"/>
            <a:ext cx="10210800" cy="185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 </a:t>
            </a:r>
            <a:r>
              <a:rPr kumimoji="1" lang="en-US" altLang="ko-Kore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ore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Yunbo</a:t>
            </a: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kumimoji="1" lang="en-US" altLang="ko-Kore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Jiaye</a:t>
            </a: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Gong, </a:t>
            </a:r>
            <a:r>
              <a:rPr kumimoji="1" lang="en-US" altLang="ko-Kore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Shaofan</a:t>
            </a:r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  <a:r>
              <a:rPr kumimoji="1" lang="en-US" altLang="ko-Kore-KR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en-US" altLang="ko-Kore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>
              <a:buNone/>
            </a:pPr>
            <a:endParaRPr kumimoji="1" lang="en-US" altLang="ko-Kore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>
              <a:buFontTx/>
              <a:buChar char="-"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shipbuilding Engineering, Harbin Engineering Univ</a:t>
            </a:r>
          </a:p>
          <a:p>
            <a:pPr lvl="1" algn="r">
              <a:buFontTx/>
              <a:buChar char="-"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Ocean Science and Engineering, Shanghai Maritime University</a:t>
            </a:r>
          </a:p>
          <a:p>
            <a:pPr lvl="1" algn="r">
              <a:buFontTx/>
              <a:buChar char="-"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and Environmental Engineering, University of California, Berkely</a:t>
            </a:r>
            <a:endParaRPr kumimoji="1" lang="ko-Kore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"/>
    </mc:Choice>
    <mc:Fallback xmlns="">
      <p:transition spd="slow" advTm="3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87C4ED77-F4A2-1751-01C1-8FFF00267B0B}"/>
              </a:ext>
            </a:extLst>
          </p:cNvPr>
          <p:cNvSpPr/>
          <p:nvPr/>
        </p:nvSpPr>
        <p:spPr>
          <a:xfrm>
            <a:off x="2009190" y="4798504"/>
            <a:ext cx="1480931" cy="88203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F416E86-9EC1-F6D8-8C71-4E2D1C97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564" y="1007936"/>
            <a:ext cx="3556822" cy="287821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643C1F1-228A-1A2B-42A5-7045DAAC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752" y="4149490"/>
            <a:ext cx="3293287" cy="24804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9CDD1E7-7D0C-BAE6-32C5-3A4F8D3FCE6E}"/>
              </a:ext>
            </a:extLst>
          </p:cNvPr>
          <p:cNvSpPr txBox="1"/>
          <p:nvPr/>
        </p:nvSpPr>
        <p:spPr>
          <a:xfrm>
            <a:off x="8464752" y="1019898"/>
            <a:ext cx="3310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0000"/>
                </a:solidFill>
              </a:rPr>
              <a:t>M</a:t>
            </a:r>
            <a:r>
              <a:rPr kumimoji="1" lang="en-US" altLang="ko-KR" sz="2000" dirty="0"/>
              <a:t>ulti</a:t>
            </a:r>
            <a:r>
              <a:rPr kumimoji="1" lang="en-US" altLang="ko-KR" sz="2000" dirty="0">
                <a:solidFill>
                  <a:srgbClr val="FF0000"/>
                </a:solidFill>
              </a:rPr>
              <a:t> I</a:t>
            </a:r>
            <a:r>
              <a:rPr kumimoji="1" lang="en-US" altLang="ko-KR" sz="2000" dirty="0"/>
              <a:t>nput </a:t>
            </a:r>
            <a:r>
              <a:rPr kumimoji="1" lang="en-US" altLang="ko-KR" sz="2000" dirty="0">
                <a:solidFill>
                  <a:srgbClr val="FF0000"/>
                </a:solidFill>
              </a:rPr>
              <a:t>N</a:t>
            </a:r>
            <a:r>
              <a:rPr kumimoji="1" lang="en-US" altLang="ko-KR" sz="2000" dirty="0"/>
              <a:t>eural</a:t>
            </a:r>
            <a:r>
              <a:rPr kumimoji="1" lang="en-US" altLang="ko-KR" sz="2000" dirty="0">
                <a:solidFill>
                  <a:srgbClr val="FF0000"/>
                </a:solidFill>
              </a:rPr>
              <a:t> N</a:t>
            </a:r>
            <a:r>
              <a:rPr kumimoji="1" lang="en-US" altLang="ko-KR" sz="2000" dirty="0"/>
              <a:t>etwork</a:t>
            </a:r>
            <a:endParaRPr kumimoji="1" lang="ko-Kore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C8A08F-D076-F221-0554-AEECE4576030}"/>
              </a:ext>
            </a:extLst>
          </p:cNvPr>
          <p:cNvSpPr txBox="1"/>
          <p:nvPr/>
        </p:nvSpPr>
        <p:spPr>
          <a:xfrm>
            <a:off x="8800418" y="3749380"/>
            <a:ext cx="2974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dirty="0"/>
              <a:t>Output</a:t>
            </a:r>
            <a:endParaRPr kumimoji="1" lang="ko-Kore-KR" altLang="en-US" sz="20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1798183-3FC2-DD49-83CC-29E221524854}"/>
              </a:ext>
            </a:extLst>
          </p:cNvPr>
          <p:cNvCxnSpPr>
            <a:cxnSpLocks/>
          </p:cNvCxnSpPr>
          <p:nvPr/>
        </p:nvCxnSpPr>
        <p:spPr>
          <a:xfrm>
            <a:off x="8464752" y="3707239"/>
            <a:ext cx="356758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218AE9C7-7099-03AC-52C7-60C7750A1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628" y="1351378"/>
            <a:ext cx="3684608" cy="2247315"/>
          </a:xfrm>
          <a:prstGeom prst="rect">
            <a:avLst/>
          </a:prstGeom>
        </p:spPr>
      </p:pic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46FBFA8-828D-C8AC-C3A2-F2A7232817D6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C972A0-11C7-422C-C10C-5161B948B76C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Multiple-Input Neural Network-based ship Resistance prediction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F75B514-54E0-3781-AB37-158CB9EC570C}"/>
              </a:ext>
            </a:extLst>
          </p:cNvPr>
          <p:cNvGrpSpPr/>
          <p:nvPr/>
        </p:nvGrpSpPr>
        <p:grpSpPr>
          <a:xfrm>
            <a:off x="1457066" y="963515"/>
            <a:ext cx="5379963" cy="3607014"/>
            <a:chOff x="1224391" y="1696493"/>
            <a:chExt cx="5379963" cy="3607014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D9D7DC3-5BF7-CFD6-C6FC-C0724E792203}"/>
                </a:ext>
              </a:extLst>
            </p:cNvPr>
            <p:cNvGrpSpPr/>
            <p:nvPr/>
          </p:nvGrpSpPr>
          <p:grpSpPr>
            <a:xfrm>
              <a:off x="1224391" y="1696493"/>
              <a:ext cx="5379963" cy="3607014"/>
              <a:chOff x="1224391" y="1696493"/>
              <a:chExt cx="5379963" cy="3607014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FA3EF1A3-983C-1C63-1C70-B57335876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4391" y="2099050"/>
                <a:ext cx="5379963" cy="3204457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E4F87B-1742-D9DA-5251-38F22FF4C6BA}"/>
                  </a:ext>
                </a:extLst>
              </p:cNvPr>
              <p:cNvSpPr txBox="1"/>
              <p:nvPr/>
            </p:nvSpPr>
            <p:spPr>
              <a:xfrm>
                <a:off x="1224391" y="1696493"/>
                <a:ext cx="52763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2000" b="1" dirty="0">
                    <a:solidFill>
                      <a:sysClr val="windowText" lastClr="000000"/>
                    </a:solidFill>
                  </a:rPr>
                  <a:t>Overall Flow</a:t>
                </a:r>
                <a:endParaRPr kumimoji="1" lang="ko-Kore-KR" altLang="en-US" sz="2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8A1F60-AD76-BE6D-18DE-22812A5C2141}"/>
                  </a:ext>
                </a:extLst>
              </p:cNvPr>
              <p:cNvSpPr/>
              <p:nvPr/>
            </p:nvSpPr>
            <p:spPr>
              <a:xfrm>
                <a:off x="4400492" y="2099050"/>
                <a:ext cx="2100289" cy="187701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368BDA9-48B6-A21C-38F2-9992A7C3934F}"/>
                  </a:ext>
                </a:extLst>
              </p:cNvPr>
              <p:cNvSpPr/>
              <p:nvPr/>
            </p:nvSpPr>
            <p:spPr>
              <a:xfrm>
                <a:off x="2837604" y="4318883"/>
                <a:ext cx="1480931" cy="882031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AEF1B06-D8CD-EE62-8761-44E1A4219C2E}"/>
                  </a:ext>
                </a:extLst>
              </p:cNvPr>
              <p:cNvSpPr/>
              <p:nvPr/>
            </p:nvSpPr>
            <p:spPr>
              <a:xfrm>
                <a:off x="4400492" y="3994111"/>
                <a:ext cx="2100289" cy="1206805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AFC9E21-9AB7-AE42-44DC-8A4CD886EF5A}"/>
                  </a:ext>
                </a:extLst>
              </p:cNvPr>
              <p:cNvSpPr/>
              <p:nvPr/>
            </p:nvSpPr>
            <p:spPr>
              <a:xfrm>
                <a:off x="4504065" y="4083136"/>
                <a:ext cx="2100289" cy="1206805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8AB8D98-D00A-1BAA-D1AE-F5334074FFF1}"/>
                </a:ext>
              </a:extLst>
            </p:cNvPr>
            <p:cNvSpPr/>
            <p:nvPr/>
          </p:nvSpPr>
          <p:spPr>
            <a:xfrm>
              <a:off x="4531877" y="4037349"/>
              <a:ext cx="1762797" cy="116356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1BDEFDDF-5212-BA32-E403-72555BC6EC02}"/>
              </a:ext>
            </a:extLst>
          </p:cNvPr>
          <p:cNvCxnSpPr>
            <a:cxnSpLocks/>
            <a:stCxn id="85" idx="3"/>
            <a:endCxn id="29" idx="1"/>
          </p:cNvCxnSpPr>
          <p:nvPr/>
        </p:nvCxnSpPr>
        <p:spPr>
          <a:xfrm>
            <a:off x="6527349" y="3886154"/>
            <a:ext cx="1937403" cy="150357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41D62092-4DFD-B5BF-AD44-FF7C5E8FE044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>
            <a:off x="6733456" y="2304582"/>
            <a:ext cx="1544172" cy="17045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A6F1BCBA-9D14-E38F-2F8A-8458C4D165EE}"/>
              </a:ext>
            </a:extLst>
          </p:cNvPr>
          <p:cNvCxnSpPr>
            <a:cxnSpLocks/>
            <a:stCxn id="54" idx="2"/>
            <a:endCxn id="106" idx="0"/>
          </p:cNvCxnSpPr>
          <p:nvPr/>
        </p:nvCxnSpPr>
        <p:spPr>
          <a:xfrm rot="5400000">
            <a:off x="3474693" y="4364656"/>
            <a:ext cx="232772" cy="43933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008646CD-840E-0B83-28AD-99B8AFC8A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271" y="5941169"/>
            <a:ext cx="6235700" cy="7493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6E608BA2-FD84-BB3E-A45E-EE8C0D1D64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215" y="5072978"/>
            <a:ext cx="1997156" cy="827393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549F7A34-0B6B-E5E2-E1D6-3854DA3632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9988" y="5101269"/>
            <a:ext cx="3854062" cy="77081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2AC96E4-7C31-F3F8-CFD0-61ADC599E329}"/>
              </a:ext>
            </a:extLst>
          </p:cNvPr>
          <p:cNvSpPr txBox="1"/>
          <p:nvPr/>
        </p:nvSpPr>
        <p:spPr>
          <a:xfrm>
            <a:off x="2799493" y="4778189"/>
            <a:ext cx="3509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/>
              <a:t>2) Hull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surface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parameter</a:t>
            </a:r>
            <a:endParaRPr kumimoji="1" lang="ko-Kore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74BC344-3AA2-E417-A43E-95FCACEAF7A7}"/>
              </a:ext>
            </a:extLst>
          </p:cNvPr>
          <p:cNvSpPr txBox="1"/>
          <p:nvPr/>
        </p:nvSpPr>
        <p:spPr>
          <a:xfrm>
            <a:off x="244093" y="4778189"/>
            <a:ext cx="2726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/>
              <a:t>1) Principal dimension parameter</a:t>
            </a:r>
            <a:endParaRPr kumimoji="1" lang="ko-Kore-KR" altLang="en-US" sz="14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CDE7C18-6C6A-C910-039A-8ED20A6F3677}"/>
              </a:ext>
            </a:extLst>
          </p:cNvPr>
          <p:cNvSpPr/>
          <p:nvPr/>
        </p:nvSpPr>
        <p:spPr>
          <a:xfrm>
            <a:off x="134854" y="4700708"/>
            <a:ext cx="6473117" cy="20760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L 도형 108">
            <a:extLst>
              <a:ext uri="{FF2B5EF4-FFF2-40B4-BE49-F238E27FC236}">
                <a16:creationId xmlns:a16="http://schemas.microsoft.com/office/drawing/2014/main" id="{8AA7E4BC-BC0B-55CD-708E-559B71C6822F}"/>
              </a:ext>
            </a:extLst>
          </p:cNvPr>
          <p:cNvSpPr/>
          <p:nvPr/>
        </p:nvSpPr>
        <p:spPr>
          <a:xfrm rot="18539275">
            <a:off x="12866162" y="4285086"/>
            <a:ext cx="300975" cy="249745"/>
          </a:xfrm>
          <a:prstGeom prst="corner">
            <a:avLst>
              <a:gd name="adj1" fmla="val 25214"/>
              <a:gd name="adj2" fmla="val 269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E1F5B8-DA57-F7A6-B030-CF8472E7CC4F}"/>
              </a:ext>
            </a:extLst>
          </p:cNvPr>
          <p:cNvSpPr txBox="1"/>
          <p:nvPr/>
        </p:nvSpPr>
        <p:spPr>
          <a:xfrm>
            <a:off x="134854" y="4214990"/>
            <a:ext cx="38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(</a:t>
            </a:r>
            <a:r>
              <a:rPr kumimoji="1" lang="en-US" altLang="ko-Kore-KR" b="1" dirty="0">
                <a:solidFill>
                  <a:srgbClr val="FF0000"/>
                </a:solidFill>
              </a:rPr>
              <a:t>1</a:t>
            </a:r>
            <a:r>
              <a:rPr kumimoji="1" lang="en-US" altLang="ko-KR" b="1" dirty="0">
                <a:solidFill>
                  <a:srgbClr val="FF0000"/>
                </a:solidFill>
              </a:rPr>
              <a:t>)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D96CA3-5F1A-324B-479A-726FD35CDDDF}"/>
              </a:ext>
            </a:extLst>
          </p:cNvPr>
          <p:cNvSpPr txBox="1"/>
          <p:nvPr/>
        </p:nvSpPr>
        <p:spPr>
          <a:xfrm>
            <a:off x="7982829" y="1019958"/>
            <a:ext cx="38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(2)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4D1B1E-0BFF-466E-C5DA-53B22BE1A265}"/>
              </a:ext>
            </a:extLst>
          </p:cNvPr>
          <p:cNvSpPr txBox="1"/>
          <p:nvPr/>
        </p:nvSpPr>
        <p:spPr>
          <a:xfrm>
            <a:off x="7982829" y="3786396"/>
            <a:ext cx="38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(3)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4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7A002DD4-A337-E24D-BBC1-01C66B41C558}"/>
              </a:ext>
            </a:extLst>
          </p:cNvPr>
          <p:cNvSpPr txBox="1">
            <a:spLocks/>
          </p:cNvSpPr>
          <p:nvPr/>
        </p:nvSpPr>
        <p:spPr>
          <a:xfrm>
            <a:off x="1233055" y="4076596"/>
            <a:ext cx="10044545" cy="237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kumimoji="1" lang="ko-Kore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9306EA6-279A-4F4A-8D86-62E4998D4890}"/>
              </a:ext>
            </a:extLst>
          </p:cNvPr>
          <p:cNvCxnSpPr/>
          <p:nvPr/>
        </p:nvCxnSpPr>
        <p:spPr>
          <a:xfrm>
            <a:off x="0" y="416532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9DDF8B-78B0-B54A-813D-A50E5592DAD6}"/>
              </a:ext>
            </a:extLst>
          </p:cNvPr>
          <p:cNvSpPr txBox="1"/>
          <p:nvPr/>
        </p:nvSpPr>
        <p:spPr>
          <a:xfrm>
            <a:off x="-50803" y="2031427"/>
            <a:ext cx="1219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Conditional Generative Adversarial Network </a:t>
            </a:r>
            <a:br>
              <a:rPr lang="en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Airfoil Shape Optimization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8C8D7-0EFA-0941-9D28-D648E7BE1A46}"/>
              </a:ext>
            </a:extLst>
          </p:cNvPr>
          <p:cNvSpPr txBox="1"/>
          <p:nvPr/>
        </p:nvSpPr>
        <p:spPr>
          <a:xfrm>
            <a:off x="914645" y="3609567"/>
            <a:ext cx="11277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2022.07.</a:t>
            </a: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en-US" altLang="ko-Kore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E27AC-1CE1-DF49-AF33-87FE2145ED1B}"/>
              </a:ext>
            </a:extLst>
          </p:cNvPr>
          <p:cNvSpPr txBox="1"/>
          <p:nvPr/>
        </p:nvSpPr>
        <p:spPr>
          <a:xfrm>
            <a:off x="6095998" y="4437109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>
                <a:solidFill>
                  <a:srgbClr val="FF0000"/>
                </a:solidFill>
              </a:rPr>
              <a:t>Journal of Mechanical Design (2022)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7CCC6BF-3AE6-6C40-8A3A-0F43074D279F}"/>
              </a:ext>
            </a:extLst>
          </p:cNvPr>
          <p:cNvSpPr txBox="1">
            <a:spLocks/>
          </p:cNvSpPr>
          <p:nvPr/>
        </p:nvSpPr>
        <p:spPr>
          <a:xfrm>
            <a:off x="1930398" y="5079914"/>
            <a:ext cx="10210800" cy="185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Gabriel </a:t>
            </a:r>
            <a:r>
              <a:rPr kumimoji="1" lang="en-US" altLang="ko-Kore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Achour</a:t>
            </a: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ore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Woong</a:t>
            </a: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Sung, Olivia J. Pinon, and Dimitri N. </a:t>
            </a:r>
            <a:r>
              <a:rPr kumimoji="1" lang="en-US" altLang="ko-Kore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Mavris</a:t>
            </a:r>
            <a:endParaRPr kumimoji="1" lang="en-US" altLang="ko-Kore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>
              <a:buNone/>
            </a:pPr>
            <a:endParaRPr kumimoji="1" lang="en-US" altLang="ko-Kore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>
              <a:buFontTx/>
              <a:buChar char="-"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Aerospace Engineering Georgia Institute of Technology, Atlanta, Georgia</a:t>
            </a:r>
            <a:endParaRPr kumimoji="1" lang="ko-Kore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2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"/>
    </mc:Choice>
    <mc:Fallback xmlns="">
      <p:transition spd="slow" advTm="3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41B8-5AE1-29E7-718B-346D904E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31"/>
            <a:ext cx="12192000" cy="1325563"/>
          </a:xfrm>
        </p:spPr>
        <p:txBody>
          <a:bodyPr>
            <a:noAutofit/>
          </a:bodyPr>
          <a:lstStyle/>
          <a:p>
            <a:r>
              <a:rPr lang="en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Conditional Generative Adversarial Network </a:t>
            </a:r>
            <a:br>
              <a:rPr lang="en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Airfoil Shape Optimization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10D9AE-467C-A41A-1F9A-6FD007DF5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547" y="-2341788"/>
            <a:ext cx="4294301" cy="2209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326F89-69A0-8EBC-9FFD-9DE29AE6F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266" y="-2336800"/>
            <a:ext cx="6146800" cy="2209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88B84E-3766-D894-2228-2922BDACB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03" y="1899332"/>
            <a:ext cx="5764697" cy="3059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07F8DB-5768-C47E-87B8-FF18CE777F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20"/>
          <a:stretch/>
        </p:blipFill>
        <p:spPr>
          <a:xfrm>
            <a:off x="6361597" y="1899337"/>
            <a:ext cx="5499100" cy="30593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BE2F830-5B49-7BC0-0DCE-C72603E55621}"/>
              </a:ext>
            </a:extLst>
          </p:cNvPr>
          <p:cNvCxnSpPr/>
          <p:nvPr/>
        </p:nvCxnSpPr>
        <p:spPr>
          <a:xfrm>
            <a:off x="0" y="134699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4C5865-1EAC-74C4-E7EC-6D027409C6F9}"/>
              </a:ext>
            </a:extLst>
          </p:cNvPr>
          <p:cNvSpPr txBox="1"/>
          <p:nvPr/>
        </p:nvSpPr>
        <p:spPr>
          <a:xfrm>
            <a:off x="1850614" y="1495425"/>
            <a:ext cx="2726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Conditional GAN architecture</a:t>
            </a:r>
            <a:endParaRPr kumimoji="1" lang="ko-Kore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0CFF-1556-88F9-FAD0-14B88DB6E9F1}"/>
              </a:ext>
            </a:extLst>
          </p:cNvPr>
          <p:cNvSpPr txBox="1"/>
          <p:nvPr/>
        </p:nvSpPr>
        <p:spPr>
          <a:xfrm>
            <a:off x="6361598" y="1495425"/>
            <a:ext cx="5499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Graph of Area &amp; L/d and 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new optimal design</a:t>
            </a:r>
            <a:r>
              <a:rPr kumimoji="1" lang="en-US" altLang="ko-Kore-KR" sz="1600" b="1" dirty="0"/>
              <a:t> </a:t>
            </a:r>
            <a:endParaRPr kumimoji="1" lang="ko-Kore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00845-C9FA-F5A0-1955-E9C7CF253C27}"/>
              </a:ext>
            </a:extLst>
          </p:cNvPr>
          <p:cNvSpPr txBox="1"/>
          <p:nvPr/>
        </p:nvSpPr>
        <p:spPr>
          <a:xfrm>
            <a:off x="1575435" y="5200143"/>
            <a:ext cx="8794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1)</a:t>
            </a:r>
            <a:r>
              <a:rPr kumimoji="1" lang="ko-KR" altLang="en-US" sz="1600" dirty="0">
                <a:solidFill>
                  <a:srgbClr val="FF0000"/>
                </a:solidFill>
              </a:rPr>
              <a:t> 생성자 모델을 활용함으로써</a:t>
            </a:r>
            <a:r>
              <a:rPr kumimoji="1" lang="en-US" altLang="ko-KR" sz="1600" dirty="0">
                <a:solidFill>
                  <a:srgbClr val="FF0000"/>
                </a:solidFill>
              </a:rPr>
              <a:t>,</a:t>
            </a:r>
            <a:r>
              <a:rPr kumimoji="1" lang="ko-KR" altLang="en-US" sz="1600" dirty="0">
                <a:solidFill>
                  <a:srgbClr val="FF0000"/>
                </a:solidFill>
              </a:rPr>
              <a:t> 데이터 부족 현상 해결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r>
              <a:rPr kumimoji="1" lang="en-US" altLang="ko-KR" sz="1600" dirty="0">
                <a:solidFill>
                  <a:srgbClr val="FF0000"/>
                </a:solidFill>
              </a:rPr>
              <a:t>2)</a:t>
            </a:r>
            <a:r>
              <a:rPr kumimoji="1" lang="ko-KR" altLang="en-US" sz="1600" dirty="0">
                <a:solidFill>
                  <a:srgbClr val="FF0000"/>
                </a:solidFill>
              </a:rPr>
              <a:t> 기존엔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GAN</a:t>
            </a:r>
            <a:r>
              <a:rPr kumimoji="1" lang="ko-KR" altLang="en-US" sz="1600" dirty="0">
                <a:solidFill>
                  <a:srgbClr val="FF0000"/>
                </a:solidFill>
              </a:rPr>
              <a:t>을 활용해 생성하는 것 따로</a:t>
            </a:r>
            <a:r>
              <a:rPr kumimoji="1" lang="en-US" altLang="ko-KR" sz="1600" dirty="0">
                <a:solidFill>
                  <a:srgbClr val="FF0000"/>
                </a:solidFill>
              </a:rPr>
              <a:t>,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design spec</a:t>
            </a:r>
            <a:r>
              <a:rPr kumimoji="1" lang="ko-KR" altLang="en-US" sz="1600" dirty="0">
                <a:solidFill>
                  <a:srgbClr val="FF0000"/>
                </a:solidFill>
              </a:rPr>
              <a:t> 따로 </a:t>
            </a:r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CGAN</a:t>
            </a:r>
            <a:r>
              <a:rPr kumimoji="1" lang="ko-KR" altLang="en-US" sz="1600" dirty="0">
                <a:solidFill>
                  <a:srgbClr val="FF0000"/>
                </a:solidFill>
                <a:sym typeface="Wingdings" pitchFamily="2" charset="2"/>
              </a:rPr>
              <a:t>을 활용해 두개를 한번에 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41F127-1CAE-15F4-29F0-A04B1061CE5A}"/>
              </a:ext>
            </a:extLst>
          </p:cNvPr>
          <p:cNvSpPr txBox="1"/>
          <p:nvPr/>
        </p:nvSpPr>
        <p:spPr>
          <a:xfrm>
            <a:off x="1575435" y="5938337"/>
            <a:ext cx="8794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solidFill>
                  <a:srgbClr val="0070C0"/>
                </a:solidFill>
              </a:rPr>
              <a:t>1)</a:t>
            </a:r>
            <a:r>
              <a:rPr kumimoji="1" lang="ko-KR" altLang="en-US" sz="1600" dirty="0">
                <a:solidFill>
                  <a:srgbClr val="0070C0"/>
                </a:solidFill>
              </a:rPr>
              <a:t> 단순화된 구조 </a:t>
            </a:r>
            <a:endParaRPr kumimoji="1" lang="en-US" altLang="ko-KR" sz="1600" dirty="0">
              <a:solidFill>
                <a:srgbClr val="0070C0"/>
              </a:solidFill>
            </a:endParaRPr>
          </a:p>
          <a:p>
            <a:r>
              <a:rPr kumimoji="1" lang="en-US" altLang="ko-KR" sz="1600" dirty="0">
                <a:solidFill>
                  <a:srgbClr val="0070C0"/>
                </a:solidFill>
              </a:rPr>
              <a:t>     -  requirement</a:t>
            </a:r>
            <a:r>
              <a:rPr kumimoji="1" lang="ko-KR" altLang="en-US" sz="1600" dirty="0">
                <a:solidFill>
                  <a:srgbClr val="0070C0"/>
                </a:solidFill>
              </a:rPr>
              <a:t>가 오직 </a:t>
            </a:r>
            <a:r>
              <a:rPr kumimoji="1" lang="en-US" altLang="ko-KR" sz="1600" dirty="0">
                <a:solidFill>
                  <a:srgbClr val="0070C0"/>
                </a:solidFill>
              </a:rPr>
              <a:t>2</a:t>
            </a:r>
            <a:r>
              <a:rPr kumimoji="1" lang="ko-KR" altLang="en-US" sz="1600" dirty="0">
                <a:solidFill>
                  <a:srgbClr val="0070C0"/>
                </a:solidFill>
              </a:rPr>
              <a:t>개</a:t>
            </a:r>
            <a:endParaRPr kumimoji="1" lang="en-US" altLang="ko-KR" sz="1600" dirty="0">
              <a:solidFill>
                <a:srgbClr val="0070C0"/>
              </a:solidFill>
            </a:endParaRPr>
          </a:p>
          <a:p>
            <a:r>
              <a:rPr kumimoji="1" lang="en-US" altLang="ko-KR" sz="1600" dirty="0">
                <a:solidFill>
                  <a:srgbClr val="0070C0"/>
                </a:solidFill>
              </a:rPr>
              <a:t>     - </a:t>
            </a:r>
            <a:r>
              <a:rPr kumimoji="1" lang="ko-KR" altLang="en-US" sz="1600" dirty="0">
                <a:solidFill>
                  <a:srgbClr val="0070C0"/>
                </a:solidFill>
              </a:rPr>
              <a:t>생성하는 모형이 단순 </a:t>
            </a:r>
            <a:r>
              <a:rPr kumimoji="1" lang="en-US" altLang="ko-KR" sz="1600" dirty="0">
                <a:solidFill>
                  <a:srgbClr val="0070C0"/>
                </a:solidFill>
              </a:rPr>
              <a:t>2D</a:t>
            </a:r>
            <a:r>
              <a:rPr kumimoji="1" lang="ko-KR" altLang="en-US" sz="1600" dirty="0">
                <a:solidFill>
                  <a:srgbClr val="0070C0"/>
                </a:solidFill>
              </a:rPr>
              <a:t> 상의 </a:t>
            </a:r>
            <a:r>
              <a:rPr kumimoji="1" lang="en-US" altLang="ko-KR" sz="1600" dirty="0">
                <a:solidFill>
                  <a:srgbClr val="0070C0"/>
                </a:solidFill>
              </a:rPr>
              <a:t>airfoil)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AA5A2-3AEF-5D2F-0CFC-48495DE8C2A6}"/>
              </a:ext>
            </a:extLst>
          </p:cNvPr>
          <p:cNvSpPr txBox="1"/>
          <p:nvPr/>
        </p:nvSpPr>
        <p:spPr>
          <a:xfrm>
            <a:off x="175846" y="5301735"/>
            <a:ext cx="129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b="1" dirty="0">
                <a:solidFill>
                  <a:srgbClr val="FF0000"/>
                </a:solidFill>
              </a:rPr>
              <a:t>Meaningful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F1AD8-5017-9C81-7713-F0F4B6E1B696}"/>
              </a:ext>
            </a:extLst>
          </p:cNvPr>
          <p:cNvSpPr txBox="1"/>
          <p:nvPr/>
        </p:nvSpPr>
        <p:spPr>
          <a:xfrm>
            <a:off x="228600" y="5923438"/>
            <a:ext cx="1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b="1" dirty="0">
                <a:solidFill>
                  <a:srgbClr val="0070C0"/>
                </a:solidFill>
              </a:rPr>
              <a:t>Limitation</a:t>
            </a:r>
            <a:endParaRPr kumimoji="1" lang="ko-Kore-KR" altLang="en-US" b="1" dirty="0">
              <a:solidFill>
                <a:srgbClr val="0070C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1E7EE9-DF94-FFFE-7708-9F28729ACB53}"/>
              </a:ext>
            </a:extLst>
          </p:cNvPr>
          <p:cNvSpPr/>
          <p:nvPr/>
        </p:nvSpPr>
        <p:spPr>
          <a:xfrm>
            <a:off x="3367972" y="2294757"/>
            <a:ext cx="624771" cy="199669"/>
          </a:xfrm>
          <a:prstGeom prst="rect">
            <a:avLst/>
          </a:prstGeom>
          <a:solidFill>
            <a:srgbClr val="FF0000">
              <a:alpha val="3377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CFC56C-8EB7-672B-5288-C5A1A0463C86}"/>
              </a:ext>
            </a:extLst>
          </p:cNvPr>
          <p:cNvSpPr/>
          <p:nvPr/>
        </p:nvSpPr>
        <p:spPr>
          <a:xfrm>
            <a:off x="1850614" y="3017510"/>
            <a:ext cx="624771" cy="199669"/>
          </a:xfrm>
          <a:prstGeom prst="rect">
            <a:avLst/>
          </a:prstGeom>
          <a:solidFill>
            <a:srgbClr val="FF0000">
              <a:alpha val="3377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28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271</Words>
  <Application>Microsoft Macintosh PowerPoint</Application>
  <PresentationFormat>와이드스크린</PresentationFormat>
  <Paragraphs>45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Development of a Conditional Generative Adversarial Network  for Airfoil Shape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유재상 (전기전자컴퓨터공학부)</dc:creator>
  <cp:lastModifiedBy>(학생) 유재상 (전기전자컴퓨터공학부)</cp:lastModifiedBy>
  <cp:revision>23</cp:revision>
  <dcterms:created xsi:type="dcterms:W3CDTF">2022-01-20T07:16:48Z</dcterms:created>
  <dcterms:modified xsi:type="dcterms:W3CDTF">2022-07-13T04:24:53Z</dcterms:modified>
</cp:coreProperties>
</file>