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8"/>
  </p:notesMasterIdLst>
  <p:sldIdLst>
    <p:sldId id="274" r:id="rId2"/>
    <p:sldId id="322" r:id="rId3"/>
    <p:sldId id="332" r:id="rId4"/>
    <p:sldId id="337" r:id="rId5"/>
    <p:sldId id="340" r:id="rId6"/>
    <p:sldId id="34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발표" id="{C34EF00A-35D1-4DA1-96A5-40F1D1103423}">
          <p14:sldIdLst>
            <p14:sldId id="274"/>
            <p14:sldId id="322"/>
            <p14:sldId id="332"/>
            <p14:sldId id="337"/>
            <p14:sldId id="340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16633d384acabd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3755"/>
    <a:srgbClr val="F2F2F2"/>
    <a:srgbClr val="C00000"/>
    <a:srgbClr val="242122"/>
    <a:srgbClr val="60605F"/>
    <a:srgbClr val="7F7F7F"/>
    <a:srgbClr val="4A494A"/>
    <a:srgbClr val="252021"/>
    <a:srgbClr val="F8CBAC"/>
    <a:srgbClr val="D0C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0471" autoAdjust="0"/>
  </p:normalViewPr>
  <p:slideViewPr>
    <p:cSldViewPr snapToGrid="0">
      <p:cViewPr>
        <p:scale>
          <a:sx n="125" d="100"/>
          <a:sy n="125" d="100"/>
        </p:scale>
        <p:origin x="738" y="5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E4BE-D92A-40F6-8BA4-0518F74888EA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E0041-C0E5-4DF7-9D3F-8533905C5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2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600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939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5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075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283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633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9C9E-7A2F-4CDA-AF05-95FA8D00CDA4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53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9C9E-7A2F-4CDA-AF05-95FA8D00CDA4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9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9C9E-7A2F-4CDA-AF05-95FA8D00CDA4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63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9C9E-7A2F-4CDA-AF05-95FA8D00CDA4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1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9C9E-7A2F-4CDA-AF05-95FA8D00CDA4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79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9C9E-7A2F-4CDA-AF05-95FA8D00CDA4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83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9C9E-7A2F-4CDA-AF05-95FA8D00CDA4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24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9C9E-7A2F-4CDA-AF05-95FA8D00CDA4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7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9C9E-7A2F-4CDA-AF05-95FA8D00CDA4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86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9C9E-7A2F-4CDA-AF05-95FA8D00CDA4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00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9C9E-7A2F-4CDA-AF05-95FA8D00CDA4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45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9C9E-7A2F-4CDA-AF05-95FA8D00CDA4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F71E4-6861-4081-93F7-1CE13C0AE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5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354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74835"/>
            <a:ext cx="12192000" cy="36477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6057" y="927742"/>
            <a:ext cx="11059886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Arial Narrow" panose="020B0606020202030204" pitchFamily="34" charset="0"/>
              </a:rPr>
              <a:t>Towards the evolution characteristics of product structural properties based on the time-dependent network</a:t>
            </a:r>
            <a:endParaRPr lang="ko-KR" altLang="en-US" sz="44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1222" y="3734918"/>
            <a:ext cx="565687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2000" b="1" dirty="0">
                <a:latin typeface="Arial Narrow" panose="020B0606020202030204" pitchFamily="34" charset="0"/>
              </a:rPr>
              <a:t>Journal of Engineering Design (2022)</a:t>
            </a:r>
          </a:p>
          <a:p>
            <a:pPr algn="r"/>
            <a:r>
              <a:rPr lang="en-US" altLang="ko-KR" sz="2000" b="1" dirty="0">
                <a:latin typeface="Arial Narrow" panose="020B0606020202030204" pitchFamily="34" charset="0"/>
              </a:rPr>
              <a:t>Yu Peng Li, </a:t>
            </a:r>
            <a:r>
              <a:rPr lang="en-US" altLang="ko-KR" sz="2000" b="1" dirty="0" err="1">
                <a:latin typeface="Arial Narrow" panose="020B0606020202030204" pitchFamily="34" charset="0"/>
              </a:rPr>
              <a:t>Yongbo</a:t>
            </a:r>
            <a:r>
              <a:rPr lang="en-US" altLang="ko-KR" sz="2000" b="1" dirty="0">
                <a:latin typeface="Arial Narrow" panose="020B0606020202030204" pitchFamily="34" charset="0"/>
              </a:rPr>
              <a:t> Ni, Na Zhang, </a:t>
            </a:r>
            <a:r>
              <a:rPr lang="en-US" altLang="ko-KR" sz="2000" b="1" dirty="0" err="1">
                <a:latin typeface="Arial Narrow" panose="020B0606020202030204" pitchFamily="34" charset="0"/>
              </a:rPr>
              <a:t>Qinming</a:t>
            </a:r>
            <a:r>
              <a:rPr lang="en-US" altLang="ko-KR" sz="2000" b="1" dirty="0">
                <a:latin typeface="Arial Narrow" panose="020B0606020202030204" pitchFamily="34" charset="0"/>
              </a:rPr>
              <a:t> Liu &amp; </a:t>
            </a:r>
            <a:r>
              <a:rPr lang="en-US" altLang="ko-KR" sz="2000" b="1" dirty="0" err="1">
                <a:latin typeface="Arial Narrow" panose="020B0606020202030204" pitchFamily="34" charset="0"/>
              </a:rPr>
              <a:t>Jin</a:t>
            </a:r>
            <a:r>
              <a:rPr lang="en-US" altLang="ko-KR" sz="2000" b="1" dirty="0">
                <a:latin typeface="Arial Narrow" panose="020B0606020202030204" pitchFamily="34" charset="0"/>
              </a:rPr>
              <a:t> Cao</a:t>
            </a:r>
            <a:endParaRPr lang="ko-KR" altLang="en-US" sz="1400" dirty="0"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D9B0E8-45C8-422C-9172-B7FAC385A8CA}"/>
              </a:ext>
            </a:extLst>
          </p:cNvPr>
          <p:cNvSpPr txBox="1"/>
          <p:nvPr/>
        </p:nvSpPr>
        <p:spPr>
          <a:xfrm>
            <a:off x="5219244" y="5369133"/>
            <a:ext cx="222395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latin typeface="Arial Narrow" panose="020B0606020202030204" pitchFamily="34" charset="0"/>
              </a:rPr>
              <a:t>2022.03.27</a:t>
            </a:r>
          </a:p>
          <a:p>
            <a:pPr algn="ctr"/>
            <a:r>
              <a:rPr lang="ko-KR" altLang="en-US" sz="2400" b="1" dirty="0">
                <a:latin typeface="Arial Narrow" panose="020B0606020202030204" pitchFamily="34" charset="0"/>
              </a:rPr>
              <a:t>유재상</a:t>
            </a:r>
            <a:endParaRPr lang="ko-KR" alt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17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60331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2554" y="122553"/>
            <a:ext cx="915795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dirty="0">
                <a:latin typeface="Arial Narrow" panose="020B0606020202030204" pitchFamily="34" charset="0"/>
              </a:rPr>
              <a:t>Background) time-dependent network and product structure properties</a:t>
            </a:r>
            <a:endParaRPr lang="ko-KR" altLang="en-US" sz="2400" dirty="0">
              <a:latin typeface="Arial Narrow" panose="020B0606020202030204" pitchFamily="34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0" y="6600825"/>
            <a:ext cx="12192000" cy="2571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A6D8DB-AAF8-4A66-ADD2-FDA0B6FF0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88" y="820831"/>
            <a:ext cx="4173221" cy="30314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9DAAE68-C185-49E4-B710-7831D24B28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51" r="5403"/>
          <a:stretch/>
        </p:blipFill>
        <p:spPr>
          <a:xfrm>
            <a:off x="6637910" y="648601"/>
            <a:ext cx="5285199" cy="315901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0658B936-6826-454F-AC4A-06F315D0EC67}"/>
              </a:ext>
            </a:extLst>
          </p:cNvPr>
          <p:cNvGrpSpPr/>
          <p:nvPr/>
        </p:nvGrpSpPr>
        <p:grpSpPr>
          <a:xfrm>
            <a:off x="472020" y="4135698"/>
            <a:ext cx="10491255" cy="2411979"/>
            <a:chOff x="472020" y="4183323"/>
            <a:chExt cx="10491255" cy="241197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4632B6-74B6-452A-AD08-3B4D7FEB86CB}"/>
                </a:ext>
              </a:extLst>
            </p:cNvPr>
            <p:cNvSpPr txBox="1"/>
            <p:nvPr/>
          </p:nvSpPr>
          <p:spPr>
            <a:xfrm>
              <a:off x="472020" y="4183323"/>
              <a:ext cx="7986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Evolution characteristics</a:t>
              </a:r>
              <a:r>
                <a:rPr lang="en-US" altLang="ko-KR" b="1" dirty="0"/>
                <a:t> of product structural properties</a:t>
              </a:r>
              <a:endParaRPr lang="ko-KR" altLang="en-US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2F0C38-490C-4F0A-919D-44233A3616C0}"/>
                </a:ext>
              </a:extLst>
            </p:cNvPr>
            <p:cNvSpPr txBox="1"/>
            <p:nvPr/>
          </p:nvSpPr>
          <p:spPr>
            <a:xfrm>
              <a:off x="783863" y="4533199"/>
              <a:ext cx="1017941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Similar with organisms (</a:t>
              </a:r>
              <a:r>
                <a:rPr lang="ko-KR" altLang="en-US" sz="1600" b="1" dirty="0"/>
                <a:t>진화론</a:t>
              </a:r>
              <a:r>
                <a:rPr lang="en-US" altLang="ko-KR" sz="1600" b="1" dirty="0"/>
                <a:t>)</a:t>
              </a:r>
            </a:p>
            <a:p>
              <a:pPr lvl="1"/>
              <a:r>
                <a:rPr lang="en-US" altLang="ko-KR" sz="1600" dirty="0"/>
                <a:t>-  Adapt dynamic environment (customer requirements, updating key technologies, changing markets and policies) </a:t>
              </a:r>
            </a:p>
            <a:p>
              <a:pPr lvl="1"/>
              <a:r>
                <a:rPr lang="en-US" altLang="ko-KR" sz="1600" dirty="0"/>
                <a:t>-  Require evolving continuously</a:t>
              </a:r>
            </a:p>
            <a:p>
              <a:pPr marL="742950" lvl="1" indent="-285750">
                <a:buFontTx/>
                <a:buChar char="-"/>
              </a:pPr>
              <a:endParaRPr lang="en-US" altLang="ko-KR" sz="1600" dirty="0"/>
            </a:p>
            <a:p>
              <a:r>
                <a:rPr lang="en-US" altLang="ko-KR" sz="1600" dirty="0"/>
                <a:t>Not just focus on certain product generation (ex. Commonality) </a:t>
              </a:r>
              <a:r>
                <a:rPr lang="en-US" altLang="ko-KR" sz="1600" dirty="0">
                  <a:sym typeface="Wingdings" panose="05000000000000000000" pitchFamily="2" charset="2"/>
                </a:rPr>
                <a:t> Cross-generation product evolution process</a:t>
              </a:r>
            </a:p>
            <a:p>
              <a:r>
                <a:rPr lang="en-US" altLang="ko-KR" sz="1600" dirty="0">
                  <a:sym typeface="Wingdings" panose="05000000000000000000" pitchFamily="2" charset="2"/>
                </a:rPr>
                <a:t>          -  Exist some trends (patterns) while changing product structure properties</a:t>
              </a:r>
            </a:p>
            <a:p>
              <a:endParaRPr lang="en-US" altLang="ko-KR" sz="1600" dirty="0"/>
            </a:p>
            <a:p>
              <a:r>
                <a:rPr lang="en-US" altLang="ko-KR" sz="1600" b="1" dirty="0"/>
                <a:t>Suggestions and directions for optimizing product structure and designing evolution-adapted products</a:t>
              </a:r>
            </a:p>
          </p:txBody>
        </p:sp>
      </p:grp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53C0CA1A-5193-49BF-A89B-26E3F18B0D9C}"/>
              </a:ext>
            </a:extLst>
          </p:cNvPr>
          <p:cNvCxnSpPr>
            <a:cxnSpLocks/>
          </p:cNvCxnSpPr>
          <p:nvPr/>
        </p:nvCxnSpPr>
        <p:spPr>
          <a:xfrm flipV="1">
            <a:off x="10582275" y="4172453"/>
            <a:ext cx="762000" cy="1495402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5FBF43-A02D-454F-8359-B9A7ED8FD551}"/>
              </a:ext>
            </a:extLst>
          </p:cNvPr>
          <p:cNvSpPr txBox="1"/>
          <p:nvPr/>
        </p:nvSpPr>
        <p:spPr>
          <a:xfrm>
            <a:off x="8321040" y="3812963"/>
            <a:ext cx="3674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How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to analyze product structure properties ?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4230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60331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2554" y="122553"/>
            <a:ext cx="919289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800" dirty="0">
                <a:latin typeface="Arial Narrow" panose="020B0606020202030204" pitchFamily="34" charset="0"/>
              </a:rPr>
              <a:t>Construction the time dependent network model </a:t>
            </a:r>
            <a:endParaRPr lang="ko-KR" altLang="en-US" sz="2400" dirty="0">
              <a:latin typeface="Arial Narrow" panose="020B0606020202030204" pitchFamily="34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0" y="6600825"/>
            <a:ext cx="12192000" cy="2571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AutoShape 2" descr="data:image/png;base64,iVBORw0KGgoAAAANSUhEUgAAA74AAAF8CAYAAADowWeXAAAAOXRFWHRTb2Z0d2FyZQBNYXRwbG90bGliIHZlcnNpb24zLjQuMiwgaHR0cHM6Ly9tYXRwbG90bGliLm9yZy8rg+JYAAAACXBIWXMAAAsTAAALEwEAmpwYAACzLUlEQVR4nOzdd3xUVfrH8c8zk0YgHUJCk+4qHbuCItWy9rKu3bWLilgWu66ra2MVfzZkbeu6qy7uWtaOgF2aFEGU3kkI6QnpM+f3xwwhgaBgSCbJfN++5uXcc8+985zL5M595px7xpxziIiIiIiIiLRUnlAHICIiIiIiItKQlPiKiIiIiIhIi6bEV0RERERERFo0Jb4iIiIiIiLSoinxFRERERERkRZNia+IiIiIiIi0aEp8RUREmhkzu9jMvqrH9h+a2UX7MiYREZGmTImviIjIr2Rm55rZPDMrNrOMYEI5JNRx1WRm95rZqzXLnHPHO+f+HqqYREREGpsSXxERkV/BzG4EJgF/AdoDXYBngFP2cj8Re1ImIiIiv54SXxERkb1kZgnAfcBY59x/nXPbnHOVzrn/OeduMbNoM5tkZpuDj0lmFh3cdpiZbTSzCWaWCbwU7JV908xeNbNC4GIzSzCzF4I9yZvM7H4z8+4mnifMbIOZFZrZd2Y2NFh+HHA78Ltgr/SiYPlnZnZZ8LnHzO40s3VmlmVmrwTbh5l1NTNnZheZ2XozyzazOxr6+IqIiOxrSnxFRET23hFADPDWbtbfARwODAQGAIcCd9ZYnwYkA/sBVwTLTgHeBBKBfwIvA1VAT2AQMBq4bDevNzf4WsnAv4CpZhbjnPuIQI/0G865Ns65AXVse3HwcSzQHWgDPLVTnSHA/sAI4G4zO2A3cYiIiDRJSnxFRET2XgqQ7Zyr2s3684D7nHNZzrmtwJ+AC2qs9wP3OOfKnXOlwbJvnXNvO+f8QDxwAnBDsDc5C3gcOKeuF3POveqcy3HOVTnn/gpEE0hU98R5wGPOudXOuWLgNuCcnYZb/8k5V+qcWwQsIpDMi4iINBu6h0hERGTv5QBtzSxiN8lvB2BdjeV1wbLttjrnynbaZkON5/sBkUCGmW0v8+xUp5qZ3QxcGnwNRyBxbrtnTakz1ggC9y1vl1njeQmBXmEREZFmQz2+IiIie+9boBw4dTfrNxNIXrfrEizbztWxTc2yDcH9t3XOJQYf8c65PjtvFLyf94/A2UCScy4RKAC2Z8x1vdYvxVoFbPmF7URERJoNJb4iIiJ7yTlXANwNPG1mp5pZrJlFmtnxZvYI8Bpwp5m1M7O2wbqv/tw+d9p/BvAJ8Fcziw9OQNXDzI6po3ocgUR1KxBhZncT6PHdbgvQ1cx295n/GjDezLqZWRt23BO8u2HcIiIizY4SXxERkV8heC/tjQQmrdpKoJf2WuBt4H5gHvA9sBiYHyzbGxcCUcBSII/AxFfpddT7GPgIWE5gmHIZtYdETw3+P8fM5tex/YvAP4AvgDXB7a/by1hFRESaNHPul0ZAiYiIiIiIiDRf6vEVERERERGRFk2Jr4iIiIiIiLRoSnxFRERERESkRVPiKyIiIiIiIi2aEl8RERERERFp0ZT4ioiIiIiISIumxFdERERERERaNCW+IiIiIiIisk+Z2YtmlmVmS3az3szs/8xspZl9b2aDa6y7yMxWBB8X7Yt4lPiKiIiIiIjIvvYycNzPrD8e6BV8XAE8C2BmycA9wGHAocA9ZpZU32CU+IqIiIiIiMg+5Zz7Asj9mSqnAK+4gFlAopmlA2OAac65XOdcHjCNn0+g94gSXxEREREREWlsHYENNZY3Bst2V14vEfXdgYSPyuzVLtQxtHTFV/4h1CG0eBu+iwt1CGFha2lsqENo8fyhDiAMdE4oCnUIYaHbm+NCHUKLt+Gcx0IdQovXc+nHFuoY9lZ9r+2j2vW4ksAQ5e2mOOem1C+qhqPEV0REREREJNz4ffXaPJjk1ifR3QR0rrHcKVi2CRi2U/ln9XgdQEOdRUREREREwo/z1+9Rf+8CFwZndz4cKHDOZQAfA6PNLCk4qdXoYFm9qMdXRERERERE9ikze41Az21bM9tIYKbmSADn3GTgA+AEYCVQAlwSXJdrZn8G5gZ3dZ9z7ucmydojSnxFRERERETCjb9hZ4twzv3+F9Y7YOxu1r0IvLgv41HiKyIiIiIiEmbcvhmu3Gwo8RUREREREQk3Ddzj29Qo8RUREREREQk3Ydbjq1mdRUREREREpEVTj6+IiIiIiEi4qefv+DY3SnxFRERERETCTZgNdVbiKyIiIiIiEm40uZWIiIiIiIi0ZOH2c0aa3EpERERERERaNPX4ioiIiIiIhBsNdRYREREREZEWLcyGOivxrSczSwMmAYcA+cAW4Abn3PK92MepwHLn3NIGCDHs3PmXx/ji6zkkJyXy9quTQx1OsxUx8FBi/3AteLyUT3+f8rf+VWt99ElnET3iRJzfhyvIp+SZR/Bv3QJAqwuuJPKgw8E8VC6aR+mLT4aiCU1Sm2MG0/Huy8HrIfeNaWx99s1a6y0qgs6P3Uirvj3w5Rex7tpHqNyYRasBvej04LXBSsaWSf+i8ONZAHjiW9PpoeuI2X8/cI6Nf3yCkvnLGrtpTU7vBy4mZcQgfKXl/Hj9sxQtXrNLnbj+3Tjw/67BExNFzvQFLL/jZQD6ThlHbI8OAETEx1JVWMKcEROwCC8HPHYlcf27YV4vGVO/YN3/vd2IrWpa9n/gYtoGj/EPP3OM+/zfNXhjosievoBlwWPcb8o4Wu90jGeNmIBFejng0SuIH9gd/I5ld75M3jfh+fHYeuhBpN5xJeb1kD/1Y3KnTK213iIjSH/0ZmL69MSXX8TmGx6kclMW8ScNI/myM6rrRe/fjbWnXU/5j6vp9Px9RKQmY14vJfN+YMufngm7Xp+f89WCpTz80n/x+/2cPuIILj1tVK31GVtzufPpVynaVorP77jhvJMYOrgPAMvXbeK+595gW2kZZsZrD91MdFRkKJrR5MQOOZi2t10FXi+Fb35I/vP/rl0hMpL2D91CdJ9e+PMLybzxL1Rt3gKREaTeO47oPr3A78h+8FlK534PQJsThpF0xTngHFVZuWyZ8DD+/MIQtK4Z088ZyZ4yMwPeAv7unDsnWDYAaA/sceILnAq8BzTaJ7uZeZ1zLfLdfuoJozj3jJO5/c8TQx1K8+XxEHv5OIrvuxl/zlbiHp5M5dyv8W9cV13Ft2YFhX+8EirKiRpzMq0uuJJtj92Hd/8+RPymL4U3XgpA3P1PEtFnIFU/LAxRY5oQj4eO913FmvPvojIzh57vPkbhtNmUr9xQXSX57NH4CopZNuxKEk4aSvqtF7P+2kcoW7aeFSeNB5+fiHZJ9P7w/1j66Rzw+elwz+UUfz6f9dc8hEVGYK2iQ9jIpiFlxEBadUvj28PHEX9QL/Z/5FLmHX/nLvX2f+QyfrxpCoXfrWDAv24lZfhAcmYsZMkVT1TX6XnvBfgKSwBIPflwPNGRzB52C55WURz+xV/Z8tbXlG3Y2mhtayrajhhIbLc0vj58HAkH9eKARy5lTh3H+IDgMS74bgWDahzjxTWOce97L6AqeIw7nj8CgFnDbiGybTyD/3Ubs8fcDs41TsOaCo+H9vdcw4ZL7qAyM5uu/5lE8fRZVKzacb5IOGsMvoJiVo+6jLgTj6bdLX9g8w0PUfi/zyj832cARPfuSsdn7qL8x9UAbB73IP5tpQB0fPIO4o4fQtH7XzRy45omn8/PX16YypS7xtI+OZHf3zaRYQf3pUfn9Oo6U/7zCaOPGMTvxgxl1YYMxj74HB8904cqn4/b/u8f/OW6C9i/a0fyi7YR4fWGsDVNiMdDuzvHsumy26jakk3nN55k28xZVK5aX10l/owx+AuLWX/cJbQ5/hhSbrqULTf9hYQzjwdgw6lX4U1OIP25B9h49nXgMdredjXrT7ocf34hKTddSuJ5J5P79KuhaqU0A5rcqn6OBSqdc9Xdis65RYDXzN7bXmZmT5nZxcHnD5nZUjP73swmmtmRwMnAo2a20Mx6mNlAM5sVrPOWmSUFt/3MzB43s3lm9qOZHWJm/zWzFWZ2f43XO9/M5gT395yZeYPlxWb2VzNbBByxcyyNccAaw8ED+5EQHxfqMJo1b8/f4M/chH9LBlRVUfnVDKIOOapWnaolC6GiHADf8qV4UtoFVjgHkVEQEQERkeCNwJ+f28gtaJpiB/aiYl0GFRu24CqryP/fF8SPPqxWnfjRh5H3n+kAFHzwNW2OHACAKysHX6BXxqKjcMEkwBMXS5tD+5L7xieBepVV+Au3NVaTmqx2xx1C5tTAxXzhdyuIiG9NVGpirTpRqYlEtGlF4XcrAMic+gXtjj9kl321P/lwMt/6OrDgHJ7YaMzrwRMThausoqqopEHb0lS1O+4QMoLHuOAXjnFB8BhnTP2C1F84xm16dyLvqyUAVGYXUlm4LdD7G2Zi+vemYt1mKjdkQmUVhe9/QZuRR9Sq02bE4RS89SkARR99RewRA3bZT9xvj6Hw/c+rl7cnvUR4scgICLPvE37OkpXr6JLWjk7t2xIZGcFxRw1m5rzFteqYwbbSMgCKS8polxQPwLeLfqL3fh3Yv2tHABLjWuP16jIbIKbf/lSu30zVxsB7ufjDz2gzfKf38vAjKHp7GgDFn3xJ7OEDAYjs0YXSWQsB8OUW4C8qJrpvbzDDDDyxMQB42rSmKiun0drUYjh//R7NjP4i66cv8N2eVjazFOA0oI9zrj9wv3PuG+Bd4Bbn3EDn3CrgFWBCsM5i4J4au6lwzh0MTAbeAcYG47jYzFLM7ADgd8BRzrmBgA84L7hta2C2c24A8OPOsfyqIyAtkie5Hf7sHT1Y/tyt2PbEtg5RI06kcv4cIJAEVy1ZSMLz/yXx+f9QuWgO/k3rd7ttOIlsn0Ll5uzq5cqMHCLbp+y+js+Pr2gb3uCFVauBven9ydP0/vhJNt35DPj8RHVuT1VOAZ0m3kCv9yfR6aHr1OMLRKcnUbZpx0VQeUYO0enJO9VJpjxjx5cy5ZtziU5PqlUn8fADqNhaQOmaTACy/jcbf0k5Q75/jiHzn2bds+9RlR+eXzTsfIzLMnKI2ekYx6QnU1bjGJf9zDEuCR7joqXraDfmYMzrIaZLO+L7dyemQ+2/k3AQ2T6Fqswd54uqzOw6zxdVGcFztc+Pv6ik+nyxXfwJR1P43ue1yjq98Gd6ffsvfNtKKfroq4ZpQDO0JTef9imJ1cvtkxPJyimoVefqs4/nvS/mMfLKu7jmwcnc9oczAVibkYUBV93/DGf/8RFefOfTRoy8afO2T6Eyc8c1RVVmNt7UtjvVabujjs+Pv2gbnsR4KpatpvXww8HrIaJje6IP7EVEWjuo8pF135N0eXsyXT//F1E9ulD4n48bs1ktg99fv0czo8S3cRUAZcALZnY6sEs3gZklAInOue2fUn8Hjq5R5d3g/xcDPzjnMpxz5cBqoDMwAjgImGtmC4PL278q9wH/2dNYgvFcEexhnvf8K6/9iiZLSxd19CgieuxP2TuvA+BJ64i3UxcKrjiL/CvOIrLvYCIO6BfiKFuG0oXLWT56LCtPvpHUq8/CoiMxr5dWfXuQ8+oHrDjxBvylZaRefWaoQ20x2p92JFve+qZ6OX5QT5zPz1cDruLrQ66jy1W/JWa/1BBG2PylnXYkmTWO8eZ/zaQsI4fDPnmQ/f98EQVzl+Oa4QVWUxDTf3/8peVUrFhXq3zjpXex8qjz8URFEnv4rr3EsnsffvUdpxx7GJ8+92eeue0qbn/yH/j9fnw+P/N/Ws2D11/I3/98AzNmf8+sxZprob4K//sxVZnZdJ76FG1vu5qyhUsD96VGeEk457esP2Msa485l/Jla0i6/HehDrf5CbMeX93jWz8/AHVdYVZR+0uFGADnXJWZHUogGT0TuBYYvpevWR78v7/G8+3LEYARuOf4tjq2Ldt+X++exuKcmwJMAajMXq0BUWHCn7sVT9sdPbye5Ha4nF3vYYzofxAxZ5xP0V3joKoSgMjDhlC1fCmUBYbTVS6Yjbd3H6p+XLzL9uGmcksOkR12fMsdmZ5C5ZacOutUZuaA14M3rjW+vNqTdZSv2oi/pJSY3vtRmZlNZWY2pQsD0wrkf/B12Ca+nS4ZTYfg/aGFC1cR0zGF7X010ekptXp3Acozcmv1Akd3SKY8I6962bweUk88lDmjdpxO004/ipwZC3FVPiqzCymYu4z4Ad0pW5fVcA1rQjpdMppOwWNcEDzG28Wkp9Tq3QUoy8it1Qscs5tjPLvGMXY+P8vvfqV6+ZD37qNkVcY+b0tTV7klh4i0HeeLiLS2dZ4vItLbUbUlcL7wxMXWOl/En3g0Re9/Vuf+XUUlRdO/JW7k4ZR8s6BB2tDctE9OZEtOfvXyltx8UlMSatV5a8Ysnr3jagAG7N+N8soq8oq20T4lkYMO7ElSfBsAhg4+kB9Xb+Twfvs3WvxNlW9LDpFpO64pItLa4svK3qlONpFp7fBtyQ6+l1tXT1SV/fBz1fU6/vNxKtZuIvo3PQCo2hA4NxR/9LkS318jzL5UVI9v/cwAos3siu0FZtafQPJ5oJlFm1kigeQSM2sDJDjnPgDGA9u/Zi0C4gCccwVAnpkNDa67AKg9RunnTQfONLPU4Gsmm9l+O1f6mVhE8K1chie9E57UNIiIIHLIcCrmfVOrjrdbT2KvvJHih27HFeZXl/u3ZhHRZyB4vOD1EnHgAPybavc2hKuSRSuI6tqByE7tscgIEk86msJpc2rVKZw2m6QzAolFwglHUfxNYPbKyE7tIXi/WGTHdkT36ETFxiyqtuZTuTmb6O6B+8rijhpA+YoNhKONL33CnBETmDNiAls/nEvaWYHBMvEH9aKqqISKrPxa9Suy8qkqLiX+oF4ApJ11NFs/mlu9PunofmxbsblWwly2KZukIX0B8MRGkzC4FyUrNzdwy5qOjS99wqwRE5gVPMbpwWOc8AvHOCF4jNN3OsbJR/ejZKdj7GkVhSc2unq9q/KzbfmmBm5Z01O2eHn1+YLICOJPPJri6bNq1SmeMZuE00YCEHfcEEq+/X7HSjPiThhKYY2Jqyw2Bm+74FBzr4c2ww6lfHV4ni/q0qdnF9ZlbGXjlhwqK6v46Ov5DDu49oiltLZJzF4c+KJx9cZMKiorSY5vw1EDDmDF+s2UlldQ5fMxb+lKenRKC0UzmpyyJcuI3K8jER0D7+U2xw9j28za7+VtM2cRd2pgBu02o4dSMnsRABYTXX37TqsjBoPPR+Wq9VRtySaqRxc8SYEvJmKPHEyF3svyC9TjWw/OOWdmpwGTzGwCgaHDa4EbgH8DS4A1wPavUuOAd8wshkByfGOw/HXgb2Z2PYHe14uAyWYWS2AI8yV7EdNSM7sT+MTMPEAlgfuAd848dhdLs3fLPQ8xd8H35OcXMuLU87nm0gs446QxoQ6refH7KHn+Cdrc9Sh4PFTM+BD/hrXEnHMJvpXLqJz3Da0uvBqLaUXrm/4U2CR7C9seuoPKWZ8T2W8Q8Y+/CM5RuXAOlfO+DXGDmgifn813T6b7K38Cr4e8f39K+Yr1tB9/HqWLV1D46Rxy/z2Nzo/dyP6fPYcvv5j11z0CQOtDDiT16jNxVVXgd2y6a3J1z86me5+j86SbsMgIKjZsYePNk0LYyKYh59MFtB0xiCNmP4G/tIKl456tXnfo9IeZM2ICAMsmvBD8OaNIcqYvJGf6wup67U89ki3bJ7UK2vjixxzwxDUc9vlEzIzNr39G8dLwvIc9O3iMj5r9BL6djvHh0x9mVvAY/zThBfoEj3H29IVk1zjGaaceuWPisKCotgkMfv12nN9RnpnLkmufapT2NDk+P1vue5bOL9wPXg8Fb35Cxcr1tL3+fMqWrKB4xmwKpn5M+qM3033a8/gKitg8/uHqzWMP6UtVRnZgcqwgT6sYOk2+B4uMxDxGyezvyX/tg1C0rkmK8Hq5/dIzufqBZ/D5/Zx67OH07JzO06+/z4E9unDsIf24+cJT+dNzr/OP92diGH8eex5mRnybWC787bGce+tEMGPooAM5+qA+oW5S0+Dzs/WBp+nwt79gHg+Fb31Cxcp1JF97IWU/LKdk5iwK//MR7R/+I10+egl/fhGZN/8FAG9yIh3+9gD4HVVZOWy5NfCZ6NuaS+4z/6TTKxNxVVVUbc5iy+0tZp7WRtNCf+Blt8yF288DyK+moc4Nr/jKP4Q6hBZvw3ea8bsxbC2NDXUILV54DVALjc4JRaEOISx0e3NcqENo8Tac81ioQ2jxei792EIdw94qW/heva7tYwb+tlm1WT2+IiIiIiIi4SbM7vFV4isiIiIiIhJumuHMzPWhya1ERERERESkRVOPr4iIiIiISLjxh9fkVkp8RUREREREwk2YDXVW4isiIiIiIhJuwmxyK93jKyIiIiIiIi2aenxFRERERETCjYY6i4iIiIiISIsWZkOdlfiKiIiIiIiEGyW+IiIiIiIi0pI5F14/Z6TJrURERERERKRFU+IrIiIiIiISbvz++j32gJkdZ2bLzGylmd1ax/rHzWxh8LHczPJrrPPVWPdufZuroc4iIiIiIiLhpoFndTYzL/A0MArYCMw1s3edc0urQ3BufI361wGDauyi1Dk3cF/Fox5fERERERGRcNPwPb6HAiudc6udcxXA68ApP1P/98Br+6BldVLiKyIiIiIiIvtaR2BDjeWNwbJdmNl+QDdgRo3iGDObZ2azzOzU+gajoc6yx4qv/EOoQ2jx2jz3YqhDaPkOHhfqCMJCfERFqEMQqbeibdGhDiEsVL42JdQhtHh5BbGhDkGaonoOdTazK4ArahRNcc792j/oc4A3Xe2ppvdzzm0ys+7ADDNb7Jxb9WvjVeIrIiIiIiISbur5O77BJPfnEt1NQOcay52CZXU5Bxi70/43Bf+/2sw+I3D/769OfDXUWUREREREJNw4f/0ev2wu0MvMuplZFIHkdpfZmc3sN0AS8G2NsiQziw4+bwscBSzdedu9oR5fERERERGRcFPPHt9f4pyrMrNrgY8BL/Cic+4HM7sPmOec254EnwO87pxzNTY/AHjOzPwEOmsfqjkb9K+hxFdERERERET2OefcB8AHO5XdvdPyvXVs9w3Qb1/GosRXREREREQk3DRwj29To8RXREREREQk3NRzVufmRomviIiIiIhIuFGPr4iIiIiIiLRoYdbjq58zEhERERERkRZNPb4iIiIiIiLhRkOdRUREREREpEULs6HOSnxFRERERETCTZj1+OoeXxEREREREWnR1OMrIiIiIiISbsKsx1eJbxNkZj5gMYF/nx+Bi5xzJaGNqmmJGHgosX+4Fjxeyqe/T/lb/6q1Pvqks4gecSLO78MV5FPyzCP4t24BoNUFVxJ50OFgHioXzaP0xSdD0YRm786/PMYXX88hOSmRt1+dHOpwmpU2xwym492Xg9dD7hvT2Prsm7XWW1QEnR+7kVZ9e+DLL2LdtY9QuTGLVgN60enBa4OVjC2T/kXhx7Ow6Eh6vPEQFh2Jeb0UfPg1Wx7/Vx2v3PJ1ue9SEoYfhL+0nDXjn6Rkyepd6sT26063x6/HExNFwYzvWH/3CwB4E9vQ49mbiO6cSvmGLFZdNRFfwTZienSk2+PXEdu3O5se/ieZz70DQEyPDvR49ubq/UZ3ac+mia+x5fn3GqexIdIQxxgg7og+dPnTpViEl8rcIpadeScA/Wc9h6+4FPx+XJWPpSfc0niNDZGGOMZpV51KyulHBzb2emnVqyML+l+ML78Yb3wsXSeOpdX+XcDBmpueYtt3yxqzyU2Gt/dAon/7B/B4qJw7ncrP36q7Xp/DaXX+LZQ89Uf8m1bh6dST6NOuCqw0o+LTN/AtndOIkTdNDfFeTj7taNKvOQ3M8G8rZe1tz1G6dC0WHclv/vMAnugIzOsl9/1v2fzX1xu7yc2Lc6GOoFFpqHPTVOqcG+ic6wtUAFfVXGlm4f2FhcdD7OXjKH5gAoU3XETUkOF4Ou1Xq4pvzQoK/3glRTdeSsWsz2l1wZUAePfvQ8Rv+lJ446UUjr+EiJ6/IaLPwBA0ovk79YRRTH7s/lCH0fx4PHS87yrWXHwvy0eNJfHko4nu2blWleSzR+MrKGbZsCvZ+sI7pN96MQBly9az4qTxrDhhHGsuvIdOD4wFrwdXXsnqc+9gxfHXs/yE64k7ZjCxg/YPQeNCK2H4YKK7dWDxkGtYO+FZ9nvwyjrr7ffgVaz94zMsHnIN0d06kHDsYADSx55O4VeLWTxkLIVfLSZ97OkAVOUXs/6u56sT3u3KVm3mh9E3Bh7H3Yy/tJy8D2c3bCNDrKGOsTc+lv3+ciUrLv4LS4aPY9WVj9ba37Kz7uKH0TeGRdLbUMc4c/Lb1e/XjQ/9g6JZS/HlFwPQ5b7LKJi5gCXHXMcPo8ZTtmJD4zS2qTEP0SdfTulLD1Dy+A1EDBiCpXbatV5UDFFHnYhv/fLqIv+W9ZQ+/UdKn7yZspf+HEiCPeF9md1Q7+WKDVv46cw7+WHkDWyeNJWuD18NgCuvZNnZd/PDqMD7PGHYIFoP7t04jW2u/P76PZqZ8P6LbB6+BHqa2TAz+9LM3gWWmlmMmb1kZovNbIGZHQtgZheb2dtmNs3M1prZtWZ2Y7DOLDNLDtYbGFz+3szeMrOkUDZyb3h7/gZ/5ib8WzKgqorKr2YQdchRtepULVkIFeUA+JYvxZPSLrDCOYiMgogIiIgEbwT+/NxGbkHLcPDAfiTEx4U6jGYndmAvKtZlULFhC66yivz/fUH86MNq1YkffRh5/5kOQMEHX9PmyAEAuLJy8AU+aCw6Clfjm1p/SVmgPCICi4iotS5cJI45lJw3ZwKwbf5yvAmtiUytfWqLTE3CG9eKbfMDF6w5b84k8bhDd2w/NbB9ztSZJB4X+Hepyilg26KVuMqq3b52/JB+lK3LpGLT1n3erqakoY5x8mlHk/fhLCo2ZwOBYx6uGuoY15RyylBy3v4SAG9cLHGHHUj2a58C4Cqr8BWG5yAzT+ee+HMycXlbwFdF1aKviDjgkF3qRY3+PRWfvwVVFTsKKyt2JAIRUWHXk1aXhnovF89bVj1SpHj+MqLSU6r3t+Oz0ItFevXv8EuU+EpTEezZPZ7AsGeAwcA451xvYCzgnHP9gN8DfzezmGC9vsDpwCHAA0CJc24Q8C1wYbDOK8AE51z/4P7vaYQm7ROe5Hb4s3dcXPpzt2LbE9s6RI04kcr5geFGvuVLqVqykITn/0vi8/+hctEc/JvWN3jMIttFtk+hMnhxD1CZkUNk+5Td1/H58RVtw5sUD0Crgb3p/cnT9P74STbd+Ux1IozHQ68PnuDA7/5B0VcLKF24nHATlZZCxeac6uXKjBwi05Jr1YlMS6YiY0ediowcotICxz+ybSKVWXmBbbPyiGybuMevnXzKUHKDiURL1lDHOKZ7B7wJbdh/6p858MOJpJw5bMcOnaP3a/dw4IcTaXfeqIZpWBPS0O9jT0wUCcMGkffBt4HX65JKZU4h3R6/jgM//itdH70GT6vohmhak2fxybiCHednV5iLJdQ+P3s6dMOT0Bbfsvm7bO/p3ItWN0widtxjlL/9XLNMDPalxjgntztnJAUza/xbeDz0+eQxBn7/MoVfLGLbghX7sEXS3CnxbZpamdlCYB6wHnghWD7HObcm+HwI8CqAc+4nYB2wfTzHTOdckXNuK1AA/C9YvhjoamYJQKJz7vNg+d+BoxuwPSETdfQoInrsT9k7gXs8PGkd8XbqQsEVZ5F/xVlE9h1MxAH9QhylyJ4rXbic5aPHsvLkG0m9+iwsOjKwwu9nxQnj+PGIS4gd0Jvo3l1CG2hLsIc9BRYZQeLoQ8h975sGDqgFCh5j83pp3b87Ky68n+Xn/okON5xFdPcOAPx42u0sPe5mlp//Z1IvPp42hx0Yyoibn53ex4mjD6F43k/Vw5zN66V1v+5kvfIRS8fchL+knPRrTw9FpE2fGdEnXkz5+y/Xudq/YQWlk26g5OkJRA07PTCyTPadnd7LcUf2pe3vR7LhL//YUej388PoG1l08GW0HtQrcN+67J7z1+/RzIT3vaJNV6lzbmDNAjMD2LaH25fXeO6vsexnL//NzewK4AqAxwb14uJuHfZm8wbhz92Kp+2OHl5Pcjtczq7DCyP6H0TMGedTdNc4qKoEIPKwIVQtXwplpQBULpiNt3cfqn5cvMv2Ig2hcksOkR3aVi9HpqdQuSWnzjqVmTng9eCNa40vr7BWnfJVG/GXlBLTez9KF6+sLvcXbqP428XEHXMQ5ctb/miG1IuOr+4F3LZwJVEddvTORKanUJlZ+1aGyszcWsPiotJTqMgMHP/K7HwiU5MCPQupSVTu4XDbhGMHU7J4NVXZLXN4bmMc44qMHKryivCXluMvLado1lJiD+xK+erN1fuvyikg78PZtBnYi+LZSxu0zY2tMd/HyScPqR7mDIFjX5GRU90zlvv+N2Gb+AZ6eHecnwM9wDXOz1Gt8LTvQqsr7gusb5NIzIW3UvbKQ/g3rdqxn62bcBVleNp3qVUeDhrrvdzqgP3o+uhYll/wZ3x5RbvE4SssoejrJSQMG0Tpspb/WfirhdmoBPX4Nl9fAucBmFlvoAuwR1MwOucKgDwzGxosugD4fDd1pzjnDnbOHdwUkl4A38pleNI74UlNg4gIIocMp2Je7Z4Wb7eexF55I8UP3Y4rzK8u92/NCkxm5fGC10vEgQPwb1rXuA2QsFayaAVRXTsQ2al9oKfwpKMpnFZ75s/CabNJOmMEAAknHEXxN98DENmpPXgDp+3Iju2I7tGJio1ZeJPj8cS3BgL3/sYNGUj5qo2N2KrQyfr7h9UT9uR9PJuUM48FoPXg3vgKS6qHyW1XmZWHr6i0esKTlDOPJf/jwPHP/2QuKWcFtk85a0f5L0k+dUiLHubcGMc4/+M5xB16AHg9eGKiaD2oN2UrNuJpFY2ndeAuHk+raBKOGUhJC7yIbaz3sTculrjD+9Qqq9qaT8XmbGJ6BD7j44f0p3R5eJw/dubfuBJP23QsKRW8EUQMGILvx3k7KpSXsO3+Syh55GpKHrka/4bl1UmvJaVWT2Zlie3wtOuIPy8rRC0JncZ4L0d1aEvPv01gzbhJlK/eXL2viOR4vPGxAFhMFPFHD6B01aaGbXBz51z9Hs2Menybr2eAZ81sMVAFXOycKw/2DO+Ji4DJZhYLrAYuaZgwG4DfR8nzT9DmrkfB46Fixof4N6wl5pxL8K1cRuW8b2h14dVYTCta3/SnwCbZW9j20B1UzvqcyH6DiH/8RXCOyoVzqJz3bYgb1Dzdcs9DzF3wPfn5hYw49XyuufQCzjhpTKjDavp8fjbfPZnur/wJvB7y/v0p5SvW0378eZQuXkHhp3PI/fc0Oj92I/t/9hy+/GLWX/cIAK0POZDUq8/EVVWB37Hprsn48gqJ+U1XOv/1BvB4MI+H/Pe/omjG3NC2MwQKpn9HwvCD6Pf1s4Gfzrhxx0+V9fnkMX4YfSMA625/bsdPZ8ycT8GMwP1hGU//l56Tb6bd70dQvnErq66aCEBEu0T6fPgo3jaxOL+j/eW/ZfGw6/EXlwaSsaMHsm5CePykV0Md47KVGymYuYC+n07C+R3Zr02jdNl6oru0p+cLE4DAkNyct7+k8LMFjdzqxtVQxxgg8fjDKPhiIf7S8lqvue6uv9H9yfFYZATl67fUes2w4vdT/u7ztPrDXYGfPJw3A3/WBqJGnoNv08raSfBOvF0PIPKY08BXBc5R/s7foGTXnshw0lDv5Q7jzyYiKY79/hKYJXr7z5xFtk+i26TrMY8HPB7y/vc1BZ/u/t9MCLseXwvHmT/l18k7Y5jeLA2szXMvhjqEFu/Hg8eFOoSwUF6p71VFZM8ccKEGIDa0H18JrwQnFA7Z9NYe9z41FaUv/bFe1/atLnmkWbVZVyYiIiIiIiLhJsx6fJX4ioiIiIiIhJtmODNzfSjxFRERERERCTPOH153MeqmChEREREREWnR1OMrIiIiIiISbnSPr4iIiIiIiLRousdXREREREREWrQwu8dXia+IiIiIiEi4CbOhzprcSkRERERERFo09fiKiIiIiIiEmzDr8VXiKyIiIiIiEm6c7vEVERERERGRlkw9viIiIiIiItKihdmszprcSkRERERERPY5MzvOzJaZ2Uozu7WO9Reb2VYzWxh8XFZj3UVmtiL4uKi+sajHV0REREREJNy4hh3qbGZe4GlgFLARmGtm7zrnlu5U9Q3n3LU7bZsM3AMcDDjgu+C2eb82HvX4ioiIiIiIhBu/q9/jlx0KrHTOrXbOVQCvA6fsYXRjgGnOudxgsjsNOO5XtTNIPb6yxzZ8FxfqEFq+g8eFOoIW74B5T4Q6hLAwv//NoQ6hxYv0+kIdQouXlFwS6hDCwprXY0IdQosX4VVfl+zK1XNyKzO7AriiRtEU59yUGssdgQ01ljcCh9WxqzPM7GhgOTDeObdhN9t2rE+8SnxFRERERERkrwST3Cm/WPHn/Q94zTlXbmZXAn8Hhtc7uDro6x8REREREZFw0/BDnTcBnWssdwqWVXPO5TjnyoOLzwMH7em2e0uJr4iIiIiISLhx/vo9ftlcoJeZdTOzKOAc4N2aFcwsvcbiycCPwecfA6PNLMnMkoDRwbJfTUOdRUREREREwk0D/46vc67KzK4lkLB6gRedcz+Y2X3APOfcu8D1ZnYyUAXkAhcHt801sz8TSJ4B7nPO5dYnHiW+IiIiIiIi4aaek1vtCefcB8AHO5XdXeP5bcBtu9n2ReDFfRWLhjqLiIiIiIhIi6YeXxERERERkXDTwEOdmxolviIiIiIiIuFmzyaoajGU+IqIiIiIiIQb9fiKiIiIiIhIS+YaYXKrpkSTW4mIiIiIiEiLph5fERERERGRcKOhziIiIiIiItKiKfEVERERERGRFi3MZnXWPb4iIiIiIiLSooV1j6+Z3QGcC/gAP3Clc252HfUuBg52zl27D15zbXBf2WZW7JxrszevY2b3AsXOuYlmdh/whXPu053qDANuds79tr7xNiVtjhlMx7svB6+H3DemsfXZN2utt6gIOj92I6369sCXX8S6ax+hcmMWrQb0otODwUNqxpZJ/6Lw41kAeOJb0+mh64jZfz9wjo1/fIKS+csau2lNxr4+xhYdSY83HsKiIzGvl4IPv2bL4/8KQcuapzv/8hhffD2H5KRE3n51cqjDaRb2+/OlJA4fjL+0nFXjn6Jk8epd6sT2606PSdfhiYkif8Z81t31AgDexDb0mnwT0Z3aUb5xKyuunIivYBvehNZ0f+xaYvZrj7+8ktU3Pk3psvUApF3+W9qdOxIclPy0jtXjn8KVVzZqm5uC+GGD6HRv4NyR89o0tjzzn1rrLSqCrpPG06pfD3x5Ray55lEqNmbhTYyj+3MTiB3Qk5ypM9h415QQtaDpa3XkwSRPuAbzeCh660MKXnyj1vqYwf1I/uPVRPXqTtaEByj59EsAovbvQcod1+NpEws+P/nP/4ttH38eiiY0C22OHkyHey4Hj4e8N6axdfKun4Od/rrjc3D9tY9QuSmren1kh3b0+uRpsp54jey/vdXY4TdZcccEzhHm9ZDzet3niP0eH09svx5U5RWxdmzgHBE3dAAdbr0Qi4zAVVax6YGXKf5mMRYTRbdnJxC9XxrO76fw07lsfuiVELWuGQuzoc5h2+NrZkcAvwUGO+f6AyOBDaGNau845+7eOeltsTweOt53FWsuvpflo8aSePLRRPfsXKtK8tmj8RUUs2zYlWx94R3Sb70YgLJl61lx0nhWnDCONRfeQ6cHxoI38NbvcM/lFH8+n+UjrmbF8ddTtnJjY7es6WiAY+zKK1l97h2sOP56lp9wPXHHDCZ20P4haFzzdOoJo5j82P2hDqPZSBg+mJhu6Sw6aixr/jiZbg9eUWe9bg9dyZpbnmXRUWOJ6ZZOwrGDAOhw7WkUfPU9i4ZcS8FX39Ph2tMD5defQckPa1g88kZWjfs/9rvvDwBEpiXT/tITWXL8H1k8/AbM4yHllCGN09imxOOh8/1XsvLCP/Hj8GtJOmUoMb1qnztSzhlFVX4xS4deRdbz79Lx9osAcOUVbJ74Tzbd/3IIAm9GPB5Sbr+OLdfczsbTLqP1cccS2b1LrSpVmVlsvetRij+cUavcX1bG1jsfYdPpl5N5ze0k33I1nrjWjRl98+Hx0CH4Obhi9FgS6vgcTAp+Di4/9kqyX3iHtODn4Hbpd15K8effNWLQzUDwHLHqoj/x44hrSTq5jnPE70bhKyhm6dGBc0SH2wLniKrcQlb94QF+Gj2OdeOfYL9J46u3yZryNj8OH8uy48fT+uDfED9scKM2qyVwflevR3MTtokvkA5kO+fKAZxz2c65zWZ2iJl9Y2aLzGyOmcUF63cws4/MbIWZPbJ9J2b2ezNbbGZLzOzhXyrfU2bW1cxmmNn3ZjbdzLrUUedlMzsz+Pw4M/vJzOYDp9eoc6iZfWtmC4Lt2j9Y/oWZDaxR7yszG7C3cTaW2IG9qFiXQcWGLbjKKvL/9wXxow+rVSd+9GHk/Wc6AAUffE2bIwPNcWXl4Avcw2DRUTgX+EP1xMXS5tC+5L7xSaBeZRX+wm2N1aQmpyGOMYC/pCxQHhGBRUTUWic/7+CB/UiIj/vligJA0phDyX7zMwCK5y/Hm9CayNSkWnUiU5PwxrWieP5yALLf/Iyk4w7bsf2/A9tn//szko47FIBWvTpT+NViAMpWbiK6cyoRbRMAsAgvnpgo8HrwtIqmcktuQzezyWk9sBflazOpWB84d+S9+yUJow+tVSdx9GHkvhlIyPLe/5q4o/oD4C8tZ9vcH/GXVzR63M1JdN/9qdywmapNmVBVxbaPPiN22JG16lRt3kLlijW79OBUrdtE1fpNAPi25uDLzceTlNhYoTcrsQMCn4OVwc/Bgv99QfyonT4HRx1G/vbPwQ93fA4G1h1OxYYtlC1f36hxN3WxO58j/rfrOSJh9GHkBM8R+R/sOEeU/rCGquB5tWz5ejwxUVhUBK6sguJvA+dlV1lFyZLVRKanNGKrWgi/q9+jmQnnxPcToLOZLTezZ8zsGDOLAt4AxjnnBhDoBS4N1h8I/A7oB/zOzDqbWQfgYWB4cP0hZnbq7srriKGVmS3c/gDuq7HuSeDvwd7ofwL/t7uGmFkM8DfgJOAgIK3G6p+Aoc65QcDdwF+C5S8AFwe37w3EOOcW7f5whVZk+xQqN2dXL1dm5BDZPmX3dXx+fEXb8CbFA9BqYG96f/I0vT9+kk13PgM+P1Gd21OVU0CniTfQ6/1JdHroOqxVdKO1qalpiGMMgMdDrw+e4MDv/kHRVwsoXbi8Udoj4ScqLZnyGu/his05RKUl71KnIiOnzjqRbROpzMoDoDIrj8i2iQCULF1L0gmHA9B6YE+iO7UjKj2FysxcMp59h0Fzn2PwwhfwFZVQ8HmTPY02mMi0FCp2Pnek7XTuSEveUaf63KEvdfaUN7Utvsyt1cu+rGwi2rfd6/1E9d0fi4ykasPmfRleixGRlkJlRo33cmYd7+X2KVRk7Po56ImNod1VZ5D1xGuNGXKzELXTOaKiruuLtOQ6ri9qnyMSTziS0iWrcRVVtcq98a1JGHkIRV9/3zANaMn8/vo9mpmwTXydc8UEksQrgK0EEt4rgQzn3NxgnULn3Pa/runOuQLnXBmwFNgPOAT4zDm3NVjvn8DRP1O+s1Ln3MDtDwKJ6XZHANtvhvwH8HPj534DrHHOrXCB7rRXa6xLAKaa2RLgcaBPsHwq8FsziwT+ALz8M/tv9koXLmf56LGsPPlGUq8+q/qe01Z9e5Dz6gesOPEG/KVlpF59ZqhDbbbqOsYA+P2sOGEcPx5xCbEDehPde5fBCyJNU3B0QsZT/yUioTV9p/2VtD+cwLYla8Dvx5vQmqQxh7LwsKtZMOgyPLHRpJxe16leJPS8bZNp98AEsu+eWP3eln0n9YZzyX7xnepRTrJvxfTuTIfbLmT9bc/UXuH10PXJm9j60ntUrN8SmuCk2Qjrya2ccz7gM+AzM1sMjP2Z6uU1nvtoPsfuz8BM59xpZtaVQHtxzpWY2TTgFOBsAl8C7MLMriDw5QB3JffjzLj9GiPmXVRuySGyw45vtyPTU6jcklNnncrMHPB68Ma1xpdXWKtO+aqN+EtKiem9H5WZ2VRmZlf3QOZ/8HVYJ74NcYxLF6+sLvcXbqP428XEHXMQ5RoGJvtI+4uPo915owDYtnAl0R3aUhxcF9UhhYrM2kOPKzJziaoxHK5mncrsfCJTkwK9valJVOYUAOArLmX1+Keqtxk4ezLl67aQMGwg5Ru2UJUb+BvI+2A2cQf/hpz/ftFQzW2SKjNziNr53JG507kjM5eoXc4dRY0darPly8rGm9auetmb2paqLdk/s0Vt1jqW9k/dT96TL1G++MeGCLFFqMrMITK9xns5rY738pYcotLbUrXT52DswN4kHH8kabdejDe+deAeyPIKcl55v7Gb0eRU7HSOiKrr+iIzt47ri8A5IjIthW5TbmPd+ElUrMustV2Xh8ZStjaDrS/8r+Eb0hI1w+HK9RG2Pb5mtr+Z9apRNBD4EUg3s0OCdeLM7OcS3DnAMWbW1sy8wO+Bz3+mfG98A5wTfH4e8OXP1P0J6GpmPYLLv6+xLgHYFHx+8U7bPU9gCPVc51xeXTt2zk1xzh3snDs4VEkvQMmiFUR17UBkp/ZYZASJJx1N4bQ5teoUTptN0hkjAEg44SiKvwkMeYns1L56MqvIju2I7tGJio1ZVG3Np3JzNtHdOwIQd9QAylc0q/nN9qmGOMbe5Hg88YFJVCw6irghAylfFcYTiMk+t+Xlj1gy6iaWjLqJvI/m0PbMYQC0GdwbX2FJ9dDl7Sqz8vAVldJmcG8A2p45jLyPA+/zvE/m0vbswPZtz95R7o2PxSIDHwXtzh1J4ayl+IpLKd+UTZvBvfG0igIgfkg/SsNwgrxti1YQ3TWdqM6pWGQESScPpWCnc0f+tDkknzkcgKQTj9KQxL1U/sMyIrt0JKJjGkRE0Pq4YZR8/u2ebRwRQfvH76X4f9OqZ3qWupV8v4LoGp+DCScdTeGnO30OfjqbxO2fg8cfRfG3gffy6rNvZdnQy1g29DKyX3yXrc9MVdIbVLJoBdHdapwjTtr1HFEwbQ4pwXNE4glHURS8vvDGt6bHy3ex+aFX2Dbvp1rbpN98Ht64WDbd+3zjNKQlCrN7fJtLr2VDaAM8aWaJQBWwkkDP5kvB8lYE7u8dubsdOOcyzOxWYCZgwPvOuXcAdle+F64DXjKzWwgMxb7kZ+IoC/bMvm9mJQSS5O03RjwC/N3M7gTe32m778ysMNjmps3nZ/Pdk+n+yp/A6yHv359SvmI97cefR+niFRR+Oofcf0+j82M3sv9nz+HLL2b9dYE5yFofciCpV5+Jq6oCv2PTXZOreyk33fscnSfdhEVGULFhCxtvnhTCRoZYAxzjmN90pfNfbwCPB/N4yH//K4pmzA1tO5uRW+55iLkLvic/v5ARp57PNZdewBknjQl1WE1W/vTvSBwxmAHfPIO/tLxWL23faX9lyaibAFh72xS6b/85o5nzKZgxHwgMae45+WZSzxlB+aatrLjyrwC06tWJ7pOuBxylyzaw+qanAdi2YAW5739L348n4qr8lCxZTdarnzRuo5sCn58Nd02h56v3Bn6q5I3plC3fQPpN51Ly/UoKps0h5/VpdJ00ngO/nIwvv4g1YydWb97nmyl44wJfLiSOOYyV591LWRh/CVknn5+cB58i7dkHweOh6O2PqVy1jsRrLqLih+WUfP4tUX160/7xe/HEtyH2mMPxXXMhm06/nNZjjiFmcD88CfG0OTlw/si++1Eqlq0KcaOaIJ+fzfdMptsrfwr8nNHUwOdgavBzsOjTOeS9MY3Oj99I75nP4SvY8TkoP8PnZ+NdU+jxj9rniLQbz6Vk8UoKp80h541p7DdpPAd+MZmq/CLWXhs4R7S96ASiuqaTNu53pI37HQCrzr8Xi4wg7fqzKVuxgf0/eAyA7L9/QM7r00LWzOYo3CYctXBrsOwQnITrM+A3zrlfvEP9+64n6c0izd4B854IdQhhYX7/m0MdQosX6fWFOoQWLym5JNQhhIXiwphQh9DiVfnCdpBnoxm0/h0LdQx7q/Dy0fW6to//2yfNqs36KwhTZnYhMBu4Y0+SXhERERERkeYqnIc6hzXn3CvAK6GOQ0REREREQqAZ3qdbH0p8RUREREREwoxT4isiIiIiIiItWpglvrrHV0RERERERFo09fiKiIiIiIiEmzCb3laJr4iIiIiISJjRPb4iIiIiIiLSsinxFRERERERkRYtzIY6a3IrERERERERadHU4ysiIiIiIhJmdI+viIiIiIiItGxhNtRZia+IiIiIiEiYCbceX93jKyIiIiIiEm789XzsATM7zsyWmdlKM7u1jvU3mtlSM/vezKab2X411vnMbGHw8W49Wgqox1dERERERET2MTPzAk8Do4CNwFwze9c5t7RGtQXAwc65EjO7GngE+F1wXalzbuC+ikc9viIiIiIiImHG+ev32AOHAiudc6udcxXA68AptWJwbqZzriS4OAvotC/bWJN6fGWPbS2NDXUILV58REWoQ2jx5ve/OdQhhIXB308MdQgt3kd97wh1CC1fbqgDCA+xrSpDHUKLt6wsPtQhtHiDQh3Ar1HPya3M7ArgihpFU5xzU2osdwQ21FjeCBz2M7u8FPiwxnKMmc0DqoCHnHNv1ydeJb4iIiIiIiJhZg97bXe/fSDJnfKLFfeAmZ0PHAwcU6N4P+fcJjPrDswws8XOuVW/9jU01FlERERERET2tU1A5xrLnYJltZjZSOAO4GTnXPn2cufcpuD/VwOfUc+OdSW+IiIiIiIi4abhZ3WeC/Qys25mFgWcA9SandnMBgHPEUh6s2qUJ5lZdPB5W+AooOakWHtNQ51FRERERETCTH2HOv/i/p2rMrNrgY8BL/Cic+4HM7sPmOecexd4FGgDTDUzgPXOuZOBA4DnzMxPoLP2oZ1mg95rSnxFRERERETCTEMnvgDOuQ+AD3Yqu7vG85G72e4boN++jEWJr4iIiIiISJhpjMS3KdE9viIiIiIiItKiqcdXREREREQk3DgLdQSNSomviIiIiIhImAm3oc5KfEVERERERMKM84dXj6/u8RUREREREZEWTT2+IiIiIiIiYUZDnUVERERERKRFc5rcSkRERERERFoy9fiKiIiIiIhIixZuk1uFJPE1szRgEnAIkA9sAW5wzi1vxBi6Akc65/4VXD4YuNA5d72ZDQMqnHPfBNddBZQ45175Fa8zDHgHWA3EEmjrI8659/Zk3zvHEu56P3AxKSMG4Sst58frn6Vo8Zpd6sT178aB/3cNnpgocqYvYPkdLwPQd8o4Ynt0ACAiPpaqwhLmjJiARXg54LErievfDfN6yZj6Bev+7+1GbFXodbnvUhKGH4S/tJw145+kZMnqXerE9utOt8evxxMTRcGM71h/9wsAeBPb0OPZm4junEr5hixWXTURX8E2Ynp0pNvj1xHbtzubHv4nmc+9A0BMjw70ePbm6v1Gd2nPpomvseX59xqnsSGy358vJXH4YPyl5awa/xQli+s+xj0mXYcnJor8GfNZd9eOY9xr8k1Ed2pH+catrLgycIy9Ca3p/ti1xOzXHn95JatvfJrSZesBSLv8t7Q7dyQ4KPlpHavHP4Urr2zUNjcHd/7lMb74eg7JSYm8/erkUIfTrPW5/yLajxiIr7SCheOepWDx2l3q/ObWs+l01tFEJrbmwx6XVJd3v/IEupx3LK7KT3lOIYvGP0fpxuxGjL5pih82iE73Xg5eDzmvTWPLM/+ptd6iIug6aTyt+vXAl1fEmmsepWJjFt7EOLo/N4HYAT3JmTqDjXdNqd6mxz/uITI1CfN6KZ6zlA13Pgf+MOv22UnroQeReseVmNdD/tSPyZ0ytdZ6i4wg/dGbienTE19+EZtveJDKTVnEnzSM5MvOqK4XvX831p52PeU/robICNLuvprYQ/vjnJ/sx16h6JOvG7tpTdaAP19I+ogBVJVWMO+G58iv43zR59az2O/MoUQltubtnpdWl+939tH0v/v3lGbkAbDypU9Y+6/PGilyac4afVZnMzPgLeAz51wP59xBwG1A+0YOpStw7vYF59w859z1wcVhwJE11k3+NUlvDV865wY55/YHrgeeMrMRe7jvWrGEs5QRA2nVLY1vDx/HTzf/jf0fubTOevs/chk/3jSFbw8fR6tuaaQMHwjAkiueYM6ICcwZMYGs9+ew9f05AKSefDie6EhmD7uFOaNvpeMFI4jp3K6xmhVyCcMHE92tA4uHXMPaCc+y34NX1llvvwevYu0fn2HxkGuI7taBhGMHA5A+9nQKv1rM4iFjKfxqMeljTwegKr+Y9Xc9X53wble2ajM/jL4x8DjuZvyl5eR9OLthGxliCcMHE9MtnUVHjWXNHyfT7cEr6qzX7aErWXPLsyw6aiwx3dJJOHYQAB2uPY2Cr75n0ZBrKfjqezpcGzjGHa4/g5If1rB45I2sGvd/7HffHwCITEum/aUnsuT4P7J4+A2Yx0PKKUMap7HNzKknjGLyY/eHOoxmL3XEQNp0T2PGEeNZdPPf6Pdw3efnzE/m8+Xxd+5SXrBkLV+OuYPPh08g473ZHHDXuXVsHWY8HjrffyUrL/wTPw6/lqRThhLTq3OtKinnjKIqv5ilQ68i6/l36Xj7RQC48go2T/wnm+5/eZfdrrn6EX4acwM/jryOiJR4kn57VGO0punyeGh/zzVsvPxuVp9wFfG/PYaoHrWPc8JZY/AVFLN61GXkvvwW7W4JnGsL//cZa0+5jrWnXEfGLX+lcuOWQNILtL36d1TlFLB6zOWsOf4qSuYubuyWNVlpwwcQ1z2Nj468ifm3vMDghy6ps17GJwuYccLdda7b8M4sPh11O5+Oul1Jbz04V79HcxOKnzM6Fqh0zlV/te6cWwR8ZWaPmtkSM1tsZr+DQI+nmX1uZu+Y2Woze8jMzjOzOcF6PYL1XjazyWY2z8yWm9lvg+Xe4H7nmtn3Zrb9qv4hYKiZLTSz8cHXeS/YE3wVMD64bqiZ3WtmNwf3N9DMZgX39ZaZJQXLPzOzh4NxLTezoXU13jm3ELgPuDa4Xc19X29mS4P7fn03sZxkZrPNbIGZfWpm7Wvs58VgHKvNbHsSj5ldGNznIjP7R7CsnZn9J3hc5ppZk//ka3fcIWRO/QKAwu9WEBHfmqjUxFp1olITiWjTisLvVgCQOfUL2h1/yC77an/y4WS+Ffzm1Tk8sdGY14MnJgpXWUVVUUmDtqUpSRxzKDlvzgRg2/zleBNaE5maVKtOZGoS3rhWbJsfGJSR8+ZMEo87dMf2UwPb50ydSeJxhwFQlVPAtkUrcZVVu33t+CH9KFuXScWmrfu8XU1J0phDyX7zMwCKf+EYFwePcfabn5EUPJZJYw4l+9+B7bP//RlJwWPfqldnCr8KXEyVrdxEdOdUItomAGARXjwxUeD14GkVTeWW3IZuZrN08MB+JMTHhTqMZi9tzEFs+PeXAOTPX0lkfCzRO52ft68rz8rfpTzn66X4SisAyPtuJa3Skxsy3Gah9cBelK/NpGL9FlxlFXnvfknC6ENr1UkcfRi5b84AIO/9r4k7qj8A/tJyts39EX95xS779ReXBp5EePFERjTPq9d9KKZ/byrWbaZyQyZUVlH4/he0GXlErTptRhxOwVufAlD00VfEHjFgl/3E/fYYCt//vHo54YzR5Dz3RmDBOXx5hQ3XiGamw3EHsW5q4HyRGzxfxNRxvsidv5KyOs4Xsu84v9Xr0dyEIvHtC3xXR/npwEBgADASeNTM0oPrBhBIAA8ALgB6O+cOBZ4Hrquxj67AocCJwGQziwEuBQqcc4cQGFp9uZl1A24l0BM70Dn3+PYdOOfWApOBx4PrvtwpzleACc65/sBi4J4a6yKCcd2wU/nO5gO/qaP8VmBQcN9X7SaWr4DDnXODgNeBP9bY/jfAmOAxuMfMIs2sD3AnMNw5NwAYF6z7RHC/hwBnEDiWTVp0ehJlm3Kql8szcoje6eIoOj2Z8owdF/jlm3OJTq+dYCQefgAVWwsoXZMJQNb/ZuMvKWfI988xZP7TrHv2ParytzVgS5qWqLQUKjbvOK6VGTlEptU+rpFpyVRk7KhTkZFDVFpKYF3bRCqzAsONKrPyiGybuMevnXzKUHLf3vlPrOWJSkumfPOOYZsVm3OI2ukYR+18jGvU2d0xLlm6lqQTDgeg9cCeRHdqR1R6CpWZuWQ8+w6D5j7H4IUv4CsqoeDzRQ3ZRAlzMenJlNU4j5Rm5BLzK5PXLucOI2uG3q+RaSlU1DhvBM7NKTvVSd5Rx+fHV7QNb9Ivf5HT89V76b/gFXzbSsl7P7zvpIpsn0JV5o7jXJWZTWT7lF3rZAS/oPX58ReV4E2Kr1Un/oSjKXwvkPh64loD0O6GC+n61v/R4Ynb8KYkNlwjmplWacmU7HS+aLXTtdov6XjiIYyc/iCH/20crTroi7JfS4lv6AwBXnPO+ZxzW4DPCSSqAHOdcxnOuXJgFfBJsHwxgWR3u3875/zOuRUE7qn9DTAauNDMFgKzgRSg168J0MwSgETn3Pav9P4OHF2jyn+D//9up7h22dVuyr8H/mlm5wO76ybrBHxsZouBW4A+Nda975wrd85lA1kEho8PB6YGy3DObc8KRxIYcr0QeBeIN7M2uwRqdkWwF33ee6WrfqZJzUf7045ky1s7PujjB/XE+fx8NeAqvj7kOrpc9Vti9ksNYYTN3B72HlhkBImjDyH3vfC+6PpVgsc446n/EpHQmr7T/kraH05g25I14PfjTWhN0phDWXjY1SwYdBme2GhSTj/6F3YqEnodzxhC4oDurHrmf6EOpUVbef69LD74Yiwqkrij+oU6nGYvpv/++EvLqVixDgiMuIlMb0fp/KWsPe16Shf+ROqtl4U4ypYjY9p8Pjz0Bj4dcRtbvljMIU9cFeqQmq1wG+ocismtfgDO3Mttyms899dY9lO7DTv/EzgCSeZ1zrmPa64IThq1r22Py8fPH9tBwI91lJ9IIJE+CbjDzOr6NHoSeMw5926wDffW8fp7EoOHQM9x2c/UwTk3BZgCML397xr9Ld7pktF0OH8EAIULVxHTMYWC4Lro9JRavbsA5Rm5tXqBozskUx6c/ADAvB5STzyUOaNuqy5LO/0ocmYsxFX5qMwupGDuMuIHdKdsXVbDNSzEUi86nnbnjQJg28KVRHXY8e12ZLDHsKbKzFyi0nfUiUpPoSIz8G1tZXY+kalJgZ7I1CQqcwrYEwnHDqZk8WqqsvesfnPT/uLjah3j6A5tKQ6ui+qQQsVOx7hi52Nco87ujrGvuJTV45+q3mbg7MmUr9tCwrCBlG/YQlVuYGhd3geziTv4N+T894uGaq6Eoa6XjKLLecMByF+4mpga55FW6cmUZezd8Pq2Q/vSa9ypfHP6ffgrdn+LRLiozMwhqkPb6uXAuTlnpzq5RHVoGyj3evDGtcaXV7RH+3fllRR8MoeE0YdR9GX49rBXbskhIm3HcY5Ia0vllpxd66S3o2pL4Dh74mJrDV2OP/Foit7/rHrZl1eIv6SMok8CX+wWffgliWeObtiGNHE9Lh5Ft/OOBSB30WpiO6Sw/Si3Sk+unqhqT1TkFVc/X/PPmfS/8/f7MlRpwULR4zsDiDaz6tldzKw/gdmdfxe8J7cdgQRwzl7u+ywz8wTv++0OLAM+Bq42s8jga/U2s9ZAEbC78UB1rnPOFQB5Ne7fvYBAz/QeC7b1LuDpnco9QGfn3ExgApAAtKkjlgRgU/D5RXvwkjMIHJeU4Otszwo/ocYwcTMbuDftaCwbX/qkekKqrR/OJe2sQK9V/EG9qCoqoWKnez8qsvKpKi4l/qBAp37aWUez9aO51euTju7HthWbayXMZZuySRrSFwBPbDQJg3tRsnJzA7cstLL+/mH1BFN5H88m5czAh1Hrwb3xFZZUD6vdrjIrD19RKa0H9wYg5cxjyf848OeZ/8lcUs4KbJ9y1o7yX5J86pAWPcx5y8sfsWTUTSwZdRN5H82h7ZnDAGjzC8e4TfAYtz1zGHnBY5n3yVzanh3Yvu3ZO8q98bFYZOD7rXbnjqRw1lJ8xaWUb8qmzeDeeFpFAYF7qUtXbmzoJkuYWfvSNL4YeRtfjLyNzI/m0fnswEdj4uCeVBaV1Hkv7+7E9+1K/0cvY+5FE6nI1r2QANsWrSC6azpRnVOxyAiSTh5KwbTa59f8aXNIPjPw5UPSiUdR9PX3P7tPT2wMEdvnF/B6SBhxMOVhfm4oW7ycqK4diOzUHiIjiD/xaIqnz6pVp3jGbBJOGwlA3HFDKPm2xnE2I+6EoRS+X/uLxeKZs4k9LHDPdesjBlK+cn3DNqSJW/XytOrJqDZ/OI/9zgqcL5IH96SyqHSv7uWteT9whzEHUbiiZV+zNaRwG+rc6D2+zjlnZqcBk8xsAlAGrCVwX2wbYBGBnto/Oucyzayue2F3Zz2BZDmewD2yZWb2PIFhx/ODM0pvBU4lMKzYZ2aLgJeBBTX28z/gTTM7hdr3EEMg2ZxsZrEEhlPXPRVdbUPNbAGBnzPKAq53zk3fqY4XeDU4nNqA/3PO5ZvZzrHcC0w1szwCSW23n3th59wPZvYA8LmZ+YLtvJjA7NJPm9n3BN4HXxC4j7rJyvl0AW1HDOKI2U/gL61g6bhnq9cdOv1h5oyYAMCyCS8Ef84okpzpC8mZvrC6XvtTj2TLW7V/TmDjix9zwBPXcNjnEzEzNr/+GcVLw+cDqmD6dyQMP4h+Xz8b+DmjG5+sXtfnk8f4YfSNAKy7/bkdP2c0cz4FM+YDkPH0f+k5+Wba/X4E5Ru3suqqiQBEtEukz4eP4m0Ti/M72l/+WxYPux5/cSmeVtEkHD2QdRPC4+dj8qd/R+KIwQz45hn8peW1emn7TvsrS0bdBMDa26bQffvPGdU8xk8FjnHqOSMo37SVFVf+FYBWvTrRfdL1gKN02QZW3xT4Pm3bghXkvv8tfT+eiKvyU7JkNVmvfoLs6pZ7HmLugu/Jzy9kxKnnc82lF3DGSWNCHVazk/XpAlJHDGT4rEn4SstZeMNz1euO/vRBvhgZGGVzwF3n0vG0I/G2imLk/KdY/6+ZLJ/4Hw68+1wiWsdw0N8C01CUbsph7kUTQ9KWJsPnZ8NdU+j56r2Y10POG9MpW76B9JvOpeT7lRRMm0PO69PoOmk8B345GV9+EWvG7jhmfb6Zgjcu8OVY4pjDWHnevVTlFdLjxTvwREWCxyj6ZjFbX/0ohI1sAnx+ttz3LJ1fuB+8Hgre/ISKletpe/35lC1ZQfGM2RRM/Zj0R2+m+7Tn8RUUsXn8w9Wbxx7Sl6qM7MDkWDVkPfoSHR69Gc/tV+DLKyDj1sd3fuWwlTl9IWkjBnLct4/hK61g3vgd54uR0/7Cp6NuB6Dfnb+nc/B8ccJ3T7L2XzNZ+tf/0vOyMaSPHoyr8lGRv415N4THtURDcK75Ja/1Ya45DtCug5m9DLznnHsz1LG0VKEY6hxu4iN2nYFT9i1/mJ3kQ2Xw92GetDSCj/reEeoQWryOkeEzw38oxbbSb4w3tCVFezd5lOy9MzP+2ewuMFYeOKZe1/Y9l37crNrclCa3EhEREREREdnnQjG5VYNwzl0c6hhERERERESag3AbBddiEl8RERERERHZM+F2j68SXxERERERkTDTHGdmrg8lviIiIiIiImGmhcxxvMc0uZWIiIiIiIi0aOrxFRERERERCTMa6iwiIiIiIiItmmZ1FhERERERkRZNszqLiIiIiIhIi6bJrURERERERERaEPX4ioiIiIiIhJlwu8dXPb4iIiIiIiJhxjmr12NPmNlxZrbMzFaa2a11rI82szeC62ebWdca624Lli8zszH1ba8SXxERERERkTDjXP0ev8TMvMDTwPHAgcDvzezAnapdCuQ553oCjwMPB7c9EDgH6AMcBzwT3N+vpsRXRERERERE9rVDgZXOudXOuQrgdeCUneqcAvw9+PxNYISZWbD8dedcuXNuDbAyuL9fTff4ioiIiIiIhJlGuMe3I7ChxvJG4LDd1XHOVZlZAZASLJ+107Yd6xOMEl/ZY/5QByCyD0R6faEOISx81PeOUIfQ4h235IFQh9Dize13S6hDCAvbCiNDHUKLd0S3jFCHIE1QfX/H18yuAK6oUTTFOTelXjttQEp8RUREREREwkx9e3yDSe7PJbqbgM41ljsFy+qqs9HMIoAEIGcPt90rusdXREREREQkzLh6PvbAXKCXmXUzsygCk1W9u1Odd4GLgs/PBGY451yw/JzgrM/dgF7AnF/Tzu3U4ysiIiIiIiL7VPCe3WuBjwEv8KJz7gczuw+Y55x7F3gB+IeZrQRyCSTHBOv9G1gKVAFjnXP1ul9Nia+IiIiIiEiYaYTJrXDOfQB8sFPZ3TWelwFn7WbbB4B9NqGFEl8REREREZEwU9/JrZobJb4iIiIiIiJhJtx+sUWJr4iIiIiISJhxhFePr2Z1FhERERERkRZNPb4iIiIiIiJhxr+Hv0nUUijxFRERERERCTP+MBvqrMRXREREREQkzOgeXxEREREREZEWRD2+IiIiIiIiYUY/ZyQiIiIiIiItWrgNdVbiKyIiIiIiEmbU4yuNxsx8wGIC/w4/Ahc550oa6bUfBU4CKoBVwCXOufzGeO362P+Bi2k7YhC+0nJ+uP5Zihav2aVOXP9u9Pm/a/DGRJE9fQHL7ngZgH5TxtG6RwcAIuJjqSosYdaICViklwMevYL4gd3B71h258vkfbO0MZsVcl3uu5SE4QfhLy1nzfgnKVmyepc6sf260+3x6/HERFEw4zvW3/0CAN7ENvR49iaiO6dSviGLVVdNxFewDYC4I/rQ5U+XYhFeKnOLWHbmnQD0n/UcvuJS8PtxVT6WnnBL4zW2iYkfNohO914OXg85r01jyzP/qbXeoiLoOmk8rfr1wJdXxJprHqViYxbexDi6PzeB2AE9yZk6g413TQlRC5qHPvdfRPsRA/GVVrBw3LMULF67S53f3Ho2nc46msjE1nzY45Lq8u5XnkCX847FVfkpzylk0fjnKN2Y3YjRN393/uUxvvh6DslJibz96uRQh9OsdPvzH0gcMRh/aQUrb3iSbXV87rXu352ek67FExNF/vT5rLnrRQD2u+tCkkYfjKuoomxdJitveApfYQkW4aXHX6+mdb/uWISXrVM/Y9OTbzV205qU7vf/geQRg/CXVrBs3FN1Huc2/bvT+4mxeGKiyJ2+gNV3vlhrfcerTqL7vRfx7YGXUJVbRMKRfTjw5T9Stj4LgJwPZrP+sTcbpT1NWfThh5Bww7WY18O2dz+g+B+v1VofNbA/CTeMJbJHd3Lv/jNlM78IlA8eSMK4a6rrRe7XJbD+i68bNf6WJNwSX01uFVqlzrmBzrm+BBLQq2quNLOG/GJiGtDXOdcfWA7c1oCvtU+0HTGQ2G5pfH34OH68+W8c8MilddY74JHL+PGmKXx9+Dhiu6WRMnwgAIuveIJZIyYwa8QEst6fQ9b7cwDoeP4IAGYNu4Xvzr6f3vdeABY+Qz8Shg8mulsHFg+5hrUTnmW/B6+ss95+D17F2j8+w+Ih1xDdrQMJxw4GIH3s6RR+tZjFQ8ZS+NVi0seeDoA3Ppb9/nIlKy7+C0uGj2PVlY/W2t+ys+7ih9E3hnXSi8dD5/uvZOWFf+LH4deSdMpQYnp1rlUl5ZxRVOUXs3ToVWQ9/y4db78IAFdeweaJ/2TT/S+HIPDmJXXEQNp0T2PGEeNZdPPf6Pdw3eeOzE/m8+Xxd+5SXrBkLV+OuYPPh08g473ZHHDXuQ0dcotz6gmjmPzY/aEOo9lJHD6YmO7pLDjyWlbd8izdH7qiznrdH7qCVTc/y4IjryWmezqJwwcBkP/FIhYOu4FFI26kbNVmOl0XOD+nnHQEnqhIFg2/ke/H3EL7C0YT3aldo7WrqUkaMYhW3dOZd8R1rLh5Mj0frvs493z4clbcNJl5R1xHq+7pJAWPM0BUhxSSjhlA2cattbYpmP0TC0bewoKRtyjpBfB4SLxpHDk33sqW319C7KjhRHTdr1YVX+YW8v78MKXTptcqr5i/kK0XXcHWi64g+7qbcOVllM+e15jRSzOnxLfp+BLoaWbDzOxLM3sXWGpmMWb2kpktNrMFZnYsgJldbGZvm9k0M1trZtea2Y3BOrPMLDlYb2Bw+Xsze8vMkgCcc58456qCrz0L6BSKRu+NdscdQsbUwLd+Bd+tICK+NVGpibXqRKUmEtGmFQXfrQAgY+oXpB5/yC77an/y4WS+FfiGsE3vTuR9tQSAyuxCKgu3BXp/w0TimEPJeXMmANvmL8eb0JrI1KRadSJTk/DGtWLb/OUA5Lw5k8TjDt2x/dTA9jlTZ5J43GEAJJ92NHkfzqJic6BnrCqnoFHa05y0HtiL8rWZVKzfgqusIu/dL0kYfWitOomjDyP3zRkA5L3/NXFH9QfAX1rOtrk/4i+vaPS4m5u0MQex4d9fApA/fyWR8bFE73Tu2L6uPCt/l/Kcr5fiKw0c57zvVtIqPbkhw22RDh7Yj4T4uFCH0ewkH3cIW6d+DkDx/MDnXuRO793I1ES8cbEUzw987m2d+jnJwfNzweeLwBfo0ymav5yoDimBjRx4YmPA68ETE4WrqAqMwglTKWMOIevfnwFQNH8FEfGxdR/nNrEUBY9z1r8/I+W4HdcXPe67mDV//gc411hhN0tRB/6Gqo2b8G3OgKoqSj6dQczRR9aq48vcQtWq1Tj/7vsjWx17NGXfzsGVlzd0yC2aw+r1aG6U+DYBwZ7d4wkMewYYDIxzzvUGxgLOOdcP+D3wdzOLCdbrC5wOHAI8AJQ45wYB3wIXBuu8AkwI9uwuBu6pI4Q/AB/u84btY9HpSZRtyqleLsvIIWanC9CY9GTKMnJ31NmcS3R67SQu8fADqNhaQMmaTACKlq6j3ZiDMa+HmC7tiO/fnZjtFwdhICothYrNO45rZUYOkWm1j2tkWjIVGTvqVGTkEJUWOEaRbROpzMoLbJuVR2TbRABiunfAm9CG/af+mQM/nEjKmcN27NA5er92Dwd+OJF2541qmIY1A5FpKdVfDMD2Y5+yU53kHXV8fnxF2/AmKYHYGzHpyZTVeI+XZuTucu7YU13OHUbWjEX7KjSRnxWVlkx5jXNEeUYOUem1zxFR6bXP4eUZOUSl7fr+Tj1nBHkzFgCQ8963+EvKOGTR8xw07zk2T36XqvziBmpF0xeVnkL55pqfcblE73Sco9NTKM+oeZxzq/8tksccQnlGLtuWrttl3/EH9WbQ9In0+dcdxO7f5PsYGpynXVt8WVnVy76sbLzt9n60QezI4ZROm7EvQwtLfqvfo7nRPb6h1crMFgaffwm8ABwJzHHObb+5ZAjwJIBz7iczWwf0Dq6b6ZwrAorMrAD4X7B8MdDfzBKAROfc58HyvwNTawZgZncAVcA/6wrQzK4ArgAYF3cQJ7bqUY/mNg1ppx1J5lvfVC9v/tdMWvfqyGGfPEjpxq0UzF3+s98yyi8IftttXi+t+3dn2dn34ImJ4oD/PUTx/OWUr97Mj6fdTmVmLhEpCez/+j2UrtxE8ezwuq9amp+OZwwhcUB3vjntvlCHIrJXOo47A+fzkf2fwKipNoN64vx+5g28nIiE1vR9+37yv/ie8vVbQhxp8+NpFUXncaez5Hd/3mVd8fermXPw1fhLykgaMYgDX5rAvCOvC0GULYsnJZmIHt0omzU31KE0e/5m2GtbH0p8Q6vUOTewZoEF7i3dtofb1xzf4a+x7GcP/m3N7GLgt8AI5+oem+OcmwJMAZjW/neNPn6n0yWj6RS8B7dg4SpiOu74BjYmPaVW7y5A2U49OTEdkinPyKteNq+H1BMPZfaoHbc0O5+f5Xe/Ur18yHv3UbIqY5+3pSlJvej46p7WbQtX7hj+BkSmp1CZWfu4Vmbm1upliEpPoSIz8M13ZXY+kalJgd7e1CQqg0OaKzJyqMorwl9ajr+0nKJZS4k9sCvlqzdX778qp4C8D2fTZmCvsEx8KzNziOrQtno5cOxzdqqTS1SHtoFyrwdvXGt8eUWNHWqz0/WSUXQ5bzgA+QtX1xrF0WqnkSF7ou3QvvQadyrfnH4f/oqqX95A5FdKu/g42p83EoDiRSuJ7tCW7X/x0ekptUbfQHAETo33d3R6ChU1zuHtzj6W5JEH8cPZ91aXtT1tKPkzF+KqfFTmFFI49yfaDOgRVolv+iXHkXZe4PqiaOEqojvU/IxLrtW7C4Ge9Jq9wNHpgZFQMfulEdMllcEzJgbLUxj0ySMsPP42KrfmV9fPm74Ae8hLRHIcVbnhew73b83Gm5pavexNbYtv69af2WJXrUYMo+zzr8Dn29fhhZ1wG5ivoc5N35fAeQBm1hvoAizbkw2dcwVAnpkNDRZdAHwe3NdxwB+BkxtrJulfY+NLn1RPSLX1w7mkn3U0AAkH9aKqqISKne7Hq8jKp6q4lISDegGQftbRbP1oxzeCyUf3o2TFZsprXPR6WkXhiY2uXu+q/GxbvqmBWxZaWX//kB9G38gPo28k7+PZpJx5LACtB/fGV1hSPXR5u8qsPHxFpbQeHBhskHLmseR/HJgcLP+TuaScFdg+5awa5R/PIe7QA6rvIWs9qDdlKzbiaRWNp3VgtL6nVTQJxwykZNn6Rml3U7Nt0Qqiu6YT1TkVi4wg6eShFEybU6tO/rQ5JJ8ZSOCSTjyKoq+/D0Wozc7al6bxxcjb+GLkbWR+NI/OZwdOg4mDe1JZVFLnvby7E9+3K/0fvYy5F02kIruwgSIWCch8+SMWjbqZRaNuJvfDObQ76xgA2gwOfO5V7vTerczKx1dUQpvBgc+9dmcdQ27wcy/x2IF0HHsKP178EP7SHfMBVGzKJuGovkDgPBx3UG9KV7bsz72dZbz0UfWkUzkfzSH17GEAxA3uhW93x7m4hLjgcU49exg5H8+l5Kf1zO57KXMPuYa5h1xDeUYOC0b/kcqt+US2S6zevs2gnmAW1kkvQMWPPxHRuSPe9DSIiCB25HDKvvx2r/YRO2o4JRrmLL+CenybvmeAZ81sMYEhyRc758ptz2cdvgiYbGaxwGpg+290PAVEA9OC+5rlnLuq7l00DdmfLqDtiEEcNfsJfKUVLB33bPW6w6c/zKwREwD4acIL9Pm/a/DERJI9fSHZ0xdW10s79cjqSa22i2qbwODXb8f5HeWZuSy59qlGaU9TUTD9OxKGH0S/r58N/JzRjU9Wr+vzyWP8MPpGANbd/tyOnzOaOZ+CGfMByHj6v/ScfDPtfj+C8o1bWXVV4FvvspUbKZi5gL6fTsL5HdmvTaN02Xqiu7Sn5wuBfyvzesl5+0sKP1vQyK1uInx+Ntw1hZ6v3ot5PeS8MZ2y5RtIv+lcSr5fScG0OeS8Po2uk8Zz4JeT8eUXsWbsxOrN+3wzBW9cLBYZQeKYw1h53r2UrdgQwgY1TVmfLiB1xECGz5qEr7SchTc8V73u6E8f5IuRgREgB9x1Lh1POxJvqyhGzn+K9f+ayfKJ/+HAu88lonUMB/1tHAClm3KYe9HEOl9L6nbLPQ8xd8H35OcXMuLU87nm0gs446QxoQ6rycubPp/EEYMZ/O3T+ErLWTn+6ep1A6ZNZNGomwFYfdvf6BX8OaO8GQvID56fuz1wGZ6oSPq8fjcQmOBq9YQpZLz0ET0njWXgZ5PAIOv1mZT8uOv9qeEi79P5JI8YzMGznsJfWs7yG56pXjfo00dZMDLw6wMrb32++ueM8mYsIG/6z392tT3pcNIvGoOr8uEvq+CnqyY1ZDOaB5+f/L8+SdtJD4PHy7b3PqRqzVriLr+Yyh+XU/bVN0QesD8pD92HxbWh1ZAj8F12MVnn/QEAb1p7vO1TqViguRb2hXC7sc92M8JVZBehGOocbhIjNENvQ/N6wu00HxqbKmNDHUKLd9ySB0IdQos3t18Y/9xaI/K58LrPMBS6d9u72ztk73X8dkazeyO/mX5eva7tz8z4Z7Nqs3p8RUREREREwky49WjpHl8RERERERFp0dTjKyIiIiIiEmbC7eYvJb4iIiIiIiJhxt+s7tCtPyW+IiIiIiIiYcZPeGW+SnxFRERERETCjCa3EhEREREREWlB1OMrIiIiIiISZnSPr4iIiIiIiLRomtVZREREREREWrRwu8dXia+IiIiIiEiYCbehzprcSkRERERERFo0Jb4iIiIiIiJhxl/PR32YWbKZTTOzFcH/J9VRZ6CZfWtmP5jZ92b2uxrrXjazNWa2MPgY+EuvqcRXREREREQkzIQy8QVuBaY753oB04PLOysBLnTO9QGOAyaZWWKN9bc45wYGHwt/6QWV+IqIiIiIiIQZZ/V71NMpwN+Dz/8OnLpLfM4td86tCD7fDGQB7X7tCyrxFRERERERkcbU3jmXEXyeCbT/ucpmdigQBayqUfxAcAj042YW/UsvqFmdZY91TigKdQgtXtG2X/yblXpKSi4JdQjhITfUAbR8c/vdEuoQWrxDFj8a6hDCwpqh14Q6hBYvY0N8qENo8TqGOoBfYR/cp3sFcEWNoinOuSk11n8KpNWx6R01F5xzzsx2++tKZpYO/AO4yDm3PezbCCTMUcAUYAJw38/Fq8RXREREREQkzNQ38Q0muVN+Zv3I3a0zsy1mlu6cywgmtlm7qRcPvA/c4ZybVWPf23uLy83sJeDmX4pXQ51FRERERETCjKvno57eBS4KPr8IeGfnCmYWBbwFvOKce3OndenB/xuB+4OX/NILKvEVEREREREJM36r36OeHgJGmdkKYGRwGTM72MyeD9Y5GzgauLiOny36p5ktBhYDbYH7f+kFNdRZREREREREGo1zLgcYUUf5POCy4PNXgVd3s/3wvX1NJb4iIiIiIiJhZh/8Fm+zosRXREREREQkzCjxFRERERERkRZtH0xQ1axocisRERERERFp0dTjKyIiIiIiEmb2wczMzYoSXxERERERkTCje3xFRERERESkRQu3e3yV+IqIiIiIiIQZf5ilvprcSkRERERERFo09fiKiIiIiIiEGd3jKy2OmSUC5zrnngkuDwNuds79NoRh7bXWQw8i9Y4rMa+H/Kkfkztlaq31FhlB+qM3E9OnJ778Ijbf8CCVm7KIP2kYyZedUV0vev9urD3tesp/XE2n5+8jIjUZ83opmfcDW/70DPjD7TQAXe67lIThB+EvLWfN+CcpWbJ6lzqx/brT7fHr8cREUTDjO9bf/QIA3sQ29Hj2JqI7p1K+IYtVV03EV7CNtKtOJeX0owMbe7206tWRBf0vxpdfjDc+lq4Tx9Jq/y7gYM1NT7Htu2WN2eQmo9WRB5M84RrM46HorQ8pePGNWutjBvcj+Y9XE9WrO1kTHqDk0y8BiNq/Byl3XI+nTSz4/OQ//y+2ffx5KJrQJMUPG0Sney8Hr4ec16ax5Zn/1FpvURF0nTSeVv164MsrYs01j1KxMQtvYhzdn5tA7ICe5Eydwca7plRv0+Mf9xCZmoR5vRTPWcqGO58Ly/NFTd3+/AcSRwzGX1rByhueZNviNbvUad2/Oz0nXYsnJor86fNZc9eLAOx314UkjT4YV1FF2bpMVt7wFL7CEizCS4+/Xk3rft2xCC9bp37GpiffauymNTt3/uUxvvh6DslJibz96uRQh9OsxA45iNTbrwaPh4I3PyLv+X/XWm+RkaQ9fDPRB/bCl19Ixo0PUrV5C0RG0P7e64np2wv8jqy/TKZ07vdYTDTpk+4gqnM6zu9n28xZZD/2UohaFzrxwwbR5U+XgddD9mvTyHz6v7XWW1QE3SbdQGz/HlTlFbH66olUbMwCIG3sGbT9/Ujw+Vl/998o/HwhAF0nXkvCyIOpyi7gh5HjqvfV/ZmbienREQBvfGt8hdtYOmZ84zS0GQuvgc4a6hwuEoFrQh1EvXg8tL/nGjZefjerT7iK+N8eQ1SPzrWqJJw1Bl9BMatHXUbuy2/R7pY/AFD4v89Ye8p1rD3lOjJu+SuVG7dQ/mMgsds87kHWnnwta068mojkBOKOH9LYLQu5hOGDie7WgcVDrmHthGfZ78Er66y334NXsfaPz7B4yDVEd+tAwrGDAUgfezqFXy1m8ZCxFH61mPSxpwOQOfltfhh9Iz+MvpGND/2DollL8eUXA9DlvssomLmAJcdcxw+jxlO2YkPjNLap8XhIuf06tlxzOxtPu4zWxx1LZPcutapUZWax9a5HKf5wRq1yf1kZW+98hE2nX07mNbeTfMvVeOJaN2b0TZfHQ+f7r2TlhX/ix+HXknTKUGJ61T5fpJwziqr8YpYOvYqs59+l4+0XAeDKK9g88Z9suv/lXXa75upH+GnMDfw48joiUuJJ+u1RjdGaJitx+GBiuqez4MhrWXXLs3R/6Io663V/6ApW3fwsC468lpju6SQOHwRA/heLWDjsBhaNuJGyVZvpdF3g3JFy0hF4oiJZNPxGvh9zC+0vGE10p3aN1q7m6tQTRjH5sftDHUbz4/GQetdYNl1xJ2tPuoL4E4cR1aP2eTj+zMD1xdrj/kD+K2/R7ubA9UXCWccDsO6Uq9l46W20m3A5WOD3YfJefJO1J17OutPHEjOoD7FDD27cdoWax0OX+69k+QX38cOx15F8ylBienWqVaXtOaOoKihmyZCr2fK3d+l0+4UAxPTqRPIpQ/hh+HUsP/9PdHngKvAEUpbsqTNYcf59u7zc6msmsnTMeJaOGU/eB9+S9+G3Dd/GFsBfz0dzo8S3iTGzrmb2k5m9bGbLzeyfZjbSzL42sxVmdqiZJZvZ22b2vZnNMrP+wW3vNbMXzewzM1ttZtcHd/sQ0MPMFprZo8GyNmb2ZvC1/mlmTfqXvGL696Zi3WYqN2RCZRWF739Bm5FH1KrTZsThFLz1KQBFH31F7BEDdtlP3G+PofD9Hb1i/m2lgScRXiwyIvy++gISxxxKzpszAdg2fznehNZEpibVqhOZmoQ3rhXb5i8HIOfNmSQed+iO7acGts+ZOpPE4w7b5TVSThlKztuBnkpvXCxxhx1I9muBfytXWYWvsKRhGtfERffdn8oNm6nalAlVVWz76DNihx1Zq07V5i1UrlgD/tpvzqp1m6havwkA39YcfLn5eJISGyv0Jq31wF6Ur82kYv0WXGUVee9+ScLoQ2vVSRx9GLlvBr5MyHv/a+KO6g+Av7ScbXN/xF9esct+/cU7zheeyAhwYXjCqCH5uEPYOjVwPi2ev4KI+NZEpibWqhOZmog3Lpbi+SsA2Dr1c5KD546CzxeBL3DpVDR/OVEdUgIbOfDExoDXgycmCldRhW/7sZfdOnhgPxLi40IdRrMT039/KtdnULkxeH3xwee0Hr7T9cXwIyh8J3h98fGXxB4+EIDoHl0omb0IAF9uAf7CYmL69sKVlVM65/vAxpVVlC9dSWRa20ZrU1MQOA9nVJ+Hc9/5isTRta8PEkfvuH7Ie/8b4ob0D5YfRu47X+EqqqjYkEX52gxaD+wFQPHspVQFv0TfneSTjiL3nS8boFUtj9/q92hulPg2TT2BvwK/CT7OBYYANwO3A38CFjjn+geXX6mx7W+AMcChwD1mFgncCqxyzg10zt0SrDcIuAE4EOgONOmui8j2KVRlZlcvV2VmE9k+Zdc6GVsDCz4//qISvEnxterEn3A0he/VHg7a6YU/0+vbf+HbVkrRR181TAOasKi0FCo251QvV2bkEJmWXKtOZFoyFRk76lRk5BCVFjj+kW0TqczKC2yblUdk28Ra23piokgYNoi8DwLfvkZ1SaUyp5Buj1/HgR//la6PXoOnVXRDNK3J86a2xZe5tXrZl5VNRPu9vziK6rs/FhlJ1YbN+zK8ZisyLYWKzTvOF4H39E7ni7TkHXV8fnxF2/Am/XLS0PPVe+m/4BV820rJe/+bfRp3cxOVlkx5jeNcnpFDVHrt4xyVXvv8Up6RQ9RO5xeA1HNGkDdjAQA5732Lv6SMQxY9z0HznmPz5Hd/8UJX5NeKSE2hqsZ5uGrLrtcXETtdX/iKtuFJjKf8p9W0OfZw8HqI6Nie6D69iEirPTrBE9ea1sceRsm3Cxu6KU1KVHoyFRk7zg8VmTlEpdf+249Kq1HH58dXWEJEUtwebbs7bQ47kMqt+ZSvyah/I6TFUeLbNK1xzi12zvmBH4DpzjkHLAa6EkiC/wHgnJsBpJjZ9gzvfedcuXMuG8gC2u/mNeY45zYGX2NhcL8tWkz//fGXllOxYl2t8o2X3sXKo87HExVJ7OG79hLLXtqpFyxx9CEUz/upepizeb207tedrFc+YumYm/CXlJN+7emhiLRF8LZNpt0DE8i+e2LY90A2hpXn38vigy/GoiKJO6pfqMNpETqOOwPn85H9ny8AaDOoJ87vZ97Ay5l/6NV0uPIkorvs7qNMJHQK/vsxVVu20mXqk6TedhVlC5fiat737/WQPvFW8l99J9CjLA0u+ZSh6u3dC35cvR7NjRLfpqm8xnN/jWU/vzwhWc1tfT9Tf4/qmdkVZjbPzOb9u2D9L7x0w6nckkNEjWFCEWltqdySs2ud9OA3rV4PnrhYfHmF1evjTzyaovc/q3P/rqKSounfEjfy8H0ee1OUetHx9PnkMfp88hiVW/J2DDEEItNTqMzMrVW/MjO3Vk9OVHoKFZmB41+ZnV89NDoyNYnKnIJa2yafPKR6mDMEeosrMnLYtiAw9DH3/W+I7dd93zawmfBlZeOt0TvgTW1L1Zbsn9miNmsdS/un7ifvyZcoX/xjQ4TYLFVm5hDVYcf5IvCe3ul8kZm7o47XgzeuNb68oj3avyuvpOCTOSSM3nVYf0uXdvFxDJg2kQHTJlKZlUd0jeMcnZ5Sa2QIBEeH1Di/RKenUFHj/NLu7GNJHnkQK8ZOqi5re9pQ8mcuxFX5qMwppHDuT7QZ0KPhGiVhrSorp1YvbUT7Xa8vqna6vvDGtcafXwg+P1sfmsL608ey+do/4YlrQ+XaTdXbtf/TOCrWbSb/lbcboylNSkVGLlHpO84PUWkpVGTUvraoyKxRx+vBGx9LVV7RHm1bJ6+HpOOPIPd/4Td679dy9Xw0N0p8m6cvgfOgeobmbOdc4c/ULwJ+1Y0/zrkpzrmDnXMHn53Q5Zc3aCBli5cT1bUDkZ3aQ2QE8SceTfH0WbXqFM+YTcJpIwGIO24IJd9+v2OlGXEnDKXw/S92FMXG4G0XvJfV66HNsEMpXx0ekyxl/f3D6omn8j6eTcqZxwLQenBvfIUl1UOXt6vMysNXVErrwb0BSDnzWPI/ngNA/idzSTkrsH3KWTvKIXg/7+F9apVVbc2nYnM2MT06ABA/pD+lyzc2XGObsPIflhHZpSMRHdMgIoLWxw2j5PM9nJAjIoL2j99L8f+mVc/0LAHbFq0gums6UZ1TscgIkk4eSsG0ObXq5E+bQ/KZwwFIOvEoir7+vq5dVfPExhCRuuN8kTDiYMpXht/7NvPlj1g06mYWjbqZ3A/n0O6sYwBoM7gXVUUlVGbl16pfmZWPr6iENoMD9+e1O+sYcj+aC0DisQPpOPYUfrz4IfylO+6prtiUTcJRfQHwtIom7qDelK7chEhDKFu8jMj9OhDRMXh9ccIxbJu50/XFzFnEnxK8vhgzlJJZgft6LSYaC96qE3vkIJzPR8WqQCdByriL8MS1ZuuD4TnD9rZFK4jptuM8nHzKEPLrOA9vv35IOvFIir5eXF2efMoQLCqCqM6pxHRLZ9vCFb/4mvFDB1C2aiOVO30BJ7sXbpNb6eeMmqd7gRfN7HugBLjo5yo753KCk2MtAT4E3m/4EPcxn58t9z1L5xfuB6+Hgjc/oWLletpefz5lS1ZQPGM2BVM/Jv3Rm+k+7Xl8BUVsHv9w9eaxh/SlKiM7MDlWkKdVDJ0m34NFRmIeo2T29+S/9kEoWhdSBdO/I2H4QfT7+tnAzxnd+GT1uj6fPMYPo28EYN3tz+34OaOZ8ymYMR+AjKf/S8/JN9Pu9yMo37iVVVdNrN4+8fjDKPhiIf7S8lqvue6uv9H9yfFYZATl67fUes2w4vOT8+BTpD37IHg8FL39MZWr1pF4zUVU/LCcks+/JapPb9o/fi+e+DbEHnM4vmsuZNPpl9N6zDHEDO6HJyGeNiePASD77kepWLYqxI1qAnx+Ntw1hZ6v3ot5PeS8MZ2y5RtIv+lcSr5fScG0OeS8Po2uk8Zz4JeT8eUXsWbsjvdtn2+m4I2LxSIjSBxzGCvPu5eqvEJ6vHgHnqhI8BhF3yxm66sfhbCRoZc3fT6JIwYz+Nun8ZWWs3L809XrBkybyKJRNwOw+ra/0Sv4c0Z5MxaQHzx3dHvgMjxRkfR5/W4gMMHV6glTyHjpI3pOGsvAzyaBQdbrMyn5cd0ury+13XLPQ8xd8D35+YWMOPV8rrn0As44aUyow2r6fH623v8MnZ5/ADweCv/7CRUr15Fy3QWULVnBtpmzKHzzI9Ie/iNdP3oRf0ERGTc9CIA3OZFOzz+A8/upysohc0Jg/tCI9m1Juer3lK9aT5f/PAVA/r/+R+GbYXTO8PlZf9ff6P3Pe8DjJeeNTylbvoEON/+ebYtWUjBtLtmvf0q3J26g71fP4ssvYtU1fwWgbPkG8v73NX1mPAU+H+vunFL903HdnrqRuCP6EpEcT/+5z7P5r6+T/Xpg4rHkk4eS+7a+CJbdM6d7wmQP/dT7BL1ZGljRtvCc5KkxtW2rSXIaQ15ubKhDaPHKqvTddUM7ZPGjv1xJ6m3N0Ob9i4vNQWFRTKhDaPEO3vh2s5vneELX39fr2v7hta81qzbrU1NERERERCTMhFuPlhJfERERERGRMNMc79OtDyW+IiIiIiIiYaY5/iRRfWhWZxEREREREWnR1OMrIiIiIiISZsKrv1eJr4iIiIiISNjRPb4iIiIiIiLSorkw6/NV4isiIiIiIhJmwq3HV5NbiYiIiIiISIumHl8REREREZEwE24/Z6TEV0REREREJMyEV9qrxFdERERERCTshFuPr+7xFRERERERkRZNia+IiIiIiEiY8dfzUR9mlmxm08xsRfD/Sbup5zOzhcHHuzXKu5nZbDNbaWZvmFnUL72mEl8REREREZEw4+r5Xz3dCkx3zvUCpgeX61LqnBsYfJxco/xh4HHnXE8gD7j0l15Qia+IiIiIiEiYCWWPL3AK8Pfg878Dp+7phmZmwHDgzb3ZXpNbyR7r9ua4UIfQ4lW+NiXUIbR4a16PCXUIYSG2VWWoQ2jxthVGhjqEFm/N0GtCHUJY6PblM6EOocVbOOCmUIcgTVB9e23N7ArgihpFU5xze3ox2945lxF8ngm03029GDObB1QBDznn3gZSgHznXFWwzkag4y+9oBJfERERERER2SvBJHe3ia6ZfQqk1bHqjp3248xsd1n4fs65TWbWHZhhZouBgl8TrxJfERERERGRMLMPhiv/LOfcyN2tM7MtZpbunMsws3Qgazf72BT8/2oz+wwYBPwHSDSziGCvbydg0y/Fo3t8RUREREREwozfuXo96uld4KLg84uAd3auYGZJZhYdfN4WOApY6pxzwEzgzJ/bfmdKfEVERERERMKMq+ejnh4CRpnZCmBkcBkzO9jMng/WOQCYZ2aLCCS6DznnlgbXTQBuNLOVBO75feGXXlBDnUVERERERMKMf1+kr7+Scy4HGFFH+TzgsuDzb4B+u9l+NXDo3rymenxFRERERESkRVOPr4iIiIiISJip788ZNTdKfEVERERERMJMQ8/q3NQo8RUREREREQkzobzHNxR0j6+IiIiIiIi0aOrxFRERERERCTO6x1dERERERERaNN3jKyIiIiIiIi2ac+rxFRERERERkRZMk1uJiIiIiIiItCDq8W1GzOwO4FzAR2BY/pXOudm7qfsy8J5z7s3Gi7DxfLVgKQ+/9F/8fj+njziCS08b9f/t3Xd8FVXawPHfc1Mp6ZQEpUnRBQSkqLiigAiK+tpQ17WuugiyIiAqWLFjZy2IrGvv2Dsd20qTDkoVQUkICWkkpN37vH/MJLkJCQRD6n2+fO6HO2fOzJxzMnPuPXPOnFtqfeLuPdz53BtkZe/D61PGXnYO/Xt1BWDjb39w3wvvkr0vFxHh7SkTCAsNqY1s1GlBnXsSdvY14PFQsHQeBd98VH68rifS6PJbyHn2Vnx/bMFzZEfCzh/prBQhf+67eNcvqcGU1y9NT+lFq3v+CR4Pae/OYff00peshAZz5BPjadStA970LLb/61EK/kguXh/SqjmdZj9H8r/fJuU/5f+NAlGT/r1pccf1SJCH9Jmz2DNjZqn1EhJMwmMTCO/aEW96FjvHPkzBH8lEnjOA2OsuLI4XdnR7tp0/hryft0JIMPF3j6Lx8d1R9ZHy5Gtkzf6hprNWpxz1wDXEnnYcvn35bLjpWbLX/LpfnKbdj6Lzv0fjCQ9lz7wVbL3zpVLrjxh5DkdNvoofu/yDwj1ZRJ3UlS6v3Eruduc8T/1yMdufbJAfZQfV+OTetLh9FHg8ZLz/NWkvvldqvYSEEP/IBMK6dMKbnkni+Icp3LkLQoJpOXkM4d06gU9Jfmg6+5auRsLDSJh6B6GtE1Cfj+wFi0h58uVayl39c+dDT/LtD0uIjYnm4zem13Zy6p02911L1KDe+Pbl8eu4Z8hZu3W/OI2PPYr2T43BEx5Kxvyf2H73fwEIim5Kh+dvJqx1C/J2JLNl5ON4M7KJ6NeVji9NIn+HU1+kfbmInVPf22+/pnz2jK+pk0SkH3A20EtV80SkGRBay8mqFV6vj4f+O5MZd42mZWw0l056nAF9utGhdUJxnBkfzGZIv+O4ZGh/tuxIZPTDL/D1tK4Uer1Mevp1HrrxCo5udwTpWdkEBwXVYm7qKPEQ9n//ZN9/70MzU2k0+hEKf16KJv9eOl5oOKF/PQvv9o3FQb5d29n33K3g8yER0TQa8yQ5vywDX6BVr5Xg8dDqvpH8esVdFCal0uGTJ8mcu5i8zTuKo8RcPARvxl42DryeqLP7Ez/xanbc+Gjx+oQ7r2XvNz/VRurrLo+HlvfcwI5/3EFBUgrtPpjK3nmLyN9SUq5RFw3Fm7GXradfR8RZp9D8lmvYOXYKmZ8tJPOzhQCEdW7HEdPuchq9QLNRl1CYmsHWof8EEYKiI2o+b3VIzGnH0eioBJb1u5GIXp3o+MgIVg2btF+8jo/8k003Tydr+Sa6vnUHMYOOI23+CgBCW8URc2oPcn/fXWqbjMW/sP6Kh2skH3WWx0OLu0bzx7W3U7ArhbbvPU32gkXkb9leHCVyuHMebzvjGiKGnUrzCdeQOP5hoi46E4Dfzh1FUGwUR8x4gO0XjQEg7aX32bdkNYQEc+RLU2jcvw853y2rlSzWN+cNO52/X/h/3H7/47WdlHonalAvwtq3Ys3JN9CkV2faPnw9P59z237x2j48km23TiN7+UY6vX4XUQN7kbFgOQmjLyDz+zUkPfch8aMvIGH0Bfz+0OsA7F3yM5uuerCms9QgBNqszjbUuf5IAFJUNQ9AVVNUdaeI3C0iS0VkrYjMEBEpu6GI9BaRb0TkJxGZJSIJbvgYEVkvIqtF5J0azs+ftnbzb7SJb86RLZsREhLMGX/txYJla0rFEYHsfbkA7M3JpXlMJAA/rvqFzm1bcXS7IwCIjmhCUJBdBmV5WnfEl5qEpu0CbyGFq74n+C9994sXOuRS8r/5CArzSwIL8ksaucGhEGATJxyKxj06kf9bIgU7dqEFhWR89i2Rp59QKk7k6SeQ/sE8ADK++oGmJ/XwW3ci+Tt2kbtxO6ZEePfO5P+2k4IdSVBQSOYX39J0cL9ScZqediIZH80FIOvr72ncr8d++4k4+1Qyv/imeDnqwiGkvvCus6CKNy2z+jJRD8QN7UvyewsByFq+ieDIxoS0iC4VJ6RFNEFNG5O1fBMAye8tJO6Mkrqkw31X8+v9r1s9UY7w7kdTsD2Rgt/d8/jLb2gyqMx5PKgfmZ+45/Gs72h8Yk8Awjq0IWfxKgC8ezLwZe4lvFsnNDfPafQCFBSSt34zIfHNaixP9V2fnscSFRnYN7z+rOihx5P6/gIAspdvJCiqCSEtYkrFCWkRQ1BEI7KXOzfTU99fQPQZx5dsP9PZPnXmAqLPKP1Zaf4cH1qlV31j3/jrj9lAaxHZKCLTRORUN/xZVe2rqt2ARji9wsVEJAR4Bhiuqr2Bl4Ci22ITgeNUtTswskZycRjs2pNOy7jo4uWWsdEkp2aUijPq4jP5/NtlDL7+Lm54eDqTrhkOwLbEZAQY+cA0Lr71UV5yvzCY0iQyFs1IKV7WzD1IVFypOJ5W7fFENcO7Yfl+23tad6LR2Kk0vulJ8j5+wXp7KxAcH0dBYkk5FySlEhJfupxDWsaRXxTH68OblU1QTCSexuE0H3khyf9+uyaTXC+EtIyjMKmkXAuTUghpuX+5Fia6vYxeH76sHILcG2RFIoedQubnTsPXE9EEgOZjr6TdR0/T6t+TCPKrhwJRaEIceTtTi5fzE/cQllC6nMMS4shLLImTl7iHUDdO7NC+5CXuIXv9b/vtO7J3Z46b9zhd37qDxkcfWU05qNuCW8RRmFTSE164a//zOLjMeezNysYTHUneL1tpOvBECPIQfERLwrp2Iji+ealtPRFNaDLwBHJ+XFndWTGG0Pg48v3qi4LEVELiY0vFCYmPJT/Rv05JJdT9TAxpFk1BcpqzbXIaIc2ii+M17X00Xec8SafX7yK8c+tqzEXDo6pVetU31vCtJ1R1L9AbGAHsBt4VkauBgSKyWETWAIOArmU2PRroBswRkZXAnUDRt4jVwJsicjlQWO2ZqEFfff8T5w48gbkv3M+0SSO5/ZnX8fl8eL0+lv+ylYfHXMmr949l/uLVLFqzobaTW/+IEHbW1eR98Uq5q307NrFv6lhynruN0AEXQLA9Q324tRj7d1Je+gRfTm5tJ6VBCu9+NL59eeRvchplEhxESEJz9i1fz7bzx7Bv5S+0mHhdLaey/vI0CqX1TRfw26Pv7rdu7+qtLOkzihWnTWDnf7+ky8v7D4c0B5bx4SwKd+2mzcxnaDFpJLkr16P+NyCDPCQ8PpH0Nz5xepSNqW/cRlf2mq2sOn4E604fT/LLX9DppYm1nDBTl9kzvvWIqnqBhcBCt6F7PdAd6KOqO0RkMhBeZjMB1qlqP/Z3FnAKcA5wh4gcq6qlGsAiMgKnsc2zd43huuHDDmOO/pyWsdHsSk0vXt61J50WcVGl4nw0fxHP3zEKgB5HtyevoJC0rGxaxkXTu0tHYiKbAtC/Vxd+3vo7Jx57dI2lvz5wenhLhr85PcAld2EJbYSnZRsajbjPWd80mvArJ5L72hR8f2wp2c/uP9D8XDwt25QKN47CpFRCEkrKOSQ+joKk1FJxCnalEprQjMKkVAjyEBTRBG9aJo17dibqzJOIn3g1QZFNUJ+iefmkvvZFTWejzinYlUqw3/DN4PhmFOzav1yDE5pTuMspV09E41JDlyPPOoWsLxYWL3vTMvHl5JI1+38AZH31HdHDh1RvRuqghH+cQfxlpwGQtXILYa1KeiBDE2JL9e4C5CWmluoFDktwenTC28YT3qYFveY/7obHcdzsR1l55iQKdqcXx0+btwKZEkRwbASFe7KqMWd1T2Fyaqle2uCW+5/HhcXncUpx/eBLd87j3VNmFMdr/daTFGz7o3i55b03kf/bTtJf+7h6M2ECWourzqT5Zc7ko9krNxPqV1+EJMRRkLSnVPyCpJIRIeCMKsl3PxMLUtIJaRHj9Pa2iKHAHenn27uvOH7G/OXIQ9cTHBNBYVpg1Rd/VqCNx7Me33pCRI4WkU5+QT2Boq7KFBFpCgwvZ9MNQHN3cixEJEREuoqIB2itqguA24AooGnZjVV1hqr2UdU+daHRC9C1Yxt+S9zN77tSKSgo5OsfljOgz7Gl4sQ3i2HxGucZka2/J5FfUEBsZFP+2uMvbNq+k315+RR6vSxbv5kOR8bXRjbqNN/vm/E0S0BiWkBQMME9Tsb7s9/kJ3k5ZD/wD3IeHUXOo6Pw7dhY3OiVmBbgcaoWiW6Op/kR+NKSKzhSYMtZvYmwdq0IObIlEhJM1DmnkDm39AzYmXMXE32h09CIOvOv7P3ReT5v68UT2dD/Ojb0v46Ulz5l97SZ1uh15a7ZSKhbroQEE3nWKeydt6hUnL3zFxN1/mAAIs44mRy3XAEQIWJYfzK/+Lb0NgsW0/iE7gA06deTvM2B92x14stfs2LwLawYfAupXy+hxcUDAIjo1QlvVg4Fyeml4hckp+Pdm0NEL+fjq8XFA0idtZScX7azuNu1LO17A0v73kBeYiorhtxKwe50QppHF2/f9LiOIBJwjV6A3DUbCGnbiuAj3PN42KlkLyhzHi9YROS57nk8tD85i5zneiU8DGkUBkDjk45Dvd7iSbHibroKT0QTdj9ssxKb6pX86lesGzKedUPGkzZrMXHDBwLQpFdnvJk5xUOXixQkp+HN2keTXp0BiBs+kPRZzmdi+uylxF3kbB93UUl4sF990aRnJ/CINXoPgVbxX31jPb71R1PgGRGJxhmWvBmnJzYdWAskAUvLbqSq+SIyHHhaRKJw/uZTgY3AG26YAE+ranq15+IwCA4K4vZrhzPqwWl4fT7OG3giHVsn8Nw7X9ClQxsG9j2WCVeex70vvMPrXyxAEO4ffRkiQmTTxlx59kD+PvFxEKH/cV04pXfZ0eEGn4+8T1+k0TV3gXgoWDYfX/IOQgf/De8fm0s3gssIavcXQk49H7yFoEreJ/+BHPsQKpfXx857ptP+tXudnzOaOZe8TdtpMe4y9q3ZRNbcJaS9O4fWT42n84IX8GbsZbvfjM6mAl4fu+57ntb/fQCCPGS8P5v8zdtpNuZyctduYu/8xWTMnEXCYxM4as6LeDOy2DnukeLNG/ftRmFiijM5lp/kx16m1WMT8Nw+Am9aBokTn6rpnNUpaXOXE3taL/osehbfvjw2jp1WvO64uY+xYvAtAGye+GLxzxmlzV9B2rwVB9xvs3NOJOGqoWihF19uPr+MnFqd2ai7vD52PzCNI198EDweMj+cTf7m34i78Qpy124ie8EiMt//mvhHbqXd1y/hy8gi8WZnJuyg2GiOfPFB1OejMDmVpNseA5xe47iRl5K3ZTttPngWgPS3PiPz/a9rLZv1yS33TGHpitWkp2dy2nmXc8O1V3DhOUNrO1n1Qsa8n4ga1Jtjf3je+Tmj8c8Ur+s6+0nWDRkPwG+3v1Dyc0YLlpMx35lHJPG5D+k4fQLNLz2NvN93s2WkM1ok9qx+tLjyDNTr1Bdbb3ii5jNXj9XHCaqqQurjg8mmduStnmUnSzUreHvGwSOZKvn1nfyDRzJVFhLire0kNHi7MxvXdhIavJYxe2s7CQGh/XfTDh7JVMnKHjfXdhIavL5/fLTfL6vUdYNbD63Sd/u5O2bVqzxbj68xxhhjjDHGBJhA6wC1hq8xxhhjjDHGBJhAG+psDV9jjDHGGGOMCTD1cYKqqrCGrzHGGGOMMcYEGF+ADXW2nzMyxhhjjDHGGNOgWY+vMcYYY4wxxgSYwOrvtYavMcYYY4wxxgQcm9zKGGOMMcYYY0yDZg1fY4wxxhhjjDENWqD9jq9NbmWMMcYYY4wxpkGzHl9jjDHGGGOMCTA21NkYY4wxxhhjTIOm1vA1xhhjjDHGGNOQ2TO+xhhjjDHGGGNMNRGRWBGZIyKb3P9jyokzUERW+r1yReQ8d90rIvKr37qeBzumNXyNMcYYY4wxJsD40Cq9qmgiME9VOwHz3OVSVHWBqvZU1Z7AICAHmO0X5Zai9aq68mAHtIavMcYYY4wxxgQYVa3Sq4rOBV51378KnHeQ+MOBr1Q1588eUAJtbLf58zZ3GWonSzVLy2hc20lo8IKDfLWdhICwpaBpbSehwevXLrG2k9DgJe6IrO0kBARVqe0kNHg9Vz1R20lo8EKaHVXvTuQe8SdV6bv96l0/Xg+M8AuaoaozKrOtiKSrarT7XoC0ouUK4s8HnlTVz93lV4B+QB5uj7Gq5h3omDa5lTHGGGOMMcYEmKrO6uw2cits6IrIXCC+nFV3lNmPikiFiRGRBOBYYJZf8CQgCQh103AbcN+B0msNX2OMMcYYY4wxh5WqDq5onYjsEpEEVU10G7bJB9jVxcBHqlrgt++iYU95IvIyMOFg6bFnfI0xxhhjjDEmwPhUq/Sqok+Bq9z3VwGfHCDupcDb/gFuY7lomPR5wNqDHdAavsYYY4wxxhgTYLSK/6poCnC6iGwCBrvLiEgfEXmxKJKItANaA9+U2f5NEVkDrAGaAQ8c7IA21NkYY4wxxhhjAsxh6LX901Q1FTitnPBlwHV+y9uAI8qJN+hQj2kNX2OMMcYYY4wJMIeh17ZesaHOxhhjjDHGGGMaNOvxNcYYY4wxxpgAU5tDnWuDNXyNMcYYY4wxJsAE2lBna/gaY4wxxhhjTIAJtB5fe8bXGGOMMcYYY0yDZj2+xhhjjDHGGBNgbKizMcYYY4wxxpgGTdVX20moUdbwNcYYY4wxxpgA47MeX2OMMcYYY4wxDZkG2ORWlWr4ikg8MBXoC6QDu4Cxqrqx2lK2fxraASep6lvuch/gSlUdIyIDgHxV/Z+7biSQo6qvVVNaFgITVHWZiHwJ/F1V0yuIOxaYoao51ZGWMscSVVURmayqk0VEAMqGuctvAn2AAmAJcL2qFlR3Gqui8cl9aDZpJAQFkfn+V6S/+F7pCCEhtJxyC2FdO+FLzyRp/EMU7twFIcG0mHwTYV07gU9Jefh59i1dDUDTYQOIGfE3UKUweQ+7bnsEX3pmLeSudrW571qiBvXGty+PX8c9Q87arfvFaXzsUbR/agye8FAy5v/E9rv/C0BQdFM6PH8zYa1bkLcjmS0jH8ebkU3s+aeQcMP5IIIvex/bJr3AvvXbkLAQjvngQTxhwUhQEHu++JGdT7xT01muNRGnHseRk/+JBHlIfWcOu6Z9UGq9hAbT9qlxND62A4VpWWwb/Rj5vycT0b8HrSZeiYQEowWF/PHgK+z93xokPJT2z99GWNt41Ocjc+5Sdk6plqqvXutx/5UknNaDwn35LBv7Aulrtu0Xp+vEi2g7vD+h0U34uOO1xeFtLz6F7ndfyr7ENAA2vzybbW8trKGU1w9hJ/Ylauy/kCAP2Z9+yd7X3y61PrRnd6LGjiakw1Hsuft+chd864T36knUTTcUxwtp28ZZ/+0PNZr+uiRywHG0ufc6CPKQ8vYckp77sNR6CQ2m/dSxNO7u1BFbRz1O/u/JAMSPvpBmlw4Gr4/td/+HzG9WAtDu8X8RNbgPhSkZrBt8U/G+jpo2gfAORwAQFNkEb2Y264eOq5mM1jHV8TkY0a8rHV+aRP4O5++T9uUidk59b7/9mhJ3PvQk3/6whNiYaD5+Y3ptJ8c0MAed1dltPH0ELFTVDqraG5gEtKzuxJXRDvh70YKqLlPVMe7iAOAkv3XTq6vRW5aqDquo0esaCzSuibQAPUXkaSBWRM4DHqwgDOBN4BjgWKARcF0NpfHP8Xhofudodl5/J9vP+ScRwwYS0qFNqSiRFw7Fl7mX7Wf8g/RXPyTuZueLa9TwMwHYcd5Idl43kbhbR4AIBHloNmkUf1x9KzvOH0X+xq1EX/Z/NZ612hY1qBdh7Vux5uQb2Hbb87R9+Ppy47V9eCTbbp3GmpNvIKx9K6IG9gIgYfQFZH6/hjUnjybz+zUkjL4AgPwdu/hl+J2sGzyWnVNn0u6RUQBoXgEbLr6bdaePZ92Q8UQNOI4mvTrXTGZrm8dD6weuZ8tV9/Lzaf8i5v/6E96pdakocZecjjdjL+tPGUnyi5/SatJVABTuyWTLNQ/yy5Cb+G3cv2k7teTLafKMj/l50Gg2nDmOJn2OIXJArxrNVl0XP6gHEUfF8/VJN7P8lv/Sa8o/yo2XOHsF84fdXe66HZ8sYu7ptzP39Nut0VuWx0P0zTeROn4iuy79B41PH0Rwu7aloniTdpF2/yPsmzOvVHj+8pXsvmoEu68aQcqNN6N5ueQtXlaTqa9bPB7aPHA9G6+4j3UDbyT23P6EdzqyVJRmfzudwoy9rD15FLv+8ylH3n4lAOGdjiT23JNZN+hGNl5+L20eHAke52teysz5bLr8vv0Ot/WGx1k/dBzrh44j7csfSfvqx+rPYx1UXZ+DAHuX/My6Ic7nnTV6D+68Yacz/ckHajsZAcOHVulV31Tm54wGAgWqWnzbRVVXAd+LyGMislZE1ojIJQAiMkBEvhGRT0Rkq4hMEZHLRGSJG6+DG+8VEZkuIstEZKOInO2GB7n7XSoiq0WkqPaZAvQXkZUiMs49zuduT/BIYJy7rr+ITBaRCe7+eorIIndfH4lIjBu+UEQecdO1UUT6V1QAItJIRN4RkZ9F5COchmLRum0i0kxEmojIFyKyyi2TS0RkDNAKWCAiC9z4z7t5Xici95bZz70istwtp2Pc8KYi8rIbtlpELnTDh4jIj278mSLSVFVXANOAK4Chqnp7eWHu3/BLdeH0+Jb+ZK1jwo89moLtOyn8PQkKCtn71UKaDupXKk7TQf3I+ngOAHtnf0fjE3sCENKhDfsWrQTAuycDX9Zewrp1BhFEwNM4HABP0yYUJqfWWJ7qiuihx5P6/gIAspdvJCiqCSEtYkrFCWkRQ1BEI7KXO4M8Ut9fQPQZx5dsP9PZPnXmAqLPOAGAvcs24M3Idt4v30BoQlzx/nw5uQBIcBASEgQBMtSmcc9O5G1LIn/7LrSgkLTPviNqyPGl4kQNOYHU9+cDkP7lD0T8tTsA+9b9SuGuPQDkbtyOJzwUCQ1Gc/PZ++MaALSgkJy1WwnxK2sDrc7ozW8zvwNgz/LNhEQ2JrxF9H7x9izfTG5yes0mrgEI7XIMhb//gXdnIhQWkjN3PuGnnFQqjjdpF4VbtqK+iidSaTTwFHJ/XILm5VV3kuusJj07kbctsbiO2PPJ90QPOaFUnOghJXVu2hf/I+Lk7m74Cez55Hs0v5D8HcnkbUukSc9OAOxdvJ7C9L0HPHbsOX9lzyffVUOu6r7q+hw0h65Pz2OJioyo7WQEDFWt0qu+qUzDtxvwUznhFwA9gR7AYOAxEUlw1/XAaYz+BafB1VlVjwdeBG7020c74HjgLGC6iIQD1wIZqtoXZ2j1P0WkPTAR+E5Ve6rqU0U7UNVtwHTgKXdd2Vr7NeA2Ve0OrAHu8VsX7KZrbJnwskbhDJ3+ixuvdzlxzgB2qmoPVe0GfK2qTwM7gYGqOtCNd4eq9gG6A6eKSHe/faSoai/geWCCG3aXWx7HunmYLyLNgDuBwW78ZcB4EenppvV1YJaIPFBemH+iRSQE52/09QHyX+uCWsZRkLS7eLkwKYWgFs3KxGlWEsfrw5eVjSc6kvwNW2ky6EQI8hB8REvCunQiOL45FHpJvu8Z2nw8nXbfvEVohzZkfjCrJrNVJ4TGx5G/s6TBX5CYSkh8bKk4IfGx5CeWxMlPTCU03mlchTSLpiDZGQJakJxGSLPo/Y7R/G+DyViwvCTA46Hr7CfpufoVMr9dRfaKTYcxR3WXU9Ypxcv5iamEtCzdSA2Jj6WgKI7Xhzcrm6CY0l8CooedxL61W9H8wlLhQZFNiBrcl6wfVldPBuqpRvGx5Pid4/sS99AoIeYAW+zviLP6Mnjew5z4n5to1Cr24BsEEE/zZniTk4uXvckpBDVvfsj7aTx4EPvmzD+cSat3QhNiyU/0qyOSUglNKH2+hcb7xfH68GbmEBwTUaltK9L0hC4U7E4n79fEqmeiHqrOz8GmvY+m65wn6fT6XYR3Lj3Cx5ja5lOt0qu+qUzDtyInA2+rqldVdwHf4DRUAZaqaqKq5gFbgNlu+Bqcxm6R91TVp6qbgK04Q2+HAFeKyEpgMRAHdPozCRSRKCBaVb9xg14FTvGLUvTgzE9l0lXWKcAbAKq6GijvW+Ua4HS3F7m/qmZUsK+LRWQ5sALoCnQ5SHoGA88VRVDVNOBEd7sf3HK6CmgLrFLVm4A9qvoxTqO5vDB/04Bvy7lh0GBkfjiLwqQUWs98lmaTRpG7cj34vBAcRNTfzmb7haPZdurfydvwKzH/vKS2k1v/lakII07qRrNLB7PjoddLAn0+1g0Zz6o+19HkuE40OroNpnLCO7em1aQr2T5pWukVQR7aPXMzu1/+nPztu2oncQ1U4pzlfHX8WOaeNold366h779H1naSGhxPXCzBHdqTu2hpbSclIMWe2z9ge3urhfs5mL1mK6uOH8G608eT/PIXdHppYi0nzJjAVpnJrdYBww9xv/7jlHx+y74yxyx7q0ABAW5U1VJdb+4EVodbUbq8VHGGa1XdKCK9gGHAAyIyT1VLPVDj9lxPAPqqapqIvAKE/4n0CDBHVS+tIC2T3f/1QGEicg/QHCj/YRYnzghgBMD98V34W0ztjIj27kolJL6kByE4vhne5JQycVIIiW+Od1cKBHnwRDQpnqgq5ZEXiuMd8eZT5G/7g7BjOgBQuMO5w733628CpuHb4qozaX7Z6QBkr9xMaKuSXseQhDgKkvaUil+QtKfUUOXQhDjyk5w73wUp6YS0iHHucreIoSC15J5Po7+0pd1jo9l4xf1407L2S4c3M4esH9YSNeA49m3YfljzWBflJ6US2qpkpEJoQhwFu0oPry9I2kNIq2YUJKVCkIegiCbFZRcSH0f7GZP4bdxU8n9LKrVdmymjyd2WyO7/flb9GakHOlx9Ou0vcwba7Fm1lcat4igq6UYJscUTVVVGflrJENFf31xA9zvLrXoDlm93CkEtWhQvB7Vohnf37gNssb9Gpw0g95vvwes93MmrV/IT9xCa4FdHxMeRn1i6Ps5PcuIUJLp1RGRjCtOyKrVtuYI8xJzZj/XDbj5s+agPauJz0Ld3X3H8jPnLkYeuJzgmgsJyPg+NqQ1aD5/TrYrK9PjOB8LcBhAA7vDcdOAS95nc5ji9oksO8fgXiYjHfe73KGADMAsY5Q7BRUQ6i0gTIAuoaNB/uevcXtc0v+d3r8DpmT5U3+JOrCUi3XCGKZciIq1whkO/ATwGFM0u45+2SCAbyBCRlsCZlTj2HGC033FigEXAX0WkoxvWREQOaXYgEbkOGApcqgf49WpVnaGqfVS1T201egFy124gpO0RBB/REkKCaXrmALIXLCoVJ3vBIiLOcz7Emg7pT87iVQBIeBjSKAyARv16gddLwZbtFO5KIbRDGzwxUQA0PqkX+Vt31GCuak/yq18VT7aRNmsxccOdBkKTXp3xZuYUD9kqUpCchjdrX/EkVHHDB5I+y7nc02cvJe4iZ/u4i0rCQ1s1o+N/buPXm6aSt3Vn8b6CYyMJinTme5PwUCJP6cG+LX9Ub4briJxVmwhrn0Bo6xZISDAx5/QnY07pajNjzhLihg8CIHrYX8n6nzPAJCiyCR1euYudU14je9kvpbZJmHAZQRGN+WPyizWTkXpgyytziiej2vnVMtpe5HwMxPbqSEHWvkN6ltf/eeBWQ3uTuWlnxZEDUP7PvxDc+giCEuIhOJjGgweR+92hTZLU+PRB5AT4MGeA7FWbCPerI2LPPZn0MnVE+pwlxXVuzFknkfXDmuLw2HNPRkKDCW3dgvD2CWSvPPhjJJH9e5C75XenIR1AauJzMLh5dPH2TXp2Ao9Yo9fUKYH2jO9Bezndn745H5gqIrcBucA2nOdimwKrcHpqb1XVpKJJmSppO05jORIYqaq5IvIizjDf5SIiwG7gPJzhxV4RWQW8gjNUuMhnwPsici6lnyEGZxjwdBFpjDOcuvzpPA/seeBlEfkZ+Jnyn3k+Fuc5Zx/OTwSNcsNnAF+LyE5VHSgiK4BfgB1AZX6v4QHgORFZi9MTfK+qfigiVwNvi0iYG+9O4FB+Xmo68Bvwo1PMfFi2h7pO8frY/eBztPrPQ4jHQ+ZHs8nf/Bux/7qS3HUbyVmwiMwPvqblI7fS5uuX8aVnkTThIQCCYqNp9Z8HwacUJqeya+Kjzi5372HPtDc58rXH0cJCCncms+v2x2szl7UiY95PRA3qzbE/PO/8jMP4Z4rXdZ39JOuGjAfgt9tfKPkZhwXLyZjvPLOb+NyHdJw+geaXnkbe77vZMtIpw1bjLiY4JoK2DzkDCrTQy/phtxDSMob2U8cgHg94PKR99gMZcwNkFlevj9/vmkGH1yc7P2f07jxyN+4gfvzfyVmzmcw5S0h9dw5tp46jy7fTKUzPYtu/nPJsdtUwQtslEH/TJcTf5IxM2HL5ZCQkmPgxF5O7aQdHf/kkACmvfknqO3NqLZt1TdK8lcSf1pMzfnwS7758lo0rGQEyeM5DzD39dgCOvfNSWp9/EkGNQhn20zNse2sB65/4kI7XDSVhSC+00Et+ejbLxtpPbJTi9ZH+xDM0m/oIeILI/vwrCn/dRsQ/r6bg543kfv8/Qv5yNHFT7kMimtLo5H54r7ua5MuuASAoviVBLVuQv2JVLWekDvD62H7Xf+j85j3gCSL13bnkbtxBqwmXkr1qMxlzlpLyzlza/3ss3b5/Hm96FltueAKA3I07SPvsB7rOfxa8Xn67cwa4k4m1f3Y8Ef26ERwbSfelL7LziXdIeWcuALH/1589Hwf2MOfq+hyMPasfLa48A/V68eXms9X9W5mK3XLPFJauWE16eiannXc5N1x7BReeM7S2k9Vg1ceZmatCaqu17g7z/VxV36+VBJhDtrnL0MC6OmpBWkZN/fJV4AoOqnhWWXP4bCloWttJaPD6tQvMiYhqUuKOyNpOQkBQldpOQoPXc5U1uqtbSLOj6t2J3Cyyc5W+26dkbqxXea7K5FbGGGOMMcYYY0ydV6UJnapCVa+urWNXRESGAo+UCf5VVc+vjfQYY4wxxhhjTHWojz9JVBW11vCti9yZpAPvh1yNMcYYY4wxAaU+TlBVFdbwNcYYY4wxxpgAE2iTW1nD1xhjjDHGGGMCTKD1+NrkVsYYY4wxxhhjGjTr8TXGGGOMMcaYAGOTWxljjDHGGGOMadDUnvE1xhhjjDHGGNOQBVqPrz3ja4wxxhhjjDGmQbMeX2OMMcYYY4wJMIE2q7M1fI0xxhhjjDEmwATaM7421NkYY4wxxhhjAoyqVulVFSJykYisExGfiPQ5QLwzRGSDiGwWkYl+4e1FZLEb/q6IhB7smNbwNcYYY4wxxpgAU5sNX2AtcAHwbUURRCQIeA44E+gCXCoiXdzVjwBPqWpHIA249mAHtIavMcYYY4wxxpgao6o/q+qGg0Q7HtisqltVNR94BzhXRAQYBLzvxnsVOO9gx7SGrzHGGGOMMcYEGK3iqwYcAezwW/7dDYsD0lW1sEz4AdnkVqbSOq6fJbWdhkMhIiNUdUZtp6Ohs3KufvWxjI+r7QQcovpYxvVRfSvng36LqoPqWxnXR1bG1c/KuGYU5v9Rpe/2IjICGOEXNMP/7yYic4H4cja9Q1U/qcqx/wzr8TUN2YiDRzGHgZVz9bMyrn5WxjXDyrn6WRlXPyvj6mdlXA+o6gxV7eP3mlFm/WBV7VbOq7KN3j+A1n7LR7phqUC0iASXCT8ga/gaY4wxxhhjjKlrlgKd3BmcQ4G/AZ+qM7PWAmC4G+8q4KCNaWv4GmOMMcYYY4ypMSJyvoj8DvQDvhCRWW54KxH5EsB9hvdfwCzgZ+A9VV3n7uI2YLyIbMZ55ve/BzumPeNrGjJ7NqRmWDlXPyvj6mdlXDOsnKuflXH1szKuflbGDZyqfgR8VE74TmCY3/KXwJflxNuKM+tzpclh+A0mY4wxxhhjjDGmzrKhzsYYY4wxxhhjGjRr+JpaISLxIvKOiGwRkZ9E5EsR6XyI+zhPRLpUVxoDiYh4RWSliKwVkZki0ri201QXiMgdIrJORFa75XNCBfGuFpFnD9Mxt4lIM/f93kM9johMFpEJ7vv7RGRwOXEGiMjnhyGtVb6OD0Ma2onI3/2W+4jI0+77ASJykt+6kSJy5Z88zgARyRCRFSKyQUS+FZGzK7vvsmmpb2qzjhCRx0TkF/c6/EhEomvq2A2JiESLyA1+y4elHmgIKlvXu3FfEZHhFa03xtRd1vA1NU5EBGdM/0JV7aCqvYFJQMtD3NV5QI02fEUkqCaPV4P2qWpPVe0G5AMj/Vf6TRcfMESkH3A20EtVuwODKf0j6nWeqt6tqnOrY9+H8TquqnZAccNXVZep6hh3cQBwkt+66ar6WhWO9Z2qHqeqRwNjgGdF5LRK7rtUWuqh2qwj5gDd3OtwI855Zg5dNHDDwSIFmvpS1wfSjcZKpmWhiPRx3395oBtiIjK2pm7WuZ+NiMjkouXywtz/33RvpK4VkZdEJKQm0hjIrOFrasNAoEBVpxcFqOoqIMj/7rOIPCsiV7vvp4jIevdu7ONu5fp/wGPu3dkOItJTRBb59QrEuNsuFJGnRGSZiPwsIn1F5EMR2SQiD/gd73IRWeLu74WiRq6I7BWRJ0RkFdCvbFpqosBq2HdAR/dD7DsR+RRYLyLhIvKyiKxxe70GQnEv5MciMkec3sp/ich4N84iEYl145X796nDEoAUVc0DUNUUVd3pnj//E5FV7vkS4cZvJSJfu+fVo0U7EZFL3TJbKyKPHCy8stwvIPPd8pwnIm3KiVPcMyEiZ4jTa7YcuMAvzvEi8qP79/qfiBzthn8rIj394n0vIj38dl/Rdfy9OD10a938XeJuP0BEvhGRT0Rkq3sdXeaW4RoR6eCX5unu9bpR3F5VEQly97vUzfP17mGnAP3d63ace5zPRaQdTuNsnLuuv5TuDT9QffGIm66NItK/vPJX1ZXAfTizTZbtaR/jV0e8U0FazhGRxW65zxWRln77eclNx1YRKWrEIyJXuvtcJSKvu2HNReQDt1yWishfKzpnDqMarSNUdbY7syfAIpzfa2zQ3Ov7F/d62CjOF+TBIvKDOHXM8SIS65brarfcurvbVnQOTQE6uOfgY25YUxF53z3WmyLOF/IAU1Fdf7d7Ta0VkRnllY2I9HbrtZ9EZJaIJLjhpeqAqibQPXag3WisNFUdpqrpB4gyFqipUSo9xbkZECsi5wEPVhAG8CZwDHAs0Ai4robSGLhU1V72qtEXTk/JU+WEDwA+91t+FrgaZ4ryDZRMxhbt/v8KMNwv/mrgVPf9fcBU9/1C4BH3/U3ATpwPujDgd3f/fwE+A0LceNOAK933Clzsvi83LfX9Bex1/w/G+R20Ue7fIxto7667GXjJfX8MsB0Id/9Gm4EIoDmQAYx04z0FjD3Q36euvoCmwEqcHqZpwKlAKLAV6OvGiXTL7Go3PMotk99wfnC9lVtOzd1483FGKpQb7u5zG9DMfe9101D02g486677DLjKfX8N8LH7fjIwwf8acdO0A+gECPAe7rVWlAf3/WDgA/f9VZRcQ52BZWXKp6Lr+EKcHrognC9l23GutwFAOiXX3h/AvX7X5VS/NH+Nc2O2E841Gg6MAO5044QBy4D27F9vFC/7l0U5ZXOg+uIJ9/0wYG7Z/frtryfwczn73gmEue+jK0hLDCX1yHV+x5wM/M/NYzMgFQgBuuKci0XnRqz7/1vAye77NkXpaah1BM55f3lt1w/V/cJpYBTifCH2AD8BL+Fcv+cCHwPPAPe48QcBKw9yDrUD1pa5VjJwbiR4gB+LzqVAelFOXe+Gx/rFeR04x33/Ck69GuKWc3M3/BK/83+/OqCKaRwEfFtOuACPAWuBNcAlfn/bb9xrdSvOTY/LgCVuvA5+eZmOU59uBM52w4Pc/S51r8vr3fBF7jmzEhjnHudz99xKwqnXVwL9KV0n9nS3XY3TgI9xwxcCj7jp2gj0P0AZNALewflJm4+AxUAfd90291xvAnwBrHLL5BKcz6p8N98L3PjPu3leh/s55Lefe4Hlbvxj/M6Rl92w1cCFbvgQnOtmOTATaOqGHwOkAc/77Xu/sDL5Gwc8WNvXQ0N/WY+vqQ8ygFzgvyJyAZBTNoKIROF8uHzjBr0KnOIX5VP3/zXAOlVNVOfu7lacBsppQG9gqYisdJePcrfxAh9UNi31VCM338twvqwW/RbaElX91X1/MvAGgKr+gtO4KxpmtUBVs1R1N04ZfeaGrwHaVeLvU+eo6l6cc2IEsBt4F7geSFTVpW6cTC3piZqnqhmqmgusB9oCfXHu0O92472Jk++KwssqGl7aU1V7Anf7reuH0+gB50vZyQfIzjHAr6q6SZ1P2Df81kUBM0VkLU4jpKsbPhM4W5yhV9fgfEGqjJOBt1XVq6q7cL589XXXLfW79rYAs93wNThfnIq8p6o+Vd2Ec40eg/MF40r3PF2McxOqUyXTVEolzscP3f9/KpOu/XZVQfhq4E0RuRyn8VKeI4FZIrIGuIWScgf4QlXzVDUFSMa5gTAImOmGoap73LiDcYZcr8Sp5yJFpOkB0vxn1XodISJ34JTnm4c5b3XVr6q6RlV9OF/Q57nXb9H1cjLOtY+qzgfiRCTS3ba8c6g8S1T1d/cYKznw+d4glVfXizPabKA7KmMNzvXXtcymRwPdgDnutXEnJaMRKlMHHIpuOPVRWRfgNCp74NQFjxX1OrthI3Fu7F8BdFbV44EXgRv99tEO5ydhzgKmi0g4cC2Qoap9cervf4pIe2AiziMfPVX1qaIdqOo2nAb0U+6678qk8zXgNnWGkq8B7vFbF+yma2yZ8LJGATmq+hc3Xu9y4pwB7FTVHuo8lvG1qj6NcyNioKoOdOPdoap9gO7AqUWjJVwpqtoLp3E8wQ27yy2PY908zBdnLo47gcFu/GU4vynb003r6zh1/APlhfkn2v2cvQLnpq+pRgH33J6pE9bh3C0tq5DSw+/DwfnxahE5HqcxOhxnaOGgQzxmnvu/z+990XIwzhfYV1W1vGfHclXVexjTUhftcxtWxdxRXdmV3L5smfqXd72tZ9y/+0JgofvlZ/QBovuXgZf6k+/7cRol54szJHchgKrmiMgcnN6li9n/S0ZF1/GBVPY80TLbKc41eqOqzvJfISIDDjENlVGUroP9HY/D6X0o6yycRts5wB0icmw5cZ4BnlTVT908TC7n+JVJgwc40b3hUp1qtY5wGyJnA6e5jb9AcLAyK6jktgc6h+prvXVYlVPXX4/TKOqjqjvEeTYzvMxmgnMjvV85u9yvDvC7SXo4Fd9oBHaJSNGNxkzcG40AIlL2RuNAv32859742CQi/jcau0vJJF5RODca8w81gRXc1JrpF6WyNxpPAZ4GUNXVIrK6nDhrgCfEeXzo83Ia4EUuFpEROOd7As58MUX7809P0WNBg4G/FW2sqmniPIbTBfjBrQtDcXp/V6nqTSIyWVU/FpFP3G32C/MzDadHv6L0msPEenxNbZgPhLmVDgDu3TYBuohImDiTFJzmrmsKRKnzA9bjcO5iAmThDJ1DVTOANCl5Hu8KnJ6mypoHDBeRFu4xY0WkbdlIB0hLIPgOZ6gU4kyo0QZn2PdBHYa/T40TkaNFxL9HsSdOIydBRPq6cSLkwJP6LMG5m9xMnGfGL8XJd0Xhh+J/lHwQX4bz96nILzi9ah3c5Uv91kXhDE8DZ0iqvxdxvmgsVdW0Musquo7TgUvEeSa3Oc6XlSWVyZCfi0TE46b3KJzzbBYwyr0zjoh0FpEm+NUD5Sh33eE4H9283gU8VybcA7RW1QXAbTjl27SctPiX+1WVOOR8nHKJc48T64bPxq/3Rvyey64F1VJHiMgZwK3A/6lqQxllczj4l/cAnJ6qzAPEP9C1ErAqqOuLztsU93O/vJt8G4Dm4kyOhYiEiEjXA9QBVbGO8ns4D+Rw3GgsGnHUXlVnUz0qe6PxoFR1I9ALpwH8gIjcXTaO23M9AecmWnecodH+NzUqmx4B5viVURdVvbboxpyqTnb/1/LC/NJzD84jIOMPPcfmUFnD19Q494I/HxgszuyE64CHcZ4PeQ/nuYz3gBXuJhHA5+7dve8pqRzeAW4RZ4KUDjhfHh9z4/XEeUassmlajzNkZba7/Rycu4BlVZSWQDAN8Lh3w98FrnaHrFbWn/771JKmwKviTlCCc2f3bpxnhp4RZ7KzOezfC1DMvds+EViA88zRT6r6SUXhh5i+G4F/uGm7Auc52YrSkYszjO8LcSa3SvZb/SjwsIisoMyHvKr+hNNz8HI5+6zoOn4L5875KpzG2q2qmnSIeduO01j+CudZ0FycRvh6YLk4w7JfcNO7GvCKM+HTuDL7+Qw4X9wJpcqs+zPnY3+3vtmA0+Ado6rzysQJAt5wr5MVwNPqTLpSNi2TcYaY/wSkHOzAqroOZ0KUb9xz70l31RigjziT6KynzGzLNay66ohncereOW75Ta9g+0AzGejtltcUDnIDRVVTcXqn1krJ5Fam/Lp+MvAfnO8js3CedS1FVfNxGsSPuNfkSpzJnSqqA6oioG80ur7FnVhLRLrh9MiXIiKtcIZDv4HzjHKvctIWiTNSJUOcSQXPrMSx5+A34kucifcWAX8VkY5uWBM59J/lvA4YClzq9rqbaiYaMCOGjDHGHAr3S8RCnAk+auRDWURewRmi9n5NHM8YY+oDtz6eitPzm4szEdNYnJuaZ+L01D6gqu+6IwAmqGrRrPgL3eVl/uvc+jYX6IPTIByvqp+7vdYP4AzVFpxnn8/DmddkFs4cC6/gNOyL9tUZeB+nR/lGnFF7e1X1cXckynScmZW3Av9whwv7p6sZziSK7SrIfyOcm7A9cEZfHQGMdrfd5uahN06D14fzKMAod/2NOI+m7VTVgW6+T8KZ9DED+FRVXynaj6qmiPNTSY+r6gC31/85d/9enAmxPhSRQTiTc4W5ybxTVYvmlDkoESnEmQshyw36UFXreqdAvWYNX2OMMfsR5/cXH8T5IjTzYPEP43FfwRq+xhhT7ay+NYHGGr7GGGOMMcYEGGv4mkBjDV9jjDHGGGNMrRORoTjDh/39qqrn10Z6TMNiDV9jjDHGGGOMMQ2azepsjDHGGGOMMaZBs4avMcYYY4wxxpgGzRq+xhhjjDHGGGMaNGv4GmOMMcYYY4xp0Kzha4wxxhhjjDGmQft/kqY4GkfLSjc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C428E9-F6E2-42A2-B5A0-FD7C7C6D06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62" r="28653" b="62389"/>
          <a:stretch/>
        </p:blipFill>
        <p:spPr>
          <a:xfrm>
            <a:off x="3266146" y="737946"/>
            <a:ext cx="2363148" cy="21290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45EC15-4F67-4B19-A335-32E3575C7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218"/>
          <a:stretch/>
        </p:blipFill>
        <p:spPr>
          <a:xfrm>
            <a:off x="6354756" y="811547"/>
            <a:ext cx="3190649" cy="20457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0B2EF1-826B-4C9C-A982-969F1A5B65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761"/>
          <a:stretch/>
        </p:blipFill>
        <p:spPr>
          <a:xfrm>
            <a:off x="293147" y="845426"/>
            <a:ext cx="2363147" cy="19777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877370-B91C-45F7-8C29-6EF862C1CB8D}"/>
              </a:ext>
            </a:extLst>
          </p:cNvPr>
          <p:cNvSpPr txBox="1"/>
          <p:nvPr/>
        </p:nvSpPr>
        <p:spPr>
          <a:xfrm>
            <a:off x="3093208" y="2820972"/>
            <a:ext cx="3114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Filling whole components relationship</a:t>
            </a:r>
            <a:endParaRPr lang="ko-KR" alt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2589D0-8EF6-4381-B87C-63BA6C361210}"/>
              </a:ext>
            </a:extLst>
          </p:cNvPr>
          <p:cNvSpPr txBox="1"/>
          <p:nvPr/>
        </p:nvSpPr>
        <p:spPr>
          <a:xfrm>
            <a:off x="6323568" y="2820972"/>
            <a:ext cx="2924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Quantization of components relationship</a:t>
            </a:r>
            <a:endParaRPr lang="ko-KR" alt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643C31-0481-49F3-B876-BF1E40035D8D}"/>
              </a:ext>
            </a:extLst>
          </p:cNvPr>
          <p:cNvSpPr txBox="1"/>
          <p:nvPr/>
        </p:nvSpPr>
        <p:spPr>
          <a:xfrm>
            <a:off x="359313" y="2794743"/>
            <a:ext cx="229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Product structural network</a:t>
            </a:r>
            <a:endParaRPr lang="ko-KR" altLang="en-US" sz="1200" b="1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DEC65328-9549-4791-8C3E-AE7DA501495B}"/>
              </a:ext>
            </a:extLst>
          </p:cNvPr>
          <p:cNvSpPr/>
          <p:nvPr/>
        </p:nvSpPr>
        <p:spPr>
          <a:xfrm rot="5400000">
            <a:off x="2743026" y="1670978"/>
            <a:ext cx="320778" cy="26302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AEB4EA-3169-4DC2-BD3E-69340C031485}"/>
              </a:ext>
            </a:extLst>
          </p:cNvPr>
          <p:cNvSpPr txBox="1"/>
          <p:nvPr/>
        </p:nvSpPr>
        <p:spPr>
          <a:xfrm>
            <a:off x="9420096" y="1120505"/>
            <a:ext cx="2691366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Build the T-generation network model</a:t>
            </a:r>
          </a:p>
          <a:p>
            <a:endParaRPr lang="en-US" altLang="ko-KR" sz="1400" dirty="0"/>
          </a:p>
          <a:p>
            <a:r>
              <a:rPr lang="en-US" altLang="ko-KR" sz="1400" dirty="0"/>
              <a:t>Only consider physical relationship degree between two components </a:t>
            </a:r>
            <a:r>
              <a:rPr lang="en-US" altLang="ko-KR" sz="1400" dirty="0">
                <a:solidFill>
                  <a:srgbClr val="FF0000"/>
                </a:solidFill>
              </a:rPr>
              <a:t>(limitation)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D168F9E-DC8A-41D8-AE73-71E7FC3466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983" r="5403"/>
          <a:stretch/>
        </p:blipFill>
        <p:spPr>
          <a:xfrm>
            <a:off x="621109" y="3370546"/>
            <a:ext cx="3398768" cy="3159018"/>
          </a:xfrm>
          <a:prstGeom prst="rect">
            <a:avLst/>
          </a:prstGeom>
        </p:spPr>
      </p:pic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5FCD3BBA-15EC-470B-928F-DEA2A794A303}"/>
              </a:ext>
            </a:extLst>
          </p:cNvPr>
          <p:cNvSpPr/>
          <p:nvPr/>
        </p:nvSpPr>
        <p:spPr>
          <a:xfrm rot="5400000">
            <a:off x="5831636" y="1670979"/>
            <a:ext cx="320778" cy="26302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C93E655-46E7-45A0-834F-71BBAAE05FB0}"/>
              </a:ext>
            </a:extLst>
          </p:cNvPr>
          <p:cNvGrpSpPr/>
          <p:nvPr/>
        </p:nvGrpSpPr>
        <p:grpSpPr>
          <a:xfrm>
            <a:off x="4155210" y="3836489"/>
            <a:ext cx="8039972" cy="2387078"/>
            <a:chOff x="4009292" y="3836489"/>
            <a:chExt cx="8039972" cy="238707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1098CA-0556-42AB-A432-678731E89FE2}"/>
                </a:ext>
              </a:extLst>
            </p:cNvPr>
            <p:cNvSpPr txBox="1"/>
            <p:nvPr/>
          </p:nvSpPr>
          <p:spPr>
            <a:xfrm>
              <a:off x="4264925" y="3836489"/>
              <a:ext cx="16758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B050"/>
                  </a:solidFill>
                </a:rPr>
                <a:t>Important factors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409697-62D0-4701-9FB6-8C2E08A4C970}"/>
                </a:ext>
              </a:extLst>
            </p:cNvPr>
            <p:cNvSpPr txBox="1"/>
            <p:nvPr/>
          </p:nvSpPr>
          <p:spPr>
            <a:xfrm>
              <a:off x="9837161" y="3879166"/>
              <a:ext cx="8343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B050"/>
                  </a:solidFill>
                </a:rPr>
                <a:t>Reason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5B03AB-BF93-4FAD-943D-46D9F88A46F7}"/>
                </a:ext>
              </a:extLst>
            </p:cNvPr>
            <p:cNvSpPr txBox="1"/>
            <p:nvPr/>
          </p:nvSpPr>
          <p:spPr>
            <a:xfrm>
              <a:off x="6659001" y="3887017"/>
              <a:ext cx="12924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B050"/>
                  </a:solidFill>
                </a:rPr>
                <a:t>description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F6F2C1-4682-41A8-8082-C7DDBAF0B72D}"/>
                </a:ext>
              </a:extLst>
            </p:cNvPr>
            <p:cNvSpPr txBox="1"/>
            <p:nvPr/>
          </p:nvSpPr>
          <p:spPr>
            <a:xfrm>
              <a:off x="4009292" y="4554180"/>
              <a:ext cx="2114244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Structural complexity</a:t>
              </a:r>
            </a:p>
            <a:p>
              <a:endParaRPr lang="en-US" altLang="ko-KR" sz="1600" b="1" dirty="0"/>
            </a:p>
            <a:p>
              <a:r>
                <a:rPr lang="en-US" altLang="ko-KR" sz="1600" b="1" dirty="0"/>
                <a:t>Structural importance</a:t>
              </a:r>
            </a:p>
            <a:p>
              <a:endParaRPr lang="en-US" altLang="ko-KR" sz="1600" b="1" dirty="0"/>
            </a:p>
            <a:p>
              <a:r>
                <a:rPr lang="en-US" altLang="ko-KR" sz="1600" b="1" dirty="0"/>
                <a:t>Structural robustness</a:t>
              </a:r>
              <a:endParaRPr lang="en-US" altLang="ko-KR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49D5C7-6F08-4432-9E18-FFD4A320B130}"/>
                </a:ext>
              </a:extLst>
            </p:cNvPr>
            <p:cNvSpPr txBox="1"/>
            <p:nvPr/>
          </p:nvSpPr>
          <p:spPr>
            <a:xfrm>
              <a:off x="6354756" y="4554180"/>
              <a:ext cx="2114244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Structural relationship</a:t>
              </a:r>
            </a:p>
            <a:p>
              <a:endParaRPr lang="en-US" altLang="ko-KR" sz="1600" dirty="0"/>
            </a:p>
            <a:p>
              <a:r>
                <a:rPr lang="en-US" altLang="ko-KR" sz="1600" dirty="0"/>
                <a:t>Structural influence</a:t>
              </a:r>
            </a:p>
            <a:p>
              <a:endParaRPr lang="en-US" altLang="ko-KR" sz="1600" dirty="0"/>
            </a:p>
            <a:p>
              <a:r>
                <a:rPr lang="en-US" altLang="ko-KR" sz="1600" dirty="0"/>
                <a:t>Structural stability</a:t>
              </a:r>
              <a:endParaRPr lang="en-US" altLang="ko-KR" sz="1600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86B8CEF-82E1-4728-93D4-5AD33E7C8069}"/>
                </a:ext>
              </a:extLst>
            </p:cNvPr>
            <p:cNvSpPr txBox="1"/>
            <p:nvPr/>
          </p:nvSpPr>
          <p:spPr>
            <a:xfrm>
              <a:off x="8700220" y="4407685"/>
              <a:ext cx="3349044" cy="18158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- Enhance productivity</a:t>
              </a:r>
            </a:p>
            <a:p>
              <a:r>
                <a:rPr lang="en-US" altLang="ko-KR" sz="1400" dirty="0"/>
                <a:t>- Reduce cost</a:t>
              </a:r>
            </a:p>
            <a:p>
              <a:endParaRPr lang="en-US" altLang="ko-KR" sz="1400" dirty="0"/>
            </a:p>
            <a:p>
              <a:r>
                <a:rPr lang="en-US" altLang="ko-KR" sz="1400" dirty="0"/>
                <a:t>- Find a pivotal role component</a:t>
              </a:r>
            </a:p>
            <a:p>
              <a:r>
                <a:rPr lang="en-US" altLang="ko-KR" sz="1400" dirty="0"/>
                <a:t>  (favorable information)</a:t>
              </a:r>
            </a:p>
            <a:p>
              <a:endParaRPr lang="en-US" altLang="ko-KR" sz="1400" dirty="0"/>
            </a:p>
            <a:p>
              <a:r>
                <a:rPr lang="en-US" altLang="ko-KR" sz="1400" dirty="0"/>
                <a:t>- Examine structural Inherent tolerance    against failures design changes of a product</a:t>
              </a:r>
            </a:p>
          </p:txBody>
        </p:sp>
      </p:grp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D14F5C56-260D-4FF2-BADD-37230C4AB48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18547" y="1834312"/>
            <a:ext cx="167228" cy="3146249"/>
          </a:xfrm>
          <a:prstGeom prst="bentConnector4">
            <a:avLst>
              <a:gd name="adj1" fmla="val -136700"/>
              <a:gd name="adj2" fmla="val 10004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97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60331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2554" y="122553"/>
            <a:ext cx="1132771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dirty="0" err="1">
                <a:latin typeface="Arial Narrow" panose="020B0606020202030204" pitchFamily="34" charset="0"/>
              </a:rPr>
              <a:t>i</a:t>
            </a:r>
            <a:r>
              <a:rPr lang="en-US" altLang="ko-KR" sz="2400" dirty="0">
                <a:latin typeface="Arial Narrow" panose="020B0606020202030204" pitchFamily="34" charset="0"/>
              </a:rPr>
              <a:t>) </a:t>
            </a:r>
            <a:r>
              <a:rPr lang="en-US" altLang="ko-KR" sz="2400" b="1" dirty="0">
                <a:latin typeface="Arial Narrow" panose="020B0606020202030204" pitchFamily="34" charset="0"/>
              </a:rPr>
              <a:t>Product structure complexity </a:t>
            </a:r>
            <a:r>
              <a:rPr lang="en-US" altLang="ko-KR" sz="2400" dirty="0">
                <a:latin typeface="Arial Narrow" panose="020B0606020202030204" pitchFamily="34" charset="0"/>
              </a:rPr>
              <a:t>(Average node strength, average path length, clustering coefficient)</a:t>
            </a:r>
            <a:endParaRPr lang="ko-KR" altLang="en-US" sz="2400" dirty="0">
              <a:latin typeface="Arial Narrow" panose="020B0606020202030204" pitchFamily="34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0" y="6600825"/>
            <a:ext cx="12192000" cy="2571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C3C0419-FD95-4B4D-8BB7-FDF5F9D2B6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034"/>
          <a:stretch/>
        </p:blipFill>
        <p:spPr>
          <a:xfrm>
            <a:off x="390297" y="922589"/>
            <a:ext cx="5997348" cy="2193992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50955473-BA65-4B61-86A1-D549DC126C0C}"/>
              </a:ext>
            </a:extLst>
          </p:cNvPr>
          <p:cNvGrpSpPr/>
          <p:nvPr/>
        </p:nvGrpSpPr>
        <p:grpSpPr>
          <a:xfrm>
            <a:off x="1140646" y="3654542"/>
            <a:ext cx="2651760" cy="2526492"/>
            <a:chOff x="122554" y="3472710"/>
            <a:chExt cx="2651760" cy="25264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ED4C27E-A8B3-4E00-92F3-B5AF429D01B1}"/>
                </a:ext>
              </a:extLst>
            </p:cNvPr>
            <p:cNvSpPr txBox="1"/>
            <p:nvPr/>
          </p:nvSpPr>
          <p:spPr>
            <a:xfrm>
              <a:off x="299943" y="3472710"/>
              <a:ext cx="2296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Node Strength(S</a:t>
              </a:r>
              <a:r>
                <a:rPr lang="en-US" altLang="ko-KR" sz="1200" b="1" baseline="-25000" dirty="0">
                  <a:solidFill>
                    <a:srgbClr val="FF0000"/>
                  </a:solidFill>
                </a:rPr>
                <a:t>i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)</a:t>
              </a:r>
              <a:endParaRPr lang="ko-KR" altLang="en-US" sz="12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49CD95-5BDF-4C14-9492-6976DEDB514A}"/>
                </a:ext>
              </a:extLst>
            </p:cNvPr>
            <p:cNvSpPr txBox="1"/>
            <p:nvPr/>
          </p:nvSpPr>
          <p:spPr>
            <a:xfrm>
              <a:off x="596579" y="5722203"/>
              <a:ext cx="1691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</a:rPr>
                <a:t>S</a:t>
              </a:r>
              <a:r>
                <a:rPr lang="en-US" altLang="ko-KR" sz="1200" baseline="-25000" dirty="0">
                  <a:solidFill>
                    <a:schemeClr val="accent1"/>
                  </a:solidFill>
                </a:rPr>
                <a:t>i</a:t>
              </a:r>
              <a:r>
                <a:rPr lang="en-US" altLang="ko-KR" sz="1200" dirty="0">
                  <a:solidFill>
                    <a:schemeClr val="accent1"/>
                  </a:solidFill>
                </a:rPr>
                <a:t> = 0.2 + 0.3 + 0.4 = 0.9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7F55914-0740-482E-94E3-85C7A5F5F271}"/>
                </a:ext>
              </a:extLst>
            </p:cNvPr>
            <p:cNvGrpSpPr/>
            <p:nvPr/>
          </p:nvGrpSpPr>
          <p:grpSpPr>
            <a:xfrm>
              <a:off x="122554" y="3885315"/>
              <a:ext cx="2651760" cy="1442585"/>
              <a:chOff x="390297" y="3443260"/>
              <a:chExt cx="2651760" cy="1442585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032BE638-6440-4322-BC5D-778AA9A7AD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2842" t="53742" r="27352" b="12214"/>
              <a:stretch/>
            </p:blipFill>
            <p:spPr>
              <a:xfrm>
                <a:off x="390297" y="3443260"/>
                <a:ext cx="2651760" cy="1442585"/>
              </a:xfrm>
              <a:prstGeom prst="rect">
                <a:avLst/>
              </a:prstGeom>
            </p:spPr>
          </p:pic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E048B604-4826-4BC4-A932-CADCFCF9B5D6}"/>
                  </a:ext>
                </a:extLst>
              </p:cNvPr>
              <p:cNvSpPr/>
              <p:nvPr/>
            </p:nvSpPr>
            <p:spPr>
              <a:xfrm>
                <a:off x="1591324" y="3883501"/>
                <a:ext cx="280185" cy="280185"/>
              </a:xfrm>
              <a:prstGeom prst="ellipse">
                <a:avLst/>
              </a:prstGeom>
              <a:solidFill>
                <a:schemeClr val="accent1">
                  <a:alpha val="4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7983F0F-80B5-485F-86BE-BC37C35897C6}"/>
              </a:ext>
            </a:extLst>
          </p:cNvPr>
          <p:cNvGrpSpPr/>
          <p:nvPr/>
        </p:nvGrpSpPr>
        <p:grpSpPr>
          <a:xfrm>
            <a:off x="4460532" y="3658628"/>
            <a:ext cx="2651760" cy="2522406"/>
            <a:chOff x="2948673" y="3566426"/>
            <a:chExt cx="2651760" cy="2522406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B486414-EE9C-4201-81CB-70B2887339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842" t="47902" r="27352"/>
            <a:stretch/>
          </p:blipFill>
          <p:spPr>
            <a:xfrm>
              <a:off x="2948673" y="3604291"/>
              <a:ext cx="2651760" cy="220754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F0B18B-6B70-4AEC-8B8C-6BA3E01847F4}"/>
                </a:ext>
              </a:extLst>
            </p:cNvPr>
            <p:cNvSpPr txBox="1"/>
            <p:nvPr/>
          </p:nvSpPr>
          <p:spPr>
            <a:xfrm>
              <a:off x="3185528" y="3566426"/>
              <a:ext cx="2296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Path length (</a:t>
              </a:r>
              <a:r>
                <a:rPr lang="en-US" altLang="ko-KR" sz="1200" b="1" dirty="0" err="1">
                  <a:solidFill>
                    <a:srgbClr val="FF0000"/>
                  </a:solidFill>
                </a:rPr>
                <a:t>d</a:t>
              </a:r>
              <a:r>
                <a:rPr lang="en-US" altLang="ko-KR" sz="1200" b="1" baseline="-25000" dirty="0" err="1">
                  <a:solidFill>
                    <a:srgbClr val="FF0000"/>
                  </a:solidFill>
                </a:rPr>
                <a:t>ij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)</a:t>
              </a:r>
              <a:endParaRPr lang="ko-KR" altLang="en-US" sz="12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8B51C3-390F-4AA3-83C7-FD5E5F46EE8C}"/>
                </a:ext>
              </a:extLst>
            </p:cNvPr>
            <p:cNvSpPr txBox="1"/>
            <p:nvPr/>
          </p:nvSpPr>
          <p:spPr>
            <a:xfrm>
              <a:off x="3488199" y="5811833"/>
              <a:ext cx="1691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accent1"/>
                  </a:solidFill>
                </a:rPr>
                <a:t>d</a:t>
              </a:r>
              <a:r>
                <a:rPr lang="en-US" altLang="ko-KR" sz="1200" baseline="-25000" dirty="0" err="1">
                  <a:solidFill>
                    <a:schemeClr val="accent1"/>
                  </a:solidFill>
                </a:rPr>
                <a:t>ij</a:t>
              </a:r>
              <a:r>
                <a:rPr lang="en-US" altLang="ko-KR" sz="1200" dirty="0">
                  <a:solidFill>
                    <a:schemeClr val="accent1"/>
                  </a:solidFill>
                </a:rPr>
                <a:t> = path 3 = 4.5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3589B55-2C84-45EC-98C8-83B1E78366F5}"/>
              </a:ext>
            </a:extLst>
          </p:cNvPr>
          <p:cNvGrpSpPr/>
          <p:nvPr/>
        </p:nvGrpSpPr>
        <p:grpSpPr>
          <a:xfrm>
            <a:off x="8073710" y="3658628"/>
            <a:ext cx="2503619" cy="2359373"/>
            <a:chOff x="6065874" y="3531825"/>
            <a:chExt cx="2503619" cy="235937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64CB8D1-0156-4F36-A168-43E0638F3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65874" y="3969087"/>
              <a:ext cx="2503619" cy="192211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7C579F-F38C-4B58-88EE-10F1A2B68815}"/>
                </a:ext>
              </a:extLst>
            </p:cNvPr>
            <p:cNvSpPr txBox="1"/>
            <p:nvPr/>
          </p:nvSpPr>
          <p:spPr>
            <a:xfrm>
              <a:off x="6096000" y="3531825"/>
              <a:ext cx="2296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Clustering coefficient (C</a:t>
              </a:r>
              <a:r>
                <a:rPr lang="en-US" altLang="ko-KR" sz="1200" b="1" baseline="-25000" dirty="0">
                  <a:solidFill>
                    <a:srgbClr val="FF0000"/>
                  </a:solidFill>
                </a:rPr>
                <a:t>i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)</a:t>
              </a:r>
              <a:endParaRPr lang="ko-KR" altLang="en-US" sz="1200" b="1" dirty="0"/>
            </a:p>
          </p:txBody>
        </p: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DA087B2-AFBC-4CF5-9606-DC5CAD676D37}"/>
              </a:ext>
            </a:extLst>
          </p:cNvPr>
          <p:cNvCxnSpPr/>
          <p:nvPr/>
        </p:nvCxnSpPr>
        <p:spPr>
          <a:xfrm>
            <a:off x="28719" y="3352800"/>
            <a:ext cx="1219199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2218E08-B324-4DFA-A952-7956C9037E08}"/>
              </a:ext>
            </a:extLst>
          </p:cNvPr>
          <p:cNvSpPr txBox="1"/>
          <p:nvPr/>
        </p:nvSpPr>
        <p:spPr>
          <a:xfrm>
            <a:off x="6578145" y="1099921"/>
            <a:ext cx="53319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Average</a:t>
            </a:r>
            <a:r>
              <a:rPr lang="ko-KR" altLang="en-US" sz="1600" dirty="0"/>
              <a:t> </a:t>
            </a:r>
            <a:r>
              <a:rPr lang="en-US" altLang="ko-KR" sz="1600" dirty="0"/>
              <a:t>node</a:t>
            </a:r>
            <a:r>
              <a:rPr lang="ko-KR" altLang="en-US" sz="1600" dirty="0"/>
              <a:t> </a:t>
            </a:r>
            <a:r>
              <a:rPr lang="en-US" altLang="ko-KR" sz="1600" dirty="0"/>
              <a:t>strength  : </a:t>
            </a:r>
            <a:br>
              <a:rPr lang="en-US" altLang="ko-KR" sz="1600" dirty="0"/>
            </a:br>
            <a:r>
              <a:rPr lang="en-US" altLang="ko-KR" sz="1600" dirty="0"/>
              <a:t>     </a:t>
            </a:r>
            <a:r>
              <a:rPr lang="ko-KR" altLang="en-US" sz="1200" dirty="0"/>
              <a:t>얼마나 각 </a:t>
            </a:r>
            <a:r>
              <a:rPr lang="en-US" altLang="ko-KR" sz="1200" dirty="0"/>
              <a:t>component</a:t>
            </a:r>
            <a:r>
              <a:rPr lang="ko-KR" altLang="en-US" sz="1200" dirty="0"/>
              <a:t>가 다른 </a:t>
            </a:r>
            <a:r>
              <a:rPr lang="en-US" altLang="ko-KR" sz="1200" dirty="0"/>
              <a:t>components </a:t>
            </a:r>
            <a:r>
              <a:rPr lang="ko-KR" altLang="en-US" sz="1200" dirty="0"/>
              <a:t>들과 </a:t>
            </a:r>
            <a:r>
              <a:rPr lang="ko-KR" altLang="en-US" sz="1200" dirty="0" err="1"/>
              <a:t>연결되어있는가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en-US" altLang="ko-KR" sz="1600" dirty="0"/>
              <a:t>Average Path length :</a:t>
            </a:r>
            <a:br>
              <a:rPr lang="en-US" altLang="ko-KR" sz="1600" dirty="0"/>
            </a:br>
            <a:r>
              <a:rPr lang="en-US" altLang="ko-KR" sz="1600" dirty="0"/>
              <a:t>     </a:t>
            </a:r>
            <a:r>
              <a:rPr lang="en-US" altLang="ko-KR" sz="1200" dirty="0"/>
              <a:t>node</a:t>
            </a:r>
            <a:r>
              <a:rPr lang="ko-KR" altLang="en-US" sz="1200" dirty="0"/>
              <a:t>에서</a:t>
            </a:r>
            <a:r>
              <a:rPr lang="en-US" altLang="ko-KR" sz="1200" dirty="0"/>
              <a:t> node </a:t>
            </a:r>
            <a:r>
              <a:rPr lang="ko-KR" altLang="en-US" sz="1200" dirty="0"/>
              <a:t>간의 평균 최단 거리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en-US" altLang="ko-KR" sz="1600" dirty="0"/>
              <a:t>Average clustering coefficient :</a:t>
            </a:r>
            <a:br>
              <a:rPr lang="en-US" altLang="ko-KR" sz="1600" dirty="0"/>
            </a:br>
            <a:r>
              <a:rPr lang="en-US" altLang="ko-KR" sz="1600" dirty="0"/>
              <a:t>     </a:t>
            </a:r>
            <a:r>
              <a:rPr lang="ko-KR" altLang="en-US" sz="1200" dirty="0"/>
              <a:t>얼마나 각 </a:t>
            </a:r>
            <a:r>
              <a:rPr lang="en-US" altLang="ko-KR" sz="1200" dirty="0"/>
              <a:t>nodes </a:t>
            </a:r>
            <a:r>
              <a:rPr lang="ko-KR" altLang="en-US" sz="1200" dirty="0"/>
              <a:t>들이 </a:t>
            </a:r>
            <a:r>
              <a:rPr lang="en-US" altLang="ko-KR" sz="1200" dirty="0"/>
              <a:t>locally connected </a:t>
            </a:r>
            <a:r>
              <a:rPr lang="ko-KR" altLang="en-US" sz="1200" dirty="0"/>
              <a:t>되었는가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2390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60331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0" y="6600825"/>
            <a:ext cx="12192000" cy="2571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E14FF-6725-4D2F-8D64-949F6A57D567}"/>
              </a:ext>
            </a:extLst>
          </p:cNvPr>
          <p:cNvSpPr txBox="1"/>
          <p:nvPr/>
        </p:nvSpPr>
        <p:spPr>
          <a:xfrm>
            <a:off x="122554" y="122553"/>
            <a:ext cx="81336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dirty="0">
                <a:latin typeface="Arial Narrow" panose="020B0606020202030204" pitchFamily="34" charset="0"/>
              </a:rPr>
              <a:t>ii) </a:t>
            </a:r>
            <a:r>
              <a:rPr lang="en-US" altLang="ko-KR" sz="2400" b="1" dirty="0">
                <a:latin typeface="Arial Narrow" panose="020B0606020202030204" pitchFamily="34" charset="0"/>
              </a:rPr>
              <a:t>Product structural importance </a:t>
            </a:r>
            <a:r>
              <a:rPr lang="en-US" altLang="ko-KR" sz="2400" dirty="0">
                <a:latin typeface="Arial Narrow" panose="020B0606020202030204" pitchFamily="34" charset="0"/>
              </a:rPr>
              <a:t>&amp; iii) </a:t>
            </a:r>
            <a:r>
              <a:rPr lang="en-US" altLang="ko-KR" sz="2400" b="1" dirty="0">
                <a:latin typeface="Arial Narrow" panose="020B0606020202030204" pitchFamily="34" charset="0"/>
              </a:rPr>
              <a:t>Product structural robustness</a:t>
            </a:r>
            <a:endParaRPr lang="ko-KR" altLang="en-US" sz="2400" b="1" dirty="0">
              <a:latin typeface="Arial Narrow" panose="020B060602020203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6E8343-0071-4A3E-B6E4-31947657D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71" y="2965740"/>
            <a:ext cx="1781424" cy="7811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36777E5-E731-4D97-9120-AB0312802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843" y="3009112"/>
            <a:ext cx="1314066" cy="567803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E1867C46-77AD-45CD-9B13-4E64DCC0DD65}"/>
              </a:ext>
            </a:extLst>
          </p:cNvPr>
          <p:cNvGrpSpPr/>
          <p:nvPr/>
        </p:nvGrpSpPr>
        <p:grpSpPr>
          <a:xfrm>
            <a:off x="498407" y="893842"/>
            <a:ext cx="2142851" cy="1987390"/>
            <a:chOff x="390429" y="893842"/>
            <a:chExt cx="2720235" cy="252288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7D73A2D-7726-4044-8D37-D01A5DB7C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0429" y="893842"/>
              <a:ext cx="2720235" cy="2522885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32E4730-EA87-47FB-8201-A97CC12BEB0F}"/>
                </a:ext>
              </a:extLst>
            </p:cNvPr>
            <p:cNvSpPr/>
            <p:nvPr/>
          </p:nvSpPr>
          <p:spPr>
            <a:xfrm>
              <a:off x="1517812" y="1050629"/>
              <a:ext cx="299336" cy="29933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1A21592-01C3-49E6-955D-C409A2B7745D}"/>
                </a:ext>
              </a:extLst>
            </p:cNvPr>
            <p:cNvSpPr/>
            <p:nvPr/>
          </p:nvSpPr>
          <p:spPr>
            <a:xfrm>
              <a:off x="1599292" y="2744950"/>
              <a:ext cx="299336" cy="29933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3C97ECB-B2AB-4BD0-8313-FDF353E7F692}"/>
              </a:ext>
            </a:extLst>
          </p:cNvPr>
          <p:cNvGrpSpPr/>
          <p:nvPr/>
        </p:nvGrpSpPr>
        <p:grpSpPr>
          <a:xfrm>
            <a:off x="9641939" y="1047357"/>
            <a:ext cx="2272420" cy="1680359"/>
            <a:chOff x="7042661" y="1144229"/>
            <a:chExt cx="2272420" cy="168035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A7D2F834-669B-4A89-859D-9995F6C25B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1105" t="52254" r="31004" b="12540"/>
            <a:stretch/>
          </p:blipFill>
          <p:spPr>
            <a:xfrm>
              <a:off x="7042661" y="1144229"/>
              <a:ext cx="2272420" cy="1680359"/>
            </a:xfrm>
            <a:prstGeom prst="rect">
              <a:avLst/>
            </a:prstGeom>
          </p:spPr>
        </p:pic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E9A2235C-3C52-44AC-8DA6-5F747F943146}"/>
                </a:ext>
              </a:extLst>
            </p:cNvPr>
            <p:cNvGrpSpPr/>
            <p:nvPr/>
          </p:nvGrpSpPr>
          <p:grpSpPr>
            <a:xfrm>
              <a:off x="7605909" y="2279370"/>
              <a:ext cx="205740" cy="212065"/>
              <a:chOff x="9823010" y="3416727"/>
              <a:chExt cx="205740" cy="212065"/>
            </a:xfrm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58F84155-3C95-4674-ADD6-1086E9B48B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3010" y="3416727"/>
                <a:ext cx="205740" cy="20574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EE20B2D7-701A-45F2-8F46-F3982F5605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3010" y="3423052"/>
                <a:ext cx="205740" cy="20574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1F370F9-9D44-4953-A25B-BAF199048C83}"/>
                </a:ext>
              </a:extLst>
            </p:cNvPr>
            <p:cNvGrpSpPr/>
            <p:nvPr/>
          </p:nvGrpSpPr>
          <p:grpSpPr>
            <a:xfrm>
              <a:off x="7620977" y="1878375"/>
              <a:ext cx="205740" cy="212065"/>
              <a:chOff x="9823010" y="3416727"/>
              <a:chExt cx="205740" cy="212065"/>
            </a:xfrm>
          </p:grpSpPr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87F8CD32-C485-40A0-BF42-13E565112A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3010" y="3416727"/>
                <a:ext cx="205740" cy="20574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B2AEDC74-B663-40C8-9453-D8B4F79F0D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3010" y="3423052"/>
                <a:ext cx="205740" cy="20574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61F9832-C73A-4A3F-A019-B39029F38E12}"/>
              </a:ext>
            </a:extLst>
          </p:cNvPr>
          <p:cNvGrpSpPr/>
          <p:nvPr/>
        </p:nvGrpSpPr>
        <p:grpSpPr>
          <a:xfrm>
            <a:off x="6744011" y="1181295"/>
            <a:ext cx="2272420" cy="1680359"/>
            <a:chOff x="4282379" y="1214259"/>
            <a:chExt cx="2272420" cy="1680359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4CD11E4-2E17-4BF0-B661-7ECB4C3117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1105" t="52254" r="31004" b="12540"/>
            <a:stretch/>
          </p:blipFill>
          <p:spPr>
            <a:xfrm>
              <a:off x="4282379" y="1214259"/>
              <a:ext cx="2272420" cy="1680359"/>
            </a:xfrm>
            <a:prstGeom prst="rect">
              <a:avLst/>
            </a:prstGeom>
          </p:spPr>
        </p:pic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CCDFCCD-8E4B-4351-A792-6A684BEE600D}"/>
                </a:ext>
              </a:extLst>
            </p:cNvPr>
            <p:cNvGrpSpPr/>
            <p:nvPr/>
          </p:nvGrpSpPr>
          <p:grpSpPr>
            <a:xfrm>
              <a:off x="5664341" y="1836917"/>
              <a:ext cx="205740" cy="212065"/>
              <a:chOff x="9823010" y="3416727"/>
              <a:chExt cx="205740" cy="212065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F3367F09-84E0-4C6F-835B-4EDF3BA768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3010" y="3416727"/>
                <a:ext cx="205740" cy="20574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161F3D54-832C-496D-93D5-607D6A4517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3010" y="3423052"/>
                <a:ext cx="205740" cy="20574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AD7772F-5847-4847-8E5C-9A6A73B6B7DE}"/>
                </a:ext>
              </a:extLst>
            </p:cNvPr>
            <p:cNvGrpSpPr/>
            <p:nvPr/>
          </p:nvGrpSpPr>
          <p:grpSpPr>
            <a:xfrm>
              <a:off x="4838291" y="1939787"/>
              <a:ext cx="205740" cy="212065"/>
              <a:chOff x="9823010" y="3416727"/>
              <a:chExt cx="205740" cy="212065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7F4C3B3B-3116-4B47-B25F-445C0DBB6F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3010" y="3416727"/>
                <a:ext cx="205740" cy="20574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772BFBD7-1A71-45AD-AAD9-B4CDCA4541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3010" y="3423052"/>
                <a:ext cx="205740" cy="20574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3712BFB-71AA-4C8B-9C96-D6D8CAE7F51B}"/>
              </a:ext>
            </a:extLst>
          </p:cNvPr>
          <p:cNvSpPr txBox="1"/>
          <p:nvPr/>
        </p:nvSpPr>
        <p:spPr>
          <a:xfrm>
            <a:off x="6744011" y="667586"/>
            <a:ext cx="786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Narrow" panose="020B0606020202030204" pitchFamily="34" charset="0"/>
              </a:rPr>
              <a:t>Case 1)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EFC487-876B-4A7B-8D62-9AC56D25F5B3}"/>
              </a:ext>
            </a:extLst>
          </p:cNvPr>
          <p:cNvSpPr txBox="1"/>
          <p:nvPr/>
        </p:nvSpPr>
        <p:spPr>
          <a:xfrm>
            <a:off x="9641939" y="671649"/>
            <a:ext cx="786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Narrow" panose="020B0606020202030204" pitchFamily="34" charset="0"/>
              </a:rPr>
              <a:t>Case 2)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F40350-0A42-4982-9254-E71085ACF5B8}"/>
              </a:ext>
            </a:extLst>
          </p:cNvPr>
          <p:cNvSpPr txBox="1"/>
          <p:nvPr/>
        </p:nvSpPr>
        <p:spPr>
          <a:xfrm>
            <a:off x="366096" y="3903169"/>
            <a:ext cx="533158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>
                <a:latin typeface="Arial Narrow" panose="020B0606020202030204" pitchFamily="34" charset="0"/>
              </a:rPr>
              <a:t>ii) Product structural importance (Betweenness centrality)</a:t>
            </a:r>
            <a:endParaRPr lang="ko-KR" altLang="en-US" sz="2000" dirty="0">
              <a:latin typeface="Arial Narrow" panose="020B0606020202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0A0CED-9EA9-4EB3-8907-9799EC569532}"/>
              </a:ext>
            </a:extLst>
          </p:cNvPr>
          <p:cNvSpPr txBox="1"/>
          <p:nvPr/>
        </p:nvSpPr>
        <p:spPr>
          <a:xfrm>
            <a:off x="366096" y="5306624"/>
            <a:ext cx="708046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>
                <a:latin typeface="Arial Narrow" panose="020B0606020202030204" pitchFamily="34" charset="0"/>
              </a:rPr>
              <a:t>iii) Product structural robustness (Maximum connected ratio with RFC, FCC)</a:t>
            </a:r>
            <a:endParaRPr lang="ko-KR" altLang="en-US" sz="2000" dirty="0">
              <a:latin typeface="Arial Narrow" panose="020B0606020202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5EE61B-BB82-402E-91FE-C32D2D477535}"/>
              </a:ext>
            </a:extLst>
          </p:cNvPr>
          <p:cNvSpPr txBox="1"/>
          <p:nvPr/>
        </p:nvSpPr>
        <p:spPr>
          <a:xfrm>
            <a:off x="4935843" y="1877827"/>
            <a:ext cx="131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  <a:latin typeface="Arial Narrow" panose="020B0606020202030204" pitchFamily="34" charset="0"/>
              </a:rPr>
              <a:t>If 2 failure occurs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3B30A4-FF2F-4307-B309-64DD00B4DA7F}"/>
              </a:ext>
            </a:extLst>
          </p:cNvPr>
          <p:cNvSpPr txBox="1"/>
          <p:nvPr/>
        </p:nvSpPr>
        <p:spPr>
          <a:xfrm>
            <a:off x="7223188" y="3142501"/>
            <a:ext cx="1314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Arial Narrow" panose="020B0606020202030204" pitchFamily="34" charset="0"/>
              </a:rPr>
              <a:t>MCR = 5/5 =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CEB2393-A029-470D-9030-885989B1EA6C}"/>
              </a:ext>
            </a:extLst>
          </p:cNvPr>
          <p:cNvSpPr txBox="1"/>
          <p:nvPr/>
        </p:nvSpPr>
        <p:spPr>
          <a:xfrm>
            <a:off x="9945831" y="3123736"/>
            <a:ext cx="1485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Arial Narrow" panose="020B0606020202030204" pitchFamily="34" charset="0"/>
              </a:rPr>
              <a:t>MCR = 3/5 = 0.6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617EBB-591D-495A-9CF0-815CCDB69830}"/>
              </a:ext>
            </a:extLst>
          </p:cNvPr>
          <p:cNvSpPr txBox="1"/>
          <p:nvPr/>
        </p:nvSpPr>
        <p:spPr>
          <a:xfrm>
            <a:off x="900846" y="4347024"/>
            <a:ext cx="79868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Betweenness</a:t>
            </a:r>
            <a:r>
              <a:rPr lang="en-US" altLang="ko-KR" sz="1400" dirty="0"/>
              <a:t> reflects the role of a node as a </a:t>
            </a:r>
            <a:r>
              <a:rPr lang="en-US" altLang="ko-KR" sz="1400" b="1" dirty="0">
                <a:solidFill>
                  <a:schemeClr val="accent5"/>
                </a:solidFill>
              </a:rPr>
              <a:t>bridge</a:t>
            </a:r>
            <a:r>
              <a:rPr lang="en-US" altLang="ko-KR" sz="1400" dirty="0"/>
              <a:t> in the entire network.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many shortest paths go through the node </a:t>
            </a:r>
            <a:r>
              <a:rPr lang="en-US" altLang="ko-KR" sz="1400" dirty="0">
                <a:sym typeface="Wingdings" panose="05000000000000000000" pitchFamily="2" charset="2"/>
              </a:rPr>
              <a:t> </a:t>
            </a:r>
            <a:r>
              <a:rPr lang="en-US" altLang="ko-KR" sz="1400" dirty="0"/>
              <a:t>important influence on the network.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F014D9-D254-4063-87C6-807C0F80E7CD}"/>
              </a:ext>
            </a:extLst>
          </p:cNvPr>
          <p:cNvSpPr txBox="1"/>
          <p:nvPr/>
        </p:nvSpPr>
        <p:spPr>
          <a:xfrm>
            <a:off x="900846" y="5757621"/>
            <a:ext cx="3280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RFC : Random failure of components</a:t>
            </a:r>
          </a:p>
          <a:p>
            <a:r>
              <a:rPr lang="en-US" altLang="ko-KR" sz="1400" dirty="0"/>
              <a:t>FCC : Failure of core components</a:t>
            </a:r>
            <a:endParaRPr lang="ko-KR" alt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53BBC0-3D91-4910-ADF3-921D9C428C6A}"/>
              </a:ext>
            </a:extLst>
          </p:cNvPr>
          <p:cNvSpPr txBox="1"/>
          <p:nvPr/>
        </p:nvSpPr>
        <p:spPr>
          <a:xfrm>
            <a:off x="3906328" y="5873590"/>
            <a:ext cx="352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ym typeface="Wingdings" panose="05000000000000000000" pitchFamily="2" charset="2"/>
              </a:rPr>
              <a:t> Because of </a:t>
            </a:r>
            <a:r>
              <a:rPr lang="en-US" altLang="ko-KR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scale-free characteristics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endParaRPr lang="ko-KR" alt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ABA8E-3475-4806-8F38-50A3F890591C}"/>
              </a:ext>
            </a:extLst>
          </p:cNvPr>
          <p:cNvSpPr txBox="1"/>
          <p:nvPr/>
        </p:nvSpPr>
        <p:spPr>
          <a:xfrm>
            <a:off x="7103793" y="5884495"/>
            <a:ext cx="426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ym typeface="Wingdings" panose="05000000000000000000" pitchFamily="2" charset="2"/>
              </a:rPr>
              <a:t>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6D8F5E-D8DD-4A7B-9343-3368AD096EDC}"/>
              </a:ext>
            </a:extLst>
          </p:cNvPr>
          <p:cNvSpPr txBox="1"/>
          <p:nvPr/>
        </p:nvSpPr>
        <p:spPr>
          <a:xfrm>
            <a:off x="7402793" y="5757621"/>
            <a:ext cx="205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Robust</a:t>
            </a:r>
            <a:r>
              <a:rPr lang="en-US" altLang="ko-KR" sz="1400" dirty="0"/>
              <a:t> in RFC</a:t>
            </a:r>
          </a:p>
          <a:p>
            <a:r>
              <a:rPr lang="en-US" altLang="ko-KR" sz="1400" b="1" dirty="0"/>
              <a:t>Vulnerable</a:t>
            </a:r>
            <a:r>
              <a:rPr lang="en-US" altLang="ko-KR" sz="1400" dirty="0"/>
              <a:t> in the FCC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563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60331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0" y="6600825"/>
            <a:ext cx="12192000" cy="2571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56F2F-51FC-4D9D-8B14-2299180E76ED}"/>
              </a:ext>
            </a:extLst>
          </p:cNvPr>
          <p:cNvSpPr txBox="1"/>
          <p:nvPr/>
        </p:nvSpPr>
        <p:spPr>
          <a:xfrm>
            <a:off x="122554" y="122553"/>
            <a:ext cx="659475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dirty="0">
                <a:latin typeface="Arial Narrow" panose="020B0606020202030204" pitchFamily="34" charset="0"/>
              </a:rPr>
              <a:t>Case study with 25 generations of </a:t>
            </a:r>
            <a:r>
              <a:rPr lang="en-US" altLang="ko-KR" sz="2400" dirty="0" err="1">
                <a:latin typeface="Arial Narrow" panose="020B0606020202030204" pitchFamily="34" charset="0"/>
              </a:rPr>
              <a:t>i</a:t>
            </a:r>
            <a:r>
              <a:rPr lang="en-US" altLang="ko-KR" sz="2400" dirty="0">
                <a:latin typeface="Arial Narrow" panose="020B0606020202030204" pitchFamily="34" charset="0"/>
              </a:rPr>
              <a:t>-phones and conclusion</a:t>
            </a:r>
            <a:endParaRPr lang="ko-KR" altLang="en-US" sz="2400" dirty="0">
              <a:latin typeface="Arial Narrow" panose="020B0606020202030204" pitchFamily="34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CCEFBFC-AF51-40AD-A77F-E7A0BE1BCC55}"/>
              </a:ext>
            </a:extLst>
          </p:cNvPr>
          <p:cNvGrpSpPr/>
          <p:nvPr/>
        </p:nvGrpSpPr>
        <p:grpSpPr>
          <a:xfrm>
            <a:off x="6260581" y="1111148"/>
            <a:ext cx="5774654" cy="4567015"/>
            <a:chOff x="6417346" y="1111148"/>
            <a:chExt cx="5774654" cy="456701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5316B1-5211-412E-A037-3A9C3A5819C0}"/>
                </a:ext>
              </a:extLst>
            </p:cNvPr>
            <p:cNvSpPr txBox="1"/>
            <p:nvPr/>
          </p:nvSpPr>
          <p:spPr>
            <a:xfrm>
              <a:off x="6417346" y="1111148"/>
              <a:ext cx="335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Conclusion (Contribution)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034E72-F70D-430D-BC4B-F2FDD91B3B3B}"/>
                </a:ext>
              </a:extLst>
            </p:cNvPr>
            <p:cNvSpPr txBox="1"/>
            <p:nvPr/>
          </p:nvSpPr>
          <p:spPr>
            <a:xfrm>
              <a:off x="6456258" y="3429000"/>
              <a:ext cx="335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Limitation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279879-78FC-4A35-8B1A-259411D65CD0}"/>
                </a:ext>
              </a:extLst>
            </p:cNvPr>
            <p:cNvSpPr txBox="1"/>
            <p:nvPr/>
          </p:nvSpPr>
          <p:spPr>
            <a:xfrm>
              <a:off x="6717308" y="3923837"/>
              <a:ext cx="547469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 dirty="0"/>
                <a:t>Network</a:t>
              </a:r>
              <a:r>
                <a:rPr lang="ko-KR" altLang="en-US" sz="1200" dirty="0"/>
                <a:t>에서의 각 </a:t>
              </a:r>
              <a:r>
                <a:rPr lang="en-US" altLang="ko-KR" sz="1200" dirty="0"/>
                <a:t>component </a:t>
              </a:r>
              <a:r>
                <a:rPr lang="ko-KR" altLang="en-US" sz="1200" dirty="0"/>
                <a:t>의 관계를 단순히</a:t>
              </a:r>
              <a:r>
                <a:rPr lang="en-US" altLang="ko-KR" sz="1200" dirty="0"/>
                <a:t>, physical relation</a:t>
              </a:r>
              <a:r>
                <a:rPr lang="ko-KR" altLang="en-US" sz="1200" dirty="0"/>
                <a:t>으로만 봄</a:t>
              </a:r>
              <a:br>
                <a:rPr lang="en-US" altLang="ko-KR" sz="1200" dirty="0"/>
              </a:b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en-US" altLang="ko-KR" sz="1200" dirty="0"/>
                <a:t>Generation</a:t>
              </a:r>
              <a:r>
                <a:rPr lang="ko-KR" altLang="en-US" sz="1200" dirty="0"/>
                <a:t>이 많아야 분석이 용이</a:t>
              </a:r>
              <a:br>
                <a:rPr lang="en-US" altLang="ko-KR" sz="1200" dirty="0"/>
              </a:b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en-US" altLang="ko-KR" sz="1200" dirty="0"/>
                <a:t>Time-dependent network</a:t>
              </a:r>
              <a:r>
                <a:rPr lang="ko-KR" altLang="en-US" sz="1200" dirty="0"/>
                <a:t>를 활용한다고 하였지만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각 세대 간의 연결성이 부족</a:t>
              </a:r>
              <a:r>
                <a:rPr lang="en-US" altLang="ko-KR" sz="1200" dirty="0"/>
                <a:t> </a:t>
              </a:r>
              <a:br>
                <a:rPr lang="en-US" altLang="ko-KR" sz="1200" dirty="0"/>
              </a:br>
              <a:r>
                <a:rPr lang="en-US" altLang="ko-KR" sz="1200" dirty="0"/>
                <a:t>  (</a:t>
              </a:r>
              <a:r>
                <a:rPr lang="ko-KR" altLang="en-US" sz="1200" dirty="0"/>
                <a:t>단순 각 세대의 </a:t>
              </a:r>
              <a:r>
                <a:rPr lang="en-US" altLang="ko-KR" sz="1200" dirty="0"/>
                <a:t>structure properties</a:t>
              </a:r>
              <a:r>
                <a:rPr lang="ko-KR" altLang="en-US" sz="1200" dirty="0"/>
                <a:t> 값을 </a:t>
              </a:r>
              <a:r>
                <a:rPr lang="en-US" altLang="ko-KR" sz="1200" dirty="0"/>
                <a:t>plotting </a:t>
              </a:r>
              <a:r>
                <a:rPr lang="ko-KR" altLang="en-US" sz="1200" dirty="0"/>
                <a:t>함</a:t>
              </a:r>
              <a:r>
                <a:rPr lang="en-US" altLang="ko-KR" sz="1200" dirty="0"/>
                <a:t>)</a:t>
              </a:r>
              <a:br>
                <a:rPr lang="en-US" altLang="ko-KR" sz="1200" dirty="0"/>
              </a:b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각 </a:t>
              </a:r>
              <a:r>
                <a:rPr lang="en-US" altLang="ko-KR" sz="1200" dirty="0"/>
                <a:t>Structural properties</a:t>
              </a:r>
              <a:r>
                <a:rPr lang="ko-KR" altLang="en-US" sz="1200" dirty="0"/>
                <a:t>를 바탕으로 종합적인 판단이 부족</a:t>
              </a:r>
              <a:br>
                <a:rPr lang="en-US" altLang="ko-KR" sz="1200" dirty="0"/>
              </a:br>
              <a:r>
                <a:rPr lang="en-US" altLang="ko-KR" sz="1200" dirty="0"/>
                <a:t>   (</a:t>
              </a:r>
              <a:r>
                <a:rPr lang="ko-KR" altLang="en-US" sz="1200" dirty="0"/>
                <a:t>여러 지표들로 부터 종합적으로 어떤 </a:t>
              </a:r>
              <a:r>
                <a:rPr lang="en-US" altLang="ko-KR" sz="1200" dirty="0"/>
                <a:t>component </a:t>
              </a:r>
              <a:r>
                <a:rPr lang="ko-KR" altLang="en-US" sz="1200" dirty="0"/>
                <a:t>를 바꿔야 하는지 등등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A4E5D0-B00B-41F2-995E-E4DBC0A6BF0C}"/>
                </a:ext>
              </a:extLst>
            </p:cNvPr>
            <p:cNvSpPr txBox="1"/>
            <p:nvPr/>
          </p:nvSpPr>
          <p:spPr>
            <a:xfrm>
              <a:off x="6717308" y="1514415"/>
              <a:ext cx="475207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 dirty="0"/>
                <a:t>Organism (</a:t>
              </a:r>
              <a:r>
                <a:rPr lang="ko-KR" altLang="en-US" sz="1200" dirty="0"/>
                <a:t>진화론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이라는 다른 분야의 </a:t>
              </a:r>
              <a:r>
                <a:rPr lang="en-US" altLang="ko-KR" sz="1200" dirty="0"/>
                <a:t>idea</a:t>
              </a:r>
              <a:r>
                <a:rPr lang="ko-KR" altLang="en-US" sz="1200" dirty="0"/>
                <a:t>를</a:t>
              </a:r>
              <a:br>
                <a:rPr lang="en-US" altLang="ko-KR" sz="1200" dirty="0"/>
              </a:br>
              <a:r>
                <a:rPr lang="en-US" altLang="ko-KR" sz="1200" dirty="0"/>
                <a:t>   product design</a:t>
              </a:r>
              <a:r>
                <a:rPr lang="ko-KR" altLang="en-US" sz="1200" dirty="0"/>
                <a:t>에 접목하고자 함</a:t>
              </a:r>
              <a:br>
                <a:rPr lang="en-US" altLang="ko-KR" sz="1200" dirty="0"/>
              </a:b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단순 </a:t>
              </a:r>
              <a:r>
                <a:rPr lang="en-US" altLang="ko-KR" sz="1200" dirty="0"/>
                <a:t>specific period </a:t>
              </a:r>
              <a:r>
                <a:rPr lang="ko-KR" altLang="en-US" sz="1200" dirty="0"/>
                <a:t>에서의 분석이 아닌</a:t>
              </a:r>
              <a:r>
                <a:rPr lang="en-US" altLang="ko-KR" sz="1200" dirty="0"/>
                <a:t>, trend</a:t>
              </a:r>
              <a:r>
                <a:rPr lang="ko-KR" altLang="en-US" sz="1200" dirty="0"/>
                <a:t>를 통해 </a:t>
              </a:r>
              <a:br>
                <a:rPr lang="en-US" altLang="ko-KR" sz="1200" dirty="0"/>
              </a:br>
              <a:r>
                <a:rPr lang="ko-KR" altLang="en-US" sz="1200" dirty="0"/>
                <a:t>향후 제품 디자인의 방향성을 제시함</a:t>
              </a:r>
              <a:br>
                <a:rPr lang="en-US" altLang="ko-KR" sz="1200" dirty="0"/>
              </a:b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기존 여러 논문에서의 </a:t>
              </a:r>
              <a:r>
                <a:rPr lang="en-US" altLang="ko-KR" sz="1200" dirty="0"/>
                <a:t>index</a:t>
              </a:r>
              <a:r>
                <a:rPr lang="ko-KR" altLang="en-US" sz="1200" dirty="0"/>
                <a:t>값들을 활용하여</a:t>
              </a:r>
              <a:br>
                <a:rPr lang="en-US" altLang="ko-KR" sz="1200" dirty="0"/>
              </a:br>
              <a:r>
                <a:rPr lang="ko-KR" altLang="en-US" sz="1200" dirty="0"/>
                <a:t> 전체적으로  </a:t>
              </a:r>
              <a:r>
                <a:rPr lang="en-US" altLang="ko-KR" sz="1200" dirty="0"/>
                <a:t>product structural properties</a:t>
              </a:r>
              <a:r>
                <a:rPr lang="ko-KR" altLang="en-US" sz="1200" dirty="0"/>
                <a:t>를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파악하고자 함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FA02F81-D512-44EF-9B24-FC4C7E5B9FBC}"/>
              </a:ext>
            </a:extLst>
          </p:cNvPr>
          <p:cNvGrpSpPr/>
          <p:nvPr/>
        </p:nvGrpSpPr>
        <p:grpSpPr>
          <a:xfrm>
            <a:off x="156765" y="1156709"/>
            <a:ext cx="5817640" cy="4521454"/>
            <a:chOff x="156765" y="1156709"/>
            <a:chExt cx="5817640" cy="452145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C32032F-8678-4EB9-BAA5-7AB1BA3ABF2C}"/>
                </a:ext>
              </a:extLst>
            </p:cNvPr>
            <p:cNvGrpSpPr/>
            <p:nvPr/>
          </p:nvGrpSpPr>
          <p:grpSpPr>
            <a:xfrm>
              <a:off x="499713" y="1156709"/>
              <a:ext cx="5474692" cy="4521454"/>
              <a:chOff x="499713" y="1156709"/>
              <a:chExt cx="5474692" cy="4521454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449B057F-BE3E-48AF-AFEE-D188E69415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97" r="1"/>
              <a:stretch/>
            </p:blipFill>
            <p:spPr>
              <a:xfrm>
                <a:off x="499713" y="1156709"/>
                <a:ext cx="5474692" cy="4521454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471B12CD-5DF4-42AB-9491-AC0BE4EC55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7642" y="3462683"/>
                <a:ext cx="2934960" cy="2107956"/>
              </a:xfrm>
              <a:prstGeom prst="rect">
                <a:avLst/>
              </a:prstGeom>
            </p:spPr>
          </p:pic>
        </p:grp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FEAFD13-D0C6-4463-B075-A33EF36A56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09" t="86158" b="9064"/>
            <a:stretch/>
          </p:blipFill>
          <p:spPr>
            <a:xfrm>
              <a:off x="271803" y="4409425"/>
              <a:ext cx="171681" cy="18500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130762A-E0FD-4232-A029-AA089C09EF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92818"/>
            <a:stretch/>
          </p:blipFill>
          <p:spPr>
            <a:xfrm>
              <a:off x="156765" y="1955301"/>
              <a:ext cx="273495" cy="308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055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46136</TotalTime>
  <Words>536</Words>
  <Application>Microsoft Office PowerPoint</Application>
  <PresentationFormat>와이드스크린</PresentationFormat>
  <Paragraphs>85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Arial Narrow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유 재상</cp:lastModifiedBy>
  <cp:revision>515</cp:revision>
  <dcterms:created xsi:type="dcterms:W3CDTF">2020-03-18T08:16:07Z</dcterms:created>
  <dcterms:modified xsi:type="dcterms:W3CDTF">2022-03-27T16:40:25Z</dcterms:modified>
</cp:coreProperties>
</file>