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347" r:id="rId5"/>
    <p:sldId id="350" r:id="rId6"/>
    <p:sldId id="344" r:id="rId7"/>
    <p:sldId id="349" r:id="rId8"/>
    <p:sldId id="351" r:id="rId9"/>
    <p:sldId id="262" r:id="rId10"/>
    <p:sldId id="263" r:id="rId11"/>
    <p:sldId id="345" r:id="rId12"/>
    <p:sldId id="346" r:id="rId13"/>
  </p:sldIdLst>
  <p:sldSz cx="12192000" cy="6858000"/>
  <p:notesSz cx="9144000" cy="6858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68CB"/>
    <a:srgbClr val="D1A275"/>
    <a:srgbClr val="829167"/>
    <a:srgbClr val="002EFF"/>
    <a:srgbClr val="009200"/>
    <a:srgbClr val="00FFFF"/>
    <a:srgbClr val="FFF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5" autoAdjust="0"/>
    <p:restoredTop sz="93708" autoAdjust="0"/>
  </p:normalViewPr>
  <p:slideViewPr>
    <p:cSldViewPr snapToGrid="0" snapToObjects="1">
      <p:cViewPr>
        <p:scale>
          <a:sx n="149" d="100"/>
          <a:sy n="149" d="100"/>
        </p:scale>
        <p:origin x="12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19159-0B7F-0D43-97D4-4705C4E7F99D}" type="datetimeFigureOut">
              <a:rPr kumimoji="1" lang="ko-Kore-KR" altLang="en-US" smtClean="0"/>
              <a:t>2022. 5. 6.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C8589-D1BF-A640-A03C-CEC62CC3748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502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C8589-D1BF-A640-A03C-CEC62CC37482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922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C8589-D1BF-A640-A03C-CEC62CC3748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4215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Display size, price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등등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C8589-D1BF-A640-A03C-CEC62CC3748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905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3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baseline="0" dirty="0"/>
              <a:t>1) </a:t>
            </a:r>
            <a:r>
              <a:rPr lang="ko-KR" altLang="en-US" sz="1000" baseline="0" dirty="0"/>
              <a:t>강직도</a:t>
            </a:r>
            <a:r>
              <a:rPr lang="en-US" altLang="ko-KR" sz="1000" baseline="0" dirty="0"/>
              <a:t>,</a:t>
            </a:r>
            <a:r>
              <a:rPr lang="ko-KR" altLang="en-US" sz="1000" baseline="0" dirty="0"/>
              <a:t> </a:t>
            </a:r>
            <a:r>
              <a:rPr lang="en-US" altLang="ko-KR" sz="1000" baseline="0" dirty="0"/>
              <a:t>2)</a:t>
            </a:r>
            <a:r>
              <a:rPr lang="ko-KR" altLang="en-US" sz="1000" baseline="0" dirty="0"/>
              <a:t> 수막현상 </a:t>
            </a:r>
            <a:r>
              <a:rPr lang="en-US" altLang="ko-KR" sz="1000" baseline="0" dirty="0"/>
              <a:t>3) </a:t>
            </a:r>
            <a:r>
              <a:rPr lang="ko-KR" altLang="en-US" sz="1000" baseline="0" dirty="0"/>
              <a:t>눈에 미끄러지지 </a:t>
            </a:r>
            <a:r>
              <a:rPr lang="ko-KR" altLang="en-US" sz="1000" baseline="0" dirty="0" err="1"/>
              <a:t>않는능력</a:t>
            </a:r>
            <a:r>
              <a:rPr lang="ko-KR" altLang="en-US" sz="1000" baseline="0" dirty="0"/>
              <a:t> </a:t>
            </a:r>
            <a:r>
              <a:rPr lang="en-US" altLang="ko-KR" sz="1000" baseline="0" dirty="0"/>
              <a:t>4)</a:t>
            </a:r>
            <a:r>
              <a:rPr lang="ko-KR" altLang="en-US" sz="1000" baseline="0" dirty="0"/>
              <a:t> 진행방향이 흐트러지는 형상 </a:t>
            </a:r>
            <a:r>
              <a:rPr lang="en-US" altLang="ko-KR" sz="1000" baseline="0" dirty="0"/>
              <a:t>5)</a:t>
            </a:r>
            <a:r>
              <a:rPr lang="ko-KR" altLang="en-US" sz="1000" baseline="0" dirty="0"/>
              <a:t> </a:t>
            </a:r>
            <a:r>
              <a:rPr lang="en-US" altLang="ko-KR" sz="1000" baseline="0" dirty="0"/>
              <a:t>continuity in the vertical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11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DDAF3-9E67-5244-9AC1-4589C72BA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B1C5D6-99A0-564D-86C3-65DB58471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AB8F5-3180-3D4E-91B0-D248E4D6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516D-A8E7-B040-A4E2-CEFF97472A7D}" type="datetimeFigureOut">
              <a:rPr kumimoji="1" lang="ko-Kore-KR" altLang="en-US" smtClean="0"/>
              <a:t>2022. 5. 6.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B1E1B-4AC9-E84F-AE08-9DA930C5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EB33E-82AA-EA4A-86D2-8AB2C1F3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88D6-8334-A745-A996-A3A896E058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059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F36A2-2842-BE48-B7D5-53B92D44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FD79C6-EDF6-5540-8A63-5FD503A73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88C3D-90DA-4841-8367-B3A266FD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516D-A8E7-B040-A4E2-CEFF97472A7D}" type="datetimeFigureOut">
              <a:rPr kumimoji="1" lang="ko-Kore-KR" altLang="en-US" smtClean="0"/>
              <a:t>2022. 5. 6.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ADEFD-F740-B74C-A4C0-E9F0CA98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140F9-E0E0-0B44-A338-261DFBC2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88D6-8334-A745-A996-A3A896E058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609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488249-6B88-6F4E-8076-199132BC3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322FC-9155-7F4C-8A3C-A37AE06D7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F13B5-8B43-E54B-95A9-556174A6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516D-A8E7-B040-A4E2-CEFF97472A7D}" type="datetimeFigureOut">
              <a:rPr kumimoji="1" lang="ko-Kore-KR" altLang="en-US" smtClean="0"/>
              <a:t>2022. 5. 6.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9A999-6182-204D-BBA3-ACF6051F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437AC-A1E0-434A-83FF-E934D54E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88D6-8334-A745-A996-A3A896E058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003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67C75-B925-3F4D-9E75-D570834F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049BC-FC78-E849-90FD-781C083E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46194-9DDA-7B44-98E2-78246E3B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516D-A8E7-B040-A4E2-CEFF97472A7D}" type="datetimeFigureOut">
              <a:rPr kumimoji="1" lang="ko-Kore-KR" altLang="en-US" smtClean="0"/>
              <a:t>2022. 5. 6.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0F2FE-CAF3-554A-8BF5-42348C40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5B89D-BA6C-444A-8D78-A69E31E7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88D6-8334-A745-A996-A3A896E058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38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C3469-2165-7F4B-8530-C7179BC7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2BDFE-113A-FD46-93DE-EB348D1FC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DC362-B330-2D4F-B2F5-4C94F3AD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516D-A8E7-B040-A4E2-CEFF97472A7D}" type="datetimeFigureOut">
              <a:rPr kumimoji="1" lang="ko-Kore-KR" altLang="en-US" smtClean="0"/>
              <a:t>2022. 5. 6.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419DB-6B26-B649-B322-C097D5D9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75B00-EDEB-4240-B2C2-A21C98DE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88D6-8334-A745-A996-A3A896E058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567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21524-FA97-8348-AB40-12C96480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5066C-3665-764E-9EF4-AE6973757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96FA78-7EE1-F444-A3FA-6342F67E2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E5FBA-7C88-C641-991A-4306EB64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516D-A8E7-B040-A4E2-CEFF97472A7D}" type="datetimeFigureOut">
              <a:rPr kumimoji="1" lang="ko-Kore-KR" altLang="en-US" smtClean="0"/>
              <a:t>2022. 5. 6.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141736-A628-5E4D-847F-2352EFF3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95D25E-D311-7849-A370-F51827B5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88D6-8334-A745-A996-A3A896E058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81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9069E-3D9F-6844-A7F7-E1762A4A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07CCE-6EA5-1A43-AE11-4B9F11B0A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210C71-F66E-DE47-A4C7-64F258FB5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105753-5CD4-1F45-A183-889CCE5C8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39E357-893C-E249-BBAE-852159212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E19C0C-A7DE-C047-A04D-80D8CF56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516D-A8E7-B040-A4E2-CEFF97472A7D}" type="datetimeFigureOut">
              <a:rPr kumimoji="1" lang="ko-Kore-KR" altLang="en-US" smtClean="0"/>
              <a:t>2022. 5. 6.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838715-2D23-734B-95AC-58CBE0BD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C312D8-505A-4E41-BE6C-DA10E220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88D6-8334-A745-A996-A3A896E058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315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67045-DE09-B54C-B479-E26ACA97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A5A507-95CF-534A-A7D3-435FBB39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516D-A8E7-B040-A4E2-CEFF97472A7D}" type="datetimeFigureOut">
              <a:rPr kumimoji="1" lang="ko-Kore-KR" altLang="en-US" smtClean="0"/>
              <a:t>2022. 5. 6.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1CD881-2FFF-A94F-ABA1-06A6CEC0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5F52FA-083D-F64C-A35B-26B9157F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88D6-8334-A745-A996-A3A896E058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681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03513-E07F-A648-B4DD-C26A4E93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516D-A8E7-B040-A4E2-CEFF97472A7D}" type="datetimeFigureOut">
              <a:rPr kumimoji="1" lang="ko-Kore-KR" altLang="en-US" smtClean="0"/>
              <a:t>2022. 5. 6.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6B9D25-CB14-B140-BF24-30EE5BDF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818392-AB94-2047-BAF2-15CF0962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88D6-8334-A745-A996-A3A896E058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3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2619B-FB58-6B41-81BE-F5512D02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FACF0-F792-F347-B645-0E81CAE9D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452C3-3207-7940-A511-47B62DB32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FECB9-E38A-BF40-B45A-BE154068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516D-A8E7-B040-A4E2-CEFF97472A7D}" type="datetimeFigureOut">
              <a:rPr kumimoji="1" lang="ko-Kore-KR" altLang="en-US" smtClean="0"/>
              <a:t>2022. 5. 6.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B4075-3D7A-A947-80EE-B10632F6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DE8B78-6E81-7D43-A09F-05002C2F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88D6-8334-A745-A996-A3A896E058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113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B02D8-AB19-5A49-AF18-CF1CFC90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96B0C3-E7CF-1A4F-B08B-79F790F72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A7609E-F0F1-4E42-BC51-8312B3C75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148974-FE47-BC46-946B-14756D49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516D-A8E7-B040-A4E2-CEFF97472A7D}" type="datetimeFigureOut">
              <a:rPr kumimoji="1" lang="ko-Kore-KR" altLang="en-US" smtClean="0"/>
              <a:t>2022. 5. 6.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77D699-583B-514E-A473-539A14DD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37295-F4C8-1944-96AB-2406CA7C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88D6-8334-A745-A996-A3A896E058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788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83E87A-B129-4245-B46A-52053866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5F406-02CD-3A4E-8466-C5E2A055C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DD74B-2102-3944-B841-DA7FC070F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0516D-A8E7-B040-A4E2-CEFF97472A7D}" type="datetimeFigureOut">
              <a:rPr kumimoji="1" lang="ko-Kore-KR" altLang="en-US" smtClean="0"/>
              <a:t>2022. 5. 6.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64CC6-4B82-E84D-B86C-B764D84FC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31BAE-F0E2-A441-A1CC-CB9C2B950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088D6-8334-A745-A996-A3A896E058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017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14C08-3A86-B742-A4B0-AE3B6E53A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21687"/>
            <a:ext cx="12192000" cy="965697"/>
          </a:xfrm>
        </p:spPr>
        <p:txBody>
          <a:bodyPr>
            <a:noAutofit/>
          </a:bodyPr>
          <a:lstStyle/>
          <a:p>
            <a:r>
              <a:rPr kumimoji="1" lang="en-US" altLang="ko-KR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modeling for product family evolution combined with artificial neural network based forecasting model : A study of iPhone evolution</a:t>
            </a:r>
            <a:endParaRPr kumimoji="1" lang="ko-Kore-KR" alt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CA39FD-D43E-204B-B628-82084F65E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967" y="3619730"/>
            <a:ext cx="11862033" cy="2379622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1" dirty="0"/>
              <a:t>Technological Forecasting &amp; Social Change</a:t>
            </a:r>
            <a:r>
              <a:rPr kumimoji="1" lang="en-US" altLang="ko-KR" sz="2800" b="1" dirty="0">
                <a:cs typeface="Times New Roman" panose="02020603050405020304" pitchFamily="18" charset="0"/>
              </a:rPr>
              <a:t>(2022)</a:t>
            </a:r>
          </a:p>
          <a:p>
            <a:pPr algn="r"/>
            <a:br>
              <a:rPr kumimoji="1" lang="en-US" altLang="ko-KR" sz="2800" b="1" dirty="0">
                <a:cs typeface="Times New Roman" panose="02020603050405020304" pitchFamily="18" charset="0"/>
              </a:rPr>
            </a:br>
            <a:r>
              <a:rPr lang="en-US" altLang="ko-KR" sz="2000" dirty="0"/>
              <a:t>Sumana Biswas * , Ismail Ali , Ripon K. </a:t>
            </a:r>
            <a:r>
              <a:rPr lang="en-US" altLang="ko-KR" sz="2000" dirty="0" err="1"/>
              <a:t>Chakrabortty</a:t>
            </a:r>
            <a:r>
              <a:rPr lang="en-US" altLang="ko-KR" sz="2000" dirty="0"/>
              <a:t> , Hasan </a:t>
            </a:r>
            <a:r>
              <a:rPr lang="en-US" altLang="ko-KR" sz="2000" dirty="0" err="1"/>
              <a:t>Hüseyin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Turan</a:t>
            </a:r>
            <a:r>
              <a:rPr lang="en-US" altLang="ko-KR" sz="2000" dirty="0"/>
              <a:t> , </a:t>
            </a:r>
            <a:r>
              <a:rPr lang="en-US" altLang="ko-KR" sz="2000" dirty="0" err="1"/>
              <a:t>Sondoss</a:t>
            </a:r>
            <a:r>
              <a:rPr lang="en-US" altLang="ko-KR" sz="2000" dirty="0"/>
              <a:t> </a:t>
            </a:r>
            <a:r>
              <a:rPr lang="en-US" altLang="ko-KR" sz="2000" dirty="0" err="1"/>
              <a:t>Elsawah</a:t>
            </a:r>
            <a:r>
              <a:rPr lang="en-US" altLang="ko-KR" sz="2000" dirty="0"/>
              <a:t> , Michael J. Ryan</a:t>
            </a:r>
          </a:p>
          <a:p>
            <a:pPr algn="r"/>
            <a:r>
              <a:rPr lang="en-US" altLang="ko-KR" sz="2000" dirty="0"/>
              <a:t> - </a:t>
            </a:r>
            <a:r>
              <a:rPr lang="en-US" altLang="ko-KR" sz="1800" dirty="0"/>
              <a:t>Capability Systems Centre, University of New South Wales, Canberra, Australia</a:t>
            </a:r>
            <a:br>
              <a:rPr kumimoji="1" lang="en-US" altLang="ko-KR" sz="2000" dirty="0">
                <a:cs typeface="Times New Roman" panose="02020603050405020304" pitchFamily="18" charset="0"/>
              </a:rPr>
            </a:br>
            <a:endParaRPr kumimoji="1" lang="en-US" altLang="ko-KR" sz="2000" dirty="0">
              <a:cs typeface="Times New Roman" panose="02020603050405020304" pitchFamily="18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C388033F-D3BD-B64E-8D89-AA08933807CF}"/>
              </a:ext>
            </a:extLst>
          </p:cNvPr>
          <p:cNvCxnSpPr/>
          <p:nvPr/>
        </p:nvCxnSpPr>
        <p:spPr>
          <a:xfrm>
            <a:off x="0" y="325730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E31F4D-027D-A75F-9A55-C94E1B71BED6}"/>
              </a:ext>
            </a:extLst>
          </p:cNvPr>
          <p:cNvSpPr txBox="1"/>
          <p:nvPr/>
        </p:nvSpPr>
        <p:spPr>
          <a:xfrm>
            <a:off x="5219244" y="5738465"/>
            <a:ext cx="222395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latin typeface="Arial Narrow" panose="020B0606020202030204" pitchFamily="34" charset="0"/>
              </a:rPr>
              <a:t>2022.05.06</a:t>
            </a:r>
          </a:p>
          <a:p>
            <a:pPr algn="ctr"/>
            <a:r>
              <a:rPr lang="ko-KR" altLang="en-US" sz="2400" b="1" dirty="0">
                <a:latin typeface="Arial Narrow" panose="020B0606020202030204" pitchFamily="34" charset="0"/>
              </a:rPr>
              <a:t>유재상</a:t>
            </a:r>
            <a:endParaRPr lang="ko-KR" alt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2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7F81038-EA9B-9F6C-286C-CAB2203A1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17"/>
          <a:stretch/>
        </p:blipFill>
        <p:spPr>
          <a:xfrm>
            <a:off x="322413" y="2887766"/>
            <a:ext cx="3610155" cy="27775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8F226DD-F63E-A53E-CC07-9E792FA74A0F}"/>
              </a:ext>
            </a:extLst>
          </p:cNvPr>
          <p:cNvCxnSpPr/>
          <p:nvPr/>
        </p:nvCxnSpPr>
        <p:spPr>
          <a:xfrm>
            <a:off x="0" y="60331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DFDDAF-2440-81F1-99A2-79F06C780A41}"/>
              </a:ext>
            </a:extLst>
          </p:cNvPr>
          <p:cNvSpPr txBox="1"/>
          <p:nvPr/>
        </p:nvSpPr>
        <p:spPr>
          <a:xfrm>
            <a:off x="122554" y="122553"/>
            <a:ext cx="659475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</a:rPr>
              <a:t>Case study with 25 generations of </a:t>
            </a:r>
            <a:r>
              <a:rPr lang="en-US" altLang="ko-KR" sz="2400" dirty="0" err="1">
                <a:latin typeface="Arial Narrow" panose="020B0606020202030204" pitchFamily="34" charset="0"/>
              </a:rPr>
              <a:t>i</a:t>
            </a:r>
            <a:r>
              <a:rPr lang="en-US" altLang="ko-KR" sz="2400" dirty="0">
                <a:latin typeface="Arial Narrow" panose="020B0606020202030204" pitchFamily="34" charset="0"/>
              </a:rPr>
              <a:t>-phones and conclusion</a:t>
            </a:r>
            <a:endParaRPr lang="ko-KR" altLang="en-US" sz="2400" dirty="0">
              <a:latin typeface="Arial Narrow" panose="020B060602020203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39B39D-6662-93FD-92D2-FEF5891D5D68}"/>
              </a:ext>
            </a:extLst>
          </p:cNvPr>
          <p:cNvGrpSpPr/>
          <p:nvPr/>
        </p:nvGrpSpPr>
        <p:grpSpPr>
          <a:xfrm>
            <a:off x="4751269" y="2446946"/>
            <a:ext cx="7229277" cy="4315592"/>
            <a:chOff x="4837238" y="805374"/>
            <a:chExt cx="7229277" cy="431559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E9E98D3-F3EB-602A-14D2-F6CC43E73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72"/>
            <a:stretch/>
          </p:blipFill>
          <p:spPr>
            <a:xfrm>
              <a:off x="4837238" y="805374"/>
              <a:ext cx="7229277" cy="4315592"/>
            </a:xfrm>
            <a:prstGeom prst="rect">
              <a:avLst/>
            </a:prstGeom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97EBFD9-3005-3AE1-DE82-D92061D75184}"/>
                </a:ext>
              </a:extLst>
            </p:cNvPr>
            <p:cNvSpPr/>
            <p:nvPr/>
          </p:nvSpPr>
          <p:spPr>
            <a:xfrm>
              <a:off x="4905375" y="1434357"/>
              <a:ext cx="1371600" cy="942969"/>
            </a:xfrm>
            <a:prstGeom prst="roundRect">
              <a:avLst/>
            </a:prstGeom>
            <a:solidFill>
              <a:srgbClr val="C00000">
                <a:alpha val="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711E1DA-ED9F-2A2C-F33D-FF52108164CA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 flipV="1">
            <a:off x="3932569" y="3500701"/>
            <a:ext cx="886837" cy="77583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B7B3568-1325-E0A5-0415-127C414A49E1}"/>
              </a:ext>
            </a:extLst>
          </p:cNvPr>
          <p:cNvSpPr txBox="1"/>
          <p:nvPr/>
        </p:nvSpPr>
        <p:spPr>
          <a:xfrm>
            <a:off x="448408" y="5971843"/>
            <a:ext cx="3610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데이터 부족을 해결하기 위한 전처리과정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DADAC4-2EBC-77DA-BFDF-D474969E7E1C}"/>
              </a:ext>
            </a:extLst>
          </p:cNvPr>
          <p:cNvSpPr txBox="1"/>
          <p:nvPr/>
        </p:nvSpPr>
        <p:spPr>
          <a:xfrm>
            <a:off x="415500" y="707031"/>
            <a:ext cx="101794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문제 이슈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 </a:t>
            </a:r>
            <a:br>
              <a:rPr lang="en-US" altLang="ko-KR" sz="1600" b="1" dirty="0"/>
            </a:br>
            <a:r>
              <a:rPr lang="en-US" altLang="ko-KR" sz="1600" b="1" dirty="0"/>
              <a:t>	Conceptual design</a:t>
            </a:r>
            <a:r>
              <a:rPr lang="ko-KR" altLang="en-US" sz="1600" b="1" dirty="0"/>
              <a:t> 단계에서</a:t>
            </a:r>
            <a:r>
              <a:rPr lang="en-US" altLang="ko-KR" sz="1600" b="1" dirty="0"/>
              <a:t>, designer 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engineer </a:t>
            </a:r>
            <a:r>
              <a:rPr lang="ko-KR" altLang="en-US" sz="1600" b="1" dirty="0"/>
              <a:t>사이의 반복된 </a:t>
            </a:r>
            <a:r>
              <a:rPr lang="en-US" altLang="ko-KR" sz="1600" b="1" dirty="0"/>
              <a:t>iteration</a:t>
            </a:r>
            <a:r>
              <a:rPr lang="ko-KR" altLang="en-US" sz="1600" b="1" dirty="0"/>
              <a:t>으로 인한 업무의 비효율성</a:t>
            </a:r>
            <a:br>
              <a:rPr lang="en-US" altLang="ko-KR" sz="1600" b="1" dirty="0"/>
            </a:br>
            <a:r>
              <a:rPr lang="en-US" altLang="ko-KR" sz="1600" b="1" dirty="0"/>
              <a:t>	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 </a:t>
            </a:r>
            <a:r>
              <a:rPr lang="ko-KR" altLang="en-US" sz="1400" dirty="0"/>
              <a:t>여러 부서 및 많은 인원 필요 </a:t>
            </a:r>
            <a:r>
              <a:rPr lang="en-US" altLang="ko-KR" sz="1400" dirty="0"/>
              <a:t> ii)</a:t>
            </a:r>
            <a:r>
              <a:rPr lang="ko-KR" altLang="en-US" sz="1400" dirty="0"/>
              <a:t> 사전경험 많은 경력자 필요  </a:t>
            </a:r>
            <a:r>
              <a:rPr lang="en-US" altLang="ko-KR" sz="1400" dirty="0"/>
              <a:t>ii)</a:t>
            </a:r>
            <a:r>
              <a:rPr lang="ko-KR" altLang="en-US" sz="1400" dirty="0"/>
              <a:t> 새로운 </a:t>
            </a:r>
            <a:r>
              <a:rPr lang="en-US" altLang="ko-KR" sz="1400" dirty="0"/>
              <a:t>tire tread</a:t>
            </a:r>
            <a:r>
              <a:rPr lang="ko-KR" altLang="en-US" sz="1400" dirty="0"/>
              <a:t>를 만드는 것의 창의성</a:t>
            </a:r>
            <a:endParaRPr lang="en-US" altLang="ko-KR" sz="1600" dirty="0"/>
          </a:p>
          <a:p>
            <a:r>
              <a:rPr lang="en-US" altLang="ko-KR" sz="1600" b="1" dirty="0"/>
              <a:t> </a:t>
            </a:r>
          </a:p>
          <a:p>
            <a:r>
              <a:rPr lang="ko-KR" altLang="en-US" sz="1600" b="1" dirty="0">
                <a:solidFill>
                  <a:srgbClr val="0070C0"/>
                </a:solidFill>
              </a:rPr>
              <a:t>해결방법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br>
              <a:rPr lang="en-US" altLang="ko-KR" sz="1600" b="1" dirty="0"/>
            </a:br>
            <a:r>
              <a:rPr lang="en-US" altLang="ko-KR" sz="1600" b="1" dirty="0"/>
              <a:t>	GAN </a:t>
            </a:r>
            <a:r>
              <a:rPr lang="ko-KR" altLang="en-US" sz="1600" b="1" dirty="0"/>
              <a:t>방법론을 활용하여</a:t>
            </a:r>
            <a:r>
              <a:rPr lang="en-US" altLang="ko-KR" sz="1600" b="1" dirty="0"/>
              <a:t>, 1) </a:t>
            </a:r>
            <a:r>
              <a:rPr lang="ko-KR" altLang="en-US" sz="1600" b="1" dirty="0"/>
              <a:t>새로운 최적의 </a:t>
            </a:r>
            <a:r>
              <a:rPr lang="en-US" altLang="ko-KR" sz="1600" b="1" dirty="0"/>
              <a:t>tire tread pattern </a:t>
            </a:r>
            <a:r>
              <a:rPr lang="ko-KR" altLang="en-US" sz="1600" b="1" dirty="0"/>
              <a:t>을 형성 </a:t>
            </a:r>
            <a:r>
              <a:rPr lang="en-US" altLang="ko-KR" sz="1600" b="1" dirty="0"/>
              <a:t>2) </a:t>
            </a:r>
            <a:r>
              <a:rPr lang="ko-KR" altLang="en-US" sz="1600" b="1" dirty="0"/>
              <a:t>데이터 부족 현상</a:t>
            </a:r>
            <a:endParaRPr lang="en-US" altLang="ko-KR" sz="1600" dirty="0"/>
          </a:p>
          <a:p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86266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331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856F2F-51FC-4D9D-8B14-2299180E76ED}"/>
              </a:ext>
            </a:extLst>
          </p:cNvPr>
          <p:cNvSpPr txBox="1"/>
          <p:nvPr/>
        </p:nvSpPr>
        <p:spPr>
          <a:xfrm>
            <a:off x="122554" y="122553"/>
            <a:ext cx="659475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</a:rPr>
              <a:t>Case study with 25 generations of </a:t>
            </a:r>
            <a:r>
              <a:rPr lang="en-US" altLang="ko-KR" sz="2400" dirty="0" err="1">
                <a:latin typeface="Arial Narrow" panose="020B0606020202030204" pitchFamily="34" charset="0"/>
              </a:rPr>
              <a:t>i</a:t>
            </a:r>
            <a:r>
              <a:rPr lang="en-US" altLang="ko-KR" sz="2400" dirty="0">
                <a:latin typeface="Arial Narrow" panose="020B0606020202030204" pitchFamily="34" charset="0"/>
              </a:rPr>
              <a:t>-phones and conclusion</a:t>
            </a:r>
            <a:endParaRPr lang="ko-KR" altLang="en-US" sz="2400" dirty="0">
              <a:latin typeface="Arial Narrow" panose="020B0606020202030204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CCEFBFC-AF51-40AD-A77F-E7A0BE1BCC55}"/>
              </a:ext>
            </a:extLst>
          </p:cNvPr>
          <p:cNvGrpSpPr/>
          <p:nvPr/>
        </p:nvGrpSpPr>
        <p:grpSpPr>
          <a:xfrm>
            <a:off x="6460718" y="1791686"/>
            <a:ext cx="5774654" cy="3828352"/>
            <a:chOff x="6417346" y="1111148"/>
            <a:chExt cx="5774654" cy="38283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5316B1-5211-412E-A037-3A9C3A5819C0}"/>
                </a:ext>
              </a:extLst>
            </p:cNvPr>
            <p:cNvSpPr txBox="1"/>
            <p:nvPr/>
          </p:nvSpPr>
          <p:spPr>
            <a:xfrm>
              <a:off x="6417346" y="1111148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Conclusion (Contribution)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034E72-F70D-430D-BC4B-F2FDD91B3B3B}"/>
                </a:ext>
              </a:extLst>
            </p:cNvPr>
            <p:cNvSpPr txBox="1"/>
            <p:nvPr/>
          </p:nvSpPr>
          <p:spPr>
            <a:xfrm>
              <a:off x="6456258" y="342900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Limitation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279879-78FC-4A35-8B1A-259411D65CD0}"/>
                </a:ext>
              </a:extLst>
            </p:cNvPr>
            <p:cNvSpPr txBox="1"/>
            <p:nvPr/>
          </p:nvSpPr>
          <p:spPr>
            <a:xfrm>
              <a:off x="6717308" y="3923837"/>
              <a:ext cx="54746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/>
                <a:t>Conceptual design </a:t>
              </a:r>
              <a:r>
                <a:rPr lang="ko-KR" altLang="en-US" sz="1200" dirty="0"/>
                <a:t>이라곤 했지만</a:t>
              </a:r>
              <a:r>
                <a:rPr lang="en-US" altLang="ko-KR" sz="1200" dirty="0"/>
                <a:t>, tire</a:t>
              </a:r>
              <a:r>
                <a:rPr lang="ko-KR" altLang="en-US" sz="1200" dirty="0"/>
                <a:t>의 경우 </a:t>
              </a:r>
              <a:r>
                <a:rPr lang="en-US" altLang="ko-KR" sz="1200" dirty="0"/>
                <a:t>tread</a:t>
              </a:r>
              <a:r>
                <a:rPr lang="ko-KR" altLang="en-US" sz="1200" dirty="0"/>
                <a:t>가 가장 핵심 </a:t>
              </a:r>
              <a:r>
                <a:rPr lang="en-US" altLang="ko-KR" sz="1200" dirty="0"/>
                <a:t>component </a:t>
              </a:r>
              <a:r>
                <a:rPr lang="ko-KR" altLang="en-US" sz="1200" dirty="0"/>
                <a:t>로 비교적 쉬운 문제와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한 </a:t>
              </a:r>
              <a:r>
                <a:rPr lang="en-US" altLang="ko-KR" sz="1200" dirty="0"/>
                <a:t>component</a:t>
              </a:r>
              <a:r>
                <a:rPr lang="ko-KR" altLang="en-US" sz="1200" dirty="0"/>
                <a:t>만 다룸으로써 이를 해결하고자 함</a:t>
              </a:r>
              <a:r>
                <a:rPr lang="en-US" altLang="ko-KR" sz="1200" dirty="0"/>
                <a:t>.</a:t>
              </a:r>
              <a:br>
                <a:rPr lang="en-US" altLang="ko-KR" sz="1200" dirty="0"/>
              </a:br>
              <a:endParaRPr lang="en-US" altLang="ko-KR" sz="1200" dirty="0"/>
            </a:p>
            <a:p>
              <a:br>
                <a:rPr lang="en-US" altLang="ko-KR" sz="1200" dirty="0"/>
              </a:br>
              <a:endParaRPr lang="en-US" altLang="ko-KR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A4E5D0-B00B-41F2-995E-E4DBC0A6BF0C}"/>
                </a:ext>
              </a:extLst>
            </p:cNvPr>
            <p:cNvSpPr txBox="1"/>
            <p:nvPr/>
          </p:nvSpPr>
          <p:spPr>
            <a:xfrm>
              <a:off x="6717308" y="1514415"/>
              <a:ext cx="475207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/>
                <a:t>Conceptual design</a:t>
              </a:r>
              <a:r>
                <a:rPr lang="ko-KR" altLang="en-US" sz="1200" dirty="0"/>
                <a:t>에 기존 </a:t>
              </a:r>
              <a:r>
                <a:rPr lang="en-US" altLang="ko-KR" sz="1200" dirty="0"/>
                <a:t>designer </a:t>
              </a:r>
              <a:r>
                <a:rPr lang="ko-KR" altLang="en-US" sz="1200" dirty="0"/>
                <a:t>와 </a:t>
              </a:r>
              <a:r>
                <a:rPr lang="en-US" altLang="ko-KR" sz="1200" dirty="0"/>
                <a:t>engineer</a:t>
              </a:r>
              <a:r>
                <a:rPr lang="ko-KR" altLang="en-US" sz="1200" dirty="0"/>
                <a:t>의 </a:t>
              </a:r>
              <a:r>
                <a:rPr lang="en-US" altLang="ko-KR" sz="1200" dirty="0"/>
                <a:t>iteration</a:t>
              </a:r>
              <a:r>
                <a:rPr lang="ko-KR" altLang="en-US" sz="1200" dirty="0"/>
                <a:t>을 </a:t>
              </a:r>
              <a:r>
                <a:rPr lang="en-US" altLang="ko-KR" sz="1200" dirty="0"/>
                <a:t>AI</a:t>
              </a:r>
              <a:r>
                <a:rPr lang="ko-KR" altLang="en-US" sz="1200" dirty="0"/>
                <a:t>를 통해 해결하고자 함</a:t>
              </a:r>
              <a:r>
                <a:rPr lang="en-US" altLang="ko-KR" sz="1200" dirty="0"/>
                <a:t>.</a:t>
              </a:r>
              <a:br>
                <a:rPr lang="en-US" altLang="ko-KR" sz="1200" dirty="0"/>
              </a:b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이 때에 있어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데이터 부족의 현상을 </a:t>
              </a:r>
              <a:r>
                <a:rPr lang="en-US" altLang="ko-KR" sz="1200" dirty="0"/>
                <a:t>GAN</a:t>
              </a:r>
              <a:r>
                <a:rPr lang="ko-KR" altLang="en-US" sz="1200" dirty="0"/>
                <a:t>이라는 모델을 활용하여 해결함</a:t>
              </a:r>
              <a:br>
                <a:rPr lang="en-US" altLang="ko-KR" sz="1200" dirty="0"/>
              </a:b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문제 상황에 맞게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기존 </a:t>
              </a:r>
              <a:r>
                <a:rPr lang="en-US" altLang="ko-KR" sz="1200" dirty="0"/>
                <a:t>GAN</a:t>
              </a:r>
              <a:r>
                <a:rPr lang="ko-KR" altLang="en-US" sz="1200" dirty="0"/>
                <a:t>모델을 수정함</a:t>
              </a:r>
              <a:r>
                <a:rPr lang="en-US" altLang="ko-KR" sz="1200" dirty="0"/>
                <a:t>. </a:t>
              </a:r>
              <a:br>
                <a:rPr lang="en-US" altLang="ko-KR" sz="1200" dirty="0"/>
              </a:br>
              <a:r>
                <a:rPr lang="en-US" altLang="ko-KR" sz="1200" dirty="0"/>
                <a:t>(</a:t>
              </a:r>
              <a:r>
                <a:rPr lang="ko-KR" altLang="en-US" sz="1200" dirty="0"/>
                <a:t>분야에 맞게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모델을 변경하고자 함</a:t>
              </a:r>
              <a:r>
                <a:rPr lang="en-US" altLang="ko-KR" sz="1200" dirty="0"/>
                <a:t>)</a:t>
              </a: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9F5DEA0B-9E07-2ACA-8484-4CC5D9102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57" y="4907838"/>
            <a:ext cx="3686618" cy="17222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CF06F93-98F0-D58A-395B-4B88001BF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873" y="3356308"/>
            <a:ext cx="3805502" cy="1294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EE13D2-15D4-5CBC-3399-5D1C69112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29" y="702386"/>
            <a:ext cx="5281591" cy="1213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68A7E-5D7C-4183-8BC3-5C3D408949B3}"/>
              </a:ext>
            </a:extLst>
          </p:cNvPr>
          <p:cNvSpPr txBox="1"/>
          <p:nvPr/>
        </p:nvSpPr>
        <p:spPr>
          <a:xfrm>
            <a:off x="221611" y="1607020"/>
            <a:ext cx="52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0D0FFB-D727-8FD4-7A54-452073FB5180}"/>
              </a:ext>
            </a:extLst>
          </p:cNvPr>
          <p:cNvSpPr txBox="1"/>
          <p:nvPr/>
        </p:nvSpPr>
        <p:spPr>
          <a:xfrm>
            <a:off x="221611" y="4538506"/>
            <a:ext cx="38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8F23D-F071-36DA-CC33-77998CFDE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7014" y="2344281"/>
            <a:ext cx="2376791" cy="352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9" name="위로 구부러진 화살표[C] 8">
            <a:extLst>
              <a:ext uri="{FF2B5EF4-FFF2-40B4-BE49-F238E27FC236}">
                <a16:creationId xmlns:a16="http://schemas.microsoft.com/office/drawing/2014/main" id="{F795C5ED-81FA-8C8B-9631-1D1539C02E32}"/>
              </a:ext>
            </a:extLst>
          </p:cNvPr>
          <p:cNvSpPr/>
          <p:nvPr/>
        </p:nvSpPr>
        <p:spPr>
          <a:xfrm>
            <a:off x="3000970" y="1885196"/>
            <a:ext cx="988742" cy="380767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39F965-16DC-7AF2-0D13-5CBE6BDBEB17}"/>
              </a:ext>
            </a:extLst>
          </p:cNvPr>
          <p:cNvSpPr/>
          <p:nvPr/>
        </p:nvSpPr>
        <p:spPr>
          <a:xfrm>
            <a:off x="649829" y="702386"/>
            <a:ext cx="5446171" cy="217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8C7A97-55CA-BC45-DDBD-61660642AD33}"/>
              </a:ext>
            </a:extLst>
          </p:cNvPr>
          <p:cNvSpPr/>
          <p:nvPr/>
        </p:nvSpPr>
        <p:spPr>
          <a:xfrm>
            <a:off x="649829" y="3224010"/>
            <a:ext cx="5446171" cy="3487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6487423-9B8B-0DAF-E23B-36786427F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0339" y="3453450"/>
            <a:ext cx="1633256" cy="10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7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CD41A-275D-33DB-DA7F-73A74AE3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부록 </a:t>
            </a:r>
            <a:r>
              <a:rPr lang="en-US" altLang="ko-KR" dirty="0"/>
              <a:t>GAN (Generative Adversarial Networks)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E797F4-ED82-E436-8A66-0EAD095E2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6931" y="2177022"/>
            <a:ext cx="5478137" cy="2503955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3758801-F264-AFE1-C9BF-5D229416B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630" y="5167311"/>
            <a:ext cx="700919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7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A08CD-18A2-6740-8C2F-4EBD36DB471B}"/>
              </a:ext>
            </a:extLst>
          </p:cNvPr>
          <p:cNvSpPr txBox="1"/>
          <p:nvPr/>
        </p:nvSpPr>
        <p:spPr>
          <a:xfrm>
            <a:off x="9170184" y="1316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896E6E-19BE-4F89-CCC7-0487C5AC5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33" y="1206633"/>
            <a:ext cx="5788061" cy="4504205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D89C38D-9F7D-88D8-70A9-AC95A9CFD594}"/>
              </a:ext>
            </a:extLst>
          </p:cNvPr>
          <p:cNvCxnSpPr/>
          <p:nvPr/>
        </p:nvCxnSpPr>
        <p:spPr>
          <a:xfrm>
            <a:off x="0" y="60331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CF8A6F-8407-6CCE-3878-22DCE841D92C}"/>
              </a:ext>
            </a:extLst>
          </p:cNvPr>
          <p:cNvSpPr txBox="1"/>
          <p:nvPr/>
        </p:nvSpPr>
        <p:spPr>
          <a:xfrm>
            <a:off x="122554" y="122553"/>
            <a:ext cx="76175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Times New Roman" panose="02020603050405020304" pitchFamily="18" charset="0"/>
              </a:rPr>
              <a:t>Product family evolution &amp; Dynamic Environments </a:t>
            </a:r>
            <a:endParaRPr lang="ko-KR" altLang="en-US" sz="2400" b="1" dirty="0">
              <a:latin typeface="NanumSquareOTF Bold" panose="020B0600000101010101" pitchFamily="34" charset="-127"/>
              <a:ea typeface="NanumSquareOTF Bold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0777CD9-6560-AD67-E698-DE478046C954}"/>
              </a:ext>
            </a:extLst>
          </p:cNvPr>
          <p:cNvGrpSpPr/>
          <p:nvPr/>
        </p:nvGrpSpPr>
        <p:grpSpPr>
          <a:xfrm>
            <a:off x="6005951" y="1730568"/>
            <a:ext cx="6064129" cy="3461374"/>
            <a:chOff x="472020" y="4183323"/>
            <a:chExt cx="10491255" cy="346137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D4485D-81C1-DB95-BF5D-232019281DBC}"/>
                </a:ext>
              </a:extLst>
            </p:cNvPr>
            <p:cNvSpPr txBox="1"/>
            <p:nvPr/>
          </p:nvSpPr>
          <p:spPr>
            <a:xfrm>
              <a:off x="472020" y="4183323"/>
              <a:ext cx="7986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Evolution characteristics</a:t>
              </a:r>
              <a:r>
                <a:rPr lang="en-US" altLang="ko-KR" b="1" dirty="0"/>
                <a:t> of product (family)</a:t>
              </a:r>
              <a:endParaRPr lang="ko-KR" altLang="en-US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6FD8E5-A8FD-D584-56B0-F4BE9CCD4315}"/>
                </a:ext>
              </a:extLst>
            </p:cNvPr>
            <p:cNvSpPr txBox="1"/>
            <p:nvPr/>
          </p:nvSpPr>
          <p:spPr>
            <a:xfrm>
              <a:off x="783863" y="4597709"/>
              <a:ext cx="10179412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Similar with organisms (</a:t>
              </a:r>
              <a:r>
                <a:rPr lang="ko-KR" altLang="en-US" sz="1600" b="1" dirty="0"/>
                <a:t>진화론</a:t>
              </a:r>
              <a:r>
                <a:rPr lang="en-US" altLang="ko-KR" sz="1600" b="1" dirty="0"/>
                <a:t>)</a:t>
              </a:r>
            </a:p>
            <a:p>
              <a:pPr lvl="1"/>
              <a:r>
                <a:rPr lang="en-US" altLang="ko-KR" sz="1600" dirty="0"/>
                <a:t>-  Adapt dynamic environment </a:t>
              </a:r>
              <a:br>
                <a:rPr lang="en-US" altLang="ko-KR" sz="1600" dirty="0"/>
              </a:br>
              <a:r>
                <a:rPr lang="en-US" altLang="ko-KR" sz="1600" dirty="0"/>
                <a:t>       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)  Customer requirements</a:t>
              </a:r>
              <a:br>
                <a:rPr lang="en-US" altLang="ko-KR" sz="1600" dirty="0"/>
              </a:br>
              <a:r>
                <a:rPr lang="en-US" altLang="ko-KR" sz="1600" dirty="0"/>
                <a:t>        ii) Technology advancement</a:t>
              </a:r>
              <a:br>
                <a:rPr lang="en-US" altLang="ko-KR" sz="1600" dirty="0"/>
              </a:br>
              <a:r>
                <a:rPr lang="en-US" altLang="ko-KR" sz="1600" dirty="0"/>
                <a:t>        iii) Markets and Policies) </a:t>
              </a:r>
              <a:br>
                <a:rPr lang="en-US" altLang="ko-KR" sz="1600" dirty="0"/>
              </a:br>
              <a:endParaRPr lang="en-US" altLang="ko-KR" sz="1600" dirty="0"/>
            </a:p>
            <a:p>
              <a:pPr lvl="1"/>
              <a:r>
                <a:rPr lang="en-US" altLang="ko-KR" sz="1600" dirty="0"/>
                <a:t>-  Require evolving continuously</a:t>
              </a:r>
              <a:br>
                <a:rPr lang="en-US" altLang="ko-KR" sz="1600" dirty="0"/>
              </a:br>
              <a:endParaRPr lang="en-US" altLang="ko-KR" sz="1600" dirty="0"/>
            </a:p>
            <a:p>
              <a:r>
                <a:rPr lang="en-US" altLang="ko-KR" sz="1600" b="1" dirty="0">
                  <a:solidFill>
                    <a:srgbClr val="0070C0"/>
                  </a:solidFill>
                  <a:sym typeface="Wingdings" panose="05000000000000000000" pitchFamily="2" charset="2"/>
                </a:rPr>
                <a:t>Mutation</a:t>
              </a:r>
              <a:r>
                <a:rPr lang="en-US" altLang="ko-KR" sz="1600" dirty="0">
                  <a:sym typeface="Wingdings" panose="05000000000000000000" pitchFamily="2" charset="2"/>
                </a:rPr>
                <a:t> , </a:t>
              </a:r>
              <a:r>
                <a:rPr lang="en-US" altLang="ko-KR" sz="1600" b="1" dirty="0">
                  <a:solidFill>
                    <a:schemeClr val="accent6"/>
                  </a:solidFill>
                  <a:sym typeface="Wingdings" panose="05000000000000000000" pitchFamily="2" charset="2"/>
                </a:rPr>
                <a:t>Gradient</a:t>
              </a:r>
              <a:r>
                <a:rPr lang="en-US" altLang="ko-KR" sz="1600" dirty="0">
                  <a:sym typeface="Wingdings" panose="05000000000000000000" pitchFamily="2" charset="2"/>
                </a:rPr>
                <a:t> </a:t>
              </a:r>
              <a:endParaRPr lang="en-US" altLang="ko-KR" sz="1600" b="1" dirty="0">
                <a:solidFill>
                  <a:schemeClr val="accent6"/>
                </a:solidFill>
                <a:sym typeface="Wingdings" panose="05000000000000000000" pitchFamily="2" charset="2"/>
              </a:endParaRPr>
            </a:p>
            <a:p>
              <a:endParaRPr lang="en-US" altLang="ko-KR" sz="1600" dirty="0"/>
            </a:p>
            <a:p>
              <a:r>
                <a:rPr lang="en-US" altLang="ko-KR" sz="1600" b="1" dirty="0">
                  <a:solidFill>
                    <a:srgbClr val="FF0000"/>
                  </a:solidFill>
                </a:rPr>
                <a:t>KEY word : </a:t>
              </a:r>
              <a:r>
                <a:rPr lang="en-US" altLang="ko-KR" sz="1600" dirty="0"/>
                <a:t>product family , dynamic factors, predicting with ANN</a:t>
              </a:r>
            </a:p>
            <a:p>
              <a:r>
                <a:rPr lang="en-US" altLang="ko-KR" sz="1600" b="1" dirty="0"/>
                <a:t>	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6AE897-9669-FCDC-E6CB-BA9028EC70DD}"/>
              </a:ext>
            </a:extLst>
          </p:cNvPr>
          <p:cNvSpPr/>
          <p:nvPr/>
        </p:nvSpPr>
        <p:spPr>
          <a:xfrm>
            <a:off x="0" y="6600825"/>
            <a:ext cx="12192000" cy="257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43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95A08CD-18A2-6740-8C2F-4EBD36DB471B}"/>
              </a:ext>
            </a:extLst>
          </p:cNvPr>
          <p:cNvSpPr txBox="1"/>
          <p:nvPr/>
        </p:nvSpPr>
        <p:spPr>
          <a:xfrm>
            <a:off x="9170184" y="1316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885D2F-1769-B38D-AFD5-D33AF84CA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7"/>
          <a:stretch/>
        </p:blipFill>
        <p:spPr>
          <a:xfrm>
            <a:off x="502406" y="1009650"/>
            <a:ext cx="4812140" cy="5245034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D89C38D-9F7D-88D8-70A9-AC95A9CFD594}"/>
              </a:ext>
            </a:extLst>
          </p:cNvPr>
          <p:cNvCxnSpPr/>
          <p:nvPr/>
        </p:nvCxnSpPr>
        <p:spPr>
          <a:xfrm>
            <a:off x="0" y="60331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CF8A6F-8407-6CCE-3878-22DCE841D92C}"/>
              </a:ext>
            </a:extLst>
          </p:cNvPr>
          <p:cNvSpPr txBox="1"/>
          <p:nvPr/>
        </p:nvSpPr>
        <p:spPr>
          <a:xfrm>
            <a:off x="122554" y="122553"/>
            <a:ext cx="821667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Times New Roman" panose="02020603050405020304" pitchFamily="18" charset="0"/>
              </a:rPr>
              <a:t>Flowchart of methodology for product family evolution</a:t>
            </a:r>
            <a:endParaRPr lang="ko-KR" altLang="en-US" sz="2400" b="1" dirty="0">
              <a:latin typeface="NanumSquareOTF Bold" panose="020B0600000101010101" pitchFamily="34" charset="-127"/>
              <a:ea typeface="NanumSquareOTF Bold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27C04B-F43B-C735-6F1A-E43997EF8E0B}"/>
              </a:ext>
            </a:extLst>
          </p:cNvPr>
          <p:cNvSpPr/>
          <p:nvPr/>
        </p:nvSpPr>
        <p:spPr>
          <a:xfrm>
            <a:off x="0" y="6600825"/>
            <a:ext cx="12192000" cy="257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26EBAA9-4422-7931-5A8B-682F581BB9CB}"/>
              </a:ext>
            </a:extLst>
          </p:cNvPr>
          <p:cNvSpPr/>
          <p:nvPr/>
        </p:nvSpPr>
        <p:spPr>
          <a:xfrm>
            <a:off x="899160" y="2042160"/>
            <a:ext cx="2788920" cy="2400300"/>
          </a:xfrm>
          <a:prstGeom prst="roundRect">
            <a:avLst/>
          </a:prstGeom>
          <a:solidFill>
            <a:srgbClr val="7030A0">
              <a:alpha val="32000"/>
            </a:srgb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B0BE-E17C-0B60-8829-A93366F59E5C}"/>
              </a:ext>
            </a:extLst>
          </p:cNvPr>
          <p:cNvSpPr txBox="1"/>
          <p:nvPr/>
        </p:nvSpPr>
        <p:spPr>
          <a:xfrm>
            <a:off x="5632449" y="1331347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크게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가지를 도출하고자 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183D8-6CA8-2F9E-8664-9B58DDD91C87}"/>
              </a:ext>
            </a:extLst>
          </p:cNvPr>
          <p:cNvSpPr txBox="1"/>
          <p:nvPr/>
        </p:nvSpPr>
        <p:spPr>
          <a:xfrm>
            <a:off x="5711300" y="2087146"/>
            <a:ext cx="6480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>
                <a:solidFill>
                  <a:srgbClr val="D1A275"/>
                </a:solidFill>
              </a:rPr>
              <a:t>Information Phase</a:t>
            </a:r>
            <a:r>
              <a:rPr lang="en-US" altLang="ko-KR" dirty="0"/>
              <a:t>) input setting</a:t>
            </a:r>
            <a:br>
              <a:rPr lang="en-US" altLang="ko-KR" dirty="0"/>
            </a:br>
            <a:r>
              <a:rPr lang="en-US" altLang="ko-KR" dirty="0"/>
              <a:t>- with dynamic environments, analyze product family evolution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>
                <a:solidFill>
                  <a:srgbClr val="829167"/>
                </a:solidFill>
              </a:rPr>
              <a:t>Evaluation phase</a:t>
            </a:r>
            <a:r>
              <a:rPr lang="en-US" altLang="ko-KR" dirty="0"/>
              <a:t>) In product family,</a:t>
            </a:r>
            <a:br>
              <a:rPr lang="en-US" altLang="ko-KR" dirty="0"/>
            </a:br>
            <a:r>
              <a:rPr lang="en-US" altLang="ko-KR" dirty="0"/>
              <a:t>-  </a:t>
            </a:r>
            <a:r>
              <a:rPr lang="en-US" altLang="ko-KR" b="1" dirty="0"/>
              <a:t>find influential product features</a:t>
            </a:r>
            <a:br>
              <a:rPr lang="en-US" altLang="ko-KR" dirty="0"/>
            </a:br>
            <a:r>
              <a:rPr lang="en-US" altLang="ko-KR" dirty="0"/>
              <a:t>-  </a:t>
            </a:r>
            <a:r>
              <a:rPr lang="en-US" altLang="ko-KR" b="1" dirty="0"/>
              <a:t>find influential product</a:t>
            </a:r>
            <a:br>
              <a:rPr lang="en-US" altLang="ko-KR" b="1" dirty="0"/>
            </a:br>
            <a:endParaRPr lang="en-US" altLang="ko-KR" b="1" dirty="0"/>
          </a:p>
          <a:p>
            <a:pPr marL="342900" indent="-342900">
              <a:buFontTx/>
              <a:buAutoNum type="arabicParenR"/>
            </a:pPr>
            <a:r>
              <a:rPr lang="en-US" altLang="ko-KR" dirty="0">
                <a:solidFill>
                  <a:srgbClr val="2468CB"/>
                </a:solidFill>
              </a:rPr>
              <a:t>Forecasting phase</a:t>
            </a:r>
            <a:r>
              <a:rPr lang="en-US" altLang="ko-KR" dirty="0"/>
              <a:t>) From the result of Evaluation,</a:t>
            </a:r>
            <a:br>
              <a:rPr lang="en-US" altLang="ko-KR" dirty="0"/>
            </a:br>
            <a:r>
              <a:rPr lang="en-US" altLang="ko-KR" dirty="0"/>
              <a:t>-  </a:t>
            </a:r>
            <a:r>
              <a:rPr lang="en-US" altLang="ko-KR" b="1" dirty="0"/>
              <a:t>find future specification of influential features</a:t>
            </a:r>
          </a:p>
          <a:p>
            <a:pPr marL="342900" indent="-342900">
              <a:buAutoNum type="arabicParenR"/>
            </a:pP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583DF-F48E-E103-EB55-52E2DC4C2928}"/>
              </a:ext>
            </a:extLst>
          </p:cNvPr>
          <p:cNvSpPr txBox="1"/>
          <p:nvPr/>
        </p:nvSpPr>
        <p:spPr>
          <a:xfrm>
            <a:off x="5767964" y="5353071"/>
            <a:ext cx="6086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Evaluation</a:t>
            </a:r>
            <a:r>
              <a:rPr lang="ko-KR" altLang="en-US" sz="1400" dirty="0"/>
              <a:t> </a:t>
            </a:r>
            <a:r>
              <a:rPr lang="en-US" altLang="ko-KR" sz="1400" dirty="0"/>
              <a:t>phase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ANN</a:t>
            </a:r>
            <a:r>
              <a:rPr lang="ko-KR" altLang="en-US" sz="1400" dirty="0"/>
              <a:t>을 사용하지 않음</a:t>
            </a:r>
            <a:r>
              <a:rPr lang="en-US" altLang="ko-KR" sz="1400" dirty="0"/>
              <a:t>. </a:t>
            </a:r>
            <a:br>
              <a:rPr lang="en-US" altLang="ko-KR" sz="1400" dirty="0">
                <a:sym typeface="Wingdings" panose="05000000000000000000" pitchFamily="2" charset="2"/>
              </a:rPr>
            </a:b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en-US" altLang="ko-KR" sz="1400" dirty="0"/>
              <a:t>Evaluation</a:t>
            </a:r>
            <a:r>
              <a:rPr lang="ko-KR" altLang="en-US" sz="1400" dirty="0"/>
              <a:t> </a:t>
            </a:r>
            <a:r>
              <a:rPr lang="en-US" altLang="ko-KR" sz="1400" dirty="0"/>
              <a:t>phase </a:t>
            </a:r>
            <a:r>
              <a:rPr lang="ko-KR" altLang="en-US" sz="1400" dirty="0"/>
              <a:t>를 </a:t>
            </a:r>
            <a:r>
              <a:rPr lang="en-US" altLang="ko-KR" sz="1400" dirty="0">
                <a:sym typeface="Wingdings" panose="05000000000000000000" pitchFamily="2" charset="2"/>
              </a:rPr>
              <a:t>ANN</a:t>
            </a:r>
            <a:r>
              <a:rPr lang="ko-KR" altLang="en-US" sz="1400" dirty="0"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sym typeface="Wingdings" panose="05000000000000000000" pitchFamily="2" charset="2"/>
              </a:rPr>
              <a:t>input modeling </a:t>
            </a:r>
            <a:r>
              <a:rPr lang="ko-KR" altLang="en-US" sz="1400" dirty="0">
                <a:sym typeface="Wingdings" panose="05000000000000000000" pitchFamily="2" charset="2"/>
              </a:rPr>
              <a:t>이라고도 볼 수 있음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5B59A-E34A-2BAA-7F45-0159F9578D0F}"/>
              </a:ext>
            </a:extLst>
          </p:cNvPr>
          <p:cNvSpPr txBox="1"/>
          <p:nvPr/>
        </p:nvSpPr>
        <p:spPr>
          <a:xfrm>
            <a:off x="5429249" y="7498356"/>
            <a:ext cx="51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Dynamic environments</a:t>
            </a:r>
            <a:r>
              <a:rPr lang="ko-KR" altLang="en-US" b="1" dirty="0">
                <a:solidFill>
                  <a:srgbClr val="FF0000"/>
                </a:solidFill>
              </a:rPr>
              <a:t>를 반영한 제품의 변화</a:t>
            </a:r>
          </a:p>
        </p:txBody>
      </p:sp>
    </p:spTree>
    <p:extLst>
      <p:ext uri="{BB962C8B-B14F-4D97-AF65-F5344CB8AC3E}">
        <p14:creationId xmlns:p14="http://schemas.microsoft.com/office/powerpoint/2010/main" val="26770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D4432A1-99F0-442F-370F-A820F4FA5ADF}"/>
              </a:ext>
            </a:extLst>
          </p:cNvPr>
          <p:cNvCxnSpPr/>
          <p:nvPr/>
        </p:nvCxnSpPr>
        <p:spPr>
          <a:xfrm>
            <a:off x="0" y="60331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8EE3D7-CA0F-AC0A-E496-FF6C115DDA93}"/>
              </a:ext>
            </a:extLst>
          </p:cNvPr>
          <p:cNvSpPr txBox="1"/>
          <p:nvPr/>
        </p:nvSpPr>
        <p:spPr>
          <a:xfrm>
            <a:off x="122554" y="122553"/>
            <a:ext cx="51095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Times New Roman" panose="02020603050405020304" pitchFamily="18" charset="0"/>
              </a:rPr>
              <a:t>A) Information Phase (input data) </a:t>
            </a:r>
            <a:endParaRPr lang="ko-KR" altLang="en-US" sz="2400" b="1" dirty="0">
              <a:latin typeface="NanumSquareOTF Bold" panose="020B0600000101010101" pitchFamily="34" charset="-127"/>
              <a:ea typeface="NanumSquareOTF Bold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1C28AB-8DB3-A8BB-07D1-087A4DF6C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8"/>
          <a:stretch/>
        </p:blipFill>
        <p:spPr>
          <a:xfrm>
            <a:off x="437959" y="840458"/>
            <a:ext cx="3040826" cy="5661163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203FFA45-E896-94BC-7B00-EBD2E64CA3D9}"/>
              </a:ext>
            </a:extLst>
          </p:cNvPr>
          <p:cNvGrpSpPr/>
          <p:nvPr/>
        </p:nvGrpSpPr>
        <p:grpSpPr>
          <a:xfrm>
            <a:off x="3731131" y="944061"/>
            <a:ext cx="5543986" cy="5152084"/>
            <a:chOff x="3720208" y="944061"/>
            <a:chExt cx="5543986" cy="51520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FA0A0B-E615-24FA-9144-9EEA8D98ACF9}"/>
                </a:ext>
              </a:extLst>
            </p:cNvPr>
            <p:cNvSpPr txBox="1"/>
            <p:nvPr/>
          </p:nvSpPr>
          <p:spPr>
            <a:xfrm>
              <a:off x="4126118" y="1282515"/>
              <a:ext cx="3278609" cy="347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Step </a:t>
              </a:r>
              <a:r>
                <a:rPr lang="en-US" altLang="ko-KR" sz="1600" b="1" dirty="0" err="1"/>
                <a:t>i</a:t>
              </a:r>
              <a:r>
                <a:rPr lang="en-US" altLang="ko-KR" sz="1600" b="1" dirty="0"/>
                <a:t>) The set of dynamic factors</a:t>
              </a:r>
              <a:endParaRPr lang="ko-KR" altLang="en-US" sz="16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83D25B-3539-0691-FAE4-602C929D4359}"/>
                </a:ext>
              </a:extLst>
            </p:cNvPr>
            <p:cNvSpPr txBox="1"/>
            <p:nvPr/>
          </p:nvSpPr>
          <p:spPr>
            <a:xfrm>
              <a:off x="4126119" y="2086894"/>
              <a:ext cx="3278609" cy="347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Step ii) drive the PDS</a:t>
              </a:r>
              <a:endParaRPr lang="ko-KR" altLang="en-US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A13B85-B47B-52F0-4093-997C18D6C862}"/>
                </a:ext>
              </a:extLst>
            </p:cNvPr>
            <p:cNvSpPr txBox="1"/>
            <p:nvPr/>
          </p:nvSpPr>
          <p:spPr>
            <a:xfrm>
              <a:off x="3720208" y="944061"/>
              <a:ext cx="3278609" cy="347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1) Make the PDS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2FBAC83-967F-A9A3-B2FE-8D16E1AEE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3555" y="2461972"/>
              <a:ext cx="1228514" cy="31780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5E20B7F-13BE-A469-D0FA-0CE729490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3555" y="1664323"/>
              <a:ext cx="4222969" cy="372614"/>
            </a:xfrm>
            <a:prstGeom prst="rect">
              <a:avLst/>
            </a:prstGeom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213816C-21BA-5673-B45E-8C4C143A2CA0}"/>
                </a:ext>
              </a:extLst>
            </p:cNvPr>
            <p:cNvGrpSpPr/>
            <p:nvPr/>
          </p:nvGrpSpPr>
          <p:grpSpPr>
            <a:xfrm>
              <a:off x="4216306" y="3056303"/>
              <a:ext cx="3671790" cy="211636"/>
              <a:chOff x="5760856" y="3003839"/>
              <a:chExt cx="3905976" cy="225134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1FCA9358-30B8-ED9F-643C-071DEC612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60856" y="3010190"/>
                <a:ext cx="2257788" cy="198487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A2B98BEB-D3C2-6675-F4E2-53AC307284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05944" y="3003839"/>
                <a:ext cx="1660888" cy="225134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BDD8361-E0A4-0DA4-2D70-9088677D53F9}"/>
                </a:ext>
              </a:extLst>
            </p:cNvPr>
            <p:cNvGrpSpPr/>
            <p:nvPr/>
          </p:nvGrpSpPr>
          <p:grpSpPr>
            <a:xfrm>
              <a:off x="4216306" y="3327616"/>
              <a:ext cx="4832597" cy="159511"/>
              <a:chOff x="5846266" y="3272159"/>
              <a:chExt cx="5140819" cy="169685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C7EB6931-6043-4DE6-5DF2-5DA755A0A8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46266" y="3272159"/>
                <a:ext cx="1195885" cy="169685"/>
              </a:xfrm>
              <a:prstGeom prst="rect">
                <a:avLst/>
              </a:prstGeom>
            </p:spPr>
          </p:pic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AF412C5-F45F-159C-74E4-2DB244C7D2C6}"/>
                  </a:ext>
                </a:extLst>
              </p:cNvPr>
              <p:cNvGrpSpPr/>
              <p:nvPr/>
            </p:nvGrpSpPr>
            <p:grpSpPr>
              <a:xfrm>
                <a:off x="7058176" y="3279821"/>
                <a:ext cx="3928909" cy="141693"/>
                <a:chOff x="4481666" y="4111463"/>
                <a:chExt cx="5389060" cy="194351"/>
              </a:xfrm>
            </p:grpSpPr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90AA2788-779B-33BF-1188-D2E2902F7A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-1" t="1" r="398" b="-1"/>
                <a:stretch/>
              </p:blipFill>
              <p:spPr>
                <a:xfrm>
                  <a:off x="4481666" y="4111463"/>
                  <a:ext cx="4971897" cy="194351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7E717AF7-0094-E2AA-2CF5-48626D711C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l="5946" r="-1"/>
                <a:stretch/>
              </p:blipFill>
              <p:spPr>
                <a:xfrm>
                  <a:off x="9468872" y="4143193"/>
                  <a:ext cx="401854" cy="16254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02C08A-C235-94F5-9D87-7898EE3DF26B}"/>
                </a:ext>
              </a:extLst>
            </p:cNvPr>
            <p:cNvGrpSpPr/>
            <p:nvPr/>
          </p:nvGrpSpPr>
          <p:grpSpPr>
            <a:xfrm>
              <a:off x="3780670" y="3550439"/>
              <a:ext cx="5483524" cy="2545706"/>
              <a:chOff x="3569335" y="2568971"/>
              <a:chExt cx="5483524" cy="2545706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959C95-B5CA-BBF2-6835-C8647670A9F3}"/>
                  </a:ext>
                </a:extLst>
              </p:cNvPr>
              <p:cNvSpPr txBox="1"/>
              <p:nvPr/>
            </p:nvSpPr>
            <p:spPr>
              <a:xfrm>
                <a:off x="4196233" y="4501020"/>
                <a:ext cx="32786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/>
                  <a:t>회사 내부의 정보로써 주어졌다고 가정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D4863F-7DFB-0C39-1A0C-2397E2437AB2}"/>
                  </a:ext>
                </a:extLst>
              </p:cNvPr>
              <p:cNvSpPr txBox="1"/>
              <p:nvPr/>
            </p:nvSpPr>
            <p:spPr>
              <a:xfrm>
                <a:off x="3569335" y="3703586"/>
                <a:ext cx="3278609" cy="347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accent1"/>
                    </a:solidFill>
                  </a:rPr>
                  <a:t>2) Design features of</a:t>
                </a:r>
                <a:r>
                  <a:rPr lang="ko-KR" altLang="en-US" sz="16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sz="1600" b="1" dirty="0">
                    <a:solidFill>
                      <a:schemeClr val="accent1"/>
                    </a:solidFill>
                  </a:rPr>
                  <a:t>each</a:t>
                </a:r>
                <a:r>
                  <a:rPr lang="ko-KR" altLang="en-US" sz="16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sz="1600" b="1" dirty="0">
                    <a:solidFill>
                      <a:schemeClr val="accent1"/>
                    </a:solidFill>
                  </a:rPr>
                  <a:t>product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2A65FAA7-E32C-740B-3BA1-1574995D5D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5957" y="4127383"/>
                <a:ext cx="1561308" cy="327494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B7C8D9-6788-CE40-5AC2-0933DE78E9AE}"/>
                  </a:ext>
                </a:extLst>
              </p:cNvPr>
              <p:cNvSpPr txBox="1"/>
              <p:nvPr/>
            </p:nvSpPr>
            <p:spPr>
              <a:xfrm>
                <a:off x="4196233" y="4837678"/>
                <a:ext cx="48566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/>
                  <a:t>한 제품에 여러 개의 </a:t>
                </a:r>
                <a:r>
                  <a:rPr lang="en-US" altLang="ko-KR" sz="1200" b="1" dirty="0"/>
                  <a:t>design features</a:t>
                </a:r>
                <a:r>
                  <a:rPr lang="ko-KR" altLang="en-US" sz="1200" b="1" dirty="0"/>
                  <a:t>가 있고</a:t>
                </a:r>
                <a:r>
                  <a:rPr lang="en-US" altLang="ko-KR" sz="1200" b="1" dirty="0"/>
                  <a:t>, K</a:t>
                </a:r>
                <a:r>
                  <a:rPr lang="ko-KR" altLang="en-US" sz="1200" b="1" dirty="0"/>
                  <a:t>개의 제품이 있다고 가정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7CCF0B-89E6-B348-555E-81D3FDAACE86}"/>
                  </a:ext>
                </a:extLst>
              </p:cNvPr>
              <p:cNvSpPr txBox="1"/>
              <p:nvPr/>
            </p:nvSpPr>
            <p:spPr>
              <a:xfrm>
                <a:off x="3955957" y="2568971"/>
                <a:ext cx="49576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00B050"/>
                    </a:solidFill>
                  </a:rPr>
                  <a:t>with m different set of W, we can make total m number of PDS.</a:t>
                </a:r>
                <a:endParaRPr lang="ko-KR" altLang="en-US" sz="1200" b="1" dirty="0">
                  <a:solidFill>
                    <a:srgbClr val="00B050"/>
                  </a:solidFill>
                </a:endParaRPr>
              </a:p>
            </p:txBody>
          </p:sp>
        </p:grp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47D3A7A2-AD4F-C960-3329-D8DC8B6372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59548" y="4435912"/>
            <a:ext cx="2484465" cy="2093048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38EEBBF9-F3EC-B4E2-DD7D-AD4D97CAD3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99255" y="714748"/>
            <a:ext cx="2605053" cy="3252870"/>
          </a:xfrm>
          <a:prstGeom prst="rect">
            <a:avLst/>
          </a:prstGeom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7628ABD-0409-83F4-F2AF-9AA986102A24}"/>
              </a:ext>
            </a:extLst>
          </p:cNvPr>
          <p:cNvCxnSpPr>
            <a:cxnSpLocks/>
          </p:cNvCxnSpPr>
          <p:nvPr/>
        </p:nvCxnSpPr>
        <p:spPr>
          <a:xfrm flipH="1">
            <a:off x="3638506" y="603316"/>
            <a:ext cx="24710" cy="62546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60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D4432A1-99F0-442F-370F-A820F4FA5ADF}"/>
              </a:ext>
            </a:extLst>
          </p:cNvPr>
          <p:cNvCxnSpPr/>
          <p:nvPr/>
        </p:nvCxnSpPr>
        <p:spPr>
          <a:xfrm>
            <a:off x="0" y="60331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8EE3D7-CA0F-AC0A-E496-FF6C115DDA93}"/>
              </a:ext>
            </a:extLst>
          </p:cNvPr>
          <p:cNvSpPr txBox="1"/>
          <p:nvPr/>
        </p:nvSpPr>
        <p:spPr>
          <a:xfrm>
            <a:off x="122554" y="122553"/>
            <a:ext cx="673094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Times New Roman" panose="02020603050405020304" pitchFamily="18" charset="0"/>
              </a:rPr>
              <a:t>C) Evaluation Phase (Design</a:t>
            </a:r>
            <a:r>
              <a:rPr lang="ko-KR" altLang="en-US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Times New Roman" panose="02020603050405020304" pitchFamily="18" charset="0"/>
              </a:rPr>
              <a:t>feature, product)</a:t>
            </a:r>
            <a:endParaRPr lang="ko-KR" altLang="en-US" sz="2400" b="1" dirty="0">
              <a:latin typeface="NanumSquareOTF Bold" panose="020B0600000101010101" pitchFamily="34" charset="-127"/>
              <a:ea typeface="NanumSquareOTF Bold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091517-6763-FE51-A36C-11C178563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31" y="2366316"/>
            <a:ext cx="2667372" cy="10764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734AC32-4833-3F68-D68F-0B3FD768F696}"/>
              </a:ext>
            </a:extLst>
          </p:cNvPr>
          <p:cNvSpPr txBox="1"/>
          <p:nvPr/>
        </p:nvSpPr>
        <p:spPr>
          <a:xfrm>
            <a:off x="291700" y="1552524"/>
            <a:ext cx="3278609" cy="34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MCDM (</a:t>
            </a:r>
            <a:r>
              <a:rPr lang="ko-KR" altLang="en-US" sz="1600" b="1" dirty="0" err="1">
                <a:solidFill>
                  <a:schemeClr val="accent1"/>
                </a:solidFill>
              </a:rPr>
              <a:t>다기준</a:t>
            </a:r>
            <a:r>
              <a:rPr lang="en-US" altLang="ko-KR" sz="1600" b="1" dirty="0">
                <a:solidFill>
                  <a:schemeClr val="accent1"/>
                </a:solidFill>
              </a:rPr>
              <a:t> </a:t>
            </a:r>
            <a:r>
              <a:rPr lang="ko-KR" altLang="en-US" sz="1600" b="1" dirty="0">
                <a:solidFill>
                  <a:schemeClr val="accent1"/>
                </a:solidFill>
              </a:rPr>
              <a:t>의사결정론</a:t>
            </a:r>
            <a:r>
              <a:rPr lang="en-US" altLang="ko-KR" sz="1600" b="1" dirty="0">
                <a:solidFill>
                  <a:schemeClr val="accent1"/>
                </a:solidFill>
              </a:rPr>
              <a:t>)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96FBEF-8F9C-4955-00B5-B644A297C628}"/>
              </a:ext>
            </a:extLst>
          </p:cNvPr>
          <p:cNvSpPr txBox="1"/>
          <p:nvPr/>
        </p:nvSpPr>
        <p:spPr>
          <a:xfrm>
            <a:off x="444615" y="4054575"/>
            <a:ext cx="277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</a:t>
            </a:r>
            <a:r>
              <a:rPr lang="ko-KR" altLang="en-US" sz="1200" dirty="0"/>
              <a:t>개의 대안들을 </a:t>
            </a:r>
            <a:r>
              <a:rPr lang="en-US" altLang="ko-KR" sz="1200" dirty="0"/>
              <a:t>m</a:t>
            </a:r>
            <a:r>
              <a:rPr lang="ko-KR" altLang="en-US" sz="1200" dirty="0"/>
              <a:t>개의 기준으로  </a:t>
            </a:r>
            <a:br>
              <a:rPr lang="en-US" altLang="ko-KR" sz="1200" dirty="0"/>
            </a:br>
            <a:r>
              <a:rPr lang="ko-KR" altLang="en-US" sz="1200" dirty="0"/>
              <a:t>비교하고 순서를 매긴다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48464F8-F857-3219-6C31-D77A0DD5A1E8}"/>
              </a:ext>
            </a:extLst>
          </p:cNvPr>
          <p:cNvSpPr/>
          <p:nvPr/>
        </p:nvSpPr>
        <p:spPr>
          <a:xfrm rot="19535332">
            <a:off x="3061401" y="2192626"/>
            <a:ext cx="651755" cy="159440"/>
          </a:xfrm>
          <a:prstGeom prst="rightArrow">
            <a:avLst>
              <a:gd name="adj1" fmla="val 42621"/>
              <a:gd name="adj2" fmla="val 582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DCDA94D-0C3A-B28E-59C3-E3AB5CB7BD09}"/>
              </a:ext>
            </a:extLst>
          </p:cNvPr>
          <p:cNvSpPr/>
          <p:nvPr/>
        </p:nvSpPr>
        <p:spPr>
          <a:xfrm rot="1919407">
            <a:off x="3109752" y="3497865"/>
            <a:ext cx="644432" cy="190803"/>
          </a:xfrm>
          <a:prstGeom prst="rightArrow">
            <a:avLst>
              <a:gd name="adj1" fmla="val 42621"/>
              <a:gd name="adj2" fmla="val 582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4CF87DF-BBA6-81EF-D2CB-E1B07A28C603}"/>
              </a:ext>
            </a:extLst>
          </p:cNvPr>
          <p:cNvGrpSpPr/>
          <p:nvPr/>
        </p:nvGrpSpPr>
        <p:grpSpPr>
          <a:xfrm>
            <a:off x="3997806" y="1719735"/>
            <a:ext cx="2987074" cy="1208693"/>
            <a:chOff x="5054702" y="2372326"/>
            <a:chExt cx="2987074" cy="120869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388CA5-6362-DD64-0980-AD4BE65FEBDB}"/>
                </a:ext>
              </a:extLst>
            </p:cNvPr>
            <p:cNvSpPr txBox="1"/>
            <p:nvPr/>
          </p:nvSpPr>
          <p:spPr>
            <a:xfrm>
              <a:off x="5563444" y="2372326"/>
              <a:ext cx="2066081" cy="347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Relationship matrix</a:t>
              </a:r>
              <a:endParaRPr lang="ko-KR" altLang="en-US" sz="16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EA39CD-2F3D-448C-745F-10048F116CA2}"/>
                </a:ext>
              </a:extLst>
            </p:cNvPr>
            <p:cNvSpPr txBox="1"/>
            <p:nvPr/>
          </p:nvSpPr>
          <p:spPr>
            <a:xfrm>
              <a:off x="5054702" y="2750022"/>
              <a:ext cx="2987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B050"/>
                  </a:solidFill>
                </a:rPr>
                <a:t>Design features</a:t>
              </a:r>
              <a:r>
                <a:rPr lang="en-US" altLang="ko-KR" sz="1200" dirty="0"/>
                <a:t>  &amp; PDS (Dynamic factors)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 -  n : alternatives  = design features</a:t>
              </a:r>
            </a:p>
            <a:p>
              <a:r>
                <a:rPr lang="en-US" altLang="ko-KR" sz="1200" dirty="0"/>
                <a:t> - m : criteria = PDS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01BE05C-EE76-C23C-CEAF-ADC8B19706B6}"/>
              </a:ext>
            </a:extLst>
          </p:cNvPr>
          <p:cNvGrpSpPr/>
          <p:nvPr/>
        </p:nvGrpSpPr>
        <p:grpSpPr>
          <a:xfrm>
            <a:off x="4261230" y="3470325"/>
            <a:ext cx="2667372" cy="1246531"/>
            <a:chOff x="5042779" y="4646315"/>
            <a:chExt cx="2667372" cy="124653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D0CC054-E0B8-23F5-28EE-720D36BB9371}"/>
                </a:ext>
              </a:extLst>
            </p:cNvPr>
            <p:cNvSpPr txBox="1"/>
            <p:nvPr/>
          </p:nvSpPr>
          <p:spPr>
            <a:xfrm>
              <a:off x="5447494" y="4646315"/>
              <a:ext cx="1475531" cy="347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Design matrix</a:t>
              </a:r>
              <a:endParaRPr lang="ko-KR" altLang="en-US" sz="1600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6C2D47-9676-57BC-C6B6-E709EA301C04}"/>
                </a:ext>
              </a:extLst>
            </p:cNvPr>
            <p:cNvSpPr txBox="1"/>
            <p:nvPr/>
          </p:nvSpPr>
          <p:spPr>
            <a:xfrm>
              <a:off x="5042779" y="5061849"/>
              <a:ext cx="26673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B050"/>
                  </a:solidFill>
                </a:rPr>
                <a:t>Products</a:t>
              </a:r>
              <a:r>
                <a:rPr lang="en-US" altLang="ko-KR" sz="1200" dirty="0"/>
                <a:t> &amp; PDS (Dynamic factors)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-  n : alternatives = products</a:t>
              </a:r>
            </a:p>
            <a:p>
              <a:r>
                <a:rPr lang="en-US" altLang="ko-KR" sz="1200" dirty="0"/>
                <a:t>- m : criteria </a:t>
              </a:r>
              <a:r>
                <a:rPr lang="en-US" altLang="ko-KR" sz="1200" dirty="0">
                  <a:sym typeface="Wingdings" pitchFamily="2" charset="2"/>
                </a:rPr>
                <a:t>=</a:t>
              </a:r>
              <a:r>
                <a:rPr lang="en-US" altLang="ko-KR" sz="1200" dirty="0"/>
                <a:t> PDS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2CA032D-3342-7813-C0D0-28DEB2AB7FC3}"/>
              </a:ext>
            </a:extLst>
          </p:cNvPr>
          <p:cNvSpPr txBox="1"/>
          <p:nvPr/>
        </p:nvSpPr>
        <p:spPr>
          <a:xfrm>
            <a:off x="616354" y="3550685"/>
            <a:ext cx="2304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Decision making matrix</a:t>
            </a:r>
            <a:endParaRPr lang="ko-KR" altLang="en-US" sz="1600" b="1" dirty="0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9B2EB050-6D41-F9DE-6555-7534FA331CC8}"/>
              </a:ext>
            </a:extLst>
          </p:cNvPr>
          <p:cNvSpPr/>
          <p:nvPr/>
        </p:nvSpPr>
        <p:spPr>
          <a:xfrm>
            <a:off x="6853499" y="2857512"/>
            <a:ext cx="565537" cy="181278"/>
          </a:xfrm>
          <a:prstGeom prst="rightArrow">
            <a:avLst>
              <a:gd name="adj1" fmla="val 42621"/>
              <a:gd name="adj2" fmla="val 582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A32A5A5-84C9-23F7-B506-5C28A5725EC8}"/>
              </a:ext>
            </a:extLst>
          </p:cNvPr>
          <p:cNvGrpSpPr/>
          <p:nvPr/>
        </p:nvGrpSpPr>
        <p:grpSpPr>
          <a:xfrm>
            <a:off x="7672142" y="1004625"/>
            <a:ext cx="4428328" cy="4185761"/>
            <a:chOff x="7687473" y="1242715"/>
            <a:chExt cx="4428328" cy="418576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00E37E3-F2E5-8BBF-5265-F7D96B9AD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7133" y="1684546"/>
              <a:ext cx="3315163" cy="666843"/>
            </a:xfrm>
            <a:prstGeom prst="rect">
              <a:avLst/>
            </a:prstGeom>
          </p:spPr>
        </p:pic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226BEC53-6430-A47D-BF19-D8ACCB132186}"/>
                </a:ext>
              </a:extLst>
            </p:cNvPr>
            <p:cNvGrpSpPr/>
            <p:nvPr/>
          </p:nvGrpSpPr>
          <p:grpSpPr>
            <a:xfrm>
              <a:off x="7687473" y="1242715"/>
              <a:ext cx="4428328" cy="4185761"/>
              <a:chOff x="7687473" y="1242715"/>
              <a:chExt cx="4428328" cy="4185761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CE5EF31-9D87-ED06-2F16-94F077796021}"/>
                  </a:ext>
                </a:extLst>
              </p:cNvPr>
              <p:cNvSpPr txBox="1"/>
              <p:nvPr/>
            </p:nvSpPr>
            <p:spPr>
              <a:xfrm>
                <a:off x="7687473" y="1242715"/>
                <a:ext cx="4428328" cy="41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altLang="ko-KR" sz="1400" b="1" dirty="0"/>
                  <a:t>PDS (dynamic environments)</a:t>
                </a:r>
                <a:r>
                  <a:rPr lang="ko-KR" altLang="en-US" sz="1400" b="1" dirty="0"/>
                  <a:t>로 부터 최적점을 찾음</a:t>
                </a:r>
                <a:r>
                  <a:rPr lang="en-US" altLang="ko-KR" sz="1400" b="1" dirty="0"/>
                  <a:t>.</a:t>
                </a:r>
                <a:br>
                  <a:rPr lang="en-US" altLang="ko-KR" sz="1400" b="1" dirty="0"/>
                </a:br>
                <a:br>
                  <a:rPr lang="en-US" altLang="ko-KR" sz="1400" dirty="0"/>
                </a:br>
                <a:br>
                  <a:rPr lang="en-US" altLang="ko-KR" sz="1400" dirty="0"/>
                </a:br>
                <a:br>
                  <a:rPr lang="en-US" altLang="ko-KR" sz="1400" dirty="0"/>
                </a:br>
                <a:br>
                  <a:rPr lang="en-US" altLang="ko-KR" sz="1400" dirty="0"/>
                </a:br>
                <a:endParaRPr lang="en-US" altLang="ko-KR" sz="1400" dirty="0"/>
              </a:p>
              <a:p>
                <a:pPr marL="342900" indent="-342900">
                  <a:buAutoNum type="arabicParenR"/>
                </a:pPr>
                <a:r>
                  <a:rPr lang="ko-KR" altLang="en-US" sz="1400" b="1" dirty="0"/>
                  <a:t>기존 갖고 있는 </a:t>
                </a:r>
                <a:r>
                  <a:rPr lang="en-US" altLang="ko-KR" sz="1400" b="1" dirty="0"/>
                  <a:t>spec</a:t>
                </a:r>
                <a:r>
                  <a:rPr lang="ko-KR" altLang="en-US" sz="1400" b="1" dirty="0"/>
                  <a:t>과 비교하여</a:t>
                </a:r>
                <a:r>
                  <a:rPr lang="en-US" altLang="ko-KR" sz="1400" b="1" dirty="0"/>
                  <a:t>, bias</a:t>
                </a:r>
                <a:r>
                  <a:rPr lang="ko-KR" altLang="en-US" sz="1400" b="1" dirty="0"/>
                  <a:t>를 계산</a:t>
                </a:r>
                <a:br>
                  <a:rPr lang="en-US" altLang="ko-KR" sz="1400" b="1" dirty="0"/>
                </a:br>
                <a:r>
                  <a:rPr lang="en-US" altLang="ko-KR" sz="1400" b="1" dirty="0"/>
                  <a:t>Correlation degree matrix (= E)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>
                    <a:solidFill>
                      <a:schemeClr val="accent1"/>
                    </a:solidFill>
                  </a:rPr>
                  <a:t>[GRA method]</a:t>
                </a:r>
                <a:br>
                  <a:rPr lang="en-US" altLang="ko-KR" sz="1400" b="1" dirty="0"/>
                </a:br>
                <a:br>
                  <a:rPr lang="en-US" altLang="ko-KR" sz="1400" dirty="0"/>
                </a:br>
                <a:br>
                  <a:rPr lang="en-US" altLang="ko-KR" sz="1400" dirty="0"/>
                </a:br>
                <a:br>
                  <a:rPr lang="en-US" altLang="ko-KR" sz="1400" dirty="0"/>
                </a:br>
                <a:br>
                  <a:rPr lang="en-US" altLang="ko-KR" sz="1400" dirty="0"/>
                </a:br>
                <a:br>
                  <a:rPr lang="en-US" altLang="ko-KR" sz="1400" dirty="0"/>
                </a:br>
                <a:endParaRPr lang="en-US" altLang="ko-KR" sz="1400" dirty="0"/>
              </a:p>
              <a:p>
                <a:pPr marL="342900" indent="-342900">
                  <a:buAutoNum type="arabicParenR"/>
                </a:pPr>
                <a:endParaRPr lang="en-US" altLang="ko-KR" sz="1400" dirty="0"/>
              </a:p>
              <a:p>
                <a:pPr marL="342900" indent="-342900">
                  <a:buAutoNum type="arabicParenR"/>
                </a:pPr>
                <a:r>
                  <a:rPr lang="ko-KR" altLang="en-US" sz="1400" b="1" dirty="0"/>
                  <a:t>각 </a:t>
                </a:r>
                <a:r>
                  <a:rPr lang="en-US" altLang="ko-KR" sz="1400" b="1" dirty="0"/>
                  <a:t>PDS</a:t>
                </a:r>
                <a:r>
                  <a:rPr lang="ko-KR" altLang="en-US" sz="1400" b="1" dirty="0"/>
                  <a:t>의  </a:t>
                </a:r>
                <a:r>
                  <a:rPr lang="en-US" altLang="ko-KR" sz="1400" b="1" dirty="0"/>
                  <a:t>importance (= WT)</a:t>
                </a:r>
                <a:r>
                  <a:rPr lang="ko-KR" altLang="en-US" sz="1400" b="1" dirty="0"/>
                  <a:t>를 고려하여 최종 </a:t>
                </a:r>
                <a:r>
                  <a:rPr lang="en-US" altLang="ko-KR" sz="1400" b="1" dirty="0"/>
                  <a:t>evaluation model </a:t>
                </a:r>
                <a:r>
                  <a:rPr lang="ko-KR" altLang="en-US" sz="1400" b="1" dirty="0"/>
                  <a:t>도출 </a:t>
                </a:r>
                <a:r>
                  <a:rPr lang="en-US" altLang="ko-KR" sz="1400" b="1" dirty="0">
                    <a:solidFill>
                      <a:schemeClr val="accent1"/>
                    </a:solidFill>
                  </a:rPr>
                  <a:t>[Fuzzy AHP method]</a:t>
                </a:r>
                <a:endParaRPr lang="en-US" altLang="ko-KR" sz="1400" b="1" dirty="0"/>
              </a:p>
              <a:p>
                <a:br>
                  <a:rPr lang="en-US" altLang="ko-KR" sz="1400" b="1" dirty="0"/>
                </a:br>
                <a:endParaRPr lang="en-US" altLang="ko-KR" sz="1400" b="1" dirty="0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D59D9173-262C-697A-FA2E-CE65832E2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53782" y="3151532"/>
                <a:ext cx="2905530" cy="1133633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36818888-C140-0A18-02EF-6398D269F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20859" y="4989309"/>
                <a:ext cx="2381582" cy="371527"/>
              </a:xfrm>
              <a:prstGeom prst="rect">
                <a:avLst/>
              </a:prstGeom>
            </p:spPr>
          </p:pic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B814954-6153-D537-E505-E5BE139A9BBD}"/>
              </a:ext>
            </a:extLst>
          </p:cNvPr>
          <p:cNvSpPr txBox="1"/>
          <p:nvPr/>
        </p:nvSpPr>
        <p:spPr>
          <a:xfrm>
            <a:off x="7578465" y="5422488"/>
            <a:ext cx="46156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 err="1">
                <a:solidFill>
                  <a:srgbClr val="FFC000"/>
                </a:solidFill>
              </a:rPr>
              <a:t>i</a:t>
            </a:r>
            <a:r>
              <a:rPr lang="en-US" altLang="ko-KR" sz="1100" b="1" dirty="0">
                <a:solidFill>
                  <a:srgbClr val="FFC000"/>
                </a:solidFill>
              </a:rPr>
              <a:t>) E </a:t>
            </a:r>
            <a:r>
              <a:rPr lang="en-US" altLang="ko-KR" sz="1100" b="1" dirty="0">
                <a:solidFill>
                  <a:srgbClr val="FFC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100" b="1" dirty="0">
                <a:solidFill>
                  <a:srgbClr val="FFC000"/>
                </a:solidFill>
                <a:sym typeface="Wingdings" panose="05000000000000000000" pitchFamily="2" charset="2"/>
              </a:rPr>
              <a:t>값이 클수록 최적점과의 차이가 있음 </a:t>
            </a:r>
            <a:r>
              <a:rPr lang="en-US" altLang="ko-KR" sz="1100" b="1" dirty="0">
                <a:solidFill>
                  <a:srgbClr val="FFC000"/>
                </a:solidFill>
                <a:sym typeface="Wingdings" panose="05000000000000000000" pitchFamily="2" charset="2"/>
              </a:rPr>
              <a:t>  great probability of change</a:t>
            </a:r>
          </a:p>
          <a:p>
            <a:r>
              <a:rPr lang="en-US" altLang="ko-KR" sz="1100" b="1" dirty="0">
                <a:solidFill>
                  <a:srgbClr val="FFC000"/>
                </a:solidFill>
              </a:rPr>
              <a:t>ii) WT </a:t>
            </a:r>
            <a:r>
              <a:rPr lang="ko-KR" altLang="en-US" sz="1100" b="1" dirty="0">
                <a:solidFill>
                  <a:srgbClr val="FFC000"/>
                </a:solidFill>
              </a:rPr>
              <a:t>값이 클수록 </a:t>
            </a:r>
            <a:r>
              <a:rPr lang="en-US" altLang="ko-KR" sz="1100" b="1" dirty="0">
                <a:solidFill>
                  <a:srgbClr val="FFC000"/>
                </a:solidFill>
              </a:rPr>
              <a:t>key functional requirement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4402CE-A13E-FA31-DD25-EAC9EA8A1D27}"/>
              </a:ext>
            </a:extLst>
          </p:cNvPr>
          <p:cNvSpPr txBox="1"/>
          <p:nvPr/>
        </p:nvSpPr>
        <p:spPr>
          <a:xfrm>
            <a:off x="69214" y="6314935"/>
            <a:ext cx="5183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※ </a:t>
            </a:r>
            <a:r>
              <a:rPr lang="ko-KR" altLang="en-US" sz="1200" b="1" dirty="0"/>
              <a:t>이 부분에 대해서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논문의 구체적인 유도 논리가 부족함</a:t>
            </a:r>
            <a:r>
              <a:rPr lang="en-US" altLang="ko-KR" sz="1200" b="1" dirty="0"/>
              <a:t>. </a:t>
            </a:r>
          </a:p>
          <a:p>
            <a:r>
              <a:rPr lang="en-US" altLang="ko-KR" sz="1200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※ </a:t>
            </a:r>
            <a:r>
              <a:rPr lang="ko-KR" altLang="en-US" sz="1200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또한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sz="1200" b="1" dirty="0">
                <a:solidFill>
                  <a:srgbClr val="111111"/>
                </a:solidFill>
                <a:latin typeface="Roboto" panose="020B0604020202020204" pitchFamily="2" charset="0"/>
              </a:rPr>
              <a:t>계산과정속</a:t>
            </a:r>
            <a:r>
              <a:rPr lang="ko-KR" altLang="en-US" sz="1200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에서 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size (dimension)</a:t>
            </a:r>
            <a:r>
              <a:rPr lang="ko-KR" altLang="en-US" sz="1200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이 불일치하여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sz="1200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해석이 어려움</a:t>
            </a:r>
            <a:endParaRPr lang="en-US" altLang="ko-KR" sz="1200" b="1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CF02D9EC-34B9-055A-01D6-C12DD2ED3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3418" y="1603396"/>
            <a:ext cx="144357" cy="169833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7DB0F1AF-7C25-68A0-7D68-DCEE00A3E0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3418" y="1833814"/>
            <a:ext cx="144357" cy="169833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527628E-7057-992E-67B6-A680F9EFC3E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r="-1" b="20439"/>
          <a:stretch/>
        </p:blipFill>
        <p:spPr>
          <a:xfrm>
            <a:off x="10842753" y="3069484"/>
            <a:ext cx="144357" cy="13511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DFE369D2-37CF-F60F-821D-38B721697E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r="-1" b="20439"/>
          <a:stretch/>
        </p:blipFill>
        <p:spPr>
          <a:xfrm>
            <a:off x="10842753" y="3307672"/>
            <a:ext cx="144357" cy="13511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CE3CC63-FB7D-9834-9A6B-8C7FF89EF6B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r="-1" b="20439"/>
          <a:stretch/>
        </p:blipFill>
        <p:spPr>
          <a:xfrm>
            <a:off x="10861819" y="3777322"/>
            <a:ext cx="144357" cy="135119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8AECB5BF-24E1-94FB-5690-30306D697B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0026" y="3824058"/>
            <a:ext cx="105864" cy="123508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92E2D0-3B2E-5DAC-25FB-A5FC9324D0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97894" y="3824058"/>
            <a:ext cx="105864" cy="123508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D7B8754B-DCDE-3585-D329-71C4A8DF53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1256" y="3824058"/>
            <a:ext cx="105864" cy="123508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32E95674-04BE-5AC8-EF65-2730FA4BE315}"/>
              </a:ext>
            </a:extLst>
          </p:cNvPr>
          <p:cNvSpPr/>
          <p:nvPr/>
        </p:nvSpPr>
        <p:spPr>
          <a:xfrm>
            <a:off x="-7620" y="6281558"/>
            <a:ext cx="5074920" cy="603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7C73D0-7070-3957-6A33-2E104C870B58}"/>
              </a:ext>
            </a:extLst>
          </p:cNvPr>
          <p:cNvSpPr txBox="1"/>
          <p:nvPr/>
        </p:nvSpPr>
        <p:spPr>
          <a:xfrm>
            <a:off x="8338451" y="777872"/>
            <a:ext cx="3887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한계 </a:t>
            </a:r>
            <a:r>
              <a:rPr lang="en-US" altLang="ko-KR" sz="1100" b="1" dirty="0">
                <a:solidFill>
                  <a:srgbClr val="FF0000"/>
                </a:solidFill>
              </a:rPr>
              <a:t>:</a:t>
            </a:r>
            <a:r>
              <a:rPr lang="ko-KR" altLang="en-US" sz="1100" b="1" dirty="0">
                <a:solidFill>
                  <a:srgbClr val="FF0000"/>
                </a:solidFill>
              </a:rPr>
              <a:t> 어떻게</a:t>
            </a:r>
            <a:r>
              <a:rPr lang="en-US" altLang="ko-KR" sz="1100" b="1" dirty="0">
                <a:solidFill>
                  <a:srgbClr val="FF0000"/>
                </a:solidFill>
              </a:rPr>
              <a:t>?</a:t>
            </a:r>
            <a:r>
              <a:rPr lang="ko-KR" altLang="en-US" sz="1100" b="1" dirty="0">
                <a:solidFill>
                  <a:srgbClr val="FF0000"/>
                </a:solidFill>
              </a:rPr>
              <a:t>  </a:t>
            </a:r>
            <a:r>
              <a:rPr lang="en-US" altLang="ko-KR" sz="1100" b="1" dirty="0">
                <a:solidFill>
                  <a:srgbClr val="FF0000"/>
                </a:solidFill>
              </a:rPr>
              <a:t>given</a:t>
            </a:r>
            <a:r>
              <a:rPr lang="ko-KR" altLang="en-US" sz="1100" b="1" dirty="0">
                <a:solidFill>
                  <a:srgbClr val="FF0000"/>
                </a:solidFill>
              </a:rPr>
              <a:t> 이라고 가정</a:t>
            </a:r>
          </a:p>
        </p:txBody>
      </p:sp>
      <p:pic>
        <p:nvPicPr>
          <p:cNvPr id="1026" name="Picture 2" descr="Check mark in powerpoint clipart free to use clip art resource">
            <a:extLst>
              <a:ext uri="{FF2B5EF4-FFF2-40B4-BE49-F238E27FC236}">
                <a16:creationId xmlns:a16="http://schemas.microsoft.com/office/drawing/2014/main" id="{05895F65-83CA-DC4F-92A7-4F017B998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872" y="852993"/>
            <a:ext cx="224198" cy="22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63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331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856F2F-51FC-4D9D-8B14-2299180E76ED}"/>
              </a:ext>
            </a:extLst>
          </p:cNvPr>
          <p:cNvSpPr txBox="1"/>
          <p:nvPr/>
        </p:nvSpPr>
        <p:spPr>
          <a:xfrm>
            <a:off x="122554" y="122553"/>
            <a:ext cx="4970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dirty="0">
                <a:latin typeface="Arial Narrow" panose="020B0606020202030204" pitchFamily="34" charset="0"/>
              </a:rPr>
              <a:t>Case study with </a:t>
            </a:r>
            <a:r>
              <a:rPr lang="en-US" altLang="ko-KR" sz="2400" b="1" dirty="0" err="1">
                <a:latin typeface="Arial Narrow" panose="020B0606020202030204" pitchFamily="34" charset="0"/>
              </a:rPr>
              <a:t>i</a:t>
            </a:r>
            <a:r>
              <a:rPr lang="en-US" altLang="ko-KR" sz="2400" b="1" dirty="0">
                <a:latin typeface="Arial Narrow" panose="020B0606020202030204" pitchFamily="34" charset="0"/>
              </a:rPr>
              <a:t>-phones and conclusion</a:t>
            </a:r>
            <a:endParaRPr lang="ko-KR" altLang="en-US" sz="2400" b="1" dirty="0">
              <a:latin typeface="Arial Narrow" panose="020B0606020202030204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CCEFBFC-AF51-40AD-A77F-E7A0BE1BCC55}"/>
              </a:ext>
            </a:extLst>
          </p:cNvPr>
          <p:cNvGrpSpPr/>
          <p:nvPr/>
        </p:nvGrpSpPr>
        <p:grpSpPr>
          <a:xfrm>
            <a:off x="6387551" y="1082636"/>
            <a:ext cx="5779364" cy="4644767"/>
            <a:chOff x="6417346" y="1111148"/>
            <a:chExt cx="5779364" cy="442261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5316B1-5211-412E-A037-3A9C3A5819C0}"/>
                </a:ext>
              </a:extLst>
            </p:cNvPr>
            <p:cNvSpPr txBox="1"/>
            <p:nvPr/>
          </p:nvSpPr>
          <p:spPr>
            <a:xfrm>
              <a:off x="6417346" y="1111148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Conclusion (Contribution)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034E72-F70D-430D-BC4B-F2FDD91B3B3B}"/>
                </a:ext>
              </a:extLst>
            </p:cNvPr>
            <p:cNvSpPr txBox="1"/>
            <p:nvPr/>
          </p:nvSpPr>
          <p:spPr>
            <a:xfrm>
              <a:off x="6456258" y="3257952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Limitation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279879-78FC-4A35-8B1A-259411D65CD0}"/>
                </a:ext>
              </a:extLst>
            </p:cNvPr>
            <p:cNvSpPr txBox="1"/>
            <p:nvPr/>
          </p:nvSpPr>
          <p:spPr>
            <a:xfrm>
              <a:off x="6722018" y="3687512"/>
              <a:ext cx="5474692" cy="1846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/>
                <a:t>ANN </a:t>
              </a:r>
              <a:r>
                <a:rPr lang="ko-KR" altLang="en-US" sz="1200" dirty="0"/>
                <a:t>을 기존에 있던 모델을 가지고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그냥 적용해봤다 정도</a:t>
              </a:r>
              <a:br>
                <a:rPr lang="en-US" altLang="ko-KR" sz="1200" dirty="0"/>
              </a:br>
              <a:r>
                <a:rPr lang="en-US" altLang="ko-KR" sz="1200" dirty="0"/>
                <a:t>product family </a:t>
              </a:r>
              <a:r>
                <a:rPr lang="ko-KR" altLang="en-US" sz="1200" dirty="0"/>
                <a:t>라는 </a:t>
              </a:r>
              <a:r>
                <a:rPr lang="en-US" altLang="ko-KR" sz="1200" dirty="0"/>
                <a:t>domain</a:t>
              </a:r>
              <a:r>
                <a:rPr lang="ko-KR" altLang="en-US" sz="1200" dirty="0"/>
                <a:t>에 맞게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모델을 변화할 필요가 있음 </a:t>
              </a:r>
              <a:br>
                <a:rPr lang="en-US" altLang="ko-KR" sz="1200" dirty="0"/>
              </a:b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모델 선정에 대해서도</a:t>
              </a:r>
              <a:r>
                <a:rPr lang="en-US" altLang="ko-KR" sz="1200" dirty="0"/>
                <a:t>,  </a:t>
              </a:r>
              <a:r>
                <a:rPr lang="ko-KR" altLang="en-US" sz="1200" dirty="0"/>
                <a:t>여러 개를 해보고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각 </a:t>
              </a:r>
              <a:r>
                <a:rPr lang="en-US" altLang="ko-KR" sz="1200" dirty="0"/>
                <a:t>parameter </a:t>
              </a:r>
              <a:r>
                <a:rPr lang="ko-KR" altLang="en-US" sz="1200" dirty="0"/>
                <a:t>혹은 </a:t>
              </a:r>
              <a:r>
                <a:rPr lang="en-US" altLang="ko-KR" sz="1200" dirty="0"/>
                <a:t>type</a:t>
              </a:r>
              <a:r>
                <a:rPr lang="ko-KR" altLang="en-US" sz="1200" dirty="0"/>
                <a:t>들을 가장 성능이 좋은 것들을 뽑아서 결과를 냄</a:t>
              </a:r>
              <a:r>
                <a:rPr lang="en-US" altLang="ko-KR" sz="1200" dirty="0"/>
                <a:t>. </a:t>
              </a:r>
              <a:br>
                <a:rPr lang="en-US" altLang="ko-KR" sz="1200" dirty="0"/>
              </a:b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en-US" altLang="ko-KR" sz="1200" dirty="0"/>
                <a:t>Dynamic factors</a:t>
              </a:r>
              <a:r>
                <a:rPr lang="ko-KR" altLang="en-US" sz="1200" dirty="0"/>
                <a:t> 들을 보고자 한 것은 맞으나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그것에 대한 구체성이 충분하지 않고 가정이 많음</a:t>
              </a:r>
              <a:r>
                <a:rPr lang="en-US" altLang="ko-KR" sz="1200" dirty="0"/>
                <a:t>.</a:t>
              </a:r>
              <a:br>
                <a:rPr lang="en-US" altLang="ko-KR" sz="1200" dirty="0"/>
              </a:b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제품의 </a:t>
              </a:r>
              <a:r>
                <a:rPr lang="en-US" altLang="ko-KR" sz="1200" dirty="0"/>
                <a:t>component </a:t>
              </a:r>
              <a:r>
                <a:rPr lang="ko-KR" altLang="en-US" sz="1200" dirty="0"/>
                <a:t>단위 그리고 </a:t>
              </a:r>
              <a:r>
                <a:rPr lang="en-US" altLang="ko-KR" sz="1200" dirty="0"/>
                <a:t>structure (inter-connection)</a:t>
              </a:r>
              <a:r>
                <a:rPr lang="ko-KR" altLang="en-US" sz="1200" dirty="0"/>
                <a:t>를 고려하지 않음</a:t>
              </a:r>
              <a:endParaRPr lang="en-US" altLang="ko-KR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A4E5D0-B00B-41F2-995E-E4DBC0A6BF0C}"/>
                </a:ext>
              </a:extLst>
            </p:cNvPr>
            <p:cNvSpPr txBox="1"/>
            <p:nvPr/>
          </p:nvSpPr>
          <p:spPr>
            <a:xfrm>
              <a:off x="6717308" y="1514415"/>
              <a:ext cx="5328932" cy="1494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/>
                <a:t>Organism (</a:t>
              </a:r>
              <a:r>
                <a:rPr lang="ko-KR" altLang="en-US" sz="1200" dirty="0"/>
                <a:t>진화론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이라는 다른 분야의 </a:t>
              </a:r>
              <a:r>
                <a:rPr lang="en-US" altLang="ko-KR" sz="1200" dirty="0"/>
                <a:t>idea</a:t>
              </a:r>
              <a:r>
                <a:rPr lang="ko-KR" altLang="en-US" sz="1200" dirty="0"/>
                <a:t>를</a:t>
              </a:r>
              <a:r>
                <a:rPr lang="en-US" altLang="ko-KR" sz="1200" dirty="0"/>
                <a:t> product family design</a:t>
              </a:r>
              <a:r>
                <a:rPr lang="ko-KR" altLang="en-US" sz="1200" dirty="0"/>
                <a:t>에 접목하고자 함</a:t>
              </a:r>
              <a:br>
                <a:rPr lang="en-US" altLang="ko-KR" sz="1200" dirty="0"/>
              </a:b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en-US" altLang="ko-KR" sz="1200" dirty="0"/>
                <a:t>Dynamic factors (</a:t>
              </a:r>
              <a:r>
                <a:rPr lang="ko-KR" altLang="en-US" sz="1200" dirty="0"/>
                <a:t>소비자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시장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기술력</a:t>
              </a:r>
              <a:r>
                <a:rPr lang="en-US" altLang="ko-KR" sz="1200" dirty="0"/>
                <a:t>) </a:t>
              </a:r>
              <a:r>
                <a:rPr lang="ko-KR" altLang="en-US" sz="1200" dirty="0"/>
                <a:t>등을 반영하여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기존 세대의 플랫폼을 평가하고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주 </a:t>
              </a:r>
              <a:r>
                <a:rPr lang="en-US" altLang="ko-KR" sz="1200" dirty="0"/>
                <a:t>feature </a:t>
              </a:r>
              <a:r>
                <a:rPr lang="ko-KR" altLang="en-US" sz="1200" dirty="0"/>
                <a:t>및 </a:t>
              </a:r>
              <a:r>
                <a:rPr lang="en-US" altLang="ko-KR" sz="1200" dirty="0"/>
                <a:t>product</a:t>
              </a:r>
              <a:r>
                <a:rPr lang="ko-KR" altLang="en-US" sz="1200" dirty="0"/>
                <a:t>을 파악하고자 함</a:t>
              </a:r>
              <a:br>
                <a:rPr lang="en-US" altLang="ko-KR" sz="1200" dirty="0"/>
              </a:b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더 나아가</a:t>
              </a:r>
              <a:r>
                <a:rPr lang="en-US" altLang="ko-KR" sz="1200" dirty="0"/>
                <a:t>, AI (</a:t>
              </a:r>
              <a:r>
                <a:rPr lang="ko-KR" altLang="en-US" sz="1200" dirty="0"/>
                <a:t>딥러닝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를 활용하여 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주 특성의 </a:t>
              </a:r>
              <a:r>
                <a:rPr lang="en-US" altLang="ko-KR" sz="1200" dirty="0"/>
                <a:t>spec</a:t>
              </a:r>
              <a:r>
                <a:rPr lang="ko-KR" altLang="en-US" sz="1200" dirty="0"/>
                <a:t>을 예측하는 </a:t>
              </a:r>
              <a:r>
                <a:rPr lang="en-US" altLang="ko-KR" sz="1200" dirty="0"/>
                <a:t>product family  evolution</a:t>
              </a:r>
              <a:r>
                <a:rPr lang="ko-KR" altLang="en-US" sz="1200" dirty="0"/>
                <a:t>에서의 첫 시도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870127-0A48-68E3-5411-730A5A66B752}"/>
              </a:ext>
            </a:extLst>
          </p:cNvPr>
          <p:cNvSpPr/>
          <p:nvPr/>
        </p:nvSpPr>
        <p:spPr>
          <a:xfrm>
            <a:off x="0" y="6600825"/>
            <a:ext cx="12192000" cy="257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9501FD-8185-DD58-FC85-A11055A76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04" y="3405020"/>
            <a:ext cx="4537832" cy="30005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71A321-0B63-B4D7-F475-D681B18E8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34" y="1332099"/>
            <a:ext cx="2949486" cy="12277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FF11B3-1C20-D2AA-A0C3-C97E087EA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930" y="1324222"/>
            <a:ext cx="2384521" cy="12811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AD977A-ECF4-709C-E88D-AD1A13C54636}"/>
              </a:ext>
            </a:extLst>
          </p:cNvPr>
          <p:cNvSpPr txBox="1"/>
          <p:nvPr/>
        </p:nvSpPr>
        <p:spPr>
          <a:xfrm>
            <a:off x="126938" y="821176"/>
            <a:ext cx="442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Evaluation of design features and products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6BBA09-4B6B-E3B7-9A7B-F903FB4BB889}"/>
              </a:ext>
            </a:extLst>
          </p:cNvPr>
          <p:cNvSpPr txBox="1"/>
          <p:nvPr/>
        </p:nvSpPr>
        <p:spPr>
          <a:xfrm>
            <a:off x="126938" y="2900207"/>
            <a:ext cx="4942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Prediction design spec of importance design features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55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CD41A-275D-33DB-DA7F-73A74AE3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1974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/>
              <a:t>부록 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17BC59-A5C2-A22E-BE92-1FA5781A6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742975"/>
            <a:ext cx="4072255" cy="44630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E1E5459-1B6D-A259-D377-8E4D9DBBA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715" y="1900162"/>
            <a:ext cx="5163271" cy="1076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783C0E-4480-DB09-6BB5-CCBFC5AAE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505" y="3459639"/>
            <a:ext cx="6401693" cy="278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6AF54C-116D-34E0-0A5B-7DC8E6CCA07C}"/>
              </a:ext>
            </a:extLst>
          </p:cNvPr>
          <p:cNvSpPr txBox="1"/>
          <p:nvPr/>
        </p:nvSpPr>
        <p:spPr>
          <a:xfrm>
            <a:off x="1047432" y="6241327"/>
            <a:ext cx="34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Construction Phase - </a:t>
            </a:r>
            <a:r>
              <a:rPr lang="en-US" altLang="ko-KR" sz="1400" b="1"/>
              <a:t>Evolution graph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CAB0F-5FA7-D0CE-0A5D-832B87EA29FC}"/>
              </a:ext>
            </a:extLst>
          </p:cNvPr>
          <p:cNvSpPr txBox="1"/>
          <p:nvPr/>
        </p:nvSpPr>
        <p:spPr>
          <a:xfrm>
            <a:off x="7043230" y="6241327"/>
            <a:ext cx="34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Fuzzy AHP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53F71-6E52-3CAA-AA7C-82665F5C5508}"/>
              </a:ext>
            </a:extLst>
          </p:cNvPr>
          <p:cNvSpPr txBox="1"/>
          <p:nvPr/>
        </p:nvSpPr>
        <p:spPr>
          <a:xfrm>
            <a:off x="7043230" y="2904109"/>
            <a:ext cx="34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Grey relational coefficient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25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C56A8-76E2-31AA-34A5-41EF15C6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부록</a:t>
            </a:r>
            <a:r>
              <a:rPr kumimoji="1" lang="ko-KR" altLang="en-US" dirty="0"/>
              <a:t> </a:t>
            </a:r>
            <a:r>
              <a:rPr kumimoji="1" lang="en-US" altLang="ko-KR" dirty="0"/>
              <a:t>ii)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EEB5FFD-FA90-1EF7-FF0F-FAB2AD524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036" y="1835052"/>
            <a:ext cx="7495609" cy="39970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DBCB07-C681-E140-410D-67451BE66DD1}"/>
              </a:ext>
            </a:extLst>
          </p:cNvPr>
          <p:cNvSpPr txBox="1"/>
          <p:nvPr/>
        </p:nvSpPr>
        <p:spPr>
          <a:xfrm>
            <a:off x="5026074" y="5902441"/>
            <a:ext cx="1475531" cy="34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Design matrix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5677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14C08-3A86-B742-A4B0-AE3B6E53A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21687"/>
            <a:ext cx="12192000" cy="965697"/>
          </a:xfrm>
        </p:spPr>
        <p:txBody>
          <a:bodyPr>
            <a:noAutofit/>
          </a:bodyPr>
          <a:lstStyle/>
          <a:p>
            <a:r>
              <a:rPr kumimoji="1" lang="en-US" altLang="ko-KR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Generative Tread Pattern Design Framework for Efficient Conceptual Design</a:t>
            </a:r>
            <a:endParaRPr kumimoji="1" lang="ko-Kore-KR" altLang="en-US" sz="4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CA39FD-D43E-204B-B628-82084F65E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967" y="3619730"/>
            <a:ext cx="11862033" cy="2379622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1" dirty="0"/>
              <a:t>Journal of Mechanical Design </a:t>
            </a:r>
            <a:r>
              <a:rPr kumimoji="1" lang="en-US" altLang="ko-KR" sz="2800" b="1" dirty="0">
                <a:cs typeface="Times New Roman" panose="02020603050405020304" pitchFamily="18" charset="0"/>
              </a:rPr>
              <a:t>(2022)</a:t>
            </a:r>
          </a:p>
          <a:p>
            <a:pPr algn="r"/>
            <a:br>
              <a:rPr kumimoji="1" lang="en-US" altLang="ko-KR" sz="2800" b="1" dirty="0">
                <a:cs typeface="Times New Roman" panose="02020603050405020304" pitchFamily="18" charset="0"/>
              </a:rPr>
            </a:br>
            <a:r>
              <a:rPr lang="en-US" altLang="ko-KR" sz="2000" dirty="0" err="1"/>
              <a:t>Mingyu</a:t>
            </a:r>
            <a:r>
              <a:rPr lang="en-US" altLang="ko-KR" sz="2000" dirty="0"/>
              <a:t> Lee, </a:t>
            </a:r>
            <a:r>
              <a:rPr lang="en-US" altLang="ko-KR" sz="2000" dirty="0" err="1"/>
              <a:t>Youngseo</a:t>
            </a:r>
            <a:r>
              <a:rPr lang="en-US" altLang="ko-KR" sz="2000" dirty="0"/>
              <a:t> Park, </a:t>
            </a:r>
            <a:r>
              <a:rPr lang="en-US" altLang="ko-KR" sz="2000" dirty="0" err="1"/>
              <a:t>Hwisang</a:t>
            </a:r>
            <a:r>
              <a:rPr lang="en-US" altLang="ko-KR" sz="2000" dirty="0"/>
              <a:t> Jo, Kibum Kim, </a:t>
            </a:r>
            <a:r>
              <a:rPr lang="en-US" altLang="ko-KR" sz="2000" dirty="0" err="1"/>
              <a:t>Seungkyu</a:t>
            </a:r>
            <a:r>
              <a:rPr lang="en-US" altLang="ko-KR" sz="2000" dirty="0"/>
              <a:t> Lee, </a:t>
            </a:r>
            <a:r>
              <a:rPr lang="en-US" altLang="ko-KR" sz="2000" dirty="0" err="1"/>
              <a:t>Ikjin</a:t>
            </a:r>
            <a:r>
              <a:rPr lang="en-US" altLang="ko-KR" sz="2000" dirty="0"/>
              <a:t> Lee</a:t>
            </a:r>
            <a:r>
              <a:rPr lang="en-US" altLang="ko-KR" sz="2000" baseline="30000" dirty="0"/>
              <a:t>1</a:t>
            </a:r>
            <a:endParaRPr lang="en-US" altLang="ko-KR" sz="2000" dirty="0"/>
          </a:p>
          <a:p>
            <a:pPr algn="r"/>
            <a:r>
              <a:rPr lang="en-US" altLang="ko-KR" sz="2000" dirty="0"/>
              <a:t> - </a:t>
            </a:r>
            <a:r>
              <a:rPr lang="en-US" altLang="ko-KR" sz="1800" dirty="0"/>
              <a:t>Department of Mechanical Engineering, KAIST / Hankook Tire &amp; Technology Co., Ltd.,</a:t>
            </a:r>
          </a:p>
          <a:p>
            <a:pPr algn="r"/>
            <a:br>
              <a:rPr kumimoji="1" lang="en-US" altLang="ko-KR" sz="2000" dirty="0">
                <a:cs typeface="Times New Roman" panose="02020603050405020304" pitchFamily="18" charset="0"/>
              </a:rPr>
            </a:br>
            <a:endParaRPr kumimoji="1" lang="en-US" altLang="ko-KR" sz="2000" dirty="0">
              <a:cs typeface="Times New Roman" panose="02020603050405020304" pitchFamily="18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C388033F-D3BD-B64E-8D89-AA08933807CF}"/>
              </a:ext>
            </a:extLst>
          </p:cNvPr>
          <p:cNvCxnSpPr/>
          <p:nvPr/>
        </p:nvCxnSpPr>
        <p:spPr>
          <a:xfrm>
            <a:off x="0" y="325730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B6BF25-212C-6E1A-9E3A-CF1AE82B8669}"/>
              </a:ext>
            </a:extLst>
          </p:cNvPr>
          <p:cNvSpPr txBox="1"/>
          <p:nvPr/>
        </p:nvSpPr>
        <p:spPr>
          <a:xfrm>
            <a:off x="5219244" y="5738465"/>
            <a:ext cx="222395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latin typeface="Arial Narrow" panose="020B0606020202030204" pitchFamily="34" charset="0"/>
              </a:rPr>
              <a:t>2022.05.06</a:t>
            </a:r>
          </a:p>
          <a:p>
            <a:pPr algn="ctr"/>
            <a:r>
              <a:rPr lang="ko-KR" altLang="en-US" sz="2400" b="1" dirty="0">
                <a:latin typeface="Arial Narrow" panose="020B0606020202030204" pitchFamily="34" charset="0"/>
              </a:rPr>
              <a:t>유재상</a:t>
            </a:r>
            <a:endParaRPr lang="ko-KR" alt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59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rgbClr val="FF0000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929</Words>
  <Application>Microsoft Macintosh PowerPoint</Application>
  <PresentationFormat>와이드스크린</PresentationFormat>
  <Paragraphs>102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NanumSquareOTF Bold</vt:lpstr>
      <vt:lpstr>Arial</vt:lpstr>
      <vt:lpstr>Arial Narrow</vt:lpstr>
      <vt:lpstr>Calibri</vt:lpstr>
      <vt:lpstr>Calibri Light</vt:lpstr>
      <vt:lpstr>Georgia</vt:lpstr>
      <vt:lpstr>Roboto</vt:lpstr>
      <vt:lpstr>Times New Roman</vt:lpstr>
      <vt:lpstr>Office 테마</vt:lpstr>
      <vt:lpstr>Dynamic modeling for product family evolution combined with artificial neural network based forecasting model : A study of iPhone evolution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부록 </vt:lpstr>
      <vt:lpstr>부록 ii)</vt:lpstr>
      <vt:lpstr>Deep Generative Tread Pattern Design Framework for Efficient Conceptual Design</vt:lpstr>
      <vt:lpstr>PowerPoint 프레젠테이션</vt:lpstr>
      <vt:lpstr>PowerPoint 프레젠테이션</vt:lpstr>
      <vt:lpstr>부록 GAN (Generative Adversarial Networks)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Discrete-event Simulation of  Emergency Department</dc:title>
  <dc:creator>(학생) 유재상 (전기전자컴퓨터공학부)</dc:creator>
  <cp:lastModifiedBy>(학생) 유재상 (전기전자컴퓨터공학부)</cp:lastModifiedBy>
  <cp:revision>35</cp:revision>
  <cp:lastPrinted>2022-05-06T01:13:41Z</cp:lastPrinted>
  <dcterms:created xsi:type="dcterms:W3CDTF">2021-12-23T04:16:24Z</dcterms:created>
  <dcterms:modified xsi:type="dcterms:W3CDTF">2022-05-06T06:09:09Z</dcterms:modified>
</cp:coreProperties>
</file>